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29"/>
  </p:notesMasterIdLst>
  <p:sldIdLst>
    <p:sldId id="337" r:id="rId2"/>
    <p:sldId id="367" r:id="rId3"/>
    <p:sldId id="368" r:id="rId4"/>
    <p:sldId id="366" r:id="rId5"/>
    <p:sldId id="370" r:id="rId6"/>
    <p:sldId id="371" r:id="rId7"/>
    <p:sldId id="372" r:id="rId8"/>
    <p:sldId id="374" r:id="rId9"/>
    <p:sldId id="398" r:id="rId10"/>
    <p:sldId id="380" r:id="rId11"/>
    <p:sldId id="293" r:id="rId12"/>
    <p:sldId id="381" r:id="rId13"/>
    <p:sldId id="382" r:id="rId14"/>
    <p:sldId id="383" r:id="rId15"/>
    <p:sldId id="399" r:id="rId16"/>
    <p:sldId id="384" r:id="rId17"/>
    <p:sldId id="385" r:id="rId18"/>
    <p:sldId id="386" r:id="rId19"/>
    <p:sldId id="387" r:id="rId20"/>
    <p:sldId id="369" r:id="rId21"/>
    <p:sldId id="400" r:id="rId22"/>
    <p:sldId id="391" r:id="rId23"/>
    <p:sldId id="393" r:id="rId24"/>
    <p:sldId id="394" r:id="rId25"/>
    <p:sldId id="396" r:id="rId26"/>
    <p:sldId id="397" r:id="rId27"/>
    <p:sldId id="331" r:id="rId28"/>
  </p:sldIdLst>
  <p:sldSz cx="9144000" cy="5143500" type="screen16x9"/>
  <p:notesSz cx="6858000" cy="9144000"/>
  <p:custDataLst>
    <p:tags r:id="rId30"/>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9900"/>
    <a:srgbClr val="FBFED2"/>
    <a:srgbClr val="0F319D"/>
    <a:srgbClr val="FF0000"/>
    <a:srgbClr val="067C0C"/>
    <a:srgbClr val="08A810"/>
    <a:srgbClr val="045408"/>
    <a:srgbClr val="DE0000"/>
    <a:srgbClr val="A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55" d="100"/>
          <a:sy n="55" d="100"/>
        </p:scale>
        <p:origin x="1794" y="420"/>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extLst>
      <p:ext uri="{BB962C8B-B14F-4D97-AF65-F5344CB8AC3E}">
        <p14:creationId xmlns:p14="http://schemas.microsoft.com/office/powerpoint/2010/main" val="38187809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453601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104865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390146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835416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393450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731271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2374290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8958051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4202369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829831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7048414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358586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002923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8919807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3427034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081026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513132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213117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334963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4181858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56409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1333843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a:t>单击此处编辑母版标题样式</a:t>
            </a:r>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a:t>单击此处编辑母版标题样式</a:t>
            </a:r>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cxnSp>
        <p:nvCxnSpPr>
          <p:cNvPr id="8" name="直接连接符 46"/>
          <p:cNvCxnSpPr>
            <a:cxnSpLocks noChangeShapeType="1"/>
          </p:cNvCxnSpPr>
          <p:nvPr userDrawn="1"/>
        </p:nvCxnSpPr>
        <p:spPr bwMode="auto">
          <a:xfrm flipH="1">
            <a:off x="641354" y="654051"/>
            <a:ext cx="832313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图片 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765" y="51470"/>
            <a:ext cx="778386" cy="665484"/>
          </a:xfrm>
          <a:prstGeom prst="rect">
            <a:avLst/>
          </a:prstGeom>
        </p:spPr>
      </p:pic>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mc:Choice xmlns:p14="http://schemas.microsoft.com/office/powerpoint/2010/main" Requires="p14">
      <p:transition spd="slow" p14:dur="175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7.jpeg"/><Relationship Id="rId4" Type="http://schemas.openxmlformats.org/officeDocument/2006/relationships/hyperlink" Target="http://news.xinhuanet.com/politics/2013-06/25/c_116286091.ht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emf"/><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5.emf"/></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86586" y="2383390"/>
            <a:ext cx="4157414" cy="2793361"/>
          </a:xfrm>
          <a:prstGeom prst="rect">
            <a:avLst/>
          </a:prstGeom>
        </p:spPr>
      </p:pic>
      <p:sp>
        <p:nvSpPr>
          <p:cNvPr id="46" name="Rectangle 13"/>
          <p:cNvSpPr txBox="1">
            <a:spLocks noChangeArrowheads="1"/>
          </p:cNvSpPr>
          <p:nvPr/>
        </p:nvSpPr>
        <p:spPr bwMode="auto">
          <a:xfrm>
            <a:off x="1130018" y="3003796"/>
            <a:ext cx="6970374" cy="57606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4800" i="0" dirty="0">
                <a:solidFill>
                  <a:srgbClr val="C00000"/>
                </a:solidFill>
                <a:latin typeface="Adobe 黑体 Std R" panose="020B0400000000000000" pitchFamily="34" charset="-122"/>
                <a:ea typeface="Adobe 黑体 Std R" panose="020B0400000000000000" pitchFamily="34" charset="-122"/>
              </a:rPr>
              <a:t>党政专题</a:t>
            </a:r>
            <a:r>
              <a:rPr lang="en-US" altLang="zh-CN" sz="4800" i="0" dirty="0">
                <a:solidFill>
                  <a:srgbClr val="C00000"/>
                </a:solidFill>
                <a:latin typeface="Adobe 黑体 Std R" panose="020B0400000000000000" pitchFamily="34" charset="-122"/>
                <a:ea typeface="Adobe 黑体 Std R" panose="020B0400000000000000" pitchFamily="34" charset="-122"/>
              </a:rPr>
              <a:t>PPT</a:t>
            </a:r>
            <a:r>
              <a:rPr lang="zh-CN" altLang="en-US" sz="4800" i="0" dirty="0">
                <a:solidFill>
                  <a:srgbClr val="C00000"/>
                </a:solidFill>
                <a:latin typeface="Adobe 黑体 Std R" panose="020B0400000000000000" pitchFamily="34" charset="-122"/>
                <a:ea typeface="Adobe 黑体 Std R" panose="020B0400000000000000" pitchFamily="34" charset="-122"/>
              </a:rPr>
              <a:t>模板 </a:t>
            </a:r>
          </a:p>
        </p:txBody>
      </p:sp>
      <p:cxnSp>
        <p:nvCxnSpPr>
          <p:cNvPr id="47" name="直接连接符 46"/>
          <p:cNvCxnSpPr/>
          <p:nvPr/>
        </p:nvCxnSpPr>
        <p:spPr bwMode="auto">
          <a:xfrm>
            <a:off x="2282146" y="3801749"/>
            <a:ext cx="4752529" cy="0"/>
          </a:xfrm>
          <a:prstGeom prst="line">
            <a:avLst/>
          </a:prstGeom>
          <a:ln w="28575">
            <a:solidFill>
              <a:srgbClr val="C00000"/>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48" name="TextBox 47"/>
          <p:cNvSpPr txBox="1"/>
          <p:nvPr/>
        </p:nvSpPr>
        <p:spPr>
          <a:xfrm>
            <a:off x="3021427" y="3632125"/>
            <a:ext cx="3321743" cy="307777"/>
          </a:xfrm>
          <a:prstGeom prst="rect">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1400" b="0" dirty="0">
                <a:solidFill>
                  <a:schemeClr val="bg1"/>
                </a:solidFill>
                <a:latin typeface="微软雅黑" pitchFamily="34" charset="-122"/>
                <a:ea typeface="微软雅黑" pitchFamily="34" charset="-122"/>
              </a:rPr>
              <a:t>年终总结  工作汇报  新年计划 述职报告</a:t>
            </a:r>
          </a:p>
        </p:txBody>
      </p:sp>
      <p:pic>
        <p:nvPicPr>
          <p:cNvPr id="43" name="图片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80942" y="562351"/>
            <a:ext cx="2687202" cy="2297431"/>
          </a:xfrm>
          <a:prstGeom prst="rect">
            <a:avLst/>
          </a:prstGeom>
        </p:spPr>
      </p:pic>
      <p:pic>
        <p:nvPicPr>
          <p:cNvPr id="44" name="红歌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21310" y="732625"/>
            <a:ext cx="304800" cy="304800"/>
          </a:xfrm>
          <a:prstGeom prst="rect">
            <a:avLst/>
          </a:prstGeom>
        </p:spPr>
      </p:pic>
      <p:grpSp>
        <p:nvGrpSpPr>
          <p:cNvPr id="51" name="Group 550"/>
          <p:cNvGrpSpPr>
            <a:grpSpLocks/>
          </p:cNvGrpSpPr>
          <p:nvPr/>
        </p:nvGrpSpPr>
        <p:grpSpPr bwMode="auto">
          <a:xfrm>
            <a:off x="3988965" y="418337"/>
            <a:ext cx="2376264" cy="2160936"/>
            <a:chOff x="295" y="3475"/>
            <a:chExt cx="1407" cy="1407"/>
          </a:xfrm>
        </p:grpSpPr>
        <p:sp>
          <p:nvSpPr>
            <p:cNvPr id="5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53" name="Group 552"/>
            <p:cNvGrpSpPr>
              <a:grpSpLocks/>
            </p:cNvGrpSpPr>
            <p:nvPr/>
          </p:nvGrpSpPr>
          <p:grpSpPr bwMode="auto">
            <a:xfrm>
              <a:off x="445" y="3652"/>
              <a:ext cx="1081" cy="1055"/>
              <a:chOff x="-6121" y="-2218"/>
              <a:chExt cx="2273" cy="2218"/>
            </a:xfrm>
          </p:grpSpPr>
          <p:sp>
            <p:nvSpPr>
              <p:cNvPr id="54" name="Oval 553"/>
              <p:cNvSpPr>
                <a:spLocks noChangeArrowheads="1"/>
              </p:cNvSpPr>
              <p:nvPr/>
            </p:nvSpPr>
            <p:spPr bwMode="auto">
              <a:xfrm>
                <a:off x="-6121" y="-2218"/>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55" name="Group 554"/>
              <p:cNvGrpSpPr>
                <a:grpSpLocks/>
              </p:cNvGrpSpPr>
              <p:nvPr/>
            </p:nvGrpSpPr>
            <p:grpSpPr bwMode="auto">
              <a:xfrm>
                <a:off x="-6056" y="-2208"/>
                <a:ext cx="2208" cy="2208"/>
                <a:chOff x="-4060" y="-879"/>
                <a:chExt cx="2208" cy="2208"/>
              </a:xfrm>
            </p:grpSpPr>
            <p:grpSp>
              <p:nvGrpSpPr>
                <p:cNvPr id="56" name="Group 555"/>
                <p:cNvGrpSpPr>
                  <a:grpSpLocks/>
                </p:cNvGrpSpPr>
                <p:nvPr/>
              </p:nvGrpSpPr>
              <p:grpSpPr bwMode="auto">
                <a:xfrm>
                  <a:off x="-4060" y="-879"/>
                  <a:ext cx="2208" cy="2208"/>
                  <a:chOff x="-3924" y="-788"/>
                  <a:chExt cx="2208" cy="2208"/>
                </a:xfrm>
              </p:grpSpPr>
              <p:grpSp>
                <p:nvGrpSpPr>
                  <p:cNvPr id="72" name="Group 556"/>
                  <p:cNvGrpSpPr>
                    <a:grpSpLocks noChangeAspect="1"/>
                  </p:cNvGrpSpPr>
                  <p:nvPr/>
                </p:nvGrpSpPr>
                <p:grpSpPr bwMode="auto">
                  <a:xfrm>
                    <a:off x="-3924" y="-788"/>
                    <a:ext cx="2208" cy="2202"/>
                    <a:chOff x="168" y="696"/>
                    <a:chExt cx="1429" cy="1429"/>
                  </a:xfrm>
                </p:grpSpPr>
                <p:grpSp>
                  <p:nvGrpSpPr>
                    <p:cNvPr id="80" name="Group 557"/>
                    <p:cNvGrpSpPr>
                      <a:grpSpLocks noChangeAspect="1"/>
                    </p:cNvGrpSpPr>
                    <p:nvPr/>
                  </p:nvGrpSpPr>
                  <p:grpSpPr bwMode="auto">
                    <a:xfrm>
                      <a:off x="854" y="696"/>
                      <a:ext cx="56" cy="1429"/>
                      <a:chOff x="845" y="696"/>
                      <a:chExt cx="56" cy="1429"/>
                    </a:xfrm>
                  </p:grpSpPr>
                  <p:sp>
                    <p:nvSpPr>
                      <p:cNvPr id="84"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5"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81" name="Group 560"/>
                    <p:cNvGrpSpPr>
                      <a:grpSpLocks noChangeAspect="1"/>
                    </p:cNvGrpSpPr>
                    <p:nvPr/>
                  </p:nvGrpSpPr>
                  <p:grpSpPr bwMode="auto">
                    <a:xfrm rot="5400000">
                      <a:off x="855" y="696"/>
                      <a:ext cx="56" cy="1429"/>
                      <a:chOff x="845" y="696"/>
                      <a:chExt cx="56" cy="1429"/>
                    </a:xfrm>
                  </p:grpSpPr>
                  <p:sp>
                    <p:nvSpPr>
                      <p:cNvPr id="82"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3"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73" name="Group 563"/>
                  <p:cNvGrpSpPr>
                    <a:grpSpLocks noChangeAspect="1"/>
                  </p:cNvGrpSpPr>
                  <p:nvPr/>
                </p:nvGrpSpPr>
                <p:grpSpPr bwMode="auto">
                  <a:xfrm rot="2700000">
                    <a:off x="-3927" y="-785"/>
                    <a:ext cx="2208" cy="2202"/>
                    <a:chOff x="168" y="696"/>
                    <a:chExt cx="1429" cy="1429"/>
                  </a:xfrm>
                </p:grpSpPr>
                <p:grpSp>
                  <p:nvGrpSpPr>
                    <p:cNvPr id="74" name="Group 564"/>
                    <p:cNvGrpSpPr>
                      <a:grpSpLocks noChangeAspect="1"/>
                    </p:cNvGrpSpPr>
                    <p:nvPr/>
                  </p:nvGrpSpPr>
                  <p:grpSpPr bwMode="auto">
                    <a:xfrm>
                      <a:off x="854" y="696"/>
                      <a:ext cx="56" cy="1429"/>
                      <a:chOff x="845" y="696"/>
                      <a:chExt cx="56" cy="1429"/>
                    </a:xfrm>
                  </p:grpSpPr>
                  <p:sp>
                    <p:nvSpPr>
                      <p:cNvPr id="7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75" name="Group 567"/>
                    <p:cNvGrpSpPr>
                      <a:grpSpLocks noChangeAspect="1"/>
                    </p:cNvGrpSpPr>
                    <p:nvPr/>
                  </p:nvGrpSpPr>
                  <p:grpSpPr bwMode="auto">
                    <a:xfrm rot="5400000">
                      <a:off x="855" y="696"/>
                      <a:ext cx="56" cy="1429"/>
                      <a:chOff x="845" y="696"/>
                      <a:chExt cx="56" cy="1429"/>
                    </a:xfrm>
                  </p:grpSpPr>
                  <p:sp>
                    <p:nvSpPr>
                      <p:cNvPr id="7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57" name="Group 570"/>
                <p:cNvGrpSpPr>
                  <a:grpSpLocks/>
                </p:cNvGrpSpPr>
                <p:nvPr/>
              </p:nvGrpSpPr>
              <p:grpSpPr bwMode="auto">
                <a:xfrm rot="1320000">
                  <a:off x="-3744" y="-528"/>
                  <a:ext cx="1549" cy="1556"/>
                  <a:chOff x="-3928" y="-799"/>
                  <a:chExt cx="2212" cy="2222"/>
                </a:xfrm>
              </p:grpSpPr>
              <p:grpSp>
                <p:nvGrpSpPr>
                  <p:cNvPr id="58" name="Group 571"/>
                  <p:cNvGrpSpPr>
                    <a:grpSpLocks noChangeAspect="1"/>
                  </p:cNvGrpSpPr>
                  <p:nvPr/>
                </p:nvGrpSpPr>
                <p:grpSpPr bwMode="auto">
                  <a:xfrm>
                    <a:off x="-3924" y="-788"/>
                    <a:ext cx="2208" cy="2202"/>
                    <a:chOff x="168" y="696"/>
                    <a:chExt cx="1429" cy="1429"/>
                  </a:xfrm>
                </p:grpSpPr>
                <p:grpSp>
                  <p:nvGrpSpPr>
                    <p:cNvPr id="66" name="Group 572"/>
                    <p:cNvGrpSpPr>
                      <a:grpSpLocks noChangeAspect="1"/>
                    </p:cNvGrpSpPr>
                    <p:nvPr/>
                  </p:nvGrpSpPr>
                  <p:grpSpPr bwMode="auto">
                    <a:xfrm>
                      <a:off x="854" y="696"/>
                      <a:ext cx="56" cy="1429"/>
                      <a:chOff x="845" y="696"/>
                      <a:chExt cx="56" cy="1429"/>
                    </a:xfrm>
                  </p:grpSpPr>
                  <p:sp>
                    <p:nvSpPr>
                      <p:cNvPr id="7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7" name="Group 575"/>
                    <p:cNvGrpSpPr>
                      <a:grpSpLocks noChangeAspect="1"/>
                    </p:cNvGrpSpPr>
                    <p:nvPr/>
                  </p:nvGrpSpPr>
                  <p:grpSpPr bwMode="auto">
                    <a:xfrm rot="5400000">
                      <a:off x="855" y="696"/>
                      <a:ext cx="56" cy="1429"/>
                      <a:chOff x="845" y="696"/>
                      <a:chExt cx="56" cy="1429"/>
                    </a:xfrm>
                  </p:grpSpPr>
                  <p:sp>
                    <p:nvSpPr>
                      <p:cNvPr id="6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59" name="Group 578"/>
                  <p:cNvGrpSpPr>
                    <a:grpSpLocks noChangeAspect="1"/>
                  </p:cNvGrpSpPr>
                  <p:nvPr/>
                </p:nvGrpSpPr>
                <p:grpSpPr bwMode="auto">
                  <a:xfrm rot="2700000">
                    <a:off x="-3938" y="-789"/>
                    <a:ext cx="2222" cy="2202"/>
                    <a:chOff x="160" y="696"/>
                    <a:chExt cx="1438" cy="1429"/>
                  </a:xfrm>
                </p:grpSpPr>
                <p:grpSp>
                  <p:nvGrpSpPr>
                    <p:cNvPr id="60" name="Group 579"/>
                    <p:cNvGrpSpPr>
                      <a:grpSpLocks noChangeAspect="1"/>
                    </p:cNvGrpSpPr>
                    <p:nvPr/>
                  </p:nvGrpSpPr>
                  <p:grpSpPr bwMode="auto">
                    <a:xfrm>
                      <a:off x="854" y="696"/>
                      <a:ext cx="56" cy="1429"/>
                      <a:chOff x="845" y="696"/>
                      <a:chExt cx="56" cy="1429"/>
                    </a:xfrm>
                  </p:grpSpPr>
                  <p:sp>
                    <p:nvSpPr>
                      <p:cNvPr id="6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1" name="Group 582"/>
                    <p:cNvGrpSpPr>
                      <a:grpSpLocks noChangeAspect="1"/>
                    </p:cNvGrpSpPr>
                    <p:nvPr/>
                  </p:nvGrpSpPr>
                  <p:grpSpPr bwMode="auto">
                    <a:xfrm rot="5400000">
                      <a:off x="850" y="692"/>
                      <a:ext cx="57" cy="1438"/>
                      <a:chOff x="845" y="696"/>
                      <a:chExt cx="57" cy="1438"/>
                    </a:xfrm>
                  </p:grpSpPr>
                  <p:sp>
                    <p:nvSpPr>
                      <p:cNvPr id="6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3"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mc:Choice xmlns:p14="http://schemas.microsoft.com/office/powerpoint/2010/main" Requires="p14">
      <p:transition spd="slow" p14:dur="4000" advTm="12000">
        <p14:vortex dir="r"/>
      </p:transition>
    </mc:Choice>
    <mc:Fallback>
      <p:transition spd="slow"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1000" fill="hold"/>
                                        <p:tgtEl>
                                          <p:spTgt spid="43"/>
                                        </p:tgtEl>
                                        <p:attrNameLst>
                                          <p:attrName>ppt_w</p:attrName>
                                        </p:attrNameLst>
                                      </p:cBhvr>
                                      <p:tavLst>
                                        <p:tav tm="0">
                                          <p:val>
                                            <p:fltVal val="0"/>
                                          </p:val>
                                        </p:tav>
                                        <p:tav tm="100000">
                                          <p:val>
                                            <p:strVal val="#ppt_w"/>
                                          </p:val>
                                        </p:tav>
                                      </p:tavLst>
                                    </p:anim>
                                    <p:anim calcmode="lin" valueType="num">
                                      <p:cBhvr>
                                        <p:cTn id="17" dur="1000" fill="hold"/>
                                        <p:tgtEl>
                                          <p:spTgt spid="43"/>
                                        </p:tgtEl>
                                        <p:attrNameLst>
                                          <p:attrName>ppt_h</p:attrName>
                                        </p:attrNameLst>
                                      </p:cBhvr>
                                      <p:tavLst>
                                        <p:tav tm="0">
                                          <p:val>
                                            <p:fltVal val="0"/>
                                          </p:val>
                                        </p:tav>
                                        <p:tav tm="100000">
                                          <p:val>
                                            <p:strVal val="#ppt_h"/>
                                          </p:val>
                                        </p:tav>
                                      </p:tavLst>
                                    </p:anim>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fltVal val="0.5"/>
                                          </p:val>
                                        </p:tav>
                                        <p:tav tm="100000">
                                          <p:val>
                                            <p:strVal val="#ppt_x"/>
                                          </p:val>
                                        </p:tav>
                                      </p:tavLst>
                                    </p:anim>
                                    <p:anim calcmode="lin" valueType="num">
                                      <p:cBhvr>
                                        <p:cTn id="20" dur="1000" fill="hold"/>
                                        <p:tgtEl>
                                          <p:spTgt spid="43"/>
                                        </p:tgtEl>
                                        <p:attrNameLst>
                                          <p:attrName>ppt_y</p:attrName>
                                        </p:attrNameLst>
                                      </p:cBhvr>
                                      <p:tavLst>
                                        <p:tav tm="0">
                                          <p:val>
                                            <p:fltVal val="0.5"/>
                                          </p:val>
                                        </p:tav>
                                        <p:tav tm="100000">
                                          <p:val>
                                            <p:strVal val="#ppt_y"/>
                                          </p:val>
                                        </p:tav>
                                      </p:tavLst>
                                    </p:anim>
                                  </p:childTnLst>
                                </p:cTn>
                              </p:par>
                            </p:childTnLst>
                          </p:cTn>
                        </p:par>
                        <p:par>
                          <p:cTn id="21" fill="hold">
                            <p:stCondLst>
                              <p:cond delay="2000"/>
                            </p:stCondLst>
                            <p:childTnLst>
                              <p:par>
                                <p:cTn id="22" presetID="23" presetClass="entr" presetSubtype="36" fill="hold" grpId="4" nodeType="afterEffect">
                                  <p:stCondLst>
                                    <p:cond delay="0"/>
                                  </p:stCondLst>
                                  <p:iterate type="lt">
                                    <p:tmPct val="10000"/>
                                  </p:iterate>
                                  <p:childTnLst>
                                    <p:set>
                                      <p:cBhvr>
                                        <p:cTn id="23" dur="1" fill="hold">
                                          <p:stCondLst>
                                            <p:cond delay="0"/>
                                          </p:stCondLst>
                                        </p:cTn>
                                        <p:tgtEl>
                                          <p:spTgt spid="46"/>
                                        </p:tgtEl>
                                        <p:attrNameLst>
                                          <p:attrName>style.visibility</p:attrName>
                                        </p:attrNameLst>
                                      </p:cBhvr>
                                      <p:to>
                                        <p:strVal val="visible"/>
                                      </p:to>
                                    </p:set>
                                    <p:anim calcmode="lin" valueType="num">
                                      <p:cBhvr>
                                        <p:cTn id="24" dur="500" fill="hold"/>
                                        <p:tgtEl>
                                          <p:spTgt spid="46"/>
                                        </p:tgtEl>
                                        <p:attrNameLst>
                                          <p:attrName>ppt_w</p:attrName>
                                        </p:attrNameLst>
                                      </p:cBhvr>
                                      <p:tavLst>
                                        <p:tav tm="0">
                                          <p:val>
                                            <p:strVal val="(6*min(max(#ppt_w*#ppt_h,.3),1)-7.4)/-.7*#ppt_w"/>
                                          </p:val>
                                        </p:tav>
                                        <p:tav tm="100000">
                                          <p:val>
                                            <p:strVal val="#ppt_w"/>
                                          </p:val>
                                        </p:tav>
                                      </p:tavLst>
                                    </p:anim>
                                    <p:anim calcmode="lin" valueType="num">
                                      <p:cBhvr>
                                        <p:cTn id="25" dur="500" fill="hold"/>
                                        <p:tgtEl>
                                          <p:spTgt spid="46"/>
                                        </p:tgtEl>
                                        <p:attrNameLst>
                                          <p:attrName>ppt_h</p:attrName>
                                        </p:attrNameLst>
                                      </p:cBhvr>
                                      <p:tavLst>
                                        <p:tav tm="0">
                                          <p:val>
                                            <p:strVal val="(6*min(max(#ppt_w*#ppt_h,.3),1)-7.4)/-.7*#ppt_h"/>
                                          </p:val>
                                        </p:tav>
                                        <p:tav tm="100000">
                                          <p:val>
                                            <p:strVal val="#ppt_h"/>
                                          </p:val>
                                        </p:tav>
                                      </p:tavLst>
                                    </p:anim>
                                    <p:anim calcmode="lin" valueType="num">
                                      <p:cBhvr>
                                        <p:cTn id="26" dur="500" fill="hold"/>
                                        <p:tgtEl>
                                          <p:spTgt spid="46"/>
                                        </p:tgtEl>
                                        <p:attrNameLst>
                                          <p:attrName>ppt_x</p:attrName>
                                        </p:attrNameLst>
                                      </p:cBhvr>
                                      <p:tavLst>
                                        <p:tav tm="0">
                                          <p:val>
                                            <p:fltVal val="0.5"/>
                                          </p:val>
                                        </p:tav>
                                        <p:tav tm="100000">
                                          <p:val>
                                            <p:strVal val="#ppt_x"/>
                                          </p:val>
                                        </p:tav>
                                      </p:tavLst>
                                    </p:anim>
                                    <p:anim calcmode="lin" valueType="num">
                                      <p:cBhvr>
                                        <p:cTn id="27"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900"/>
                            </p:stCondLst>
                            <p:childTnLst>
                              <p:par>
                                <p:cTn id="29" presetID="27" presetClass="emph" presetSubtype="0" fill="remove" grpId="5" nodeType="afterEffect">
                                  <p:stCondLst>
                                    <p:cond delay="0"/>
                                  </p:stCondLst>
                                  <p:iterate type="lt">
                                    <p:tmPct val="10000"/>
                                  </p:iterate>
                                  <p:childTnLst>
                                    <p:animClr clrSpc="rgb" dir="cw">
                                      <p:cBhvr override="childStyle">
                                        <p:cTn id="30" dur="250" autoRev="1" fill="remove"/>
                                        <p:tgtEl>
                                          <p:spTgt spid="46"/>
                                        </p:tgtEl>
                                        <p:attrNameLst>
                                          <p:attrName>style.color</p:attrName>
                                        </p:attrNameLst>
                                      </p:cBhvr>
                                      <p:to>
                                        <a:srgbClr val="CC0099"/>
                                      </p:to>
                                    </p:animClr>
                                    <p:animClr clrSpc="rgb" dir="cw">
                                      <p:cBhvr>
                                        <p:cTn id="31" dur="250" autoRev="1" fill="remove"/>
                                        <p:tgtEl>
                                          <p:spTgt spid="46"/>
                                        </p:tgtEl>
                                        <p:attrNameLst>
                                          <p:attrName>fillcolor</p:attrName>
                                        </p:attrNameLst>
                                      </p:cBhvr>
                                      <p:to>
                                        <a:srgbClr val="CC0099"/>
                                      </p:to>
                                    </p:animClr>
                                    <p:set>
                                      <p:cBhvr>
                                        <p:cTn id="32" dur="250" autoRev="1" fill="remove"/>
                                        <p:tgtEl>
                                          <p:spTgt spid="46"/>
                                        </p:tgtEl>
                                        <p:attrNameLst>
                                          <p:attrName>fill.type</p:attrName>
                                        </p:attrNameLst>
                                      </p:cBhvr>
                                      <p:to>
                                        <p:strVal val="solid"/>
                                      </p:to>
                                    </p:set>
                                    <p:set>
                                      <p:cBhvr>
                                        <p:cTn id="33" dur="250" autoRev="1" fill="remove"/>
                                        <p:tgtEl>
                                          <p:spTgt spid="46"/>
                                        </p:tgtEl>
                                        <p:attrNameLst>
                                          <p:attrName>fill.on</p:attrName>
                                        </p:attrNameLst>
                                      </p:cBhvr>
                                      <p:to>
                                        <p:strVal val="true"/>
                                      </p:to>
                                    </p:set>
                                  </p:childTnLst>
                                </p:cTn>
                              </p:par>
                            </p:childTnLst>
                          </p:cTn>
                        </p:par>
                        <p:par>
                          <p:cTn id="34" fill="hold">
                            <p:stCondLst>
                              <p:cond delay="3800"/>
                            </p:stCondLst>
                            <p:childTnLst>
                              <p:par>
                                <p:cTn id="35" presetID="16" presetClass="entr" presetSubtype="21"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barn(inVertical)">
                                      <p:cBhvr>
                                        <p:cTn id="37" dur="500"/>
                                        <p:tgtEl>
                                          <p:spTgt spid="47"/>
                                        </p:tgtEl>
                                      </p:cBhvr>
                                    </p:animEffect>
                                  </p:childTnLst>
                                </p:cTn>
                              </p:par>
                            </p:childTnLst>
                          </p:cTn>
                        </p:par>
                        <p:par>
                          <p:cTn id="38" fill="hold">
                            <p:stCondLst>
                              <p:cond delay="4300"/>
                            </p:stCondLst>
                            <p:childTnLst>
                              <p:par>
                                <p:cTn id="39" presetID="16" presetClass="entr" presetSubtype="37"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barn(outVertical)">
                                      <p:cBhvr>
                                        <p:cTn id="41" dur="500"/>
                                        <p:tgtEl>
                                          <p:spTgt spid="48"/>
                                        </p:tgtEl>
                                      </p:cBhvr>
                                    </p:animEffect>
                                  </p:childTnLst>
                                </p:cTn>
                              </p:par>
                            </p:childTnLst>
                          </p:cTn>
                        </p:par>
                        <p:par>
                          <p:cTn id="42" fill="hold">
                            <p:stCondLst>
                              <p:cond delay="4800"/>
                            </p:stCondLst>
                            <p:childTnLst>
                              <p:par>
                                <p:cTn id="43" presetID="10" presetClass="entr" presetSubtype="0"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childTnLst>
                          </p:cTn>
                        </p:par>
                        <p:par>
                          <p:cTn id="46" fill="hold">
                            <p:stCondLst>
                              <p:cond delay="5300"/>
                            </p:stCondLst>
                            <p:childTnLst>
                              <p:par>
                                <p:cTn id="47" presetID="6" presetClass="emph" presetSubtype="0" fill="hold" nodeType="afterEffect">
                                  <p:stCondLst>
                                    <p:cond delay="0"/>
                                  </p:stCondLst>
                                  <p:childTnLst>
                                    <p:animScale>
                                      <p:cBhvr>
                                        <p:cTn id="48" dur="1250" fill="hold"/>
                                        <p:tgtEl>
                                          <p:spTgt spid="51"/>
                                        </p:tgtEl>
                                      </p:cBhvr>
                                      <p:by x="400000" y="400000"/>
                                    </p:animScale>
                                  </p:childTnLst>
                                </p:cTn>
                              </p:par>
                            </p:childTnLst>
                          </p:cTn>
                        </p:par>
                        <p:par>
                          <p:cTn id="49" fill="hold">
                            <p:stCondLst>
                              <p:cond delay="6550"/>
                            </p:stCondLst>
                            <p:childTnLst>
                              <p:par>
                                <p:cTn id="50" presetID="6" presetClass="emph" presetSubtype="0" autoRev="1" fill="hold" nodeType="afterEffect">
                                  <p:stCondLst>
                                    <p:cond delay="0"/>
                                  </p:stCondLst>
                                  <p:childTnLst>
                                    <p:animScale>
                                      <p:cBhvr>
                                        <p:cTn id="51" dur="1250" fill="hold"/>
                                        <p:tgtEl>
                                          <p:spTgt spid="51"/>
                                        </p:tgtEl>
                                      </p:cBhvr>
                                      <p:by x="400000" y="400000"/>
                                    </p:animScale>
                                  </p:childTnLst>
                                </p:cTn>
                              </p:par>
                              <p:par>
                                <p:cTn id="52" presetID="10" presetClass="exit" presetSubtype="0" fill="hold" nodeType="withEffect">
                                  <p:stCondLst>
                                    <p:cond delay="0"/>
                                  </p:stCondLst>
                                  <p:childTnLst>
                                    <p:animEffect transition="out" filter="fade">
                                      <p:cBhvr>
                                        <p:cTn id="53" dur="1250"/>
                                        <p:tgtEl>
                                          <p:spTgt spid="51"/>
                                        </p:tgtEl>
                                      </p:cBhvr>
                                    </p:animEffect>
                                    <p:set>
                                      <p:cBhvr>
                                        <p:cTn id="54" dur="1" fill="hold">
                                          <p:stCondLst>
                                            <p:cond delay="1249"/>
                                          </p:stCondLst>
                                        </p:cTn>
                                        <p:tgtEl>
                                          <p:spTgt spid="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5" repeatCount="indefinite" fill="remove" display="0">
                  <p:stCondLst>
                    <p:cond delay="indefinite"/>
                  </p:stCondLst>
                  <p:endCondLst>
                    <p:cond evt="onStopAudio" delay="0">
                      <p:tgtEl>
                        <p:sldTgt/>
                      </p:tgtEl>
                    </p:cond>
                  </p:endCondLst>
                </p:cTn>
                <p:tgtEl>
                  <p:spTgt spid="44"/>
                </p:tgtEl>
              </p:cMediaNode>
            </p:audio>
          </p:childTnLst>
        </p:cTn>
      </p:par>
    </p:tnLst>
    <p:bldLst>
      <p:bldP spid="46" grpId="0" bldLvl="0" autoUpdateAnimBg="0"/>
      <p:bldP spid="46" grpId="1" bldLvl="0" autoUpdateAnimBg="0"/>
      <p:bldP spid="46" grpId="2" bldLvl="0" autoUpdateAnimBg="0"/>
      <p:bldP spid="46" grpId="3" bldLvl="0" autoUpdateAnimBg="0"/>
      <p:bldP spid="46" grpId="4"/>
      <p:bldP spid="46" grpId="5"/>
      <p:bldP spid="4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“三严三实”专题教育方案解读</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hlinkClick r:id="rId4"/>
          </p:cNvPr>
          <p:cNvPicPr>
            <a:picLocks noChangeAspect="1" noChangeArrowheads="1"/>
          </p:cNvPicPr>
          <p:nvPr/>
        </p:nvPicPr>
        <p:blipFill>
          <a:blip r:embed="rId5" cstate="screen">
            <a:extLst/>
          </a:blip>
          <a:stretch>
            <a:fillRect/>
          </a:stretch>
        </p:blipFill>
        <p:spPr bwMode="auto">
          <a:xfrm>
            <a:off x="4800530" y="1083813"/>
            <a:ext cx="2711422" cy="1564113"/>
          </a:xfrm>
          <a:prstGeom prst="round2DiagRect">
            <a:avLst>
              <a:gd name="adj1" fmla="val 12748"/>
              <a:gd name="adj2" fmla="val 0"/>
            </a:avLst>
          </a:prstGeom>
          <a:ln w="44450" cap="sq">
            <a:gradFill>
              <a:gsLst>
                <a:gs pos="0">
                  <a:srgbClr val="FFC000"/>
                </a:gs>
                <a:gs pos="81000">
                  <a:srgbClr val="FFC000"/>
                </a:gs>
              </a:gsLst>
              <a:lin ang="11400000" scaled="0"/>
            </a:gradFill>
            <a:miter lim="800000"/>
          </a:ln>
          <a:effectLst/>
          <a:extLst/>
        </p:spPr>
      </p:pic>
      <p:sp>
        <p:nvSpPr>
          <p:cNvPr id="10" name="TextBox 9"/>
          <p:cNvSpPr txBox="1"/>
          <p:nvPr/>
        </p:nvSpPr>
        <p:spPr>
          <a:xfrm>
            <a:off x="1220235" y="1505279"/>
            <a:ext cx="2970883" cy="5845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defRPr/>
            </a:pPr>
            <a:r>
              <a:rPr lang="en-US" altLang="zh-CN" sz="3199" dirty="0"/>
              <a:t>《</a:t>
            </a:r>
            <a:r>
              <a:rPr lang="zh-CN" altLang="en-US" sz="3199" dirty="0"/>
              <a:t>方案</a:t>
            </a:r>
            <a:r>
              <a:rPr lang="en-US" altLang="zh-CN" sz="3199" dirty="0"/>
              <a:t>》</a:t>
            </a:r>
            <a:r>
              <a:rPr lang="zh-CN" altLang="en-US" sz="3199" dirty="0"/>
              <a:t>要求</a:t>
            </a:r>
          </a:p>
        </p:txBody>
      </p:sp>
      <p:sp>
        <p:nvSpPr>
          <p:cNvPr id="14" name="TextBox 13"/>
          <p:cNvSpPr txBox="1"/>
          <p:nvPr/>
        </p:nvSpPr>
        <p:spPr>
          <a:xfrm>
            <a:off x="1296411" y="2044016"/>
            <a:ext cx="3047060" cy="307682"/>
          </a:xfrm>
          <a:prstGeom prst="rect">
            <a:avLst/>
          </a:prstGeom>
        </p:spPr>
        <p:txBody>
          <a:bodyPr wrap="square">
            <a:spAutoFit/>
          </a:bodyPr>
          <a:lstStyle>
            <a:defPPr>
              <a:defRPr lang="zh-CN"/>
            </a:defPPr>
            <a:lvl1pPr fontAlgn="base">
              <a:spcBef>
                <a:spcPct val="0"/>
              </a:spcBef>
              <a:spcAft>
                <a:spcPct val="0"/>
              </a:spcAft>
              <a:defRPr sz="2000"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defRPr/>
            </a:pPr>
            <a:r>
              <a:rPr lang="en-US" altLang="zh-CN" sz="1400" dirty="0"/>
              <a:t>Program requirements</a:t>
            </a:r>
            <a:endParaRPr lang="zh-CN" altLang="en-US" sz="1400" dirty="0"/>
          </a:p>
        </p:txBody>
      </p:sp>
      <p:sp>
        <p:nvSpPr>
          <p:cNvPr id="16" name="TextBox 15"/>
          <p:cNvSpPr txBox="1">
            <a:spLocks noChangeArrowheads="1"/>
          </p:cNvSpPr>
          <p:nvPr/>
        </p:nvSpPr>
        <p:spPr bwMode="auto">
          <a:xfrm>
            <a:off x="1296411" y="2706620"/>
            <a:ext cx="6582918" cy="2030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lnSpc>
                <a:spcPct val="150000"/>
              </a:lnSpc>
              <a:buFont typeface="Wingdings" pitchFamily="2" charset="2"/>
              <a:buChar char="n"/>
            </a:pPr>
            <a:r>
              <a:rPr lang="zh-CN" altLang="en-US" sz="1200" dirty="0">
                <a:solidFill>
                  <a:srgbClr val="C00000"/>
                </a:solidFill>
                <a:latin typeface="微软雅黑" pitchFamily="34" charset="-122"/>
                <a:ea typeface="微软雅黑" pitchFamily="34" charset="-122"/>
              </a:rPr>
              <a:t>开展“三严三实”专题教育，要深入学习贯彻党的十八大和十八届三中、四中全会精神，深入学习贯彻习近平总书记系列重要讲话精神，紧紧围绕协调推进“四个全面”战略布局，对照“严以修身、严以用权、严于律己，谋事要实、创业要实、做人要实”的要求，聚焦对党忠诚、个人干净、敢于担当，着力解决“不严不实”问题，切实增强践行“三严三实”要求的思想自觉和行动自觉，努力在深化“四风”整治、巩固和拓展党的群众路线教育实践活动成果上见实效，在守纪律讲规矩、营造良好政治生态上见实效，在真抓实干、推动改革发展稳定上见实效。</a:t>
            </a:r>
          </a:p>
        </p:txBody>
      </p:sp>
    </p:spTree>
    <p:extLst>
      <p:ext uri="{BB962C8B-B14F-4D97-AF65-F5344CB8AC3E}">
        <p14:creationId xmlns:p14="http://schemas.microsoft.com/office/powerpoint/2010/main" val="761545057"/>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53" presetClass="entr" presetSubtype="16"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6" name="组合 25"/>
          <p:cNvGrpSpPr/>
          <p:nvPr/>
        </p:nvGrpSpPr>
        <p:grpSpPr>
          <a:xfrm>
            <a:off x="3995837" y="2737450"/>
            <a:ext cx="4464595" cy="652284"/>
            <a:chOff x="5519357" y="2845462"/>
            <a:chExt cx="4464595" cy="652284"/>
          </a:xfrm>
        </p:grpSpPr>
        <p:sp>
          <p:nvSpPr>
            <p:cNvPr id="27" name="Rectangle 14"/>
            <p:cNvSpPr/>
            <p:nvPr/>
          </p:nvSpPr>
          <p:spPr>
            <a:xfrm>
              <a:off x="6215443" y="2845462"/>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19357" y="2866804"/>
              <a:ext cx="652843" cy="630942"/>
              <a:chOff x="5519357" y="2866804"/>
              <a:chExt cx="652843" cy="630942"/>
            </a:xfrm>
          </p:grpSpPr>
          <p:sp>
            <p:nvSpPr>
              <p:cNvPr id="29" name="Rounded Rectangle 23"/>
              <p:cNvSpPr/>
              <p:nvPr/>
            </p:nvSpPr>
            <p:spPr>
              <a:xfrm>
                <a:off x="5519357" y="28668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3995837" y="1941934"/>
            <a:ext cx="4464595" cy="664458"/>
            <a:chOff x="5519357" y="2049946"/>
            <a:chExt cx="4464595" cy="664458"/>
          </a:xfrm>
        </p:grpSpPr>
        <p:sp>
          <p:nvSpPr>
            <p:cNvPr id="33" name="Rectangle 13"/>
            <p:cNvSpPr/>
            <p:nvPr/>
          </p:nvSpPr>
          <p:spPr>
            <a:xfrm>
              <a:off x="6215443" y="20834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2049946"/>
              <a:ext cx="652843" cy="630942"/>
              <a:chOff x="5519357" y="2049946"/>
              <a:chExt cx="652843" cy="630942"/>
            </a:xfrm>
          </p:grpSpPr>
          <p:sp>
            <p:nvSpPr>
              <p:cNvPr id="35" name="Rounded Rectangle 22"/>
              <p:cNvSpPr/>
              <p:nvPr/>
            </p:nvSpPr>
            <p:spPr>
              <a:xfrm>
                <a:off x="5519357" y="2049946"/>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995837" y="1103734"/>
            <a:ext cx="4464595" cy="630942"/>
            <a:chOff x="5519357" y="1211746"/>
            <a:chExt cx="4464595" cy="630942"/>
          </a:xfrm>
        </p:grpSpPr>
        <p:sp>
          <p:nvSpPr>
            <p:cNvPr id="38" name="Rectangle 12"/>
            <p:cNvSpPr/>
            <p:nvPr/>
          </p:nvSpPr>
          <p:spPr>
            <a:xfrm>
              <a:off x="6215443" y="1211746"/>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1211746"/>
              <a:ext cx="652843" cy="630942"/>
              <a:chOff x="5519357" y="1211746"/>
              <a:chExt cx="652843" cy="630942"/>
            </a:xfrm>
          </p:grpSpPr>
          <p:sp>
            <p:nvSpPr>
              <p:cNvPr id="40" name="Rounded Rectangle 2"/>
              <p:cNvSpPr/>
              <p:nvPr/>
            </p:nvSpPr>
            <p:spPr>
              <a:xfrm>
                <a:off x="5519357" y="12117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995837" y="3575650"/>
            <a:ext cx="4464595" cy="652284"/>
            <a:chOff x="5519357" y="3683662"/>
            <a:chExt cx="4464595" cy="652284"/>
          </a:xfrm>
        </p:grpSpPr>
        <p:sp>
          <p:nvSpPr>
            <p:cNvPr id="43" name="Rectangle 15"/>
            <p:cNvSpPr/>
            <p:nvPr/>
          </p:nvSpPr>
          <p:spPr>
            <a:xfrm>
              <a:off x="6215443" y="36836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519357" y="3705004"/>
              <a:ext cx="652843" cy="630942"/>
              <a:chOff x="5519357" y="3705004"/>
              <a:chExt cx="652843" cy="630942"/>
            </a:xfrm>
          </p:grpSpPr>
          <p:sp>
            <p:nvSpPr>
              <p:cNvPr id="45" name="Rounded Rectangle 24"/>
              <p:cNvSpPr/>
              <p:nvPr/>
            </p:nvSpPr>
            <p:spPr>
              <a:xfrm>
                <a:off x="5519357" y="3705004"/>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6" name="Group 28"/>
              <p:cNvGrpSpPr/>
              <p:nvPr/>
            </p:nvGrpSpPr>
            <p:grpSpPr>
              <a:xfrm>
                <a:off x="5678148" y="3810936"/>
                <a:ext cx="335260" cy="419077"/>
                <a:chOff x="6751638" y="2265363"/>
                <a:chExt cx="158750" cy="198438"/>
              </a:xfrm>
              <a:solidFill>
                <a:schemeClr val="bg1"/>
              </a:solidFill>
            </p:grpSpPr>
            <p:sp>
              <p:nvSpPr>
                <p:cNvPr id="47"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5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971600" y="1139792"/>
            <a:ext cx="2628901" cy="3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advTm="6000">
        <p14:prism/>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1+#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7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“三严三实”专题教育方案解读</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220235" y="1505279"/>
            <a:ext cx="2970883" cy="5845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defRPr/>
            </a:pPr>
            <a:r>
              <a:rPr lang="en-US" altLang="zh-CN" sz="3199" dirty="0"/>
              <a:t>《</a:t>
            </a:r>
            <a:r>
              <a:rPr lang="zh-CN" altLang="en-US" sz="3199" dirty="0"/>
              <a:t>方案</a:t>
            </a:r>
            <a:r>
              <a:rPr lang="en-US" altLang="zh-CN" sz="3199" dirty="0"/>
              <a:t>》</a:t>
            </a:r>
            <a:r>
              <a:rPr lang="zh-CN" altLang="en-US" sz="3199" dirty="0"/>
              <a:t>强调</a:t>
            </a:r>
          </a:p>
        </p:txBody>
      </p:sp>
      <p:sp>
        <p:nvSpPr>
          <p:cNvPr id="14" name="TextBox 13"/>
          <p:cNvSpPr txBox="1"/>
          <p:nvPr/>
        </p:nvSpPr>
        <p:spPr>
          <a:xfrm>
            <a:off x="1296411" y="2044016"/>
            <a:ext cx="3047060" cy="307682"/>
          </a:xfrm>
          <a:prstGeom prst="rect">
            <a:avLst/>
          </a:prstGeom>
        </p:spPr>
        <p:txBody>
          <a:bodyPr wrap="square">
            <a:spAutoFit/>
          </a:bodyPr>
          <a:lstStyle>
            <a:defPPr>
              <a:defRPr lang="zh-CN"/>
            </a:defPPr>
            <a:lvl1pPr fontAlgn="base">
              <a:spcBef>
                <a:spcPct val="0"/>
              </a:spcBef>
              <a:spcAft>
                <a:spcPct val="0"/>
              </a:spcAft>
              <a:defRPr sz="2000"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defRPr/>
            </a:pPr>
            <a:r>
              <a:rPr lang="en-US" altLang="zh-CN" sz="1400" dirty="0"/>
              <a:t>The program emphasizes</a:t>
            </a:r>
            <a:endParaRPr lang="zh-CN" altLang="en-US" sz="1400" dirty="0"/>
          </a:p>
        </p:txBody>
      </p:sp>
      <p:sp>
        <p:nvSpPr>
          <p:cNvPr id="16" name="TextBox 15"/>
          <p:cNvSpPr txBox="1">
            <a:spLocks noChangeArrowheads="1"/>
          </p:cNvSpPr>
          <p:nvPr/>
        </p:nvSpPr>
        <p:spPr bwMode="auto">
          <a:xfrm>
            <a:off x="1296411" y="2706620"/>
            <a:ext cx="6582918" cy="2030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lnSpc>
                <a:spcPct val="150000"/>
              </a:lnSpc>
              <a:buFont typeface="Wingdings" pitchFamily="2" charset="2"/>
              <a:buChar char="n"/>
            </a:pPr>
            <a:r>
              <a:rPr lang="zh-CN" altLang="en-US" sz="1200" dirty="0">
                <a:solidFill>
                  <a:srgbClr val="C00000"/>
                </a:solidFill>
                <a:latin typeface="微软雅黑" pitchFamily="34" charset="-122"/>
                <a:ea typeface="微软雅黑" pitchFamily="34" charset="-122"/>
              </a:rPr>
              <a:t>坚持从严要求，强化问题导向，真正把自己摆进去，着力解决理想信念动摇、信仰迷茫、精神迷失，宗旨意识淡薄、忽视群众利益、漠视群众疾苦，党性修养缺失、不讲党的原则等问题；着力解决滥用权力、设租寻租，官商勾结、利益输送，不直面问题、不负责任、不敢担当，顶风违纪还在搞“四风”、不收敛不收手等问题；着力解决无视党的政治纪律和政治规矩，对党不忠诚、做人不老实，阳奉阴违、自行其是，心中无党纪、眼里无国法等问题，推动各级领导干部把“三严三实”作为修身做人用权律己的基本遵循、干事创业的行为准则，争做“三严三实”的好干部。</a:t>
            </a:r>
          </a:p>
        </p:txBody>
      </p:sp>
      <p:pic>
        <p:nvPicPr>
          <p:cNvPr id="8" name="Picture 2" descr="d:\users\pc\appdata\roaming\360se6\User Data\temp\640.jpg"/>
          <p:cNvPicPr>
            <a:picLocks noChangeAspect="1" noChangeArrowheads="1"/>
          </p:cNvPicPr>
          <p:nvPr/>
        </p:nvPicPr>
        <p:blipFill>
          <a:blip r:embed="rId4">
            <a:extLst/>
          </a:blip>
          <a:srcRect/>
          <a:stretch>
            <a:fillRect/>
          </a:stretch>
        </p:blipFill>
        <p:spPr bwMode="auto">
          <a:xfrm>
            <a:off x="4876706" y="1053372"/>
            <a:ext cx="2704972" cy="1583721"/>
          </a:xfrm>
          <a:prstGeom prst="round2DiagRect">
            <a:avLst>
              <a:gd name="adj1" fmla="val 12748"/>
              <a:gd name="adj2" fmla="val 0"/>
            </a:avLst>
          </a:prstGeom>
          <a:ln w="44450" cap="sq">
            <a:gradFill>
              <a:gsLst>
                <a:gs pos="0">
                  <a:srgbClr val="FFC000"/>
                </a:gs>
                <a:gs pos="81000">
                  <a:srgbClr val="FFC000"/>
                </a:gs>
              </a:gsLst>
              <a:lin ang="11400000" scaled="0"/>
            </a:gradFill>
            <a:miter lim="800000"/>
          </a:ln>
          <a:effectLst/>
          <a:extLst/>
        </p:spPr>
      </p:pic>
    </p:spTree>
    <p:extLst>
      <p:ext uri="{BB962C8B-B14F-4D97-AF65-F5344CB8AC3E}">
        <p14:creationId xmlns:p14="http://schemas.microsoft.com/office/powerpoint/2010/main" val="2013966937"/>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2" presetClass="entr" presetSubtype="2"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750" fill="hold"/>
                                        <p:tgtEl>
                                          <p:spTgt spid="8"/>
                                        </p:tgtEl>
                                        <p:attrNameLst>
                                          <p:attrName>ppt_x</p:attrName>
                                        </p:attrNameLst>
                                      </p:cBhvr>
                                      <p:tavLst>
                                        <p:tav tm="0">
                                          <p:val>
                                            <p:strVal val="1+#ppt_w/2"/>
                                          </p:val>
                                        </p:tav>
                                        <p:tav tm="100000">
                                          <p:val>
                                            <p:strVal val="#ppt_x"/>
                                          </p:val>
                                        </p:tav>
                                      </p:tavLst>
                                    </p:anim>
                                    <p:anim calcmode="lin" valueType="num">
                                      <p:cBhvr additive="base">
                                        <p:cTn id="29" dur="75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42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“三严三实”专题教育方案解读</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220235" y="1802785"/>
            <a:ext cx="2970883" cy="5845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defRPr/>
            </a:pPr>
            <a:r>
              <a:rPr lang="en-US" altLang="zh-CN" sz="3199" dirty="0"/>
              <a:t>《</a:t>
            </a:r>
            <a:r>
              <a:rPr lang="zh-CN" altLang="en-US" sz="3199" dirty="0"/>
              <a:t>方案</a:t>
            </a:r>
            <a:r>
              <a:rPr lang="en-US" altLang="zh-CN" sz="3199" dirty="0"/>
              <a:t>》</a:t>
            </a:r>
            <a:r>
              <a:rPr lang="zh-CN" altLang="en-US" sz="3199" dirty="0"/>
              <a:t>提出</a:t>
            </a:r>
          </a:p>
        </p:txBody>
      </p:sp>
      <p:sp>
        <p:nvSpPr>
          <p:cNvPr id="14" name="TextBox 13"/>
          <p:cNvSpPr txBox="1"/>
          <p:nvPr/>
        </p:nvSpPr>
        <p:spPr>
          <a:xfrm>
            <a:off x="1296411" y="2341522"/>
            <a:ext cx="3047060" cy="307682"/>
          </a:xfrm>
          <a:prstGeom prst="rect">
            <a:avLst/>
          </a:prstGeom>
        </p:spPr>
        <p:txBody>
          <a:bodyPr wrap="square">
            <a:spAutoFit/>
          </a:bodyPr>
          <a:lstStyle>
            <a:defPPr>
              <a:defRPr lang="zh-CN"/>
            </a:defPPr>
            <a:lvl1pPr fontAlgn="base">
              <a:spcBef>
                <a:spcPct val="0"/>
              </a:spcBef>
              <a:spcAft>
                <a:spcPct val="0"/>
              </a:spcAft>
              <a:defRPr sz="2000"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defRPr/>
            </a:pPr>
            <a:r>
              <a:rPr lang="en-US" altLang="zh-CN" sz="1400" dirty="0"/>
              <a:t>Proposed scheme</a:t>
            </a:r>
            <a:endParaRPr lang="zh-CN" altLang="en-US" sz="1400" dirty="0"/>
          </a:p>
        </p:txBody>
      </p:sp>
      <p:sp>
        <p:nvSpPr>
          <p:cNvPr id="16" name="TextBox 15"/>
          <p:cNvSpPr txBox="1">
            <a:spLocks noChangeArrowheads="1"/>
          </p:cNvSpPr>
          <p:nvPr/>
        </p:nvSpPr>
        <p:spPr bwMode="auto">
          <a:xfrm>
            <a:off x="1296411" y="3181162"/>
            <a:ext cx="6582918" cy="11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lnSpc>
                <a:spcPct val="150000"/>
              </a:lnSpc>
              <a:buFont typeface="Wingdings" pitchFamily="2" charset="2"/>
              <a:buChar char="n"/>
            </a:pPr>
            <a:r>
              <a:rPr lang="zh-CN" altLang="en-US" sz="1200" dirty="0">
                <a:solidFill>
                  <a:srgbClr val="C00000"/>
                </a:solidFill>
                <a:latin typeface="微软雅黑" pitchFamily="34" charset="-122"/>
                <a:ea typeface="微软雅黑" pitchFamily="34" charset="-122"/>
              </a:rPr>
              <a:t>坚持以上率下、示范带动。中央政治局带头开展“三严三实”专题教育。全国人大常委会党组、国务院党组、全国政协党组结合各自实际开展“三严三实”专题教育。同时，对省部级领导干部，市、县党政领导班子成员特别是党政主要负责同志，机关、企事业单位及其内设机构县处级以上领导干部和管理人员，分层提出要求。</a:t>
            </a:r>
          </a:p>
        </p:txBody>
      </p:sp>
      <p:pic>
        <p:nvPicPr>
          <p:cNvPr id="9" name="Picture 2" descr="d:\users\pc\appdata\roaming\360se6\User Data\temp\5698746_123803031000_2.jpg"/>
          <p:cNvPicPr>
            <a:picLocks noChangeAspect="1" noChangeArrowheads="1"/>
          </p:cNvPicPr>
          <p:nvPr/>
        </p:nvPicPr>
        <p:blipFill rotWithShape="1">
          <a:blip r:embed="rId4" cstate="screen">
            <a:extLst/>
          </a:blip>
          <a:srcRect/>
          <a:stretch/>
        </p:blipFill>
        <p:spPr bwMode="auto">
          <a:xfrm>
            <a:off x="4800530" y="1283879"/>
            <a:ext cx="2682264" cy="165119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p:spPr>
      </p:pic>
    </p:spTree>
    <p:extLst>
      <p:ext uri="{BB962C8B-B14F-4D97-AF65-F5344CB8AC3E}">
        <p14:creationId xmlns:p14="http://schemas.microsoft.com/office/powerpoint/2010/main" val="1084484774"/>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22" presetClass="entr" presetSubtype="1"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“三严三实”专题教育时间和范围</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2"/>
          <p:cNvGrpSpPr>
            <a:grpSpLocks/>
          </p:cNvGrpSpPr>
          <p:nvPr/>
        </p:nvGrpSpPr>
        <p:grpSpPr bwMode="auto">
          <a:xfrm>
            <a:off x="1442590" y="1382286"/>
            <a:ext cx="883965" cy="888726"/>
            <a:chOff x="816421" y="1307232"/>
            <a:chExt cx="883514" cy="888600"/>
          </a:xfrm>
        </p:grpSpPr>
        <p:grpSp>
          <p:nvGrpSpPr>
            <p:cNvPr id="11" name="组合 71"/>
            <p:cNvGrpSpPr>
              <a:grpSpLocks/>
            </p:cNvGrpSpPr>
            <p:nvPr/>
          </p:nvGrpSpPr>
          <p:grpSpPr bwMode="auto">
            <a:xfrm>
              <a:off x="816421" y="1307232"/>
              <a:ext cx="883514" cy="888600"/>
              <a:chOff x="-1843032" y="1634255"/>
              <a:chExt cx="786401" cy="792408"/>
            </a:xfrm>
          </p:grpSpPr>
          <p:grpSp>
            <p:nvGrpSpPr>
              <p:cNvPr id="15" name="组合 72"/>
              <p:cNvGrpSpPr>
                <a:grpSpLocks/>
              </p:cNvGrpSpPr>
              <p:nvPr/>
            </p:nvGrpSpPr>
            <p:grpSpPr bwMode="auto">
              <a:xfrm>
                <a:off x="-1843032" y="1634255"/>
                <a:ext cx="786401" cy="792408"/>
                <a:chOff x="1414834" y="1711414"/>
                <a:chExt cx="786401" cy="792408"/>
              </a:xfrm>
            </p:grpSpPr>
            <p:grpSp>
              <p:nvGrpSpPr>
                <p:cNvPr id="29" name="组合 84"/>
                <p:cNvGrpSpPr>
                  <a:grpSpLocks/>
                </p:cNvGrpSpPr>
                <p:nvPr/>
              </p:nvGrpSpPr>
              <p:grpSpPr bwMode="auto">
                <a:xfrm>
                  <a:off x="1414834" y="1711414"/>
                  <a:ext cx="786401" cy="792408"/>
                  <a:chOff x="1836688" y="2579062"/>
                  <a:chExt cx="1727202" cy="1701801"/>
                </a:xfrm>
              </p:grpSpPr>
              <p:pic>
                <p:nvPicPr>
                  <p:cNvPr id="31"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1836688" y="2579062"/>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18"/>
                  <p:cNvSpPr>
                    <a:spLocks noChangeArrowheads="1"/>
                  </p:cNvSpPr>
                  <p:nvPr/>
                </p:nvSpPr>
                <p:spPr bwMode="gray">
                  <a:xfrm>
                    <a:off x="1836688" y="2579062"/>
                    <a:ext cx="1727202" cy="1701801"/>
                  </a:xfrm>
                  <a:prstGeom prst="ellipse">
                    <a:avLst/>
                  </a:prstGeom>
                  <a:gradFill rotWithShape="0">
                    <a:gsLst>
                      <a:gs pos="0">
                        <a:srgbClr val="C00000"/>
                      </a:gs>
                      <a:gs pos="50000">
                        <a:srgbClr val="FF3300"/>
                      </a:gs>
                      <a:gs pos="100000">
                        <a:srgbClr val="FF8A00"/>
                      </a:gs>
                    </a:gsLst>
                    <a:lin ang="13500000" scaled="1"/>
                  </a:gradFill>
                  <a:ln>
                    <a:noFill/>
                  </a:ln>
                  <a:extLst/>
                </p:spPr>
                <p:txBody>
                  <a:bodyPr wrap="none" anchor="ctr"/>
                  <a:lstStyle/>
                  <a:p>
                    <a:pPr algn="ctr" fontAlgn="auto">
                      <a:spcBef>
                        <a:spcPts val="0"/>
                      </a:spcBef>
                      <a:spcAft>
                        <a:spcPts val="0"/>
                      </a:spcAft>
                      <a:defRPr/>
                    </a:pPr>
                    <a:endParaRPr lang="zh-CN" altLang="en-US" sz="2799" kern="0" dirty="0">
                      <a:solidFill>
                        <a:srgbClr val="FFFF7A"/>
                      </a:solidFill>
                      <a:latin typeface="Arial Black" pitchFamily="34" charset="0"/>
                      <a:cs typeface="Arial" pitchFamily="34" charset="0"/>
                    </a:endParaRPr>
                  </a:p>
                </p:txBody>
              </p:sp>
            </p:grpSp>
            <p:pic>
              <p:nvPicPr>
                <p:cNvPr id="30" name="Picture 19" descr="Picture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gray">
                <a:xfrm>
                  <a:off x="1497475" y="1725334"/>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Group 20"/>
              <p:cNvGrpSpPr>
                <a:grpSpLocks/>
              </p:cNvGrpSpPr>
              <p:nvPr/>
            </p:nvGrpSpPr>
            <p:grpSpPr bwMode="auto">
              <a:xfrm rot="-1297425" flipH="1" flipV="1">
                <a:off x="-1787326" y="2244534"/>
                <a:ext cx="673472" cy="164841"/>
                <a:chOff x="2532" y="1051"/>
                <a:chExt cx="893" cy="246"/>
              </a:xfrm>
            </p:grpSpPr>
            <p:grpSp>
              <p:nvGrpSpPr>
                <p:cNvPr id="18" name="Group 21"/>
                <p:cNvGrpSpPr>
                  <a:grpSpLocks/>
                </p:cNvGrpSpPr>
                <p:nvPr/>
              </p:nvGrpSpPr>
              <p:grpSpPr bwMode="auto">
                <a:xfrm>
                  <a:off x="2532" y="1051"/>
                  <a:ext cx="743" cy="185"/>
                  <a:chOff x="1565" y="2568"/>
                  <a:chExt cx="1118" cy="279"/>
                </a:xfrm>
              </p:grpSpPr>
              <p:sp>
                <p:nvSpPr>
                  <p:cNvPr id="25" name="AutoShape 22"/>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6" name="AutoShape 23"/>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7" name="AutoShape 24"/>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8" name="AutoShape 25"/>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grpSp>
            <p:grpSp>
              <p:nvGrpSpPr>
                <p:cNvPr id="19" name="Group 26"/>
                <p:cNvGrpSpPr>
                  <a:grpSpLocks/>
                </p:cNvGrpSpPr>
                <p:nvPr/>
              </p:nvGrpSpPr>
              <p:grpSpPr bwMode="auto">
                <a:xfrm rot="1353540">
                  <a:off x="2682" y="1111"/>
                  <a:ext cx="743" cy="186"/>
                  <a:chOff x="1565" y="2568"/>
                  <a:chExt cx="1118" cy="279"/>
                </a:xfrm>
              </p:grpSpPr>
              <p:sp>
                <p:nvSpPr>
                  <p:cNvPr id="20" name="AutoShape 27"/>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1" name="AutoShape 28"/>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2" name="AutoShape 29"/>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23" name="AutoShape 30"/>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grpSp>
          </p:grpSp>
        </p:grpSp>
        <p:sp>
          <p:nvSpPr>
            <p:cNvPr id="12" name="矩形 11"/>
            <p:cNvSpPr/>
            <p:nvPr/>
          </p:nvSpPr>
          <p:spPr>
            <a:xfrm>
              <a:off x="970283" y="1432588"/>
              <a:ext cx="542480" cy="542681"/>
            </a:xfrm>
            <a:prstGeom prst="rect">
              <a:avLst/>
            </a:prstGeom>
            <a:blipFill dpi="0" rotWithShape="1">
              <a:blip r:embed="rId6" cstate="screen">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3" name="TextBox 32"/>
          <p:cNvSpPr txBox="1"/>
          <p:nvPr/>
        </p:nvSpPr>
        <p:spPr>
          <a:xfrm>
            <a:off x="2515577" y="1581456"/>
            <a:ext cx="3732306" cy="461523"/>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l">
              <a:defRPr/>
            </a:pPr>
            <a:r>
              <a:rPr lang="zh-CN" altLang="en-US" sz="2399" dirty="0"/>
              <a:t>开始时间：</a:t>
            </a:r>
            <a:r>
              <a:rPr lang="en-US" altLang="zh-CN" sz="2399" dirty="0"/>
              <a:t>2014</a:t>
            </a:r>
            <a:r>
              <a:rPr lang="zh-CN" altLang="en-US" sz="2399" dirty="0"/>
              <a:t>年</a:t>
            </a:r>
            <a:r>
              <a:rPr lang="en-US" altLang="zh-CN" sz="2399" dirty="0"/>
              <a:t>4</a:t>
            </a:r>
            <a:r>
              <a:rPr lang="zh-CN" altLang="en-US" sz="2399" dirty="0"/>
              <a:t>月</a:t>
            </a:r>
            <a:endParaRPr lang="en-US" altLang="zh-CN" sz="2399" dirty="0"/>
          </a:p>
        </p:txBody>
      </p:sp>
      <p:grpSp>
        <p:nvGrpSpPr>
          <p:cNvPr id="34" name="组合 2"/>
          <p:cNvGrpSpPr>
            <a:grpSpLocks/>
          </p:cNvGrpSpPr>
          <p:nvPr/>
        </p:nvGrpSpPr>
        <p:grpSpPr bwMode="auto">
          <a:xfrm>
            <a:off x="1448764" y="2876456"/>
            <a:ext cx="883965" cy="888726"/>
            <a:chOff x="816421" y="1307232"/>
            <a:chExt cx="883514" cy="888600"/>
          </a:xfrm>
        </p:grpSpPr>
        <p:grpSp>
          <p:nvGrpSpPr>
            <p:cNvPr id="35" name="组合 71"/>
            <p:cNvGrpSpPr>
              <a:grpSpLocks/>
            </p:cNvGrpSpPr>
            <p:nvPr/>
          </p:nvGrpSpPr>
          <p:grpSpPr bwMode="auto">
            <a:xfrm>
              <a:off x="816421" y="1307232"/>
              <a:ext cx="883514" cy="888600"/>
              <a:chOff x="-1843032" y="1634255"/>
              <a:chExt cx="786401" cy="792408"/>
            </a:xfrm>
          </p:grpSpPr>
          <p:grpSp>
            <p:nvGrpSpPr>
              <p:cNvPr id="37" name="组合 72"/>
              <p:cNvGrpSpPr>
                <a:grpSpLocks/>
              </p:cNvGrpSpPr>
              <p:nvPr/>
            </p:nvGrpSpPr>
            <p:grpSpPr bwMode="auto">
              <a:xfrm>
                <a:off x="-1843032" y="1634255"/>
                <a:ext cx="786401" cy="792408"/>
                <a:chOff x="1414834" y="1711414"/>
                <a:chExt cx="786401" cy="792408"/>
              </a:xfrm>
            </p:grpSpPr>
            <p:grpSp>
              <p:nvGrpSpPr>
                <p:cNvPr id="49" name="组合 84"/>
                <p:cNvGrpSpPr>
                  <a:grpSpLocks/>
                </p:cNvGrpSpPr>
                <p:nvPr/>
              </p:nvGrpSpPr>
              <p:grpSpPr bwMode="auto">
                <a:xfrm>
                  <a:off x="1414834" y="1711414"/>
                  <a:ext cx="786401" cy="792408"/>
                  <a:chOff x="1836688" y="2579062"/>
                  <a:chExt cx="1727202" cy="1701801"/>
                </a:xfrm>
              </p:grpSpPr>
              <p:pic>
                <p:nvPicPr>
                  <p:cNvPr id="51"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1836688" y="2579062"/>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Oval 18"/>
                  <p:cNvSpPr>
                    <a:spLocks noChangeArrowheads="1"/>
                  </p:cNvSpPr>
                  <p:nvPr/>
                </p:nvSpPr>
                <p:spPr bwMode="gray">
                  <a:xfrm>
                    <a:off x="1836688" y="2579062"/>
                    <a:ext cx="1727202" cy="1701801"/>
                  </a:xfrm>
                  <a:prstGeom prst="ellipse">
                    <a:avLst/>
                  </a:prstGeom>
                  <a:gradFill rotWithShape="0">
                    <a:gsLst>
                      <a:gs pos="0">
                        <a:srgbClr val="C00000"/>
                      </a:gs>
                      <a:gs pos="50000">
                        <a:srgbClr val="FF3300"/>
                      </a:gs>
                      <a:gs pos="100000">
                        <a:srgbClr val="FF8A00"/>
                      </a:gs>
                    </a:gsLst>
                    <a:lin ang="13500000" scaled="1"/>
                  </a:gradFill>
                  <a:ln>
                    <a:noFill/>
                  </a:ln>
                  <a:extLst/>
                </p:spPr>
                <p:txBody>
                  <a:bodyPr wrap="none" anchor="ctr"/>
                  <a:lstStyle/>
                  <a:p>
                    <a:pPr algn="ctr" fontAlgn="auto">
                      <a:spcBef>
                        <a:spcPts val="0"/>
                      </a:spcBef>
                      <a:spcAft>
                        <a:spcPts val="0"/>
                      </a:spcAft>
                      <a:defRPr/>
                    </a:pPr>
                    <a:endParaRPr lang="zh-CN" altLang="en-US" sz="2799" kern="0" dirty="0">
                      <a:solidFill>
                        <a:srgbClr val="FFFF7A"/>
                      </a:solidFill>
                      <a:latin typeface="Arial Black" pitchFamily="34" charset="0"/>
                      <a:cs typeface="Arial" pitchFamily="34" charset="0"/>
                    </a:endParaRPr>
                  </a:p>
                </p:txBody>
              </p:sp>
            </p:grpSp>
            <p:pic>
              <p:nvPicPr>
                <p:cNvPr id="50" name="Picture 19" descr="Picture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gray">
                <a:xfrm>
                  <a:off x="1497475" y="1725334"/>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 name="Group 20"/>
              <p:cNvGrpSpPr>
                <a:grpSpLocks/>
              </p:cNvGrpSpPr>
              <p:nvPr/>
            </p:nvGrpSpPr>
            <p:grpSpPr bwMode="auto">
              <a:xfrm rot="-1297425" flipH="1" flipV="1">
                <a:off x="-1787326" y="2244534"/>
                <a:ext cx="673472" cy="164841"/>
                <a:chOff x="2532" y="1051"/>
                <a:chExt cx="893" cy="246"/>
              </a:xfrm>
            </p:grpSpPr>
            <p:grpSp>
              <p:nvGrpSpPr>
                <p:cNvPr id="39" name="Group 21"/>
                <p:cNvGrpSpPr>
                  <a:grpSpLocks/>
                </p:cNvGrpSpPr>
                <p:nvPr/>
              </p:nvGrpSpPr>
              <p:grpSpPr bwMode="auto">
                <a:xfrm>
                  <a:off x="2532" y="1051"/>
                  <a:ext cx="743" cy="185"/>
                  <a:chOff x="1565" y="2568"/>
                  <a:chExt cx="1118" cy="279"/>
                </a:xfrm>
              </p:grpSpPr>
              <p:sp>
                <p:nvSpPr>
                  <p:cNvPr id="45" name="AutoShape 22"/>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6" name="AutoShape 23"/>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7" name="AutoShape 24"/>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8" name="AutoShape 25"/>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grpSp>
            <p:grpSp>
              <p:nvGrpSpPr>
                <p:cNvPr id="40" name="Group 26"/>
                <p:cNvGrpSpPr>
                  <a:grpSpLocks/>
                </p:cNvGrpSpPr>
                <p:nvPr/>
              </p:nvGrpSpPr>
              <p:grpSpPr bwMode="auto">
                <a:xfrm rot="1353540">
                  <a:off x="2682" y="1111"/>
                  <a:ext cx="743" cy="186"/>
                  <a:chOff x="1565" y="2568"/>
                  <a:chExt cx="1118" cy="279"/>
                </a:xfrm>
              </p:grpSpPr>
              <p:sp>
                <p:nvSpPr>
                  <p:cNvPr id="41" name="AutoShape 27"/>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2" name="AutoShape 28"/>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3" name="AutoShape 29"/>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sp>
                <p:nvSpPr>
                  <p:cNvPr id="44" name="AutoShape 30"/>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Calibri" pitchFamily="34" charset="0"/>
                    </a:endParaRPr>
                  </a:p>
                </p:txBody>
              </p:sp>
            </p:grpSp>
          </p:grpSp>
        </p:grpSp>
        <p:sp>
          <p:nvSpPr>
            <p:cNvPr id="36" name="矩形 35"/>
            <p:cNvSpPr/>
            <p:nvPr/>
          </p:nvSpPr>
          <p:spPr>
            <a:xfrm>
              <a:off x="970283" y="1432588"/>
              <a:ext cx="542480" cy="542681"/>
            </a:xfrm>
            <a:prstGeom prst="rect">
              <a:avLst/>
            </a:prstGeom>
            <a:blipFill dpi="0" rotWithShape="1">
              <a:blip r:embed="rId6" cstate="screen">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4" name="TextBox 53"/>
          <p:cNvSpPr txBox="1">
            <a:spLocks noChangeArrowheads="1"/>
          </p:cNvSpPr>
          <p:nvPr/>
        </p:nvSpPr>
        <p:spPr bwMode="auto">
          <a:xfrm>
            <a:off x="2494605" y="2830810"/>
            <a:ext cx="5352985" cy="1569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lnSpc>
                <a:spcPct val="120000"/>
              </a:lnSpc>
            </a:pPr>
            <a:r>
              <a:rPr lang="zh-CN" altLang="en-US" sz="2399" dirty="0">
                <a:solidFill>
                  <a:srgbClr val="C00000"/>
                </a:solidFill>
                <a:latin typeface="微软雅黑" pitchFamily="34" charset="-122"/>
                <a:ea typeface="微软雅黑" pitchFamily="34" charset="-122"/>
              </a:rPr>
              <a:t>专题教育的范围</a:t>
            </a:r>
            <a:endParaRPr lang="en-US" altLang="zh-CN" sz="2399" dirty="0">
              <a:solidFill>
                <a:srgbClr val="C00000"/>
              </a:solidFill>
              <a:latin typeface="微软雅黑" pitchFamily="34" charset="-122"/>
              <a:ea typeface="微软雅黑" pitchFamily="34" charset="-122"/>
            </a:endParaRPr>
          </a:p>
          <a:p>
            <a:pPr algn="l">
              <a:lnSpc>
                <a:spcPct val="120000"/>
              </a:lnSpc>
            </a:pPr>
            <a:r>
              <a:rPr lang="zh-CN" altLang="en-US" sz="1400" dirty="0">
                <a:solidFill>
                  <a:srgbClr val="C00000"/>
                </a:solidFill>
                <a:latin typeface="微软雅黑" pitchFamily="34" charset="-122"/>
                <a:ea typeface="微软雅黑" pitchFamily="34" charset="-122"/>
              </a:rPr>
              <a:t>在各级党政机关、人民团体及其内设机构县处级以上领导干部</a:t>
            </a:r>
          </a:p>
          <a:p>
            <a:pPr algn="l">
              <a:lnSpc>
                <a:spcPct val="120000"/>
              </a:lnSpc>
            </a:pPr>
            <a:endParaRPr lang="en-US" altLang="zh-CN" sz="1400" dirty="0">
              <a:solidFill>
                <a:srgbClr val="C00000"/>
              </a:solidFill>
              <a:latin typeface="微软雅黑" pitchFamily="34" charset="-122"/>
              <a:ea typeface="微软雅黑" pitchFamily="34" charset="-122"/>
            </a:endParaRPr>
          </a:p>
          <a:p>
            <a:pPr algn="l">
              <a:lnSpc>
                <a:spcPct val="120000"/>
              </a:lnSpc>
            </a:pPr>
            <a:r>
              <a:rPr lang="zh-CN" altLang="en-US" sz="1400" dirty="0">
                <a:solidFill>
                  <a:srgbClr val="C00000"/>
                </a:solidFill>
                <a:latin typeface="微软雅黑" pitchFamily="34" charset="-122"/>
                <a:ea typeface="微软雅黑" pitchFamily="34" charset="-122"/>
              </a:rPr>
              <a:t>事业单位、国有企业中层以上领导人员中开展针对的对象是县处级以上领导干部和管理人员</a:t>
            </a:r>
          </a:p>
        </p:txBody>
      </p:sp>
    </p:spTree>
    <p:extLst>
      <p:ext uri="{BB962C8B-B14F-4D97-AF65-F5344CB8AC3E}">
        <p14:creationId xmlns:p14="http://schemas.microsoft.com/office/powerpoint/2010/main" val="3831081655"/>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6" presetClass="entr" presetSubtype="21"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barn(inVertical)">
                                      <p:cBhvr>
                                        <p:cTn id="22" dur="500"/>
                                        <p:tgtEl>
                                          <p:spTgt spid="33"/>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31" presetClass="entr" presetSubtype="0"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1000" fill="hold"/>
                                        <p:tgtEl>
                                          <p:spTgt spid="54"/>
                                        </p:tgtEl>
                                        <p:attrNameLst>
                                          <p:attrName>ppt_w</p:attrName>
                                        </p:attrNameLst>
                                      </p:cBhvr>
                                      <p:tavLst>
                                        <p:tav tm="0">
                                          <p:val>
                                            <p:fltVal val="0"/>
                                          </p:val>
                                        </p:tav>
                                        <p:tav tm="100000">
                                          <p:val>
                                            <p:strVal val="#ppt_w"/>
                                          </p:val>
                                        </p:tav>
                                      </p:tavLst>
                                    </p:anim>
                                    <p:anim calcmode="lin" valueType="num">
                                      <p:cBhvr>
                                        <p:cTn id="33" dur="1000" fill="hold"/>
                                        <p:tgtEl>
                                          <p:spTgt spid="54"/>
                                        </p:tgtEl>
                                        <p:attrNameLst>
                                          <p:attrName>ppt_h</p:attrName>
                                        </p:attrNameLst>
                                      </p:cBhvr>
                                      <p:tavLst>
                                        <p:tav tm="0">
                                          <p:val>
                                            <p:fltVal val="0"/>
                                          </p:val>
                                        </p:tav>
                                        <p:tav tm="100000">
                                          <p:val>
                                            <p:strVal val="#ppt_h"/>
                                          </p:val>
                                        </p:tav>
                                      </p:tavLst>
                                    </p:anim>
                                    <p:anim calcmode="lin" valueType="num">
                                      <p:cBhvr>
                                        <p:cTn id="34" dur="1000" fill="hold"/>
                                        <p:tgtEl>
                                          <p:spTgt spid="54"/>
                                        </p:tgtEl>
                                        <p:attrNameLst>
                                          <p:attrName>style.rotation</p:attrName>
                                        </p:attrNameLst>
                                      </p:cBhvr>
                                      <p:tavLst>
                                        <p:tav tm="0">
                                          <p:val>
                                            <p:fltVal val="90"/>
                                          </p:val>
                                        </p:tav>
                                        <p:tav tm="100000">
                                          <p:val>
                                            <p:fltVal val="0"/>
                                          </p:val>
                                        </p:tav>
                                      </p:tavLst>
                                    </p:anim>
                                    <p:animEffect transition="in" filter="fade">
                                      <p:cBhvr>
                                        <p:cTn id="35"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3768" y="701750"/>
            <a:ext cx="6660232" cy="4475001"/>
          </a:xfrm>
          <a:prstGeom prst="rect">
            <a:avLst/>
          </a:prstGeom>
        </p:spPr>
      </p:pic>
      <p:grpSp>
        <p:nvGrpSpPr>
          <p:cNvPr id="15" name="组合 14"/>
          <p:cNvGrpSpPr/>
          <p:nvPr/>
        </p:nvGrpSpPr>
        <p:grpSpPr>
          <a:xfrm>
            <a:off x="2051430" y="502001"/>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807906" y="2168045"/>
            <a:ext cx="4506063" cy="684785"/>
          </a:xfrm>
          <a:prstGeom prst="rect">
            <a:avLst/>
          </a:prstGeom>
          <a:noFill/>
        </p:spPr>
        <p:txBody>
          <a:bodyPr wrap="square" lIns="68562" tIns="34281" rIns="68562" bIns="34281" rtlCol="0">
            <a:spAutoFit/>
          </a:bodyPr>
          <a:lstStyle/>
          <a:p>
            <a:pPr algn="dist"/>
            <a:r>
              <a:rPr lang="zh-CN" altLang="en-US" sz="4000" b="0" dirty="0">
                <a:latin typeface="方正正粗黑简体" panose="02000000000000000000" pitchFamily="2" charset="-122"/>
                <a:ea typeface="方正正粗黑简体" panose="02000000000000000000" pitchFamily="2" charset="-122"/>
              </a:rPr>
              <a:t>输入第一部分标题</a:t>
            </a:r>
          </a:p>
        </p:txBody>
      </p:sp>
      <p:cxnSp>
        <p:nvCxnSpPr>
          <p:cNvPr id="19" name="直接连接符 18"/>
          <p:cNvCxnSpPr/>
          <p:nvPr/>
        </p:nvCxnSpPr>
        <p:spPr bwMode="auto">
          <a:xfrm>
            <a:off x="705233" y="2952705"/>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483768" y="627534"/>
            <a:ext cx="924645" cy="1559739"/>
          </a:xfrm>
          <a:prstGeom prst="rect">
            <a:avLst/>
          </a:prstGeom>
          <a:noFill/>
        </p:spPr>
        <p:txBody>
          <a:bodyPr wrap="none" lIns="81614" tIns="40807" rIns="81614" bIns="40807" rtlCol="0">
            <a:spAutoFit/>
          </a:bodyPr>
          <a:lstStyle/>
          <a:p>
            <a:r>
              <a:rPr lang="en-US" altLang="zh-CN" sz="9600" b="1" dirty="0">
                <a:solidFill>
                  <a:srgbClr val="C00000"/>
                </a:solidFill>
                <a:latin typeface="+mn-ea"/>
              </a:rPr>
              <a:t>3</a:t>
            </a:r>
            <a:endParaRPr lang="zh-CN" altLang="en-US" sz="9600" b="1" dirty="0">
              <a:solidFill>
                <a:srgbClr val="C00000"/>
              </a:solidFill>
              <a:latin typeface="+mn-ea"/>
            </a:endParaRPr>
          </a:p>
        </p:txBody>
      </p:sp>
      <p:sp>
        <p:nvSpPr>
          <p:cNvPr id="21" name="TextBox 20"/>
          <p:cNvSpPr txBox="1"/>
          <p:nvPr/>
        </p:nvSpPr>
        <p:spPr>
          <a:xfrm>
            <a:off x="664270" y="2739099"/>
            <a:ext cx="4793334" cy="708720"/>
          </a:xfrm>
          <a:prstGeom prst="rect">
            <a:avLst/>
          </a:prstGeom>
          <a:noFill/>
        </p:spPr>
        <p:txBody>
          <a:bodyPr wrap="square" rtlCol="0">
            <a:spAutoFit/>
          </a:bodyPr>
          <a:lstStyle/>
          <a:p>
            <a:pPr>
              <a:lnSpc>
                <a:spcPct val="150000"/>
              </a:lnSpc>
            </a:pPr>
            <a:r>
              <a:rPr lang="zh-CN" altLang="en-US" sz="1400" b="0" dirty="0">
                <a:latin typeface="方正黑体简体" panose="02010601030101010101" pitchFamily="2" charset="-122"/>
                <a:ea typeface="方正黑体简体" panose="02010601030101010101" pitchFamily="2" charset="-122"/>
              </a:rPr>
              <a:t>点击添加文字内容点击添加文字内容点击添加文字内容点击添加文字内容点击添加文字内容。</a:t>
            </a:r>
          </a:p>
        </p:txBody>
      </p:sp>
    </p:spTree>
    <p:extLst>
      <p:ext uri="{BB962C8B-B14F-4D97-AF65-F5344CB8AC3E}">
        <p14:creationId xmlns:p14="http://schemas.microsoft.com/office/powerpoint/2010/main" val="3744302574"/>
      </p:ext>
    </p:extLst>
  </p:cSld>
  <p:clrMapOvr>
    <a:masterClrMapping/>
  </p:clrMapOvr>
  <mc:AlternateContent xmlns:mc="http://schemas.openxmlformats.org/markup-compatibility/2006">
    <mc:Choice xmlns:p14="http://schemas.microsoft.com/office/powerpoint/2010/main" Requires="p14">
      <p:transition spd="slow" p14:dur="1750"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8"/>
                                        </p:tgtEl>
                                      </p:cBhvr>
                                    </p:animEffect>
                                  </p:childTnLst>
                                </p:cTn>
                              </p:par>
                            </p:childTnLst>
                          </p:cTn>
                        </p:par>
                        <p:par>
                          <p:cTn id="23" fill="hold">
                            <p:stCondLst>
                              <p:cond delay="2350"/>
                            </p:stCondLst>
                            <p:childTnLst>
                              <p:par>
                                <p:cTn id="24" presetID="16" presetClass="entr" presetSubtype="21"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par>
                          <p:cTn id="27" fill="hold">
                            <p:stCondLst>
                              <p:cond delay="2850"/>
                            </p:stCondLst>
                            <p:childTnLst>
                              <p:par>
                                <p:cTn id="28" presetID="31"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 calcmode="lin" valueType="num">
                                      <p:cBhvr>
                                        <p:cTn id="32" dur="500" fill="hold"/>
                                        <p:tgtEl>
                                          <p:spTgt spid="21"/>
                                        </p:tgtEl>
                                        <p:attrNameLst>
                                          <p:attrName>style.rotation</p:attrName>
                                        </p:attrNameLst>
                                      </p:cBhvr>
                                      <p:tavLst>
                                        <p:tav tm="0">
                                          <p:val>
                                            <p:fltVal val="90"/>
                                          </p:val>
                                        </p:tav>
                                        <p:tav tm="100000">
                                          <p:val>
                                            <p:fltVal val="0"/>
                                          </p:val>
                                        </p:tav>
                                      </p:tavLst>
                                    </p:anim>
                                    <p:animEffect transition="in" filter="fade">
                                      <p:cBhvr>
                                        <p:cTn id="33" dur="500"/>
                                        <p:tgtEl>
                                          <p:spTgt spid="21"/>
                                        </p:tgtEl>
                                      </p:cBhvr>
                                    </p:animEffect>
                                  </p:childTnLst>
                                </p:cTn>
                              </p:par>
                            </p:childTnLst>
                          </p:cTn>
                        </p:par>
                        <p:par>
                          <p:cTn id="34" fill="hold">
                            <p:stCondLst>
                              <p:cond delay="335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“三严三实”专题教育的定位</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grpSp>
        <p:nvGrpSpPr>
          <p:cNvPr id="53" name="组合 6"/>
          <p:cNvGrpSpPr>
            <a:grpSpLocks/>
          </p:cNvGrpSpPr>
          <p:nvPr/>
        </p:nvGrpSpPr>
        <p:grpSpPr bwMode="auto">
          <a:xfrm>
            <a:off x="935368" y="1886162"/>
            <a:ext cx="1137886" cy="428493"/>
            <a:chOff x="1057720" y="2378844"/>
            <a:chExt cx="1138016" cy="429019"/>
          </a:xfrm>
        </p:grpSpPr>
        <p:sp>
          <p:nvSpPr>
            <p:cNvPr id="55" name="对角圆角矩形 54"/>
            <p:cNvSpPr/>
            <p:nvPr/>
          </p:nvSpPr>
          <p:spPr>
            <a:xfrm>
              <a:off x="1067210" y="2378844"/>
              <a:ext cx="1105657" cy="429019"/>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6" name="TextBox 55"/>
            <p:cNvSpPr txBox="1"/>
            <p:nvPr/>
          </p:nvSpPr>
          <p:spPr>
            <a:xfrm>
              <a:off x="1057720" y="2385200"/>
              <a:ext cx="1138016" cy="400418"/>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defRPr/>
              </a:pPr>
              <a:r>
                <a:rPr lang="zh-CN" altLang="en-US" sz="1999" dirty="0">
                  <a:solidFill>
                    <a:srgbClr val="FFFF00"/>
                  </a:solidFill>
                </a:rPr>
                <a:t>定位一</a:t>
              </a:r>
              <a:endParaRPr lang="zh-CN" altLang="en-US" sz="1400" dirty="0">
                <a:solidFill>
                  <a:srgbClr val="FFFF00"/>
                </a:solidFill>
              </a:endParaRPr>
            </a:p>
          </p:txBody>
        </p:sp>
      </p:grpSp>
      <p:grpSp>
        <p:nvGrpSpPr>
          <p:cNvPr id="57" name="组合 11"/>
          <p:cNvGrpSpPr>
            <a:grpSpLocks/>
          </p:cNvGrpSpPr>
          <p:nvPr/>
        </p:nvGrpSpPr>
        <p:grpSpPr bwMode="auto">
          <a:xfrm>
            <a:off x="935368" y="2562228"/>
            <a:ext cx="1137886" cy="430079"/>
            <a:chOff x="1057720" y="2378844"/>
            <a:chExt cx="1138016" cy="429019"/>
          </a:xfrm>
        </p:grpSpPr>
        <p:sp>
          <p:nvSpPr>
            <p:cNvPr id="58" name="对角圆角矩形 57"/>
            <p:cNvSpPr/>
            <p:nvPr/>
          </p:nvSpPr>
          <p:spPr>
            <a:xfrm>
              <a:off x="1067210" y="2378844"/>
              <a:ext cx="1105657" cy="429019"/>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TextBox 58"/>
            <p:cNvSpPr txBox="1"/>
            <p:nvPr/>
          </p:nvSpPr>
          <p:spPr>
            <a:xfrm>
              <a:off x="1057720" y="2385176"/>
              <a:ext cx="1138016" cy="40052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defRPr/>
              </a:pPr>
              <a:r>
                <a:rPr lang="zh-CN" altLang="en-US" sz="1999" dirty="0">
                  <a:solidFill>
                    <a:srgbClr val="FFFF00"/>
                  </a:solidFill>
                </a:rPr>
                <a:t>定位二</a:t>
              </a:r>
              <a:endParaRPr lang="zh-CN" altLang="en-US" sz="1400" dirty="0">
                <a:solidFill>
                  <a:srgbClr val="FFFF00"/>
                </a:solidFill>
              </a:endParaRPr>
            </a:p>
          </p:txBody>
        </p:sp>
      </p:grpSp>
      <p:grpSp>
        <p:nvGrpSpPr>
          <p:cNvPr id="60" name="组合 14"/>
          <p:cNvGrpSpPr>
            <a:grpSpLocks/>
          </p:cNvGrpSpPr>
          <p:nvPr/>
        </p:nvGrpSpPr>
        <p:grpSpPr bwMode="auto">
          <a:xfrm>
            <a:off x="935368" y="3239881"/>
            <a:ext cx="1137886" cy="428493"/>
            <a:chOff x="1057720" y="2378844"/>
            <a:chExt cx="1138016" cy="429019"/>
          </a:xfrm>
        </p:grpSpPr>
        <p:sp>
          <p:nvSpPr>
            <p:cNvPr id="61" name="对角圆角矩形 60"/>
            <p:cNvSpPr/>
            <p:nvPr/>
          </p:nvSpPr>
          <p:spPr>
            <a:xfrm>
              <a:off x="1067210" y="2378844"/>
              <a:ext cx="1105657" cy="429019"/>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2" name="TextBox 61"/>
            <p:cNvSpPr txBox="1"/>
            <p:nvPr/>
          </p:nvSpPr>
          <p:spPr>
            <a:xfrm>
              <a:off x="1057720" y="2385200"/>
              <a:ext cx="1138016" cy="400418"/>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defRPr/>
              </a:pPr>
              <a:r>
                <a:rPr lang="zh-CN" altLang="en-US" sz="1999" dirty="0">
                  <a:solidFill>
                    <a:srgbClr val="FFFF00"/>
                  </a:solidFill>
                </a:rPr>
                <a:t>定位三</a:t>
              </a:r>
              <a:endParaRPr lang="zh-CN" altLang="en-US" sz="1400" dirty="0">
                <a:solidFill>
                  <a:srgbClr val="FFFF00"/>
                </a:solidFill>
              </a:endParaRPr>
            </a:p>
          </p:txBody>
        </p:sp>
      </p:grpSp>
      <p:sp>
        <p:nvSpPr>
          <p:cNvPr id="63" name="圆角矩形 62"/>
          <p:cNvSpPr/>
          <p:nvPr/>
        </p:nvSpPr>
        <p:spPr>
          <a:xfrm>
            <a:off x="2144669" y="1886162"/>
            <a:ext cx="4788802" cy="442775"/>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600" dirty="0">
                <a:solidFill>
                  <a:srgbClr val="920000"/>
                </a:solidFill>
                <a:latin typeface="微软雅黑" panose="020B0503020204020204" pitchFamily="34" charset="-122"/>
                <a:ea typeface="微软雅黑" panose="020B0503020204020204" pitchFamily="34" charset="-122"/>
              </a:rPr>
              <a:t>作为党的群众路线教育实践活动的延展深化</a:t>
            </a:r>
          </a:p>
        </p:txBody>
      </p:sp>
      <p:sp>
        <p:nvSpPr>
          <p:cNvPr id="64" name="圆角矩形 63"/>
          <p:cNvSpPr/>
          <p:nvPr/>
        </p:nvSpPr>
        <p:spPr>
          <a:xfrm>
            <a:off x="2144669" y="2570163"/>
            <a:ext cx="4788803" cy="441189"/>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600" dirty="0">
                <a:solidFill>
                  <a:srgbClr val="920000"/>
                </a:solidFill>
                <a:latin typeface="微软雅黑" panose="020B0503020204020204" pitchFamily="34" charset="-122"/>
                <a:ea typeface="微软雅黑" panose="020B0503020204020204" pitchFamily="34" charset="-122"/>
              </a:rPr>
              <a:t>作为加强党的思想政治建设和作风建设的重要举措</a:t>
            </a:r>
          </a:p>
        </p:txBody>
      </p:sp>
      <p:sp>
        <p:nvSpPr>
          <p:cNvPr id="65" name="圆角矩形 64"/>
          <p:cNvSpPr/>
          <p:nvPr/>
        </p:nvSpPr>
        <p:spPr>
          <a:xfrm>
            <a:off x="2144669" y="3228773"/>
            <a:ext cx="4788802" cy="599096"/>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600" dirty="0">
                <a:solidFill>
                  <a:srgbClr val="920000"/>
                </a:solidFill>
                <a:latin typeface="微软雅黑" panose="020B0503020204020204" pitchFamily="34" charset="-122"/>
                <a:ea typeface="微软雅黑" panose="020B0503020204020204" pitchFamily="34" charset="-122"/>
              </a:rPr>
              <a:t>融入领导干部经常性学习教育，不分批次、不划阶段、不设环节，不是一次活动</a:t>
            </a:r>
          </a:p>
        </p:txBody>
      </p:sp>
      <p:pic>
        <p:nvPicPr>
          <p:cNvPr id="66" name="Picture 2" descr="C:\Users\PC\Desktop\zqq\20158_0011_7.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35151" y="2038515"/>
            <a:ext cx="2555086" cy="298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1735253"/>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1000"/>
                                        <p:tgtEl>
                                          <p:spTgt spid="66"/>
                                        </p:tgtEl>
                                      </p:cBhvr>
                                    </p:animEffect>
                                    <p:anim calcmode="lin" valueType="num">
                                      <p:cBhvr>
                                        <p:cTn id="17" dur="1000" fill="hold"/>
                                        <p:tgtEl>
                                          <p:spTgt spid="66"/>
                                        </p:tgtEl>
                                        <p:attrNameLst>
                                          <p:attrName>ppt_x</p:attrName>
                                        </p:attrNameLst>
                                      </p:cBhvr>
                                      <p:tavLst>
                                        <p:tav tm="0">
                                          <p:val>
                                            <p:strVal val="#ppt_x"/>
                                          </p:val>
                                        </p:tav>
                                        <p:tav tm="100000">
                                          <p:val>
                                            <p:strVal val="#ppt_x"/>
                                          </p:val>
                                        </p:tav>
                                      </p:tavLst>
                                    </p:anim>
                                    <p:anim calcmode="lin" valueType="num">
                                      <p:cBhvr>
                                        <p:cTn id="18" dur="1000" fill="hold"/>
                                        <p:tgtEl>
                                          <p:spTgt spid="66"/>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childTnLst>
                          </p:cTn>
                        </p:par>
                        <p:par>
                          <p:cTn id="23" fill="hold">
                            <p:stCondLst>
                              <p:cond delay="3000"/>
                            </p:stCondLst>
                            <p:childTnLst>
                              <p:par>
                                <p:cTn id="24" presetID="2" presetClass="entr" presetSubtype="2" fill="hold" grpId="0" nodeType="afterEffect">
                                  <p:stCondLst>
                                    <p:cond delay="0"/>
                                  </p:stCondLst>
                                  <p:childTnLst>
                                    <p:set>
                                      <p:cBhvr>
                                        <p:cTn id="25" dur="1" fill="hold">
                                          <p:stCondLst>
                                            <p:cond delay="0"/>
                                          </p:stCondLst>
                                        </p:cTn>
                                        <p:tgtEl>
                                          <p:spTgt spid="63"/>
                                        </p:tgtEl>
                                        <p:attrNameLst>
                                          <p:attrName>style.visibility</p:attrName>
                                        </p:attrNameLst>
                                      </p:cBhvr>
                                      <p:to>
                                        <p:strVal val="visible"/>
                                      </p:to>
                                    </p:set>
                                    <p:anim calcmode="lin" valueType="num">
                                      <p:cBhvr additive="base">
                                        <p:cTn id="26" dur="500" fill="hold"/>
                                        <p:tgtEl>
                                          <p:spTgt spid="63"/>
                                        </p:tgtEl>
                                        <p:attrNameLst>
                                          <p:attrName>ppt_x</p:attrName>
                                        </p:attrNameLst>
                                      </p:cBhvr>
                                      <p:tavLst>
                                        <p:tav tm="0">
                                          <p:val>
                                            <p:strVal val="1+#ppt_w/2"/>
                                          </p:val>
                                        </p:tav>
                                        <p:tav tm="100000">
                                          <p:val>
                                            <p:strVal val="#ppt_x"/>
                                          </p:val>
                                        </p:tav>
                                      </p:tavLst>
                                    </p:anim>
                                    <p:anim calcmode="lin" valueType="num">
                                      <p:cBhvr additive="base">
                                        <p:cTn id="27" dur="500" fill="hold"/>
                                        <p:tgtEl>
                                          <p:spTgt spid="63"/>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childTnLst>
                          </p:cTn>
                        </p:par>
                        <p:par>
                          <p:cTn id="32" fill="hold">
                            <p:stCondLst>
                              <p:cond delay="4000"/>
                            </p:stCondLst>
                            <p:childTnLst>
                              <p:par>
                                <p:cTn id="33" presetID="2" presetClass="entr" presetSubtype="2"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childTnLst>
                          </p:cTn>
                        </p:par>
                        <p:par>
                          <p:cTn id="41" fill="hold">
                            <p:stCondLst>
                              <p:cond delay="5000"/>
                            </p:stCondLst>
                            <p:childTnLst>
                              <p:par>
                                <p:cTn id="42" presetID="2" presetClass="entr" presetSubtype="2" fill="hold" grpId="0" nodeType="after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500" fill="hold"/>
                                        <p:tgtEl>
                                          <p:spTgt spid="65"/>
                                        </p:tgtEl>
                                        <p:attrNameLst>
                                          <p:attrName>ppt_x</p:attrName>
                                        </p:attrNameLst>
                                      </p:cBhvr>
                                      <p:tavLst>
                                        <p:tav tm="0">
                                          <p:val>
                                            <p:strVal val="1+#ppt_w/2"/>
                                          </p:val>
                                        </p:tav>
                                        <p:tav tm="100000">
                                          <p:val>
                                            <p:strVal val="#ppt_x"/>
                                          </p:val>
                                        </p:tav>
                                      </p:tavLst>
                                    </p:anim>
                                    <p:anim calcmode="lin" valueType="num">
                                      <p:cBhvr additive="base">
                                        <p:cTn id="45"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3" grpId="0" animBg="1"/>
      <p:bldP spid="64" grpId="0" animBg="1"/>
      <p:bldP spid="6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“三严三实”专题教育的聚焦点</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grpSp>
        <p:nvGrpSpPr>
          <p:cNvPr id="82" name="组合 9"/>
          <p:cNvGrpSpPr/>
          <p:nvPr/>
        </p:nvGrpSpPr>
        <p:grpSpPr>
          <a:xfrm>
            <a:off x="1549945" y="1352927"/>
            <a:ext cx="1122388" cy="1070894"/>
            <a:chOff x="3148013" y="2374900"/>
            <a:chExt cx="1857375" cy="1851025"/>
          </a:xfrm>
          <a:effectLst/>
        </p:grpSpPr>
        <p:grpSp>
          <p:nvGrpSpPr>
            <p:cNvPr id="83" name="Group 20"/>
            <p:cNvGrpSpPr>
              <a:grpSpLocks/>
            </p:cNvGrpSpPr>
            <p:nvPr/>
          </p:nvGrpSpPr>
          <p:grpSpPr bwMode="auto">
            <a:xfrm>
              <a:off x="3148013" y="2374900"/>
              <a:ext cx="1857375" cy="1851025"/>
              <a:chOff x="549" y="2205"/>
              <a:chExt cx="1406" cy="1402"/>
            </a:xfrm>
          </p:grpSpPr>
          <p:sp>
            <p:nvSpPr>
              <p:cNvPr id="86" name="Oval 21"/>
              <p:cNvSpPr>
                <a:spLocks noChangeArrowheads="1"/>
              </p:cNvSpPr>
              <p:nvPr/>
            </p:nvSpPr>
            <p:spPr bwMode="auto">
              <a:xfrm>
                <a:off x="549" y="2205"/>
                <a:ext cx="1406" cy="1402"/>
              </a:xfrm>
              <a:prstGeom prst="ellipse">
                <a:avLst/>
              </a:prstGeom>
              <a:solidFill>
                <a:schemeClr val="bg2"/>
              </a:solidFill>
              <a:ln w="9525" algn="ctr">
                <a:noFill/>
                <a:round/>
                <a:headEnd/>
                <a:tailEnd/>
              </a:ln>
            </p:spPr>
            <p:txBody>
              <a:bodyPr wrap="none" anchor="ctr"/>
              <a:lstStyle/>
              <a:p>
                <a:endParaRPr lang="zh-CN" altLang="en-US" sz="1200" b="0">
                  <a:solidFill>
                    <a:schemeClr val="bg1"/>
                  </a:solidFill>
                  <a:latin typeface="微软雅黑" pitchFamily="34" charset="-122"/>
                </a:endParaRPr>
              </a:p>
            </p:txBody>
          </p:sp>
          <p:sp>
            <p:nvSpPr>
              <p:cNvPr id="87" name="Oval 22"/>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200" b="0">
                  <a:solidFill>
                    <a:schemeClr val="bg1"/>
                  </a:solidFill>
                  <a:latin typeface="微软雅黑" pitchFamily="34" charset="-122"/>
                </a:endParaRPr>
              </a:p>
            </p:txBody>
          </p:sp>
        </p:grpSp>
        <p:sp>
          <p:nvSpPr>
            <p:cNvPr id="84" name="Text Box 23"/>
            <p:cNvSpPr txBox="1">
              <a:spLocks noChangeArrowheads="1"/>
            </p:cNvSpPr>
            <p:nvPr/>
          </p:nvSpPr>
          <p:spPr bwMode="auto">
            <a:xfrm>
              <a:off x="3540341" y="2801319"/>
              <a:ext cx="984386" cy="1010463"/>
            </a:xfrm>
            <a:prstGeom prst="rect">
              <a:avLst/>
            </a:prstGeom>
            <a:noFill/>
            <a:ln w="9525">
              <a:noFill/>
              <a:miter lim="800000"/>
              <a:headEnd/>
              <a:tailEnd/>
            </a:ln>
          </p:spPr>
          <p:txBody>
            <a:bodyPr wrap="none">
              <a:spAutoFit/>
            </a:bodyPr>
            <a:lstStyle/>
            <a:p>
              <a:pPr algn="ctr"/>
              <a:r>
                <a:rPr kumimoji="1" lang="zh-CN" altLang="en-US" sz="1600" dirty="0">
                  <a:solidFill>
                    <a:schemeClr val="bg1"/>
                  </a:solidFill>
                  <a:latin typeface="微软雅黑" pitchFamily="34" charset="-122"/>
                  <a:ea typeface="微软雅黑" pitchFamily="34" charset="-122"/>
                </a:rPr>
                <a:t>对党</a:t>
              </a:r>
              <a:endParaRPr kumimoji="1" lang="en-US" altLang="zh-CN" sz="1600" dirty="0">
                <a:solidFill>
                  <a:schemeClr val="bg1"/>
                </a:solidFill>
                <a:latin typeface="微软雅黑" pitchFamily="34" charset="-122"/>
                <a:ea typeface="微软雅黑" pitchFamily="34" charset="-122"/>
              </a:endParaRPr>
            </a:p>
            <a:p>
              <a:pPr algn="ctr"/>
              <a:r>
                <a:rPr kumimoji="1" lang="zh-CN" altLang="en-US" sz="1600" dirty="0">
                  <a:solidFill>
                    <a:schemeClr val="bg1"/>
                  </a:solidFill>
                  <a:latin typeface="微软雅黑" pitchFamily="34" charset="-122"/>
                  <a:ea typeface="微软雅黑" pitchFamily="34" charset="-122"/>
                </a:rPr>
                <a:t>忠诚</a:t>
              </a:r>
              <a:endParaRPr kumimoji="1" lang="en-US" altLang="ko-KR" sz="1600" dirty="0">
                <a:solidFill>
                  <a:schemeClr val="bg1"/>
                </a:solidFill>
                <a:latin typeface="微软雅黑" pitchFamily="34" charset="-122"/>
                <a:ea typeface="微软雅黑" pitchFamily="34" charset="-122"/>
              </a:endParaRPr>
            </a:p>
          </p:txBody>
        </p:sp>
        <p:sp>
          <p:nvSpPr>
            <p:cNvPr id="85" name="Freeform 24"/>
            <p:cNvSpPr>
              <a:spLocks/>
            </p:cNvSpPr>
            <p:nvPr/>
          </p:nvSpPr>
          <p:spPr bwMode="auto">
            <a:xfrm>
              <a:off x="3276601" y="2406650"/>
              <a:ext cx="1584325" cy="525463"/>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sz="1200">
                <a:solidFill>
                  <a:schemeClr val="bg1"/>
                </a:solidFill>
              </a:endParaRPr>
            </a:p>
          </p:txBody>
        </p:sp>
      </p:grpSp>
      <p:grpSp>
        <p:nvGrpSpPr>
          <p:cNvPr id="88" name="组合 46"/>
          <p:cNvGrpSpPr/>
          <p:nvPr/>
        </p:nvGrpSpPr>
        <p:grpSpPr>
          <a:xfrm rot="16200000">
            <a:off x="1973395" y="2432753"/>
            <a:ext cx="2459607" cy="1214072"/>
            <a:chOff x="2538413" y="3297237"/>
            <a:chExt cx="4219575" cy="1562100"/>
          </a:xfrm>
        </p:grpSpPr>
        <p:sp>
          <p:nvSpPr>
            <p:cNvPr id="89" name="Freeform 3"/>
            <p:cNvSpPr>
              <a:spLocks/>
            </p:cNvSpPr>
            <p:nvPr/>
          </p:nvSpPr>
          <p:spPr bwMode="gray">
            <a:xfrm>
              <a:off x="2538413" y="3362325"/>
              <a:ext cx="1900237" cy="1376362"/>
            </a:xfrm>
            <a:custGeom>
              <a:avLst/>
              <a:gdLst>
                <a:gd name="T0" fmla="*/ 0 w 735"/>
                <a:gd name="T1" fmla="*/ 0 h 532"/>
                <a:gd name="T2" fmla="*/ 987606 w 735"/>
                <a:gd name="T3" fmla="*/ 522604 h 532"/>
                <a:gd name="T4" fmla="*/ 1491751 w 735"/>
                <a:gd name="T5" fmla="*/ 522604 h 532"/>
                <a:gd name="T6" fmla="*/ 1646872 w 735"/>
                <a:gd name="T7" fmla="*/ 644199 h 532"/>
                <a:gd name="T8" fmla="*/ 1652043 w 735"/>
                <a:gd name="T9" fmla="*/ 1040033 h 532"/>
                <a:gd name="T10" fmla="*/ 1546043 w 735"/>
                <a:gd name="T11" fmla="*/ 1034858 h 532"/>
                <a:gd name="T12" fmla="*/ 1729604 w 735"/>
                <a:gd name="T13" fmla="*/ 1376362 h 532"/>
                <a:gd name="T14" fmla="*/ 1900237 w 735"/>
                <a:gd name="T15" fmla="*/ 1040033 h 532"/>
                <a:gd name="T16" fmla="*/ 1799408 w 735"/>
                <a:gd name="T17" fmla="*/ 1040033 h 532"/>
                <a:gd name="T18" fmla="*/ 1794237 w 735"/>
                <a:gd name="T19" fmla="*/ 584695 h 532"/>
                <a:gd name="T20" fmla="*/ 1592580 w 735"/>
                <a:gd name="T21" fmla="*/ 388072 h 532"/>
                <a:gd name="T22" fmla="*/ 866094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90" name="Freeform 4"/>
            <p:cNvSpPr>
              <a:spLocks/>
            </p:cNvSpPr>
            <p:nvPr/>
          </p:nvSpPr>
          <p:spPr bwMode="gray">
            <a:xfrm>
              <a:off x="4457700" y="3297237"/>
              <a:ext cx="366713" cy="1562100"/>
            </a:xfrm>
            <a:custGeom>
              <a:avLst/>
              <a:gdLst>
                <a:gd name="T0" fmla="*/ 95552 w 142"/>
                <a:gd name="T1" fmla="*/ 2586 h 604"/>
                <a:gd name="T2" fmla="*/ 116212 w 142"/>
                <a:gd name="T3" fmla="*/ 1220714 h 604"/>
                <a:gd name="T4" fmla="*/ 0 w 142"/>
                <a:gd name="T5" fmla="*/ 1225886 h 604"/>
                <a:gd name="T6" fmla="*/ 185939 w 142"/>
                <a:gd name="T7" fmla="*/ 1562100 h 604"/>
                <a:gd name="T8" fmla="*/ 366713 w 142"/>
                <a:gd name="T9" fmla="*/ 1225886 h 604"/>
                <a:gd name="T10" fmla="*/ 258249 w 142"/>
                <a:gd name="T11" fmla="*/ 1225886 h 604"/>
                <a:gd name="T12" fmla="*/ 255666 w 142"/>
                <a:gd name="T13" fmla="*/ 0 h 604"/>
                <a:gd name="T14" fmla="*/ 95552 w 142"/>
                <a:gd name="T15" fmla="*/ 258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91" name="Freeform 5"/>
            <p:cNvSpPr>
              <a:spLocks/>
            </p:cNvSpPr>
            <p:nvPr/>
          </p:nvSpPr>
          <p:spPr bwMode="gray">
            <a:xfrm flipH="1">
              <a:off x="4857750" y="3362325"/>
              <a:ext cx="1900238" cy="1376362"/>
            </a:xfrm>
            <a:custGeom>
              <a:avLst/>
              <a:gdLst>
                <a:gd name="T0" fmla="*/ 0 w 735"/>
                <a:gd name="T1" fmla="*/ 0 h 532"/>
                <a:gd name="T2" fmla="*/ 987607 w 735"/>
                <a:gd name="T3" fmla="*/ 522604 h 532"/>
                <a:gd name="T4" fmla="*/ 1491752 w 735"/>
                <a:gd name="T5" fmla="*/ 522604 h 532"/>
                <a:gd name="T6" fmla="*/ 1646873 w 735"/>
                <a:gd name="T7" fmla="*/ 644199 h 532"/>
                <a:gd name="T8" fmla="*/ 1652044 w 735"/>
                <a:gd name="T9" fmla="*/ 1040033 h 532"/>
                <a:gd name="T10" fmla="*/ 1546044 w 735"/>
                <a:gd name="T11" fmla="*/ 1034858 h 532"/>
                <a:gd name="T12" fmla="*/ 1729604 w 735"/>
                <a:gd name="T13" fmla="*/ 1376362 h 532"/>
                <a:gd name="T14" fmla="*/ 1900238 w 735"/>
                <a:gd name="T15" fmla="*/ 1040033 h 532"/>
                <a:gd name="T16" fmla="*/ 1799409 w 735"/>
                <a:gd name="T17" fmla="*/ 1040033 h 532"/>
                <a:gd name="T18" fmla="*/ 1794238 w 735"/>
                <a:gd name="T19" fmla="*/ 584695 h 532"/>
                <a:gd name="T20" fmla="*/ 1592581 w 735"/>
                <a:gd name="T21" fmla="*/ 388072 h 532"/>
                <a:gd name="T22" fmla="*/ 866095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grpSp>
      <p:grpSp>
        <p:nvGrpSpPr>
          <p:cNvPr id="92" name="组合 91"/>
          <p:cNvGrpSpPr/>
          <p:nvPr/>
        </p:nvGrpSpPr>
        <p:grpSpPr>
          <a:xfrm>
            <a:off x="1549945" y="2539620"/>
            <a:ext cx="1122388" cy="1070894"/>
            <a:chOff x="1315666" y="2981331"/>
            <a:chExt cx="1290982" cy="1286567"/>
          </a:xfrm>
        </p:grpSpPr>
        <p:sp>
          <p:nvSpPr>
            <p:cNvPr id="93" name="Oval 21"/>
            <p:cNvSpPr>
              <a:spLocks noChangeArrowheads="1"/>
            </p:cNvSpPr>
            <p:nvPr/>
          </p:nvSpPr>
          <p:spPr bwMode="auto">
            <a:xfrm>
              <a:off x="1315666" y="2981331"/>
              <a:ext cx="1290982" cy="1286567"/>
            </a:xfrm>
            <a:prstGeom prst="ellipse">
              <a:avLst/>
            </a:prstGeom>
            <a:solidFill>
              <a:srgbClr val="CC0000"/>
            </a:solidFill>
            <a:ln w="9525" algn="ctr">
              <a:noFill/>
              <a:round/>
              <a:headEnd/>
              <a:tailEnd/>
            </a:ln>
          </p:spPr>
          <p:txBody>
            <a:bodyPr wrap="none" anchor="ctr"/>
            <a:lstStyle/>
            <a:p>
              <a:endParaRPr lang="zh-CN" altLang="en-US" sz="1200" b="0">
                <a:solidFill>
                  <a:schemeClr val="bg1"/>
                </a:solidFill>
                <a:latin typeface="微软雅黑" pitchFamily="34" charset="-122"/>
              </a:endParaRPr>
            </a:p>
          </p:txBody>
        </p:sp>
        <p:sp>
          <p:nvSpPr>
            <p:cNvPr id="94" name="Oval 22"/>
            <p:cNvSpPr>
              <a:spLocks noChangeArrowheads="1"/>
            </p:cNvSpPr>
            <p:nvPr/>
          </p:nvSpPr>
          <p:spPr bwMode="auto">
            <a:xfrm>
              <a:off x="1662316" y="3124818"/>
              <a:ext cx="216694" cy="215651"/>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200" b="0">
                <a:solidFill>
                  <a:schemeClr val="bg1"/>
                </a:solidFill>
                <a:latin typeface="微软雅黑" pitchFamily="34" charset="-122"/>
              </a:endParaRPr>
            </a:p>
          </p:txBody>
        </p:sp>
        <p:sp>
          <p:nvSpPr>
            <p:cNvPr id="95" name="Text Box 23"/>
            <p:cNvSpPr txBox="1">
              <a:spLocks noChangeArrowheads="1"/>
            </p:cNvSpPr>
            <p:nvPr/>
          </p:nvSpPr>
          <p:spPr bwMode="auto">
            <a:xfrm>
              <a:off x="1590439" y="3254169"/>
              <a:ext cx="727509" cy="702329"/>
            </a:xfrm>
            <a:prstGeom prst="rect">
              <a:avLst/>
            </a:prstGeom>
            <a:noFill/>
            <a:ln w="9525">
              <a:noFill/>
              <a:miter lim="800000"/>
              <a:headEnd/>
              <a:tailEnd/>
            </a:ln>
          </p:spPr>
          <p:txBody>
            <a:bodyPr wrap="square">
              <a:spAutoFit/>
            </a:bodyPr>
            <a:lstStyle/>
            <a:p>
              <a:pPr algn="ctr"/>
              <a:r>
                <a:rPr kumimoji="1" lang="zh-CN" altLang="en-US" sz="1600" dirty="0">
                  <a:solidFill>
                    <a:schemeClr val="bg1"/>
                  </a:solidFill>
                  <a:latin typeface="微软雅黑" pitchFamily="34" charset="-122"/>
                  <a:ea typeface="微软雅黑" pitchFamily="34" charset="-122"/>
                </a:rPr>
                <a:t>勇于担当</a:t>
              </a:r>
              <a:endParaRPr kumimoji="1" lang="en-US" altLang="ko-KR" sz="1600" dirty="0">
                <a:solidFill>
                  <a:schemeClr val="bg1"/>
                </a:solidFill>
                <a:latin typeface="微软雅黑" pitchFamily="34" charset="-122"/>
                <a:ea typeface="微软雅黑" pitchFamily="34" charset="-122"/>
              </a:endParaRPr>
            </a:p>
          </p:txBody>
        </p:sp>
        <p:sp>
          <p:nvSpPr>
            <p:cNvPr id="96" name="Freeform 24"/>
            <p:cNvSpPr>
              <a:spLocks/>
            </p:cNvSpPr>
            <p:nvPr/>
          </p:nvSpPr>
          <p:spPr bwMode="auto">
            <a:xfrm>
              <a:off x="1416247" y="3000938"/>
              <a:ext cx="1101196" cy="365226"/>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sz="1200">
                <a:solidFill>
                  <a:schemeClr val="bg1"/>
                </a:solidFill>
              </a:endParaRPr>
            </a:p>
          </p:txBody>
        </p:sp>
      </p:grpSp>
      <p:grpSp>
        <p:nvGrpSpPr>
          <p:cNvPr id="97" name="组合 96"/>
          <p:cNvGrpSpPr/>
          <p:nvPr/>
        </p:nvGrpSpPr>
        <p:grpSpPr>
          <a:xfrm>
            <a:off x="1559643" y="3686952"/>
            <a:ext cx="1116727" cy="1070327"/>
            <a:chOff x="1325365" y="4410092"/>
            <a:chExt cx="1284471" cy="1285884"/>
          </a:xfrm>
        </p:grpSpPr>
        <p:grpSp>
          <p:nvGrpSpPr>
            <p:cNvPr id="98" name="Group 78"/>
            <p:cNvGrpSpPr>
              <a:grpSpLocks/>
            </p:cNvGrpSpPr>
            <p:nvPr/>
          </p:nvGrpSpPr>
          <p:grpSpPr bwMode="auto">
            <a:xfrm>
              <a:off x="1325365" y="4410092"/>
              <a:ext cx="1284471" cy="1285884"/>
              <a:chOff x="2335" y="1139"/>
              <a:chExt cx="1089" cy="1089"/>
            </a:xfrm>
          </p:grpSpPr>
          <p:sp>
            <p:nvSpPr>
              <p:cNvPr id="100" name="Oval 79"/>
              <p:cNvSpPr>
                <a:spLocks noChangeArrowheads="1"/>
              </p:cNvSpPr>
              <p:nvPr/>
            </p:nvSpPr>
            <p:spPr bwMode="auto">
              <a:xfrm>
                <a:off x="2335" y="1139"/>
                <a:ext cx="1089" cy="1089"/>
              </a:xfrm>
              <a:prstGeom prst="ellipse">
                <a:avLst/>
              </a:prstGeom>
              <a:solidFill>
                <a:schemeClr val="accent1">
                  <a:lumMod val="75000"/>
                </a:schemeClr>
              </a:solidFill>
              <a:ln w="9525" algn="ctr">
                <a:noFill/>
                <a:round/>
                <a:headEnd/>
                <a:tailEnd/>
              </a:ln>
            </p:spPr>
            <p:txBody>
              <a:bodyPr wrap="none" anchor="ctr"/>
              <a:lstStyle/>
              <a:p>
                <a:endParaRPr lang="zh-CN" altLang="en-US" sz="1600" b="0">
                  <a:solidFill>
                    <a:sysClr val="windowText" lastClr="000000"/>
                  </a:solidFill>
                </a:endParaRPr>
              </a:p>
            </p:txBody>
          </p:sp>
          <p:grpSp>
            <p:nvGrpSpPr>
              <p:cNvPr id="101" name="Group 80"/>
              <p:cNvGrpSpPr>
                <a:grpSpLocks/>
              </p:cNvGrpSpPr>
              <p:nvPr/>
            </p:nvGrpSpPr>
            <p:grpSpPr bwMode="auto">
              <a:xfrm>
                <a:off x="2433" y="1168"/>
                <a:ext cx="902" cy="297"/>
                <a:chOff x="1438" y="1842"/>
                <a:chExt cx="901" cy="296"/>
              </a:xfrm>
            </p:grpSpPr>
            <p:sp>
              <p:nvSpPr>
                <p:cNvPr id="102" name="Freeform 81"/>
                <p:cNvSpPr>
                  <a:spLocks/>
                </p:cNvSpPr>
                <p:nvPr/>
              </p:nvSpPr>
              <p:spPr bwMode="auto">
                <a:xfrm>
                  <a:off x="1438" y="1842"/>
                  <a:ext cx="901"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sz="1600" b="0">
                    <a:solidFill>
                      <a:sysClr val="windowText" lastClr="000000"/>
                    </a:solidFill>
                  </a:endParaRPr>
                </a:p>
              </p:txBody>
            </p:sp>
            <p:sp>
              <p:nvSpPr>
                <p:cNvPr id="103" name="Oval 8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600" b="0">
                    <a:solidFill>
                      <a:sysClr val="windowText" lastClr="000000"/>
                    </a:solidFill>
                  </a:endParaRPr>
                </a:p>
              </p:txBody>
            </p:sp>
          </p:grpSp>
        </p:grpSp>
        <p:sp>
          <p:nvSpPr>
            <p:cNvPr id="99" name="Text Box 23"/>
            <p:cNvSpPr txBox="1">
              <a:spLocks noChangeArrowheads="1"/>
            </p:cNvSpPr>
            <p:nvPr/>
          </p:nvSpPr>
          <p:spPr bwMode="auto">
            <a:xfrm>
              <a:off x="1585677" y="4695844"/>
              <a:ext cx="727509" cy="702328"/>
            </a:xfrm>
            <a:prstGeom prst="rect">
              <a:avLst/>
            </a:prstGeom>
            <a:noFill/>
            <a:ln w="9525">
              <a:noFill/>
              <a:miter lim="800000"/>
              <a:headEnd/>
              <a:tailEnd/>
            </a:ln>
          </p:spPr>
          <p:txBody>
            <a:bodyPr wrap="square">
              <a:spAutoFit/>
            </a:bodyPr>
            <a:lstStyle/>
            <a:p>
              <a:pPr algn="ctr"/>
              <a:r>
                <a:rPr kumimoji="1" lang="zh-CN" altLang="en-US" sz="1600" dirty="0">
                  <a:solidFill>
                    <a:schemeClr val="bg1"/>
                  </a:solidFill>
                  <a:latin typeface="微软雅黑" pitchFamily="34" charset="-122"/>
                  <a:ea typeface="微软雅黑" pitchFamily="34" charset="-122"/>
                </a:rPr>
                <a:t>个人干净</a:t>
              </a:r>
              <a:endParaRPr kumimoji="1" lang="en-US" altLang="ko-KR" sz="1600" dirty="0">
                <a:solidFill>
                  <a:schemeClr val="bg1"/>
                </a:solidFill>
                <a:latin typeface="微软雅黑" pitchFamily="34" charset="-122"/>
                <a:ea typeface="微软雅黑" pitchFamily="34" charset="-122"/>
              </a:endParaRPr>
            </a:p>
          </p:txBody>
        </p:sp>
      </p:grpSp>
      <p:sp>
        <p:nvSpPr>
          <p:cNvPr id="237" name="Freeform 28"/>
          <p:cNvSpPr>
            <a:spLocks/>
          </p:cNvSpPr>
          <p:nvPr/>
        </p:nvSpPr>
        <p:spPr bwMode="auto">
          <a:xfrm>
            <a:off x="5001067" y="2647927"/>
            <a:ext cx="1094463" cy="796939"/>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FFC000"/>
          </a:solid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grpSp>
        <p:nvGrpSpPr>
          <p:cNvPr id="238" name="组合 237"/>
          <p:cNvGrpSpPr/>
          <p:nvPr/>
        </p:nvGrpSpPr>
        <p:grpSpPr>
          <a:xfrm>
            <a:off x="3839605" y="1191123"/>
            <a:ext cx="4429212" cy="3665922"/>
            <a:chOff x="790386" y="1099603"/>
            <a:chExt cx="4896544" cy="4052718"/>
          </a:xfrm>
          <a:solidFill>
            <a:schemeClr val="accent1">
              <a:lumMod val="75000"/>
            </a:schemeClr>
          </a:solidFill>
        </p:grpSpPr>
        <p:sp>
          <p:nvSpPr>
            <p:cNvPr id="239" name="Freeform 7"/>
            <p:cNvSpPr>
              <a:spLocks/>
            </p:cNvSpPr>
            <p:nvPr/>
          </p:nvSpPr>
          <p:spPr bwMode="auto">
            <a:xfrm>
              <a:off x="3832861" y="4935001"/>
              <a:ext cx="260392" cy="217320"/>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40" name="Freeform 8"/>
            <p:cNvSpPr>
              <a:spLocks/>
            </p:cNvSpPr>
            <p:nvPr/>
          </p:nvSpPr>
          <p:spPr bwMode="auto">
            <a:xfrm>
              <a:off x="3844608" y="4944791"/>
              <a:ext cx="238856" cy="197741"/>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41" name="Freeform 10"/>
            <p:cNvSpPr>
              <a:spLocks/>
            </p:cNvSpPr>
            <p:nvPr/>
          </p:nvSpPr>
          <p:spPr bwMode="auto">
            <a:xfrm>
              <a:off x="3938584" y="4322199"/>
              <a:ext cx="767471" cy="589308"/>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42" name="Freeform 11"/>
            <p:cNvSpPr>
              <a:spLocks/>
            </p:cNvSpPr>
            <p:nvPr/>
          </p:nvSpPr>
          <p:spPr bwMode="auto">
            <a:xfrm>
              <a:off x="2712979" y="3916927"/>
              <a:ext cx="863405" cy="912351"/>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43" name="Freeform 12"/>
            <p:cNvSpPr>
              <a:spLocks/>
            </p:cNvSpPr>
            <p:nvPr/>
          </p:nvSpPr>
          <p:spPr bwMode="auto">
            <a:xfrm>
              <a:off x="3439336" y="4243886"/>
              <a:ext cx="732230" cy="546236"/>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44" name="Freeform 13"/>
            <p:cNvSpPr>
              <a:spLocks/>
            </p:cNvSpPr>
            <p:nvPr/>
          </p:nvSpPr>
          <p:spPr bwMode="auto">
            <a:xfrm>
              <a:off x="4999730" y="4245843"/>
              <a:ext cx="174247" cy="403314"/>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45" name="Freeform 14"/>
            <p:cNvSpPr>
              <a:spLocks/>
            </p:cNvSpPr>
            <p:nvPr/>
          </p:nvSpPr>
          <p:spPr bwMode="auto">
            <a:xfrm>
              <a:off x="5011477" y="4255633"/>
              <a:ext cx="152711" cy="381778"/>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46" name="Freeform 15"/>
            <p:cNvSpPr>
              <a:spLocks/>
            </p:cNvSpPr>
            <p:nvPr/>
          </p:nvSpPr>
          <p:spPr bwMode="auto">
            <a:xfrm>
              <a:off x="4584669" y="3952168"/>
              <a:ext cx="405272" cy="526658"/>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47" name="Freeform 16"/>
            <p:cNvSpPr>
              <a:spLocks/>
            </p:cNvSpPr>
            <p:nvPr/>
          </p:nvSpPr>
          <p:spPr bwMode="auto">
            <a:xfrm>
              <a:off x="3339486" y="3901265"/>
              <a:ext cx="593224" cy="520784"/>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48" name="Freeform 17"/>
            <p:cNvSpPr>
              <a:spLocks/>
            </p:cNvSpPr>
            <p:nvPr/>
          </p:nvSpPr>
          <p:spPr bwMode="auto">
            <a:xfrm>
              <a:off x="3844608" y="3793584"/>
              <a:ext cx="526657" cy="624549"/>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49" name="Freeform 18"/>
            <p:cNvSpPr>
              <a:spLocks/>
            </p:cNvSpPr>
            <p:nvPr/>
          </p:nvSpPr>
          <p:spPr bwMode="auto">
            <a:xfrm>
              <a:off x="4324277" y="3758343"/>
              <a:ext cx="456175" cy="651959"/>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0" name="Freeform 19"/>
            <p:cNvSpPr>
              <a:spLocks/>
            </p:cNvSpPr>
            <p:nvPr/>
          </p:nvSpPr>
          <p:spPr bwMode="auto">
            <a:xfrm>
              <a:off x="2758010" y="3345239"/>
              <a:ext cx="951508" cy="935845"/>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1" name="Freeform 20"/>
            <p:cNvSpPr>
              <a:spLocks/>
            </p:cNvSpPr>
            <p:nvPr/>
          </p:nvSpPr>
          <p:spPr bwMode="auto">
            <a:xfrm>
              <a:off x="986169" y="2939968"/>
              <a:ext cx="1908889" cy="1168827"/>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2" name="Freeform 21"/>
            <p:cNvSpPr>
              <a:spLocks/>
            </p:cNvSpPr>
            <p:nvPr/>
          </p:nvSpPr>
          <p:spPr bwMode="auto">
            <a:xfrm>
              <a:off x="4741296" y="3689818"/>
              <a:ext cx="356326" cy="35241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3" name="Freeform 22"/>
            <p:cNvSpPr>
              <a:spLocks/>
            </p:cNvSpPr>
            <p:nvPr/>
          </p:nvSpPr>
          <p:spPr bwMode="auto">
            <a:xfrm>
              <a:off x="3515692" y="3558643"/>
              <a:ext cx="452260" cy="46988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4" name="Freeform 23"/>
            <p:cNvSpPr>
              <a:spLocks/>
            </p:cNvSpPr>
            <p:nvPr/>
          </p:nvSpPr>
          <p:spPr bwMode="auto">
            <a:xfrm>
              <a:off x="3801535" y="3454878"/>
              <a:ext cx="738104" cy="456176"/>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5" name="Freeform 24"/>
            <p:cNvSpPr>
              <a:spLocks/>
            </p:cNvSpPr>
            <p:nvPr/>
          </p:nvSpPr>
          <p:spPr bwMode="auto">
            <a:xfrm>
              <a:off x="4408464" y="3241474"/>
              <a:ext cx="456175" cy="561899"/>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6" name="Freeform 25"/>
            <p:cNvSpPr>
              <a:spLocks/>
            </p:cNvSpPr>
            <p:nvPr/>
          </p:nvSpPr>
          <p:spPr bwMode="auto">
            <a:xfrm>
              <a:off x="4529850" y="3165119"/>
              <a:ext cx="532531" cy="526658"/>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7" name="Freeform 26"/>
            <p:cNvSpPr>
              <a:spLocks/>
            </p:cNvSpPr>
            <p:nvPr/>
          </p:nvSpPr>
          <p:spPr bwMode="auto">
            <a:xfrm>
              <a:off x="3979698" y="3075058"/>
              <a:ext cx="548194" cy="530573"/>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8" name="Freeform 27"/>
            <p:cNvSpPr>
              <a:spLocks/>
            </p:cNvSpPr>
            <p:nvPr/>
          </p:nvSpPr>
          <p:spPr bwMode="auto">
            <a:xfrm>
              <a:off x="3547017" y="2732437"/>
              <a:ext cx="479669" cy="86927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59" name="Freeform 29"/>
            <p:cNvSpPr>
              <a:spLocks/>
            </p:cNvSpPr>
            <p:nvPr/>
          </p:nvSpPr>
          <p:spPr bwMode="auto">
            <a:xfrm>
              <a:off x="3948373" y="2599304"/>
              <a:ext cx="332832" cy="669579"/>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0" name="Freeform 30"/>
            <p:cNvSpPr>
              <a:spLocks/>
            </p:cNvSpPr>
            <p:nvPr/>
          </p:nvSpPr>
          <p:spPr bwMode="auto">
            <a:xfrm>
              <a:off x="4384970" y="2836202"/>
              <a:ext cx="626507" cy="418977"/>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1" name="Freeform 31"/>
            <p:cNvSpPr>
              <a:spLocks/>
            </p:cNvSpPr>
            <p:nvPr/>
          </p:nvSpPr>
          <p:spPr bwMode="auto">
            <a:xfrm>
              <a:off x="3411926" y="2773552"/>
              <a:ext cx="270181" cy="420934"/>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2" name="Freeform 32"/>
            <p:cNvSpPr>
              <a:spLocks/>
            </p:cNvSpPr>
            <p:nvPr/>
          </p:nvSpPr>
          <p:spPr bwMode="auto">
            <a:xfrm>
              <a:off x="4214638" y="2338912"/>
              <a:ext cx="524700" cy="751809"/>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3" name="Freeform 33"/>
            <p:cNvSpPr>
              <a:spLocks/>
            </p:cNvSpPr>
            <p:nvPr/>
          </p:nvSpPr>
          <p:spPr bwMode="auto">
            <a:xfrm>
              <a:off x="790386" y="1561652"/>
              <a:ext cx="1938256" cy="1484039"/>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64" name="Freeform 34"/>
            <p:cNvSpPr>
              <a:spLocks/>
            </p:cNvSpPr>
            <p:nvPr/>
          </p:nvSpPr>
          <p:spPr bwMode="auto">
            <a:xfrm>
              <a:off x="2842197" y="1146591"/>
              <a:ext cx="2135997" cy="1828618"/>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5" name="Freeform 35"/>
            <p:cNvSpPr>
              <a:spLocks/>
            </p:cNvSpPr>
            <p:nvPr/>
          </p:nvSpPr>
          <p:spPr bwMode="auto">
            <a:xfrm>
              <a:off x="4361476" y="2526865"/>
              <a:ext cx="227109" cy="258434"/>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6" name="Freeform 36"/>
            <p:cNvSpPr>
              <a:spLocks/>
            </p:cNvSpPr>
            <p:nvPr/>
          </p:nvSpPr>
          <p:spPr bwMode="auto">
            <a:xfrm>
              <a:off x="4645362" y="2182286"/>
              <a:ext cx="575603" cy="542320"/>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7" name="Freeform 37"/>
            <p:cNvSpPr>
              <a:spLocks/>
            </p:cNvSpPr>
            <p:nvPr/>
          </p:nvSpPr>
          <p:spPr bwMode="auto">
            <a:xfrm>
              <a:off x="4766748" y="1880779"/>
              <a:ext cx="820333" cy="520784"/>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8" name="Freeform 38"/>
            <p:cNvSpPr>
              <a:spLocks/>
            </p:cNvSpPr>
            <p:nvPr/>
          </p:nvSpPr>
          <p:spPr bwMode="auto">
            <a:xfrm>
              <a:off x="4596416" y="1099603"/>
              <a:ext cx="1090514" cy="975002"/>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69" name="Freeform 39"/>
            <p:cNvSpPr>
              <a:spLocks/>
            </p:cNvSpPr>
            <p:nvPr/>
          </p:nvSpPr>
          <p:spPr bwMode="auto">
            <a:xfrm>
              <a:off x="2409515" y="2342828"/>
              <a:ext cx="1380273" cy="1174701"/>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chemeClr val="bg1"/>
              </a:solidFill>
              <a:round/>
              <a:headEnd/>
              <a:tailEnd/>
            </a:ln>
            <a:extLst/>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270" name="Freeform 40"/>
            <p:cNvSpPr>
              <a:spLocks/>
            </p:cNvSpPr>
            <p:nvPr/>
          </p:nvSpPr>
          <p:spPr bwMode="auto">
            <a:xfrm>
              <a:off x="2049274" y="2119635"/>
              <a:ext cx="48946" cy="50904"/>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71" name="Freeform 41"/>
            <p:cNvSpPr>
              <a:spLocks/>
            </p:cNvSpPr>
            <p:nvPr/>
          </p:nvSpPr>
          <p:spPr bwMode="auto">
            <a:xfrm>
              <a:off x="3151534" y="3059396"/>
              <a:ext cx="48946" cy="50904"/>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72" name="Freeform 42"/>
            <p:cNvSpPr>
              <a:spLocks/>
            </p:cNvSpPr>
            <p:nvPr/>
          </p:nvSpPr>
          <p:spPr bwMode="auto">
            <a:xfrm>
              <a:off x="3368854" y="3725059"/>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73" name="Freeform 43"/>
            <p:cNvSpPr>
              <a:spLocks/>
            </p:cNvSpPr>
            <p:nvPr/>
          </p:nvSpPr>
          <p:spPr bwMode="auto">
            <a:xfrm>
              <a:off x="3220059" y="4365271"/>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74" name="Freeform 44"/>
            <p:cNvSpPr>
              <a:spLocks/>
            </p:cNvSpPr>
            <p:nvPr/>
          </p:nvSpPr>
          <p:spPr bwMode="auto">
            <a:xfrm>
              <a:off x="2135418" y="371918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75" name="Freeform 45"/>
            <p:cNvSpPr>
              <a:spLocks/>
            </p:cNvSpPr>
            <p:nvPr/>
          </p:nvSpPr>
          <p:spPr bwMode="auto">
            <a:xfrm>
              <a:off x="3809367" y="4610001"/>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76" name="Freeform 46"/>
            <p:cNvSpPr>
              <a:spLocks/>
            </p:cNvSpPr>
            <p:nvPr/>
          </p:nvSpPr>
          <p:spPr bwMode="auto">
            <a:xfrm>
              <a:off x="3642951" y="4192982"/>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77" name="Freeform 47"/>
            <p:cNvSpPr>
              <a:spLocks/>
            </p:cNvSpPr>
            <p:nvPr/>
          </p:nvSpPr>
          <p:spPr bwMode="auto">
            <a:xfrm>
              <a:off x="4238132" y="397957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78" name="Freeform 48"/>
            <p:cNvSpPr>
              <a:spLocks/>
            </p:cNvSpPr>
            <p:nvPr/>
          </p:nvSpPr>
          <p:spPr bwMode="auto">
            <a:xfrm>
              <a:off x="4337982" y="4537561"/>
              <a:ext cx="39157" cy="39157"/>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79" name="Freeform 49"/>
            <p:cNvSpPr>
              <a:spLocks/>
            </p:cNvSpPr>
            <p:nvPr/>
          </p:nvSpPr>
          <p:spPr bwMode="auto">
            <a:xfrm>
              <a:off x="4543555" y="391496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0" name="Freeform 50"/>
            <p:cNvSpPr>
              <a:spLocks/>
            </p:cNvSpPr>
            <p:nvPr/>
          </p:nvSpPr>
          <p:spPr bwMode="auto">
            <a:xfrm>
              <a:off x="4895965" y="4163614"/>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1" name="Freeform 51"/>
            <p:cNvSpPr>
              <a:spLocks/>
            </p:cNvSpPr>
            <p:nvPr/>
          </p:nvSpPr>
          <p:spPr bwMode="auto">
            <a:xfrm>
              <a:off x="4897923" y="3681987"/>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2" name="Freeform 52"/>
            <p:cNvSpPr>
              <a:spLocks/>
            </p:cNvSpPr>
            <p:nvPr/>
          </p:nvSpPr>
          <p:spPr bwMode="auto">
            <a:xfrm>
              <a:off x="4635573"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3" name="Freeform 53"/>
            <p:cNvSpPr>
              <a:spLocks/>
            </p:cNvSpPr>
            <p:nvPr/>
          </p:nvSpPr>
          <p:spPr bwMode="auto">
            <a:xfrm>
              <a:off x="4809820"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4" name="Freeform 54"/>
            <p:cNvSpPr>
              <a:spLocks/>
            </p:cNvSpPr>
            <p:nvPr/>
          </p:nvSpPr>
          <p:spPr bwMode="auto">
            <a:xfrm>
              <a:off x="4249880" y="3241474"/>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5" name="Freeform 55"/>
            <p:cNvSpPr>
              <a:spLocks/>
            </p:cNvSpPr>
            <p:nvPr/>
          </p:nvSpPr>
          <p:spPr bwMode="auto">
            <a:xfrm>
              <a:off x="3817198" y="3315872"/>
              <a:ext cx="41115" cy="39157"/>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6" name="Freeform 56"/>
            <p:cNvSpPr>
              <a:spLocks/>
            </p:cNvSpPr>
            <p:nvPr/>
          </p:nvSpPr>
          <p:spPr bwMode="auto">
            <a:xfrm>
              <a:off x="4130452" y="288710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7" name="Freeform 57"/>
            <p:cNvSpPr>
              <a:spLocks/>
            </p:cNvSpPr>
            <p:nvPr/>
          </p:nvSpPr>
          <p:spPr bwMode="auto">
            <a:xfrm>
              <a:off x="4304699" y="2828371"/>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8" name="Freeform 58"/>
            <p:cNvSpPr>
              <a:spLocks/>
            </p:cNvSpPr>
            <p:nvPr/>
          </p:nvSpPr>
          <p:spPr bwMode="auto">
            <a:xfrm>
              <a:off x="4559217" y="2986956"/>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89" name="Freeform 59"/>
            <p:cNvSpPr>
              <a:spLocks/>
            </p:cNvSpPr>
            <p:nvPr/>
          </p:nvSpPr>
          <p:spPr bwMode="auto">
            <a:xfrm>
              <a:off x="3564637" y="282249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0" name="Freeform 60"/>
            <p:cNvSpPr>
              <a:spLocks/>
            </p:cNvSpPr>
            <p:nvPr/>
          </p:nvSpPr>
          <p:spPr bwMode="auto">
            <a:xfrm>
              <a:off x="4026686" y="2560148"/>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1" name="Freeform 61"/>
            <p:cNvSpPr>
              <a:spLocks/>
            </p:cNvSpPr>
            <p:nvPr/>
          </p:nvSpPr>
          <p:spPr bwMode="auto">
            <a:xfrm>
              <a:off x="4545513" y="2693281"/>
              <a:ext cx="41115" cy="4111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2" name="Freeform 62"/>
            <p:cNvSpPr>
              <a:spLocks/>
            </p:cNvSpPr>
            <p:nvPr/>
          </p:nvSpPr>
          <p:spPr bwMode="auto">
            <a:xfrm>
              <a:off x="5007561" y="2321292"/>
              <a:ext cx="41115" cy="39157"/>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3" name="Freeform 63"/>
            <p:cNvSpPr>
              <a:spLocks/>
            </p:cNvSpPr>
            <p:nvPr/>
          </p:nvSpPr>
          <p:spPr bwMode="auto">
            <a:xfrm>
              <a:off x="5109369" y="2084394"/>
              <a:ext cx="39157" cy="4111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4" name="Freeform 64"/>
            <p:cNvSpPr>
              <a:spLocks/>
            </p:cNvSpPr>
            <p:nvPr/>
          </p:nvSpPr>
          <p:spPr bwMode="auto">
            <a:xfrm>
              <a:off x="5162230" y="1872948"/>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5" name="Freeform 65"/>
            <p:cNvSpPr>
              <a:spLocks/>
            </p:cNvSpPr>
            <p:nvPr/>
          </p:nvSpPr>
          <p:spPr bwMode="auto">
            <a:xfrm>
              <a:off x="3351233" y="3141625"/>
              <a:ext cx="50904" cy="50904"/>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6" name="Freeform 66"/>
            <p:cNvSpPr>
              <a:spLocks/>
            </p:cNvSpPr>
            <p:nvPr/>
          </p:nvSpPr>
          <p:spPr bwMode="auto">
            <a:xfrm>
              <a:off x="3999277" y="4954580"/>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7" name="Freeform 67"/>
            <p:cNvSpPr>
              <a:spLocks/>
            </p:cNvSpPr>
            <p:nvPr/>
          </p:nvSpPr>
          <p:spPr bwMode="auto">
            <a:xfrm>
              <a:off x="4412380" y="4651115"/>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8" name="Freeform 68"/>
            <p:cNvSpPr>
              <a:spLocks/>
            </p:cNvSpPr>
            <p:nvPr/>
          </p:nvSpPr>
          <p:spPr bwMode="auto">
            <a:xfrm>
              <a:off x="5134821" y="4265422"/>
              <a:ext cx="39157" cy="39157"/>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299" name="Freeform 69"/>
            <p:cNvSpPr>
              <a:spLocks/>
            </p:cNvSpPr>
            <p:nvPr/>
          </p:nvSpPr>
          <p:spPr bwMode="auto">
            <a:xfrm>
              <a:off x="5027140" y="3544939"/>
              <a:ext cx="58735" cy="58735"/>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300" name="Freeform 70"/>
            <p:cNvSpPr>
              <a:spLocks/>
            </p:cNvSpPr>
            <p:nvPr/>
          </p:nvSpPr>
          <p:spPr bwMode="auto">
            <a:xfrm>
              <a:off x="4371265" y="3711355"/>
              <a:ext cx="41115" cy="39157"/>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301" name="Freeform 71"/>
            <p:cNvSpPr>
              <a:spLocks/>
            </p:cNvSpPr>
            <p:nvPr/>
          </p:nvSpPr>
          <p:spPr bwMode="auto">
            <a:xfrm>
              <a:off x="4404548" y="2603220"/>
              <a:ext cx="76356" cy="74398"/>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302" name="Freeform 72"/>
            <p:cNvSpPr>
              <a:spLocks/>
            </p:cNvSpPr>
            <p:nvPr/>
          </p:nvSpPr>
          <p:spPr bwMode="auto">
            <a:xfrm>
              <a:off x="4277289" y="4672651"/>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sp>
          <p:nvSpPr>
            <p:cNvPr id="303" name="Freeform 73"/>
            <p:cNvSpPr>
              <a:spLocks/>
            </p:cNvSpPr>
            <p:nvPr/>
          </p:nvSpPr>
          <p:spPr bwMode="auto">
            <a:xfrm>
              <a:off x="3611625" y="3819036"/>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chemeClr val="bg1"/>
              </a:solidFill>
              <a:round/>
              <a:headEnd/>
              <a:tailEnd/>
            </a:ln>
            <a:extLst/>
          </p:spPr>
          <p:txBody>
            <a:bodyPr/>
            <a:lstStyle/>
            <a:p>
              <a:pPr defTabSz="914126">
                <a:defRPr/>
              </a:pPr>
              <a:endParaRPr lang="zh-CN" altLang="en-US" sz="1799" b="0" kern="0">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9585853"/>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2" presetClass="entr" presetSubtype="8" decel="50000" fill="hold" nodeType="afterEffect">
                                  <p:stCondLst>
                                    <p:cond delay="0"/>
                                  </p:stCondLst>
                                  <p:childTnLst>
                                    <p:set>
                                      <p:cBhvr>
                                        <p:cTn id="15" dur="1" fill="hold">
                                          <p:stCondLst>
                                            <p:cond delay="0"/>
                                          </p:stCondLst>
                                        </p:cTn>
                                        <p:tgtEl>
                                          <p:spTgt spid="82"/>
                                        </p:tgtEl>
                                        <p:attrNameLst>
                                          <p:attrName>style.visibility</p:attrName>
                                        </p:attrNameLst>
                                      </p:cBhvr>
                                      <p:to>
                                        <p:strVal val="visible"/>
                                      </p:to>
                                    </p:set>
                                    <p:anim calcmode="lin" valueType="num">
                                      <p:cBhvr additive="base">
                                        <p:cTn id="16" dur="500" fill="hold"/>
                                        <p:tgtEl>
                                          <p:spTgt spid="82"/>
                                        </p:tgtEl>
                                        <p:attrNameLst>
                                          <p:attrName>ppt_x</p:attrName>
                                        </p:attrNameLst>
                                      </p:cBhvr>
                                      <p:tavLst>
                                        <p:tav tm="0">
                                          <p:val>
                                            <p:strVal val="0-#ppt_w/2"/>
                                          </p:val>
                                        </p:tav>
                                        <p:tav tm="100000">
                                          <p:val>
                                            <p:strVal val="#ppt_x"/>
                                          </p:val>
                                        </p:tav>
                                      </p:tavLst>
                                    </p:anim>
                                    <p:anim calcmode="lin" valueType="num">
                                      <p:cBhvr additive="base">
                                        <p:cTn id="17" dur="500" fill="hold"/>
                                        <p:tgtEl>
                                          <p:spTgt spid="82"/>
                                        </p:tgtEl>
                                        <p:attrNameLst>
                                          <p:attrName>ppt_y</p:attrName>
                                        </p:attrNameLst>
                                      </p:cBhvr>
                                      <p:tavLst>
                                        <p:tav tm="0">
                                          <p:val>
                                            <p:strVal val="#ppt_y"/>
                                          </p:val>
                                        </p:tav>
                                        <p:tav tm="100000">
                                          <p:val>
                                            <p:strVal val="#ppt_y"/>
                                          </p:val>
                                        </p:tav>
                                      </p:tavLst>
                                    </p:anim>
                                  </p:childTnLst>
                                </p:cTn>
                              </p:par>
                              <p:par>
                                <p:cTn id="18" presetID="2" presetClass="entr" presetSubtype="8" decel="50000" fill="hold" nodeType="withEffect">
                                  <p:stCondLst>
                                    <p:cond delay="200"/>
                                  </p:stCondLst>
                                  <p:childTnLst>
                                    <p:set>
                                      <p:cBhvr>
                                        <p:cTn id="19" dur="1" fill="hold">
                                          <p:stCondLst>
                                            <p:cond delay="0"/>
                                          </p:stCondLst>
                                        </p:cTn>
                                        <p:tgtEl>
                                          <p:spTgt spid="92"/>
                                        </p:tgtEl>
                                        <p:attrNameLst>
                                          <p:attrName>style.visibility</p:attrName>
                                        </p:attrNameLst>
                                      </p:cBhvr>
                                      <p:to>
                                        <p:strVal val="visible"/>
                                      </p:to>
                                    </p:set>
                                    <p:anim calcmode="lin" valueType="num">
                                      <p:cBhvr additive="base">
                                        <p:cTn id="20" dur="500" fill="hold"/>
                                        <p:tgtEl>
                                          <p:spTgt spid="92"/>
                                        </p:tgtEl>
                                        <p:attrNameLst>
                                          <p:attrName>ppt_x</p:attrName>
                                        </p:attrNameLst>
                                      </p:cBhvr>
                                      <p:tavLst>
                                        <p:tav tm="0">
                                          <p:val>
                                            <p:strVal val="0-#ppt_w/2"/>
                                          </p:val>
                                        </p:tav>
                                        <p:tav tm="100000">
                                          <p:val>
                                            <p:strVal val="#ppt_x"/>
                                          </p:val>
                                        </p:tav>
                                      </p:tavLst>
                                    </p:anim>
                                    <p:anim calcmode="lin" valueType="num">
                                      <p:cBhvr additive="base">
                                        <p:cTn id="21" dur="500" fill="hold"/>
                                        <p:tgtEl>
                                          <p:spTgt spid="92"/>
                                        </p:tgtEl>
                                        <p:attrNameLst>
                                          <p:attrName>ppt_y</p:attrName>
                                        </p:attrNameLst>
                                      </p:cBhvr>
                                      <p:tavLst>
                                        <p:tav tm="0">
                                          <p:val>
                                            <p:strVal val="#ppt_y"/>
                                          </p:val>
                                        </p:tav>
                                        <p:tav tm="100000">
                                          <p:val>
                                            <p:strVal val="#ppt_y"/>
                                          </p:val>
                                        </p:tav>
                                      </p:tavLst>
                                    </p:anim>
                                  </p:childTnLst>
                                </p:cTn>
                              </p:par>
                              <p:par>
                                <p:cTn id="22" presetID="2" presetClass="entr" presetSubtype="8" decel="50000" fill="hold" nodeType="withEffect">
                                  <p:stCondLst>
                                    <p:cond delay="400"/>
                                  </p:stCondLst>
                                  <p:childTnLst>
                                    <p:set>
                                      <p:cBhvr>
                                        <p:cTn id="23" dur="1" fill="hold">
                                          <p:stCondLst>
                                            <p:cond delay="0"/>
                                          </p:stCondLst>
                                        </p:cTn>
                                        <p:tgtEl>
                                          <p:spTgt spid="97"/>
                                        </p:tgtEl>
                                        <p:attrNameLst>
                                          <p:attrName>style.visibility</p:attrName>
                                        </p:attrNameLst>
                                      </p:cBhvr>
                                      <p:to>
                                        <p:strVal val="visible"/>
                                      </p:to>
                                    </p:set>
                                    <p:anim calcmode="lin" valueType="num">
                                      <p:cBhvr additive="base">
                                        <p:cTn id="24" dur="500" fill="hold"/>
                                        <p:tgtEl>
                                          <p:spTgt spid="97"/>
                                        </p:tgtEl>
                                        <p:attrNameLst>
                                          <p:attrName>ppt_x</p:attrName>
                                        </p:attrNameLst>
                                      </p:cBhvr>
                                      <p:tavLst>
                                        <p:tav tm="0">
                                          <p:val>
                                            <p:strVal val="0-#ppt_w/2"/>
                                          </p:val>
                                        </p:tav>
                                        <p:tav tm="100000">
                                          <p:val>
                                            <p:strVal val="#ppt_x"/>
                                          </p:val>
                                        </p:tav>
                                      </p:tavLst>
                                    </p:anim>
                                    <p:anim calcmode="lin" valueType="num">
                                      <p:cBhvr additive="base">
                                        <p:cTn id="25" dur="500" fill="hold"/>
                                        <p:tgtEl>
                                          <p:spTgt spid="97"/>
                                        </p:tgtEl>
                                        <p:attrNameLst>
                                          <p:attrName>ppt_y</p:attrName>
                                        </p:attrNameLst>
                                      </p:cBhvr>
                                      <p:tavLst>
                                        <p:tav tm="0">
                                          <p:val>
                                            <p:strVal val="#ppt_y"/>
                                          </p:val>
                                        </p:tav>
                                        <p:tav tm="100000">
                                          <p:val>
                                            <p:strVal val="#ppt_y"/>
                                          </p:val>
                                        </p:tav>
                                      </p:tavLst>
                                    </p:anim>
                                  </p:childTnLst>
                                </p:cTn>
                              </p:par>
                            </p:childTnLst>
                          </p:cTn>
                        </p:par>
                        <p:par>
                          <p:cTn id="26" fill="hold">
                            <p:stCondLst>
                              <p:cond delay="2400"/>
                            </p:stCondLst>
                            <p:childTnLst>
                              <p:par>
                                <p:cTn id="27" presetID="12" presetClass="entr" presetSubtype="8" fill="hold" nodeType="after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slide(fromLeft)">
                                      <p:cBhvr>
                                        <p:cTn id="29" dur="500"/>
                                        <p:tgtEl>
                                          <p:spTgt spid="88"/>
                                        </p:tgtEl>
                                      </p:cBhvr>
                                    </p:animEffect>
                                  </p:childTnLst>
                                </p:cTn>
                              </p:par>
                            </p:childTnLst>
                          </p:cTn>
                        </p:par>
                        <p:par>
                          <p:cTn id="30" fill="hold">
                            <p:stCondLst>
                              <p:cond delay="2900"/>
                            </p:stCondLst>
                            <p:childTnLst>
                              <p:par>
                                <p:cTn id="31" presetID="10" presetClass="entr" presetSubtype="0" fill="hold" nodeType="afterEffect">
                                  <p:stCondLst>
                                    <p:cond delay="0"/>
                                  </p:stCondLst>
                                  <p:childTnLst>
                                    <p:set>
                                      <p:cBhvr>
                                        <p:cTn id="32" dur="1" fill="hold">
                                          <p:stCondLst>
                                            <p:cond delay="0"/>
                                          </p:stCondLst>
                                        </p:cTn>
                                        <p:tgtEl>
                                          <p:spTgt spid="238"/>
                                        </p:tgtEl>
                                        <p:attrNameLst>
                                          <p:attrName>style.visibility</p:attrName>
                                        </p:attrNameLst>
                                      </p:cBhvr>
                                      <p:to>
                                        <p:strVal val="visible"/>
                                      </p:to>
                                    </p:set>
                                    <p:animEffect transition="in" filter="fade">
                                      <p:cBhvr>
                                        <p:cTn id="33" dur="750"/>
                                        <p:tgtEl>
                                          <p:spTgt spid="238"/>
                                        </p:tgtEl>
                                      </p:cBhvr>
                                    </p:animEffect>
                                  </p:childTnLst>
                                </p:cTn>
                              </p:par>
                            </p:childTnLst>
                          </p:cTn>
                        </p:par>
                        <p:par>
                          <p:cTn id="34" fill="hold">
                            <p:stCondLst>
                              <p:cond delay="3650"/>
                            </p:stCondLst>
                            <p:childTnLst>
                              <p:par>
                                <p:cTn id="35" presetID="10" presetClass="entr" presetSubtype="0" fill="hold" grpId="0" nodeType="afterEffect">
                                  <p:stCondLst>
                                    <p:cond delay="0"/>
                                  </p:stCondLst>
                                  <p:childTnLst>
                                    <p:set>
                                      <p:cBhvr>
                                        <p:cTn id="36" dur="1" fill="hold">
                                          <p:stCondLst>
                                            <p:cond delay="0"/>
                                          </p:stCondLst>
                                        </p:cTn>
                                        <p:tgtEl>
                                          <p:spTgt spid="237"/>
                                        </p:tgtEl>
                                        <p:attrNameLst>
                                          <p:attrName>style.visibility</p:attrName>
                                        </p:attrNameLst>
                                      </p:cBhvr>
                                      <p:to>
                                        <p:strVal val="visible"/>
                                      </p:to>
                                    </p:set>
                                    <p:animEffect transition="in" filter="fade">
                                      <p:cBhvr>
                                        <p:cTn id="37" dur="750"/>
                                        <p:tgtEl>
                                          <p:spTgt spid="237"/>
                                        </p:tgtEl>
                                      </p:cBhvr>
                                    </p:animEffect>
                                  </p:childTnLst>
                                </p:cTn>
                              </p:par>
                            </p:childTnLst>
                          </p:cTn>
                        </p:par>
                        <p:par>
                          <p:cTn id="38" fill="hold">
                            <p:stCondLst>
                              <p:cond delay="4400"/>
                            </p:stCondLst>
                            <p:childTnLst>
                              <p:par>
                                <p:cTn id="39" presetID="26" presetClass="emph" presetSubtype="0" repeatCount="3000" fill="hold" grpId="1" nodeType="afterEffect">
                                  <p:stCondLst>
                                    <p:cond delay="0"/>
                                  </p:stCondLst>
                                  <p:childTnLst>
                                    <p:animEffect transition="out" filter="fade">
                                      <p:cBhvr>
                                        <p:cTn id="40" dur="250" tmFilter="0, 0; .2, .5; .8, .5; 1, 0"/>
                                        <p:tgtEl>
                                          <p:spTgt spid="237"/>
                                        </p:tgtEl>
                                      </p:cBhvr>
                                    </p:animEffect>
                                    <p:animScale>
                                      <p:cBhvr>
                                        <p:cTn id="41" dur="125" autoRev="1" fill="hold"/>
                                        <p:tgtEl>
                                          <p:spTgt spid="2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7" grpId="0" animBg="1"/>
      <p:bldP spid="23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“三严三实”专题教育的目的</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grpSp>
        <p:nvGrpSpPr>
          <p:cNvPr id="104" name="组合 11"/>
          <p:cNvGrpSpPr/>
          <p:nvPr/>
        </p:nvGrpSpPr>
        <p:grpSpPr>
          <a:xfrm>
            <a:off x="1249813" y="1373558"/>
            <a:ext cx="4035828" cy="888726"/>
            <a:chOff x="4149748" y="1990741"/>
            <a:chExt cx="3702050" cy="1066800"/>
          </a:xfrm>
          <a:solidFill>
            <a:schemeClr val="accent1">
              <a:lumMod val="75000"/>
            </a:schemeClr>
          </a:solidFill>
        </p:grpSpPr>
        <p:sp>
          <p:nvSpPr>
            <p:cNvPr id="105" name="AutoShape 5"/>
            <p:cNvSpPr>
              <a:spLocks noChangeArrowheads="1"/>
            </p:cNvSpPr>
            <p:nvPr/>
          </p:nvSpPr>
          <p:spPr bwMode="gray">
            <a:xfrm>
              <a:off x="4149748" y="1990741"/>
              <a:ext cx="3702050" cy="1066800"/>
            </a:xfrm>
            <a:prstGeom prst="roundRect">
              <a:avLst>
                <a:gd name="adj" fmla="val 11921"/>
              </a:avLst>
            </a:prstGeom>
            <a:grpFill/>
            <a:ln w="25400">
              <a:noFill/>
              <a:round/>
              <a:headEnd/>
              <a:tailEnd/>
            </a:ln>
            <a:effectLst>
              <a:outerShdw dist="53882" dir="2700000" algn="ctr" rotWithShape="0">
                <a:srgbClr val="000000">
                  <a:alpha val="50000"/>
                </a:srgbClr>
              </a:outerShdw>
            </a:effectLst>
          </p:spPr>
          <p:txBody>
            <a:bodyPr wrap="none" anchor="ctr"/>
            <a:lstStyle/>
            <a:p>
              <a:pPr algn="l">
                <a:defRPr/>
              </a:pPr>
              <a:endParaRPr lang="zh-CN" altLang="en-US" b="0">
                <a:latin typeface="Arial" charset="0"/>
                <a:ea typeface="宋体" charset="-122"/>
              </a:endParaRPr>
            </a:p>
          </p:txBody>
        </p:sp>
        <p:pic>
          <p:nvPicPr>
            <p:cNvPr id="106" name="Picture 6" descr="Picture4"/>
            <p:cNvPicPr>
              <a:picLocks noChangeAspect="1" noChangeArrowheads="1"/>
            </p:cNvPicPr>
            <p:nvPr/>
          </p:nvPicPr>
          <p:blipFill>
            <a:blip r:embed="rId4"/>
            <a:srcRect/>
            <a:stretch>
              <a:fillRect/>
            </a:stretch>
          </p:blipFill>
          <p:spPr bwMode="auto">
            <a:xfrm>
              <a:off x="4216423" y="2041541"/>
              <a:ext cx="792163" cy="673100"/>
            </a:xfrm>
            <a:prstGeom prst="rect">
              <a:avLst/>
            </a:prstGeom>
            <a:grpFill/>
            <a:ln w="9525">
              <a:noFill/>
              <a:miter lim="800000"/>
              <a:headEnd/>
              <a:tailEnd/>
            </a:ln>
          </p:spPr>
        </p:pic>
      </p:grpSp>
      <p:grpSp>
        <p:nvGrpSpPr>
          <p:cNvPr id="107" name="组合 14"/>
          <p:cNvGrpSpPr/>
          <p:nvPr/>
        </p:nvGrpSpPr>
        <p:grpSpPr>
          <a:xfrm>
            <a:off x="1252987" y="2479174"/>
            <a:ext cx="4035828" cy="888726"/>
            <a:chOff x="4152923" y="3317891"/>
            <a:chExt cx="3702050" cy="1066800"/>
          </a:xfrm>
          <a:solidFill>
            <a:srgbClr val="FFC000"/>
          </a:solidFill>
        </p:grpSpPr>
        <p:sp>
          <p:nvSpPr>
            <p:cNvPr id="108" name="AutoShape 7"/>
            <p:cNvSpPr>
              <a:spLocks noChangeArrowheads="1"/>
            </p:cNvSpPr>
            <p:nvPr/>
          </p:nvSpPr>
          <p:spPr bwMode="gray">
            <a:xfrm>
              <a:off x="4152923" y="3317891"/>
              <a:ext cx="3702050" cy="1066800"/>
            </a:xfrm>
            <a:prstGeom prst="roundRect">
              <a:avLst>
                <a:gd name="adj" fmla="val 11921"/>
              </a:avLst>
            </a:prstGeom>
            <a:grp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l">
                <a:defRPr/>
              </a:pPr>
              <a:endParaRPr lang="zh-CN" altLang="en-US" b="0">
                <a:latin typeface="Arial" charset="0"/>
                <a:ea typeface="宋体" charset="-122"/>
              </a:endParaRPr>
            </a:p>
          </p:txBody>
        </p:sp>
        <p:pic>
          <p:nvPicPr>
            <p:cNvPr id="109" name="Picture 8" descr="Picture4"/>
            <p:cNvPicPr>
              <a:picLocks noChangeAspect="1" noChangeArrowheads="1"/>
            </p:cNvPicPr>
            <p:nvPr/>
          </p:nvPicPr>
          <p:blipFill>
            <a:blip r:embed="rId4"/>
            <a:srcRect/>
            <a:stretch>
              <a:fillRect/>
            </a:stretch>
          </p:blipFill>
          <p:spPr bwMode="auto">
            <a:xfrm>
              <a:off x="4213248" y="3371866"/>
              <a:ext cx="793750" cy="673100"/>
            </a:xfrm>
            <a:prstGeom prst="rect">
              <a:avLst/>
            </a:prstGeom>
            <a:grpFill/>
            <a:ln w="9525">
              <a:noFill/>
              <a:miter lim="800000"/>
              <a:headEnd/>
              <a:tailEnd/>
            </a:ln>
          </p:spPr>
        </p:pic>
      </p:grpSp>
      <p:grpSp>
        <p:nvGrpSpPr>
          <p:cNvPr id="110" name="组合 17"/>
          <p:cNvGrpSpPr/>
          <p:nvPr/>
        </p:nvGrpSpPr>
        <p:grpSpPr>
          <a:xfrm>
            <a:off x="1256161" y="3587436"/>
            <a:ext cx="4035828" cy="888726"/>
            <a:chOff x="4156098" y="4648216"/>
            <a:chExt cx="3702050" cy="1066800"/>
          </a:xfrm>
          <a:solidFill>
            <a:srgbClr val="9A0000"/>
          </a:solidFill>
        </p:grpSpPr>
        <p:sp>
          <p:nvSpPr>
            <p:cNvPr id="111" name="AutoShape 9"/>
            <p:cNvSpPr>
              <a:spLocks noChangeArrowheads="1"/>
            </p:cNvSpPr>
            <p:nvPr/>
          </p:nvSpPr>
          <p:spPr bwMode="gray">
            <a:xfrm>
              <a:off x="4156098" y="4648216"/>
              <a:ext cx="3702050" cy="1066800"/>
            </a:xfrm>
            <a:prstGeom prst="roundRect">
              <a:avLst>
                <a:gd name="adj" fmla="val 11921"/>
              </a:avLst>
            </a:prstGeom>
            <a:grp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l">
                <a:defRPr/>
              </a:pPr>
              <a:endParaRPr lang="zh-CN" altLang="en-US" b="0">
                <a:latin typeface="Arial" charset="0"/>
                <a:ea typeface="宋体" charset="-122"/>
              </a:endParaRPr>
            </a:p>
          </p:txBody>
        </p:sp>
        <p:pic>
          <p:nvPicPr>
            <p:cNvPr id="112" name="Picture 10" descr="Picture4"/>
            <p:cNvPicPr>
              <a:picLocks noChangeAspect="1" noChangeArrowheads="1"/>
            </p:cNvPicPr>
            <p:nvPr/>
          </p:nvPicPr>
          <p:blipFill>
            <a:blip r:embed="rId4"/>
            <a:srcRect/>
            <a:stretch>
              <a:fillRect/>
            </a:stretch>
          </p:blipFill>
          <p:spPr bwMode="auto">
            <a:xfrm>
              <a:off x="4211661" y="4695841"/>
              <a:ext cx="792162" cy="673100"/>
            </a:xfrm>
            <a:prstGeom prst="rect">
              <a:avLst/>
            </a:prstGeom>
            <a:grpFill/>
            <a:ln w="9525">
              <a:noFill/>
              <a:miter lim="800000"/>
              <a:headEnd/>
              <a:tailEnd/>
            </a:ln>
          </p:spPr>
        </p:pic>
      </p:grpSp>
      <p:sp>
        <p:nvSpPr>
          <p:cNvPr id="113" name="Rectangle 48"/>
          <p:cNvSpPr>
            <a:spLocks noChangeArrowheads="1"/>
          </p:cNvSpPr>
          <p:nvPr/>
        </p:nvSpPr>
        <p:spPr bwMode="white">
          <a:xfrm>
            <a:off x="1384711" y="1508455"/>
            <a:ext cx="4041695" cy="584595"/>
          </a:xfrm>
          <a:prstGeom prst="rect">
            <a:avLst/>
          </a:prstGeom>
          <a:noFill/>
          <a:ln w="9525">
            <a:noFill/>
            <a:miter lim="800000"/>
            <a:headEnd/>
            <a:tailEnd/>
          </a:ln>
        </p:spPr>
        <p:txBody>
          <a:bodyPr wrap="square">
            <a:spAutoFit/>
          </a:bodyPr>
          <a:lstStyle/>
          <a:p>
            <a:pPr algn="l" eaLnBrk="0" hangingPunct="0">
              <a:spcBef>
                <a:spcPct val="50000"/>
              </a:spcBef>
              <a:defRPr/>
            </a:pPr>
            <a:r>
              <a:rPr kumimoji="1"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要努力在深化“四风”整治、巩固和拓展党的群众路线教育实践活动成果上</a:t>
            </a:r>
          </a:p>
        </p:txBody>
      </p:sp>
      <p:sp>
        <p:nvSpPr>
          <p:cNvPr id="114" name="Rectangle 48"/>
          <p:cNvSpPr>
            <a:spLocks noChangeArrowheads="1"/>
          </p:cNvSpPr>
          <p:nvPr/>
        </p:nvSpPr>
        <p:spPr bwMode="white">
          <a:xfrm>
            <a:off x="1384710" y="2783881"/>
            <a:ext cx="3734698" cy="338450"/>
          </a:xfrm>
          <a:prstGeom prst="rect">
            <a:avLst/>
          </a:prstGeom>
          <a:noFill/>
          <a:ln w="9525">
            <a:noFill/>
            <a:miter lim="800000"/>
            <a:headEnd/>
            <a:tailEnd/>
          </a:ln>
        </p:spPr>
        <p:txBody>
          <a:bodyPr wrap="square">
            <a:spAutoFit/>
          </a:bodyPr>
          <a:lstStyle/>
          <a:p>
            <a:pPr algn="l" eaLnBrk="0" hangingPunct="0">
              <a:spcBef>
                <a:spcPct val="50000"/>
              </a:spcBef>
              <a:defRPr/>
            </a:pPr>
            <a:r>
              <a:rPr kumimoji="1" lang="zh-CN" altLang="en-US" sz="1600" dirty="0">
                <a:effectLst>
                  <a:outerShdw blurRad="38100" dist="38100" dir="2700000" algn="tl">
                    <a:srgbClr val="C0C0C0"/>
                  </a:outerShdw>
                </a:effectLst>
                <a:latin typeface="微软雅黑" pitchFamily="34" charset="-122"/>
                <a:ea typeface="微软雅黑" pitchFamily="34" charset="-122"/>
              </a:rPr>
              <a:t>在守纪律讲规矩、营造良好政治生态上</a:t>
            </a:r>
          </a:p>
        </p:txBody>
      </p:sp>
      <p:sp>
        <p:nvSpPr>
          <p:cNvPr id="115" name="Rectangle 48"/>
          <p:cNvSpPr>
            <a:spLocks noChangeArrowheads="1"/>
          </p:cNvSpPr>
          <p:nvPr/>
        </p:nvSpPr>
        <p:spPr bwMode="white">
          <a:xfrm>
            <a:off x="1384710" y="3850353"/>
            <a:ext cx="3734698" cy="350757"/>
          </a:xfrm>
          <a:prstGeom prst="rect">
            <a:avLst/>
          </a:prstGeom>
          <a:noFill/>
          <a:ln w="9525">
            <a:noFill/>
            <a:miter lim="800000"/>
            <a:headEnd/>
            <a:tailEnd/>
          </a:ln>
          <a:effectLst/>
        </p:spPr>
        <p:txBody>
          <a:bodyPr wrap="square">
            <a:spAutoFit/>
          </a:bodyPr>
          <a:lstStyle/>
          <a:p>
            <a:pPr algn="l">
              <a:lnSpc>
                <a:spcPct val="120000"/>
              </a:lnSpc>
            </a:pPr>
            <a:r>
              <a:rPr kumimoji="1" lang="zh-CN" altLang="en-US" sz="1400" dirty="0">
                <a:solidFill>
                  <a:schemeClr val="bg1"/>
                </a:solidFill>
                <a:effectLst>
                  <a:outerShdw blurRad="38100" dist="38100" dir="2700000" algn="tl">
                    <a:srgbClr val="C0C0C0"/>
                  </a:outerShdw>
                </a:effectLst>
                <a:latin typeface="微软雅黑" pitchFamily="34" charset="-122"/>
                <a:ea typeface="微软雅黑" pitchFamily="34" charset="-122"/>
              </a:rPr>
              <a:t>在真抓实干、推动改革发展稳定上</a:t>
            </a:r>
            <a:endParaRPr kumimoji="1" lang="en-US" altLang="zh-CN" sz="1400" dirty="0">
              <a:solidFill>
                <a:schemeClr val="bg1"/>
              </a:solidFill>
              <a:effectLst>
                <a:outerShdw blurRad="38100" dist="38100" dir="2700000" algn="tl">
                  <a:srgbClr val="C0C0C0"/>
                </a:outerShdw>
              </a:effectLst>
              <a:latin typeface="微软雅黑" pitchFamily="34" charset="-122"/>
              <a:ea typeface="微软雅黑" pitchFamily="34" charset="-122"/>
            </a:endParaRPr>
          </a:p>
        </p:txBody>
      </p:sp>
      <p:sp>
        <p:nvSpPr>
          <p:cNvPr id="116" name="矩形 115"/>
          <p:cNvSpPr/>
          <p:nvPr/>
        </p:nvSpPr>
        <p:spPr>
          <a:xfrm>
            <a:off x="6475762" y="1727974"/>
            <a:ext cx="1143298" cy="245744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2799" dirty="0">
                <a:solidFill>
                  <a:srgbClr val="9A0000"/>
                </a:solidFill>
                <a:latin typeface="方正正大黑简体" pitchFamily="2" charset="-122"/>
                <a:ea typeface="方正正大黑简体" pitchFamily="2" charset="-122"/>
              </a:rPr>
              <a:t>见</a:t>
            </a:r>
            <a:endParaRPr lang="en-US" altLang="zh-CN" sz="2799" dirty="0">
              <a:solidFill>
                <a:srgbClr val="9A0000"/>
              </a:solidFill>
              <a:latin typeface="方正正大黑简体" pitchFamily="2" charset="-122"/>
              <a:ea typeface="方正正大黑简体" pitchFamily="2" charset="-122"/>
            </a:endParaRPr>
          </a:p>
          <a:p>
            <a:pPr algn="ctr"/>
            <a:r>
              <a:rPr lang="zh-CN" altLang="en-US" sz="2799" dirty="0">
                <a:solidFill>
                  <a:srgbClr val="9A0000"/>
                </a:solidFill>
                <a:latin typeface="方正正大黑简体" pitchFamily="2" charset="-122"/>
                <a:ea typeface="方正正大黑简体" pitchFamily="2" charset="-122"/>
              </a:rPr>
              <a:t>实</a:t>
            </a:r>
            <a:endParaRPr lang="en-US" altLang="zh-CN" sz="2799" dirty="0">
              <a:solidFill>
                <a:srgbClr val="9A0000"/>
              </a:solidFill>
              <a:latin typeface="方正正大黑简体" pitchFamily="2" charset="-122"/>
              <a:ea typeface="方正正大黑简体" pitchFamily="2" charset="-122"/>
            </a:endParaRPr>
          </a:p>
          <a:p>
            <a:pPr algn="ctr"/>
            <a:r>
              <a:rPr lang="zh-CN" altLang="en-US" sz="2799" dirty="0">
                <a:solidFill>
                  <a:srgbClr val="9A0000"/>
                </a:solidFill>
                <a:latin typeface="方正正大黑简体" pitchFamily="2" charset="-122"/>
                <a:ea typeface="方正正大黑简体" pitchFamily="2" charset="-122"/>
              </a:rPr>
              <a:t>效</a:t>
            </a:r>
          </a:p>
        </p:txBody>
      </p:sp>
    </p:spTree>
    <p:extLst>
      <p:ext uri="{BB962C8B-B14F-4D97-AF65-F5344CB8AC3E}">
        <p14:creationId xmlns:p14="http://schemas.microsoft.com/office/powerpoint/2010/main" val="3982056978"/>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104"/>
                                        </p:tgtEl>
                                        <p:attrNameLst>
                                          <p:attrName>style.visibility</p:attrName>
                                        </p:attrNameLst>
                                      </p:cBhvr>
                                      <p:to>
                                        <p:strVal val="visible"/>
                                      </p:to>
                                    </p:set>
                                    <p:animEffect transition="in" filter="fade">
                                      <p:cBhvr>
                                        <p:cTn id="16" dur="1000"/>
                                        <p:tgtEl>
                                          <p:spTgt spid="104"/>
                                        </p:tgtEl>
                                      </p:cBhvr>
                                    </p:animEffect>
                                    <p:anim calcmode="lin" valueType="num">
                                      <p:cBhvr>
                                        <p:cTn id="17" dur="1000" fill="hold"/>
                                        <p:tgtEl>
                                          <p:spTgt spid="104"/>
                                        </p:tgtEl>
                                        <p:attrNameLst>
                                          <p:attrName>ppt_x</p:attrName>
                                        </p:attrNameLst>
                                      </p:cBhvr>
                                      <p:tavLst>
                                        <p:tav tm="0">
                                          <p:val>
                                            <p:strVal val="#ppt_x"/>
                                          </p:val>
                                        </p:tav>
                                        <p:tav tm="100000">
                                          <p:val>
                                            <p:strVal val="#ppt_x"/>
                                          </p:val>
                                        </p:tav>
                                      </p:tavLst>
                                    </p:anim>
                                    <p:anim calcmode="lin" valueType="num">
                                      <p:cBhvr>
                                        <p:cTn id="18" dur="1000" fill="hold"/>
                                        <p:tgtEl>
                                          <p:spTgt spid="10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13"/>
                                        </p:tgtEl>
                                        <p:attrNameLst>
                                          <p:attrName>style.visibility</p:attrName>
                                        </p:attrNameLst>
                                      </p:cBhvr>
                                      <p:to>
                                        <p:strVal val="visible"/>
                                      </p:to>
                                    </p:set>
                                    <p:animEffect transition="in" filter="fade">
                                      <p:cBhvr>
                                        <p:cTn id="21" dur="1000"/>
                                        <p:tgtEl>
                                          <p:spTgt spid="113"/>
                                        </p:tgtEl>
                                      </p:cBhvr>
                                    </p:animEffect>
                                    <p:anim calcmode="lin" valueType="num">
                                      <p:cBhvr>
                                        <p:cTn id="22" dur="1000" fill="hold"/>
                                        <p:tgtEl>
                                          <p:spTgt spid="113"/>
                                        </p:tgtEl>
                                        <p:attrNameLst>
                                          <p:attrName>ppt_x</p:attrName>
                                        </p:attrNameLst>
                                      </p:cBhvr>
                                      <p:tavLst>
                                        <p:tav tm="0">
                                          <p:val>
                                            <p:strVal val="#ppt_x"/>
                                          </p:val>
                                        </p:tav>
                                        <p:tav tm="100000">
                                          <p:val>
                                            <p:strVal val="#ppt_x"/>
                                          </p:val>
                                        </p:tav>
                                      </p:tavLst>
                                    </p:anim>
                                    <p:anim calcmode="lin" valueType="num">
                                      <p:cBhvr>
                                        <p:cTn id="23" dur="1000" fill="hold"/>
                                        <p:tgtEl>
                                          <p:spTgt spid="11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500"/>
                                  </p:stCondLst>
                                  <p:childTnLst>
                                    <p:set>
                                      <p:cBhvr>
                                        <p:cTn id="25" dur="1" fill="hold">
                                          <p:stCondLst>
                                            <p:cond delay="0"/>
                                          </p:stCondLst>
                                        </p:cTn>
                                        <p:tgtEl>
                                          <p:spTgt spid="107"/>
                                        </p:tgtEl>
                                        <p:attrNameLst>
                                          <p:attrName>style.visibility</p:attrName>
                                        </p:attrNameLst>
                                      </p:cBhvr>
                                      <p:to>
                                        <p:strVal val="visible"/>
                                      </p:to>
                                    </p:set>
                                    <p:animEffect transition="in" filter="fade">
                                      <p:cBhvr>
                                        <p:cTn id="26" dur="1000"/>
                                        <p:tgtEl>
                                          <p:spTgt spid="107"/>
                                        </p:tgtEl>
                                      </p:cBhvr>
                                    </p:animEffect>
                                    <p:anim calcmode="lin" valueType="num">
                                      <p:cBhvr>
                                        <p:cTn id="27" dur="1000" fill="hold"/>
                                        <p:tgtEl>
                                          <p:spTgt spid="107"/>
                                        </p:tgtEl>
                                        <p:attrNameLst>
                                          <p:attrName>ppt_x</p:attrName>
                                        </p:attrNameLst>
                                      </p:cBhvr>
                                      <p:tavLst>
                                        <p:tav tm="0">
                                          <p:val>
                                            <p:strVal val="#ppt_x"/>
                                          </p:val>
                                        </p:tav>
                                        <p:tav tm="100000">
                                          <p:val>
                                            <p:strVal val="#ppt_x"/>
                                          </p:val>
                                        </p:tav>
                                      </p:tavLst>
                                    </p:anim>
                                    <p:anim calcmode="lin" valueType="num">
                                      <p:cBhvr>
                                        <p:cTn id="28" dur="1000" fill="hold"/>
                                        <p:tgtEl>
                                          <p:spTgt spid="10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114"/>
                                        </p:tgtEl>
                                        <p:attrNameLst>
                                          <p:attrName>style.visibility</p:attrName>
                                        </p:attrNameLst>
                                      </p:cBhvr>
                                      <p:to>
                                        <p:strVal val="visible"/>
                                      </p:to>
                                    </p:set>
                                    <p:animEffect transition="in" filter="fade">
                                      <p:cBhvr>
                                        <p:cTn id="31" dur="1000"/>
                                        <p:tgtEl>
                                          <p:spTgt spid="114"/>
                                        </p:tgtEl>
                                      </p:cBhvr>
                                    </p:animEffect>
                                    <p:anim calcmode="lin" valueType="num">
                                      <p:cBhvr>
                                        <p:cTn id="32" dur="1000" fill="hold"/>
                                        <p:tgtEl>
                                          <p:spTgt spid="114"/>
                                        </p:tgtEl>
                                        <p:attrNameLst>
                                          <p:attrName>ppt_x</p:attrName>
                                        </p:attrNameLst>
                                      </p:cBhvr>
                                      <p:tavLst>
                                        <p:tav tm="0">
                                          <p:val>
                                            <p:strVal val="#ppt_x"/>
                                          </p:val>
                                        </p:tav>
                                        <p:tav tm="100000">
                                          <p:val>
                                            <p:strVal val="#ppt_x"/>
                                          </p:val>
                                        </p:tav>
                                      </p:tavLst>
                                    </p:anim>
                                    <p:anim calcmode="lin" valueType="num">
                                      <p:cBhvr>
                                        <p:cTn id="33" dur="1000" fill="hold"/>
                                        <p:tgtEl>
                                          <p:spTgt spid="114"/>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900"/>
                                  </p:stCondLst>
                                  <p:childTnLst>
                                    <p:set>
                                      <p:cBhvr>
                                        <p:cTn id="35" dur="1" fill="hold">
                                          <p:stCondLst>
                                            <p:cond delay="0"/>
                                          </p:stCondLst>
                                        </p:cTn>
                                        <p:tgtEl>
                                          <p:spTgt spid="110"/>
                                        </p:tgtEl>
                                        <p:attrNameLst>
                                          <p:attrName>style.visibility</p:attrName>
                                        </p:attrNameLst>
                                      </p:cBhvr>
                                      <p:to>
                                        <p:strVal val="visible"/>
                                      </p:to>
                                    </p:set>
                                    <p:animEffect transition="in" filter="fade">
                                      <p:cBhvr>
                                        <p:cTn id="36" dur="1000"/>
                                        <p:tgtEl>
                                          <p:spTgt spid="110"/>
                                        </p:tgtEl>
                                      </p:cBhvr>
                                    </p:animEffect>
                                    <p:anim calcmode="lin" valueType="num">
                                      <p:cBhvr>
                                        <p:cTn id="37" dur="1000" fill="hold"/>
                                        <p:tgtEl>
                                          <p:spTgt spid="110"/>
                                        </p:tgtEl>
                                        <p:attrNameLst>
                                          <p:attrName>ppt_x</p:attrName>
                                        </p:attrNameLst>
                                      </p:cBhvr>
                                      <p:tavLst>
                                        <p:tav tm="0">
                                          <p:val>
                                            <p:strVal val="#ppt_x"/>
                                          </p:val>
                                        </p:tav>
                                        <p:tav tm="100000">
                                          <p:val>
                                            <p:strVal val="#ppt_x"/>
                                          </p:val>
                                        </p:tav>
                                      </p:tavLst>
                                    </p:anim>
                                    <p:anim calcmode="lin" valueType="num">
                                      <p:cBhvr>
                                        <p:cTn id="38" dur="1000" fill="hold"/>
                                        <p:tgtEl>
                                          <p:spTgt spid="1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115"/>
                                        </p:tgtEl>
                                        <p:attrNameLst>
                                          <p:attrName>style.visibility</p:attrName>
                                        </p:attrNameLst>
                                      </p:cBhvr>
                                      <p:to>
                                        <p:strVal val="visible"/>
                                      </p:to>
                                    </p:set>
                                    <p:animEffect transition="in" filter="fade">
                                      <p:cBhvr>
                                        <p:cTn id="41" dur="1000"/>
                                        <p:tgtEl>
                                          <p:spTgt spid="115"/>
                                        </p:tgtEl>
                                      </p:cBhvr>
                                    </p:animEffect>
                                    <p:anim calcmode="lin" valueType="num">
                                      <p:cBhvr>
                                        <p:cTn id="42" dur="1000" fill="hold"/>
                                        <p:tgtEl>
                                          <p:spTgt spid="115"/>
                                        </p:tgtEl>
                                        <p:attrNameLst>
                                          <p:attrName>ppt_x</p:attrName>
                                        </p:attrNameLst>
                                      </p:cBhvr>
                                      <p:tavLst>
                                        <p:tav tm="0">
                                          <p:val>
                                            <p:strVal val="#ppt_x"/>
                                          </p:val>
                                        </p:tav>
                                        <p:tav tm="100000">
                                          <p:val>
                                            <p:strVal val="#ppt_x"/>
                                          </p:val>
                                        </p:tav>
                                      </p:tavLst>
                                    </p:anim>
                                    <p:anim calcmode="lin" valueType="num">
                                      <p:cBhvr>
                                        <p:cTn id="43" dur="1000" fill="hold"/>
                                        <p:tgtEl>
                                          <p:spTgt spid="115"/>
                                        </p:tgtEl>
                                        <p:attrNameLst>
                                          <p:attrName>ppt_y</p:attrName>
                                        </p:attrNameLst>
                                      </p:cBhvr>
                                      <p:tavLst>
                                        <p:tav tm="0">
                                          <p:val>
                                            <p:strVal val="#ppt_y+.1"/>
                                          </p:val>
                                        </p:tav>
                                        <p:tav tm="100000">
                                          <p:val>
                                            <p:strVal val="#ppt_y"/>
                                          </p:val>
                                        </p:tav>
                                      </p:tavLst>
                                    </p:anim>
                                  </p:childTnLst>
                                </p:cTn>
                              </p:par>
                            </p:childTnLst>
                          </p:cTn>
                        </p:par>
                        <p:par>
                          <p:cTn id="44" fill="hold">
                            <p:stCondLst>
                              <p:cond delay="3400"/>
                            </p:stCondLst>
                            <p:childTnLst>
                              <p:par>
                                <p:cTn id="45" presetID="53" presetClass="entr" presetSubtype="16" fill="hold" grpId="0" nodeType="afterEffect">
                                  <p:stCondLst>
                                    <p:cond delay="0"/>
                                  </p:stCondLst>
                                  <p:childTnLst>
                                    <p:set>
                                      <p:cBhvr>
                                        <p:cTn id="46" dur="1" fill="hold">
                                          <p:stCondLst>
                                            <p:cond delay="0"/>
                                          </p:stCondLst>
                                        </p:cTn>
                                        <p:tgtEl>
                                          <p:spTgt spid="116"/>
                                        </p:tgtEl>
                                        <p:attrNameLst>
                                          <p:attrName>style.visibility</p:attrName>
                                        </p:attrNameLst>
                                      </p:cBhvr>
                                      <p:to>
                                        <p:strVal val="visible"/>
                                      </p:to>
                                    </p:set>
                                    <p:anim calcmode="lin" valueType="num">
                                      <p:cBhvr>
                                        <p:cTn id="47" dur="500" fill="hold"/>
                                        <p:tgtEl>
                                          <p:spTgt spid="116"/>
                                        </p:tgtEl>
                                        <p:attrNameLst>
                                          <p:attrName>ppt_w</p:attrName>
                                        </p:attrNameLst>
                                      </p:cBhvr>
                                      <p:tavLst>
                                        <p:tav tm="0">
                                          <p:val>
                                            <p:fltVal val="0"/>
                                          </p:val>
                                        </p:tav>
                                        <p:tav tm="100000">
                                          <p:val>
                                            <p:strVal val="#ppt_w"/>
                                          </p:val>
                                        </p:tav>
                                      </p:tavLst>
                                    </p:anim>
                                    <p:anim calcmode="lin" valueType="num">
                                      <p:cBhvr>
                                        <p:cTn id="48" dur="500" fill="hold"/>
                                        <p:tgtEl>
                                          <p:spTgt spid="116"/>
                                        </p:tgtEl>
                                        <p:attrNameLst>
                                          <p:attrName>ppt_h</p:attrName>
                                        </p:attrNameLst>
                                      </p:cBhvr>
                                      <p:tavLst>
                                        <p:tav tm="0">
                                          <p:val>
                                            <p:fltVal val="0"/>
                                          </p:val>
                                        </p:tav>
                                        <p:tav tm="100000">
                                          <p:val>
                                            <p:strVal val="#ppt_h"/>
                                          </p:val>
                                        </p:tav>
                                      </p:tavLst>
                                    </p:anim>
                                    <p:animEffect transition="in" filter="fade">
                                      <p:cBhvr>
                                        <p:cTn id="49"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3" grpId="0"/>
      <p:bldP spid="114" grpId="0"/>
      <p:bldP spid="115" grpId="0"/>
      <p:bldP spid="1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825762"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专题教育着力解决的问题</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sp>
        <p:nvSpPr>
          <p:cNvPr id="30" name="圆角矩形 29"/>
          <p:cNvSpPr/>
          <p:nvPr/>
        </p:nvSpPr>
        <p:spPr>
          <a:xfrm>
            <a:off x="2972294" y="1429103"/>
            <a:ext cx="5398214" cy="914118"/>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600" dirty="0">
                <a:solidFill>
                  <a:srgbClr val="920000"/>
                </a:solidFill>
                <a:latin typeface="微软雅黑" panose="020B0503020204020204" pitchFamily="34" charset="-122"/>
                <a:ea typeface="微软雅黑" panose="020B0503020204020204" pitchFamily="34" charset="-122"/>
              </a:rPr>
              <a:t>理想信念动摇、信仰迷茫、精神迷失，宗旨意识淡薄、忽视群众利益、漠视群众疾苦，党性修养缺失、不讲党的原则等问题</a:t>
            </a:r>
          </a:p>
        </p:txBody>
      </p:sp>
      <p:sp>
        <p:nvSpPr>
          <p:cNvPr id="33" name="圆角矩形 32"/>
          <p:cNvSpPr/>
          <p:nvPr/>
        </p:nvSpPr>
        <p:spPr>
          <a:xfrm>
            <a:off x="2972294" y="2495573"/>
            <a:ext cx="5398214" cy="914118"/>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600" dirty="0">
                <a:solidFill>
                  <a:srgbClr val="920000"/>
                </a:solidFill>
                <a:latin typeface="微软雅黑" panose="020B0503020204020204" pitchFamily="34" charset="-122"/>
                <a:ea typeface="微软雅黑" panose="020B0503020204020204" pitchFamily="34" charset="-122"/>
              </a:rPr>
              <a:t>滥用权力、设租寻租，官商勾结、利益输送，不直面问题、不负责任、不敢担当，顶风违纪还在搞“四风”、不收敛不收手等问题</a:t>
            </a:r>
          </a:p>
        </p:txBody>
      </p:sp>
      <p:sp>
        <p:nvSpPr>
          <p:cNvPr id="34" name="圆角矩形 33"/>
          <p:cNvSpPr/>
          <p:nvPr/>
        </p:nvSpPr>
        <p:spPr>
          <a:xfrm>
            <a:off x="2972294" y="3562044"/>
            <a:ext cx="5398214" cy="914118"/>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600" dirty="0">
                <a:solidFill>
                  <a:srgbClr val="920000"/>
                </a:solidFill>
                <a:latin typeface="微软雅黑" panose="020B0503020204020204" pitchFamily="34" charset="-122"/>
                <a:ea typeface="微软雅黑" panose="020B0503020204020204" pitchFamily="34" charset="-122"/>
              </a:rPr>
              <a:t>无视党的政治纪律和政治规矩，对党不忠诚、做人不老实，阳奉阴违、自行其是，心中无党纪、眼里无国法等问题</a:t>
            </a:r>
          </a:p>
        </p:txBody>
      </p:sp>
      <p:pic>
        <p:nvPicPr>
          <p:cNvPr id="35" name="Picture 2" descr="E:\我图PPT\00001PNG素材\01党委政府\狮子3.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53764" y="2153201"/>
            <a:ext cx="3123236" cy="2856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937780"/>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1000" fill="hold"/>
                                        <p:tgtEl>
                                          <p:spTgt spid="35"/>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2" presetClass="entr" presetSubtype="2"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2"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2"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1+#ppt_w/2"/>
                                          </p:val>
                                        </p:tav>
                                        <p:tav tm="100000">
                                          <p:val>
                                            <p:strVal val="#ppt_x"/>
                                          </p:val>
                                        </p:tav>
                                      </p:tavLst>
                                    </p:anim>
                                    <p:anim calcmode="lin" valueType="num">
                                      <p:cBhvr additive="base">
                                        <p:cTn id="3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7" y="1429"/>
            <a:ext cx="9141179" cy="5140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5474820" y="438809"/>
            <a:ext cx="1415335" cy="830741"/>
          </a:xfrm>
          <a:prstGeom prst="rect">
            <a:avLst/>
          </a:prstGeom>
          <a:noFill/>
        </p:spPr>
        <p:txBody>
          <a:bodyPr wrap="none">
            <a:spAutoFit/>
          </a:bodyPr>
          <a:lstStyle/>
          <a:p>
            <a:pPr algn="ctr" fontAlgn="auto">
              <a:spcBef>
                <a:spcPts val="0"/>
              </a:spcBef>
              <a:spcAft>
                <a:spcPts val="0"/>
              </a:spcAft>
              <a:defRPr/>
            </a:pPr>
            <a:r>
              <a:rPr lang="zh-CN" altLang="en-US" sz="4799"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12" name="TextBox 11"/>
          <p:cNvSpPr txBox="1">
            <a:spLocks noChangeArrowheads="1"/>
          </p:cNvSpPr>
          <p:nvPr/>
        </p:nvSpPr>
        <p:spPr bwMode="auto">
          <a:xfrm>
            <a:off x="6849383" y="854580"/>
            <a:ext cx="1387003" cy="36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799">
                <a:solidFill>
                  <a:srgbClr val="C00000"/>
                </a:solidFill>
                <a:latin typeface="微软雅黑" pitchFamily="34" charset="-122"/>
                <a:ea typeface="微软雅黑" pitchFamily="34" charset="-122"/>
              </a:rPr>
              <a:t>QIAN YAN</a:t>
            </a:r>
            <a:endParaRPr lang="zh-CN" altLang="en-US" sz="1799">
              <a:solidFill>
                <a:srgbClr val="C00000"/>
              </a:solidFill>
              <a:latin typeface="微软雅黑" pitchFamily="34" charset="-122"/>
              <a:ea typeface="微软雅黑" pitchFamily="34" charset="-122"/>
            </a:endParaRPr>
          </a:p>
        </p:txBody>
      </p:sp>
      <p:sp>
        <p:nvSpPr>
          <p:cNvPr id="13" name="TextBox 12"/>
          <p:cNvSpPr txBox="1"/>
          <p:nvPr/>
        </p:nvSpPr>
        <p:spPr>
          <a:xfrm>
            <a:off x="5257589" y="1424317"/>
            <a:ext cx="3309709" cy="3415266"/>
          </a:xfrm>
          <a:prstGeom prst="rect">
            <a:avLst/>
          </a:prstGeom>
          <a:noFill/>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l"/>
            <a:r>
              <a:rPr lang="en-US" altLang="zh-CN" sz="1799" dirty="0"/>
              <a:t>2015</a:t>
            </a:r>
            <a:r>
              <a:rPr lang="zh-CN" altLang="en-US" sz="1799" dirty="0"/>
              <a:t>年</a:t>
            </a:r>
            <a:r>
              <a:rPr lang="en-US" altLang="zh-CN" sz="1799" dirty="0"/>
              <a:t>4</a:t>
            </a:r>
            <a:r>
              <a:rPr lang="zh-CN" altLang="en-US" sz="1799" dirty="0"/>
              <a:t>月，中共中央办公厅印发</a:t>
            </a:r>
            <a:r>
              <a:rPr lang="en-US" altLang="zh-CN" sz="1799" dirty="0"/>
              <a:t>《</a:t>
            </a:r>
            <a:r>
              <a:rPr lang="zh-CN" altLang="en-US" sz="1799" dirty="0"/>
              <a:t>关于在县处级以上领导干部中开展“三严三实”专题教育方案</a:t>
            </a:r>
            <a:r>
              <a:rPr lang="en-US" altLang="zh-CN" sz="1799" dirty="0"/>
              <a:t>》</a:t>
            </a:r>
            <a:r>
              <a:rPr lang="zh-CN" altLang="en-US" sz="1799" dirty="0"/>
              <a:t>，对</a:t>
            </a:r>
            <a:r>
              <a:rPr lang="en-US" altLang="zh-CN" sz="1799" dirty="0"/>
              <a:t>2015</a:t>
            </a:r>
            <a:r>
              <a:rPr lang="zh-CN" altLang="en-US" sz="1799" dirty="0"/>
              <a:t>年在县处级以上领导干部中开展“三严三实”专题教育作出安排。</a:t>
            </a:r>
          </a:p>
          <a:p>
            <a:pPr algn="l"/>
            <a:r>
              <a:rPr lang="en-US" altLang="zh-CN" sz="1799" dirty="0"/>
              <a:t>《</a:t>
            </a:r>
            <a:r>
              <a:rPr lang="zh-CN" altLang="en-US" sz="1799" dirty="0"/>
              <a:t>方案</a:t>
            </a:r>
            <a:r>
              <a:rPr lang="en-US" altLang="zh-CN" sz="1799" dirty="0"/>
              <a:t>》</a:t>
            </a:r>
            <a:r>
              <a:rPr lang="zh-CN" altLang="en-US" sz="1799" dirty="0"/>
              <a:t>要求从</a:t>
            </a:r>
            <a:r>
              <a:rPr lang="en-US" altLang="zh-CN" sz="1799" dirty="0"/>
              <a:t>2015</a:t>
            </a:r>
            <a:r>
              <a:rPr lang="zh-CN" altLang="en-US" sz="1799" dirty="0"/>
              <a:t>年</a:t>
            </a:r>
            <a:r>
              <a:rPr lang="en-US" altLang="zh-CN" sz="1799" dirty="0"/>
              <a:t>4</a:t>
            </a:r>
            <a:r>
              <a:rPr lang="zh-CN" altLang="en-US" sz="1799" dirty="0"/>
              <a:t>月底开始，在各级党政机关、人民团体及其内设机构县处级以上领导干部和事业单位、国有企业中层以上领导人员中开展，各级同步进行。</a:t>
            </a:r>
          </a:p>
        </p:txBody>
      </p:sp>
      <p:pic>
        <p:nvPicPr>
          <p:cNvPr id="14" name="Picture 51" descr="边"/>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17" y="0"/>
            <a:ext cx="5075259" cy="5143500"/>
          </a:xfrm>
          <a:prstGeom prst="rect">
            <a:avLst/>
          </a:prstGeom>
          <a:noFill/>
          <a:extLst>
            <a:ext uri="{909E8E84-426E-40DD-AFC4-6F175D3DCCD1}">
              <a14:hiddenFill xmlns:a14="http://schemas.microsoft.com/office/drawing/2010/main">
                <a:solidFill>
                  <a:srgbClr val="FFFFFF"/>
                </a:solidFill>
              </a14:hiddenFill>
            </a:ext>
          </a:extLst>
        </p:spPr>
      </p:pic>
      <p:sp>
        <p:nvSpPr>
          <p:cNvPr id="16" name="Line 65"/>
          <p:cNvSpPr>
            <a:spLocks noChangeShapeType="1"/>
          </p:cNvSpPr>
          <p:nvPr/>
        </p:nvSpPr>
        <p:spPr bwMode="auto">
          <a:xfrm>
            <a:off x="5147292" y="1365597"/>
            <a:ext cx="3167672" cy="0"/>
          </a:xfrm>
          <a:prstGeom prst="line">
            <a:avLst/>
          </a:prstGeom>
          <a:noFill/>
          <a:ln w="12700">
            <a:solidFill>
              <a:srgbClr val="CC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a:lstStyle/>
          <a:p>
            <a:endParaRPr lang="zh-CN" altLang="en-US"/>
          </a:p>
        </p:txBody>
      </p:sp>
      <p:pic>
        <p:nvPicPr>
          <p:cNvPr id="19" name="Picture 75"/>
          <p:cNvPicPr>
            <a:picLocks noChangeAspect="1" noChangeArrowheads="1"/>
          </p:cNvPicPr>
          <p:nvPr/>
        </p:nvPicPr>
        <p:blipFill>
          <a:blip r:embed="rId5" cstate="email">
            <a:extLst>
              <a:ext uri="{28A0092B-C50C-407E-A947-70E740481C1C}">
                <a14:useLocalDpi xmlns:a14="http://schemas.microsoft.com/office/drawing/2010/main" val="0"/>
              </a:ext>
            </a:extLst>
          </a:blip>
          <a:stretch>
            <a:fillRect/>
          </a:stretch>
        </p:blipFill>
        <p:spPr bwMode="auto">
          <a:xfrm>
            <a:off x="324839" y="372782"/>
            <a:ext cx="3559605" cy="385464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2" descr="4400"/>
          <p:cNvPicPr>
            <a:picLocks noChangeAspect="1" noChangeArrowheads="1"/>
          </p:cNvPicPr>
          <p:nvPr/>
        </p:nvPicPr>
        <p:blipFill>
          <a:blip r:embed="rId6" cstate="email">
            <a:lum contrast="20000"/>
            <a:extLst>
              <a:ext uri="{28A0092B-C50C-407E-A947-70E740481C1C}">
                <a14:useLocalDpi xmlns:a14="http://schemas.microsoft.com/office/drawing/2010/main" val="0"/>
              </a:ext>
            </a:extLst>
          </a:blip>
          <a:srcRect/>
          <a:stretch>
            <a:fillRect/>
          </a:stretch>
        </p:blipFill>
        <p:spPr bwMode="auto">
          <a:xfrm>
            <a:off x="617" y="3064518"/>
            <a:ext cx="6011595" cy="209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114504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6" presetClass="entr" presetSubtype="37" fill="hold" nodeType="afterEffect">
                                  <p:stCondLst>
                                    <p:cond delay="0"/>
                                  </p:stCondLst>
                                  <p:iterate type="lt">
                                    <p:tmPct val="0"/>
                                  </p:iterate>
                                  <p:childTnLst>
                                    <p:set>
                                      <p:cBhvr>
                                        <p:cTn id="20" dur="1" fill="hold">
                                          <p:stCondLst>
                                            <p:cond delay="0"/>
                                          </p:stCondLst>
                                        </p:cTn>
                                        <p:tgtEl>
                                          <p:spTgt spid="11"/>
                                        </p:tgtEl>
                                        <p:attrNameLst>
                                          <p:attrName>style.visibility</p:attrName>
                                        </p:attrNameLst>
                                      </p:cBhvr>
                                      <p:to>
                                        <p:strVal val="visible"/>
                                      </p:to>
                                    </p:set>
                                    <p:animEffect transition="in" filter="barn(outVertical)">
                                      <p:cBhvr>
                                        <p:cTn id="21" dur="250"/>
                                        <p:tgtEl>
                                          <p:spTgt spid="11"/>
                                        </p:tgtEl>
                                      </p:cBhvr>
                                    </p:animEffect>
                                  </p:childTnLst>
                                </p:cTn>
                              </p:par>
                            </p:childTnLst>
                          </p:cTn>
                        </p:par>
                        <p:par>
                          <p:cTn id="22" fill="hold">
                            <p:stCondLst>
                              <p:cond delay="2750"/>
                            </p:stCondLst>
                            <p:childTnLst>
                              <p:par>
                                <p:cTn id="23" presetID="26" presetClass="emph" presetSubtype="0" fill="hold" nodeType="afterEffect">
                                  <p:stCondLst>
                                    <p:cond delay="0"/>
                                  </p:stCondLst>
                                  <p:iterate type="lt">
                                    <p:tmPct val="0"/>
                                  </p:iterate>
                                  <p:childTnLst>
                                    <p:animEffect transition="out" filter="fade">
                                      <p:cBhvr>
                                        <p:cTn id="24" dur="250" tmFilter="0, 0; .2, .5; .8, .5; 1, 0"/>
                                        <p:tgtEl>
                                          <p:spTgt spid="11"/>
                                        </p:tgtEl>
                                      </p:cBhvr>
                                    </p:animEffect>
                                    <p:animScale>
                                      <p:cBhvr>
                                        <p:cTn id="25" dur="125" autoRev="1" fill="hold"/>
                                        <p:tgtEl>
                                          <p:spTgt spid="11"/>
                                        </p:tgtEl>
                                      </p:cBhvr>
                                      <p:by x="105000" y="105000"/>
                                    </p:animScale>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childTnLst>
                          </p:cTn>
                        </p:par>
                        <p:par>
                          <p:cTn id="30" fill="hold">
                            <p:stCondLst>
                              <p:cond delay="3500"/>
                            </p:stCondLst>
                            <p:childTnLst>
                              <p:par>
                                <p:cTn id="31" presetID="16" presetClass="entr" presetSubtype="37" fill="hold" grpId="0" nodeType="afterEffect">
                                  <p:stCondLst>
                                    <p:cond delay="0"/>
                                  </p:stCondLst>
                                  <p:iterate type="lt">
                                    <p:tmPct val="0"/>
                                  </p:iterate>
                                  <p:childTnLst>
                                    <p:set>
                                      <p:cBhvr>
                                        <p:cTn id="32" dur="1" fill="hold">
                                          <p:stCondLst>
                                            <p:cond delay="0"/>
                                          </p:stCondLst>
                                        </p:cTn>
                                        <p:tgtEl>
                                          <p:spTgt spid="12"/>
                                        </p:tgtEl>
                                        <p:attrNameLst>
                                          <p:attrName>style.visibility</p:attrName>
                                        </p:attrNameLst>
                                      </p:cBhvr>
                                      <p:to>
                                        <p:strVal val="visible"/>
                                      </p:to>
                                    </p:set>
                                    <p:animEffect transition="in" filter="barn(outVertical)">
                                      <p:cBhvr>
                                        <p:cTn id="33" dur="250"/>
                                        <p:tgtEl>
                                          <p:spTgt spid="12"/>
                                        </p:tgtEl>
                                      </p:cBhvr>
                                    </p:animEffect>
                                  </p:childTnLst>
                                </p:cTn>
                              </p:par>
                            </p:childTnLst>
                          </p:cTn>
                        </p:par>
                        <p:par>
                          <p:cTn id="34" fill="hold">
                            <p:stCondLst>
                              <p:cond delay="375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Tile"/>
          <p:cNvSpPr/>
          <p:nvPr/>
        </p:nvSpPr>
        <p:spPr bwMode="auto">
          <a:xfrm>
            <a:off x="4111430" y="1131415"/>
            <a:ext cx="4570236" cy="3429178"/>
          </a:xfrm>
          <a:prstGeom prst="rect">
            <a:avLst/>
          </a:prstGeom>
          <a:solidFill>
            <a:srgbClr val="E2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lIns="72563" tIns="36282" rIns="72563" bIns="36282" anchor="ctr">
            <a:sp3d/>
          </a:bodyPr>
          <a:lstStyle/>
          <a:p>
            <a:pPr eaLnBrk="0" fontAlgn="ctr" hangingPunct="0">
              <a:spcBef>
                <a:spcPts val="0"/>
              </a:spcBef>
              <a:spcAft>
                <a:spcPts val="0"/>
              </a:spcAft>
              <a:buClr>
                <a:srgbClr val="FF0000"/>
              </a:buClr>
              <a:buSzPct val="70000"/>
              <a:buFont typeface="Wingdings" pitchFamily="2" charset="2"/>
              <a:buChar char="u"/>
              <a:defRPr/>
            </a:pPr>
            <a:endParaRPr lang="en-US" sz="1200" b="0" dirty="0">
              <a:solidFill>
                <a:schemeClr val="bg1"/>
              </a:solidFill>
              <a:latin typeface="微软雅黑" pitchFamily="34" charset="-122"/>
              <a:ea typeface="微软雅黑" pitchFamily="34" charset="-122"/>
            </a:endParaRPr>
          </a:p>
        </p:txBody>
      </p:sp>
      <p:sp>
        <p:nvSpPr>
          <p:cNvPr id="9" name="TextBox 8"/>
          <p:cNvSpPr txBox="1">
            <a:spLocks noChangeArrowheads="1"/>
          </p:cNvSpPr>
          <p:nvPr/>
        </p:nvSpPr>
        <p:spPr bwMode="auto">
          <a:xfrm>
            <a:off x="4396904" y="1291547"/>
            <a:ext cx="4141832" cy="2914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36" tIns="0" rIns="57136" bIns="142840"/>
          <a:lstStyle>
            <a:lvl1pPr algn="l" eaLnBrk="0" hangingPunct="0">
              <a:defRPr>
                <a:solidFill>
                  <a:schemeClr val="tx1"/>
                </a:solidFill>
                <a:latin typeface="Arial" pitchFamily="34" charset="0"/>
              </a:defRPr>
            </a:lvl1pPr>
            <a:lvl2pPr marL="742950" indent="-285750" algn="l" eaLnBrk="0" hangingPunct="0">
              <a:defRPr>
                <a:solidFill>
                  <a:schemeClr val="tx1"/>
                </a:solidFill>
                <a:latin typeface="Arial" pitchFamily="34" charset="0"/>
              </a:defRPr>
            </a:lvl2pPr>
            <a:lvl3pPr marL="1143000" indent="-228600" algn="l" eaLnBrk="0" hangingPunct="0">
              <a:defRPr>
                <a:solidFill>
                  <a:schemeClr val="tx1"/>
                </a:solidFill>
                <a:latin typeface="Arial" pitchFamily="34" charset="0"/>
              </a:defRPr>
            </a:lvl3pPr>
            <a:lvl4pPr marL="1600200" indent="-228600" algn="l" eaLnBrk="0" hangingPunct="0">
              <a:defRPr>
                <a:solidFill>
                  <a:schemeClr val="tx1"/>
                </a:solidFill>
                <a:latin typeface="Arial" pitchFamily="34" charset="0"/>
              </a:defRPr>
            </a:lvl4pPr>
            <a:lvl5pPr marL="2057400" indent="-228600" algn="l"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1400" dirty="0">
                <a:solidFill>
                  <a:srgbClr val="FFCC00"/>
                </a:solidFill>
                <a:latin typeface="Amelia BT" pitchFamily="82" charset="0"/>
                <a:ea typeface="宋体" pitchFamily="2" charset="-122"/>
              </a:rPr>
              <a:t>中办印发了</a:t>
            </a:r>
            <a:r>
              <a:rPr lang="en-US" altLang="zh-CN" sz="1400" dirty="0">
                <a:solidFill>
                  <a:srgbClr val="FFCC00"/>
                </a:solidFill>
                <a:latin typeface="Amelia BT" pitchFamily="82" charset="0"/>
                <a:ea typeface="宋体" pitchFamily="2" charset="-122"/>
              </a:rPr>
              <a:t>《</a:t>
            </a:r>
            <a:r>
              <a:rPr lang="zh-CN" altLang="en-US" sz="1400" dirty="0">
                <a:solidFill>
                  <a:srgbClr val="FFCC00"/>
                </a:solidFill>
                <a:latin typeface="Amelia BT" pitchFamily="82" charset="0"/>
                <a:ea typeface="宋体" pitchFamily="2" charset="-122"/>
              </a:rPr>
              <a:t>关于在县处级以上领导干部中开展“三严三实”专题教育方案</a:t>
            </a:r>
            <a:r>
              <a:rPr lang="en-US" altLang="zh-CN" sz="1400" dirty="0">
                <a:solidFill>
                  <a:srgbClr val="FFCC00"/>
                </a:solidFill>
                <a:latin typeface="Amelia BT" pitchFamily="82" charset="0"/>
                <a:ea typeface="宋体" pitchFamily="2" charset="-122"/>
              </a:rPr>
              <a:t>》</a:t>
            </a:r>
            <a:r>
              <a:rPr lang="zh-CN" altLang="en-US" sz="1400" dirty="0">
                <a:solidFill>
                  <a:srgbClr val="FFCC00"/>
                </a:solidFill>
                <a:latin typeface="Amelia BT" pitchFamily="82" charset="0"/>
                <a:ea typeface="宋体" pitchFamily="2" charset="-122"/>
              </a:rPr>
              <a:t>的通知，中央又批准召开“三严三实”专题教育工作座谈会。党的十八大以来，习近平总书记多次强调，党员干部特别是各级领导干部要严以修身、严以用权、严以律己，谋事要实、创业要实、做人要实。这“三严三实”，体现着共产党人的价值追求和政治品格，明确了领导干部的修身之本、为政之道、成事之要，为加强新形势下党的思想政治建设和作风建设提供了重要遵循。</a:t>
            </a:r>
          </a:p>
        </p:txBody>
      </p:sp>
      <p:pic>
        <p:nvPicPr>
          <p:cNvPr id="10" name="Picture 3"/>
          <p:cNvPicPr>
            <a:picLocks noChangeAspect="1" noChangeArrowheads="1"/>
          </p:cNvPicPr>
          <p:nvPr/>
        </p:nvPicPr>
        <p:blipFill>
          <a:blip r:embed="rId3" cstate="email">
            <a:lum contrast="10000"/>
            <a:extLst>
              <a:ext uri="{28A0092B-C50C-407E-A947-70E740481C1C}">
                <a14:useLocalDpi xmlns:a14="http://schemas.microsoft.com/office/drawing/2010/main" val="0"/>
              </a:ext>
            </a:extLst>
          </a:blip>
          <a:srcRect/>
          <a:stretch>
            <a:fillRect/>
          </a:stretch>
        </p:blipFill>
        <p:spPr bwMode="auto">
          <a:xfrm>
            <a:off x="611563" y="1131520"/>
            <a:ext cx="3399880" cy="343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ltGray">
          <a:xfrm>
            <a:off x="825762" y="205816"/>
            <a:ext cx="427947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专题教育的背景和重要意义</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7" name="Picture 2"/>
          <p:cNvPicPr>
            <a:picLocks noChangeAspect="1" noChangeArrowheads="1"/>
          </p:cNvPicPr>
          <p:nvPr/>
        </p:nvPicPr>
        <p:blipFill>
          <a:blip r:embed="rId4"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275895"/>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par>
                          <p:cTn id="13" fill="hold">
                            <p:stCondLst>
                              <p:cond delay="1500"/>
                            </p:stCondLst>
                            <p:childTnLst>
                              <p:par>
                                <p:cTn id="14" presetID="2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childTnLst>
                                </p:cTn>
                              </p:par>
                            </p:childTnLst>
                          </p:cTn>
                        </p:par>
                        <p:par>
                          <p:cTn id="18" fill="hold">
                            <p:stCondLst>
                              <p:cond delay="2000"/>
                            </p:stCondLst>
                            <p:childTnLst>
                              <p:par>
                                <p:cTn id="19" presetID="5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par>
                          <p:cTn id="24" fill="hold">
                            <p:stCondLst>
                              <p:cond delay="3000"/>
                            </p:stCondLst>
                            <p:childTnLst>
                              <p:par>
                                <p:cTn id="25" presetID="27" presetClass="entr" presetSubtype="0" fill="hold" grpId="0" nodeType="afterEffect">
                                  <p:stCondLst>
                                    <p:cond delay="0"/>
                                  </p:stCondLst>
                                  <p:iterate type="lt">
                                    <p:tmPct val="50000"/>
                                  </p:iterate>
                                  <p:childTnLst>
                                    <p:set>
                                      <p:cBhvr>
                                        <p:cTn id="26" dur="1" fill="hold">
                                          <p:stCondLst>
                                            <p:cond delay="0"/>
                                          </p:stCondLst>
                                        </p:cTn>
                                        <p:tgtEl>
                                          <p:spTgt spid="9"/>
                                        </p:tgtEl>
                                        <p:attrNameLst>
                                          <p:attrName>style.visibility</p:attrName>
                                        </p:attrNameLst>
                                      </p:cBhvr>
                                      <p:to>
                                        <p:strVal val="visible"/>
                                      </p:to>
                                    </p:set>
                                    <p:anim calcmode="discrete" valueType="clr">
                                      <p:cBhvr override="childStyle">
                                        <p:cTn id="2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9"/>
                                        </p:tgtEl>
                                        <p:attrNameLst>
                                          <p:attrName>fillcolor</p:attrName>
                                        </p:attrNameLst>
                                      </p:cBhvr>
                                      <p:tavLst>
                                        <p:tav tm="0">
                                          <p:val>
                                            <p:clrVal>
                                              <a:schemeClr val="accent2"/>
                                            </p:clrVal>
                                          </p:val>
                                        </p:tav>
                                        <p:tav tm="50000">
                                          <p:val>
                                            <p:clrVal>
                                              <a:schemeClr val="hlink"/>
                                            </p:clrVal>
                                          </p:val>
                                        </p:tav>
                                      </p:tavLst>
                                    </p:anim>
                                    <p:set>
                                      <p:cBhvr>
                                        <p:cTn id="2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3768" y="701750"/>
            <a:ext cx="6660232" cy="4475001"/>
          </a:xfrm>
          <a:prstGeom prst="rect">
            <a:avLst/>
          </a:prstGeom>
        </p:spPr>
      </p:pic>
      <p:grpSp>
        <p:nvGrpSpPr>
          <p:cNvPr id="15" name="组合 14"/>
          <p:cNvGrpSpPr/>
          <p:nvPr/>
        </p:nvGrpSpPr>
        <p:grpSpPr>
          <a:xfrm>
            <a:off x="2051430" y="502001"/>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807906" y="2168045"/>
            <a:ext cx="4506063" cy="684785"/>
          </a:xfrm>
          <a:prstGeom prst="rect">
            <a:avLst/>
          </a:prstGeom>
          <a:noFill/>
        </p:spPr>
        <p:txBody>
          <a:bodyPr wrap="square" lIns="68562" tIns="34281" rIns="68562" bIns="34281" rtlCol="0">
            <a:spAutoFit/>
          </a:bodyPr>
          <a:lstStyle/>
          <a:p>
            <a:pPr algn="dist"/>
            <a:r>
              <a:rPr lang="zh-CN" altLang="en-US" sz="4000" b="0" dirty="0">
                <a:latin typeface="方正正粗黑简体" panose="02000000000000000000" pitchFamily="2" charset="-122"/>
                <a:ea typeface="方正正粗黑简体" panose="02000000000000000000" pitchFamily="2" charset="-122"/>
              </a:rPr>
              <a:t>输入第一部分标题</a:t>
            </a:r>
          </a:p>
        </p:txBody>
      </p:sp>
      <p:cxnSp>
        <p:nvCxnSpPr>
          <p:cNvPr id="19" name="直接连接符 18"/>
          <p:cNvCxnSpPr/>
          <p:nvPr/>
        </p:nvCxnSpPr>
        <p:spPr bwMode="auto">
          <a:xfrm>
            <a:off x="705233" y="2952705"/>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483768" y="627534"/>
            <a:ext cx="924645" cy="1559739"/>
          </a:xfrm>
          <a:prstGeom prst="rect">
            <a:avLst/>
          </a:prstGeom>
          <a:noFill/>
        </p:spPr>
        <p:txBody>
          <a:bodyPr wrap="none" lIns="81614" tIns="40807" rIns="81614" bIns="40807" rtlCol="0">
            <a:spAutoFit/>
          </a:bodyPr>
          <a:lstStyle/>
          <a:p>
            <a:r>
              <a:rPr lang="en-US" altLang="zh-CN" sz="9600" b="1" dirty="0">
                <a:solidFill>
                  <a:srgbClr val="C00000"/>
                </a:solidFill>
                <a:latin typeface="+mn-ea"/>
              </a:rPr>
              <a:t>4</a:t>
            </a:r>
            <a:endParaRPr lang="zh-CN" altLang="en-US" sz="9600" b="1" dirty="0">
              <a:solidFill>
                <a:srgbClr val="C00000"/>
              </a:solidFill>
              <a:latin typeface="+mn-ea"/>
            </a:endParaRPr>
          </a:p>
        </p:txBody>
      </p:sp>
      <p:sp>
        <p:nvSpPr>
          <p:cNvPr id="21" name="TextBox 20"/>
          <p:cNvSpPr txBox="1"/>
          <p:nvPr/>
        </p:nvSpPr>
        <p:spPr>
          <a:xfrm>
            <a:off x="664270" y="2739099"/>
            <a:ext cx="4793334" cy="708720"/>
          </a:xfrm>
          <a:prstGeom prst="rect">
            <a:avLst/>
          </a:prstGeom>
          <a:noFill/>
        </p:spPr>
        <p:txBody>
          <a:bodyPr wrap="square" rtlCol="0">
            <a:spAutoFit/>
          </a:bodyPr>
          <a:lstStyle/>
          <a:p>
            <a:pPr>
              <a:lnSpc>
                <a:spcPct val="150000"/>
              </a:lnSpc>
            </a:pPr>
            <a:r>
              <a:rPr lang="zh-CN" altLang="en-US" sz="1400" b="0" dirty="0">
                <a:latin typeface="方正黑体简体" panose="02010601030101010101" pitchFamily="2" charset="-122"/>
                <a:ea typeface="方正黑体简体" panose="02010601030101010101" pitchFamily="2" charset="-122"/>
              </a:rPr>
              <a:t>点击添加文字内容点击添加文字内容点击添加文字内容点击添加文字内容点击添加文字内容。</a:t>
            </a:r>
          </a:p>
        </p:txBody>
      </p:sp>
    </p:spTree>
    <p:extLst>
      <p:ext uri="{BB962C8B-B14F-4D97-AF65-F5344CB8AC3E}">
        <p14:creationId xmlns:p14="http://schemas.microsoft.com/office/powerpoint/2010/main" val="1833831598"/>
      </p:ext>
    </p:extLst>
  </p:cSld>
  <p:clrMapOvr>
    <a:masterClrMapping/>
  </p:clrMapOvr>
  <mc:AlternateContent xmlns:mc="http://schemas.openxmlformats.org/markup-compatibility/2006">
    <mc:Choice xmlns:p14="http://schemas.microsoft.com/office/powerpoint/2010/main" Requires="p14">
      <p:transition spd="slow" p14:dur="1750"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8"/>
                                        </p:tgtEl>
                                      </p:cBhvr>
                                    </p:animEffect>
                                  </p:childTnLst>
                                </p:cTn>
                              </p:par>
                            </p:childTnLst>
                          </p:cTn>
                        </p:par>
                        <p:par>
                          <p:cTn id="23" fill="hold">
                            <p:stCondLst>
                              <p:cond delay="2350"/>
                            </p:stCondLst>
                            <p:childTnLst>
                              <p:par>
                                <p:cTn id="24" presetID="16" presetClass="entr" presetSubtype="21"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par>
                          <p:cTn id="27" fill="hold">
                            <p:stCondLst>
                              <p:cond delay="2850"/>
                            </p:stCondLst>
                            <p:childTnLst>
                              <p:par>
                                <p:cTn id="28" presetID="31"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 calcmode="lin" valueType="num">
                                      <p:cBhvr>
                                        <p:cTn id="32" dur="500" fill="hold"/>
                                        <p:tgtEl>
                                          <p:spTgt spid="21"/>
                                        </p:tgtEl>
                                        <p:attrNameLst>
                                          <p:attrName>style.rotation</p:attrName>
                                        </p:attrNameLst>
                                      </p:cBhvr>
                                      <p:tavLst>
                                        <p:tav tm="0">
                                          <p:val>
                                            <p:fltVal val="90"/>
                                          </p:val>
                                        </p:tav>
                                        <p:tav tm="100000">
                                          <p:val>
                                            <p:fltVal val="0"/>
                                          </p:val>
                                        </p:tav>
                                      </p:tavLst>
                                    </p:anim>
                                    <p:animEffect transition="in" filter="fade">
                                      <p:cBhvr>
                                        <p:cTn id="33" dur="500"/>
                                        <p:tgtEl>
                                          <p:spTgt spid="21"/>
                                        </p:tgtEl>
                                      </p:cBhvr>
                                    </p:animEffect>
                                  </p:childTnLst>
                                </p:cTn>
                              </p:par>
                            </p:childTnLst>
                          </p:cTn>
                        </p:par>
                        <p:par>
                          <p:cTn id="34" fill="hold">
                            <p:stCondLst>
                              <p:cond delay="335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825762"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扎实践行“三严三实”</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6"/>
          <p:cNvGrpSpPr>
            <a:grpSpLocks/>
          </p:cNvGrpSpPr>
          <p:nvPr/>
        </p:nvGrpSpPr>
        <p:grpSpPr bwMode="auto">
          <a:xfrm>
            <a:off x="1451938" y="1352927"/>
            <a:ext cx="6319475" cy="428493"/>
            <a:chOff x="1057720" y="2378844"/>
            <a:chExt cx="1138016" cy="429019"/>
          </a:xfrm>
        </p:grpSpPr>
        <p:sp>
          <p:nvSpPr>
            <p:cNvPr id="9" name="对角圆角矩形 8"/>
            <p:cNvSpPr/>
            <p:nvPr/>
          </p:nvSpPr>
          <p:spPr>
            <a:xfrm>
              <a:off x="1067210" y="2378844"/>
              <a:ext cx="1105657" cy="429019"/>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p:nvPr/>
          </p:nvSpPr>
          <p:spPr>
            <a:xfrm>
              <a:off x="1057720" y="2385200"/>
              <a:ext cx="1138016" cy="400418"/>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defRPr/>
              </a:pPr>
              <a:r>
                <a:rPr lang="zh-CN" altLang="en-US" sz="1999" dirty="0">
                  <a:solidFill>
                    <a:srgbClr val="FFFF00"/>
                  </a:solidFill>
                </a:rPr>
                <a:t>带头树立新风</a:t>
              </a:r>
              <a:r>
                <a:rPr lang="en-US" altLang="zh-CN" sz="1999" dirty="0">
                  <a:solidFill>
                    <a:srgbClr val="FFFF00"/>
                  </a:solidFill>
                </a:rPr>
                <a:t>,</a:t>
              </a:r>
              <a:r>
                <a:rPr lang="zh-CN" altLang="en-US" sz="1999" dirty="0">
                  <a:solidFill>
                    <a:srgbClr val="FFFF00"/>
                  </a:solidFill>
                </a:rPr>
                <a:t>时时以“三严三实”要求自己</a:t>
              </a:r>
              <a:endParaRPr lang="zh-CN" altLang="en-US" sz="1400" dirty="0">
                <a:solidFill>
                  <a:srgbClr val="FFFF00"/>
                </a:solidFill>
              </a:endParaRPr>
            </a:p>
          </p:txBody>
        </p:sp>
      </p:grpSp>
      <p:sp>
        <p:nvSpPr>
          <p:cNvPr id="12" name="圆角矩形 11"/>
          <p:cNvSpPr/>
          <p:nvPr/>
        </p:nvSpPr>
        <p:spPr>
          <a:xfrm>
            <a:off x="1504637" y="2267044"/>
            <a:ext cx="6139783" cy="1980589"/>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200" dirty="0">
                <a:solidFill>
                  <a:srgbClr val="920000"/>
                </a:solidFill>
                <a:latin typeface="微软雅黑" panose="020B0503020204020204" pitchFamily="34" charset="-122"/>
                <a:ea typeface="微软雅黑" panose="020B0503020204020204" pitchFamily="34" charset="-122"/>
              </a:rPr>
              <a:t>党员干部要树立正确的权力观、名利观和政绩观</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以求真务实的工作作风讲实话、报实情、办实事、求实效</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一级抓一级</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一级带一级</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身体力行、以上率下</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树立正确的导向和示范。要自觉以身作则</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率先垂范</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做到慎独慎微、勤于自省、清正廉洁、守住底线</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自觉打响“上行下效”的主动仗</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以“如履薄冰</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如临深渊”的心态磨炼自己</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不为私心所扰、不为名利所累、不为物欲所惑</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为部属做表率</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为党委树公信</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做到小善力为</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小恶绝不为</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带头淡泊名利</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带头秉公用权</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带头真抓实干</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带头艰苦奋斗</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真正把时间和精力放在抓好各项工作落实上</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以坚强党性保证优良作风</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用优良作风凝聚军心士气</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真正为部队树立正确向导和道德模范。</a:t>
            </a:r>
          </a:p>
        </p:txBody>
      </p:sp>
      <p:pic>
        <p:nvPicPr>
          <p:cNvPr id="15" name="Picture 2" descr="E:\我图PPT\00001PNG素材\01党委政府\天安门2.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53764" y="3952882"/>
            <a:ext cx="2513824" cy="1056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440131"/>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825762"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扎实践行“三严三实”</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6"/>
          <p:cNvGrpSpPr>
            <a:grpSpLocks/>
          </p:cNvGrpSpPr>
          <p:nvPr/>
        </p:nvGrpSpPr>
        <p:grpSpPr bwMode="auto">
          <a:xfrm>
            <a:off x="1451938" y="1352927"/>
            <a:ext cx="6319475" cy="428493"/>
            <a:chOff x="1057720" y="2378844"/>
            <a:chExt cx="1138016" cy="429019"/>
          </a:xfrm>
        </p:grpSpPr>
        <p:sp>
          <p:nvSpPr>
            <p:cNvPr id="9" name="对角圆角矩形 8"/>
            <p:cNvSpPr/>
            <p:nvPr/>
          </p:nvSpPr>
          <p:spPr>
            <a:xfrm>
              <a:off x="1067210" y="2378844"/>
              <a:ext cx="1105657" cy="429019"/>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p:nvPr/>
          </p:nvSpPr>
          <p:spPr>
            <a:xfrm>
              <a:off x="1057720" y="2385200"/>
              <a:ext cx="1138016" cy="400418"/>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defRPr/>
              </a:pPr>
              <a:r>
                <a:rPr lang="zh-CN" altLang="en-US" sz="1999" dirty="0">
                  <a:solidFill>
                    <a:srgbClr val="FFFF00"/>
                  </a:solidFill>
                </a:rPr>
                <a:t>带头强化使命</a:t>
              </a:r>
              <a:r>
                <a:rPr lang="en-US" altLang="zh-CN" sz="1999" dirty="0">
                  <a:solidFill>
                    <a:srgbClr val="FFFF00"/>
                  </a:solidFill>
                </a:rPr>
                <a:t>,</a:t>
              </a:r>
              <a:r>
                <a:rPr lang="zh-CN" altLang="en-US" sz="1999" dirty="0">
                  <a:solidFill>
                    <a:srgbClr val="FFFF00"/>
                  </a:solidFill>
                </a:rPr>
                <a:t>处处以“三严三实”鞭策自己</a:t>
              </a:r>
              <a:endParaRPr lang="zh-CN" altLang="en-US" sz="1400" dirty="0">
                <a:solidFill>
                  <a:srgbClr val="FFFF00"/>
                </a:solidFill>
              </a:endParaRPr>
            </a:p>
          </p:txBody>
        </p:sp>
      </p:grpSp>
      <p:sp>
        <p:nvSpPr>
          <p:cNvPr id="12" name="圆角矩形 11"/>
          <p:cNvSpPr/>
          <p:nvPr/>
        </p:nvSpPr>
        <p:spPr>
          <a:xfrm>
            <a:off x="1504637" y="2267044"/>
            <a:ext cx="6139783" cy="1980589"/>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200" dirty="0">
                <a:solidFill>
                  <a:srgbClr val="920000"/>
                </a:solidFill>
                <a:latin typeface="微软雅黑" panose="020B0503020204020204" pitchFamily="34" charset="-122"/>
                <a:ea typeface="微软雅黑" panose="020B0503020204020204" pitchFamily="34" charset="-122"/>
              </a:rPr>
              <a:t>党员干部要始终思责思廉思进</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慎终追远</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认清自己肩负的责任和使命</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常怀为兵之心、常思为兵之策、常谋为兵之事</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将“三严三实”的要求内化于心、外践于行</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在干事创业中强化勤奋敬业的工作导向</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树立建功立业的工作态度</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形成风清气正的工作环境。要敢于直面矛盾</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善于解决矛盾</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弄清“为何严为何实、如何严如何实”的现实问题</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将他律变为自律</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变外在规则为内在价值</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坚定理想信念、加强党性修养、牢记党的宗旨、严守党的纪律</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真正把党的优良作风转化为自重的准则、自省的镜子、自警的标尺、自励的目标</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堂堂正正做人、干干净净做事</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展示共产党员人的政治本色和高尚情操</a:t>
            </a:r>
            <a:r>
              <a:rPr lang="en-US" altLang="zh-CN" sz="1200" dirty="0">
                <a:solidFill>
                  <a:srgbClr val="920000"/>
                </a:solidFill>
                <a:latin typeface="微软雅黑" panose="020B0503020204020204" pitchFamily="34" charset="-122"/>
                <a:ea typeface="微软雅黑" panose="020B0503020204020204" pitchFamily="34" charset="-122"/>
              </a:rPr>
              <a:t>,</a:t>
            </a:r>
            <a:r>
              <a:rPr lang="zh-CN" altLang="en-US" sz="1200" dirty="0">
                <a:solidFill>
                  <a:srgbClr val="920000"/>
                </a:solidFill>
                <a:latin typeface="微软雅黑" panose="020B0503020204020204" pitchFamily="34" charset="-122"/>
                <a:ea typeface="微软雅黑" panose="020B0503020204020204" pitchFamily="34" charset="-122"/>
              </a:rPr>
              <a:t>为实现“中国梦”、“强军梦”聚集正能量。</a:t>
            </a:r>
          </a:p>
        </p:txBody>
      </p:sp>
      <p:pic>
        <p:nvPicPr>
          <p:cNvPr id="15" name="Picture 2" descr="E:\我图PPT\00001PNG素材\01党委政府\天安门2.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53764" y="3952882"/>
            <a:ext cx="2513824" cy="1056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9949392"/>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6183885"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“三严三实”是党员领导干部永远的必修课</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Tile"/>
          <p:cNvSpPr/>
          <p:nvPr/>
        </p:nvSpPr>
        <p:spPr bwMode="auto">
          <a:xfrm>
            <a:off x="3810235" y="1200573"/>
            <a:ext cx="4265883" cy="3514913"/>
          </a:xfrm>
          <a:prstGeom prst="rect">
            <a:avLst/>
          </a:prstGeom>
          <a:solidFill>
            <a:srgbClr val="E2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l" eaLnBrk="0" fontAlgn="ctr" hangingPunct="0">
              <a:buClr>
                <a:srgbClr val="FF0000"/>
              </a:buClr>
              <a:buSzPct val="70000"/>
              <a:buFont typeface="Wingdings" pitchFamily="2" charset="2"/>
              <a:buChar char="u"/>
            </a:pPr>
            <a:endParaRPr lang="en-US" sz="1600" dirty="0">
              <a:solidFill>
                <a:schemeClr val="bg1"/>
              </a:solidFill>
              <a:latin typeface="微软雅黑" pitchFamily="34" charset="-122"/>
              <a:ea typeface="微软雅黑" pitchFamily="34" charset="-122"/>
            </a:endParaRPr>
          </a:p>
        </p:txBody>
      </p:sp>
      <p:sp>
        <p:nvSpPr>
          <p:cNvPr id="17" name="矩形 16"/>
          <p:cNvSpPr/>
          <p:nvPr/>
        </p:nvSpPr>
        <p:spPr>
          <a:xfrm>
            <a:off x="4038764" y="1581456"/>
            <a:ext cx="3804564" cy="2861439"/>
          </a:xfrm>
          <a:prstGeom prst="rect">
            <a:avLst/>
          </a:prstGeom>
        </p:spPr>
        <p:txBody>
          <a:bodyPr wrap="square">
            <a:spAutoFit/>
          </a:bodyPr>
          <a:lstStyle/>
          <a:p>
            <a:pPr algn="l"/>
            <a:r>
              <a:rPr lang="zh-CN" altLang="en-US" dirty="0">
                <a:solidFill>
                  <a:srgbClr val="FFCC00"/>
                </a:solidFill>
                <a:latin typeface="微软雅黑" pitchFamily="34" charset="-122"/>
                <a:ea typeface="微软雅黑" pitchFamily="34" charset="-122"/>
              </a:rPr>
              <a:t>★</a:t>
            </a:r>
            <a:r>
              <a:rPr lang="zh-CN" altLang="en-US" sz="1400" dirty="0">
                <a:solidFill>
                  <a:srgbClr val="FFCC00"/>
                </a:solidFill>
                <a:latin typeface="微软雅黑" pitchFamily="34" charset="-122"/>
                <a:ea typeface="微软雅黑" pitchFamily="34" charset="-122"/>
              </a:rPr>
              <a:t>检验“三严三实”专题教育的成效，开了多少会不是评价标准，干了多少实事才是评价标准；表了多少态不是评价标准，是否风清气正、奋发有为才是评价标准。</a:t>
            </a:r>
          </a:p>
          <a:p>
            <a:pPr algn="l"/>
            <a:r>
              <a:rPr lang="zh-CN" altLang="en-US" dirty="0">
                <a:solidFill>
                  <a:srgbClr val="FFCC00"/>
                </a:solidFill>
                <a:latin typeface="微软雅黑" pitchFamily="34" charset="-122"/>
                <a:ea typeface="微软雅黑" pitchFamily="34" charset="-122"/>
              </a:rPr>
              <a:t>★</a:t>
            </a:r>
            <a:r>
              <a:rPr lang="en-US" altLang="zh-CN" sz="1400" dirty="0">
                <a:solidFill>
                  <a:srgbClr val="FFCC00"/>
                </a:solidFill>
                <a:latin typeface="微软雅黑" pitchFamily="34" charset="-122"/>
                <a:ea typeface="微软雅黑" pitchFamily="34" charset="-122"/>
              </a:rPr>
              <a:t>“</a:t>
            </a:r>
            <a:r>
              <a:rPr lang="zh-CN" altLang="en-US" sz="1400" dirty="0">
                <a:solidFill>
                  <a:srgbClr val="FFCC00"/>
                </a:solidFill>
                <a:latin typeface="微软雅黑" pitchFamily="34" charset="-122"/>
                <a:ea typeface="微软雅黑" pitchFamily="34" charset="-122"/>
              </a:rPr>
              <a:t>三严三实”专题教育尤其要做到“严”与“实”，对“三严三实”这面镜子和标尺，党员领导干部必须经常照、天天量，扪心自问修身、用权、律己严不严，谋事、创业、做人实不实。   </a:t>
            </a:r>
          </a:p>
          <a:p>
            <a:pPr algn="l"/>
            <a:r>
              <a:rPr lang="zh-CN" altLang="en-US" dirty="0">
                <a:solidFill>
                  <a:srgbClr val="FFCC00"/>
                </a:solidFill>
                <a:latin typeface="微软雅黑" pitchFamily="34" charset="-122"/>
                <a:ea typeface="微软雅黑" pitchFamily="34" charset="-122"/>
              </a:rPr>
              <a:t>★</a:t>
            </a:r>
            <a:r>
              <a:rPr lang="zh-CN" altLang="en-US" sz="1400" dirty="0">
                <a:solidFill>
                  <a:srgbClr val="FFCC00"/>
                </a:solidFill>
                <a:latin typeface="微软雅黑" pitchFamily="34" charset="-122"/>
                <a:ea typeface="微软雅黑" pitchFamily="34" charset="-122"/>
              </a:rPr>
              <a:t>如此，才能从我做起，惟志、惟德、惟实，补精神之钙、固思想之元、守为政之本，成为协调推进“四个全面”的马前卒、先锋队</a:t>
            </a:r>
          </a:p>
        </p:txBody>
      </p:sp>
      <p:pic>
        <p:nvPicPr>
          <p:cNvPr id="19" name="Picture 192" descr="535091_1"/>
          <p:cNvPicPr>
            <a:picLocks noChangeArrowheads="1"/>
          </p:cNvPicPr>
          <p:nvPr/>
        </p:nvPicPr>
        <p:blipFill>
          <a:blip r:embed="rId4" cstate="email">
            <a:lum contrast="12000"/>
            <a:extLst>
              <a:ext uri="{28A0092B-C50C-407E-A947-70E740481C1C}">
                <a14:useLocalDpi xmlns:a14="http://schemas.microsoft.com/office/drawing/2010/main" val="0"/>
              </a:ext>
            </a:extLst>
          </a:blip>
          <a:srcRect/>
          <a:stretch>
            <a:fillRect/>
          </a:stretch>
        </p:blipFill>
        <p:spPr bwMode="auto">
          <a:xfrm>
            <a:off x="915529" y="1200573"/>
            <a:ext cx="2666177" cy="3514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2385344"/>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2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750" fill="hold"/>
                                        <p:tgtEl>
                                          <p:spTgt spid="14"/>
                                        </p:tgtEl>
                                        <p:attrNameLst>
                                          <p:attrName>ppt_x</p:attrName>
                                        </p:attrNameLst>
                                      </p:cBhvr>
                                      <p:tavLst>
                                        <p:tav tm="0">
                                          <p:val>
                                            <p:strVal val="1+#ppt_w/2"/>
                                          </p:val>
                                        </p:tav>
                                        <p:tav tm="100000">
                                          <p:val>
                                            <p:strVal val="#ppt_x"/>
                                          </p:val>
                                        </p:tav>
                                      </p:tavLst>
                                    </p:anim>
                                    <p:anim calcmode="lin" valueType="num">
                                      <p:cBhvr additive="base">
                                        <p:cTn id="22" dur="75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275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763176" y="205816"/>
            <a:ext cx="6183885"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抓好“关键少数” 落实“三严三实”</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Tile"/>
          <p:cNvSpPr/>
          <p:nvPr/>
        </p:nvSpPr>
        <p:spPr bwMode="auto">
          <a:xfrm>
            <a:off x="4114941" y="1200573"/>
            <a:ext cx="4265883" cy="3514913"/>
          </a:xfrm>
          <a:prstGeom prst="rect">
            <a:avLst/>
          </a:prstGeom>
          <a:solidFill>
            <a:srgbClr val="E2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l" eaLnBrk="0" fontAlgn="ctr" hangingPunct="0">
              <a:buClr>
                <a:srgbClr val="FF0000"/>
              </a:buClr>
              <a:buSzPct val="70000"/>
              <a:buFont typeface="Wingdings" pitchFamily="2" charset="2"/>
              <a:buChar char="u"/>
            </a:pPr>
            <a:endParaRPr lang="en-US" sz="1600" dirty="0">
              <a:solidFill>
                <a:schemeClr val="bg1"/>
              </a:solidFill>
              <a:latin typeface="微软雅黑" pitchFamily="34" charset="-122"/>
              <a:ea typeface="微软雅黑" pitchFamily="34" charset="-122"/>
            </a:endParaRPr>
          </a:p>
        </p:txBody>
      </p:sp>
      <p:sp>
        <p:nvSpPr>
          <p:cNvPr id="9" name="矩形 8"/>
          <p:cNvSpPr/>
          <p:nvPr/>
        </p:nvSpPr>
        <p:spPr>
          <a:xfrm>
            <a:off x="4343471" y="1429103"/>
            <a:ext cx="3961177" cy="3107584"/>
          </a:xfrm>
          <a:prstGeom prst="rect">
            <a:avLst/>
          </a:prstGeom>
        </p:spPr>
        <p:txBody>
          <a:bodyPr wrap="square">
            <a:spAutoFit/>
          </a:bodyPr>
          <a:lstStyle/>
          <a:p>
            <a:pPr algn="l"/>
            <a:r>
              <a:rPr lang="zh-CN" altLang="en-US" sz="1400" dirty="0">
                <a:solidFill>
                  <a:srgbClr val="FFCC00"/>
                </a:solidFill>
                <a:latin typeface="微软雅黑" pitchFamily="34" charset="-122"/>
                <a:ea typeface="微软雅黑" pitchFamily="34" charset="-122"/>
              </a:rPr>
              <a:t>党员领导干部，尤其是“关键少数”，不但要有现代化的治理能力做支撑，而且要有强大的人格力量做保证。唯有对党忠诚、个人干净、敢于担当，才能顶住目前经济社会发展的巨大压力，抓住经济新常态下的新机遇，在改革发展稳定上有所作为。</a:t>
            </a:r>
          </a:p>
          <a:p>
            <a:pPr algn="l"/>
            <a:r>
              <a:rPr lang="zh-CN" altLang="en-US" sz="1400" dirty="0">
                <a:solidFill>
                  <a:srgbClr val="FFCC00"/>
                </a:solidFill>
                <a:latin typeface="微软雅黑" pitchFamily="34" charset="-122"/>
                <a:ea typeface="微软雅黑" pitchFamily="34" charset="-122"/>
              </a:rPr>
              <a:t>开展“三严三实”专题教育，需在已有党的建设成果基础上，乘势而上、顺势而为。各级领导干部要通过学习教育，把“三严三实”作为修身做人、用权律己的行为准则。一来要严以修身，加强党性修养，坚定理想信念，把牢思想和行动的“总开关”。二来要严以律己，严守党的政治纪律和政治规矩，自觉做政治上的“明白人”。三来要严以用权，树立忠诚、干净、担当的新形象。</a:t>
            </a:r>
          </a:p>
        </p:txBody>
      </p:sp>
      <p:sp>
        <p:nvSpPr>
          <p:cNvPr id="11" name="矩形 13"/>
          <p:cNvSpPr>
            <a:spLocks noChangeArrowheads="1"/>
          </p:cNvSpPr>
          <p:nvPr/>
        </p:nvSpPr>
        <p:spPr bwMode="auto">
          <a:xfrm>
            <a:off x="763176" y="1200573"/>
            <a:ext cx="3118475" cy="3514913"/>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algn="ctr">
              <a:buFont typeface="Arial" charset="0"/>
              <a:buNone/>
            </a:pPr>
            <a:endParaRPr lang="zh-CN" altLang="en-US" sz="1799">
              <a:solidFill>
                <a:srgbClr val="FFFFFF"/>
              </a:solidFill>
              <a:latin typeface="宋体" charset="-122"/>
              <a:sym typeface="宋体" charset="-122"/>
            </a:endParaRPr>
          </a:p>
        </p:txBody>
      </p:sp>
    </p:spTree>
    <p:extLst>
      <p:ext uri="{BB962C8B-B14F-4D97-AF65-F5344CB8AC3E}">
        <p14:creationId xmlns:p14="http://schemas.microsoft.com/office/powerpoint/2010/main" val="4277428825"/>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16" presetClass="entr" presetSubtype="2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Horizontal)">
                                      <p:cBhvr>
                                        <p:cTn id="16" dur="500"/>
                                        <p:tgtEl>
                                          <p:spTgt spid="1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1+#ppt_w/2"/>
                                          </p:val>
                                        </p:tav>
                                        <p:tav tm="100000">
                                          <p:val>
                                            <p:strVal val="#ppt_x"/>
                                          </p:val>
                                        </p:tav>
                                      </p:tavLst>
                                    </p:anim>
                                    <p:anim calcmode="lin" valueType="num">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750"/>
                            </p:stCondLst>
                            <p:childTnLst>
                              <p:par>
                                <p:cTn id="23" presetID="2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P spid="9" grpId="0"/>
      <p:bldP spid="11" grpId="0" bldLvl="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763176" y="205816"/>
            <a:ext cx="6183885"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把“三严三实”作为强化自身建设的准则</a:t>
            </a: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1"/>
          <p:cNvSpPr/>
          <p:nvPr/>
        </p:nvSpPr>
        <p:spPr>
          <a:xfrm>
            <a:off x="1008759" y="2647927"/>
            <a:ext cx="1750725" cy="1871630"/>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263720" y="2663219"/>
            <a:ext cx="1871630" cy="187163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
          <p:cNvSpPr/>
          <p:nvPr/>
        </p:nvSpPr>
        <p:spPr>
          <a:xfrm>
            <a:off x="2759484" y="2663219"/>
            <a:ext cx="1750725" cy="1871630"/>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1"/>
          <p:cNvSpPr/>
          <p:nvPr/>
        </p:nvSpPr>
        <p:spPr>
          <a:xfrm>
            <a:off x="4510208" y="2663219"/>
            <a:ext cx="1750725" cy="1871630"/>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594372" y="2658437"/>
            <a:ext cx="639722" cy="584467"/>
          </a:xfrm>
          <a:prstGeom prst="rect">
            <a:avLst/>
          </a:prstGeom>
          <a:noFill/>
        </p:spPr>
        <p:txBody>
          <a:bodyPr wrap="none" rtlCol="0">
            <a:spAutoFit/>
          </a:bodyPr>
          <a:lstStyle/>
          <a:p>
            <a:r>
              <a:rPr lang="en-US" altLang="zh-CN" sz="3199" dirty="0">
                <a:solidFill>
                  <a:srgbClr val="FFFF00"/>
                </a:solidFill>
              </a:rPr>
              <a:t>01</a:t>
            </a:r>
            <a:endParaRPr lang="zh-CN" altLang="en-US" sz="3199" dirty="0">
              <a:solidFill>
                <a:srgbClr val="FFFF00"/>
              </a:solidFill>
            </a:endParaRPr>
          </a:p>
        </p:txBody>
      </p:sp>
      <p:sp>
        <p:nvSpPr>
          <p:cNvPr id="9" name="TextBox 8"/>
          <p:cNvSpPr txBox="1"/>
          <p:nvPr/>
        </p:nvSpPr>
        <p:spPr>
          <a:xfrm>
            <a:off x="3373959" y="2658437"/>
            <a:ext cx="639722" cy="584467"/>
          </a:xfrm>
          <a:prstGeom prst="rect">
            <a:avLst/>
          </a:prstGeom>
          <a:noFill/>
        </p:spPr>
        <p:txBody>
          <a:bodyPr wrap="none" rtlCol="0">
            <a:spAutoFit/>
          </a:bodyPr>
          <a:lstStyle/>
          <a:p>
            <a:r>
              <a:rPr lang="en-US" altLang="zh-CN" sz="3199" dirty="0">
                <a:solidFill>
                  <a:srgbClr val="C00000"/>
                </a:solidFill>
              </a:rPr>
              <a:t>02</a:t>
            </a:r>
            <a:endParaRPr lang="zh-CN" altLang="en-US" sz="3199" dirty="0">
              <a:solidFill>
                <a:srgbClr val="C00000"/>
              </a:solidFill>
            </a:endParaRPr>
          </a:p>
        </p:txBody>
      </p:sp>
      <p:sp>
        <p:nvSpPr>
          <p:cNvPr id="10" name="TextBox 9"/>
          <p:cNvSpPr txBox="1"/>
          <p:nvPr/>
        </p:nvSpPr>
        <p:spPr>
          <a:xfrm>
            <a:off x="5084939" y="2658437"/>
            <a:ext cx="639722" cy="584467"/>
          </a:xfrm>
          <a:prstGeom prst="rect">
            <a:avLst/>
          </a:prstGeom>
          <a:noFill/>
        </p:spPr>
        <p:txBody>
          <a:bodyPr wrap="none" rtlCol="0">
            <a:spAutoFit/>
          </a:bodyPr>
          <a:lstStyle/>
          <a:p>
            <a:r>
              <a:rPr lang="en-US" altLang="zh-CN" sz="3199" dirty="0">
                <a:solidFill>
                  <a:srgbClr val="FFFF00"/>
                </a:solidFill>
              </a:rPr>
              <a:t>03</a:t>
            </a:r>
            <a:endParaRPr lang="zh-CN" altLang="en-US" sz="3199" dirty="0">
              <a:solidFill>
                <a:srgbClr val="FFFF00"/>
              </a:solidFill>
            </a:endParaRPr>
          </a:p>
        </p:txBody>
      </p:sp>
      <p:sp>
        <p:nvSpPr>
          <p:cNvPr id="11" name="TextBox 10"/>
          <p:cNvSpPr txBox="1"/>
          <p:nvPr/>
        </p:nvSpPr>
        <p:spPr>
          <a:xfrm>
            <a:off x="6898904" y="2658437"/>
            <a:ext cx="639722" cy="584467"/>
          </a:xfrm>
          <a:prstGeom prst="rect">
            <a:avLst/>
          </a:prstGeom>
          <a:noFill/>
        </p:spPr>
        <p:txBody>
          <a:bodyPr wrap="none" rtlCol="0">
            <a:spAutoFit/>
          </a:bodyPr>
          <a:lstStyle/>
          <a:p>
            <a:r>
              <a:rPr lang="en-US" altLang="zh-CN" sz="3199" dirty="0">
                <a:solidFill>
                  <a:srgbClr val="C00000"/>
                </a:solidFill>
              </a:rPr>
              <a:t>04</a:t>
            </a:r>
            <a:endParaRPr lang="zh-CN" altLang="en-US" sz="3199" dirty="0">
              <a:solidFill>
                <a:srgbClr val="C00000"/>
              </a:solidFill>
            </a:endParaRPr>
          </a:p>
        </p:txBody>
      </p:sp>
      <p:cxnSp>
        <p:nvCxnSpPr>
          <p:cNvPr id="12" name="直接连接符 11"/>
          <p:cNvCxnSpPr/>
          <p:nvPr/>
        </p:nvCxnSpPr>
        <p:spPr>
          <a:xfrm>
            <a:off x="1224715" y="3243031"/>
            <a:ext cx="128459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92549" y="3243031"/>
            <a:ext cx="128459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743273" y="3243031"/>
            <a:ext cx="128459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502826" y="3243031"/>
            <a:ext cx="143413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144058" y="3390467"/>
            <a:ext cx="1746536" cy="784588"/>
          </a:xfrm>
          <a:prstGeom prst="rect">
            <a:avLst/>
          </a:prstGeom>
          <a:noFill/>
        </p:spPr>
        <p:txBody>
          <a:bodyPr wrap="square" rtlCol="0">
            <a:spAutoFit/>
          </a:bodyPr>
          <a:lstStyle/>
          <a:p>
            <a:pPr algn="l">
              <a:lnSpc>
                <a:spcPct val="125000"/>
              </a:lnSpc>
            </a:pPr>
            <a:r>
              <a:rPr lang="zh-CN" altLang="en-US" sz="1200" dirty="0">
                <a:solidFill>
                  <a:schemeClr val="bg1"/>
                </a:solidFill>
                <a:latin typeface="微软雅黑" pitchFamily="34" charset="-122"/>
                <a:ea typeface="微软雅黑" pitchFamily="34" charset="-122"/>
              </a:rPr>
              <a:t>要正心修身，锤炼</a:t>
            </a:r>
            <a:endParaRPr lang="en-US" altLang="zh-CN" sz="1200" dirty="0">
              <a:solidFill>
                <a:schemeClr val="bg1"/>
              </a:solidFill>
              <a:latin typeface="微软雅黑" pitchFamily="34" charset="-122"/>
              <a:ea typeface="微软雅黑" pitchFamily="34" charset="-122"/>
            </a:endParaRPr>
          </a:p>
          <a:p>
            <a:pPr algn="l">
              <a:lnSpc>
                <a:spcPct val="125000"/>
              </a:lnSpc>
            </a:pPr>
            <a:r>
              <a:rPr lang="zh-CN" altLang="en-US" sz="1200" dirty="0">
                <a:solidFill>
                  <a:schemeClr val="bg1"/>
                </a:solidFill>
                <a:latin typeface="微软雅黑" pitchFamily="34" charset="-122"/>
                <a:ea typeface="微软雅黑" pitchFamily="34" charset="-122"/>
              </a:rPr>
              <a:t>“三严三实”的精</a:t>
            </a:r>
            <a:endParaRPr lang="en-US" altLang="zh-CN" sz="1200" dirty="0">
              <a:solidFill>
                <a:schemeClr val="bg1"/>
              </a:solidFill>
              <a:latin typeface="微软雅黑" pitchFamily="34" charset="-122"/>
              <a:ea typeface="微软雅黑" pitchFamily="34" charset="-122"/>
            </a:endParaRPr>
          </a:p>
          <a:p>
            <a:pPr algn="l">
              <a:lnSpc>
                <a:spcPct val="125000"/>
              </a:lnSpc>
            </a:pPr>
            <a:r>
              <a:rPr lang="zh-CN" altLang="en-US" sz="1200" dirty="0">
                <a:solidFill>
                  <a:schemeClr val="bg1"/>
                </a:solidFill>
                <a:latin typeface="微软雅黑" pitchFamily="34" charset="-122"/>
                <a:ea typeface="微软雅黑" pitchFamily="34" charset="-122"/>
              </a:rPr>
              <a:t>神特质</a:t>
            </a:r>
          </a:p>
        </p:txBody>
      </p:sp>
      <p:sp>
        <p:nvSpPr>
          <p:cNvPr id="20" name="TextBox 19"/>
          <p:cNvSpPr txBox="1"/>
          <p:nvPr/>
        </p:nvSpPr>
        <p:spPr>
          <a:xfrm>
            <a:off x="2901641" y="3390467"/>
            <a:ext cx="1746536" cy="784588"/>
          </a:xfrm>
          <a:prstGeom prst="rect">
            <a:avLst/>
          </a:prstGeom>
          <a:noFill/>
        </p:spPr>
        <p:txBody>
          <a:bodyPr wrap="square" rtlCol="0">
            <a:spAutoFit/>
          </a:bodyPr>
          <a:lstStyle/>
          <a:p>
            <a:pPr algn="l">
              <a:lnSpc>
                <a:spcPct val="125000"/>
              </a:lnSpc>
            </a:pPr>
            <a:r>
              <a:rPr lang="zh-CN" altLang="en-US" sz="1200" dirty="0">
                <a:solidFill>
                  <a:srgbClr val="C00000"/>
                </a:solidFill>
                <a:latin typeface="微软雅黑" pitchFamily="34" charset="-122"/>
                <a:ea typeface="微软雅黑" pitchFamily="34" charset="-122"/>
              </a:rPr>
              <a:t>要正道善为，遵循</a:t>
            </a:r>
            <a:endParaRPr lang="en-US" altLang="zh-CN" sz="1200" dirty="0">
              <a:solidFill>
                <a:srgbClr val="C00000"/>
              </a:solidFill>
              <a:latin typeface="微软雅黑" pitchFamily="34" charset="-122"/>
              <a:ea typeface="微软雅黑" pitchFamily="34" charset="-122"/>
            </a:endParaRPr>
          </a:p>
          <a:p>
            <a:pPr algn="l">
              <a:lnSpc>
                <a:spcPct val="125000"/>
              </a:lnSpc>
            </a:pPr>
            <a:r>
              <a:rPr lang="zh-CN" altLang="en-US" sz="1200" dirty="0">
                <a:solidFill>
                  <a:srgbClr val="C00000"/>
                </a:solidFill>
                <a:latin typeface="微软雅黑" pitchFamily="34" charset="-122"/>
                <a:ea typeface="微软雅黑" pitchFamily="34" charset="-122"/>
              </a:rPr>
              <a:t>“三严三实”的行</a:t>
            </a:r>
            <a:endParaRPr lang="en-US" altLang="zh-CN" sz="1200" dirty="0">
              <a:solidFill>
                <a:srgbClr val="C00000"/>
              </a:solidFill>
              <a:latin typeface="微软雅黑" pitchFamily="34" charset="-122"/>
              <a:ea typeface="微软雅黑" pitchFamily="34" charset="-122"/>
            </a:endParaRPr>
          </a:p>
          <a:p>
            <a:pPr algn="l">
              <a:lnSpc>
                <a:spcPct val="125000"/>
              </a:lnSpc>
            </a:pPr>
            <a:r>
              <a:rPr lang="zh-CN" altLang="en-US" sz="1200" dirty="0">
                <a:solidFill>
                  <a:srgbClr val="C00000"/>
                </a:solidFill>
                <a:latin typeface="微软雅黑" pitchFamily="34" charset="-122"/>
                <a:ea typeface="微软雅黑" pitchFamily="34" charset="-122"/>
              </a:rPr>
              <a:t>动指南</a:t>
            </a:r>
          </a:p>
        </p:txBody>
      </p:sp>
      <p:sp>
        <p:nvSpPr>
          <p:cNvPr id="22" name="TextBox 21"/>
          <p:cNvSpPr txBox="1"/>
          <p:nvPr/>
        </p:nvSpPr>
        <p:spPr>
          <a:xfrm>
            <a:off x="4653700" y="3392202"/>
            <a:ext cx="1746536" cy="784588"/>
          </a:xfrm>
          <a:prstGeom prst="rect">
            <a:avLst/>
          </a:prstGeom>
          <a:noFill/>
        </p:spPr>
        <p:txBody>
          <a:bodyPr wrap="square" rtlCol="0">
            <a:spAutoFit/>
          </a:bodyPr>
          <a:lstStyle/>
          <a:p>
            <a:pPr algn="l">
              <a:lnSpc>
                <a:spcPct val="125000"/>
              </a:lnSpc>
            </a:pPr>
            <a:r>
              <a:rPr lang="zh-CN" altLang="en-US" sz="1200" dirty="0">
                <a:solidFill>
                  <a:schemeClr val="bg1"/>
                </a:solidFill>
                <a:latin typeface="微软雅黑" pitchFamily="34" charset="-122"/>
                <a:ea typeface="微软雅黑" pitchFamily="34" charset="-122"/>
              </a:rPr>
              <a:t>要正风肃纪，落实</a:t>
            </a:r>
            <a:endParaRPr lang="en-US" altLang="zh-CN" sz="1200" dirty="0">
              <a:solidFill>
                <a:schemeClr val="bg1"/>
              </a:solidFill>
              <a:latin typeface="微软雅黑" pitchFamily="34" charset="-122"/>
              <a:ea typeface="微软雅黑" pitchFamily="34" charset="-122"/>
            </a:endParaRPr>
          </a:p>
          <a:p>
            <a:pPr algn="l">
              <a:lnSpc>
                <a:spcPct val="125000"/>
              </a:lnSpc>
            </a:pPr>
            <a:r>
              <a:rPr lang="zh-CN" altLang="en-US" sz="1200" dirty="0">
                <a:solidFill>
                  <a:schemeClr val="bg1"/>
                </a:solidFill>
                <a:latin typeface="微软雅黑" pitchFamily="34" charset="-122"/>
                <a:ea typeface="微软雅黑" pitchFamily="34" charset="-122"/>
              </a:rPr>
              <a:t>“三严三实”的作</a:t>
            </a:r>
            <a:endParaRPr lang="en-US" altLang="zh-CN" sz="1200" dirty="0">
              <a:solidFill>
                <a:schemeClr val="bg1"/>
              </a:solidFill>
              <a:latin typeface="微软雅黑" pitchFamily="34" charset="-122"/>
              <a:ea typeface="微软雅黑" pitchFamily="34" charset="-122"/>
            </a:endParaRPr>
          </a:p>
          <a:p>
            <a:pPr algn="l">
              <a:lnSpc>
                <a:spcPct val="125000"/>
              </a:lnSpc>
            </a:pPr>
            <a:r>
              <a:rPr lang="zh-CN" altLang="en-US" sz="1200" dirty="0">
                <a:solidFill>
                  <a:schemeClr val="bg1"/>
                </a:solidFill>
                <a:latin typeface="微软雅黑" pitchFamily="34" charset="-122"/>
                <a:ea typeface="微软雅黑" pitchFamily="34" charset="-122"/>
              </a:rPr>
              <a:t>风要求</a:t>
            </a:r>
          </a:p>
        </p:txBody>
      </p:sp>
      <p:sp>
        <p:nvSpPr>
          <p:cNvPr id="25" name="TextBox 24"/>
          <p:cNvSpPr txBox="1"/>
          <p:nvPr/>
        </p:nvSpPr>
        <p:spPr>
          <a:xfrm>
            <a:off x="6476413" y="3392202"/>
            <a:ext cx="1746536" cy="784588"/>
          </a:xfrm>
          <a:prstGeom prst="rect">
            <a:avLst/>
          </a:prstGeom>
          <a:noFill/>
        </p:spPr>
        <p:txBody>
          <a:bodyPr wrap="square" rtlCol="0">
            <a:spAutoFit/>
          </a:bodyPr>
          <a:lstStyle/>
          <a:p>
            <a:pPr algn="l">
              <a:lnSpc>
                <a:spcPct val="125000"/>
              </a:lnSpc>
            </a:pPr>
            <a:r>
              <a:rPr lang="zh-CN" altLang="en-US" sz="1200" dirty="0">
                <a:solidFill>
                  <a:srgbClr val="C00000"/>
                </a:solidFill>
                <a:latin typeface="微软雅黑" pitchFamily="34" charset="-122"/>
                <a:ea typeface="微软雅黑" pitchFamily="34" charset="-122"/>
              </a:rPr>
              <a:t>要正己化人，恪守</a:t>
            </a:r>
            <a:endParaRPr lang="en-US" altLang="zh-CN" sz="1200" dirty="0">
              <a:solidFill>
                <a:srgbClr val="C00000"/>
              </a:solidFill>
              <a:latin typeface="微软雅黑" pitchFamily="34" charset="-122"/>
              <a:ea typeface="微软雅黑" pitchFamily="34" charset="-122"/>
            </a:endParaRPr>
          </a:p>
          <a:p>
            <a:pPr algn="l">
              <a:lnSpc>
                <a:spcPct val="125000"/>
              </a:lnSpc>
            </a:pPr>
            <a:r>
              <a:rPr lang="zh-CN" altLang="en-US" sz="1200" dirty="0">
                <a:solidFill>
                  <a:srgbClr val="C00000"/>
                </a:solidFill>
                <a:latin typeface="微软雅黑" pitchFamily="34" charset="-122"/>
                <a:ea typeface="微软雅黑" pitchFamily="34" charset="-122"/>
              </a:rPr>
              <a:t>“三严三实”的为</a:t>
            </a:r>
            <a:endParaRPr lang="en-US" altLang="zh-CN" sz="1200" dirty="0">
              <a:solidFill>
                <a:srgbClr val="C00000"/>
              </a:solidFill>
              <a:latin typeface="微软雅黑" pitchFamily="34" charset="-122"/>
              <a:ea typeface="微软雅黑" pitchFamily="34" charset="-122"/>
            </a:endParaRPr>
          </a:p>
          <a:p>
            <a:pPr algn="l">
              <a:lnSpc>
                <a:spcPct val="125000"/>
              </a:lnSpc>
            </a:pPr>
            <a:r>
              <a:rPr lang="zh-CN" altLang="en-US" sz="1200" dirty="0">
                <a:solidFill>
                  <a:srgbClr val="C00000"/>
                </a:solidFill>
                <a:latin typeface="微软雅黑" pitchFamily="34" charset="-122"/>
                <a:ea typeface="微软雅黑" pitchFamily="34" charset="-122"/>
              </a:rPr>
              <a:t>政基准</a:t>
            </a:r>
          </a:p>
        </p:txBody>
      </p:sp>
      <p:sp>
        <p:nvSpPr>
          <p:cNvPr id="27" name="矩形 26"/>
          <p:cNvSpPr/>
          <p:nvPr/>
        </p:nvSpPr>
        <p:spPr>
          <a:xfrm>
            <a:off x="1183105" y="1389408"/>
            <a:ext cx="6816837" cy="953813"/>
          </a:xfrm>
          <a:prstGeom prst="rect">
            <a:avLst/>
          </a:prstGeom>
        </p:spPr>
        <p:txBody>
          <a:bodyPr wrap="square">
            <a:spAutoFit/>
          </a:bodyPr>
          <a:lstStyle/>
          <a:p>
            <a:pPr algn="l"/>
            <a:r>
              <a:rPr lang="zh-CN" altLang="en-US" sz="1400" dirty="0">
                <a:solidFill>
                  <a:srgbClr val="C00000"/>
                </a:solidFill>
                <a:latin typeface="微软雅黑" pitchFamily="34" charset="-122"/>
                <a:ea typeface="微软雅黑" pitchFamily="34" charset="-122"/>
              </a:rPr>
              <a:t>“三严三实”使好干部的标准在内容上更加丰富、衡量上更加精准、品质上更加提升，体现了做人做事做官的高度统一，是领导干部的修身之本、成事之要、廉政之纲、为官之道。笔者认为，各级领导干部要以“三严三实”为准则，不断加强自身建设，争做新时期的好干部。</a:t>
            </a:r>
            <a:r>
              <a:rPr lang="en-US" altLang="zh-CN" sz="1400" dirty="0">
                <a:solidFill>
                  <a:srgbClr val="C00000"/>
                </a:solidFill>
                <a:latin typeface="微软雅黑" pitchFamily="34" charset="-122"/>
                <a:ea typeface="微软雅黑" pitchFamily="34" charset="-122"/>
              </a:rPr>
              <a:t>.</a:t>
            </a:r>
            <a:endParaRPr lang="zh-CN" altLang="en-US" sz="14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864163680"/>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1000"/>
                                        <p:tgtEl>
                                          <p:spTgt spid="27"/>
                                        </p:tgtEl>
                                      </p:cBhvr>
                                    </p:animEffect>
                                  </p:childTnLst>
                                </p:cTn>
                              </p:par>
                            </p:childTnLst>
                          </p:cTn>
                        </p:par>
                        <p:par>
                          <p:cTn id="17" fill="hold">
                            <p:stCondLst>
                              <p:cond delay="2500"/>
                            </p:stCondLst>
                            <p:childTnLst>
                              <p:par>
                                <p:cTn id="18" presetID="23" presetClass="entr" presetSubtype="3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250" fill="hold"/>
                                        <p:tgtEl>
                                          <p:spTgt spid="4"/>
                                        </p:tgtEl>
                                        <p:attrNameLst>
                                          <p:attrName>ppt_w</p:attrName>
                                        </p:attrNameLst>
                                      </p:cBhvr>
                                      <p:tavLst>
                                        <p:tav tm="0">
                                          <p:val>
                                            <p:strVal val="4*#ppt_w"/>
                                          </p:val>
                                        </p:tav>
                                        <p:tav tm="100000">
                                          <p:val>
                                            <p:strVal val="#ppt_w"/>
                                          </p:val>
                                        </p:tav>
                                      </p:tavLst>
                                    </p:anim>
                                    <p:anim calcmode="lin" valueType="num">
                                      <p:cBhvr>
                                        <p:cTn id="21" dur="250" fill="hold"/>
                                        <p:tgtEl>
                                          <p:spTgt spid="4"/>
                                        </p:tgtEl>
                                        <p:attrNameLst>
                                          <p:attrName>ppt_h</p:attrName>
                                        </p:attrNameLst>
                                      </p:cBhvr>
                                      <p:tavLst>
                                        <p:tav tm="0">
                                          <p:val>
                                            <p:strVal val="4*#ppt_h"/>
                                          </p:val>
                                        </p:tav>
                                        <p:tav tm="100000">
                                          <p:val>
                                            <p:strVal val="#ppt_h"/>
                                          </p:val>
                                        </p:tav>
                                      </p:tavLst>
                                    </p:anim>
                                  </p:childTnLst>
                                </p:cTn>
                              </p:par>
                              <p:par>
                                <p:cTn id="22" presetID="23" presetClass="entr" presetSubtype="32" fill="hold" grpId="0" nodeType="withEffect">
                                  <p:stCondLst>
                                    <p:cond delay="250"/>
                                  </p:stCondLst>
                                  <p:childTnLst>
                                    <p:set>
                                      <p:cBhvr>
                                        <p:cTn id="23" dur="1" fill="hold">
                                          <p:stCondLst>
                                            <p:cond delay="0"/>
                                          </p:stCondLst>
                                        </p:cTn>
                                        <p:tgtEl>
                                          <p:spTgt spid="6"/>
                                        </p:tgtEl>
                                        <p:attrNameLst>
                                          <p:attrName>style.visibility</p:attrName>
                                        </p:attrNameLst>
                                      </p:cBhvr>
                                      <p:to>
                                        <p:strVal val="visible"/>
                                      </p:to>
                                    </p:set>
                                    <p:anim calcmode="lin" valueType="num">
                                      <p:cBhvr>
                                        <p:cTn id="24" dur="250" fill="hold"/>
                                        <p:tgtEl>
                                          <p:spTgt spid="6"/>
                                        </p:tgtEl>
                                        <p:attrNameLst>
                                          <p:attrName>ppt_w</p:attrName>
                                        </p:attrNameLst>
                                      </p:cBhvr>
                                      <p:tavLst>
                                        <p:tav tm="0">
                                          <p:val>
                                            <p:strVal val="4*#ppt_w"/>
                                          </p:val>
                                        </p:tav>
                                        <p:tav tm="100000">
                                          <p:val>
                                            <p:strVal val="#ppt_w"/>
                                          </p:val>
                                        </p:tav>
                                      </p:tavLst>
                                    </p:anim>
                                    <p:anim calcmode="lin" valueType="num">
                                      <p:cBhvr>
                                        <p:cTn id="25" dur="250" fill="hold"/>
                                        <p:tgtEl>
                                          <p:spTgt spid="6"/>
                                        </p:tgtEl>
                                        <p:attrNameLst>
                                          <p:attrName>ppt_h</p:attrName>
                                        </p:attrNameLst>
                                      </p:cBhvr>
                                      <p:tavLst>
                                        <p:tav tm="0">
                                          <p:val>
                                            <p:strVal val="4*#ppt_h"/>
                                          </p:val>
                                        </p:tav>
                                        <p:tav tm="100000">
                                          <p:val>
                                            <p:strVal val="#ppt_h"/>
                                          </p:val>
                                        </p:tav>
                                      </p:tavLst>
                                    </p:anim>
                                  </p:childTnLst>
                                </p:cTn>
                              </p:par>
                              <p:par>
                                <p:cTn id="26" presetID="23" presetClass="entr" presetSubtype="32" fill="hold" grpId="0" nodeType="withEffect">
                                  <p:stCondLst>
                                    <p:cond delay="500"/>
                                  </p:stCondLst>
                                  <p:childTnLst>
                                    <p:set>
                                      <p:cBhvr>
                                        <p:cTn id="27" dur="1" fill="hold">
                                          <p:stCondLst>
                                            <p:cond delay="0"/>
                                          </p:stCondLst>
                                        </p:cTn>
                                        <p:tgtEl>
                                          <p:spTgt spid="7"/>
                                        </p:tgtEl>
                                        <p:attrNameLst>
                                          <p:attrName>style.visibility</p:attrName>
                                        </p:attrNameLst>
                                      </p:cBhvr>
                                      <p:to>
                                        <p:strVal val="visible"/>
                                      </p:to>
                                    </p:set>
                                    <p:anim calcmode="lin" valueType="num">
                                      <p:cBhvr>
                                        <p:cTn id="28" dur="250" fill="hold"/>
                                        <p:tgtEl>
                                          <p:spTgt spid="7"/>
                                        </p:tgtEl>
                                        <p:attrNameLst>
                                          <p:attrName>ppt_w</p:attrName>
                                        </p:attrNameLst>
                                      </p:cBhvr>
                                      <p:tavLst>
                                        <p:tav tm="0">
                                          <p:val>
                                            <p:strVal val="4*#ppt_w"/>
                                          </p:val>
                                        </p:tav>
                                        <p:tav tm="100000">
                                          <p:val>
                                            <p:strVal val="#ppt_w"/>
                                          </p:val>
                                        </p:tav>
                                      </p:tavLst>
                                    </p:anim>
                                    <p:anim calcmode="lin" valueType="num">
                                      <p:cBhvr>
                                        <p:cTn id="29" dur="250" fill="hold"/>
                                        <p:tgtEl>
                                          <p:spTgt spid="7"/>
                                        </p:tgtEl>
                                        <p:attrNameLst>
                                          <p:attrName>ppt_h</p:attrName>
                                        </p:attrNameLst>
                                      </p:cBhvr>
                                      <p:tavLst>
                                        <p:tav tm="0">
                                          <p:val>
                                            <p:strVal val="4*#ppt_h"/>
                                          </p:val>
                                        </p:tav>
                                        <p:tav tm="100000">
                                          <p:val>
                                            <p:strVal val="#ppt_h"/>
                                          </p:val>
                                        </p:tav>
                                      </p:tavLst>
                                    </p:anim>
                                  </p:childTnLst>
                                </p:cTn>
                              </p:par>
                              <p:par>
                                <p:cTn id="30" presetID="23" presetClass="entr" presetSubtype="32" fill="hold" grpId="0" nodeType="withEffect">
                                  <p:stCondLst>
                                    <p:cond delay="750"/>
                                  </p:stCondLst>
                                  <p:childTnLst>
                                    <p:set>
                                      <p:cBhvr>
                                        <p:cTn id="31" dur="1" fill="hold">
                                          <p:stCondLst>
                                            <p:cond delay="0"/>
                                          </p:stCondLst>
                                        </p:cTn>
                                        <p:tgtEl>
                                          <p:spTgt spid="5"/>
                                        </p:tgtEl>
                                        <p:attrNameLst>
                                          <p:attrName>style.visibility</p:attrName>
                                        </p:attrNameLst>
                                      </p:cBhvr>
                                      <p:to>
                                        <p:strVal val="visible"/>
                                      </p:to>
                                    </p:set>
                                    <p:anim calcmode="lin" valueType="num">
                                      <p:cBhvr>
                                        <p:cTn id="32" dur="250" fill="hold"/>
                                        <p:tgtEl>
                                          <p:spTgt spid="5"/>
                                        </p:tgtEl>
                                        <p:attrNameLst>
                                          <p:attrName>ppt_w</p:attrName>
                                        </p:attrNameLst>
                                      </p:cBhvr>
                                      <p:tavLst>
                                        <p:tav tm="0">
                                          <p:val>
                                            <p:strVal val="4*#ppt_w"/>
                                          </p:val>
                                        </p:tav>
                                        <p:tav tm="100000">
                                          <p:val>
                                            <p:strVal val="#ppt_w"/>
                                          </p:val>
                                        </p:tav>
                                      </p:tavLst>
                                    </p:anim>
                                    <p:anim calcmode="lin" valueType="num">
                                      <p:cBhvr>
                                        <p:cTn id="33" dur="250" fill="hold"/>
                                        <p:tgtEl>
                                          <p:spTgt spid="5"/>
                                        </p:tgtEl>
                                        <p:attrNameLst>
                                          <p:attrName>ppt_h</p:attrName>
                                        </p:attrNameLst>
                                      </p:cBhvr>
                                      <p:tavLst>
                                        <p:tav tm="0">
                                          <p:val>
                                            <p:strVal val="4*#ppt_h"/>
                                          </p:val>
                                        </p:tav>
                                        <p:tav tm="100000">
                                          <p:val>
                                            <p:strVal val="#ppt_h"/>
                                          </p:val>
                                        </p:tav>
                                      </p:tavLst>
                                    </p:anim>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22" presetClass="entr" presetSubtype="8" fill="hold" nodeType="withEffect">
                                  <p:stCondLst>
                                    <p:cond delay="25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par>
                                <p:cTn id="50" presetID="22" presetClass="entr" presetSubtype="8" fill="hold" nodeType="withEffect">
                                  <p:stCondLst>
                                    <p:cond delay="25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nodeType="withEffect">
                                  <p:stCondLst>
                                    <p:cond delay="25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par>
                                <p:cTn id="56" presetID="22" presetClass="entr" presetSubtype="8" fill="hold" nodeType="withEffect">
                                  <p:stCondLst>
                                    <p:cond delay="25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par>
                          <p:cTn id="59" fill="hold">
                            <p:stCondLst>
                              <p:cond delay="42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8"/>
                                        </p:tgtEl>
                                        <p:attrNameLst>
                                          <p:attrName>ppt_y</p:attrName>
                                        </p:attrNameLst>
                                      </p:cBhvr>
                                      <p:tavLst>
                                        <p:tav tm="0">
                                          <p:val>
                                            <p:strVal val="#ppt_y"/>
                                          </p:val>
                                        </p:tav>
                                        <p:tav tm="100000">
                                          <p:val>
                                            <p:strVal val="#ppt_y"/>
                                          </p:val>
                                        </p:tav>
                                      </p:tavLst>
                                    </p:anim>
                                    <p:anim calcmode="lin" valueType="num">
                                      <p:cBhvr>
                                        <p:cTn id="6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8"/>
                                        </p:tgtEl>
                                      </p:cBhvr>
                                    </p:animEffect>
                                  </p:childTnLst>
                                </p:cTn>
                              </p:par>
                            </p:childTnLst>
                          </p:cTn>
                        </p:par>
                        <p:par>
                          <p:cTn id="67" fill="hold">
                            <p:stCondLst>
                              <p:cond delay="565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0"/>
                                        </p:tgtEl>
                                        <p:attrNameLst>
                                          <p:attrName>ppt_y</p:attrName>
                                        </p:attrNameLst>
                                      </p:cBhvr>
                                      <p:tavLst>
                                        <p:tav tm="0">
                                          <p:val>
                                            <p:strVal val="#ppt_y"/>
                                          </p:val>
                                        </p:tav>
                                        <p:tav tm="100000">
                                          <p:val>
                                            <p:strVal val="#ppt_y"/>
                                          </p:val>
                                        </p:tav>
                                      </p:tavLst>
                                    </p:anim>
                                    <p:anim calcmode="lin" valueType="num">
                                      <p:cBhvr>
                                        <p:cTn id="7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0"/>
                                        </p:tgtEl>
                                      </p:cBhvr>
                                    </p:animEffect>
                                  </p:childTnLst>
                                </p:cTn>
                              </p:par>
                            </p:childTnLst>
                          </p:cTn>
                        </p:par>
                        <p:par>
                          <p:cTn id="75" fill="hold">
                            <p:stCondLst>
                              <p:cond delay="70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22"/>
                                        </p:tgtEl>
                                        <p:attrNameLst>
                                          <p:attrName>ppt_y</p:attrName>
                                        </p:attrNameLst>
                                      </p:cBhvr>
                                      <p:tavLst>
                                        <p:tav tm="0">
                                          <p:val>
                                            <p:strVal val="#ppt_y"/>
                                          </p:val>
                                        </p:tav>
                                        <p:tav tm="100000">
                                          <p:val>
                                            <p:strVal val="#ppt_y"/>
                                          </p:val>
                                        </p:tav>
                                      </p:tavLst>
                                    </p:anim>
                                    <p:anim calcmode="lin" valueType="num">
                                      <p:cBhvr>
                                        <p:cTn id="8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22"/>
                                        </p:tgtEl>
                                      </p:cBhvr>
                                    </p:animEffect>
                                  </p:childTnLst>
                                </p:cTn>
                              </p:par>
                            </p:childTnLst>
                          </p:cTn>
                        </p:par>
                        <p:par>
                          <p:cTn id="83" fill="hold">
                            <p:stCondLst>
                              <p:cond delay="84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25"/>
                                        </p:tgtEl>
                                        <p:attrNameLst>
                                          <p:attrName>style.visibility</p:attrName>
                                        </p:attrNameLst>
                                      </p:cBhvr>
                                      <p:to>
                                        <p:strVal val="visible"/>
                                      </p:to>
                                    </p:set>
                                    <p:anim calcmode="lin" valueType="num">
                                      <p:cBhvr>
                                        <p:cTn id="8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5"/>
                                        </p:tgtEl>
                                        <p:attrNameLst>
                                          <p:attrName>ppt_y</p:attrName>
                                        </p:attrNameLst>
                                      </p:cBhvr>
                                      <p:tavLst>
                                        <p:tav tm="0">
                                          <p:val>
                                            <p:strVal val="#ppt_y"/>
                                          </p:val>
                                        </p:tav>
                                        <p:tav tm="100000">
                                          <p:val>
                                            <p:strVal val="#ppt_y"/>
                                          </p:val>
                                        </p:tav>
                                      </p:tavLst>
                                    </p:anim>
                                    <p:anim calcmode="lin" valueType="num">
                                      <p:cBhvr>
                                        <p:cTn id="8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animBg="1"/>
      <p:bldP spid="5" grpId="0" animBg="1"/>
      <p:bldP spid="6" grpId="0" animBg="1"/>
      <p:bldP spid="7" grpId="0" animBg="1"/>
      <p:bldP spid="8" grpId="0"/>
      <p:bldP spid="9" grpId="0"/>
      <p:bldP spid="10" grpId="0"/>
      <p:bldP spid="11" grpId="0"/>
      <p:bldP spid="18" grpId="0"/>
      <p:bldP spid="20" grpId="0"/>
      <p:bldP spid="22" grpId="0"/>
      <p:bldP spid="25"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4998" y="2355726"/>
            <a:ext cx="4157414" cy="2793361"/>
          </a:xfrm>
          <a:prstGeom prst="rect">
            <a:avLst/>
          </a:prstGeom>
        </p:spPr>
      </p:pic>
      <p:sp>
        <p:nvSpPr>
          <p:cNvPr id="10" name="Rectangle 13"/>
          <p:cNvSpPr txBox="1">
            <a:spLocks noChangeArrowheads="1"/>
          </p:cNvSpPr>
          <p:nvPr/>
        </p:nvSpPr>
        <p:spPr bwMode="auto">
          <a:xfrm>
            <a:off x="2727413" y="3518405"/>
            <a:ext cx="3428763" cy="565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b="0" dirty="0">
                <a:latin typeface="方正行楷简体" panose="02010601030101010101" pitchFamily="2" charset="-122"/>
                <a:ea typeface="方正行楷简体" panose="02010601030101010101" pitchFamily="2" charset="-122"/>
              </a:rPr>
              <a:t>谢谢观赏</a:t>
            </a: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80942" y="562351"/>
            <a:ext cx="2687202" cy="22974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6000">
        <p:dissolve/>
      </p:transition>
    </mc:Choice>
    <mc:Fallback>
      <p:transition spd="slow"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fltVal val="0.5"/>
                                          </p:val>
                                        </p:tav>
                                        <p:tav tm="100000">
                                          <p:val>
                                            <p:strVal val="#ppt_x"/>
                                          </p:val>
                                        </p:tav>
                                      </p:tavLst>
                                    </p:anim>
                                    <p:anim calcmode="lin" valueType="num">
                                      <p:cBhvr>
                                        <p:cTn id="17" dur="1000" fill="hold"/>
                                        <p:tgtEl>
                                          <p:spTgt spid="5"/>
                                        </p:tgtEl>
                                        <p:attrNameLst>
                                          <p:attrName>ppt_y</p:attrName>
                                        </p:attrNameLst>
                                      </p:cBhvr>
                                      <p:tavLst>
                                        <p:tav tm="0">
                                          <p:val>
                                            <p:fltVal val="0.5"/>
                                          </p:val>
                                        </p:tav>
                                        <p:tav tm="100000">
                                          <p:val>
                                            <p:strVal val="#ppt_y"/>
                                          </p:val>
                                        </p:tav>
                                      </p:tavLst>
                                    </p:anim>
                                  </p:childTnLst>
                                </p:cTn>
                              </p:par>
                            </p:childTnLst>
                          </p:cTn>
                        </p:par>
                        <p:par>
                          <p:cTn id="18" fill="hold">
                            <p:stCondLst>
                              <p:cond delay="2000"/>
                            </p:stCondLst>
                            <p:childTnLst>
                              <p:par>
                                <p:cTn id="19" presetID="14" presetClass="entr" presetSubtype="10" fill="hold" grpId="4"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utoUpdateAnimBg="0"/>
      <p:bldP spid="10" grpId="1" bldLvl="0" autoUpdateAnimBg="0"/>
      <p:bldP spid="10" grpId="2" bldLvl="0" autoUpdateAnimBg="0"/>
      <p:bldP spid="10" grpId="3" bldLvl="0" autoUpdateAnimBg="0"/>
      <p:bldP spid="10" grpId="4"/>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7" y="0"/>
            <a:ext cx="9141179"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 descr="C:\Users\PC\Desktop\zqq\201513_0002_20_0006_-----4.png"/>
          <p:cNvPicPr>
            <a:picLocks noChangeAspect="1" noChangeArrowheads="1"/>
          </p:cNvPicPr>
          <p:nvPr/>
        </p:nvPicPr>
        <p:blipFill>
          <a:blip r:embed="rId4" cstate="email">
            <a:extLst>
              <a:ext uri="{28A0092B-C50C-407E-A947-70E740481C1C}">
                <a14:useLocalDpi xmlns:a14="http://schemas.microsoft.com/office/drawing/2010/main" val="0"/>
              </a:ext>
            </a:extLst>
          </a:blip>
          <a:srcRect l="4156"/>
          <a:stretch>
            <a:fillRect/>
          </a:stretch>
        </p:blipFill>
        <p:spPr bwMode="auto">
          <a:xfrm>
            <a:off x="617" y="4580574"/>
            <a:ext cx="9141179" cy="562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52" descr="4400"/>
          <p:cNvPicPr>
            <a:picLocks noChangeAspect="1" noChangeArrowheads="1"/>
          </p:cNvPicPr>
          <p:nvPr/>
        </p:nvPicPr>
        <p:blipFill>
          <a:blip r:embed="rId5" cstate="email">
            <a:lum contrast="20000"/>
            <a:extLst>
              <a:ext uri="{28A0092B-C50C-407E-A947-70E740481C1C}">
                <a14:useLocalDpi xmlns:a14="http://schemas.microsoft.com/office/drawing/2010/main" val="0"/>
              </a:ext>
            </a:extLst>
          </a:blip>
          <a:srcRect/>
          <a:stretch>
            <a:fillRect/>
          </a:stretch>
        </p:blipFill>
        <p:spPr bwMode="auto">
          <a:xfrm flipH="1">
            <a:off x="4724353" y="3063724"/>
            <a:ext cx="4417443" cy="209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8" name="组合 29"/>
          <p:cNvGrpSpPr>
            <a:grpSpLocks/>
          </p:cNvGrpSpPr>
          <p:nvPr/>
        </p:nvGrpSpPr>
        <p:grpSpPr bwMode="auto">
          <a:xfrm>
            <a:off x="1259117" y="1666609"/>
            <a:ext cx="5472011" cy="405765"/>
            <a:chOff x="1259632" y="1230288"/>
            <a:chExt cx="4896544" cy="403076"/>
          </a:xfrm>
        </p:grpSpPr>
        <p:sp>
          <p:nvSpPr>
            <p:cNvPr id="59" name="圆角矩形 58"/>
            <p:cNvSpPr/>
            <p:nvPr/>
          </p:nvSpPr>
          <p:spPr>
            <a:xfrm>
              <a:off x="1259632" y="1230288"/>
              <a:ext cx="4896544" cy="403076"/>
            </a:xfrm>
            <a:prstGeom prst="roundRect">
              <a:avLst>
                <a:gd name="adj" fmla="val 0"/>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0" name="矩形 59"/>
            <p:cNvSpPr/>
            <p:nvPr/>
          </p:nvSpPr>
          <p:spPr>
            <a:xfrm>
              <a:off x="1289454" y="1251578"/>
              <a:ext cx="359289" cy="3604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rPr>
                <a:t>1</a:t>
              </a:r>
              <a:endParaRPr lang="zh-CN" altLang="en-US" b="1" dirty="0">
                <a:latin typeface="微软雅黑" panose="020B0503020204020204" pitchFamily="34" charset="-122"/>
                <a:ea typeface="微软雅黑" panose="020B0503020204020204" pitchFamily="34" charset="-122"/>
              </a:endParaRPr>
            </a:p>
          </p:txBody>
        </p:sp>
      </p:grpSp>
      <p:grpSp>
        <p:nvGrpSpPr>
          <p:cNvPr id="61" name="组合 32"/>
          <p:cNvGrpSpPr>
            <a:grpSpLocks/>
          </p:cNvGrpSpPr>
          <p:nvPr/>
        </p:nvGrpSpPr>
        <p:grpSpPr bwMode="auto">
          <a:xfrm>
            <a:off x="1259117" y="2192389"/>
            <a:ext cx="5472011" cy="405765"/>
            <a:chOff x="1259632" y="1752346"/>
            <a:chExt cx="4896544" cy="403076"/>
          </a:xfrm>
        </p:grpSpPr>
        <p:sp>
          <p:nvSpPr>
            <p:cNvPr id="62" name="圆角矩形 61"/>
            <p:cNvSpPr/>
            <p:nvPr/>
          </p:nvSpPr>
          <p:spPr>
            <a:xfrm>
              <a:off x="1259632" y="1752346"/>
              <a:ext cx="4896544" cy="403076"/>
            </a:xfrm>
            <a:prstGeom prst="roundRect">
              <a:avLst>
                <a:gd name="adj" fmla="val 0"/>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 name="矩形 62"/>
            <p:cNvSpPr/>
            <p:nvPr/>
          </p:nvSpPr>
          <p:spPr>
            <a:xfrm>
              <a:off x="1289454" y="1773636"/>
              <a:ext cx="359289" cy="3604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p:txBody>
        </p:sp>
      </p:grpSp>
      <p:grpSp>
        <p:nvGrpSpPr>
          <p:cNvPr id="64" name="组合 35"/>
          <p:cNvGrpSpPr>
            <a:grpSpLocks/>
          </p:cNvGrpSpPr>
          <p:nvPr/>
        </p:nvGrpSpPr>
        <p:grpSpPr bwMode="auto">
          <a:xfrm>
            <a:off x="1259117" y="2716741"/>
            <a:ext cx="5472011" cy="405765"/>
            <a:chOff x="1259632" y="2274404"/>
            <a:chExt cx="4896544" cy="403076"/>
          </a:xfrm>
        </p:grpSpPr>
        <p:sp>
          <p:nvSpPr>
            <p:cNvPr id="65" name="圆角矩形 64"/>
            <p:cNvSpPr/>
            <p:nvPr/>
          </p:nvSpPr>
          <p:spPr>
            <a:xfrm>
              <a:off x="1259632" y="2274404"/>
              <a:ext cx="4896544" cy="403076"/>
            </a:xfrm>
            <a:prstGeom prst="roundRect">
              <a:avLst>
                <a:gd name="adj" fmla="val 0"/>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6" name="矩形 65"/>
            <p:cNvSpPr/>
            <p:nvPr/>
          </p:nvSpPr>
          <p:spPr>
            <a:xfrm>
              <a:off x="1289454" y="2295693"/>
              <a:ext cx="359289" cy="3604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rPr>
                <a:t>3</a:t>
              </a:r>
              <a:endParaRPr lang="zh-CN" altLang="en-US" b="1" dirty="0">
                <a:latin typeface="微软雅黑" panose="020B0503020204020204" pitchFamily="34" charset="-122"/>
                <a:ea typeface="微软雅黑" panose="020B0503020204020204" pitchFamily="34" charset="-122"/>
              </a:endParaRPr>
            </a:p>
          </p:txBody>
        </p:sp>
      </p:grpSp>
      <p:sp>
        <p:nvSpPr>
          <p:cNvPr id="67" name="TextBox 66">
            <a:hlinkClick r:id="" action="ppaction://hlinkshowjump?jump=nextslide"/>
          </p:cNvPr>
          <p:cNvSpPr txBox="1">
            <a:spLocks noChangeArrowheads="1"/>
          </p:cNvSpPr>
          <p:nvPr/>
        </p:nvSpPr>
        <p:spPr bwMode="auto">
          <a:xfrm>
            <a:off x="2058176" y="1678040"/>
            <a:ext cx="3461269"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r>
              <a:rPr lang="zh-CN" altLang="en-US" sz="1999" dirty="0">
                <a:solidFill>
                  <a:srgbClr val="C00000"/>
                </a:solidFill>
                <a:latin typeface="微软雅黑" pitchFamily="34" charset="-122"/>
                <a:ea typeface="微软雅黑" pitchFamily="34" charset="-122"/>
              </a:rPr>
              <a:t>专题教育的背景和重要意义</a:t>
            </a:r>
          </a:p>
        </p:txBody>
      </p:sp>
      <p:sp>
        <p:nvSpPr>
          <p:cNvPr id="68" name="TextBox 67">
            <a:hlinkClick r:id="" action="ppaction://hlinkshowjump?jump=nextslide"/>
          </p:cNvPr>
          <p:cNvSpPr txBox="1">
            <a:spLocks noChangeArrowheads="1"/>
          </p:cNvSpPr>
          <p:nvPr/>
        </p:nvSpPr>
        <p:spPr bwMode="auto">
          <a:xfrm>
            <a:off x="1903444" y="2215249"/>
            <a:ext cx="4192086"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r>
              <a:rPr lang="zh-CN" altLang="en-US" sz="1999" dirty="0">
                <a:solidFill>
                  <a:srgbClr val="C00000"/>
                </a:solidFill>
                <a:latin typeface="微软雅黑" pitchFamily="34" charset="-122"/>
                <a:ea typeface="微软雅黑" pitchFamily="34" charset="-122"/>
              </a:rPr>
              <a:t>“三严三实”的内涵及内在联系</a:t>
            </a:r>
          </a:p>
        </p:txBody>
      </p:sp>
      <p:sp>
        <p:nvSpPr>
          <p:cNvPr id="69" name="TextBox 68">
            <a:hlinkClick r:id="" action="ppaction://hlinkshowjump?jump=nextslide"/>
          </p:cNvPr>
          <p:cNvSpPr txBox="1">
            <a:spLocks noChangeArrowheads="1"/>
          </p:cNvSpPr>
          <p:nvPr/>
        </p:nvSpPr>
        <p:spPr bwMode="auto">
          <a:xfrm>
            <a:off x="1981999" y="2726742"/>
            <a:ext cx="2348775"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r>
              <a:rPr lang="zh-CN" altLang="en-US" sz="1999" dirty="0">
                <a:solidFill>
                  <a:srgbClr val="C00000"/>
                </a:solidFill>
                <a:latin typeface="微软雅黑" pitchFamily="34" charset="-122"/>
                <a:ea typeface="微软雅黑" pitchFamily="34" charset="-122"/>
              </a:rPr>
              <a:t>专题教育方案解读</a:t>
            </a:r>
          </a:p>
        </p:txBody>
      </p:sp>
      <p:grpSp>
        <p:nvGrpSpPr>
          <p:cNvPr id="70" name="组合 41"/>
          <p:cNvGrpSpPr>
            <a:grpSpLocks/>
          </p:cNvGrpSpPr>
          <p:nvPr/>
        </p:nvGrpSpPr>
        <p:grpSpPr bwMode="auto">
          <a:xfrm>
            <a:off x="1259117" y="3228234"/>
            <a:ext cx="5472011" cy="404336"/>
            <a:chOff x="1259632" y="2274404"/>
            <a:chExt cx="4896544" cy="403076"/>
          </a:xfrm>
        </p:grpSpPr>
        <p:sp>
          <p:nvSpPr>
            <p:cNvPr id="71" name="圆角矩形 70"/>
            <p:cNvSpPr/>
            <p:nvPr/>
          </p:nvSpPr>
          <p:spPr>
            <a:xfrm>
              <a:off x="1259632" y="2274404"/>
              <a:ext cx="4896544" cy="403076"/>
            </a:xfrm>
            <a:prstGeom prst="roundRect">
              <a:avLst>
                <a:gd name="adj" fmla="val 0"/>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2" name="矩形 71"/>
            <p:cNvSpPr/>
            <p:nvPr/>
          </p:nvSpPr>
          <p:spPr>
            <a:xfrm>
              <a:off x="1289454" y="2295768"/>
              <a:ext cx="359289" cy="3603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rPr>
                <a:t>4</a:t>
              </a:r>
              <a:endParaRPr lang="zh-CN" altLang="en-US" b="1" dirty="0">
                <a:latin typeface="微软雅黑" panose="020B0503020204020204" pitchFamily="34" charset="-122"/>
                <a:ea typeface="微软雅黑" panose="020B0503020204020204" pitchFamily="34" charset="-122"/>
              </a:endParaRPr>
            </a:p>
          </p:txBody>
        </p:sp>
      </p:grpSp>
      <p:sp>
        <p:nvSpPr>
          <p:cNvPr id="73" name="TextBox 72">
            <a:hlinkClick r:id="" action="ppaction://hlinkshowjump?jump=nextslide"/>
          </p:cNvPr>
          <p:cNvSpPr txBox="1">
            <a:spLocks noChangeArrowheads="1"/>
          </p:cNvSpPr>
          <p:nvPr/>
        </p:nvSpPr>
        <p:spPr bwMode="auto">
          <a:xfrm>
            <a:off x="1991522" y="3238234"/>
            <a:ext cx="4104008"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r>
              <a:rPr lang="zh-CN" altLang="en-US" sz="1999" dirty="0">
                <a:solidFill>
                  <a:srgbClr val="C00000"/>
                </a:solidFill>
                <a:latin typeface="微软雅黑" pitchFamily="34" charset="-122"/>
                <a:ea typeface="微软雅黑" pitchFamily="34" charset="-122"/>
              </a:rPr>
              <a:t>聚焦专题教育的要点</a:t>
            </a:r>
          </a:p>
        </p:txBody>
      </p:sp>
      <p:grpSp>
        <p:nvGrpSpPr>
          <p:cNvPr id="74" name="组合 41"/>
          <p:cNvGrpSpPr>
            <a:grpSpLocks/>
          </p:cNvGrpSpPr>
          <p:nvPr/>
        </p:nvGrpSpPr>
        <p:grpSpPr bwMode="auto">
          <a:xfrm>
            <a:off x="1259117" y="3767121"/>
            <a:ext cx="5472011" cy="404336"/>
            <a:chOff x="1259632" y="2274404"/>
            <a:chExt cx="4896544" cy="403076"/>
          </a:xfrm>
        </p:grpSpPr>
        <p:sp>
          <p:nvSpPr>
            <p:cNvPr id="75" name="圆角矩形 74"/>
            <p:cNvSpPr/>
            <p:nvPr/>
          </p:nvSpPr>
          <p:spPr>
            <a:xfrm>
              <a:off x="1259632" y="2274404"/>
              <a:ext cx="4896544" cy="403076"/>
            </a:xfrm>
            <a:prstGeom prst="roundRect">
              <a:avLst>
                <a:gd name="adj" fmla="val 0"/>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6" name="矩形 75"/>
            <p:cNvSpPr/>
            <p:nvPr/>
          </p:nvSpPr>
          <p:spPr>
            <a:xfrm>
              <a:off x="1289454" y="2295768"/>
              <a:ext cx="359289" cy="3603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rPr>
                <a:t>5</a:t>
              </a:r>
              <a:endParaRPr lang="zh-CN" altLang="en-US" b="1" dirty="0">
                <a:latin typeface="微软雅黑" panose="020B0503020204020204" pitchFamily="34" charset="-122"/>
                <a:ea typeface="微软雅黑" panose="020B0503020204020204" pitchFamily="34" charset="-122"/>
              </a:endParaRPr>
            </a:p>
          </p:txBody>
        </p:sp>
      </p:grpSp>
      <p:sp>
        <p:nvSpPr>
          <p:cNvPr id="77" name="TextBox 76">
            <a:hlinkClick r:id="" action="ppaction://hlinkshowjump?jump=nextslide"/>
          </p:cNvPr>
          <p:cNvSpPr txBox="1">
            <a:spLocks noChangeArrowheads="1"/>
          </p:cNvSpPr>
          <p:nvPr/>
        </p:nvSpPr>
        <p:spPr bwMode="auto">
          <a:xfrm>
            <a:off x="1979621" y="3771469"/>
            <a:ext cx="4104008"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r>
              <a:rPr lang="zh-CN" altLang="en-US" sz="1999" dirty="0">
                <a:solidFill>
                  <a:srgbClr val="C00000"/>
                </a:solidFill>
                <a:latin typeface="微软雅黑" pitchFamily="34" charset="-122"/>
                <a:ea typeface="微软雅黑" pitchFamily="34" charset="-122"/>
              </a:rPr>
              <a:t>扎实践行“三严三实”</a:t>
            </a:r>
          </a:p>
        </p:txBody>
      </p:sp>
      <p:grpSp>
        <p:nvGrpSpPr>
          <p:cNvPr id="2" name="组合 1"/>
          <p:cNvGrpSpPr/>
          <p:nvPr/>
        </p:nvGrpSpPr>
        <p:grpSpPr>
          <a:xfrm>
            <a:off x="417640" y="258527"/>
            <a:ext cx="2569731" cy="884592"/>
            <a:chOff x="417152" y="258607"/>
            <a:chExt cx="2570524" cy="884865"/>
          </a:xfrm>
        </p:grpSpPr>
        <p:grpSp>
          <p:nvGrpSpPr>
            <p:cNvPr id="55" name="组合 25"/>
            <p:cNvGrpSpPr>
              <a:grpSpLocks/>
            </p:cNvGrpSpPr>
            <p:nvPr/>
          </p:nvGrpSpPr>
          <p:grpSpPr bwMode="auto">
            <a:xfrm>
              <a:off x="603251" y="497141"/>
              <a:ext cx="2384425" cy="646331"/>
              <a:chOff x="3962424" y="1843577"/>
              <a:chExt cx="2384408" cy="869527"/>
            </a:xfrm>
          </p:grpSpPr>
          <p:sp>
            <p:nvSpPr>
              <p:cNvPr id="56" name="五边形 55"/>
              <p:cNvSpPr/>
              <p:nvPr/>
            </p:nvSpPr>
            <p:spPr>
              <a:xfrm>
                <a:off x="3962424" y="1845287"/>
                <a:ext cx="2384408" cy="809683"/>
              </a:xfrm>
              <a:prstGeom prst="homePlate">
                <a:avLst/>
              </a:prstGeom>
              <a:gradFill>
                <a:gsLst>
                  <a:gs pos="89000">
                    <a:srgbClr val="C00000"/>
                  </a:gs>
                  <a:gs pos="35000">
                    <a:srgbClr val="FF3300"/>
                  </a:gs>
                </a:gsLst>
                <a:lin ang="5400000" scaled="1"/>
              </a:gradFill>
              <a:ln w="15875">
                <a:gradFill flip="none" rotWithShape="1">
                  <a:gsLst>
                    <a:gs pos="0">
                      <a:srgbClr val="FFF200"/>
                    </a:gs>
                    <a:gs pos="45000">
                      <a:srgbClr val="FF7A00"/>
                    </a:gs>
                    <a:gs pos="70000">
                      <a:srgbClr val="FF0300"/>
                    </a:gs>
                    <a:gs pos="100000">
                      <a:srgbClr val="4D0808"/>
                    </a:gs>
                  </a:gsLst>
                  <a:lin ang="8100000" scaled="1"/>
                  <a:tileRect/>
                </a:gradFill>
              </a:ln>
              <a:effectLst>
                <a:reflection blurRad="6350" stA="2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 name="TextBox 28">
                <a:hlinkClick r:id="" action="ppaction://hlinkshowjump?jump=nextslide"/>
              </p:cNvPr>
              <p:cNvSpPr txBox="1">
                <a:spLocks noChangeArrowheads="1"/>
              </p:cNvSpPr>
              <p:nvPr/>
            </p:nvSpPr>
            <p:spPr bwMode="auto">
              <a:xfrm>
                <a:off x="4505747" y="1843577"/>
                <a:ext cx="1245845" cy="869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dist"/>
                <a:r>
                  <a:rPr lang="zh-CN" altLang="en-US" sz="3599" dirty="0">
                    <a:solidFill>
                      <a:srgbClr val="FFFF00"/>
                    </a:solidFill>
                    <a:latin typeface="微软雅黑" pitchFamily="34" charset="-122"/>
                    <a:ea typeface="微软雅黑" pitchFamily="34" charset="-122"/>
                  </a:rPr>
                  <a:t>目 录</a:t>
                </a:r>
              </a:p>
            </p:txBody>
          </p:sp>
        </p:grpSp>
        <p:pic>
          <p:nvPicPr>
            <p:cNvPr id="28" name="Picture 2" descr="E:\我图PPT\00001PNG素材\01党委政府\大红创意五角星.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17152" y="258607"/>
              <a:ext cx="955242" cy="73558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79629081"/>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childTnLst>
                                </p:cTn>
                              </p:par>
                            </p:childTnLst>
                          </p:cTn>
                        </p:par>
                        <p:par>
                          <p:cTn id="12" fill="hold">
                            <p:stCondLst>
                              <p:cond delay="1500"/>
                            </p:stCondLst>
                            <p:childTnLst>
                              <p:par>
                                <p:cTn id="13" presetID="2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wipe(left)">
                                      <p:cBhvr>
                                        <p:cTn id="20" dur="1250"/>
                                        <p:tgtEl>
                                          <p:spTgt spid="5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1250"/>
                                        <p:tgtEl>
                                          <p:spTgt spid="67"/>
                                        </p:tgtEl>
                                      </p:cBhvr>
                                    </p:animEffect>
                                  </p:childTnLst>
                                </p:cTn>
                              </p:par>
                            </p:childTnLst>
                          </p:cTn>
                        </p:par>
                        <p:par>
                          <p:cTn id="24" fill="hold">
                            <p:stCondLst>
                              <p:cond delay="3250"/>
                            </p:stCondLst>
                            <p:childTnLst>
                              <p:par>
                                <p:cTn id="25" presetID="22" presetClass="entr" presetSubtype="8"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1250"/>
                                        <p:tgtEl>
                                          <p:spTgt spid="61"/>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wipe(left)">
                                      <p:cBhvr>
                                        <p:cTn id="30" dur="1250"/>
                                        <p:tgtEl>
                                          <p:spTgt spid="68"/>
                                        </p:tgtEl>
                                      </p:cBhvr>
                                    </p:animEffect>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wipe(left)">
                                      <p:cBhvr>
                                        <p:cTn id="34" dur="1250"/>
                                        <p:tgtEl>
                                          <p:spTgt spid="6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wipe(left)">
                                      <p:cBhvr>
                                        <p:cTn id="37" dur="1250"/>
                                        <p:tgtEl>
                                          <p:spTgt spid="69"/>
                                        </p:tgtEl>
                                      </p:cBhvr>
                                    </p:animEffect>
                                  </p:childTnLst>
                                </p:cTn>
                              </p:par>
                            </p:childTnLst>
                          </p:cTn>
                        </p:par>
                        <p:par>
                          <p:cTn id="38" fill="hold">
                            <p:stCondLst>
                              <p:cond delay="5750"/>
                            </p:stCondLst>
                            <p:childTnLst>
                              <p:par>
                                <p:cTn id="39" presetID="22" presetClass="entr" presetSubtype="8" fill="hold"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left)">
                                      <p:cBhvr>
                                        <p:cTn id="41" dur="1250"/>
                                        <p:tgtEl>
                                          <p:spTgt spid="7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1250"/>
                                        <p:tgtEl>
                                          <p:spTgt spid="73"/>
                                        </p:tgtEl>
                                      </p:cBhvr>
                                    </p:animEffect>
                                  </p:childTnLst>
                                </p:cTn>
                              </p:par>
                            </p:childTnLst>
                          </p:cTn>
                        </p:par>
                        <p:par>
                          <p:cTn id="45" fill="hold">
                            <p:stCondLst>
                              <p:cond delay="7000"/>
                            </p:stCondLst>
                            <p:childTnLst>
                              <p:par>
                                <p:cTn id="46" presetID="22" presetClass="entr" presetSubtype="8"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wipe(left)">
                                      <p:cBhvr>
                                        <p:cTn id="48" dur="1250"/>
                                        <p:tgtEl>
                                          <p:spTgt spid="7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wipe(left)">
                                      <p:cBhvr>
                                        <p:cTn id="51"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3" grpId="0"/>
      <p:bldP spid="7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3768" y="701750"/>
            <a:ext cx="6660232" cy="4475001"/>
          </a:xfrm>
          <a:prstGeom prst="rect">
            <a:avLst/>
          </a:prstGeom>
        </p:spPr>
      </p:pic>
      <p:grpSp>
        <p:nvGrpSpPr>
          <p:cNvPr id="15" name="组合 14"/>
          <p:cNvGrpSpPr/>
          <p:nvPr/>
        </p:nvGrpSpPr>
        <p:grpSpPr>
          <a:xfrm>
            <a:off x="2051430" y="502001"/>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807906" y="2168045"/>
            <a:ext cx="4506063" cy="684785"/>
          </a:xfrm>
          <a:prstGeom prst="rect">
            <a:avLst/>
          </a:prstGeom>
          <a:noFill/>
        </p:spPr>
        <p:txBody>
          <a:bodyPr wrap="square" lIns="68562" tIns="34281" rIns="68562" bIns="34281" rtlCol="0">
            <a:spAutoFit/>
          </a:bodyPr>
          <a:lstStyle/>
          <a:p>
            <a:pPr algn="dist"/>
            <a:r>
              <a:rPr lang="zh-CN" altLang="en-US" sz="4000" b="0" dirty="0">
                <a:latin typeface="方正正粗黑简体" panose="02000000000000000000" pitchFamily="2" charset="-122"/>
                <a:ea typeface="方正正粗黑简体" panose="02000000000000000000" pitchFamily="2" charset="-122"/>
              </a:rPr>
              <a:t>输入第一部分标题</a:t>
            </a:r>
          </a:p>
        </p:txBody>
      </p:sp>
      <p:cxnSp>
        <p:nvCxnSpPr>
          <p:cNvPr id="19" name="直接连接符 18"/>
          <p:cNvCxnSpPr/>
          <p:nvPr/>
        </p:nvCxnSpPr>
        <p:spPr bwMode="auto">
          <a:xfrm>
            <a:off x="705233" y="2952705"/>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483768" y="627534"/>
            <a:ext cx="924645" cy="1559739"/>
          </a:xfrm>
          <a:prstGeom prst="rect">
            <a:avLst/>
          </a:prstGeom>
          <a:noFill/>
        </p:spPr>
        <p:txBody>
          <a:bodyPr wrap="none" lIns="81614" tIns="40807" rIns="81614" bIns="40807" rtlCol="0">
            <a:spAutoFit/>
          </a:bodyPr>
          <a:lstStyle/>
          <a:p>
            <a:r>
              <a:rPr lang="en-US" altLang="zh-CN" sz="9600" b="1" dirty="0">
                <a:solidFill>
                  <a:srgbClr val="C00000"/>
                </a:solidFill>
                <a:latin typeface="+mn-ea"/>
              </a:rPr>
              <a:t>1</a:t>
            </a:r>
            <a:endParaRPr lang="zh-CN" altLang="en-US" sz="9600" b="1" dirty="0">
              <a:solidFill>
                <a:srgbClr val="C00000"/>
              </a:solidFill>
              <a:latin typeface="+mn-ea"/>
            </a:endParaRPr>
          </a:p>
        </p:txBody>
      </p:sp>
      <p:sp>
        <p:nvSpPr>
          <p:cNvPr id="21" name="TextBox 20"/>
          <p:cNvSpPr txBox="1"/>
          <p:nvPr/>
        </p:nvSpPr>
        <p:spPr>
          <a:xfrm>
            <a:off x="664270" y="2739099"/>
            <a:ext cx="4793334" cy="708720"/>
          </a:xfrm>
          <a:prstGeom prst="rect">
            <a:avLst/>
          </a:prstGeom>
          <a:noFill/>
        </p:spPr>
        <p:txBody>
          <a:bodyPr wrap="square" rtlCol="0">
            <a:spAutoFit/>
          </a:bodyPr>
          <a:lstStyle/>
          <a:p>
            <a:pPr>
              <a:lnSpc>
                <a:spcPct val="150000"/>
              </a:lnSpc>
            </a:pPr>
            <a:r>
              <a:rPr lang="zh-CN" altLang="en-US" sz="1400" b="0" dirty="0">
                <a:latin typeface="方正黑体简体" panose="02010601030101010101" pitchFamily="2" charset="-122"/>
                <a:ea typeface="方正黑体简体" panose="02010601030101010101" pitchFamily="2" charset="-122"/>
              </a:rPr>
              <a:t>点击添加文字内容点击添加文字内容点击添加文字内容点击添加文字内容点击添加文字内容。</a:t>
            </a:r>
          </a:p>
        </p:txBody>
      </p:sp>
    </p:spTree>
    <p:extLst>
      <p:ext uri="{BB962C8B-B14F-4D97-AF65-F5344CB8AC3E}">
        <p14:creationId xmlns:p14="http://schemas.microsoft.com/office/powerpoint/2010/main" val="607790337"/>
      </p:ext>
    </p:extLst>
  </p:cSld>
  <p:clrMapOvr>
    <a:masterClrMapping/>
  </p:clrMapOvr>
  <mc:AlternateContent xmlns:mc="http://schemas.openxmlformats.org/markup-compatibility/2006">
    <mc:Choice xmlns:p14="http://schemas.microsoft.com/office/powerpoint/2010/main" Requires="p14">
      <p:transition spd="slow" p14:dur="1750"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8"/>
                                        </p:tgtEl>
                                      </p:cBhvr>
                                    </p:animEffect>
                                  </p:childTnLst>
                                </p:cTn>
                              </p:par>
                            </p:childTnLst>
                          </p:cTn>
                        </p:par>
                        <p:par>
                          <p:cTn id="23" fill="hold">
                            <p:stCondLst>
                              <p:cond delay="2350"/>
                            </p:stCondLst>
                            <p:childTnLst>
                              <p:par>
                                <p:cTn id="24" presetID="16" presetClass="entr" presetSubtype="21"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par>
                          <p:cTn id="27" fill="hold">
                            <p:stCondLst>
                              <p:cond delay="2850"/>
                            </p:stCondLst>
                            <p:childTnLst>
                              <p:par>
                                <p:cTn id="28" presetID="31"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 calcmode="lin" valueType="num">
                                      <p:cBhvr>
                                        <p:cTn id="32" dur="500" fill="hold"/>
                                        <p:tgtEl>
                                          <p:spTgt spid="21"/>
                                        </p:tgtEl>
                                        <p:attrNameLst>
                                          <p:attrName>style.rotation</p:attrName>
                                        </p:attrNameLst>
                                      </p:cBhvr>
                                      <p:tavLst>
                                        <p:tav tm="0">
                                          <p:val>
                                            <p:fltVal val="90"/>
                                          </p:val>
                                        </p:tav>
                                        <p:tav tm="100000">
                                          <p:val>
                                            <p:fltVal val="0"/>
                                          </p:val>
                                        </p:tav>
                                      </p:tavLst>
                                    </p:anim>
                                    <p:animEffect transition="in" filter="fade">
                                      <p:cBhvr>
                                        <p:cTn id="33" dur="500"/>
                                        <p:tgtEl>
                                          <p:spTgt spid="21"/>
                                        </p:tgtEl>
                                      </p:cBhvr>
                                    </p:animEffect>
                                  </p:childTnLst>
                                </p:cTn>
                              </p:par>
                            </p:childTnLst>
                          </p:cTn>
                        </p:par>
                        <p:par>
                          <p:cTn id="34" fill="hold">
                            <p:stCondLst>
                              <p:cond delay="335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“三严三实”是改进作风的有力思想武器</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sp>
        <p:nvSpPr>
          <p:cNvPr id="27" name="Title 1"/>
          <p:cNvSpPr txBox="1">
            <a:spLocks/>
          </p:cNvSpPr>
          <p:nvPr/>
        </p:nvSpPr>
        <p:spPr>
          <a:xfrm>
            <a:off x="3161848" y="2430622"/>
            <a:ext cx="4957671" cy="1142268"/>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endParaRPr lang="en-US" sz="2999" dirty="0">
              <a:latin typeface="微软雅黑" pitchFamily="34" charset="-122"/>
              <a:ea typeface="微软雅黑" pitchFamily="34" charset="-122"/>
            </a:endParaRPr>
          </a:p>
        </p:txBody>
      </p:sp>
      <p:sp>
        <p:nvSpPr>
          <p:cNvPr id="35" name="矩形 34"/>
          <p:cNvSpPr>
            <a:spLocks/>
          </p:cNvSpPr>
          <p:nvPr/>
        </p:nvSpPr>
        <p:spPr>
          <a:xfrm>
            <a:off x="2431149" y="1300912"/>
            <a:ext cx="6406735" cy="1423191"/>
          </a:xfrm>
          <a:prstGeom prst="rect">
            <a:avLst/>
          </a:prstGeom>
          <a:solidFill>
            <a:srgbClr val="9A0000"/>
          </a:solidFill>
          <a:ln>
            <a:solidFill>
              <a:srgbClr val="9A0000"/>
            </a:solidFill>
          </a:ln>
          <a:scene3d>
            <a:camera prst="orthographicFront"/>
            <a:lightRig rig="threePt" dir="t"/>
          </a:scene3d>
          <a:sp3d>
            <a:bevelT w="165100" prst="coolSlant"/>
          </a:sp3d>
        </p:spPr>
        <p:style>
          <a:lnRef idx="2">
            <a:schemeClr val="accent2"/>
          </a:lnRef>
          <a:fillRef idx="1">
            <a:schemeClr val="lt1"/>
          </a:fillRef>
          <a:effectRef idx="0">
            <a:schemeClr val="accent2"/>
          </a:effectRef>
          <a:fontRef idx="minor">
            <a:schemeClr val="dk1"/>
          </a:fontRef>
        </p:style>
        <p:txBody>
          <a:bodyPr wrap="square">
            <a:noAutofit/>
          </a:bodyPr>
          <a:lstStyle/>
          <a:p>
            <a:pPr algn="l"/>
            <a:r>
              <a:rPr lang="zh-CN" altLang="en-US" sz="1400" dirty="0">
                <a:solidFill>
                  <a:srgbClr val="FFCC00"/>
                </a:solidFill>
                <a:latin typeface="微软雅黑" pitchFamily="34" charset="-122"/>
                <a:ea typeface="微软雅黑" pitchFamily="34" charset="-122"/>
              </a:rPr>
              <a:t>“三严三实”是以习近平同志为总书记的党中央集全党治党的经验和智慧。开展县处级以上领导干部中“三严三实”专题教育，是深入学习贯彻习近平总书记系列重要讲话精神、落实全面从严治党要求的务实之举，是巩固和扩大党的群众路线教育实践活动成果，推动党员干部大力学习弘扬像焦裕禄这样的优秀干部、自觉践行“三严三实”要求。也是我们各级党员干部成长为让党放心、让人民满意的好干部的修身之本、为政之道和成事之要。</a:t>
            </a:r>
          </a:p>
        </p:txBody>
      </p:sp>
      <p:sp>
        <p:nvSpPr>
          <p:cNvPr id="36" name="矩形 35"/>
          <p:cNvSpPr/>
          <p:nvPr/>
        </p:nvSpPr>
        <p:spPr>
          <a:xfrm>
            <a:off x="2431149" y="2952395"/>
            <a:ext cx="6406735" cy="1599944"/>
          </a:xfrm>
          <a:prstGeom prst="rect">
            <a:avLst/>
          </a:prstGeom>
          <a:solidFill>
            <a:srgbClr val="9A0000"/>
          </a:solidFill>
          <a:ln>
            <a:solidFill>
              <a:srgbClr val="9A0000"/>
            </a:solidFill>
          </a:ln>
          <a:scene3d>
            <a:camera prst="orthographicFront"/>
            <a:lightRig rig="threePt" dir="t"/>
          </a:scene3d>
          <a:sp3d>
            <a:bevelT w="165100" prst="coolSlant"/>
          </a:sp3d>
        </p:spPr>
        <p:style>
          <a:lnRef idx="2">
            <a:schemeClr val="accent2"/>
          </a:lnRef>
          <a:fillRef idx="1">
            <a:schemeClr val="lt1"/>
          </a:fillRef>
          <a:effectRef idx="0">
            <a:schemeClr val="accent2"/>
          </a:effectRef>
          <a:fontRef idx="minor">
            <a:schemeClr val="dk1"/>
          </a:fontRef>
        </p:style>
        <p:txBody>
          <a:bodyPr wrap="square">
            <a:spAutoFit/>
          </a:bodyPr>
          <a:lstStyle/>
          <a:p>
            <a:pPr algn="l"/>
            <a:r>
              <a:rPr lang="zh-CN" altLang="en-US" sz="1400" dirty="0">
                <a:solidFill>
                  <a:srgbClr val="FFCC00"/>
                </a:solidFill>
                <a:latin typeface="微软雅黑" pitchFamily="34" charset="-122"/>
                <a:ea typeface="微软雅黑" pitchFamily="34" charset="-122"/>
              </a:rPr>
              <a:t>深入开展“三严三实”专题教育，就是坚持思想建党基本原则不动摇，通过强化理论武装、坚定政治信仰，加强党性锻炼、严肃党内政治生活，解决存在问题、不断自我提高，促进各级领导干部坚守共产党人的精神高地，坚守社会主义核心价值观的精神家园，践行“三严三实”要求，推进从严管党治党决策部署落地生根。领导干部是落实从严治党各项措施的先行者和带头人，务必增强政治意识、大局意识，自觉肩负起深入开展“三严三实”专题教育的责任，严格要求、严格程序，推动专题教育深入开展，确保取得实效，加快形成全面从严治党新常态。</a:t>
            </a:r>
          </a:p>
        </p:txBody>
      </p:sp>
      <p:pic>
        <p:nvPicPr>
          <p:cNvPr id="37"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6117" y="1300912"/>
            <a:ext cx="1967794" cy="325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0033173"/>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16" presetClass="entr" presetSubtype="21" fill="hold" grpId="0" nodeType="afterEffect" nodePh="1">
                                  <p:stCondLst>
                                    <p:cond delay="0"/>
                                  </p:stCondLst>
                                  <p:endCondLst>
                                    <p:cond evt="begin" delay="0">
                                      <p:tn val="14"/>
                                    </p:cond>
                                  </p:end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750"/>
                                        <p:tgtEl>
                                          <p:spTgt spid="27"/>
                                        </p:tgtEl>
                                      </p:cBhvr>
                                    </p:animEffect>
                                  </p:childTnLst>
                                </p:cTn>
                              </p:par>
                            </p:childTnLst>
                          </p:cTn>
                        </p:par>
                        <p:par>
                          <p:cTn id="17" fill="hold">
                            <p:stCondLst>
                              <p:cond delay="2250"/>
                            </p:stCondLst>
                            <p:childTnLst>
                              <p:par>
                                <p:cTn id="18" presetID="23" presetClass="entr" presetSubtype="16"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childTnLst>
                                </p:cTn>
                              </p:par>
                            </p:childTnLst>
                          </p:cTn>
                        </p:par>
                        <p:par>
                          <p:cTn id="22" fill="hold">
                            <p:stCondLst>
                              <p:cond delay="2750"/>
                            </p:stCondLst>
                            <p:childTnLst>
                              <p:par>
                                <p:cTn id="23" presetID="2" presetClass="entr" presetSubtype="2"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000" fill="hold"/>
                                        <p:tgtEl>
                                          <p:spTgt spid="35"/>
                                        </p:tgtEl>
                                        <p:attrNameLst>
                                          <p:attrName>ppt_x</p:attrName>
                                        </p:attrNameLst>
                                      </p:cBhvr>
                                      <p:tavLst>
                                        <p:tav tm="0">
                                          <p:val>
                                            <p:strVal val="1+#ppt_w/2"/>
                                          </p:val>
                                        </p:tav>
                                        <p:tav tm="100000">
                                          <p:val>
                                            <p:strVal val="#ppt_x"/>
                                          </p:val>
                                        </p:tav>
                                      </p:tavLst>
                                    </p:anim>
                                    <p:anim calcmode="lin" valueType="num">
                                      <p:cBhvr additive="base">
                                        <p:cTn id="26" dur="1000" fill="hold"/>
                                        <p:tgtEl>
                                          <p:spTgt spid="35"/>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1000" fill="hold"/>
                                        <p:tgtEl>
                                          <p:spTgt spid="36"/>
                                        </p:tgtEl>
                                        <p:attrNameLst>
                                          <p:attrName>ppt_x</p:attrName>
                                        </p:attrNameLst>
                                      </p:cBhvr>
                                      <p:tavLst>
                                        <p:tav tm="0">
                                          <p:val>
                                            <p:strVal val="1+#ppt_w/2"/>
                                          </p:val>
                                        </p:tav>
                                        <p:tav tm="100000">
                                          <p:val>
                                            <p:strVal val="#ppt_x"/>
                                          </p:val>
                                        </p:tav>
                                      </p:tavLst>
                                    </p:anim>
                                    <p:anim calcmode="lin" valueType="num">
                                      <p:cBhvr additive="base">
                                        <p:cTn id="31"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7" grpId="0"/>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“三严三实”的 内涵</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825211" y="1200574"/>
            <a:ext cx="5598321" cy="535366"/>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lnSpc>
                <a:spcPct val="90000"/>
              </a:lnSpc>
              <a:defRPr/>
            </a:pPr>
            <a:r>
              <a:rPr lang="zh-CN" altLang="en-US" sz="3199" dirty="0"/>
              <a:t>三严三实</a:t>
            </a:r>
          </a:p>
        </p:txBody>
      </p:sp>
      <p:cxnSp>
        <p:nvCxnSpPr>
          <p:cNvPr id="14" name="直接连接符 13"/>
          <p:cNvCxnSpPr/>
          <p:nvPr/>
        </p:nvCxnSpPr>
        <p:spPr>
          <a:xfrm>
            <a:off x="1025032" y="1961743"/>
            <a:ext cx="2878836"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71871" y="1961743"/>
            <a:ext cx="2880424"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五角星 16"/>
          <p:cNvSpPr/>
          <p:nvPr/>
        </p:nvSpPr>
        <p:spPr>
          <a:xfrm>
            <a:off x="4452974" y="1790346"/>
            <a:ext cx="342794" cy="34120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199"/>
          </a:p>
        </p:txBody>
      </p:sp>
      <p:sp>
        <p:nvSpPr>
          <p:cNvPr id="18" name="圆角矩形 17"/>
          <p:cNvSpPr/>
          <p:nvPr/>
        </p:nvSpPr>
        <p:spPr>
          <a:xfrm>
            <a:off x="2058176" y="2267045"/>
            <a:ext cx="1619494" cy="471937"/>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999" dirty="0">
                <a:solidFill>
                  <a:srgbClr val="FFFF00"/>
                </a:solidFill>
                <a:latin typeface="微软雅黑" panose="020B0503020204020204" pitchFamily="34" charset="-122"/>
                <a:ea typeface="微软雅黑" panose="020B0503020204020204" pitchFamily="34" charset="-122"/>
              </a:rPr>
              <a:t>严以修身</a:t>
            </a:r>
          </a:p>
        </p:txBody>
      </p:sp>
      <p:sp>
        <p:nvSpPr>
          <p:cNvPr id="19" name="圆角矩形 18"/>
          <p:cNvSpPr/>
          <p:nvPr/>
        </p:nvSpPr>
        <p:spPr>
          <a:xfrm>
            <a:off x="5562294" y="2267045"/>
            <a:ext cx="1619494" cy="471937"/>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999" dirty="0">
                <a:solidFill>
                  <a:srgbClr val="FFFF00"/>
                </a:solidFill>
                <a:latin typeface="微软雅黑" panose="020B0503020204020204" pitchFamily="34" charset="-122"/>
                <a:ea typeface="微软雅黑" panose="020B0503020204020204" pitchFamily="34" charset="-122"/>
              </a:rPr>
              <a:t>谋事要实</a:t>
            </a:r>
          </a:p>
        </p:txBody>
      </p:sp>
      <p:sp>
        <p:nvSpPr>
          <p:cNvPr id="20" name="圆角矩形 19"/>
          <p:cNvSpPr/>
          <p:nvPr/>
        </p:nvSpPr>
        <p:spPr>
          <a:xfrm>
            <a:off x="2058176" y="3090108"/>
            <a:ext cx="1619494" cy="471937"/>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999" dirty="0">
                <a:solidFill>
                  <a:srgbClr val="FFFF00"/>
                </a:solidFill>
                <a:latin typeface="微软雅黑" panose="020B0503020204020204" pitchFamily="34" charset="-122"/>
                <a:ea typeface="微软雅黑" panose="020B0503020204020204" pitchFamily="34" charset="-122"/>
              </a:rPr>
              <a:t>严以用权</a:t>
            </a:r>
          </a:p>
        </p:txBody>
      </p:sp>
      <p:sp>
        <p:nvSpPr>
          <p:cNvPr id="21" name="圆角矩形 20"/>
          <p:cNvSpPr/>
          <p:nvPr/>
        </p:nvSpPr>
        <p:spPr>
          <a:xfrm>
            <a:off x="5562294" y="3090108"/>
            <a:ext cx="1619494" cy="471937"/>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999" dirty="0">
                <a:solidFill>
                  <a:srgbClr val="FFFF00"/>
                </a:solidFill>
                <a:latin typeface="微软雅黑" panose="020B0503020204020204" pitchFamily="34" charset="-122"/>
                <a:ea typeface="微软雅黑" panose="020B0503020204020204" pitchFamily="34" charset="-122"/>
              </a:rPr>
              <a:t>创业要实</a:t>
            </a:r>
          </a:p>
        </p:txBody>
      </p:sp>
      <p:sp>
        <p:nvSpPr>
          <p:cNvPr id="22" name="圆角矩形 21"/>
          <p:cNvSpPr/>
          <p:nvPr/>
        </p:nvSpPr>
        <p:spPr>
          <a:xfrm>
            <a:off x="2058176" y="3928049"/>
            <a:ext cx="1619494" cy="471937"/>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999" dirty="0">
                <a:solidFill>
                  <a:srgbClr val="FFFF00"/>
                </a:solidFill>
                <a:latin typeface="微软雅黑" panose="020B0503020204020204" pitchFamily="34" charset="-122"/>
                <a:ea typeface="微软雅黑" panose="020B0503020204020204" pitchFamily="34" charset="-122"/>
              </a:rPr>
              <a:t>严以律己</a:t>
            </a:r>
          </a:p>
        </p:txBody>
      </p:sp>
      <p:sp>
        <p:nvSpPr>
          <p:cNvPr id="23" name="圆角矩形 22"/>
          <p:cNvSpPr/>
          <p:nvPr/>
        </p:nvSpPr>
        <p:spPr>
          <a:xfrm>
            <a:off x="5562294" y="3928049"/>
            <a:ext cx="1619494" cy="471937"/>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999" dirty="0">
                <a:solidFill>
                  <a:srgbClr val="FFFF00"/>
                </a:solidFill>
                <a:latin typeface="微软雅黑" panose="020B0503020204020204" pitchFamily="34" charset="-122"/>
                <a:ea typeface="微软雅黑" panose="020B0503020204020204" pitchFamily="34" charset="-122"/>
              </a:rPr>
              <a:t>做人要实</a:t>
            </a:r>
          </a:p>
        </p:txBody>
      </p:sp>
    </p:spTree>
    <p:extLst>
      <p:ext uri="{BB962C8B-B14F-4D97-AF65-F5344CB8AC3E}">
        <p14:creationId xmlns:p14="http://schemas.microsoft.com/office/powerpoint/2010/main" val="155581107"/>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par>
                                <p:cTn id="29" presetID="22" presetClass="entr" presetSubtype="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right)">
                                      <p:cBhvr>
                                        <p:cTn id="31" dur="500"/>
                                        <p:tgtEl>
                                          <p:spTgt spid="14"/>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5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6000"/>
                            </p:stCondLst>
                            <p:childTnLst>
                              <p:par>
                                <p:cTn id="49" presetID="10"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6500"/>
                            </p:stCondLst>
                            <p:childTnLst>
                              <p:par>
                                <p:cTn id="53" presetID="10"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“三严三实”的 内涵</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98885" y="1124397"/>
            <a:ext cx="1809471" cy="700467"/>
            <a:chOff x="781565" y="1124744"/>
            <a:chExt cx="1810029" cy="700683"/>
          </a:xfrm>
        </p:grpSpPr>
        <p:sp>
          <p:nvSpPr>
            <p:cNvPr id="18" name="圆角矩形 17"/>
            <p:cNvSpPr/>
            <p:nvPr/>
          </p:nvSpPr>
          <p:spPr>
            <a:xfrm>
              <a:off x="971600" y="1353344"/>
              <a:ext cx="1619994" cy="472083"/>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999" dirty="0">
                  <a:solidFill>
                    <a:srgbClr val="FFFF00"/>
                  </a:solidFill>
                  <a:latin typeface="微软雅黑" panose="020B0503020204020204" pitchFamily="34" charset="-122"/>
                  <a:ea typeface="微软雅黑" panose="020B0503020204020204" pitchFamily="34" charset="-122"/>
                </a:rPr>
                <a:t>严以修身</a:t>
              </a:r>
            </a:p>
          </p:txBody>
        </p:sp>
        <p:pic>
          <p:nvPicPr>
            <p:cNvPr id="15" name="Picture 2" descr="E:\我图PPT\00001PNG素材\01党委政府\大红创意五角星.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81565" y="1124744"/>
              <a:ext cx="743229" cy="572327"/>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矩形 24"/>
          <p:cNvSpPr/>
          <p:nvPr/>
        </p:nvSpPr>
        <p:spPr>
          <a:xfrm>
            <a:off x="1432473" y="2267044"/>
            <a:ext cx="6262763" cy="755767"/>
          </a:xfrm>
          <a:prstGeom prst="rect">
            <a:avLst/>
          </a:prstGeom>
          <a:solidFill>
            <a:srgbClr val="CC0000"/>
          </a:solidFill>
        </p:spPr>
        <p:style>
          <a:lnRef idx="0">
            <a:schemeClr val="accent2"/>
          </a:lnRef>
          <a:fillRef idx="3">
            <a:schemeClr val="accent2"/>
          </a:fillRef>
          <a:effectRef idx="3">
            <a:schemeClr val="accent2"/>
          </a:effectRef>
          <a:fontRef idx="minor">
            <a:schemeClr val="lt1"/>
          </a:fontRef>
        </p:style>
        <p:txBody>
          <a:bodyPr wrap="square" anchor="ctr" anchorCtr="0">
            <a:noAutofit/>
          </a:bodyPr>
          <a:lstStyle/>
          <a:p>
            <a:pPr algn="l"/>
            <a:r>
              <a:rPr lang="zh-CN" altLang="en-US" sz="1799" dirty="0">
                <a:solidFill>
                  <a:srgbClr val="FFC000"/>
                </a:solidFill>
                <a:latin typeface="微软雅黑" pitchFamily="34" charset="-122"/>
                <a:ea typeface="微软雅黑" pitchFamily="34" charset="-122"/>
              </a:rPr>
              <a:t>就是要加强党性修养，坚定理想信念，提升道德境界，追求高尚情操，自觉远离低级趣味，自觉抵制歪风邪气。</a:t>
            </a:r>
          </a:p>
        </p:txBody>
      </p:sp>
      <p:sp>
        <p:nvSpPr>
          <p:cNvPr id="26" name="矩形 25"/>
          <p:cNvSpPr/>
          <p:nvPr/>
        </p:nvSpPr>
        <p:spPr>
          <a:xfrm>
            <a:off x="1432473" y="3224286"/>
            <a:ext cx="6262763" cy="923045"/>
          </a:xfrm>
          <a:prstGeom prst="rect">
            <a:avLst/>
          </a:prstGeom>
          <a:solidFill>
            <a:srgbClr val="CC0000"/>
          </a:solidFill>
        </p:spPr>
        <p:style>
          <a:lnRef idx="0">
            <a:schemeClr val="accent2"/>
          </a:lnRef>
          <a:fillRef idx="3">
            <a:schemeClr val="accent2"/>
          </a:fillRef>
          <a:effectRef idx="3">
            <a:schemeClr val="accent2"/>
          </a:effectRef>
          <a:fontRef idx="minor">
            <a:schemeClr val="lt1"/>
          </a:fontRef>
        </p:style>
        <p:txBody>
          <a:bodyPr wrap="square" anchor="ctr" anchorCtr="0">
            <a:spAutoFit/>
          </a:bodyPr>
          <a:lstStyle/>
          <a:p>
            <a:r>
              <a:rPr lang="zh-CN" altLang="zh-CN" sz="1799" dirty="0">
                <a:solidFill>
                  <a:srgbClr val="FFC000"/>
                </a:solidFill>
                <a:latin typeface="微软雅黑" pitchFamily="34" charset="-122"/>
                <a:ea typeface="微软雅黑" pitchFamily="34" charset="-122"/>
              </a:rPr>
              <a:t>正所谓“修身、齐家、治国、平天下”，所以为政为官者要做到以德为先，修身养性，只有树立正确的世界观、人生观、价值观，才能更好地治国、平天下，提高为人民服务的本领</a:t>
            </a:r>
            <a:r>
              <a:rPr lang="zh-CN" altLang="zh-CN" dirty="0">
                <a:solidFill>
                  <a:srgbClr val="FFC000"/>
                </a:solidFill>
              </a:rPr>
              <a:t>。</a:t>
            </a:r>
          </a:p>
        </p:txBody>
      </p:sp>
    </p:spTree>
    <p:extLst>
      <p:ext uri="{BB962C8B-B14F-4D97-AF65-F5344CB8AC3E}">
        <p14:creationId xmlns:p14="http://schemas.microsoft.com/office/powerpoint/2010/main" val="1065172627"/>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childTnLst>
                                </p:cTn>
                              </p:par>
                            </p:childTnLst>
                          </p:cTn>
                        </p:par>
                        <p:par>
                          <p:cTn id="17" fill="hold">
                            <p:stCondLst>
                              <p:cond delay="2500"/>
                            </p:stCondLst>
                            <p:childTnLst>
                              <p:par>
                                <p:cTn id="18" presetID="37"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900" decel="100000" fill="hold"/>
                                        <p:tgtEl>
                                          <p:spTgt spid="2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24" fill="hold">
                            <p:stCondLst>
                              <p:cond delay="3500"/>
                            </p:stCondLst>
                            <p:childTnLst>
                              <p:par>
                                <p:cTn id="25" presetID="37"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900" decel="100000" fill="hold"/>
                                        <p:tgtEl>
                                          <p:spTgt spid="2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
          <p:cNvSpPr txBox="1">
            <a:spLocks noChangeArrowheads="1"/>
          </p:cNvSpPr>
          <p:nvPr/>
        </p:nvSpPr>
        <p:spPr bwMode="ltGray">
          <a:xfrm>
            <a:off x="610823" y="205816"/>
            <a:ext cx="5803003" cy="461523"/>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rPr>
              <a:t>“三严三实”的 内涵</a:t>
            </a:r>
            <a:endParaRPr lang="en-US" altLang="zh-CN" sz="2399" dirty="0">
              <a:gradFill>
                <a:gsLst>
                  <a:gs pos="0">
                    <a:srgbClr val="FFFF00"/>
                  </a:gs>
                  <a:gs pos="100000">
                    <a:srgbClr val="FFC000"/>
                  </a:gs>
                </a:gsLst>
                <a:lin ang="5400000" scaled="0"/>
              </a:gradFill>
              <a:effectLst>
                <a:outerShdw blurRad="50800" dist="38100" dir="2700000" algn="tl" rotWithShape="0">
                  <a:prstClr val="black">
                    <a:alpha val="40000"/>
                  </a:prstClr>
                </a:outerShdw>
              </a:effectLst>
              <a:latin typeface="微软雅黑" pitchFamily="34" charset="-122"/>
              <a:ea typeface="微软雅黑" pitchFamily="34" charset="-122"/>
            </a:endParaRPr>
          </a:p>
        </p:txBody>
      </p:sp>
      <p:pic>
        <p:nvPicPr>
          <p:cNvPr id="24" name="Picture 2"/>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153764" y="127084"/>
            <a:ext cx="609412" cy="61643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96411" y="1124397"/>
            <a:ext cx="1809471" cy="700467"/>
            <a:chOff x="781565" y="1124744"/>
            <a:chExt cx="1810029" cy="700683"/>
          </a:xfrm>
        </p:grpSpPr>
        <p:sp>
          <p:nvSpPr>
            <p:cNvPr id="18" name="圆角矩形 17"/>
            <p:cNvSpPr/>
            <p:nvPr/>
          </p:nvSpPr>
          <p:spPr>
            <a:xfrm>
              <a:off x="971600" y="1353344"/>
              <a:ext cx="1619994" cy="472083"/>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1999" dirty="0">
                  <a:solidFill>
                    <a:srgbClr val="FFFF00"/>
                  </a:solidFill>
                  <a:latin typeface="微软雅黑" panose="020B0503020204020204" pitchFamily="34" charset="-122"/>
                  <a:ea typeface="微软雅黑" panose="020B0503020204020204" pitchFamily="34" charset="-122"/>
                </a:rPr>
                <a:t>严以律己</a:t>
              </a:r>
            </a:p>
          </p:txBody>
        </p:sp>
        <p:pic>
          <p:nvPicPr>
            <p:cNvPr id="15" name="Picture 2" descr="E:\我图PPT\00001PNG素材\01党委政府\大红创意五角星.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81565" y="1124744"/>
              <a:ext cx="743229" cy="572327"/>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矩形 8"/>
          <p:cNvSpPr/>
          <p:nvPr/>
        </p:nvSpPr>
        <p:spPr>
          <a:xfrm>
            <a:off x="1489884" y="2291169"/>
            <a:ext cx="6262763" cy="755767"/>
          </a:xfrm>
          <a:prstGeom prst="rect">
            <a:avLst/>
          </a:prstGeom>
          <a:solidFill>
            <a:srgbClr val="CC0000"/>
          </a:solidFill>
        </p:spPr>
        <p:style>
          <a:lnRef idx="0">
            <a:schemeClr val="accent2"/>
          </a:lnRef>
          <a:fillRef idx="3">
            <a:schemeClr val="accent2"/>
          </a:fillRef>
          <a:effectRef idx="3">
            <a:schemeClr val="accent2"/>
          </a:effectRef>
          <a:fontRef idx="minor">
            <a:schemeClr val="lt1"/>
          </a:fontRef>
        </p:style>
        <p:txBody>
          <a:bodyPr wrap="square" anchor="ctr" anchorCtr="0">
            <a:noAutofit/>
          </a:bodyPr>
          <a:lstStyle/>
          <a:p>
            <a:pPr algn="l"/>
            <a:r>
              <a:rPr lang="zh-CN" altLang="en-US" sz="1799" dirty="0">
                <a:solidFill>
                  <a:srgbClr val="FFC000"/>
                </a:solidFill>
                <a:latin typeface="微软雅黑" pitchFamily="34" charset="-122"/>
                <a:ea typeface="微软雅黑" pitchFamily="34" charset="-122"/>
              </a:rPr>
              <a:t>就是要心存敬畏、手握戒尺，慎独慎微、勤于自省，自觉遵守党纪国法，自觉做到为政清廉。</a:t>
            </a:r>
          </a:p>
        </p:txBody>
      </p:sp>
      <p:sp>
        <p:nvSpPr>
          <p:cNvPr id="10" name="矩形 9"/>
          <p:cNvSpPr/>
          <p:nvPr/>
        </p:nvSpPr>
        <p:spPr>
          <a:xfrm>
            <a:off x="1489884" y="3248411"/>
            <a:ext cx="6262763" cy="923045"/>
          </a:xfrm>
          <a:prstGeom prst="rect">
            <a:avLst/>
          </a:prstGeom>
          <a:solidFill>
            <a:srgbClr val="CC0000"/>
          </a:solidFill>
        </p:spPr>
        <p:style>
          <a:lnRef idx="0">
            <a:schemeClr val="accent2"/>
          </a:lnRef>
          <a:fillRef idx="3">
            <a:schemeClr val="accent2"/>
          </a:fillRef>
          <a:effectRef idx="3">
            <a:schemeClr val="accent2"/>
          </a:effectRef>
          <a:fontRef idx="minor">
            <a:schemeClr val="lt1"/>
          </a:fontRef>
        </p:style>
        <p:txBody>
          <a:bodyPr wrap="square" anchor="ctr" anchorCtr="0">
            <a:spAutoFit/>
          </a:bodyPr>
          <a:lstStyle/>
          <a:p>
            <a:pPr algn="l"/>
            <a:r>
              <a:rPr lang="zh-CN" altLang="en-US" sz="1799" dirty="0">
                <a:solidFill>
                  <a:srgbClr val="FFC000"/>
                </a:solidFill>
                <a:latin typeface="微软雅黑" pitchFamily="34" charset="-122"/>
                <a:ea typeface="微软雅黑" pitchFamily="34" charset="-122"/>
              </a:rPr>
              <a:t>为政为官者要敬畏群众、时时自省；敬畏规则、清正廉洁，做到“为官一任、造福一方”，唯有如此才称得上一名合格的党员干部。 </a:t>
            </a:r>
            <a:endParaRPr lang="zh-CN" altLang="zh-CN" dirty="0">
              <a:solidFill>
                <a:srgbClr val="FFC000"/>
              </a:solidFill>
            </a:endParaRPr>
          </a:p>
        </p:txBody>
      </p:sp>
    </p:spTree>
    <p:extLst>
      <p:ext uri="{BB962C8B-B14F-4D97-AF65-F5344CB8AC3E}">
        <p14:creationId xmlns:p14="http://schemas.microsoft.com/office/powerpoint/2010/main" val="2866845299"/>
      </p:ext>
    </p:extLst>
  </p:cSld>
  <p:clrMapOvr>
    <a:masterClrMapping/>
  </p:clrMapOvr>
  <mc:AlternateContent xmlns:mc="http://schemas.openxmlformats.org/markup-compatibility/2006">
    <mc:Choice xmlns:p14="http://schemas.microsoft.com/office/powerpoint/2010/main" Requires="p14">
      <p:transition spd="slow" p14:dur="17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childTnLst>
                                </p:cTn>
                              </p:par>
                            </p:childTnLst>
                          </p:cTn>
                        </p:par>
                        <p:par>
                          <p:cTn id="17" fill="hold">
                            <p:stCondLst>
                              <p:cond delay="2500"/>
                            </p:stCondLst>
                            <p:childTnLst>
                              <p:par>
                                <p:cTn id="18" presetID="37"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900" decel="100000" fill="hold"/>
                                        <p:tgtEl>
                                          <p:spTgt spid="9"/>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4" fill="hold">
                            <p:stCondLst>
                              <p:cond delay="3500"/>
                            </p:stCondLst>
                            <p:childTnLst>
                              <p:par>
                                <p:cTn id="25" presetID="37"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900" decel="100000" fill="hold"/>
                                        <p:tgtEl>
                                          <p:spTgt spid="10"/>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3768" y="701750"/>
            <a:ext cx="6660232" cy="4475001"/>
          </a:xfrm>
          <a:prstGeom prst="rect">
            <a:avLst/>
          </a:prstGeom>
        </p:spPr>
      </p:pic>
      <p:grpSp>
        <p:nvGrpSpPr>
          <p:cNvPr id="15" name="组合 14"/>
          <p:cNvGrpSpPr/>
          <p:nvPr/>
        </p:nvGrpSpPr>
        <p:grpSpPr>
          <a:xfrm>
            <a:off x="2051430" y="502001"/>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807906" y="2168045"/>
            <a:ext cx="4506063" cy="684785"/>
          </a:xfrm>
          <a:prstGeom prst="rect">
            <a:avLst/>
          </a:prstGeom>
          <a:noFill/>
        </p:spPr>
        <p:txBody>
          <a:bodyPr wrap="square" lIns="68562" tIns="34281" rIns="68562" bIns="34281" rtlCol="0">
            <a:spAutoFit/>
          </a:bodyPr>
          <a:lstStyle/>
          <a:p>
            <a:pPr algn="dist"/>
            <a:r>
              <a:rPr lang="zh-CN" altLang="en-US" sz="4000" b="0" dirty="0">
                <a:latin typeface="方正正粗黑简体" panose="02000000000000000000" pitchFamily="2" charset="-122"/>
                <a:ea typeface="方正正粗黑简体" panose="02000000000000000000" pitchFamily="2" charset="-122"/>
              </a:rPr>
              <a:t>输入第一部分标题</a:t>
            </a:r>
          </a:p>
        </p:txBody>
      </p:sp>
      <p:cxnSp>
        <p:nvCxnSpPr>
          <p:cNvPr id="19" name="直接连接符 18"/>
          <p:cNvCxnSpPr/>
          <p:nvPr/>
        </p:nvCxnSpPr>
        <p:spPr bwMode="auto">
          <a:xfrm>
            <a:off x="705233" y="2952705"/>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483768" y="627534"/>
            <a:ext cx="924645" cy="1559739"/>
          </a:xfrm>
          <a:prstGeom prst="rect">
            <a:avLst/>
          </a:prstGeom>
          <a:noFill/>
        </p:spPr>
        <p:txBody>
          <a:bodyPr wrap="none" lIns="81614" tIns="40807" rIns="81614" bIns="40807" rtlCol="0">
            <a:spAutoFit/>
          </a:bodyPr>
          <a:lstStyle/>
          <a:p>
            <a:r>
              <a:rPr lang="en-US" altLang="zh-CN" sz="9600" b="1" dirty="0">
                <a:solidFill>
                  <a:srgbClr val="C00000"/>
                </a:solidFill>
                <a:latin typeface="+mn-ea"/>
              </a:rPr>
              <a:t>2</a:t>
            </a:r>
            <a:endParaRPr lang="zh-CN" altLang="en-US" sz="9600" b="1" dirty="0">
              <a:solidFill>
                <a:srgbClr val="C00000"/>
              </a:solidFill>
              <a:latin typeface="+mn-ea"/>
            </a:endParaRPr>
          </a:p>
        </p:txBody>
      </p:sp>
      <p:sp>
        <p:nvSpPr>
          <p:cNvPr id="21" name="TextBox 20"/>
          <p:cNvSpPr txBox="1"/>
          <p:nvPr/>
        </p:nvSpPr>
        <p:spPr>
          <a:xfrm>
            <a:off x="664270" y="2739099"/>
            <a:ext cx="4793334" cy="708720"/>
          </a:xfrm>
          <a:prstGeom prst="rect">
            <a:avLst/>
          </a:prstGeom>
          <a:noFill/>
        </p:spPr>
        <p:txBody>
          <a:bodyPr wrap="square" rtlCol="0">
            <a:spAutoFit/>
          </a:bodyPr>
          <a:lstStyle/>
          <a:p>
            <a:pPr>
              <a:lnSpc>
                <a:spcPct val="150000"/>
              </a:lnSpc>
            </a:pPr>
            <a:r>
              <a:rPr lang="zh-CN" altLang="en-US" sz="1400" b="0" dirty="0">
                <a:latin typeface="方正黑体简体" panose="02010601030101010101" pitchFamily="2" charset="-122"/>
                <a:ea typeface="方正黑体简体" panose="02010601030101010101" pitchFamily="2" charset="-122"/>
              </a:rPr>
              <a:t>点击添加文字内容点击添加文字内容点击添加文字内容点击添加文字内容点击添加文字内容。</a:t>
            </a:r>
          </a:p>
        </p:txBody>
      </p:sp>
    </p:spTree>
    <p:extLst>
      <p:ext uri="{BB962C8B-B14F-4D97-AF65-F5344CB8AC3E}">
        <p14:creationId xmlns:p14="http://schemas.microsoft.com/office/powerpoint/2010/main" val="4044512705"/>
      </p:ext>
    </p:extLst>
  </p:cSld>
  <p:clrMapOvr>
    <a:masterClrMapping/>
  </p:clrMapOvr>
  <mc:AlternateContent xmlns:mc="http://schemas.openxmlformats.org/markup-compatibility/2006">
    <mc:Choice xmlns:p14="http://schemas.microsoft.com/office/powerpoint/2010/main" Requires="p14">
      <p:transition spd="slow" p14:dur="1750" advTm="8000">
        <p14:gallery dir="l"/>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8"/>
                                        </p:tgtEl>
                                      </p:cBhvr>
                                    </p:animEffect>
                                  </p:childTnLst>
                                </p:cTn>
                              </p:par>
                            </p:childTnLst>
                          </p:cTn>
                        </p:par>
                        <p:par>
                          <p:cTn id="23" fill="hold">
                            <p:stCondLst>
                              <p:cond delay="2350"/>
                            </p:stCondLst>
                            <p:childTnLst>
                              <p:par>
                                <p:cTn id="24" presetID="16" presetClass="entr" presetSubtype="21"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par>
                          <p:cTn id="27" fill="hold">
                            <p:stCondLst>
                              <p:cond delay="2850"/>
                            </p:stCondLst>
                            <p:childTnLst>
                              <p:par>
                                <p:cTn id="28" presetID="31"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 calcmode="lin" valueType="num">
                                      <p:cBhvr>
                                        <p:cTn id="32" dur="500" fill="hold"/>
                                        <p:tgtEl>
                                          <p:spTgt spid="21"/>
                                        </p:tgtEl>
                                        <p:attrNameLst>
                                          <p:attrName>style.rotation</p:attrName>
                                        </p:attrNameLst>
                                      </p:cBhvr>
                                      <p:tavLst>
                                        <p:tav tm="0">
                                          <p:val>
                                            <p:fltVal val="90"/>
                                          </p:val>
                                        </p:tav>
                                        <p:tav tm="100000">
                                          <p:val>
                                            <p:fltVal val="0"/>
                                          </p:val>
                                        </p:tav>
                                      </p:tavLst>
                                    </p:anim>
                                    <p:animEffect transition="in" filter="fade">
                                      <p:cBhvr>
                                        <p:cTn id="33" dur="500"/>
                                        <p:tgtEl>
                                          <p:spTgt spid="21"/>
                                        </p:tgtEl>
                                      </p:cBhvr>
                                    </p:animEffect>
                                  </p:childTnLst>
                                </p:cTn>
                              </p:par>
                            </p:childTnLst>
                          </p:cTn>
                        </p:par>
                        <p:par>
                          <p:cTn id="34" fill="hold">
                            <p:stCondLst>
                              <p:cond delay="335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10530256</TotalTime>
  <Words>2663</Words>
  <Application>Microsoft Office PowerPoint</Application>
  <PresentationFormat>全屏显示(16:9)</PresentationFormat>
  <Paragraphs>135</Paragraphs>
  <Slides>27</Slides>
  <Notes>23</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Adobe 黑体 Std R</vt:lpstr>
      <vt:lpstr>Amelia BT</vt:lpstr>
      <vt:lpstr>Open Sans</vt:lpstr>
      <vt:lpstr>方正行楷简体</vt:lpstr>
      <vt:lpstr>方正黑体简体</vt:lpstr>
      <vt:lpstr>方正毡笔黑简体</vt:lpstr>
      <vt:lpstr>方正正粗黑简体</vt:lpstr>
      <vt:lpstr>方正正大黑简体</vt:lpstr>
      <vt:lpstr>华文细黑</vt:lpstr>
      <vt:lpstr>宋体</vt:lpstr>
      <vt:lpstr>微软雅黑</vt:lpstr>
      <vt:lpstr>Arial</vt:lpstr>
      <vt:lpstr>Arial Black</vt:lpstr>
      <vt:lpstr>Calibri</vt:lpstr>
      <vt:lpstr>Segoe UI</vt:lpstr>
      <vt:lpstr>Wingdings</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186</dc:title>
  <dc:creator>Administrator</dc:creator>
  <cp:lastModifiedBy>Administrator</cp:lastModifiedBy>
  <cp:revision>265</cp:revision>
  <dcterms:created xsi:type="dcterms:W3CDTF">2010-02-22T07:41:47Z</dcterms:created>
  <dcterms:modified xsi:type="dcterms:W3CDTF">2017-06-25T14:10:56Z</dcterms:modified>
</cp:coreProperties>
</file>