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64" r:id="rId5"/>
    <p:sldId id="265" r:id="rId6"/>
    <p:sldId id="266" r:id="rId7"/>
    <p:sldId id="267" r:id="rId8"/>
    <p:sldId id="268" r:id="rId9"/>
    <p:sldId id="269" r:id="rId10"/>
    <p:sldId id="261" r:id="rId11"/>
    <p:sldId id="272" r:id="rId12"/>
    <p:sldId id="273" r:id="rId13"/>
    <p:sldId id="274" r:id="rId14"/>
    <p:sldId id="262" r:id="rId15"/>
    <p:sldId id="275" r:id="rId16"/>
    <p:sldId id="276" r:id="rId17"/>
    <p:sldId id="263" r:id="rId18"/>
    <p:sldId id="277" r:id="rId19"/>
    <p:sldId id="278" r:id="rId20"/>
    <p:sldId id="279" r:id="rId21"/>
    <p:sldId id="25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2" d="100"/>
          <a:sy n="72" d="100"/>
        </p:scale>
        <p:origin x="474"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66488E-163C-4A19-82EC-3D449C349748}" type="datetimeFigureOut">
              <a:rPr lang="zh-CN" altLang="en-US" smtClean="0"/>
              <a:t>2017/12/12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19E97-C481-43F3-9905-175647FD9867}" type="slidenum">
              <a:rPr lang="zh-CN" altLang="en-US" smtClean="0"/>
              <a:t>‹#›</a:t>
            </a:fld>
            <a:endParaRPr lang="zh-CN" altLang="en-US"/>
          </a:p>
        </p:txBody>
      </p:sp>
    </p:spTree>
    <p:extLst>
      <p:ext uri="{BB962C8B-B14F-4D97-AF65-F5344CB8AC3E}">
        <p14:creationId xmlns:p14="http://schemas.microsoft.com/office/powerpoint/2010/main" val="170272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a:t>
            </a:fld>
            <a:endParaRPr lang="zh-CN" altLang="en-US"/>
          </a:p>
        </p:txBody>
      </p:sp>
    </p:spTree>
    <p:extLst>
      <p:ext uri="{BB962C8B-B14F-4D97-AF65-F5344CB8AC3E}">
        <p14:creationId xmlns:p14="http://schemas.microsoft.com/office/powerpoint/2010/main" val="837578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10</a:t>
            </a:fld>
            <a:endParaRPr lang="zh-CN" altLang="en-US"/>
          </a:p>
        </p:txBody>
      </p:sp>
    </p:spTree>
    <p:extLst>
      <p:ext uri="{BB962C8B-B14F-4D97-AF65-F5344CB8AC3E}">
        <p14:creationId xmlns:p14="http://schemas.microsoft.com/office/powerpoint/2010/main" val="1050941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11</a:t>
            </a:fld>
            <a:endParaRPr lang="zh-CN" altLang="en-US"/>
          </a:p>
        </p:txBody>
      </p:sp>
    </p:spTree>
    <p:extLst>
      <p:ext uri="{BB962C8B-B14F-4D97-AF65-F5344CB8AC3E}">
        <p14:creationId xmlns:p14="http://schemas.microsoft.com/office/powerpoint/2010/main" val="162435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12</a:t>
            </a:fld>
            <a:endParaRPr lang="zh-CN" altLang="en-US"/>
          </a:p>
        </p:txBody>
      </p:sp>
    </p:spTree>
    <p:extLst>
      <p:ext uri="{BB962C8B-B14F-4D97-AF65-F5344CB8AC3E}">
        <p14:creationId xmlns:p14="http://schemas.microsoft.com/office/powerpoint/2010/main" val="1994900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13</a:t>
            </a:fld>
            <a:endParaRPr lang="zh-CN" altLang="en-US"/>
          </a:p>
        </p:txBody>
      </p:sp>
    </p:spTree>
    <p:extLst>
      <p:ext uri="{BB962C8B-B14F-4D97-AF65-F5344CB8AC3E}">
        <p14:creationId xmlns:p14="http://schemas.microsoft.com/office/powerpoint/2010/main" val="435826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14</a:t>
            </a:fld>
            <a:endParaRPr lang="zh-CN" altLang="en-US"/>
          </a:p>
        </p:txBody>
      </p:sp>
    </p:spTree>
    <p:extLst>
      <p:ext uri="{BB962C8B-B14F-4D97-AF65-F5344CB8AC3E}">
        <p14:creationId xmlns:p14="http://schemas.microsoft.com/office/powerpoint/2010/main" val="1200414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15</a:t>
            </a:fld>
            <a:endParaRPr lang="zh-CN" altLang="en-US"/>
          </a:p>
        </p:txBody>
      </p:sp>
    </p:spTree>
    <p:extLst>
      <p:ext uri="{BB962C8B-B14F-4D97-AF65-F5344CB8AC3E}">
        <p14:creationId xmlns:p14="http://schemas.microsoft.com/office/powerpoint/2010/main" val="2556994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16</a:t>
            </a:fld>
            <a:endParaRPr lang="zh-CN" altLang="en-US"/>
          </a:p>
        </p:txBody>
      </p:sp>
    </p:spTree>
    <p:extLst>
      <p:ext uri="{BB962C8B-B14F-4D97-AF65-F5344CB8AC3E}">
        <p14:creationId xmlns:p14="http://schemas.microsoft.com/office/powerpoint/2010/main" val="3447068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17</a:t>
            </a:fld>
            <a:endParaRPr lang="zh-CN" altLang="en-US"/>
          </a:p>
        </p:txBody>
      </p:sp>
    </p:spTree>
    <p:extLst>
      <p:ext uri="{BB962C8B-B14F-4D97-AF65-F5344CB8AC3E}">
        <p14:creationId xmlns:p14="http://schemas.microsoft.com/office/powerpoint/2010/main" val="2293452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18</a:t>
            </a:fld>
            <a:endParaRPr lang="zh-CN" altLang="en-US"/>
          </a:p>
        </p:txBody>
      </p:sp>
    </p:spTree>
    <p:extLst>
      <p:ext uri="{BB962C8B-B14F-4D97-AF65-F5344CB8AC3E}">
        <p14:creationId xmlns:p14="http://schemas.microsoft.com/office/powerpoint/2010/main" val="485321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19</a:t>
            </a:fld>
            <a:endParaRPr lang="zh-CN" altLang="en-US"/>
          </a:p>
        </p:txBody>
      </p:sp>
    </p:spTree>
    <p:extLst>
      <p:ext uri="{BB962C8B-B14F-4D97-AF65-F5344CB8AC3E}">
        <p14:creationId xmlns:p14="http://schemas.microsoft.com/office/powerpoint/2010/main" val="429100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2</a:t>
            </a:fld>
            <a:endParaRPr lang="zh-CN" altLang="en-US"/>
          </a:p>
        </p:txBody>
      </p:sp>
    </p:spTree>
    <p:extLst>
      <p:ext uri="{BB962C8B-B14F-4D97-AF65-F5344CB8AC3E}">
        <p14:creationId xmlns:p14="http://schemas.microsoft.com/office/powerpoint/2010/main" val="941123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20</a:t>
            </a:fld>
            <a:endParaRPr lang="zh-CN" altLang="en-US"/>
          </a:p>
        </p:txBody>
      </p:sp>
    </p:spTree>
    <p:extLst>
      <p:ext uri="{BB962C8B-B14F-4D97-AF65-F5344CB8AC3E}">
        <p14:creationId xmlns:p14="http://schemas.microsoft.com/office/powerpoint/2010/main" val="2805337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21</a:t>
            </a:fld>
            <a:endParaRPr lang="zh-CN" altLang="en-US"/>
          </a:p>
        </p:txBody>
      </p:sp>
    </p:spTree>
    <p:extLst>
      <p:ext uri="{BB962C8B-B14F-4D97-AF65-F5344CB8AC3E}">
        <p14:creationId xmlns:p14="http://schemas.microsoft.com/office/powerpoint/2010/main" val="197944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3</a:t>
            </a:fld>
            <a:endParaRPr lang="zh-CN" altLang="en-US"/>
          </a:p>
        </p:txBody>
      </p:sp>
    </p:spTree>
    <p:extLst>
      <p:ext uri="{BB962C8B-B14F-4D97-AF65-F5344CB8AC3E}">
        <p14:creationId xmlns:p14="http://schemas.microsoft.com/office/powerpoint/2010/main" val="53527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4</a:t>
            </a:fld>
            <a:endParaRPr lang="zh-CN" altLang="en-US"/>
          </a:p>
        </p:txBody>
      </p:sp>
    </p:spTree>
    <p:extLst>
      <p:ext uri="{BB962C8B-B14F-4D97-AF65-F5344CB8AC3E}">
        <p14:creationId xmlns:p14="http://schemas.microsoft.com/office/powerpoint/2010/main" val="425972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5</a:t>
            </a:fld>
            <a:endParaRPr lang="zh-CN" altLang="en-US"/>
          </a:p>
        </p:txBody>
      </p:sp>
    </p:spTree>
    <p:extLst>
      <p:ext uri="{BB962C8B-B14F-4D97-AF65-F5344CB8AC3E}">
        <p14:creationId xmlns:p14="http://schemas.microsoft.com/office/powerpoint/2010/main" val="4093351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6</a:t>
            </a:fld>
            <a:endParaRPr lang="zh-CN" altLang="en-US"/>
          </a:p>
        </p:txBody>
      </p:sp>
    </p:spTree>
    <p:extLst>
      <p:ext uri="{BB962C8B-B14F-4D97-AF65-F5344CB8AC3E}">
        <p14:creationId xmlns:p14="http://schemas.microsoft.com/office/powerpoint/2010/main" val="3036220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7</a:t>
            </a:fld>
            <a:endParaRPr lang="zh-CN" altLang="en-US"/>
          </a:p>
        </p:txBody>
      </p:sp>
    </p:spTree>
    <p:extLst>
      <p:ext uri="{BB962C8B-B14F-4D97-AF65-F5344CB8AC3E}">
        <p14:creationId xmlns:p14="http://schemas.microsoft.com/office/powerpoint/2010/main" val="2662228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8</a:t>
            </a:fld>
            <a:endParaRPr lang="zh-CN" altLang="en-US"/>
          </a:p>
        </p:txBody>
      </p:sp>
    </p:spTree>
    <p:extLst>
      <p:ext uri="{BB962C8B-B14F-4D97-AF65-F5344CB8AC3E}">
        <p14:creationId xmlns:p14="http://schemas.microsoft.com/office/powerpoint/2010/main" val="922438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819E97-C481-43F3-9905-175647FD9867}" type="slidenum">
              <a:rPr lang="zh-CN" altLang="en-US" smtClean="0"/>
              <a:t>9</a:t>
            </a:fld>
            <a:endParaRPr lang="zh-CN" altLang="en-US"/>
          </a:p>
        </p:txBody>
      </p:sp>
    </p:spTree>
    <p:extLst>
      <p:ext uri="{BB962C8B-B14F-4D97-AF65-F5344CB8AC3E}">
        <p14:creationId xmlns:p14="http://schemas.microsoft.com/office/powerpoint/2010/main" val="2554265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3442284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3911804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2552629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914928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831044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4192964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1269216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23267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370103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294675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3E3E50E-A603-4837-9153-46464232B499}" type="datetimeFigureOut">
              <a:rPr lang="zh-CN" altLang="en-US" smtClean="0"/>
              <a:t>2017/12/12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935674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E3E50E-A603-4837-9153-46464232B499}" type="datetimeFigureOut">
              <a:rPr lang="zh-CN" altLang="en-US" smtClean="0"/>
              <a:t>2017/12/12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EC9D4B-30D9-484F-BE12-C8AF5B8278D8}" type="slidenum">
              <a:rPr lang="zh-CN" altLang="en-US" smtClean="0"/>
              <a:t>‹#›</a:t>
            </a:fld>
            <a:endParaRPr lang="zh-CN" altLang="en-US"/>
          </a:p>
        </p:txBody>
      </p:sp>
    </p:spTree>
    <p:extLst>
      <p:ext uri="{BB962C8B-B14F-4D97-AF65-F5344CB8AC3E}">
        <p14:creationId xmlns:p14="http://schemas.microsoft.com/office/powerpoint/2010/main" val="11707316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5.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5.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5.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9.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8.pn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5.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png"/><Relationship Id="rId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3984" y="5511800"/>
            <a:ext cx="6878015" cy="13462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355830"/>
            <a:ext cx="9271000" cy="150217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3097" y="4793381"/>
            <a:ext cx="4318902" cy="206461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466437"/>
            <a:ext cx="6680200" cy="1378813"/>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4154749"/>
            <a:ext cx="3776401" cy="2703251"/>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45399" y="1490420"/>
            <a:ext cx="10109200" cy="1250092"/>
          </a:xfrm>
          <a:prstGeom prst="rect">
            <a:avLst/>
          </a:prstGeom>
        </p:spPr>
      </p:pic>
      <p:sp>
        <p:nvSpPr>
          <p:cNvPr id="9" name="文本框 11"/>
          <p:cNvSpPr txBox="1"/>
          <p:nvPr/>
        </p:nvSpPr>
        <p:spPr>
          <a:xfrm>
            <a:off x="3159094" y="2945181"/>
            <a:ext cx="5349426" cy="754374"/>
          </a:xfrm>
          <a:prstGeom prst="rect">
            <a:avLst/>
          </a:prstGeom>
          <a:noFill/>
        </p:spPr>
        <p:txBody>
          <a:bodyPr wrap="square" lIns="68580" tIns="34290" rIns="68580" bIns="34290" rtlCol="0">
            <a:spAutoFit/>
          </a:bodyPr>
          <a:lstStyle/>
          <a:p>
            <a:pPr algn="ctr">
              <a:lnSpc>
                <a:spcPct val="130000"/>
              </a:lnSpc>
            </a:pPr>
            <a:r>
              <a:rPr lang="zh-CN" altLang="en-US" b="1" dirty="0">
                <a:solidFill>
                  <a:srgbClr val="FFFF00"/>
                </a:solidFill>
                <a:latin typeface="微软雅黑" panose="020B0503020204020204" pitchFamily="34" charset="-122"/>
                <a:ea typeface="微软雅黑" panose="020B0503020204020204" pitchFamily="34" charset="-122"/>
              </a:rPr>
              <a:t>根据中国共产党发展党员工作细则（</a:t>
            </a:r>
            <a:r>
              <a:rPr lang="en-US" altLang="zh-CN" b="1">
                <a:solidFill>
                  <a:srgbClr val="FFFF00"/>
                </a:solidFill>
                <a:latin typeface="微软雅黑" panose="020B0503020204020204" pitchFamily="34" charset="-122"/>
                <a:ea typeface="微软雅黑" panose="020B0503020204020204" pitchFamily="34" charset="-122"/>
              </a:rPr>
              <a:t>2017</a:t>
            </a:r>
            <a:r>
              <a:rPr lang="zh-CN" altLang="en-US" b="1">
                <a:solidFill>
                  <a:srgbClr val="FFFF00"/>
                </a:solidFill>
                <a:latin typeface="微软雅黑" panose="020B0503020204020204" pitchFamily="34" charset="-122"/>
                <a:ea typeface="微软雅黑" panose="020B0503020204020204" pitchFamily="34" charset="-122"/>
              </a:rPr>
              <a:t>版</a:t>
            </a:r>
            <a:r>
              <a:rPr lang="zh-CN" altLang="en-US" b="1" dirty="0">
                <a:solidFill>
                  <a:srgbClr val="FFFF00"/>
                </a:solidFill>
                <a:latin typeface="微软雅黑" panose="020B0503020204020204" pitchFamily="34" charset="-122"/>
                <a:ea typeface="微软雅黑" panose="020B0503020204020204" pitchFamily="34" charset="-122"/>
              </a:rPr>
              <a:t>）编写</a:t>
            </a:r>
          </a:p>
          <a:p>
            <a:pPr algn="ctr">
              <a:lnSpc>
                <a:spcPct val="130000"/>
              </a:lnSpc>
            </a:pPr>
            <a:r>
              <a:rPr lang="zh-CN" altLang="en-US" b="1" dirty="0">
                <a:solidFill>
                  <a:srgbClr val="FFFF00"/>
                </a:solidFill>
                <a:latin typeface="微软雅黑" panose="020B0503020204020204" pitchFamily="34" charset="-122"/>
                <a:ea typeface="微软雅黑" panose="020B0503020204020204" pitchFamily="34" charset="-122"/>
              </a:rPr>
              <a:t>适用于党支部培训、党员汇报</a:t>
            </a:r>
            <a:endParaRPr lang="zh-CN" altLang="en-US" b="1" dirty="0">
              <a:solidFill>
                <a:srgbClr val="FFFF00"/>
              </a:solidFill>
              <a:effectLst/>
              <a:latin typeface="微软雅黑" panose="020B0503020204020204" pitchFamily="34" charset="-122"/>
              <a:ea typeface="微软雅黑" panose="020B0503020204020204" pitchFamily="34" charset="-122"/>
            </a:endParaRPr>
          </a:p>
        </p:txBody>
      </p:sp>
      <p:sp>
        <p:nvSpPr>
          <p:cNvPr id="14" name="文本框 11"/>
          <p:cNvSpPr txBox="1"/>
          <p:nvPr/>
        </p:nvSpPr>
        <p:spPr>
          <a:xfrm>
            <a:off x="3196358" y="3799210"/>
            <a:ext cx="5274899" cy="383888"/>
          </a:xfrm>
          <a:prstGeom prst="rect">
            <a:avLst/>
          </a:prstGeom>
          <a:noFill/>
        </p:spPr>
        <p:txBody>
          <a:bodyPr wrap="square" lIns="68580" tIns="34290" rIns="68580" bIns="34290" rtlCol="0">
            <a:spAutoFit/>
          </a:bodyPr>
          <a:lstStyle/>
          <a:p>
            <a:pPr algn="ctr">
              <a:lnSpc>
                <a:spcPct val="125000"/>
              </a:lnSpc>
            </a:pPr>
            <a:r>
              <a:rPr lang="zh-CN" altLang="en-US" dirty="0">
                <a:solidFill>
                  <a:srgbClr val="FFFF00"/>
                </a:solidFill>
                <a:latin typeface="微软雅黑" panose="020B0503020204020204" pitchFamily="34" charset="-122"/>
                <a:ea typeface="微软雅黑" panose="020B0503020204020204" pitchFamily="34" charset="-122"/>
              </a:rPr>
              <a:t>汇报人：某某某      汇报单位：某某党委或 党支部</a:t>
            </a:r>
            <a:endParaRPr lang="zh-CN" altLang="en-US" dirty="0">
              <a:solidFill>
                <a:srgbClr val="FFFF00"/>
              </a:solidFill>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6931" y="1490420"/>
            <a:ext cx="1377699" cy="1210058"/>
          </a:xfrm>
          <a:prstGeom prst="rect">
            <a:avLst/>
          </a:prstGeom>
        </p:spPr>
      </p:pic>
    </p:spTree>
    <p:extLst>
      <p:ext uri="{BB962C8B-B14F-4D97-AF65-F5344CB8AC3E}">
        <p14:creationId xmlns:p14="http://schemas.microsoft.com/office/powerpoint/2010/main" val="3435835811"/>
      </p:ext>
    </p:extLst>
  </p:cSld>
  <p:clrMapOvr>
    <a:masterClrMapping/>
  </p:clrMapOvr>
  <mc:AlternateContent xmlns:mc="http://schemas.openxmlformats.org/markup-compatibility/2006" xmlns:p14="http://schemas.microsoft.com/office/powerpoint/2010/main">
    <mc:Choice Requires="p14">
      <p:transition spd="slow" p14:dur="1200" advTm="8000">
        <p:dissolve/>
      </p:transition>
    </mc:Choice>
    <mc:Fallback xmlns="">
      <p:transition spd="slow"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18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185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235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285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3350"/>
                            </p:stCondLst>
                            <p:childTnLst>
                              <p:par>
                                <p:cTn id="22" presetID="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3850"/>
                            </p:stCondLst>
                            <p:childTnLst>
                              <p:par>
                                <p:cTn id="27" presetID="37"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900" decel="100000" fill="hold"/>
                                        <p:tgtEl>
                                          <p:spTgt spid="4"/>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9" fill="hold">
                            <p:stCondLst>
                              <p:cond delay="485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childTnLst>
                          </p:cTn>
                        </p:par>
                        <p:par>
                          <p:cTn id="43" fill="hold">
                            <p:stCondLst>
                              <p:cond delay="603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4"/>
                                        </p:tgtEl>
                                        <p:attrNameLst>
                                          <p:attrName>style.visibility</p:attrName>
                                        </p:attrNameLst>
                                      </p:cBhvr>
                                      <p:to>
                                        <p:strVal val="visible"/>
                                      </p:to>
                                    </p:set>
                                    <p:animEffect transition="in" filter="wipe(left)">
                                      <p:cBhvr>
                                        <p:cTn id="46" dur="1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44785" r="27617" b="67423"/>
          <a:stretch/>
        </p:blipFill>
        <p:spPr>
          <a:xfrm>
            <a:off x="9514787" y="366944"/>
            <a:ext cx="2677213" cy="2234153"/>
          </a:xfrm>
          <a:prstGeom prst="rect">
            <a:avLst/>
          </a:prstGeom>
        </p:spPr>
      </p:pic>
      <p:grpSp>
        <p:nvGrpSpPr>
          <p:cNvPr id="7" name="组合 6"/>
          <p:cNvGrpSpPr/>
          <p:nvPr/>
        </p:nvGrpSpPr>
        <p:grpSpPr>
          <a:xfrm>
            <a:off x="8324634" y="447576"/>
            <a:ext cx="3352908" cy="364889"/>
            <a:chOff x="1452494" y="2342132"/>
            <a:chExt cx="3352908" cy="364889"/>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3984" y="5511800"/>
            <a:ext cx="6878015" cy="134620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5355830"/>
            <a:ext cx="9271000" cy="150217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466437"/>
            <a:ext cx="6680200" cy="1378813"/>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19410" y="5389171"/>
            <a:ext cx="3072590" cy="1468829"/>
          </a:xfrm>
          <a:prstGeom prst="rect">
            <a:avLst/>
          </a:prstGeom>
        </p:spPr>
      </p:pic>
      <p:grpSp>
        <p:nvGrpSpPr>
          <p:cNvPr id="22" name="组合 21"/>
          <p:cNvGrpSpPr/>
          <p:nvPr/>
        </p:nvGrpSpPr>
        <p:grpSpPr>
          <a:xfrm>
            <a:off x="0" y="-733044"/>
            <a:ext cx="4187925" cy="3091017"/>
            <a:chOff x="0" y="-733044"/>
            <a:chExt cx="4187925" cy="3091017"/>
          </a:xfrm>
        </p:grpSpPr>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733044"/>
              <a:ext cx="4187925" cy="3091017"/>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5212" y="366944"/>
              <a:ext cx="1818750" cy="1597441"/>
            </a:xfrm>
            <a:prstGeom prst="rect">
              <a:avLst/>
            </a:prstGeom>
          </p:spPr>
        </p:pic>
      </p:gr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4934830"/>
            <a:ext cx="2686639" cy="1923170"/>
          </a:xfrm>
          <a:prstGeom prst="rect">
            <a:avLst/>
          </a:prstGeom>
        </p:spPr>
      </p:pic>
      <p:sp>
        <p:nvSpPr>
          <p:cNvPr id="17" name="文本框 57"/>
          <p:cNvSpPr txBox="1"/>
          <p:nvPr/>
        </p:nvSpPr>
        <p:spPr>
          <a:xfrm>
            <a:off x="3398186" y="3148154"/>
            <a:ext cx="5378169" cy="561692"/>
          </a:xfrm>
          <a:prstGeom prst="rect">
            <a:avLst/>
          </a:prstGeom>
          <a:no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二  发展对象的确定和考察</a:t>
            </a:r>
          </a:p>
        </p:txBody>
      </p:sp>
    </p:spTree>
    <p:extLst>
      <p:ext uri="{BB962C8B-B14F-4D97-AF65-F5344CB8AC3E}">
        <p14:creationId xmlns:p14="http://schemas.microsoft.com/office/powerpoint/2010/main" val="322518534"/>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 presetClass="entr" presetSubtype="4"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75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250"/>
                            </p:stCondLst>
                            <p:childTnLst>
                              <p:par>
                                <p:cTn id="29" presetID="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入党积极分子的确定</a:t>
            </a:r>
          </a:p>
        </p:txBody>
      </p:sp>
      <p:sp>
        <p:nvSpPr>
          <p:cNvPr id="43" name="TextBox 23"/>
          <p:cNvSpPr txBox="1"/>
          <p:nvPr/>
        </p:nvSpPr>
        <p:spPr>
          <a:xfrm>
            <a:off x="3263730" y="1844056"/>
            <a:ext cx="6351551" cy="660887"/>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25000"/>
              </a:lnSpc>
              <a:spcBef>
                <a:spcPts val="0"/>
              </a:spcBef>
              <a:spcAft>
                <a:spcPts val="0"/>
              </a:spcAft>
              <a:defRPr/>
            </a:pPr>
            <a:r>
              <a:rPr lang="en-US" altLang="zh-CN" sz="1800" kern="0" dirty="0">
                <a:solidFill>
                  <a:srgbClr val="FFFF00"/>
                </a:solidFill>
              </a:rPr>
              <a:t>1</a:t>
            </a:r>
            <a:r>
              <a:rPr lang="zh-CN" altLang="en-US" sz="1800" kern="0" dirty="0">
                <a:solidFill>
                  <a:srgbClr val="FFFF00"/>
                </a:solidFill>
              </a:rPr>
              <a:t>、在听取党小组、培养联系人、党员和群众意见的基础上，支部委员会讨论同意并报上级党委备案后，可列为发展对象；</a:t>
            </a:r>
            <a:endParaRPr kumimoji="0" lang="en-US" altLang="zh-CN" sz="1800" b="0" i="0" u="none" strike="noStrike" kern="0" cap="none" spc="0" normalizeH="0" baseline="0" noProof="0" dirty="0">
              <a:ln>
                <a:noFill/>
              </a:ln>
              <a:solidFill>
                <a:srgbClr val="FFFF00"/>
              </a:solidFill>
              <a:effectLst/>
              <a:uLnTx/>
              <a:uFillTx/>
            </a:endParaRPr>
          </a:p>
        </p:txBody>
      </p:sp>
      <p:sp>
        <p:nvSpPr>
          <p:cNvPr id="44" name="TextBox 33"/>
          <p:cNvSpPr txBox="1"/>
          <p:nvPr/>
        </p:nvSpPr>
        <p:spPr>
          <a:xfrm>
            <a:off x="3286550" y="2992469"/>
            <a:ext cx="6351551" cy="660887"/>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solidFill>
                  <a:srgbClr val="FFFF00"/>
                </a:solidFill>
              </a:rPr>
              <a:t>2</a:t>
            </a:r>
            <a:r>
              <a:rPr lang="zh-CN" altLang="en-US" sz="1800" dirty="0">
                <a:solidFill>
                  <a:srgbClr val="FFFF00"/>
                </a:solidFill>
              </a:rPr>
              <a:t>、入党积极分子需经过一年以上培养教育和考察，且需要两名正式党员作为入党介绍人；</a:t>
            </a:r>
          </a:p>
        </p:txBody>
      </p:sp>
      <p:sp>
        <p:nvSpPr>
          <p:cNvPr id="45" name="TextBox 34"/>
          <p:cNvSpPr txBox="1"/>
          <p:nvPr/>
        </p:nvSpPr>
        <p:spPr>
          <a:xfrm>
            <a:off x="3286550" y="4140882"/>
            <a:ext cx="6351551" cy="314638"/>
          </a:xfrm>
          <a:prstGeom prst="rect">
            <a:avLst/>
          </a:prstGeom>
          <a:noFill/>
        </p:spPr>
        <p:txBody>
          <a:bodyPr wrap="square" lIns="0" tIns="0" rIns="0" bIns="0" rtlCol="0">
            <a:spAutoFit/>
          </a:bodyPr>
          <a:lstStyle>
            <a:defPPr>
              <a:defRPr lang="zh-CN"/>
            </a:defPPr>
            <a:lvl1pPr lvl="0" algn="just" fontAlgn="auto">
              <a:lnSpc>
                <a:spcPct val="125000"/>
              </a:lnSpc>
              <a:spcBef>
                <a:spcPts val="0"/>
              </a:spcBef>
              <a:spcAft>
                <a:spcPts val="0"/>
              </a:spcAft>
              <a:defRPr sz="1400" kern="0">
                <a:latin typeface="微软雅黑" pitchFamily="34" charset="-122"/>
                <a:ea typeface="微软雅黑" pitchFamily="34" charset="-122"/>
              </a:defRPr>
            </a:lvl1pPr>
          </a:lstStyle>
          <a:p>
            <a:r>
              <a:rPr lang="en-US" altLang="zh-CN" sz="1800" dirty="0">
                <a:solidFill>
                  <a:srgbClr val="FFFF00"/>
                </a:solidFill>
              </a:rPr>
              <a:t>3</a:t>
            </a:r>
            <a:r>
              <a:rPr lang="zh-CN" altLang="en-US" sz="1800" dirty="0">
                <a:solidFill>
                  <a:srgbClr val="FFFF00"/>
                </a:solidFill>
              </a:rPr>
              <a:t>、基本具备党员条件的入党积极分子可以发展入党。</a:t>
            </a:r>
          </a:p>
        </p:txBody>
      </p:sp>
      <p:sp>
        <p:nvSpPr>
          <p:cNvPr id="46" name="五角星 45"/>
          <p:cNvSpPr/>
          <p:nvPr/>
        </p:nvSpPr>
        <p:spPr>
          <a:xfrm>
            <a:off x="2596983" y="1860970"/>
            <a:ext cx="570777" cy="5707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47" name="五角星 46"/>
          <p:cNvSpPr/>
          <p:nvPr/>
        </p:nvSpPr>
        <p:spPr>
          <a:xfrm>
            <a:off x="2596983" y="2990765"/>
            <a:ext cx="570777" cy="5707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48" name="五角星 47"/>
          <p:cNvSpPr/>
          <p:nvPr/>
        </p:nvSpPr>
        <p:spPr>
          <a:xfrm>
            <a:off x="2596983" y="4137072"/>
            <a:ext cx="570777" cy="5707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Tree>
    <p:extLst>
      <p:ext uri="{BB962C8B-B14F-4D97-AF65-F5344CB8AC3E}">
        <p14:creationId xmlns:p14="http://schemas.microsoft.com/office/powerpoint/2010/main" val="427778803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300"/>
                                        <p:tgtEl>
                                          <p:spTgt spid="43"/>
                                        </p:tgtEl>
                                      </p:cBhvr>
                                    </p:animEffect>
                                  </p:childTnLst>
                                </p:cTn>
                              </p:par>
                            </p:childTnLst>
                          </p:cTn>
                        </p:par>
                        <p:par>
                          <p:cTn id="54" fill="hold">
                            <p:stCondLst>
                              <p:cond delay="58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300"/>
                                        <p:tgtEl>
                                          <p:spTgt spid="44"/>
                                        </p:tgtEl>
                                      </p:cBhvr>
                                    </p:animEffect>
                                  </p:childTnLst>
                                </p:cTn>
                              </p:par>
                            </p:childTnLst>
                          </p:cTn>
                        </p:par>
                        <p:par>
                          <p:cTn id="58" fill="hold">
                            <p:stCondLst>
                              <p:cond delay="6100"/>
                            </p:stCondLst>
                            <p:childTnLst>
                              <p:par>
                                <p:cTn id="59" presetID="22" presetClass="entr" presetSubtype="8"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300"/>
                                        <p:tgtEl>
                                          <p:spTgt spid="45"/>
                                        </p:tgtEl>
                                      </p:cBhvr>
                                    </p:animEffect>
                                  </p:childTnLst>
                                </p:cTn>
                              </p:par>
                              <p:par>
                                <p:cTn id="62" presetID="2" presetClass="entr" presetSubtype="4"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ppt_x"/>
                                          </p:val>
                                        </p:tav>
                                        <p:tav tm="100000">
                                          <p:val>
                                            <p:strVal val="#ppt_x"/>
                                          </p:val>
                                        </p:tav>
                                      </p:tavLst>
                                    </p:anim>
                                    <p:anim calcmode="lin" valueType="num">
                                      <p:cBhvr additive="base">
                                        <p:cTn id="65" dur="500" fill="hold"/>
                                        <p:tgtEl>
                                          <p:spTgt spid="4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additive="base">
                                        <p:cTn id="68" dur="500" fill="hold"/>
                                        <p:tgtEl>
                                          <p:spTgt spid="47"/>
                                        </p:tgtEl>
                                        <p:attrNameLst>
                                          <p:attrName>ppt_x</p:attrName>
                                        </p:attrNameLst>
                                      </p:cBhvr>
                                      <p:tavLst>
                                        <p:tav tm="0">
                                          <p:val>
                                            <p:strVal val="#ppt_x"/>
                                          </p:val>
                                        </p:tav>
                                        <p:tav tm="100000">
                                          <p:val>
                                            <p:strVal val="#ppt_x"/>
                                          </p:val>
                                        </p:tav>
                                      </p:tavLst>
                                    </p:anim>
                                    <p:anim calcmode="lin" valueType="num">
                                      <p:cBhvr additive="base">
                                        <p:cTn id="69" dur="500" fill="hold"/>
                                        <p:tgtEl>
                                          <p:spTgt spid="47"/>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3" grpId="0"/>
      <p:bldP spid="44" grpId="0"/>
      <p:bldP spid="45" grpId="0"/>
      <p:bldP spid="46" grpId="0" animBg="1"/>
      <p:bldP spid="47" grpId="0" animBg="1"/>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入党介绍人的主要任务</a:t>
            </a:r>
          </a:p>
        </p:txBody>
      </p:sp>
      <p:sp>
        <p:nvSpPr>
          <p:cNvPr id="28" name="Freeform 5"/>
          <p:cNvSpPr>
            <a:spLocks/>
          </p:cNvSpPr>
          <p:nvPr/>
        </p:nvSpPr>
        <p:spPr bwMode="auto">
          <a:xfrm>
            <a:off x="3976276" y="1574429"/>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FFF00"/>
          </a:solidFill>
          <a:ln w="10" cap="flat">
            <a:no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29" name="Freeform 6"/>
          <p:cNvSpPr>
            <a:spLocks/>
          </p:cNvSpPr>
          <p:nvPr/>
        </p:nvSpPr>
        <p:spPr bwMode="auto">
          <a:xfrm>
            <a:off x="2049045" y="1574429"/>
            <a:ext cx="1872000" cy="3168352"/>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FFFF00"/>
          </a:solidFill>
          <a:ln w="10" cap="flat">
            <a:no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0" name="Freeform 7"/>
          <p:cNvSpPr>
            <a:spLocks/>
          </p:cNvSpPr>
          <p:nvPr/>
        </p:nvSpPr>
        <p:spPr bwMode="auto">
          <a:xfrm>
            <a:off x="7830738" y="1574429"/>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FFF00"/>
          </a:solidFill>
          <a:ln w="10" cap="flat">
            <a:no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1" name="Freeform 8"/>
          <p:cNvSpPr>
            <a:spLocks/>
          </p:cNvSpPr>
          <p:nvPr/>
        </p:nvSpPr>
        <p:spPr bwMode="auto">
          <a:xfrm>
            <a:off x="5903507" y="1574429"/>
            <a:ext cx="1872000" cy="3168352"/>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FFF00"/>
          </a:solidFill>
          <a:ln w="10" cap="flat">
            <a:no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nvGrpSpPr>
          <p:cNvPr id="32" name="组合 31"/>
          <p:cNvGrpSpPr/>
          <p:nvPr/>
        </p:nvGrpSpPr>
        <p:grpSpPr>
          <a:xfrm>
            <a:off x="2636268" y="1741168"/>
            <a:ext cx="697555" cy="703877"/>
            <a:chOff x="1454151" y="1939131"/>
            <a:chExt cx="930275" cy="938213"/>
          </a:xfrm>
        </p:grpSpPr>
        <p:sp>
          <p:nvSpPr>
            <p:cNvPr id="33" name="Oval 18"/>
            <p:cNvSpPr>
              <a:spLocks noChangeArrowheads="1"/>
            </p:cNvSpPr>
            <p:nvPr/>
          </p:nvSpPr>
          <p:spPr bwMode="auto">
            <a:xfrm>
              <a:off x="1454151" y="1939131"/>
              <a:ext cx="930275" cy="938213"/>
            </a:xfrm>
            <a:prstGeom prst="ellipse">
              <a:avLst/>
            </a:prstGeom>
            <a:no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4" name="TextBox 62"/>
            <p:cNvSpPr txBox="1"/>
            <p:nvPr/>
          </p:nvSpPr>
          <p:spPr>
            <a:xfrm>
              <a:off x="1543890"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01</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
        <p:nvSpPr>
          <p:cNvPr id="35" name="矩形 34"/>
          <p:cNvSpPr/>
          <p:nvPr/>
        </p:nvSpPr>
        <p:spPr>
          <a:xfrm>
            <a:off x="2196850" y="2510533"/>
            <a:ext cx="1576391" cy="2146731"/>
          </a:xfrm>
          <a:prstGeom prst="rect">
            <a:avLst/>
          </a:prstGeom>
          <a:noFill/>
          <a:ln>
            <a:noFill/>
          </a:ln>
        </p:spPr>
        <p:txBody>
          <a:bodyPr wrap="square" lIns="68571" tIns="34285" rIns="68571" bIns="34285">
            <a:spAutoFit/>
          </a:bodyPr>
          <a:lstStyle/>
          <a:p>
            <a:pPr lvl="0" algn="just">
              <a:lnSpc>
                <a:spcPct val="125000"/>
              </a:lnSpc>
              <a:defRPr/>
            </a:pPr>
            <a:r>
              <a:rPr lang="zh-CN" altLang="en-US" sz="1200" kern="0" dirty="0">
                <a:latin typeface="微软雅黑" panose="020B0503020204020204" pitchFamily="34" charset="-122"/>
                <a:ea typeface="微软雅黑" panose="020B0503020204020204" pitchFamily="34" charset="-122"/>
              </a:rPr>
              <a:t>向被介绍人解释党的纲领、章程，阐明党员的条件、义务和权利，认真了解被介绍人的入党动机、政治觉悟、思想品质、工作表现、经历等情况，</a:t>
            </a:r>
          </a:p>
          <a:p>
            <a:pPr lvl="0" algn="just">
              <a:lnSpc>
                <a:spcPct val="125000"/>
              </a:lnSpc>
              <a:defRPr/>
            </a:pPr>
            <a:r>
              <a:rPr lang="zh-CN" altLang="en-US" sz="1200" kern="0" dirty="0">
                <a:latin typeface="微软雅黑" pitchFamily="34" charset="-122"/>
                <a:ea typeface="微软雅黑" pitchFamily="34" charset="-122"/>
              </a:rPr>
              <a:t>如实向党支部（总支）汇报。 </a:t>
            </a:r>
            <a:endParaRPr kumimoji="0" lang="zh-CN" altLang="en-US" sz="12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36" name="矩形 35"/>
          <p:cNvSpPr/>
          <p:nvPr/>
        </p:nvSpPr>
        <p:spPr>
          <a:xfrm>
            <a:off x="4015711" y="2510533"/>
            <a:ext cx="1800200" cy="2089023"/>
          </a:xfrm>
          <a:prstGeom prst="rect">
            <a:avLst/>
          </a:prstGeom>
          <a:noFill/>
          <a:ln>
            <a:noFill/>
          </a:ln>
        </p:spPr>
        <p:txBody>
          <a:bodyPr wrap="square" lIns="68571" tIns="34285" rIns="68571" bIns="34285">
            <a:spAutoFit/>
          </a:bodyPr>
          <a:lstStyle/>
          <a:p>
            <a:pPr algn="just">
              <a:lnSpc>
                <a:spcPct val="125000"/>
              </a:lnSpc>
            </a:pPr>
            <a:r>
              <a:rPr lang="zh-CN" altLang="en-US" sz="1050" kern="0" dirty="0">
                <a:latin typeface="微软雅黑" pitchFamily="34" charset="-122"/>
                <a:ea typeface="微软雅黑" pitchFamily="34" charset="-122"/>
              </a:rPr>
              <a:t>指导被介绍人填写</a:t>
            </a:r>
            <a:r>
              <a:rPr lang="en-US" altLang="zh-CN" sz="1050" kern="0" dirty="0">
                <a:latin typeface="微软雅黑" pitchFamily="34" charset="-122"/>
                <a:ea typeface="微软雅黑" pitchFamily="34" charset="-122"/>
              </a:rPr>
              <a:t>《</a:t>
            </a:r>
            <a:r>
              <a:rPr lang="zh-CN" altLang="en-US" sz="1050" kern="0" dirty="0">
                <a:latin typeface="微软雅黑" pitchFamily="34" charset="-122"/>
                <a:ea typeface="微软雅黑" pitchFamily="34" charset="-122"/>
              </a:rPr>
              <a:t>入党志愿书</a:t>
            </a:r>
            <a:r>
              <a:rPr lang="en-US" altLang="zh-CN" sz="1050" kern="0" dirty="0">
                <a:latin typeface="微软雅黑" pitchFamily="34" charset="-122"/>
                <a:ea typeface="微软雅黑" pitchFamily="34" charset="-122"/>
              </a:rPr>
              <a:t>》</a:t>
            </a:r>
            <a:r>
              <a:rPr lang="zh-CN" altLang="en-US" sz="1050" kern="0" dirty="0">
                <a:latin typeface="微软雅黑" pitchFamily="34" charset="-122"/>
                <a:ea typeface="微软雅黑" pitchFamily="34" charset="-122"/>
              </a:rPr>
              <a:t>，并认真填写自己的意见（填写入党介绍人意见时，应实事求是地对被介绍人的政治觉悟、思想品质、工作表现和其它方面的情况作出全面评价，并表明自己对其能否入党的态度）。向支部大会负责地介绍被介绍人情况。 </a:t>
            </a:r>
          </a:p>
        </p:txBody>
      </p:sp>
      <p:sp>
        <p:nvSpPr>
          <p:cNvPr id="37" name="矩形 36"/>
          <p:cNvSpPr/>
          <p:nvPr/>
        </p:nvSpPr>
        <p:spPr>
          <a:xfrm>
            <a:off x="6031935" y="2510533"/>
            <a:ext cx="1584176" cy="1223402"/>
          </a:xfrm>
          <a:prstGeom prst="rect">
            <a:avLst/>
          </a:prstGeom>
          <a:noFill/>
          <a:ln>
            <a:noFill/>
          </a:ln>
        </p:spPr>
        <p:txBody>
          <a:bodyPr wrap="square" lIns="68571" tIns="34285" rIns="68571" bIns="34285">
            <a:spAutoFit/>
          </a:bodyPr>
          <a:lstStyle/>
          <a:p>
            <a:pPr algn="just">
              <a:lnSpc>
                <a:spcPct val="125000"/>
              </a:lnSpc>
            </a:pPr>
            <a:r>
              <a:rPr lang="zh-CN" altLang="en-US" sz="1200" kern="0" dirty="0">
                <a:latin typeface="微软雅黑" panose="020B0503020204020204" pitchFamily="34" charset="-122"/>
                <a:ea typeface="微软雅黑" panose="020B0503020204020204" pitchFamily="34" charset="-122"/>
              </a:rPr>
              <a:t>被介绍人确定为发展对象后，每月写一份书面的思想汇报，培养人向党支部汇报，由支部填写考核意见。 </a:t>
            </a:r>
          </a:p>
        </p:txBody>
      </p:sp>
      <p:sp>
        <p:nvSpPr>
          <p:cNvPr id="38" name="矩形 37"/>
          <p:cNvSpPr/>
          <p:nvPr/>
        </p:nvSpPr>
        <p:spPr>
          <a:xfrm>
            <a:off x="7976151" y="2510533"/>
            <a:ext cx="1584176" cy="992569"/>
          </a:xfrm>
          <a:prstGeom prst="rect">
            <a:avLst/>
          </a:prstGeom>
          <a:noFill/>
          <a:ln>
            <a:noFill/>
          </a:ln>
        </p:spPr>
        <p:txBody>
          <a:bodyPr wrap="square" lIns="68571" tIns="34285" rIns="68571" bIns="34285">
            <a:spAutoFit/>
          </a:bodyPr>
          <a:lstStyle/>
          <a:p>
            <a:pPr algn="just">
              <a:lnSpc>
                <a:spcPct val="125000"/>
              </a:lnSpc>
            </a:pPr>
            <a:r>
              <a:rPr lang="zh-CN" altLang="en-US" sz="1200" kern="0" dirty="0">
                <a:latin typeface="微软雅黑" panose="020B0503020204020204" pitchFamily="34" charset="-122"/>
                <a:ea typeface="微软雅黑" panose="020B0503020204020204" pitchFamily="34" charset="-122"/>
              </a:rPr>
              <a:t>被介绍人批准为预备党员以后，应继续对他进行教育帮助，使他按期转为正式党员。</a:t>
            </a:r>
          </a:p>
        </p:txBody>
      </p:sp>
      <p:grpSp>
        <p:nvGrpSpPr>
          <p:cNvPr id="39" name="组合 38"/>
          <p:cNvGrpSpPr/>
          <p:nvPr/>
        </p:nvGrpSpPr>
        <p:grpSpPr>
          <a:xfrm>
            <a:off x="4563499" y="1741168"/>
            <a:ext cx="697555" cy="703877"/>
            <a:chOff x="4300538" y="1939131"/>
            <a:chExt cx="930275" cy="938213"/>
          </a:xfrm>
          <a:noFill/>
        </p:grpSpPr>
        <p:sp>
          <p:nvSpPr>
            <p:cNvPr id="40" name="Oval 19"/>
            <p:cNvSpPr>
              <a:spLocks noChangeArrowheads="1"/>
            </p:cNvSpPr>
            <p:nvPr/>
          </p:nvSpPr>
          <p:spPr bwMode="auto">
            <a:xfrm>
              <a:off x="4300538" y="1939131"/>
              <a:ext cx="930275"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41" name="TextBox 69"/>
            <p:cNvSpPr txBox="1"/>
            <p:nvPr/>
          </p:nvSpPr>
          <p:spPr>
            <a:xfrm>
              <a:off x="4390277"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02</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490134" y="1741168"/>
            <a:ext cx="698746" cy="703877"/>
            <a:chOff x="7145339" y="1939131"/>
            <a:chExt cx="931863" cy="938213"/>
          </a:xfrm>
          <a:noFill/>
        </p:grpSpPr>
        <p:sp>
          <p:nvSpPr>
            <p:cNvPr id="43" name="Oval 20"/>
            <p:cNvSpPr>
              <a:spLocks noChangeArrowheads="1"/>
            </p:cNvSpPr>
            <p:nvPr/>
          </p:nvSpPr>
          <p:spPr bwMode="auto">
            <a:xfrm>
              <a:off x="7145339"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44" name="TextBox 72"/>
            <p:cNvSpPr txBox="1"/>
            <p:nvPr/>
          </p:nvSpPr>
          <p:spPr>
            <a:xfrm>
              <a:off x="7235873"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03</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8417365" y="1741168"/>
            <a:ext cx="698746" cy="703877"/>
            <a:chOff x="9991726" y="1939131"/>
            <a:chExt cx="931863" cy="938213"/>
          </a:xfrm>
          <a:noFill/>
        </p:grpSpPr>
        <p:sp>
          <p:nvSpPr>
            <p:cNvPr id="46" name="Oval 21"/>
            <p:cNvSpPr>
              <a:spLocks noChangeArrowheads="1"/>
            </p:cNvSpPr>
            <p:nvPr/>
          </p:nvSpPr>
          <p:spPr bwMode="auto">
            <a:xfrm>
              <a:off x="9991726" y="1939131"/>
              <a:ext cx="931863" cy="938213"/>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47" name="TextBox 75"/>
            <p:cNvSpPr txBox="1"/>
            <p:nvPr/>
          </p:nvSpPr>
          <p:spPr>
            <a:xfrm>
              <a:off x="10082260" y="2115848"/>
              <a:ext cx="750796" cy="615363"/>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04</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0846822"/>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2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anim calcmode="lin" valueType="num">
                                      <p:cBhvr>
                                        <p:cTn id="58" dur="500" fill="hold"/>
                                        <p:tgtEl>
                                          <p:spTgt spid="28"/>
                                        </p:tgtEl>
                                        <p:attrNameLst>
                                          <p:attrName>ppt_x</p:attrName>
                                        </p:attrNameLst>
                                      </p:cBhvr>
                                      <p:tavLst>
                                        <p:tav tm="0">
                                          <p:val>
                                            <p:strVal val="#ppt_x"/>
                                          </p:val>
                                        </p:tav>
                                        <p:tav tm="100000">
                                          <p:val>
                                            <p:strVal val="#ppt_x"/>
                                          </p:val>
                                        </p:tav>
                                      </p:tavLst>
                                    </p:anim>
                                    <p:anim calcmode="lin" valueType="num">
                                      <p:cBhvr>
                                        <p:cTn id="59" dur="500" fill="hold"/>
                                        <p:tgtEl>
                                          <p:spTgt spid="28"/>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anim calcmode="lin" valueType="num">
                                      <p:cBhvr>
                                        <p:cTn id="63" dur="500" fill="hold"/>
                                        <p:tgtEl>
                                          <p:spTgt spid="31"/>
                                        </p:tgtEl>
                                        <p:attrNameLst>
                                          <p:attrName>ppt_x</p:attrName>
                                        </p:attrNameLst>
                                      </p:cBhvr>
                                      <p:tavLst>
                                        <p:tav tm="0">
                                          <p:val>
                                            <p:strVal val="#ppt_x"/>
                                          </p:val>
                                        </p:tav>
                                        <p:tav tm="100000">
                                          <p:val>
                                            <p:strVal val="#ppt_x"/>
                                          </p:val>
                                        </p:tav>
                                      </p:tavLst>
                                    </p:anim>
                                    <p:anim calcmode="lin" valueType="num">
                                      <p:cBhvr>
                                        <p:cTn id="64" dur="500" fill="hold"/>
                                        <p:tgtEl>
                                          <p:spTgt spid="3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6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100"/>
                            </p:stCondLst>
                            <p:childTnLst>
                              <p:par>
                                <p:cTn id="71" presetID="53" presetClass="entr" presetSubtype="16"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300" fill="hold"/>
                                        <p:tgtEl>
                                          <p:spTgt spid="32"/>
                                        </p:tgtEl>
                                        <p:attrNameLst>
                                          <p:attrName>ppt_w</p:attrName>
                                        </p:attrNameLst>
                                      </p:cBhvr>
                                      <p:tavLst>
                                        <p:tav tm="0">
                                          <p:val>
                                            <p:fltVal val="0"/>
                                          </p:val>
                                        </p:tav>
                                        <p:tav tm="100000">
                                          <p:val>
                                            <p:strVal val="#ppt_w"/>
                                          </p:val>
                                        </p:tav>
                                      </p:tavLst>
                                    </p:anim>
                                    <p:anim calcmode="lin" valueType="num">
                                      <p:cBhvr>
                                        <p:cTn id="74" dur="300" fill="hold"/>
                                        <p:tgtEl>
                                          <p:spTgt spid="32"/>
                                        </p:tgtEl>
                                        <p:attrNameLst>
                                          <p:attrName>ppt_h</p:attrName>
                                        </p:attrNameLst>
                                      </p:cBhvr>
                                      <p:tavLst>
                                        <p:tav tm="0">
                                          <p:val>
                                            <p:fltVal val="0"/>
                                          </p:val>
                                        </p:tav>
                                        <p:tav tm="100000">
                                          <p:val>
                                            <p:strVal val="#ppt_h"/>
                                          </p:val>
                                        </p:tav>
                                      </p:tavLst>
                                    </p:anim>
                                    <p:animEffect transition="in" filter="fade">
                                      <p:cBhvr>
                                        <p:cTn id="75" dur="300"/>
                                        <p:tgtEl>
                                          <p:spTgt spid="32"/>
                                        </p:tgtEl>
                                      </p:cBhvr>
                                    </p:animEffect>
                                  </p:childTnLst>
                                </p:cTn>
                              </p:par>
                            </p:childTnLst>
                          </p:cTn>
                        </p:par>
                        <p:par>
                          <p:cTn id="76" fill="hold">
                            <p:stCondLst>
                              <p:cond delay="64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300" fill="hold"/>
                                        <p:tgtEl>
                                          <p:spTgt spid="39"/>
                                        </p:tgtEl>
                                        <p:attrNameLst>
                                          <p:attrName>ppt_w</p:attrName>
                                        </p:attrNameLst>
                                      </p:cBhvr>
                                      <p:tavLst>
                                        <p:tav tm="0">
                                          <p:val>
                                            <p:fltVal val="0"/>
                                          </p:val>
                                        </p:tav>
                                        <p:tav tm="100000">
                                          <p:val>
                                            <p:strVal val="#ppt_w"/>
                                          </p:val>
                                        </p:tav>
                                      </p:tavLst>
                                    </p:anim>
                                    <p:anim calcmode="lin" valueType="num">
                                      <p:cBhvr>
                                        <p:cTn id="84" dur="300" fill="hold"/>
                                        <p:tgtEl>
                                          <p:spTgt spid="39"/>
                                        </p:tgtEl>
                                        <p:attrNameLst>
                                          <p:attrName>ppt_h</p:attrName>
                                        </p:attrNameLst>
                                      </p:cBhvr>
                                      <p:tavLst>
                                        <p:tav tm="0">
                                          <p:val>
                                            <p:fltVal val="0"/>
                                          </p:val>
                                        </p:tav>
                                        <p:tav tm="100000">
                                          <p:val>
                                            <p:strVal val="#ppt_h"/>
                                          </p:val>
                                        </p:tav>
                                      </p:tavLst>
                                    </p:anim>
                                    <p:animEffect transition="in" filter="fade">
                                      <p:cBhvr>
                                        <p:cTn id="85" dur="300"/>
                                        <p:tgtEl>
                                          <p:spTgt spid="39"/>
                                        </p:tgtEl>
                                      </p:cBhvr>
                                    </p:animEffect>
                                  </p:childTnLst>
                                </p:cTn>
                              </p:par>
                            </p:childTnLst>
                          </p:cTn>
                        </p:par>
                        <p:par>
                          <p:cTn id="86" fill="hold">
                            <p:stCondLst>
                              <p:cond delay="7200"/>
                            </p:stCondLst>
                            <p:childTnLst>
                              <p:par>
                                <p:cTn id="87" presetID="22" presetClass="entr" presetSubtype="1"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wipe(up)">
                                      <p:cBhvr>
                                        <p:cTn id="89" dur="500"/>
                                        <p:tgtEl>
                                          <p:spTgt spid="36"/>
                                        </p:tgtEl>
                                      </p:cBhvr>
                                    </p:animEffect>
                                  </p:childTnLst>
                                </p:cTn>
                              </p:par>
                            </p:childTnLst>
                          </p:cTn>
                        </p:par>
                        <p:par>
                          <p:cTn id="90" fill="hold">
                            <p:stCondLst>
                              <p:cond delay="7700"/>
                            </p:stCondLst>
                            <p:childTnLst>
                              <p:par>
                                <p:cTn id="91" presetID="53" presetClass="entr" presetSubtype="16"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300" fill="hold"/>
                                        <p:tgtEl>
                                          <p:spTgt spid="42"/>
                                        </p:tgtEl>
                                        <p:attrNameLst>
                                          <p:attrName>ppt_w</p:attrName>
                                        </p:attrNameLst>
                                      </p:cBhvr>
                                      <p:tavLst>
                                        <p:tav tm="0">
                                          <p:val>
                                            <p:fltVal val="0"/>
                                          </p:val>
                                        </p:tav>
                                        <p:tav tm="100000">
                                          <p:val>
                                            <p:strVal val="#ppt_w"/>
                                          </p:val>
                                        </p:tav>
                                      </p:tavLst>
                                    </p:anim>
                                    <p:anim calcmode="lin" valueType="num">
                                      <p:cBhvr>
                                        <p:cTn id="94" dur="300" fill="hold"/>
                                        <p:tgtEl>
                                          <p:spTgt spid="42"/>
                                        </p:tgtEl>
                                        <p:attrNameLst>
                                          <p:attrName>ppt_h</p:attrName>
                                        </p:attrNameLst>
                                      </p:cBhvr>
                                      <p:tavLst>
                                        <p:tav tm="0">
                                          <p:val>
                                            <p:fltVal val="0"/>
                                          </p:val>
                                        </p:tav>
                                        <p:tav tm="100000">
                                          <p:val>
                                            <p:strVal val="#ppt_h"/>
                                          </p:val>
                                        </p:tav>
                                      </p:tavLst>
                                    </p:anim>
                                    <p:animEffect transition="in" filter="fade">
                                      <p:cBhvr>
                                        <p:cTn id="95" dur="300"/>
                                        <p:tgtEl>
                                          <p:spTgt spid="42"/>
                                        </p:tgtEl>
                                      </p:cBhvr>
                                    </p:animEffect>
                                  </p:childTnLst>
                                </p:cTn>
                              </p:par>
                            </p:childTnLst>
                          </p:cTn>
                        </p:par>
                        <p:par>
                          <p:cTn id="96" fill="hold">
                            <p:stCondLst>
                              <p:cond delay="8000"/>
                            </p:stCondLst>
                            <p:childTnLst>
                              <p:par>
                                <p:cTn id="97" presetID="22" presetClass="entr" presetSubtype="1"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wipe(up)">
                                      <p:cBhvr>
                                        <p:cTn id="99" dur="500"/>
                                        <p:tgtEl>
                                          <p:spTgt spid="37"/>
                                        </p:tgtEl>
                                      </p:cBhvr>
                                    </p:animEffect>
                                  </p:childTnLst>
                                </p:cTn>
                              </p:par>
                            </p:childTnLst>
                          </p:cTn>
                        </p:par>
                        <p:par>
                          <p:cTn id="100" fill="hold">
                            <p:stCondLst>
                              <p:cond delay="8500"/>
                            </p:stCondLst>
                            <p:childTnLst>
                              <p:par>
                                <p:cTn id="101" presetID="53" presetClass="entr" presetSubtype="16" fill="hold" nodeType="afterEffect">
                                  <p:stCondLst>
                                    <p:cond delay="0"/>
                                  </p:stCondLst>
                                  <p:childTnLst>
                                    <p:set>
                                      <p:cBhvr>
                                        <p:cTn id="102" dur="1" fill="hold">
                                          <p:stCondLst>
                                            <p:cond delay="0"/>
                                          </p:stCondLst>
                                        </p:cTn>
                                        <p:tgtEl>
                                          <p:spTgt spid="45"/>
                                        </p:tgtEl>
                                        <p:attrNameLst>
                                          <p:attrName>style.visibility</p:attrName>
                                        </p:attrNameLst>
                                      </p:cBhvr>
                                      <p:to>
                                        <p:strVal val="visible"/>
                                      </p:to>
                                    </p:set>
                                    <p:anim calcmode="lin" valueType="num">
                                      <p:cBhvr>
                                        <p:cTn id="103" dur="300" fill="hold"/>
                                        <p:tgtEl>
                                          <p:spTgt spid="45"/>
                                        </p:tgtEl>
                                        <p:attrNameLst>
                                          <p:attrName>ppt_w</p:attrName>
                                        </p:attrNameLst>
                                      </p:cBhvr>
                                      <p:tavLst>
                                        <p:tav tm="0">
                                          <p:val>
                                            <p:fltVal val="0"/>
                                          </p:val>
                                        </p:tav>
                                        <p:tav tm="100000">
                                          <p:val>
                                            <p:strVal val="#ppt_w"/>
                                          </p:val>
                                        </p:tav>
                                      </p:tavLst>
                                    </p:anim>
                                    <p:anim calcmode="lin" valueType="num">
                                      <p:cBhvr>
                                        <p:cTn id="104" dur="300" fill="hold"/>
                                        <p:tgtEl>
                                          <p:spTgt spid="45"/>
                                        </p:tgtEl>
                                        <p:attrNameLst>
                                          <p:attrName>ppt_h</p:attrName>
                                        </p:attrNameLst>
                                      </p:cBhvr>
                                      <p:tavLst>
                                        <p:tav tm="0">
                                          <p:val>
                                            <p:fltVal val="0"/>
                                          </p:val>
                                        </p:tav>
                                        <p:tav tm="100000">
                                          <p:val>
                                            <p:strVal val="#ppt_h"/>
                                          </p:val>
                                        </p:tav>
                                      </p:tavLst>
                                    </p:anim>
                                    <p:animEffect transition="in" filter="fade">
                                      <p:cBhvr>
                                        <p:cTn id="105" dur="300"/>
                                        <p:tgtEl>
                                          <p:spTgt spid="45"/>
                                        </p:tgtEl>
                                      </p:cBhvr>
                                    </p:animEffect>
                                  </p:childTnLst>
                                </p:cTn>
                              </p:par>
                            </p:childTnLst>
                          </p:cTn>
                        </p:par>
                        <p:par>
                          <p:cTn id="106" fill="hold">
                            <p:stCondLst>
                              <p:cond delay="8800"/>
                            </p:stCondLst>
                            <p:childTnLst>
                              <p:par>
                                <p:cTn id="107" presetID="22" presetClass="entr" presetSubtype="1"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wipe(up)">
                                      <p:cBhvr>
                                        <p:cTn id="10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1" grpId="0" animBg="1"/>
      <p:bldP spid="35" grpId="0"/>
      <p:bldP spid="36"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政治审查</a:t>
            </a:r>
          </a:p>
        </p:txBody>
      </p:sp>
      <p:sp>
        <p:nvSpPr>
          <p:cNvPr id="28" name="TextBox 18"/>
          <p:cNvSpPr txBox="1"/>
          <p:nvPr/>
        </p:nvSpPr>
        <p:spPr>
          <a:xfrm>
            <a:off x="2398828" y="2268018"/>
            <a:ext cx="3138778" cy="2862322"/>
          </a:xfrm>
          <a:prstGeom prst="rect">
            <a:avLst/>
          </a:prstGeom>
          <a:noFill/>
        </p:spPr>
        <p:txBody>
          <a:bodyPr wrap="square" rtlCol="0">
            <a:spAutoFit/>
          </a:bodyPr>
          <a:lstStyle/>
          <a:p>
            <a:pPr algn="just">
              <a:lnSpc>
                <a:spcPct val="125000"/>
              </a:lnSpc>
            </a:pPr>
            <a:r>
              <a:rPr lang="en-US" altLang="zh-CN" dirty="0">
                <a:solidFill>
                  <a:srgbClr val="FFFF00"/>
                </a:solidFill>
                <a:latin typeface="微软雅黑" pitchFamily="34" charset="-122"/>
                <a:ea typeface="微软雅黑" pitchFamily="34" charset="-122"/>
              </a:rPr>
              <a:t>1</a:t>
            </a:r>
            <a:r>
              <a:rPr lang="zh-CN" altLang="en-US" dirty="0">
                <a:solidFill>
                  <a:srgbClr val="FFFF00"/>
                </a:solidFill>
                <a:latin typeface="微软雅黑" pitchFamily="34" charset="-122"/>
                <a:ea typeface="微软雅黑" pitchFamily="34" charset="-122"/>
              </a:rPr>
              <a:t>、对党的理论和路线、方针、政策的态度；</a:t>
            </a:r>
          </a:p>
          <a:p>
            <a:pPr algn="just">
              <a:lnSpc>
                <a:spcPct val="125000"/>
              </a:lnSpc>
            </a:pPr>
            <a:r>
              <a:rPr lang="en-US" altLang="zh-CN" dirty="0">
                <a:solidFill>
                  <a:srgbClr val="FFFF00"/>
                </a:solidFill>
                <a:latin typeface="微软雅黑" pitchFamily="34" charset="-122"/>
                <a:ea typeface="微软雅黑" pitchFamily="34" charset="-122"/>
              </a:rPr>
              <a:t>2</a:t>
            </a:r>
            <a:r>
              <a:rPr lang="zh-CN" altLang="en-US" dirty="0">
                <a:solidFill>
                  <a:srgbClr val="FFFF00"/>
                </a:solidFill>
                <a:latin typeface="微软雅黑" pitchFamily="34" charset="-122"/>
                <a:ea typeface="微软雅黑" pitchFamily="34" charset="-122"/>
              </a:rPr>
              <a:t>、政治历史和重大政治斗争中的表现；</a:t>
            </a:r>
          </a:p>
          <a:p>
            <a:pPr algn="just">
              <a:lnSpc>
                <a:spcPct val="125000"/>
              </a:lnSpc>
            </a:pPr>
            <a:r>
              <a:rPr lang="en-US" altLang="zh-CN" dirty="0">
                <a:solidFill>
                  <a:srgbClr val="FFFF00"/>
                </a:solidFill>
                <a:latin typeface="微软雅黑" pitchFamily="34" charset="-122"/>
                <a:ea typeface="微软雅黑" pitchFamily="34" charset="-122"/>
              </a:rPr>
              <a:t>3</a:t>
            </a:r>
            <a:r>
              <a:rPr lang="zh-CN" altLang="en-US" dirty="0">
                <a:solidFill>
                  <a:srgbClr val="FFFF00"/>
                </a:solidFill>
                <a:latin typeface="微软雅黑" pitchFamily="34" charset="-122"/>
                <a:ea typeface="微软雅黑" pitchFamily="34" charset="-122"/>
              </a:rPr>
              <a:t>、遵纪守法和遵守社会公德情况；</a:t>
            </a:r>
          </a:p>
          <a:p>
            <a:pPr algn="just">
              <a:lnSpc>
                <a:spcPct val="125000"/>
              </a:lnSpc>
            </a:pPr>
            <a:r>
              <a:rPr lang="en-US" altLang="zh-CN" dirty="0">
                <a:solidFill>
                  <a:srgbClr val="FFFF00"/>
                </a:solidFill>
                <a:latin typeface="微软雅黑" pitchFamily="34" charset="-122"/>
                <a:ea typeface="微软雅黑" pitchFamily="34" charset="-122"/>
              </a:rPr>
              <a:t>4</a:t>
            </a:r>
            <a:r>
              <a:rPr lang="zh-CN" altLang="en-US" dirty="0">
                <a:solidFill>
                  <a:srgbClr val="FFFF00"/>
                </a:solidFill>
                <a:latin typeface="微软雅黑" pitchFamily="34" charset="-122"/>
                <a:ea typeface="微软雅黑" pitchFamily="34" charset="-122"/>
              </a:rPr>
              <a:t>、直系亲属和本人关系密切的主要社会关系的政治情况。</a:t>
            </a:r>
            <a:endParaRPr lang="en-US" altLang="zh-CN" dirty="0">
              <a:solidFill>
                <a:srgbClr val="FFFF00"/>
              </a:solidFill>
              <a:latin typeface="微软雅黑" pitchFamily="34" charset="-122"/>
              <a:ea typeface="微软雅黑" pitchFamily="34" charset="-122"/>
            </a:endParaRPr>
          </a:p>
        </p:txBody>
      </p:sp>
      <p:sp>
        <p:nvSpPr>
          <p:cNvPr id="29" name="TextBox 23"/>
          <p:cNvSpPr txBox="1"/>
          <p:nvPr/>
        </p:nvSpPr>
        <p:spPr>
          <a:xfrm>
            <a:off x="6494856" y="2268018"/>
            <a:ext cx="3246664" cy="2862322"/>
          </a:xfrm>
          <a:prstGeom prst="rect">
            <a:avLst/>
          </a:prstGeom>
          <a:noFill/>
        </p:spPr>
        <p:txBody>
          <a:bodyPr wrap="square" rtlCol="0">
            <a:spAutoFit/>
          </a:bodyPr>
          <a:lstStyle>
            <a:defPPr>
              <a:defRPr lang="zh-CN"/>
            </a:defPPr>
            <a:lvl1pPr algn="just">
              <a:lnSpc>
                <a:spcPct val="125000"/>
              </a:lnSpc>
              <a:defRPr sz="1400">
                <a:latin typeface="微软雅黑" pitchFamily="34" charset="-122"/>
                <a:ea typeface="微软雅黑" pitchFamily="34" charset="-122"/>
              </a:defRPr>
            </a:lvl1pPr>
          </a:lstStyle>
          <a:p>
            <a:r>
              <a:rPr lang="en-US" altLang="zh-CN" sz="1800" dirty="0">
                <a:solidFill>
                  <a:srgbClr val="FFFF00"/>
                </a:solidFill>
              </a:rPr>
              <a:t>1</a:t>
            </a:r>
            <a:r>
              <a:rPr lang="zh-CN" altLang="en-US" sz="1800" dirty="0">
                <a:solidFill>
                  <a:srgbClr val="FFFF00"/>
                </a:solidFill>
              </a:rPr>
              <a:t>、同本人谈话、查阅有关档案材料、找有关单位和人员了解情况以及必要</a:t>
            </a:r>
          </a:p>
          <a:p>
            <a:r>
              <a:rPr lang="zh-CN" altLang="en-US" sz="1800" dirty="0">
                <a:solidFill>
                  <a:srgbClr val="FFFF00"/>
                </a:solidFill>
              </a:rPr>
              <a:t>的函调或外调</a:t>
            </a:r>
          </a:p>
          <a:p>
            <a:r>
              <a:rPr lang="en-US" altLang="zh-CN" sz="1800" dirty="0">
                <a:solidFill>
                  <a:srgbClr val="FFFF00"/>
                </a:solidFill>
              </a:rPr>
              <a:t>2</a:t>
            </a:r>
            <a:r>
              <a:rPr lang="zh-CN" altLang="en-US" sz="1800" dirty="0">
                <a:solidFill>
                  <a:srgbClr val="FFFF00"/>
                </a:solidFill>
              </a:rPr>
              <a:t>、对流动人员中的发展对象进行政治审查时还应当征求其户籍所在地和居</a:t>
            </a:r>
          </a:p>
          <a:p>
            <a:r>
              <a:rPr lang="zh-CN" altLang="en-US" sz="1800" dirty="0">
                <a:solidFill>
                  <a:srgbClr val="FFFF00"/>
                </a:solidFill>
              </a:rPr>
              <a:t>住地党组织的意见</a:t>
            </a:r>
            <a:endParaRPr lang="en-US" altLang="zh-CN" sz="1800" dirty="0">
              <a:solidFill>
                <a:srgbClr val="FFFF00"/>
              </a:solidFill>
            </a:endParaRPr>
          </a:p>
        </p:txBody>
      </p:sp>
      <p:sp>
        <p:nvSpPr>
          <p:cNvPr id="30" name="矩形 29"/>
          <p:cNvSpPr/>
          <p:nvPr/>
        </p:nvSpPr>
        <p:spPr>
          <a:xfrm>
            <a:off x="2489454" y="1492265"/>
            <a:ext cx="3048152" cy="7341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主要内容</a:t>
            </a:r>
          </a:p>
        </p:txBody>
      </p:sp>
      <p:sp>
        <p:nvSpPr>
          <p:cNvPr id="31" name="矩形 30"/>
          <p:cNvSpPr/>
          <p:nvPr/>
        </p:nvSpPr>
        <p:spPr>
          <a:xfrm>
            <a:off x="6594112" y="1492265"/>
            <a:ext cx="3048152" cy="7341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基本方法</a:t>
            </a:r>
          </a:p>
        </p:txBody>
      </p:sp>
    </p:spTree>
    <p:extLst>
      <p:ext uri="{BB962C8B-B14F-4D97-AF65-F5344CB8AC3E}">
        <p14:creationId xmlns:p14="http://schemas.microsoft.com/office/powerpoint/2010/main" val="171818995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 presetClass="entr" presetSubtype="4"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ID="18" presetClass="entr" presetSubtype="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strips(downRight)">
                                      <p:cBhvr>
                                        <p:cTn id="58" dur="750"/>
                                        <p:tgtEl>
                                          <p:spTgt spid="28"/>
                                        </p:tgtEl>
                                      </p:cBhvr>
                                    </p:animEffect>
                                  </p:childTnLst>
                                </p:cTn>
                              </p:par>
                            </p:childTnLst>
                          </p:cTn>
                        </p:par>
                        <p:par>
                          <p:cTn id="59" fill="hold">
                            <p:stCondLst>
                              <p:cond delay="6750"/>
                            </p:stCondLst>
                            <p:childTnLst>
                              <p:par>
                                <p:cTn id="60" presetID="2" presetClass="entr" presetSubtype="4"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par>
                          <p:cTn id="64" fill="hold">
                            <p:stCondLst>
                              <p:cond delay="7250"/>
                            </p:stCondLst>
                            <p:childTnLst>
                              <p:par>
                                <p:cTn id="65" presetID="18" presetClass="entr" presetSubtype="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strips(downRight)">
                                      <p:cBhvr>
                                        <p:cTn id="67"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44785" r="27617" b="67423"/>
          <a:stretch/>
        </p:blipFill>
        <p:spPr>
          <a:xfrm>
            <a:off x="9514787" y="366944"/>
            <a:ext cx="2677213" cy="2234153"/>
          </a:xfrm>
          <a:prstGeom prst="rect">
            <a:avLst/>
          </a:prstGeom>
        </p:spPr>
      </p:pic>
      <p:grpSp>
        <p:nvGrpSpPr>
          <p:cNvPr id="7" name="组合 6"/>
          <p:cNvGrpSpPr/>
          <p:nvPr/>
        </p:nvGrpSpPr>
        <p:grpSpPr>
          <a:xfrm>
            <a:off x="8324634" y="447576"/>
            <a:ext cx="3352908" cy="364889"/>
            <a:chOff x="1452494" y="2342132"/>
            <a:chExt cx="3352908" cy="364889"/>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3984" y="5511800"/>
            <a:ext cx="6878015" cy="134620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5355830"/>
            <a:ext cx="9271000" cy="150217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466437"/>
            <a:ext cx="6680200" cy="1378813"/>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19410" y="5389171"/>
            <a:ext cx="3072590" cy="1468829"/>
          </a:xfrm>
          <a:prstGeom prst="rect">
            <a:avLst/>
          </a:prstGeom>
        </p:spPr>
      </p:pic>
      <p:grpSp>
        <p:nvGrpSpPr>
          <p:cNvPr id="22" name="组合 21"/>
          <p:cNvGrpSpPr/>
          <p:nvPr/>
        </p:nvGrpSpPr>
        <p:grpSpPr>
          <a:xfrm>
            <a:off x="0" y="-733044"/>
            <a:ext cx="4187925" cy="3091017"/>
            <a:chOff x="0" y="-733044"/>
            <a:chExt cx="4187925" cy="3091017"/>
          </a:xfrm>
        </p:grpSpPr>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733044"/>
              <a:ext cx="4187925" cy="3091017"/>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5212" y="366944"/>
              <a:ext cx="1818750" cy="1597441"/>
            </a:xfrm>
            <a:prstGeom prst="rect">
              <a:avLst/>
            </a:prstGeom>
          </p:spPr>
        </p:pic>
      </p:gr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4934830"/>
            <a:ext cx="2686639" cy="1923170"/>
          </a:xfrm>
          <a:prstGeom prst="rect">
            <a:avLst/>
          </a:prstGeom>
        </p:spPr>
      </p:pic>
      <p:sp>
        <p:nvSpPr>
          <p:cNvPr id="17" name="文本框 57"/>
          <p:cNvSpPr txBox="1"/>
          <p:nvPr/>
        </p:nvSpPr>
        <p:spPr>
          <a:xfrm>
            <a:off x="4076916" y="3148154"/>
            <a:ext cx="4038168" cy="561692"/>
          </a:xfrm>
          <a:prstGeom prst="rect">
            <a:avLst/>
          </a:prstGeom>
          <a:no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三  预备党员的接收</a:t>
            </a:r>
          </a:p>
        </p:txBody>
      </p:sp>
    </p:spTree>
    <p:extLst>
      <p:ext uri="{BB962C8B-B14F-4D97-AF65-F5344CB8AC3E}">
        <p14:creationId xmlns:p14="http://schemas.microsoft.com/office/powerpoint/2010/main" val="2013563979"/>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 presetClass="entr" presetSubtype="4"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75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250"/>
                            </p:stCondLst>
                            <p:childTnLst>
                              <p:par>
                                <p:cTn id="29" presetID="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发展对象严格审查</a:t>
            </a:r>
          </a:p>
        </p:txBody>
      </p:sp>
      <p:sp>
        <p:nvSpPr>
          <p:cNvPr id="28" name="TextBox 6"/>
          <p:cNvSpPr txBox="1"/>
          <p:nvPr/>
        </p:nvSpPr>
        <p:spPr>
          <a:xfrm>
            <a:off x="1746867" y="1369513"/>
            <a:ext cx="8328886" cy="453791"/>
          </a:xfrm>
          <a:prstGeom prst="rect">
            <a:avLst/>
          </a:prstGeom>
          <a:noFill/>
        </p:spPr>
        <p:txBody>
          <a:bodyPr wrap="square" lIns="86371" tIns="43186" rIns="86371" bIns="43186" rtlCol="0">
            <a:spAutoFit/>
          </a:bodyPr>
          <a:lstStyle/>
          <a:p>
            <a:pPr>
              <a:lnSpc>
                <a:spcPct val="150000"/>
              </a:lnSpc>
            </a:pPr>
            <a:r>
              <a:rPr lang="en-US" altLang="zh-CN" dirty="0">
                <a:solidFill>
                  <a:srgbClr val="FFFF00"/>
                </a:solidFill>
                <a:latin typeface="微软雅黑" panose="020B0503020204020204" pitchFamily="34" charset="-122"/>
                <a:ea typeface="微软雅黑" panose="020B0503020204020204" pitchFamily="34" charset="-122"/>
              </a:rPr>
              <a:t>1</a:t>
            </a:r>
            <a:r>
              <a:rPr lang="zh-CN" altLang="en-US" dirty="0">
                <a:solidFill>
                  <a:srgbClr val="FFFF00"/>
                </a:solidFill>
                <a:latin typeface="微软雅黑" panose="020B0503020204020204" pitchFamily="34" charset="-122"/>
                <a:ea typeface="微软雅黑" panose="020B0503020204020204" pitchFamily="34" charset="-122"/>
              </a:rPr>
              <a:t>、经基层党委预审合格的发展对象由支部委员会提交支部大会讨论；</a:t>
            </a:r>
            <a:endParaRPr lang="en-US" altLang="zh-CN" dirty="0">
              <a:solidFill>
                <a:srgbClr val="FFFF00"/>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746867" y="2212256"/>
            <a:ext cx="8328886" cy="869289"/>
          </a:xfrm>
          <a:prstGeom prst="rect">
            <a:avLst/>
          </a:prstGeom>
          <a:noFill/>
        </p:spPr>
        <p:txBody>
          <a:bodyPr wrap="square" lIns="86371" tIns="43186" rIns="86371" bIns="43186" rtlCol="0">
            <a:spAutoFit/>
          </a:bodyPr>
          <a:lstStyle/>
          <a:p>
            <a:pPr>
              <a:lnSpc>
                <a:spcPct val="150000"/>
              </a:lnSpc>
            </a:pPr>
            <a:r>
              <a:rPr lang="en-US" altLang="zh-CN" dirty="0">
                <a:solidFill>
                  <a:srgbClr val="FFFF00"/>
                </a:solidFill>
                <a:latin typeface="微软雅黑" panose="020B0503020204020204" pitchFamily="34" charset="-122"/>
                <a:ea typeface="微软雅黑" panose="020B0503020204020204" pitchFamily="34" charset="-122"/>
              </a:rPr>
              <a:t>2</a:t>
            </a:r>
            <a:r>
              <a:rPr lang="zh-CN" altLang="en-US" dirty="0">
                <a:solidFill>
                  <a:srgbClr val="FFFF00"/>
                </a:solidFill>
                <a:latin typeface="微软雅黑" panose="020B0503020204020204" pitchFamily="34" charset="-122"/>
                <a:ea typeface="微软雅黑" panose="020B0503020204020204" pitchFamily="34" charset="-122"/>
              </a:rPr>
              <a:t>、基层党委再次进行审查，审查结果以书面形式通知党支部，并向审查合格的发展对象发放</a:t>
            </a:r>
            <a:r>
              <a:rPr lang="en-US" altLang="zh-CN" dirty="0">
                <a:solidFill>
                  <a:srgbClr val="FFFF00"/>
                </a:solidFill>
                <a:latin typeface="微软雅黑" panose="020B0503020204020204" pitchFamily="34" charset="-122"/>
                <a:ea typeface="微软雅黑" panose="020B0503020204020204" pitchFamily="34" charset="-122"/>
              </a:rPr>
              <a:t>《</a:t>
            </a:r>
            <a:r>
              <a:rPr lang="zh-CN" altLang="en-US" dirty="0">
                <a:solidFill>
                  <a:srgbClr val="FFFF00"/>
                </a:solidFill>
                <a:latin typeface="微软雅黑" panose="020B0503020204020204" pitchFamily="34" charset="-122"/>
                <a:ea typeface="微软雅黑" panose="020B0503020204020204" pitchFamily="34" charset="-122"/>
              </a:rPr>
              <a:t>中国共产党入党志愿书</a:t>
            </a:r>
            <a:r>
              <a:rPr lang="en-US" altLang="zh-CN" dirty="0">
                <a:solidFill>
                  <a:srgbClr val="FFFF00"/>
                </a:solidFill>
                <a:latin typeface="微软雅黑" panose="020B0503020204020204" pitchFamily="34" charset="-122"/>
                <a:ea typeface="微软雅黑" panose="020B0503020204020204" pitchFamily="34" charset="-122"/>
              </a:rPr>
              <a:t>》</a:t>
            </a:r>
            <a:r>
              <a:rPr lang="zh-CN" altLang="en-US" dirty="0">
                <a:solidFill>
                  <a:srgbClr val="FFFF00"/>
                </a:solidFill>
                <a:latin typeface="微软雅黑" panose="020B0503020204020204" pitchFamily="34" charset="-122"/>
                <a:ea typeface="微软雅黑" panose="020B0503020204020204" pitchFamily="34" charset="-122"/>
              </a:rPr>
              <a:t>；</a:t>
            </a:r>
            <a:endParaRPr lang="en-US" altLang="zh-CN" dirty="0">
              <a:solidFill>
                <a:srgbClr val="FFFF00"/>
              </a:solidFill>
              <a:latin typeface="微软雅黑" panose="020B0503020204020204" pitchFamily="34" charset="-122"/>
              <a:ea typeface="微软雅黑" panose="020B0503020204020204" pitchFamily="34" charset="-122"/>
            </a:endParaRPr>
          </a:p>
        </p:txBody>
      </p:sp>
      <p:sp>
        <p:nvSpPr>
          <p:cNvPr id="30" name="TextBox 13"/>
          <p:cNvSpPr txBox="1"/>
          <p:nvPr/>
        </p:nvSpPr>
        <p:spPr>
          <a:xfrm>
            <a:off x="1746867" y="3470498"/>
            <a:ext cx="8328886" cy="869289"/>
          </a:xfrm>
          <a:prstGeom prst="rect">
            <a:avLst/>
          </a:prstGeom>
          <a:noFill/>
        </p:spPr>
        <p:txBody>
          <a:bodyPr wrap="square" lIns="86371" tIns="43186" rIns="86371" bIns="43186" rtlCol="0">
            <a:spAutoFit/>
          </a:bodyPr>
          <a:lstStyle/>
          <a:p>
            <a:pPr>
              <a:lnSpc>
                <a:spcPct val="150000"/>
              </a:lnSpc>
            </a:pPr>
            <a:r>
              <a:rPr lang="en-US" altLang="zh-CN" dirty="0">
                <a:solidFill>
                  <a:srgbClr val="FFFF00"/>
                </a:solidFill>
                <a:latin typeface="微软雅黑" panose="020B0503020204020204" pitchFamily="34" charset="-122"/>
                <a:ea typeface="微软雅黑" panose="020B0503020204020204" pitchFamily="34" charset="-122"/>
              </a:rPr>
              <a:t>3</a:t>
            </a:r>
            <a:r>
              <a:rPr lang="zh-CN" altLang="en-US" dirty="0">
                <a:solidFill>
                  <a:srgbClr val="FFFF00"/>
                </a:solidFill>
                <a:latin typeface="微软雅黑" panose="020B0503020204020204" pitchFamily="34" charset="-122"/>
                <a:ea typeface="微软雅黑" panose="020B0503020204020204" pitchFamily="34" charset="-122"/>
              </a:rPr>
              <a:t>、支部委员会应当对发展对象进行严格审查，经集体讨论认为合格后，报具有审批权限的基层党委预审。</a:t>
            </a:r>
          </a:p>
        </p:txBody>
      </p:sp>
    </p:spTree>
    <p:extLst>
      <p:ext uri="{BB962C8B-B14F-4D97-AF65-F5344CB8AC3E}">
        <p14:creationId xmlns:p14="http://schemas.microsoft.com/office/powerpoint/2010/main" val="12730593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750"/>
                                        <p:tgtEl>
                                          <p:spTgt spid="28"/>
                                        </p:tgtEl>
                                      </p:cBhvr>
                                    </p:animEffect>
                                  </p:childTnLst>
                                </p:cTn>
                              </p:par>
                            </p:childTnLst>
                          </p:cTn>
                        </p:par>
                        <p:par>
                          <p:cTn id="54" fill="hold">
                            <p:stCondLst>
                              <p:cond delay="625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750"/>
                                        <p:tgtEl>
                                          <p:spTgt spid="29"/>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入党的流程</a:t>
            </a:r>
          </a:p>
        </p:txBody>
      </p:sp>
      <p:sp>
        <p:nvSpPr>
          <p:cNvPr id="28" name="矩形 27"/>
          <p:cNvSpPr/>
          <p:nvPr/>
        </p:nvSpPr>
        <p:spPr>
          <a:xfrm>
            <a:off x="1588330" y="1608872"/>
            <a:ext cx="4172210" cy="746969"/>
          </a:xfrm>
          <a:prstGeom prst="rect">
            <a:avLst/>
          </a:prstGeom>
          <a:solidFill>
            <a:srgbClr val="FFFF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介绍基本情况</a:t>
            </a:r>
          </a:p>
        </p:txBody>
      </p:sp>
      <p:sp>
        <p:nvSpPr>
          <p:cNvPr id="29" name="矩形 28"/>
          <p:cNvSpPr/>
          <p:nvPr/>
        </p:nvSpPr>
        <p:spPr>
          <a:xfrm>
            <a:off x="1499902" y="1914566"/>
            <a:ext cx="4345841" cy="327506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rgbClr val="CC0000"/>
              </a:buClr>
            </a:pPr>
            <a:r>
              <a:rPr lang="zh-CN" altLang="en-US" dirty="0">
                <a:solidFill>
                  <a:srgbClr val="FFFF00"/>
                </a:solidFill>
                <a:latin typeface="微软雅黑" panose="020B0503020204020204" pitchFamily="34" charset="-122"/>
                <a:ea typeface="微软雅黑" panose="020B0503020204020204" pitchFamily="34" charset="-122"/>
              </a:rPr>
              <a:t>发展对象汇报对党的认识、入党动机、本人履历。家庭和主要社会关系情况，以及需向党组织说明的问题。</a:t>
            </a:r>
          </a:p>
          <a:p>
            <a:pPr>
              <a:lnSpc>
                <a:spcPct val="150000"/>
              </a:lnSpc>
              <a:buClr>
                <a:srgbClr val="CC0000"/>
              </a:buClr>
            </a:pPr>
            <a:r>
              <a:rPr lang="zh-CN" altLang="en-US" dirty="0">
                <a:solidFill>
                  <a:srgbClr val="FFFF00"/>
                </a:solidFill>
                <a:latin typeface="微软雅黑" panose="020B0503020204020204" pitchFamily="34" charset="-122"/>
                <a:ea typeface="微软雅黑" panose="020B0503020204020204" pitchFamily="34" charset="-122"/>
              </a:rPr>
              <a:t>入党介绍人介绍发展对象有关情况，并对其能否入党标明意见。</a:t>
            </a:r>
          </a:p>
          <a:p>
            <a:pPr>
              <a:lnSpc>
                <a:spcPct val="150000"/>
              </a:lnSpc>
              <a:buClr>
                <a:srgbClr val="CC0000"/>
              </a:buClr>
            </a:pPr>
            <a:r>
              <a:rPr lang="zh-CN" altLang="en-US" dirty="0">
                <a:solidFill>
                  <a:srgbClr val="FFFF00"/>
                </a:solidFill>
                <a:latin typeface="微软雅黑" panose="020B0503020204020204" pitchFamily="34" charset="-122"/>
                <a:ea typeface="微软雅黑" panose="020B0503020204020204" pitchFamily="34" charset="-122"/>
              </a:rPr>
              <a:t>支部委员会报告对发展对象的审查情况。</a:t>
            </a:r>
            <a:endParaRPr lang="en-US" altLang="zh-CN" dirty="0">
              <a:solidFill>
                <a:srgbClr val="FFFF00"/>
              </a:solidFill>
              <a:latin typeface="微软雅黑" panose="020B0503020204020204" pitchFamily="34" charset="-122"/>
              <a:ea typeface="微软雅黑" panose="020B0503020204020204" pitchFamily="34" charset="-122"/>
            </a:endParaRPr>
          </a:p>
        </p:txBody>
      </p:sp>
      <p:sp>
        <p:nvSpPr>
          <p:cNvPr id="30" name="矩形 29"/>
          <p:cNvSpPr/>
          <p:nvPr/>
        </p:nvSpPr>
        <p:spPr>
          <a:xfrm>
            <a:off x="5929969" y="1602691"/>
            <a:ext cx="4172210" cy="753321"/>
          </a:xfrm>
          <a:prstGeom prst="rect">
            <a:avLst/>
          </a:prstGeom>
          <a:solidFill>
            <a:srgbClr val="FFFF00"/>
          </a:solidFill>
          <a:ln w="190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无记名投票</a:t>
            </a:r>
          </a:p>
        </p:txBody>
      </p:sp>
      <p:sp>
        <p:nvSpPr>
          <p:cNvPr id="31" name="矩形 30"/>
          <p:cNvSpPr/>
          <p:nvPr/>
        </p:nvSpPr>
        <p:spPr>
          <a:xfrm>
            <a:off x="5841541" y="2020178"/>
            <a:ext cx="4432077" cy="349096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buClr>
                <a:srgbClr val="CC0000"/>
              </a:buClr>
            </a:pPr>
            <a:r>
              <a:rPr lang="zh-CN" altLang="en-US" dirty="0">
                <a:solidFill>
                  <a:srgbClr val="FFFF00"/>
                </a:solidFill>
                <a:latin typeface="微软雅黑" panose="020B0503020204020204" pitchFamily="34" charset="-122"/>
                <a:ea typeface="微软雅黑" panose="020B0503020204020204" pitchFamily="34" charset="-122"/>
              </a:rPr>
              <a:t>与会党员对发展对象能否入党进行充分讨论，并采取无记名投票方式进行表决，赞成人数超过应到会有表决权的正式党员半数，才能通过接收预备党员的决议。</a:t>
            </a:r>
          </a:p>
          <a:p>
            <a:pPr>
              <a:lnSpc>
                <a:spcPct val="150000"/>
              </a:lnSpc>
              <a:buClr>
                <a:srgbClr val="CC0000"/>
              </a:buClr>
            </a:pPr>
            <a:r>
              <a:rPr lang="zh-CN" altLang="en-US" dirty="0">
                <a:solidFill>
                  <a:srgbClr val="FFFF00"/>
                </a:solidFill>
                <a:latin typeface="微软雅黑" panose="020B0503020204020204" pitchFamily="34" charset="-122"/>
                <a:ea typeface="微软雅黑" panose="020B0503020204020204" pitchFamily="34" charset="-122"/>
              </a:rPr>
              <a:t>因故不能到会的有表决权的正式党员，在支部大会召开前正式向党支部。</a:t>
            </a:r>
          </a:p>
          <a:p>
            <a:pPr>
              <a:lnSpc>
                <a:spcPct val="150000"/>
              </a:lnSpc>
              <a:buClr>
                <a:srgbClr val="CC0000"/>
              </a:buClr>
            </a:pPr>
            <a:r>
              <a:rPr lang="zh-CN" altLang="en-US" dirty="0">
                <a:solidFill>
                  <a:srgbClr val="FFFF00"/>
                </a:solidFill>
                <a:latin typeface="微软雅黑" panose="020B0503020204020204" pitchFamily="34" charset="-122"/>
                <a:ea typeface="微软雅黑" panose="020B0503020204020204" pitchFamily="34" charset="-122"/>
              </a:rPr>
              <a:t>提出书面意见的，应当统计在系数内。</a:t>
            </a:r>
            <a:endParaRPr lang="en-US" altLang="zh-CN"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870450"/>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12" presetClass="entr" presetSubtype="1"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ppt_y</p:attrName>
                                        </p:attrNameLst>
                                      </p:cBhvr>
                                      <p:tavLst>
                                        <p:tav tm="0">
                                          <p:val>
                                            <p:strVal val="#ppt_y-#ppt_h*1.125000"/>
                                          </p:val>
                                        </p:tav>
                                        <p:tav tm="100000">
                                          <p:val>
                                            <p:strVal val="#ppt_y"/>
                                          </p:val>
                                        </p:tav>
                                      </p:tavLst>
                                    </p:anim>
                                    <p:animEffect transition="in" filter="wipe(down)">
                                      <p:cBhvr>
                                        <p:cTn id="54" dur="500"/>
                                        <p:tgtEl>
                                          <p:spTgt spid="28"/>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p:tgtEl>
                                          <p:spTgt spid="29"/>
                                        </p:tgtEl>
                                        <p:attrNameLst>
                                          <p:attrName>ppt_y</p:attrName>
                                        </p:attrNameLst>
                                      </p:cBhvr>
                                      <p:tavLst>
                                        <p:tav tm="0">
                                          <p:val>
                                            <p:strVal val="#ppt_y-#ppt_h*1.125000"/>
                                          </p:val>
                                        </p:tav>
                                        <p:tav tm="100000">
                                          <p:val>
                                            <p:strVal val="#ppt_y"/>
                                          </p:val>
                                        </p:tav>
                                      </p:tavLst>
                                    </p:anim>
                                    <p:animEffect transition="in" filter="wipe(down)">
                                      <p:cBhvr>
                                        <p:cTn id="59" dur="500"/>
                                        <p:tgtEl>
                                          <p:spTgt spid="29"/>
                                        </p:tgtEl>
                                      </p:cBhvr>
                                    </p:animEffect>
                                  </p:childTnLst>
                                </p:cTn>
                              </p:par>
                            </p:childTnLst>
                          </p:cTn>
                        </p:par>
                        <p:par>
                          <p:cTn id="60" fill="hold">
                            <p:stCondLst>
                              <p:cond delay="6500"/>
                            </p:stCondLst>
                            <p:childTnLst>
                              <p:par>
                                <p:cTn id="61" presetID="12" presetClass="entr" presetSubtype="1"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ppt_y</p:attrName>
                                        </p:attrNameLst>
                                      </p:cBhvr>
                                      <p:tavLst>
                                        <p:tav tm="0">
                                          <p:val>
                                            <p:strVal val="#ppt_y-#ppt_h*1.125000"/>
                                          </p:val>
                                        </p:tav>
                                        <p:tav tm="100000">
                                          <p:val>
                                            <p:strVal val="#ppt_y"/>
                                          </p:val>
                                        </p:tav>
                                      </p:tavLst>
                                    </p:anim>
                                    <p:animEffect transition="in" filter="wipe(down)">
                                      <p:cBhvr>
                                        <p:cTn id="64" dur="500"/>
                                        <p:tgtEl>
                                          <p:spTgt spid="30"/>
                                        </p:tgtEl>
                                      </p:cBhvr>
                                    </p:animEffect>
                                  </p:childTnLst>
                                </p:cTn>
                              </p:par>
                            </p:childTnLst>
                          </p:cTn>
                        </p:par>
                        <p:par>
                          <p:cTn id="65" fill="hold">
                            <p:stCondLst>
                              <p:cond delay="7000"/>
                            </p:stCondLst>
                            <p:childTnLst>
                              <p:par>
                                <p:cTn id="66" presetID="12" presetClass="entr" presetSubtype="1"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p:tgtEl>
                                          <p:spTgt spid="31"/>
                                        </p:tgtEl>
                                        <p:attrNameLst>
                                          <p:attrName>ppt_y</p:attrName>
                                        </p:attrNameLst>
                                      </p:cBhvr>
                                      <p:tavLst>
                                        <p:tav tm="0">
                                          <p:val>
                                            <p:strVal val="#ppt_y-#ppt_h*1.125000"/>
                                          </p:val>
                                        </p:tav>
                                        <p:tav tm="100000">
                                          <p:val>
                                            <p:strVal val="#ppt_y"/>
                                          </p:val>
                                        </p:tav>
                                      </p:tavLst>
                                    </p:anim>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44785" r="27617" b="67423"/>
          <a:stretch/>
        </p:blipFill>
        <p:spPr>
          <a:xfrm>
            <a:off x="9514787" y="366944"/>
            <a:ext cx="2677213" cy="2234153"/>
          </a:xfrm>
          <a:prstGeom prst="rect">
            <a:avLst/>
          </a:prstGeom>
        </p:spPr>
      </p:pic>
      <p:grpSp>
        <p:nvGrpSpPr>
          <p:cNvPr id="7" name="组合 6"/>
          <p:cNvGrpSpPr/>
          <p:nvPr/>
        </p:nvGrpSpPr>
        <p:grpSpPr>
          <a:xfrm>
            <a:off x="8324634" y="447576"/>
            <a:ext cx="3352908" cy="364889"/>
            <a:chOff x="1452494" y="2342132"/>
            <a:chExt cx="3352908" cy="364889"/>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3984" y="5511800"/>
            <a:ext cx="6878015" cy="134620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5355830"/>
            <a:ext cx="9271000" cy="150217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466437"/>
            <a:ext cx="6680200" cy="1378813"/>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19410" y="5389171"/>
            <a:ext cx="3072590" cy="1468829"/>
          </a:xfrm>
          <a:prstGeom prst="rect">
            <a:avLst/>
          </a:prstGeom>
        </p:spPr>
      </p:pic>
      <p:grpSp>
        <p:nvGrpSpPr>
          <p:cNvPr id="22" name="组合 21"/>
          <p:cNvGrpSpPr/>
          <p:nvPr/>
        </p:nvGrpSpPr>
        <p:grpSpPr>
          <a:xfrm>
            <a:off x="0" y="-733044"/>
            <a:ext cx="4187925" cy="3091017"/>
            <a:chOff x="0" y="-733044"/>
            <a:chExt cx="4187925" cy="3091017"/>
          </a:xfrm>
        </p:grpSpPr>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733044"/>
              <a:ext cx="4187925" cy="3091017"/>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5212" y="366944"/>
              <a:ext cx="1818750" cy="1597441"/>
            </a:xfrm>
            <a:prstGeom prst="rect">
              <a:avLst/>
            </a:prstGeom>
          </p:spPr>
        </p:pic>
      </p:gr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4934830"/>
            <a:ext cx="2686639" cy="1923170"/>
          </a:xfrm>
          <a:prstGeom prst="rect">
            <a:avLst/>
          </a:prstGeom>
        </p:spPr>
      </p:pic>
      <p:sp>
        <p:nvSpPr>
          <p:cNvPr id="17" name="文本框 57"/>
          <p:cNvSpPr txBox="1"/>
          <p:nvPr/>
        </p:nvSpPr>
        <p:spPr>
          <a:xfrm>
            <a:off x="2733596" y="3148154"/>
            <a:ext cx="6724808" cy="561692"/>
          </a:xfrm>
          <a:prstGeom prst="rect">
            <a:avLst/>
          </a:prstGeom>
          <a:no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四  预备党员的教育、考察和转正</a:t>
            </a:r>
          </a:p>
        </p:txBody>
      </p:sp>
    </p:spTree>
    <p:extLst>
      <p:ext uri="{BB962C8B-B14F-4D97-AF65-F5344CB8AC3E}">
        <p14:creationId xmlns:p14="http://schemas.microsoft.com/office/powerpoint/2010/main" val="3421072627"/>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 presetClass="entr" presetSubtype="4"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75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250"/>
                            </p:stCondLst>
                            <p:childTnLst>
                              <p:par>
                                <p:cTn id="29" presetID="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预备党员宣誓</a:t>
            </a:r>
          </a:p>
        </p:txBody>
      </p:sp>
      <p:sp>
        <p:nvSpPr>
          <p:cNvPr id="28" name="矩形 27"/>
          <p:cNvSpPr/>
          <p:nvPr/>
        </p:nvSpPr>
        <p:spPr>
          <a:xfrm>
            <a:off x="2403755" y="1197453"/>
            <a:ext cx="7172045" cy="1509644"/>
          </a:xfrm>
          <a:prstGeom prst="rect">
            <a:avLst/>
          </a:prstGeom>
        </p:spPr>
        <p:txBody>
          <a:bodyPr wrap="square" lIns="68580" tIns="34290" rIns="68580" bIns="34290">
            <a:spAutoFit/>
          </a:bodyPr>
          <a:lstStyle/>
          <a:p>
            <a:pPr algn="just">
              <a:lnSpc>
                <a:spcPct val="130000"/>
              </a:lnSpc>
            </a:pPr>
            <a:r>
              <a:rPr lang="zh-CN" altLang="en-US" dirty="0">
                <a:solidFill>
                  <a:srgbClr val="FFFF00"/>
                </a:solidFill>
                <a:latin typeface="微软雅黑" panose="020B0503020204020204" pitchFamily="34" charset="-122"/>
                <a:ea typeface="微软雅黑" panose="020B0503020204020204" pitchFamily="34" charset="-122"/>
              </a:rPr>
              <a:t>       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29" name="矩形 28"/>
          <p:cNvSpPr/>
          <p:nvPr/>
        </p:nvSpPr>
        <p:spPr>
          <a:xfrm>
            <a:off x="2501225" y="3279940"/>
            <a:ext cx="936104" cy="775876"/>
          </a:xfrm>
          <a:prstGeom prst="rect">
            <a:avLst/>
          </a:prstGeom>
          <a:solidFill>
            <a:srgbClr val="FFFF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一</a:t>
            </a:r>
          </a:p>
        </p:txBody>
      </p:sp>
      <p:sp>
        <p:nvSpPr>
          <p:cNvPr id="30" name="矩形 29"/>
          <p:cNvSpPr/>
          <p:nvPr/>
        </p:nvSpPr>
        <p:spPr>
          <a:xfrm>
            <a:off x="3530545" y="3279939"/>
            <a:ext cx="6045255" cy="7758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rgbClr val="FFFF00"/>
                </a:solidFill>
                <a:latin typeface="微软雅黑" panose="020B0503020204020204" pitchFamily="34" charset="-122"/>
                <a:ea typeface="微软雅黑" panose="020B0503020204020204" pitchFamily="34" charset="-122"/>
              </a:rPr>
              <a:t>党组织应该及时将上级党委批准的预备党员编入党支部和党小组，继续进行教育和考察</a:t>
            </a:r>
          </a:p>
        </p:txBody>
      </p:sp>
      <p:sp>
        <p:nvSpPr>
          <p:cNvPr id="31" name="矩形 30"/>
          <p:cNvSpPr/>
          <p:nvPr/>
        </p:nvSpPr>
        <p:spPr>
          <a:xfrm>
            <a:off x="2486661" y="4278461"/>
            <a:ext cx="936104" cy="778396"/>
          </a:xfrm>
          <a:prstGeom prst="rect">
            <a:avLst/>
          </a:prstGeom>
          <a:solidFill>
            <a:srgbClr val="FFFF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二</a:t>
            </a:r>
          </a:p>
        </p:txBody>
      </p:sp>
      <p:sp>
        <p:nvSpPr>
          <p:cNvPr id="32" name="矩形 31"/>
          <p:cNvSpPr/>
          <p:nvPr/>
        </p:nvSpPr>
        <p:spPr>
          <a:xfrm>
            <a:off x="3530545" y="4280980"/>
            <a:ext cx="6045255" cy="7758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dirty="0">
                <a:solidFill>
                  <a:srgbClr val="FFFF00"/>
                </a:solidFill>
                <a:latin typeface="微软雅黑" panose="020B0503020204020204" pitchFamily="34" charset="-122"/>
                <a:ea typeface="微软雅黑" panose="020B0503020204020204" pitchFamily="34" charset="-122"/>
              </a:rPr>
              <a:t>预备党员必须面向党旗进行入党宣誓，入党宣誓仪式，一般由基层党委或党支部组织进行</a:t>
            </a:r>
          </a:p>
        </p:txBody>
      </p:sp>
    </p:spTree>
    <p:extLst>
      <p:ext uri="{BB962C8B-B14F-4D97-AF65-F5344CB8AC3E}">
        <p14:creationId xmlns:p14="http://schemas.microsoft.com/office/powerpoint/2010/main" val="83911168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28"/>
                                        </p:tgtEl>
                                        <p:attrNameLst>
                                          <p:attrName>style.visibility</p:attrName>
                                        </p:attrNameLst>
                                      </p:cBhvr>
                                      <p:to>
                                        <p:strVal val="visible"/>
                                      </p:to>
                                    </p:set>
                                    <p:animEffect transition="in" filter="wipe(left)">
                                      <p:cBhvr>
                                        <p:cTn id="53" dur="100"/>
                                        <p:tgtEl>
                                          <p:spTgt spid="28"/>
                                        </p:tgtEl>
                                      </p:cBhvr>
                                    </p:animEffect>
                                  </p:childTnLst>
                                </p:cTn>
                              </p:par>
                            </p:childTnLst>
                          </p:cTn>
                        </p:par>
                        <p:par>
                          <p:cTn id="54" fill="hold">
                            <p:stCondLst>
                              <p:cond delay="8330"/>
                            </p:stCondLst>
                            <p:childTnLst>
                              <p:par>
                                <p:cTn id="55" presetID="1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p:tgtEl>
                                          <p:spTgt spid="29"/>
                                        </p:tgtEl>
                                        <p:attrNameLst>
                                          <p:attrName>ppt_x</p:attrName>
                                        </p:attrNameLst>
                                      </p:cBhvr>
                                      <p:tavLst>
                                        <p:tav tm="0">
                                          <p:val>
                                            <p:strVal val="#ppt_x-#ppt_w*1.125000"/>
                                          </p:val>
                                        </p:tav>
                                        <p:tav tm="100000">
                                          <p:val>
                                            <p:strVal val="#ppt_x"/>
                                          </p:val>
                                        </p:tav>
                                      </p:tavLst>
                                    </p:anim>
                                    <p:animEffect transition="in" filter="wipe(right)">
                                      <p:cBhvr>
                                        <p:cTn id="58" dur="500"/>
                                        <p:tgtEl>
                                          <p:spTgt spid="29"/>
                                        </p:tgtEl>
                                      </p:cBhvr>
                                    </p:animEffect>
                                  </p:childTnLst>
                                </p:cTn>
                              </p:par>
                            </p:childTnLst>
                          </p:cTn>
                        </p:par>
                        <p:par>
                          <p:cTn id="59" fill="hold">
                            <p:stCondLst>
                              <p:cond delay="8830"/>
                            </p:stCondLst>
                            <p:childTnLst>
                              <p:par>
                                <p:cTn id="60" presetID="1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p:tgtEl>
                                          <p:spTgt spid="30"/>
                                        </p:tgtEl>
                                        <p:attrNameLst>
                                          <p:attrName>ppt_x</p:attrName>
                                        </p:attrNameLst>
                                      </p:cBhvr>
                                      <p:tavLst>
                                        <p:tav tm="0">
                                          <p:val>
                                            <p:strVal val="#ppt_x-#ppt_w*1.125000"/>
                                          </p:val>
                                        </p:tav>
                                        <p:tav tm="100000">
                                          <p:val>
                                            <p:strVal val="#ppt_x"/>
                                          </p:val>
                                        </p:tav>
                                      </p:tavLst>
                                    </p:anim>
                                    <p:animEffect transition="in" filter="wipe(right)">
                                      <p:cBhvr>
                                        <p:cTn id="63" dur="500"/>
                                        <p:tgtEl>
                                          <p:spTgt spid="30"/>
                                        </p:tgtEl>
                                      </p:cBhvr>
                                    </p:animEffect>
                                  </p:childTnLst>
                                </p:cTn>
                              </p:par>
                            </p:childTnLst>
                          </p:cTn>
                        </p:par>
                        <p:par>
                          <p:cTn id="64" fill="hold">
                            <p:stCondLst>
                              <p:cond delay="9330"/>
                            </p:stCondLst>
                            <p:childTnLst>
                              <p:par>
                                <p:cTn id="65" presetID="12" presetClass="entr" presetSubtype="8"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childTnLst>
                          </p:cTn>
                        </p:par>
                        <p:par>
                          <p:cTn id="69" fill="hold">
                            <p:stCondLst>
                              <p:cond delay="9830"/>
                            </p:stCondLst>
                            <p:childTnLst>
                              <p:par>
                                <p:cTn id="70" presetID="12" presetClass="entr" presetSubtype="8"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p:tgtEl>
                                          <p:spTgt spid="32"/>
                                        </p:tgtEl>
                                        <p:attrNameLst>
                                          <p:attrName>ppt_x</p:attrName>
                                        </p:attrNameLst>
                                      </p:cBhvr>
                                      <p:tavLst>
                                        <p:tav tm="0">
                                          <p:val>
                                            <p:strVal val="#ppt_x-#ppt_w*1.125000"/>
                                          </p:val>
                                        </p:tav>
                                        <p:tav tm="100000">
                                          <p:val>
                                            <p:strVal val="#ppt_x"/>
                                          </p:val>
                                        </p:tav>
                                      </p:tavLst>
                                    </p:anim>
                                    <p:animEffect transition="in" filter="wipe(right)">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预备党员教育和考察</a:t>
            </a:r>
          </a:p>
        </p:txBody>
      </p:sp>
      <p:sp>
        <p:nvSpPr>
          <p:cNvPr id="28" name="矩形 27"/>
          <p:cNvSpPr/>
          <p:nvPr/>
        </p:nvSpPr>
        <p:spPr>
          <a:xfrm>
            <a:off x="2196316" y="1774960"/>
            <a:ext cx="3456384" cy="504056"/>
          </a:xfrm>
          <a:prstGeom prst="rect">
            <a:avLst/>
          </a:prstGeom>
          <a:solidFill>
            <a:srgbClr val="FFFF00"/>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教育和考察</a:t>
            </a:r>
          </a:p>
        </p:txBody>
      </p:sp>
      <p:sp>
        <p:nvSpPr>
          <p:cNvPr id="29" name="矩形 28"/>
          <p:cNvSpPr/>
          <p:nvPr/>
        </p:nvSpPr>
        <p:spPr>
          <a:xfrm>
            <a:off x="2196508" y="2533694"/>
            <a:ext cx="3456000" cy="2049578"/>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rgbClr val="FFFF00"/>
                </a:solidFill>
                <a:latin typeface="微软雅黑" panose="020B0503020204020204" pitchFamily="34" charset="-122"/>
                <a:ea typeface="微软雅黑" panose="020B0503020204020204" pitchFamily="34" charset="-122"/>
              </a:rPr>
              <a:t>通过党的组织生活、听取本人汇报、个别谈心、集中培训、实战锻炼等方式，对预备党员进行教育和考察</a:t>
            </a:r>
          </a:p>
        </p:txBody>
      </p:sp>
      <p:sp>
        <p:nvSpPr>
          <p:cNvPr id="30" name="矩形 29"/>
          <p:cNvSpPr/>
          <p:nvPr/>
        </p:nvSpPr>
        <p:spPr>
          <a:xfrm>
            <a:off x="6097945" y="1774960"/>
            <a:ext cx="3456384" cy="504056"/>
          </a:xfrm>
          <a:prstGeom prst="rect">
            <a:avLst/>
          </a:prstGeom>
          <a:solidFill>
            <a:srgbClr val="FFFF00"/>
          </a:solid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anose="020B0503020204020204" pitchFamily="34" charset="-122"/>
                <a:ea typeface="微软雅黑" panose="020B0503020204020204" pitchFamily="34" charset="-122"/>
              </a:rPr>
              <a:t>预备期</a:t>
            </a:r>
          </a:p>
        </p:txBody>
      </p:sp>
      <p:sp>
        <p:nvSpPr>
          <p:cNvPr id="31" name="矩形 30"/>
          <p:cNvSpPr/>
          <p:nvPr/>
        </p:nvSpPr>
        <p:spPr>
          <a:xfrm>
            <a:off x="6098137" y="2533694"/>
            <a:ext cx="3456000" cy="2049578"/>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dirty="0">
                <a:solidFill>
                  <a:srgbClr val="FFFF00"/>
                </a:solidFill>
                <a:latin typeface="微软雅黑" panose="020B0503020204020204" pitchFamily="34" charset="-122"/>
                <a:ea typeface="微软雅黑" panose="020B0503020204020204" pitchFamily="34" charset="-122"/>
              </a:rPr>
              <a:t>预备党员的预备期为一年，预备期从支部大会通过其为预备党员之日算起</a:t>
            </a:r>
          </a:p>
        </p:txBody>
      </p:sp>
    </p:spTree>
    <p:extLst>
      <p:ext uri="{BB962C8B-B14F-4D97-AF65-F5344CB8AC3E}">
        <p14:creationId xmlns:p14="http://schemas.microsoft.com/office/powerpoint/2010/main" val="1106854342"/>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12" presetClass="entr" presetSubtype="1"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ppt_y</p:attrName>
                                        </p:attrNameLst>
                                      </p:cBhvr>
                                      <p:tavLst>
                                        <p:tav tm="0">
                                          <p:val>
                                            <p:strVal val="#ppt_y-#ppt_h*1.125000"/>
                                          </p:val>
                                        </p:tav>
                                        <p:tav tm="100000">
                                          <p:val>
                                            <p:strVal val="#ppt_y"/>
                                          </p:val>
                                        </p:tav>
                                      </p:tavLst>
                                    </p:anim>
                                    <p:animEffect transition="in" filter="wipe(down)">
                                      <p:cBhvr>
                                        <p:cTn id="54" dur="500"/>
                                        <p:tgtEl>
                                          <p:spTgt spid="28"/>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p:tgtEl>
                                          <p:spTgt spid="29"/>
                                        </p:tgtEl>
                                        <p:attrNameLst>
                                          <p:attrName>ppt_y</p:attrName>
                                        </p:attrNameLst>
                                      </p:cBhvr>
                                      <p:tavLst>
                                        <p:tav tm="0">
                                          <p:val>
                                            <p:strVal val="#ppt_y-#ppt_h*1.125000"/>
                                          </p:val>
                                        </p:tav>
                                        <p:tav tm="100000">
                                          <p:val>
                                            <p:strVal val="#ppt_y"/>
                                          </p:val>
                                        </p:tav>
                                      </p:tavLst>
                                    </p:anim>
                                    <p:animEffect transition="in" filter="wipe(down)">
                                      <p:cBhvr>
                                        <p:cTn id="59" dur="500"/>
                                        <p:tgtEl>
                                          <p:spTgt spid="29"/>
                                        </p:tgtEl>
                                      </p:cBhvr>
                                    </p:animEffect>
                                  </p:childTnLst>
                                </p:cTn>
                              </p:par>
                            </p:childTnLst>
                          </p:cTn>
                        </p:par>
                        <p:par>
                          <p:cTn id="60" fill="hold">
                            <p:stCondLst>
                              <p:cond delay="6500"/>
                            </p:stCondLst>
                            <p:childTnLst>
                              <p:par>
                                <p:cTn id="61" presetID="12" presetClass="entr" presetSubtype="1"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ppt_y</p:attrName>
                                        </p:attrNameLst>
                                      </p:cBhvr>
                                      <p:tavLst>
                                        <p:tav tm="0">
                                          <p:val>
                                            <p:strVal val="#ppt_y-#ppt_h*1.125000"/>
                                          </p:val>
                                        </p:tav>
                                        <p:tav tm="100000">
                                          <p:val>
                                            <p:strVal val="#ppt_y"/>
                                          </p:val>
                                        </p:tav>
                                      </p:tavLst>
                                    </p:anim>
                                    <p:animEffect transition="in" filter="wipe(down)">
                                      <p:cBhvr>
                                        <p:cTn id="64" dur="500"/>
                                        <p:tgtEl>
                                          <p:spTgt spid="30"/>
                                        </p:tgtEl>
                                      </p:cBhvr>
                                    </p:animEffect>
                                  </p:childTnLst>
                                </p:cTn>
                              </p:par>
                            </p:childTnLst>
                          </p:cTn>
                        </p:par>
                        <p:par>
                          <p:cTn id="65" fill="hold">
                            <p:stCondLst>
                              <p:cond delay="7000"/>
                            </p:stCondLst>
                            <p:childTnLst>
                              <p:par>
                                <p:cTn id="66" presetID="12" presetClass="entr" presetSubtype="1"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p:tgtEl>
                                          <p:spTgt spid="31"/>
                                        </p:tgtEl>
                                        <p:attrNameLst>
                                          <p:attrName>ppt_y</p:attrName>
                                        </p:attrNameLst>
                                      </p:cBhvr>
                                      <p:tavLst>
                                        <p:tav tm="0">
                                          <p:val>
                                            <p:strVal val="#ppt_y-#ppt_h*1.125000"/>
                                          </p:val>
                                        </p:tav>
                                        <p:tav tm="100000">
                                          <p:val>
                                            <p:strVal val="#ppt_y"/>
                                          </p:val>
                                        </p:tav>
                                      </p:tavLst>
                                    </p:anim>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1013276"/>
          </a:xfrm>
          <a:prstGeom prst="rect">
            <a:avLst/>
          </a:prstGeom>
        </p:spPr>
      </p:pic>
      <p:sp>
        <p:nvSpPr>
          <p:cNvPr id="5" name="文本框 4"/>
          <p:cNvSpPr txBox="1"/>
          <p:nvPr/>
        </p:nvSpPr>
        <p:spPr>
          <a:xfrm>
            <a:off x="5388114" y="1257885"/>
            <a:ext cx="1415772" cy="830997"/>
          </a:xfrm>
          <a:prstGeom prst="rect">
            <a:avLst/>
          </a:prstGeom>
          <a:noFill/>
        </p:spPr>
        <p:txBody>
          <a:bodyPr wrap="none" rtlCol="0">
            <a:spAutoFit/>
          </a:bodyPr>
          <a:lstStyle/>
          <a:p>
            <a:r>
              <a:rPr lang="zh-CN" altLang="en-US" sz="4800" b="1" dirty="0">
                <a:solidFill>
                  <a:srgbClr val="FFFF00"/>
                </a:solidFill>
                <a:latin typeface="微软雅黑" panose="020B0503020204020204" pitchFamily="34" charset="-122"/>
                <a:ea typeface="微软雅黑" panose="020B0503020204020204" pitchFamily="34" charset="-122"/>
              </a:rPr>
              <a:t>目录</a:t>
            </a: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46" y="42357"/>
            <a:ext cx="1818750" cy="1597441"/>
          </a:xfrm>
          <a:prstGeom prst="rect">
            <a:avLst/>
          </a:prstGeom>
        </p:spPr>
      </p:pic>
      <p:sp>
        <p:nvSpPr>
          <p:cNvPr id="7" name="文本框 57"/>
          <p:cNvSpPr txBox="1"/>
          <p:nvPr/>
        </p:nvSpPr>
        <p:spPr>
          <a:xfrm>
            <a:off x="3716301" y="2602818"/>
            <a:ext cx="4759398"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一  入党积极分子的确定和培训教育</a:t>
            </a:r>
          </a:p>
        </p:txBody>
      </p:sp>
      <p:sp>
        <p:nvSpPr>
          <p:cNvPr id="8" name="文本框 57"/>
          <p:cNvSpPr txBox="1"/>
          <p:nvPr/>
        </p:nvSpPr>
        <p:spPr>
          <a:xfrm>
            <a:off x="3716301" y="3240014"/>
            <a:ext cx="4759398"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二  发展对象的确定和考察</a:t>
            </a:r>
          </a:p>
        </p:txBody>
      </p:sp>
      <p:sp>
        <p:nvSpPr>
          <p:cNvPr id="9" name="文本框 57"/>
          <p:cNvSpPr txBox="1"/>
          <p:nvPr/>
        </p:nvSpPr>
        <p:spPr>
          <a:xfrm>
            <a:off x="3716301" y="3877210"/>
            <a:ext cx="4759398"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三  预备党员的接收</a:t>
            </a:r>
          </a:p>
        </p:txBody>
      </p:sp>
      <p:sp>
        <p:nvSpPr>
          <p:cNvPr id="10" name="文本框 57"/>
          <p:cNvSpPr txBox="1"/>
          <p:nvPr/>
        </p:nvSpPr>
        <p:spPr>
          <a:xfrm>
            <a:off x="3716301" y="4514406"/>
            <a:ext cx="4759398" cy="377026"/>
          </a:xfrm>
          <a:prstGeom prst="rect">
            <a:avLst/>
          </a:prstGeom>
          <a:noFill/>
        </p:spPr>
        <p:txBody>
          <a:bodyPr wrap="square" lIns="68580" tIns="34290" rIns="68580" bIns="34290" rtlCol="0">
            <a:spAutoFit/>
          </a:bodyPr>
          <a:lstStyle/>
          <a:p>
            <a:r>
              <a:rPr lang="zh-CN" altLang="en-US" sz="2000" spc="300" dirty="0">
                <a:solidFill>
                  <a:srgbClr val="FFFF99"/>
                </a:solidFill>
                <a:latin typeface="微软雅黑" panose="020B0503020204020204" pitchFamily="34" charset="-122"/>
                <a:ea typeface="微软雅黑" panose="020B0503020204020204" pitchFamily="34" charset="-122"/>
              </a:rPr>
              <a:t>四  预备党员的教育、考察和转正</a:t>
            </a:r>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9461" y="5900274"/>
            <a:ext cx="6022312" cy="957725"/>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789314"/>
            <a:ext cx="8785781" cy="1068686"/>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19410" y="5389171"/>
            <a:ext cx="3072590" cy="1468829"/>
          </a:xfrm>
          <a:prstGeom prst="rect">
            <a:avLst/>
          </a:prstGeom>
        </p:spPr>
      </p:pic>
      <p:pic>
        <p:nvPicPr>
          <p:cNvPr id="19" name="图片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 y="5864323"/>
            <a:ext cx="6202837" cy="980927"/>
          </a:xfrm>
          <a:prstGeom prst="rect">
            <a:avLst/>
          </a:prstGeom>
        </p:spPr>
      </p:pic>
      <p:pic>
        <p:nvPicPr>
          <p:cNvPr id="20" name="图片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4934830"/>
            <a:ext cx="2686639" cy="1923170"/>
          </a:xfrm>
          <a:prstGeom prst="rect">
            <a:avLst/>
          </a:prstGeom>
        </p:spPr>
      </p:pic>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80987" y="-866291"/>
            <a:ext cx="5211013" cy="384613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spTree>
    <p:extLst>
      <p:ext uri="{BB962C8B-B14F-4D97-AF65-F5344CB8AC3E}">
        <p14:creationId xmlns:p14="http://schemas.microsoft.com/office/powerpoint/2010/main" val="1575123320"/>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37"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900" decel="100000" fill="hold"/>
                                        <p:tgtEl>
                                          <p:spTgt spid="5"/>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预备党员转正手续</a:t>
            </a:r>
          </a:p>
        </p:txBody>
      </p:sp>
      <p:sp>
        <p:nvSpPr>
          <p:cNvPr id="28" name="TextBox 56"/>
          <p:cNvSpPr txBox="1"/>
          <p:nvPr/>
        </p:nvSpPr>
        <p:spPr>
          <a:xfrm>
            <a:off x="4233677" y="1329938"/>
            <a:ext cx="4577860" cy="553998"/>
          </a:xfrm>
          <a:prstGeom prst="rect">
            <a:avLst/>
          </a:prstGeom>
          <a:noFill/>
        </p:spPr>
        <p:txBody>
          <a:bodyPr wrap="square" lIns="0" tIns="0" rIns="0" bIns="0" rtlCol="0">
            <a:spAutoFit/>
          </a:bodyPr>
          <a:lstStyle/>
          <a:p>
            <a:pPr lvl="0">
              <a:defRPr/>
            </a:pPr>
            <a:r>
              <a:rPr lang="zh-CN" altLang="en-US" kern="0" dirty="0">
                <a:solidFill>
                  <a:srgbClr val="FFFF00"/>
                </a:solidFill>
                <a:latin typeface="微软雅黑" pitchFamily="34" charset="-122"/>
                <a:ea typeface="微软雅黑" pitchFamily="34" charset="-122"/>
              </a:rPr>
              <a:t>党员的党龄，从预备期满转为正式党员之日算起</a:t>
            </a:r>
            <a:endParaRPr kumimoji="0" lang="en-US" altLang="zh-CN" b="0" i="0" u="none" strike="noStrike" kern="0" cap="none" spc="0" normalizeH="0" baseline="0" noProof="0" dirty="0">
              <a:ln>
                <a:noFill/>
              </a:ln>
              <a:solidFill>
                <a:srgbClr val="FFFF00"/>
              </a:solidFill>
              <a:effectLst/>
              <a:uLnTx/>
              <a:uFillTx/>
              <a:latin typeface="微软雅黑" pitchFamily="34" charset="-122"/>
              <a:ea typeface="微软雅黑" pitchFamily="34" charset="-122"/>
            </a:endParaRPr>
          </a:p>
        </p:txBody>
      </p:sp>
      <p:sp>
        <p:nvSpPr>
          <p:cNvPr id="29" name="TextBox 62"/>
          <p:cNvSpPr txBox="1"/>
          <p:nvPr/>
        </p:nvSpPr>
        <p:spPr>
          <a:xfrm>
            <a:off x="4233677" y="2828212"/>
            <a:ext cx="4577860" cy="1038746"/>
          </a:xfrm>
          <a:prstGeom prst="rect">
            <a:avLst/>
          </a:prstGeom>
          <a:noFill/>
        </p:spPr>
        <p:txBody>
          <a:bodyPr wrap="square" lIns="0" tIns="0" rIns="0" bIns="0" rtlCol="0">
            <a:spAutoFit/>
          </a:bodyPr>
          <a:lstStyle>
            <a:defPPr>
              <a:defRPr lang="zh-CN"/>
            </a:defPPr>
            <a:lvl1pPr lvl="0">
              <a:lnSpc>
                <a:spcPct val="125000"/>
              </a:lnSpc>
              <a:defRPr sz="1400" kern="0">
                <a:latin typeface="微软雅黑" pitchFamily="34" charset="-122"/>
                <a:ea typeface="微软雅黑" pitchFamily="34" charset="-122"/>
              </a:defRPr>
            </a:lvl1pPr>
          </a:lstStyle>
          <a:p>
            <a:r>
              <a:rPr lang="zh-CN" altLang="en-US" sz="1800" dirty="0">
                <a:solidFill>
                  <a:srgbClr val="FFFF00"/>
                </a:solidFill>
              </a:rPr>
              <a:t>党委审批结果应当及时通知党支部，党支部书记应当同本人谈话，并将审批结果在党员大会上宣布</a:t>
            </a:r>
            <a:endParaRPr lang="en-US" altLang="zh-CN" sz="1800" dirty="0">
              <a:solidFill>
                <a:srgbClr val="FFFF00"/>
              </a:solidFill>
            </a:endParaRPr>
          </a:p>
        </p:txBody>
      </p:sp>
      <p:sp>
        <p:nvSpPr>
          <p:cNvPr id="30" name="TextBox 68"/>
          <p:cNvSpPr txBox="1"/>
          <p:nvPr/>
        </p:nvSpPr>
        <p:spPr>
          <a:xfrm>
            <a:off x="4233677" y="4364374"/>
            <a:ext cx="4705719" cy="1384995"/>
          </a:xfrm>
          <a:prstGeom prst="rect">
            <a:avLst/>
          </a:prstGeom>
          <a:noFill/>
        </p:spPr>
        <p:txBody>
          <a:bodyPr wrap="square" lIns="0" tIns="0" rIns="0" bIns="0" rtlCol="0">
            <a:spAutoFit/>
          </a:bodyPr>
          <a:lstStyle/>
          <a:p>
            <a:pPr lvl="0">
              <a:lnSpc>
                <a:spcPct val="125000"/>
              </a:lnSpc>
              <a:defRPr/>
            </a:pPr>
            <a:r>
              <a:rPr lang="zh-CN" altLang="en-US" kern="0" dirty="0">
                <a:solidFill>
                  <a:srgbClr val="FFFF00"/>
                </a:solidFill>
                <a:latin typeface="微软雅黑" pitchFamily="34" charset="-122"/>
                <a:ea typeface="微软雅黑" pitchFamily="34" charset="-122"/>
              </a:rPr>
              <a:t>本人向党支部提出书面转正申请，党小组提出意见，党支部征求党员和群众的意见，支部委员会审查；支部大会讨论、表决通过，报上级党委审批</a:t>
            </a:r>
          </a:p>
        </p:txBody>
      </p:sp>
      <p:sp>
        <p:nvSpPr>
          <p:cNvPr id="31" name="矩形 30"/>
          <p:cNvSpPr/>
          <p:nvPr/>
        </p:nvSpPr>
        <p:spPr>
          <a:xfrm>
            <a:off x="3142682" y="1319221"/>
            <a:ext cx="1033182" cy="13625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solidFill>
                  <a:schemeClr val="tx1"/>
                </a:solidFill>
                <a:latin typeface="微软雅黑" panose="020B0503020204020204" pitchFamily="34" charset="-122"/>
                <a:ea typeface="微软雅黑" panose="020B0503020204020204" pitchFamily="34" charset="-122"/>
              </a:rPr>
              <a:t>一</a:t>
            </a:r>
          </a:p>
        </p:txBody>
      </p:sp>
      <p:sp>
        <p:nvSpPr>
          <p:cNvPr id="32" name="矩形 31"/>
          <p:cNvSpPr/>
          <p:nvPr/>
        </p:nvSpPr>
        <p:spPr>
          <a:xfrm>
            <a:off x="3142682" y="2861801"/>
            <a:ext cx="1033182" cy="13625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solidFill>
                  <a:schemeClr val="tx1"/>
                </a:solidFill>
                <a:latin typeface="微软雅黑" panose="020B0503020204020204" pitchFamily="34" charset="-122"/>
                <a:ea typeface="微软雅黑" panose="020B0503020204020204" pitchFamily="34" charset="-122"/>
              </a:rPr>
              <a:t>二</a:t>
            </a:r>
          </a:p>
        </p:txBody>
      </p:sp>
      <p:sp>
        <p:nvSpPr>
          <p:cNvPr id="33" name="矩形 32"/>
          <p:cNvSpPr/>
          <p:nvPr/>
        </p:nvSpPr>
        <p:spPr>
          <a:xfrm>
            <a:off x="3142682" y="4404381"/>
            <a:ext cx="1033182" cy="149111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solidFill>
                  <a:schemeClr val="tx1"/>
                </a:solidFill>
                <a:latin typeface="微软雅黑" panose="020B0503020204020204" pitchFamily="34" charset="-122"/>
                <a:ea typeface="微软雅黑" panose="020B0503020204020204" pitchFamily="34" charset="-122"/>
              </a:rPr>
              <a:t>三</a:t>
            </a:r>
          </a:p>
        </p:txBody>
      </p:sp>
    </p:spTree>
    <p:extLst>
      <p:ext uri="{BB962C8B-B14F-4D97-AF65-F5344CB8AC3E}">
        <p14:creationId xmlns:p14="http://schemas.microsoft.com/office/powerpoint/2010/main" val="279609504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300"/>
                                        <p:tgtEl>
                                          <p:spTgt spid="28"/>
                                        </p:tgtEl>
                                      </p:cBhvr>
                                    </p:animEffect>
                                  </p:childTnLst>
                                </p:cTn>
                              </p:par>
                            </p:childTnLst>
                          </p:cTn>
                        </p:par>
                        <p:par>
                          <p:cTn id="58" fill="hold">
                            <p:stCondLst>
                              <p:cond delay="6300"/>
                            </p:stCondLst>
                            <p:childTnLst>
                              <p:par>
                                <p:cTn id="59" presetID="22" presetClass="entr" presetSubtype="8"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childTnLst>
                          </p:cTn>
                        </p:par>
                        <p:par>
                          <p:cTn id="62" fill="hold">
                            <p:stCondLst>
                              <p:cond delay="6800"/>
                            </p:stCondLst>
                            <p:childTnLst>
                              <p:par>
                                <p:cTn id="63" presetID="22" presetClass="entr" presetSubtype="2"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right)">
                                      <p:cBhvr>
                                        <p:cTn id="65" dur="300"/>
                                        <p:tgtEl>
                                          <p:spTgt spid="29"/>
                                        </p:tgtEl>
                                      </p:cBhvr>
                                    </p:animEffect>
                                  </p:childTnLst>
                                </p:cTn>
                              </p:par>
                            </p:childTnLst>
                          </p:cTn>
                        </p:par>
                        <p:par>
                          <p:cTn id="66" fill="hold">
                            <p:stCondLst>
                              <p:cond delay="7100"/>
                            </p:stCondLst>
                            <p:childTnLst>
                              <p:par>
                                <p:cTn id="67" presetID="22" presetClass="entr" presetSubtype="8"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childTnLst>
                          </p:cTn>
                        </p:par>
                        <p:par>
                          <p:cTn id="70" fill="hold">
                            <p:stCondLst>
                              <p:cond delay="7600"/>
                            </p:stCondLst>
                            <p:childTnLst>
                              <p:par>
                                <p:cTn id="71" presetID="22" presetClass="entr" presetSubtype="8"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32" grpId="0"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3984" y="5511800"/>
            <a:ext cx="6878015" cy="13462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355830"/>
            <a:ext cx="9271000" cy="150217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3097" y="4793381"/>
            <a:ext cx="4318902" cy="206461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466437"/>
            <a:ext cx="6680200" cy="1378813"/>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4154749"/>
            <a:ext cx="3776401" cy="2703251"/>
          </a:xfrm>
          <a:prstGeom prst="rect">
            <a:avLst/>
          </a:prstGeom>
        </p:spPr>
      </p:pic>
      <p:sp>
        <p:nvSpPr>
          <p:cNvPr id="14" name="文本框 11"/>
          <p:cNvSpPr txBox="1"/>
          <p:nvPr/>
        </p:nvSpPr>
        <p:spPr>
          <a:xfrm>
            <a:off x="3458551" y="3806754"/>
            <a:ext cx="5274899" cy="383888"/>
          </a:xfrm>
          <a:prstGeom prst="rect">
            <a:avLst/>
          </a:prstGeom>
          <a:noFill/>
        </p:spPr>
        <p:txBody>
          <a:bodyPr wrap="square" lIns="68580" tIns="34290" rIns="68580" bIns="34290" rtlCol="0">
            <a:spAutoFit/>
          </a:bodyPr>
          <a:lstStyle/>
          <a:p>
            <a:pPr algn="ctr">
              <a:lnSpc>
                <a:spcPct val="125000"/>
              </a:lnSpc>
            </a:pPr>
            <a:r>
              <a:rPr lang="zh-CN" altLang="en-US" b="1" dirty="0">
                <a:solidFill>
                  <a:srgbClr val="FFFF00"/>
                </a:solidFill>
                <a:latin typeface="微软雅黑" panose="020B0503020204020204" pitchFamily="34" charset="-122"/>
                <a:ea typeface="微软雅黑" panose="020B0503020204020204" pitchFamily="34" charset="-122"/>
              </a:rPr>
              <a:t>汇报人：某某某      汇报单位：某某党委或 党支部</a:t>
            </a:r>
            <a:endParaRPr lang="zh-CN" altLang="en-US" b="1" dirty="0">
              <a:solidFill>
                <a:srgbClr val="FFFF00"/>
              </a:solidFill>
              <a:effectLst/>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46922" y="2237806"/>
            <a:ext cx="4498157" cy="1198443"/>
          </a:xfrm>
          <a:prstGeom prst="rect">
            <a:avLst/>
          </a:prstGeom>
        </p:spPr>
      </p:pic>
    </p:spTree>
    <p:extLst>
      <p:ext uri="{BB962C8B-B14F-4D97-AF65-F5344CB8AC3E}">
        <p14:creationId xmlns:p14="http://schemas.microsoft.com/office/powerpoint/2010/main" val="50284181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18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185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235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285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3350"/>
                            </p:stCondLst>
                            <p:childTnLst>
                              <p:par>
                                <p:cTn id="22" presetID="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385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4"/>
                                        </p:tgtEl>
                                        <p:attrNameLst>
                                          <p:attrName>style.visibility</p:attrName>
                                        </p:attrNameLst>
                                      </p:cBhvr>
                                      <p:to>
                                        <p:strVal val="visible"/>
                                      </p:to>
                                    </p:set>
                                    <p:animEffect transition="in" filter="wipe(left)">
                                      <p:cBhvr>
                                        <p:cTn id="29" dur="1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44785" r="27617" b="67423"/>
          <a:stretch/>
        </p:blipFill>
        <p:spPr>
          <a:xfrm>
            <a:off x="9514787" y="366944"/>
            <a:ext cx="2677213" cy="2234153"/>
          </a:xfrm>
          <a:prstGeom prst="rect">
            <a:avLst/>
          </a:prstGeom>
        </p:spPr>
      </p:pic>
      <p:grpSp>
        <p:nvGrpSpPr>
          <p:cNvPr id="7" name="组合 6"/>
          <p:cNvGrpSpPr/>
          <p:nvPr/>
        </p:nvGrpSpPr>
        <p:grpSpPr>
          <a:xfrm>
            <a:off x="8324634" y="447576"/>
            <a:ext cx="3352908" cy="364889"/>
            <a:chOff x="1452494" y="2342132"/>
            <a:chExt cx="3352908" cy="364889"/>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3984" y="5511800"/>
            <a:ext cx="6878015" cy="134620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5355830"/>
            <a:ext cx="9271000" cy="150217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466437"/>
            <a:ext cx="6680200" cy="1378813"/>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19410" y="5389171"/>
            <a:ext cx="3072590" cy="1468829"/>
          </a:xfrm>
          <a:prstGeom prst="rect">
            <a:avLst/>
          </a:prstGeom>
        </p:spPr>
      </p:pic>
      <p:grpSp>
        <p:nvGrpSpPr>
          <p:cNvPr id="22" name="组合 21"/>
          <p:cNvGrpSpPr/>
          <p:nvPr/>
        </p:nvGrpSpPr>
        <p:grpSpPr>
          <a:xfrm>
            <a:off x="0" y="-733044"/>
            <a:ext cx="4187925" cy="3091017"/>
            <a:chOff x="0" y="-733044"/>
            <a:chExt cx="4187925" cy="3091017"/>
          </a:xfrm>
        </p:grpSpPr>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733044"/>
              <a:ext cx="4187925" cy="3091017"/>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5212" y="366944"/>
              <a:ext cx="1818750" cy="1597441"/>
            </a:xfrm>
            <a:prstGeom prst="rect">
              <a:avLst/>
            </a:prstGeom>
          </p:spPr>
        </p:pic>
      </p:gr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4934830"/>
            <a:ext cx="2686639" cy="1923170"/>
          </a:xfrm>
          <a:prstGeom prst="rect">
            <a:avLst/>
          </a:prstGeom>
        </p:spPr>
      </p:pic>
      <p:sp>
        <p:nvSpPr>
          <p:cNvPr id="23" name="文本框 57"/>
          <p:cNvSpPr txBox="1"/>
          <p:nvPr/>
        </p:nvSpPr>
        <p:spPr>
          <a:xfrm>
            <a:off x="2447473" y="3148154"/>
            <a:ext cx="7297054" cy="561692"/>
          </a:xfrm>
          <a:prstGeom prst="rect">
            <a:avLst/>
          </a:prstGeom>
          <a:noFill/>
        </p:spPr>
        <p:txBody>
          <a:bodyPr wrap="square" lIns="68580" tIns="34290" rIns="68580" bIns="34290" rtlCol="0">
            <a:spAutoFit/>
          </a:bodyPr>
          <a:lstStyle/>
          <a:p>
            <a:r>
              <a:rPr lang="zh-CN" altLang="en-US" sz="3200" spc="300" dirty="0">
                <a:solidFill>
                  <a:srgbClr val="FFFF99"/>
                </a:solidFill>
                <a:latin typeface="微软雅黑" panose="020B0503020204020204" pitchFamily="34" charset="-122"/>
                <a:ea typeface="微软雅黑" panose="020B0503020204020204" pitchFamily="34" charset="-122"/>
              </a:rPr>
              <a:t>一  入党积极分子的确定和培训教育</a:t>
            </a:r>
          </a:p>
        </p:txBody>
      </p:sp>
    </p:spTree>
    <p:extLst>
      <p:ext uri="{BB962C8B-B14F-4D97-AF65-F5344CB8AC3E}">
        <p14:creationId xmlns:p14="http://schemas.microsoft.com/office/powerpoint/2010/main" val="1447142240"/>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 presetClass="entr" presetSubtype="4" fill="hold" nodeType="withEffect">
                                  <p:stCondLst>
                                    <p:cond delay="2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750"/>
                            </p:stCondLst>
                            <p:childTnLst>
                              <p:par>
                                <p:cTn id="21" presetID="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250"/>
                            </p:stCondLst>
                            <p:childTnLst>
                              <p:par>
                                <p:cTn id="29" presetID="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1723549"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入党的流程</a:t>
            </a:r>
          </a:p>
        </p:txBody>
      </p:sp>
      <p:grpSp>
        <p:nvGrpSpPr>
          <p:cNvPr id="28" name="组合 27"/>
          <p:cNvGrpSpPr/>
          <p:nvPr/>
        </p:nvGrpSpPr>
        <p:grpSpPr>
          <a:xfrm>
            <a:off x="1904435" y="1924985"/>
            <a:ext cx="1760365" cy="704304"/>
            <a:chOff x="1851024" y="2372293"/>
            <a:chExt cx="1760365" cy="704304"/>
          </a:xfrm>
          <a:solidFill>
            <a:srgbClr val="FFFF00"/>
          </a:solidFill>
        </p:grpSpPr>
        <p:sp>
          <p:nvSpPr>
            <p:cNvPr id="29" name="AutoShape 4"/>
            <p:cNvSpPr>
              <a:spLocks noChangeArrowheads="1"/>
            </p:cNvSpPr>
            <p:nvPr/>
          </p:nvSpPr>
          <p:spPr bwMode="auto">
            <a:xfrm>
              <a:off x="1851024" y="2372293"/>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30" name="Rectangle 5"/>
            <p:cNvSpPr>
              <a:spLocks noChangeArrowheads="1"/>
            </p:cNvSpPr>
            <p:nvPr/>
          </p:nvSpPr>
          <p:spPr bwMode="auto">
            <a:xfrm>
              <a:off x="2203096" y="2372293"/>
              <a:ext cx="1056219" cy="704304"/>
            </a:xfrm>
            <a:prstGeom prst="rect">
              <a:avLst/>
            </a:prstGeom>
            <a:grpFill/>
            <a:ln w="9525">
              <a:noFill/>
              <a:miter lim="800000"/>
              <a:headEnd/>
              <a:tailEnd/>
            </a:ln>
            <a:extLst/>
          </p:spPr>
          <p:txBody>
            <a:bodyPr lIns="56007" tIns="18669" rIns="18669" bIns="18669"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递交入党申请书</a:t>
              </a:r>
              <a:endParaRPr lang="zh-CN" altLang="en-US" sz="1400" dirty="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488763" y="1924985"/>
            <a:ext cx="1760365" cy="704304"/>
            <a:chOff x="3435352" y="2372293"/>
            <a:chExt cx="1760365" cy="704304"/>
          </a:xfrm>
          <a:solidFill>
            <a:srgbClr val="FFFF00"/>
          </a:solidFill>
        </p:grpSpPr>
        <p:sp>
          <p:nvSpPr>
            <p:cNvPr id="32" name="AutoShape 6"/>
            <p:cNvSpPr>
              <a:spLocks noChangeArrowheads="1"/>
            </p:cNvSpPr>
            <p:nvPr/>
          </p:nvSpPr>
          <p:spPr bwMode="auto">
            <a:xfrm>
              <a:off x="3435352" y="2372293"/>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33" name="Rectangle 7"/>
            <p:cNvSpPr>
              <a:spLocks noChangeArrowheads="1"/>
            </p:cNvSpPr>
            <p:nvPr/>
          </p:nvSpPr>
          <p:spPr bwMode="auto">
            <a:xfrm>
              <a:off x="3787425" y="2372293"/>
              <a:ext cx="1056219" cy="704304"/>
            </a:xfrm>
            <a:prstGeom prst="rect">
              <a:avLst/>
            </a:prstGeom>
            <a:grpFill/>
            <a:ln w="9525">
              <a:noFill/>
              <a:miter lim="800000"/>
              <a:headEnd/>
              <a:tailEnd/>
            </a:ln>
            <a:extLst/>
          </p:spPr>
          <p:txBody>
            <a:bodyPr lIns="56007" tIns="18669" rIns="18669" bIns="18669"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选拔参加青共校学习</a:t>
              </a:r>
              <a:endParaRPr lang="zh-CN" altLang="en-US" sz="1400" dirty="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073092" y="1924985"/>
            <a:ext cx="1760365" cy="704304"/>
            <a:chOff x="5019681" y="2372293"/>
            <a:chExt cx="1760365" cy="704304"/>
          </a:xfrm>
          <a:solidFill>
            <a:srgbClr val="FFFF00"/>
          </a:solidFill>
        </p:grpSpPr>
        <p:sp>
          <p:nvSpPr>
            <p:cNvPr id="35" name="AutoShape 8"/>
            <p:cNvSpPr>
              <a:spLocks noChangeArrowheads="1"/>
            </p:cNvSpPr>
            <p:nvPr/>
          </p:nvSpPr>
          <p:spPr bwMode="auto">
            <a:xfrm>
              <a:off x="5019681" y="2372293"/>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36" name="Rectangle 9"/>
            <p:cNvSpPr>
              <a:spLocks noChangeArrowheads="1"/>
            </p:cNvSpPr>
            <p:nvPr/>
          </p:nvSpPr>
          <p:spPr bwMode="auto">
            <a:xfrm>
              <a:off x="5371754" y="2372293"/>
              <a:ext cx="1056219" cy="704304"/>
            </a:xfrm>
            <a:prstGeom prst="rect">
              <a:avLst/>
            </a:prstGeom>
            <a:grpFill/>
            <a:ln w="9525">
              <a:noFill/>
              <a:miter lim="800000"/>
              <a:headEnd/>
              <a:tailEnd/>
            </a:ln>
            <a:extLst/>
          </p:spPr>
          <p:txBody>
            <a:bodyPr lIns="56007" tIns="18669" rIns="18669" bIns="18669"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青共校成绩合格参加支部推优</a:t>
              </a:r>
              <a:endParaRPr lang="zh-CN" altLang="en-US" sz="1400"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657421" y="1924985"/>
            <a:ext cx="1760365" cy="704304"/>
            <a:chOff x="6604010" y="2372293"/>
            <a:chExt cx="1760365" cy="704304"/>
          </a:xfrm>
          <a:solidFill>
            <a:srgbClr val="FFFF00"/>
          </a:solidFill>
        </p:grpSpPr>
        <p:sp>
          <p:nvSpPr>
            <p:cNvPr id="38" name="AutoShape 10"/>
            <p:cNvSpPr>
              <a:spLocks noChangeArrowheads="1"/>
            </p:cNvSpPr>
            <p:nvPr/>
          </p:nvSpPr>
          <p:spPr bwMode="auto">
            <a:xfrm>
              <a:off x="6604010" y="2372293"/>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39" name="Rectangle 11"/>
            <p:cNvSpPr>
              <a:spLocks noChangeArrowheads="1"/>
            </p:cNvSpPr>
            <p:nvPr/>
          </p:nvSpPr>
          <p:spPr bwMode="auto">
            <a:xfrm>
              <a:off x="6956083" y="2372293"/>
              <a:ext cx="1056219" cy="704304"/>
            </a:xfrm>
            <a:prstGeom prst="rect">
              <a:avLst/>
            </a:prstGeom>
            <a:grpFill/>
            <a:ln w="9525">
              <a:noFill/>
              <a:miter lim="800000"/>
              <a:headEnd/>
              <a:tailEnd/>
            </a:ln>
            <a:extLst/>
          </p:spPr>
          <p:txBody>
            <a:bodyPr lIns="56007" tIns="18669" rIns="18669" bIns="18669"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确定发展对象</a:t>
              </a:r>
              <a:endParaRPr lang="zh-CN" altLang="en-US" sz="1400" dirty="0">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241750" y="1924985"/>
            <a:ext cx="1760365" cy="704304"/>
            <a:chOff x="8188339" y="2372293"/>
            <a:chExt cx="1760365" cy="704304"/>
          </a:xfrm>
          <a:solidFill>
            <a:srgbClr val="FFFF00"/>
          </a:solidFill>
        </p:grpSpPr>
        <p:sp>
          <p:nvSpPr>
            <p:cNvPr id="41" name="AutoShape 12"/>
            <p:cNvSpPr>
              <a:spLocks noChangeArrowheads="1"/>
            </p:cNvSpPr>
            <p:nvPr/>
          </p:nvSpPr>
          <p:spPr bwMode="auto">
            <a:xfrm>
              <a:off x="8188339" y="2372293"/>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42" name="Rectangle 13"/>
            <p:cNvSpPr>
              <a:spLocks noChangeArrowheads="1"/>
            </p:cNvSpPr>
            <p:nvPr/>
          </p:nvSpPr>
          <p:spPr bwMode="auto">
            <a:xfrm>
              <a:off x="8540412" y="2372293"/>
              <a:ext cx="1056219" cy="704304"/>
            </a:xfrm>
            <a:prstGeom prst="rect">
              <a:avLst/>
            </a:prstGeom>
            <a:grpFill/>
            <a:ln w="9525">
              <a:noFill/>
              <a:miter lim="800000"/>
              <a:headEnd/>
              <a:tailEnd/>
            </a:ln>
            <a:extLst/>
          </p:spPr>
          <p:txBody>
            <a:bodyPr lIns="56007" tIns="18669" rIns="18669" bIns="18669"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开展座谈会</a:t>
              </a:r>
              <a:r>
                <a:rPr lang="en-US" sz="1400" dirty="0">
                  <a:latin typeface="微软雅黑" panose="020B0503020204020204" pitchFamily="34" charset="-122"/>
                  <a:ea typeface="微软雅黑" panose="020B0503020204020204" pitchFamily="34" charset="-122"/>
                  <a:cs typeface="Arial Narrow" pitchFamily="34" charset="0"/>
                  <a:sym typeface="Arial Narrow" pitchFamily="34" charset="0"/>
                </a:rPr>
                <a:t>/</a:t>
              </a:r>
              <a:r>
                <a:rPr lang="zh-CN" altLang="en-US" sz="1400" dirty="0">
                  <a:latin typeface="微软雅黑" panose="020B0503020204020204" pitchFamily="34" charset="-122"/>
                  <a:ea typeface="微软雅黑" panose="020B0503020204020204" pitchFamily="34" charset="-122"/>
                  <a:sym typeface="方正姚体" pitchFamily="2" charset="-122"/>
                </a:rPr>
                <a:t>个别了解情况</a:t>
              </a:r>
              <a:endParaRPr lang="zh-CN" altLang="en-US" sz="1400"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241750" y="3509162"/>
            <a:ext cx="1760365" cy="704304"/>
            <a:chOff x="8188339" y="3956470"/>
            <a:chExt cx="1760365" cy="704304"/>
          </a:xfrm>
          <a:solidFill>
            <a:srgbClr val="FFFF00"/>
          </a:solidFill>
        </p:grpSpPr>
        <p:sp>
          <p:nvSpPr>
            <p:cNvPr id="44" name="AutoShape 15"/>
            <p:cNvSpPr>
              <a:spLocks noChangeArrowheads="1"/>
            </p:cNvSpPr>
            <p:nvPr/>
          </p:nvSpPr>
          <p:spPr bwMode="auto">
            <a:xfrm rot="10800000">
              <a:off x="8188339" y="3956470"/>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45" name="Rectangle 16"/>
            <p:cNvSpPr>
              <a:spLocks noChangeArrowheads="1"/>
            </p:cNvSpPr>
            <p:nvPr/>
          </p:nvSpPr>
          <p:spPr bwMode="auto">
            <a:xfrm>
              <a:off x="8540412" y="3956470"/>
              <a:ext cx="1056219" cy="704304"/>
            </a:xfrm>
            <a:prstGeom prst="rect">
              <a:avLst/>
            </a:prstGeom>
            <a:grpFill/>
            <a:ln w="9525">
              <a:noFill/>
              <a:miter lim="800000"/>
              <a:headEnd/>
              <a:tailEnd/>
            </a:ln>
            <a:extLst/>
          </p:spPr>
          <p:txBody>
            <a:bodyPr lIns="22670" tIns="22670" rIns="68009" bIns="22670"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发展对象政治审查</a:t>
              </a:r>
              <a:endParaRPr lang="zh-CN" altLang="en-US" sz="1400" dirty="0">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657421" y="3509162"/>
            <a:ext cx="1760365" cy="704304"/>
            <a:chOff x="6604010" y="3956470"/>
            <a:chExt cx="1760365" cy="704304"/>
          </a:xfrm>
          <a:solidFill>
            <a:srgbClr val="FFFF00"/>
          </a:solidFill>
        </p:grpSpPr>
        <p:sp>
          <p:nvSpPr>
            <p:cNvPr id="47" name="AutoShape 17"/>
            <p:cNvSpPr>
              <a:spLocks noChangeArrowheads="1"/>
            </p:cNvSpPr>
            <p:nvPr/>
          </p:nvSpPr>
          <p:spPr bwMode="auto">
            <a:xfrm rot="10800000">
              <a:off x="6604010" y="3956470"/>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48" name="Rectangle 18"/>
            <p:cNvSpPr>
              <a:spLocks noChangeArrowheads="1"/>
            </p:cNvSpPr>
            <p:nvPr/>
          </p:nvSpPr>
          <p:spPr bwMode="auto">
            <a:xfrm>
              <a:off x="6956083" y="3956470"/>
              <a:ext cx="1056219" cy="704304"/>
            </a:xfrm>
            <a:prstGeom prst="rect">
              <a:avLst/>
            </a:prstGeom>
            <a:grpFill/>
            <a:ln w="9525">
              <a:noFill/>
              <a:miter lim="800000"/>
              <a:headEnd/>
              <a:tailEnd/>
            </a:ln>
            <a:extLst/>
          </p:spPr>
          <p:txBody>
            <a:bodyPr lIns="22670" tIns="22670" rIns="68009" bIns="22670"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预备党员接收</a:t>
              </a:r>
              <a:endParaRPr lang="zh-CN" altLang="en-US" sz="1400" dirty="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5073092" y="3509162"/>
            <a:ext cx="1760365" cy="704304"/>
            <a:chOff x="5019681" y="3956470"/>
            <a:chExt cx="1760365" cy="704304"/>
          </a:xfrm>
          <a:solidFill>
            <a:srgbClr val="FFFF00"/>
          </a:solidFill>
        </p:grpSpPr>
        <p:sp>
          <p:nvSpPr>
            <p:cNvPr id="50" name="AutoShape 19"/>
            <p:cNvSpPr>
              <a:spLocks noChangeArrowheads="1"/>
            </p:cNvSpPr>
            <p:nvPr/>
          </p:nvSpPr>
          <p:spPr bwMode="auto">
            <a:xfrm rot="10800000">
              <a:off x="5019681" y="3956470"/>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51" name="Rectangle 20"/>
            <p:cNvSpPr>
              <a:spLocks noChangeArrowheads="1"/>
            </p:cNvSpPr>
            <p:nvPr/>
          </p:nvSpPr>
          <p:spPr bwMode="auto">
            <a:xfrm>
              <a:off x="5371754" y="3956470"/>
              <a:ext cx="1056219" cy="704304"/>
            </a:xfrm>
            <a:prstGeom prst="rect">
              <a:avLst/>
            </a:prstGeom>
            <a:grpFill/>
            <a:ln w="9525">
              <a:noFill/>
              <a:miter lim="800000"/>
              <a:headEnd/>
              <a:tailEnd/>
            </a:ln>
            <a:extLst/>
          </p:spPr>
          <p:txBody>
            <a:bodyPr lIns="22670" tIns="22670" rIns="68009" bIns="22670"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召开党支部大会</a:t>
              </a:r>
              <a:endParaRPr lang="zh-CN" altLang="en-US" sz="1400" dirty="0">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488763" y="3509162"/>
            <a:ext cx="1760365" cy="704304"/>
            <a:chOff x="3435352" y="3956470"/>
            <a:chExt cx="1760365" cy="704304"/>
          </a:xfrm>
          <a:solidFill>
            <a:srgbClr val="FFFF00"/>
          </a:solidFill>
        </p:grpSpPr>
        <p:sp>
          <p:nvSpPr>
            <p:cNvPr id="53" name="AutoShape 21"/>
            <p:cNvSpPr>
              <a:spLocks noChangeArrowheads="1"/>
            </p:cNvSpPr>
            <p:nvPr/>
          </p:nvSpPr>
          <p:spPr bwMode="auto">
            <a:xfrm rot="10800000">
              <a:off x="3435352" y="3956470"/>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54" name="Rectangle 22"/>
            <p:cNvSpPr>
              <a:spLocks noChangeArrowheads="1"/>
            </p:cNvSpPr>
            <p:nvPr/>
          </p:nvSpPr>
          <p:spPr bwMode="auto">
            <a:xfrm>
              <a:off x="3787425" y="3956470"/>
              <a:ext cx="1056219" cy="704304"/>
            </a:xfrm>
            <a:prstGeom prst="rect">
              <a:avLst/>
            </a:prstGeom>
            <a:grpFill/>
            <a:ln w="9525">
              <a:noFill/>
              <a:miter lim="800000"/>
              <a:headEnd/>
              <a:tailEnd/>
            </a:ln>
            <a:extLst/>
          </p:spPr>
          <p:txBody>
            <a:bodyPr lIns="22670" tIns="22670" rIns="68009" bIns="22670" anchor="ctr"/>
            <a:lstStyle/>
            <a:p>
              <a:pPr algn="ctr">
                <a:lnSpc>
                  <a:spcPct val="90000"/>
                </a:lnSpc>
                <a:spcAft>
                  <a:spcPct val="35000"/>
                </a:spcAft>
              </a:pPr>
              <a:r>
                <a:rPr lang="zh-CN" altLang="en-US" sz="1400">
                  <a:latin typeface="微软雅黑" panose="020B0503020204020204" pitchFamily="34" charset="-122"/>
                  <a:ea typeface="微软雅黑" panose="020B0503020204020204" pitchFamily="34" charset="-122"/>
                  <a:sym typeface="方正姚体" pitchFamily="2" charset="-122"/>
                </a:rPr>
                <a:t>预备党员一年考察期</a:t>
              </a:r>
              <a:endParaRPr lang="zh-CN" altLang="en-US" sz="140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904435" y="3509162"/>
            <a:ext cx="1760365" cy="704304"/>
            <a:chOff x="1851024" y="3956470"/>
            <a:chExt cx="1760365" cy="704304"/>
          </a:xfrm>
          <a:solidFill>
            <a:srgbClr val="FFFF00"/>
          </a:solidFill>
        </p:grpSpPr>
        <p:sp>
          <p:nvSpPr>
            <p:cNvPr id="56" name="AutoShape 23"/>
            <p:cNvSpPr>
              <a:spLocks noChangeArrowheads="1"/>
            </p:cNvSpPr>
            <p:nvPr/>
          </p:nvSpPr>
          <p:spPr bwMode="auto">
            <a:xfrm rot="10800000">
              <a:off x="1851024" y="3956470"/>
              <a:ext cx="1760365" cy="704304"/>
            </a:xfrm>
            <a:prstGeom prst="chevron">
              <a:avLst>
                <a:gd name="adj" fmla="val 49988"/>
              </a:avLst>
            </a:prstGeom>
            <a:grpFill/>
            <a:ln w="19050" cap="flat" cmpd="sng">
              <a:noFill/>
              <a:miter lim="800000"/>
              <a:headEnd/>
              <a:tailEnd/>
            </a:ln>
          </p:spPr>
          <p:txBody>
            <a:bodyPr/>
            <a:lstStyle/>
            <a:p>
              <a:endParaRPr lang="zh-CN" altLang="en-US"/>
            </a:p>
          </p:txBody>
        </p:sp>
        <p:sp>
          <p:nvSpPr>
            <p:cNvPr id="57" name="Rectangle 24"/>
            <p:cNvSpPr>
              <a:spLocks noChangeArrowheads="1"/>
            </p:cNvSpPr>
            <p:nvPr/>
          </p:nvSpPr>
          <p:spPr bwMode="auto">
            <a:xfrm>
              <a:off x="2203096" y="3956470"/>
              <a:ext cx="1056219" cy="704304"/>
            </a:xfrm>
            <a:prstGeom prst="rect">
              <a:avLst/>
            </a:prstGeom>
            <a:grpFill/>
            <a:ln w="9525">
              <a:noFill/>
              <a:miter lim="800000"/>
              <a:headEnd/>
              <a:tailEnd/>
            </a:ln>
            <a:extLst/>
          </p:spPr>
          <p:txBody>
            <a:bodyPr lIns="22670" tIns="22670" rIns="68009" bIns="22670" anchor="ctr"/>
            <a:lstStyle/>
            <a:p>
              <a:pPr algn="ctr">
                <a:lnSpc>
                  <a:spcPct val="90000"/>
                </a:lnSpc>
                <a:spcAft>
                  <a:spcPct val="35000"/>
                </a:spcAft>
              </a:pPr>
              <a:r>
                <a:rPr lang="zh-CN" altLang="en-US" sz="1400" dirty="0">
                  <a:latin typeface="微软雅黑" panose="020B0503020204020204" pitchFamily="34" charset="-122"/>
                  <a:ea typeface="微软雅黑" panose="020B0503020204020204" pitchFamily="34" charset="-122"/>
                  <a:sym typeface="方正姚体" pitchFamily="2" charset="-122"/>
                </a:rPr>
                <a:t>预备党员转正</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77894943"/>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 presetClass="entr" presetSubtype="4"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childTnLst>
                          </p:cTn>
                        </p:par>
                        <p:par>
                          <p:cTn id="55" fill="hold">
                            <p:stCondLst>
                              <p:cond delay="6000"/>
                            </p:stCondLst>
                            <p:childTnLst>
                              <p:par>
                                <p:cTn id="56" presetID="2" presetClass="entr" presetSubtype="4"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ID="2" presetClass="entr" presetSubtype="4"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 presetClass="entr" presetSubtype="4"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ppt_x"/>
                                          </p:val>
                                        </p:tav>
                                        <p:tav tm="100000">
                                          <p:val>
                                            <p:strVal val="#ppt_x"/>
                                          </p:val>
                                        </p:tav>
                                      </p:tavLst>
                                    </p:anim>
                                    <p:anim calcmode="lin" valueType="num">
                                      <p:cBhvr additive="base">
                                        <p:cTn id="69" dur="500" fill="hold"/>
                                        <p:tgtEl>
                                          <p:spTgt spid="37"/>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2" presetClass="entr" presetSubtype="4"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childTnLst>
                          </p:cTn>
                        </p:par>
                        <p:par>
                          <p:cTn id="75" fill="hold">
                            <p:stCondLst>
                              <p:cond delay="8000"/>
                            </p:stCondLst>
                            <p:childTnLst>
                              <p:par>
                                <p:cTn id="76" presetID="2" presetClass="entr" presetSubtype="4" fill="hold"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ppt_x"/>
                                          </p:val>
                                        </p:tav>
                                        <p:tav tm="100000">
                                          <p:val>
                                            <p:strVal val="#ppt_x"/>
                                          </p:val>
                                        </p:tav>
                                      </p:tavLst>
                                    </p:anim>
                                    <p:anim calcmode="lin" valueType="num">
                                      <p:cBhvr additive="base">
                                        <p:cTn id="79" dur="500" fill="hold"/>
                                        <p:tgtEl>
                                          <p:spTgt spid="43"/>
                                        </p:tgtEl>
                                        <p:attrNameLst>
                                          <p:attrName>ppt_y</p:attrName>
                                        </p:attrNameLst>
                                      </p:cBhvr>
                                      <p:tavLst>
                                        <p:tav tm="0">
                                          <p:val>
                                            <p:strVal val="1+#ppt_h/2"/>
                                          </p:val>
                                        </p:tav>
                                        <p:tav tm="100000">
                                          <p:val>
                                            <p:strVal val="#ppt_y"/>
                                          </p:val>
                                        </p:tav>
                                      </p:tavLst>
                                    </p:anim>
                                  </p:childTnLst>
                                </p:cTn>
                              </p:par>
                            </p:childTnLst>
                          </p:cTn>
                        </p:par>
                        <p:par>
                          <p:cTn id="80" fill="hold">
                            <p:stCondLst>
                              <p:cond delay="8500"/>
                            </p:stCondLst>
                            <p:childTnLst>
                              <p:par>
                                <p:cTn id="81" presetID="2" presetClass="entr" presetSubtype="4" fill="hold" nodeType="after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additive="base">
                                        <p:cTn id="83" dur="500" fill="hold"/>
                                        <p:tgtEl>
                                          <p:spTgt spid="46"/>
                                        </p:tgtEl>
                                        <p:attrNameLst>
                                          <p:attrName>ppt_x</p:attrName>
                                        </p:attrNameLst>
                                      </p:cBhvr>
                                      <p:tavLst>
                                        <p:tav tm="0">
                                          <p:val>
                                            <p:strVal val="#ppt_x"/>
                                          </p:val>
                                        </p:tav>
                                        <p:tav tm="100000">
                                          <p:val>
                                            <p:strVal val="#ppt_x"/>
                                          </p:val>
                                        </p:tav>
                                      </p:tavLst>
                                    </p:anim>
                                    <p:anim calcmode="lin" valueType="num">
                                      <p:cBhvr additive="base">
                                        <p:cTn id="84" dur="500" fill="hold"/>
                                        <p:tgtEl>
                                          <p:spTgt spid="46"/>
                                        </p:tgtEl>
                                        <p:attrNameLst>
                                          <p:attrName>ppt_y</p:attrName>
                                        </p:attrNameLst>
                                      </p:cBhvr>
                                      <p:tavLst>
                                        <p:tav tm="0">
                                          <p:val>
                                            <p:strVal val="1+#ppt_h/2"/>
                                          </p:val>
                                        </p:tav>
                                        <p:tav tm="100000">
                                          <p:val>
                                            <p:strVal val="#ppt_y"/>
                                          </p:val>
                                        </p:tav>
                                      </p:tavLst>
                                    </p:anim>
                                  </p:childTnLst>
                                </p:cTn>
                              </p:par>
                            </p:childTnLst>
                          </p:cTn>
                        </p:par>
                        <p:par>
                          <p:cTn id="85" fill="hold">
                            <p:stCondLst>
                              <p:cond delay="9000"/>
                            </p:stCondLst>
                            <p:childTnLst>
                              <p:par>
                                <p:cTn id="86" presetID="2" presetClass="entr" presetSubtype="4"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500" fill="hold"/>
                                        <p:tgtEl>
                                          <p:spTgt spid="49"/>
                                        </p:tgtEl>
                                        <p:attrNameLst>
                                          <p:attrName>ppt_x</p:attrName>
                                        </p:attrNameLst>
                                      </p:cBhvr>
                                      <p:tavLst>
                                        <p:tav tm="0">
                                          <p:val>
                                            <p:strVal val="#ppt_x"/>
                                          </p:val>
                                        </p:tav>
                                        <p:tav tm="100000">
                                          <p:val>
                                            <p:strVal val="#ppt_x"/>
                                          </p:val>
                                        </p:tav>
                                      </p:tavLst>
                                    </p:anim>
                                    <p:anim calcmode="lin" valueType="num">
                                      <p:cBhvr additive="base">
                                        <p:cTn id="89" dur="500" fill="hold"/>
                                        <p:tgtEl>
                                          <p:spTgt spid="49"/>
                                        </p:tgtEl>
                                        <p:attrNameLst>
                                          <p:attrName>ppt_y</p:attrName>
                                        </p:attrNameLst>
                                      </p:cBhvr>
                                      <p:tavLst>
                                        <p:tav tm="0">
                                          <p:val>
                                            <p:strVal val="1+#ppt_h/2"/>
                                          </p:val>
                                        </p:tav>
                                        <p:tav tm="100000">
                                          <p:val>
                                            <p:strVal val="#ppt_y"/>
                                          </p:val>
                                        </p:tav>
                                      </p:tavLst>
                                    </p:anim>
                                  </p:childTnLst>
                                </p:cTn>
                              </p:par>
                            </p:childTnLst>
                          </p:cTn>
                        </p:par>
                        <p:par>
                          <p:cTn id="90" fill="hold">
                            <p:stCondLst>
                              <p:cond delay="9500"/>
                            </p:stCondLst>
                            <p:childTnLst>
                              <p:par>
                                <p:cTn id="91" presetID="2" presetClass="entr" presetSubtype="4" fill="hold"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additive="base">
                                        <p:cTn id="93" dur="500" fill="hold"/>
                                        <p:tgtEl>
                                          <p:spTgt spid="52"/>
                                        </p:tgtEl>
                                        <p:attrNameLst>
                                          <p:attrName>ppt_x</p:attrName>
                                        </p:attrNameLst>
                                      </p:cBhvr>
                                      <p:tavLst>
                                        <p:tav tm="0">
                                          <p:val>
                                            <p:strVal val="#ppt_x"/>
                                          </p:val>
                                        </p:tav>
                                        <p:tav tm="100000">
                                          <p:val>
                                            <p:strVal val="#ppt_x"/>
                                          </p:val>
                                        </p:tav>
                                      </p:tavLst>
                                    </p:anim>
                                    <p:anim calcmode="lin" valueType="num">
                                      <p:cBhvr additive="base">
                                        <p:cTn id="94" dur="500" fill="hold"/>
                                        <p:tgtEl>
                                          <p:spTgt spid="52"/>
                                        </p:tgtEl>
                                        <p:attrNameLst>
                                          <p:attrName>ppt_y</p:attrName>
                                        </p:attrNameLst>
                                      </p:cBhvr>
                                      <p:tavLst>
                                        <p:tav tm="0">
                                          <p:val>
                                            <p:strVal val="1+#ppt_h/2"/>
                                          </p:val>
                                        </p:tav>
                                        <p:tav tm="100000">
                                          <p:val>
                                            <p:strVal val="#ppt_y"/>
                                          </p:val>
                                        </p:tav>
                                      </p:tavLst>
                                    </p:anim>
                                  </p:childTnLst>
                                </p:cTn>
                              </p:par>
                            </p:childTnLst>
                          </p:cTn>
                        </p:par>
                        <p:par>
                          <p:cTn id="95" fill="hold">
                            <p:stCondLst>
                              <p:cond delay="10000"/>
                            </p:stCondLst>
                            <p:childTnLst>
                              <p:par>
                                <p:cTn id="96" presetID="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500" fill="hold"/>
                                        <p:tgtEl>
                                          <p:spTgt spid="55"/>
                                        </p:tgtEl>
                                        <p:attrNameLst>
                                          <p:attrName>ppt_x</p:attrName>
                                        </p:attrNameLst>
                                      </p:cBhvr>
                                      <p:tavLst>
                                        <p:tav tm="0">
                                          <p:val>
                                            <p:strVal val="#ppt_x"/>
                                          </p:val>
                                        </p:tav>
                                        <p:tav tm="100000">
                                          <p:val>
                                            <p:strVal val="#ppt_x"/>
                                          </p:val>
                                        </p:tav>
                                      </p:tavLst>
                                    </p:anim>
                                    <p:anim calcmode="lin" valueType="num">
                                      <p:cBhvr additive="base">
                                        <p:cTn id="99"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1723549"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申请条件</a:t>
            </a:r>
          </a:p>
        </p:txBody>
      </p:sp>
      <p:sp>
        <p:nvSpPr>
          <p:cNvPr id="58" name="矩形 57"/>
          <p:cNvSpPr/>
          <p:nvPr/>
        </p:nvSpPr>
        <p:spPr>
          <a:xfrm>
            <a:off x="3035118" y="1780365"/>
            <a:ext cx="1323975" cy="1048196"/>
          </a:xfrm>
          <a:prstGeom prst="rect">
            <a:avLst/>
          </a:prstGeom>
          <a:solidFill>
            <a:srgbClr val="FFF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latin typeface="微软雅黑" panose="020B0503020204020204" pitchFamily="34" charset="-122"/>
                <a:ea typeface="微软雅黑" panose="020B0503020204020204" pitchFamily="34" charset="-122"/>
              </a:rPr>
              <a:t>必要</a:t>
            </a:r>
            <a:endParaRPr lang="en-US" altLang="zh-CN" b="1" dirty="0">
              <a:solidFill>
                <a:schemeClr val="tx1"/>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tx1"/>
                </a:solidFill>
                <a:latin typeface="微软雅黑" panose="020B0503020204020204" pitchFamily="34" charset="-122"/>
                <a:ea typeface="微软雅黑" panose="020B0503020204020204" pitchFamily="34" charset="-122"/>
              </a:rPr>
              <a:t>条件</a:t>
            </a:r>
          </a:p>
        </p:txBody>
      </p:sp>
      <p:sp>
        <p:nvSpPr>
          <p:cNvPr id="59" name="矩形 58"/>
          <p:cNvSpPr/>
          <p:nvPr/>
        </p:nvSpPr>
        <p:spPr>
          <a:xfrm>
            <a:off x="4359093" y="1784505"/>
            <a:ext cx="4267200" cy="1031356"/>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18</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周岁以上的中国工人、农民、军人、知识分子和其他革命分子；</a:t>
            </a:r>
          </a:p>
        </p:txBody>
      </p:sp>
      <p:sp>
        <p:nvSpPr>
          <p:cNvPr id="60" name="矩形 59"/>
          <p:cNvSpPr/>
          <p:nvPr/>
        </p:nvSpPr>
        <p:spPr>
          <a:xfrm>
            <a:off x="3035118" y="2825388"/>
            <a:ext cx="1323975" cy="1816091"/>
          </a:xfrm>
          <a:prstGeom prst="rect">
            <a:avLst/>
          </a:prstGeom>
          <a:solidFill>
            <a:srgbClr val="FFF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b="1" dirty="0">
                <a:solidFill>
                  <a:schemeClr val="tx1"/>
                </a:solidFill>
                <a:latin typeface="微软雅黑" panose="020B0503020204020204" pitchFamily="34" charset="-122"/>
                <a:ea typeface="微软雅黑" panose="020B0503020204020204" pitchFamily="34" charset="-122"/>
              </a:rPr>
              <a:t>自我</a:t>
            </a:r>
            <a:endParaRPr lang="en-US" altLang="zh-CN" b="1" dirty="0">
              <a:solidFill>
                <a:schemeClr val="tx1"/>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tx1"/>
                </a:solidFill>
                <a:latin typeface="微软雅黑" panose="020B0503020204020204" pitchFamily="34" charset="-122"/>
                <a:ea typeface="微软雅黑" panose="020B0503020204020204" pitchFamily="34" charset="-122"/>
              </a:rPr>
              <a:t>认识</a:t>
            </a:r>
          </a:p>
        </p:txBody>
      </p:sp>
      <p:sp>
        <p:nvSpPr>
          <p:cNvPr id="61" name="矩形 60"/>
          <p:cNvSpPr/>
          <p:nvPr/>
        </p:nvSpPr>
        <p:spPr>
          <a:xfrm>
            <a:off x="4359093" y="2827640"/>
            <a:ext cx="4267201" cy="1801139"/>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承认党的纲领和章程；</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愿意参加党的一个组织并在其中积极工作；</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执行党的决议；</a:t>
            </a: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按期交纳党费。</a:t>
            </a:r>
          </a:p>
        </p:txBody>
      </p:sp>
    </p:spTree>
    <p:extLst>
      <p:ext uri="{BB962C8B-B14F-4D97-AF65-F5344CB8AC3E}">
        <p14:creationId xmlns:p14="http://schemas.microsoft.com/office/powerpoint/2010/main" val="372356576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12" presetClass="entr" presetSubtype="8"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p:tgtEl>
                                          <p:spTgt spid="58"/>
                                        </p:tgtEl>
                                        <p:attrNameLst>
                                          <p:attrName>ppt_x</p:attrName>
                                        </p:attrNameLst>
                                      </p:cBhvr>
                                      <p:tavLst>
                                        <p:tav tm="0">
                                          <p:val>
                                            <p:strVal val="#ppt_x-#ppt_w*1.125000"/>
                                          </p:val>
                                        </p:tav>
                                        <p:tav tm="100000">
                                          <p:val>
                                            <p:strVal val="#ppt_x"/>
                                          </p:val>
                                        </p:tav>
                                      </p:tavLst>
                                    </p:anim>
                                    <p:animEffect transition="in" filter="wipe(right)">
                                      <p:cBhvr>
                                        <p:cTn id="54" dur="500"/>
                                        <p:tgtEl>
                                          <p:spTgt spid="58"/>
                                        </p:tgtEl>
                                      </p:cBhvr>
                                    </p:animEffect>
                                  </p:childTnLst>
                                </p:cTn>
                              </p:par>
                            </p:childTnLst>
                          </p:cTn>
                        </p:par>
                        <p:par>
                          <p:cTn id="55" fill="hold">
                            <p:stCondLst>
                              <p:cond delay="6000"/>
                            </p:stCondLst>
                            <p:childTnLst>
                              <p:par>
                                <p:cTn id="56" presetID="12" presetClass="entr" presetSubtype="8"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p:tgtEl>
                                          <p:spTgt spid="59"/>
                                        </p:tgtEl>
                                        <p:attrNameLst>
                                          <p:attrName>ppt_x</p:attrName>
                                        </p:attrNameLst>
                                      </p:cBhvr>
                                      <p:tavLst>
                                        <p:tav tm="0">
                                          <p:val>
                                            <p:strVal val="#ppt_x-#ppt_w*1.125000"/>
                                          </p:val>
                                        </p:tav>
                                        <p:tav tm="100000">
                                          <p:val>
                                            <p:strVal val="#ppt_x"/>
                                          </p:val>
                                        </p:tav>
                                      </p:tavLst>
                                    </p:anim>
                                    <p:animEffect transition="in" filter="wipe(right)">
                                      <p:cBhvr>
                                        <p:cTn id="59" dur="500"/>
                                        <p:tgtEl>
                                          <p:spTgt spid="59"/>
                                        </p:tgtEl>
                                      </p:cBhvr>
                                    </p:animEffect>
                                  </p:childTnLst>
                                </p:cTn>
                              </p:par>
                            </p:childTnLst>
                          </p:cTn>
                        </p:par>
                        <p:par>
                          <p:cTn id="60" fill="hold">
                            <p:stCondLst>
                              <p:cond delay="6500"/>
                            </p:stCondLst>
                            <p:childTnLst>
                              <p:par>
                                <p:cTn id="61" presetID="12" presetClass="entr" presetSubtype="8"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p:tgtEl>
                                          <p:spTgt spid="60"/>
                                        </p:tgtEl>
                                        <p:attrNameLst>
                                          <p:attrName>ppt_x</p:attrName>
                                        </p:attrNameLst>
                                      </p:cBhvr>
                                      <p:tavLst>
                                        <p:tav tm="0">
                                          <p:val>
                                            <p:strVal val="#ppt_x-#ppt_w*1.125000"/>
                                          </p:val>
                                        </p:tav>
                                        <p:tav tm="100000">
                                          <p:val>
                                            <p:strVal val="#ppt_x"/>
                                          </p:val>
                                        </p:tav>
                                      </p:tavLst>
                                    </p:anim>
                                    <p:animEffect transition="in" filter="wipe(right)">
                                      <p:cBhvr>
                                        <p:cTn id="64" dur="500"/>
                                        <p:tgtEl>
                                          <p:spTgt spid="60"/>
                                        </p:tgtEl>
                                      </p:cBhvr>
                                    </p:animEffect>
                                  </p:childTnLst>
                                </p:cTn>
                              </p:par>
                            </p:childTnLst>
                          </p:cTn>
                        </p:par>
                        <p:par>
                          <p:cTn id="65" fill="hold">
                            <p:stCondLst>
                              <p:cond delay="7000"/>
                            </p:stCondLst>
                            <p:childTnLst>
                              <p:par>
                                <p:cTn id="66" presetID="12" presetClass="entr" presetSubtype="8"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additive="base">
                                        <p:cTn id="68" dur="500"/>
                                        <p:tgtEl>
                                          <p:spTgt spid="61"/>
                                        </p:tgtEl>
                                        <p:attrNameLst>
                                          <p:attrName>ppt_x</p:attrName>
                                        </p:attrNameLst>
                                      </p:cBhvr>
                                      <p:tavLst>
                                        <p:tav tm="0">
                                          <p:val>
                                            <p:strVal val="#ppt_x-#ppt_w*1.125000"/>
                                          </p:val>
                                        </p:tav>
                                        <p:tav tm="100000">
                                          <p:val>
                                            <p:strVal val="#ppt_x"/>
                                          </p:val>
                                        </p:tav>
                                      </p:tavLst>
                                    </p:anim>
                                    <p:animEffect transition="in" filter="wipe(right)">
                                      <p:cBhvr>
                                        <p:cTn id="6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8" grpId="0" animBg="1"/>
      <p:bldP spid="59" grpId="0" animBg="1"/>
      <p:bldP spid="60" grpId="0" animBg="1"/>
      <p:bldP spid="6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1723549"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申请方法</a:t>
            </a:r>
          </a:p>
        </p:txBody>
      </p:sp>
      <p:sp>
        <p:nvSpPr>
          <p:cNvPr id="32" name="矩形 31"/>
          <p:cNvSpPr/>
          <p:nvPr/>
        </p:nvSpPr>
        <p:spPr>
          <a:xfrm>
            <a:off x="3262784" y="1840997"/>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solidFill>
                  <a:srgbClr val="FFFF00"/>
                </a:solidFill>
                <a:latin typeface="微软雅黑" panose="020B0503020204020204" pitchFamily="34" charset="-122"/>
                <a:ea typeface="微软雅黑" panose="020B0503020204020204" pitchFamily="34" charset="-122"/>
              </a:rPr>
              <a:t>1</a:t>
            </a:r>
            <a:r>
              <a:rPr lang="zh-CN" altLang="en-US" b="1" dirty="0">
                <a:solidFill>
                  <a:srgbClr val="FFFF00"/>
                </a:solidFill>
                <a:latin typeface="微软雅黑" panose="020B0503020204020204" pitchFamily="34" charset="-122"/>
                <a:ea typeface="微软雅黑" panose="020B0503020204020204" pitchFamily="34" charset="-122"/>
              </a:rPr>
              <a:t>、入党申请应该向工作、学习所在单位党组织提出入党申请，没有工作、学习单位的或工作、学习单位未建立党组织的，应该向居住地党组织提出入党申请。</a:t>
            </a:r>
          </a:p>
        </p:txBody>
      </p:sp>
      <p:sp>
        <p:nvSpPr>
          <p:cNvPr id="33" name="矩形 32"/>
          <p:cNvSpPr/>
          <p:nvPr/>
        </p:nvSpPr>
        <p:spPr>
          <a:xfrm>
            <a:off x="3262784" y="3306711"/>
            <a:ext cx="5544616" cy="1149545"/>
          </a:xfrm>
          <a:prstGeom prst="rect">
            <a:avLst/>
          </a:prstGeom>
        </p:spPr>
        <p:txBody>
          <a:bodyPr wrap="square" lIns="68580" tIns="34290" rIns="68580" bIns="34290">
            <a:spAutoFit/>
          </a:bodyPr>
          <a:lstStyle/>
          <a:p>
            <a:pPr algn="just">
              <a:lnSpc>
                <a:spcPct val="130000"/>
              </a:lnSpc>
              <a:buClr>
                <a:srgbClr val="C00000"/>
              </a:buClr>
            </a:pPr>
            <a:r>
              <a:rPr lang="en-US" altLang="zh-CN" b="1" dirty="0">
                <a:solidFill>
                  <a:srgbClr val="FFFF00"/>
                </a:solidFill>
                <a:latin typeface="微软雅黑" panose="020B0503020204020204" pitchFamily="34" charset="-122"/>
                <a:ea typeface="微软雅黑" panose="020B0503020204020204" pitchFamily="34" charset="-122"/>
              </a:rPr>
              <a:t>2</a:t>
            </a:r>
            <a:r>
              <a:rPr lang="zh-CN" altLang="en-US" b="1" dirty="0">
                <a:solidFill>
                  <a:srgbClr val="FFFF00"/>
                </a:solidFill>
                <a:latin typeface="微软雅黑" panose="020B0503020204020204" pitchFamily="34" charset="-122"/>
                <a:ea typeface="微软雅黑" panose="020B0503020204020204" pitchFamily="34" charset="-122"/>
              </a:rPr>
              <a:t>、流动人员可以向单位所在地党组织或单位主管部门党组织提出入党申请，也可以向路东党员党组织提出入党申请。</a:t>
            </a:r>
          </a:p>
        </p:txBody>
      </p:sp>
      <p:sp>
        <p:nvSpPr>
          <p:cNvPr id="34" name="五角星 33"/>
          <p:cNvSpPr/>
          <p:nvPr/>
        </p:nvSpPr>
        <p:spPr>
          <a:xfrm>
            <a:off x="2567692" y="1931200"/>
            <a:ext cx="570777" cy="5707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35" name="五角星 34"/>
          <p:cNvSpPr/>
          <p:nvPr/>
        </p:nvSpPr>
        <p:spPr>
          <a:xfrm>
            <a:off x="2567692" y="3360387"/>
            <a:ext cx="570777" cy="570777"/>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Tree>
    <p:extLst>
      <p:ext uri="{BB962C8B-B14F-4D97-AF65-F5344CB8AC3E}">
        <p14:creationId xmlns:p14="http://schemas.microsoft.com/office/powerpoint/2010/main" val="225686632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ppt_x"/>
                                          </p:val>
                                        </p:tav>
                                        <p:tav tm="100000">
                                          <p:val>
                                            <p:strVal val="#ppt_x"/>
                                          </p:val>
                                        </p:tav>
                                      </p:tavLst>
                                    </p:anim>
                                    <p:anim calcmode="lin" valueType="num">
                                      <p:cBhvr additive="base">
                                        <p:cTn id="53" dur="500" fill="hold"/>
                                        <p:tgtEl>
                                          <p:spTgt spid="34"/>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32"/>
                                        </p:tgtEl>
                                        <p:attrNameLst>
                                          <p:attrName>style.visibility</p:attrName>
                                        </p:attrNameLst>
                                      </p:cBhvr>
                                      <p:to>
                                        <p:strVal val="visible"/>
                                      </p:to>
                                    </p:set>
                                    <p:animEffect transition="in" filter="wipe(left)">
                                      <p:cBhvr>
                                        <p:cTn id="57" dur="100"/>
                                        <p:tgtEl>
                                          <p:spTgt spid="32"/>
                                        </p:tgtEl>
                                      </p:cBhvr>
                                    </p:animEffect>
                                  </p:childTnLst>
                                </p:cTn>
                              </p:par>
                            </p:childTnLst>
                          </p:cTn>
                        </p:par>
                        <p:par>
                          <p:cTn id="58" fill="hold">
                            <p:stCondLst>
                              <p:cond delay="7670"/>
                            </p:stCondLst>
                            <p:childTnLst>
                              <p:par>
                                <p:cTn id="59" presetID="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childTnLst>
                          </p:cTn>
                        </p:par>
                        <p:par>
                          <p:cTn id="63" fill="hold">
                            <p:stCondLst>
                              <p:cond delay="817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3"/>
                                        </p:tgtEl>
                                        <p:attrNameLst>
                                          <p:attrName>style.visibility</p:attrName>
                                        </p:attrNameLst>
                                      </p:cBhvr>
                                      <p:to>
                                        <p:strVal val="visible"/>
                                      </p:to>
                                    </p:set>
                                    <p:animEffect transition="in" filter="wipe(left)">
                                      <p:cBhvr>
                                        <p:cTn id="66" dur="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P spid="34"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283787"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入党积极分子的确定</a:t>
            </a:r>
          </a:p>
        </p:txBody>
      </p:sp>
      <p:sp>
        <p:nvSpPr>
          <p:cNvPr id="28" name="矩形 27"/>
          <p:cNvSpPr/>
          <p:nvPr/>
        </p:nvSpPr>
        <p:spPr>
          <a:xfrm>
            <a:off x="3058191" y="1315665"/>
            <a:ext cx="1033182" cy="13625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solidFill>
                  <a:schemeClr val="tx1">
                    <a:lumMod val="85000"/>
                    <a:lumOff val="15000"/>
                  </a:schemeClr>
                </a:solidFill>
                <a:latin typeface="微软雅黑" pitchFamily="34" charset="-122"/>
                <a:ea typeface="微软雅黑" pitchFamily="34" charset="-122"/>
              </a:rPr>
              <a:t>接收</a:t>
            </a:r>
            <a:endParaRPr lang="zh-CN" altLang="en-US" b="1" dirty="0">
              <a:solidFill>
                <a:schemeClr val="tx1">
                  <a:lumMod val="85000"/>
                  <a:lumOff val="15000"/>
                </a:schemeClr>
              </a:solidFill>
            </a:endParaRPr>
          </a:p>
        </p:txBody>
      </p:sp>
      <p:sp>
        <p:nvSpPr>
          <p:cNvPr id="29" name="TextBox 7"/>
          <p:cNvSpPr txBox="1"/>
          <p:nvPr/>
        </p:nvSpPr>
        <p:spPr>
          <a:xfrm>
            <a:off x="4306934" y="1266450"/>
            <a:ext cx="3821335" cy="685124"/>
          </a:xfrm>
          <a:prstGeom prst="rect">
            <a:avLst/>
          </a:prstGeom>
          <a:noFill/>
        </p:spPr>
        <p:txBody>
          <a:bodyPr wrap="square" lIns="0" tIns="0" rIns="0" bIns="0" rtlCol="0">
            <a:spAutoFit/>
          </a:bodyPr>
          <a:lstStyle/>
          <a:p>
            <a:pPr>
              <a:lnSpc>
                <a:spcPct val="130000"/>
              </a:lnSpc>
            </a:pPr>
            <a:r>
              <a:rPr lang="zh-CN" altLang="en-US" dirty="0">
                <a:solidFill>
                  <a:srgbClr val="FFFF00"/>
                </a:solidFill>
                <a:latin typeface="微软雅黑" pitchFamily="34" charset="-122"/>
                <a:ea typeface="微软雅黑" pitchFamily="34" charset="-122"/>
              </a:rPr>
              <a:t>申请人向党组织提出入党申请，党组织确认收到入党申请</a:t>
            </a:r>
          </a:p>
        </p:txBody>
      </p:sp>
      <p:sp>
        <p:nvSpPr>
          <p:cNvPr id="30" name="矩形 29"/>
          <p:cNvSpPr/>
          <p:nvPr/>
        </p:nvSpPr>
        <p:spPr>
          <a:xfrm>
            <a:off x="3058191" y="2858245"/>
            <a:ext cx="1033182" cy="136259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solidFill>
                  <a:schemeClr val="tx1">
                    <a:lumMod val="85000"/>
                    <a:lumOff val="15000"/>
                  </a:schemeClr>
                </a:solidFill>
                <a:latin typeface="微软雅黑" pitchFamily="34" charset="-122"/>
                <a:ea typeface="微软雅黑" pitchFamily="34" charset="-122"/>
              </a:rPr>
              <a:t>谈话</a:t>
            </a:r>
            <a:endParaRPr lang="zh-CN" altLang="en-US" b="1" dirty="0">
              <a:solidFill>
                <a:schemeClr val="tx1">
                  <a:lumMod val="85000"/>
                  <a:lumOff val="15000"/>
                </a:schemeClr>
              </a:solidFill>
            </a:endParaRPr>
          </a:p>
        </p:txBody>
      </p:sp>
      <p:sp>
        <p:nvSpPr>
          <p:cNvPr id="31" name="TextBox 25"/>
          <p:cNvSpPr txBox="1"/>
          <p:nvPr/>
        </p:nvSpPr>
        <p:spPr>
          <a:xfrm>
            <a:off x="4322635" y="2829037"/>
            <a:ext cx="3743506" cy="685124"/>
          </a:xfrm>
          <a:prstGeom prst="rect">
            <a:avLst/>
          </a:prstGeom>
          <a:noFill/>
        </p:spPr>
        <p:txBody>
          <a:bodyPr wrap="square" lIns="0" tIns="0" rIns="0" bIns="0" rtlCol="0">
            <a:spAutoFit/>
          </a:bodyPr>
          <a:lstStyle/>
          <a:p>
            <a:pPr>
              <a:lnSpc>
                <a:spcPct val="130000"/>
              </a:lnSpc>
            </a:pPr>
            <a:r>
              <a:rPr lang="zh-CN" altLang="en-US" dirty="0">
                <a:solidFill>
                  <a:srgbClr val="FFFF00"/>
                </a:solidFill>
                <a:latin typeface="微软雅黑" pitchFamily="34" charset="-122"/>
                <a:ea typeface="微软雅黑" pitchFamily="34" charset="-122"/>
              </a:rPr>
              <a:t>在一个月内派人同入党申请人谈话，了解申请人基本情况</a:t>
            </a:r>
          </a:p>
        </p:txBody>
      </p:sp>
      <p:sp>
        <p:nvSpPr>
          <p:cNvPr id="32" name="矩形 31"/>
          <p:cNvSpPr/>
          <p:nvPr/>
        </p:nvSpPr>
        <p:spPr>
          <a:xfrm>
            <a:off x="3058191" y="4400825"/>
            <a:ext cx="1033182" cy="149111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b="1" dirty="0">
                <a:solidFill>
                  <a:schemeClr val="tx1">
                    <a:lumMod val="85000"/>
                    <a:lumOff val="15000"/>
                  </a:schemeClr>
                </a:solidFill>
                <a:latin typeface="微软雅黑" pitchFamily="34" charset="-122"/>
                <a:ea typeface="微软雅黑" pitchFamily="34" charset="-122"/>
              </a:rPr>
              <a:t>确定</a:t>
            </a:r>
            <a:endParaRPr lang="zh-CN" altLang="en-US" b="1" dirty="0">
              <a:solidFill>
                <a:schemeClr val="tx1">
                  <a:lumMod val="85000"/>
                  <a:lumOff val="15000"/>
                </a:schemeClr>
              </a:solidFill>
            </a:endParaRPr>
          </a:p>
        </p:txBody>
      </p:sp>
      <p:sp>
        <p:nvSpPr>
          <p:cNvPr id="33" name="TextBox 27"/>
          <p:cNvSpPr txBox="1"/>
          <p:nvPr/>
        </p:nvSpPr>
        <p:spPr>
          <a:xfrm>
            <a:off x="4322635" y="4353297"/>
            <a:ext cx="3805634" cy="1440394"/>
          </a:xfrm>
          <a:prstGeom prst="rect">
            <a:avLst/>
          </a:prstGeom>
          <a:noFill/>
        </p:spPr>
        <p:txBody>
          <a:bodyPr wrap="square" lIns="0" tIns="0" rIns="0" bIns="0" rtlCol="0">
            <a:spAutoFit/>
          </a:bodyPr>
          <a:lstStyle/>
          <a:p>
            <a:pPr>
              <a:lnSpc>
                <a:spcPct val="130000"/>
              </a:lnSpc>
            </a:pPr>
            <a:r>
              <a:rPr lang="zh-CN" altLang="en-US" dirty="0">
                <a:solidFill>
                  <a:srgbClr val="FFFF00"/>
                </a:solidFill>
                <a:latin typeface="微软雅黑" pitchFamily="34" charset="-122"/>
                <a:ea typeface="微软雅黑" pitchFamily="34" charset="-122"/>
              </a:rPr>
              <a:t>通过党员推荐、群团组织推优等方式产生人选，由支部委员会研究决定，确定入党积极分子，并报上级党委备案</a:t>
            </a:r>
          </a:p>
        </p:txBody>
      </p:sp>
    </p:spTree>
    <p:extLst>
      <p:ext uri="{BB962C8B-B14F-4D97-AF65-F5344CB8AC3E}">
        <p14:creationId xmlns:p14="http://schemas.microsoft.com/office/powerpoint/2010/main" val="1151259647"/>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childTnLst>
                          </p:cTn>
                        </p:par>
                        <p:par>
                          <p:cTn id="70" fill="hold">
                            <p:stCondLst>
                              <p:cond delay="8000"/>
                            </p:stCondLst>
                            <p:childTnLst>
                              <p:par>
                                <p:cTn id="71" presetID="22" presetClass="entr" presetSubtype="8"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wipe(left)">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P spid="32"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500603"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培养联系人的主要任务</a:t>
            </a:r>
          </a:p>
        </p:txBody>
      </p:sp>
      <p:sp>
        <p:nvSpPr>
          <p:cNvPr id="28" name="矩形 27"/>
          <p:cNvSpPr/>
          <p:nvPr/>
        </p:nvSpPr>
        <p:spPr>
          <a:xfrm>
            <a:off x="1816394" y="1460827"/>
            <a:ext cx="9088458" cy="394275"/>
          </a:xfrm>
          <a:prstGeom prst="rect">
            <a:avLst/>
          </a:prstGeom>
        </p:spPr>
        <p:txBody>
          <a:bodyPr wrap="square" lIns="68580" tIns="34290" rIns="68580" bIns="34290">
            <a:spAutoFit/>
          </a:bodyPr>
          <a:lstStyle/>
          <a:p>
            <a:pPr algn="just">
              <a:lnSpc>
                <a:spcPct val="130000"/>
              </a:lnSpc>
              <a:buClr>
                <a:srgbClr val="C00000"/>
              </a:buClr>
            </a:pPr>
            <a:r>
              <a:rPr lang="en-US" altLang="zh-CN" dirty="0">
                <a:solidFill>
                  <a:srgbClr val="FFFF00"/>
                </a:solidFill>
                <a:latin typeface="微软雅黑" panose="020B0503020204020204" pitchFamily="34" charset="-122"/>
                <a:ea typeface="微软雅黑" panose="020B0503020204020204" pitchFamily="34" charset="-122"/>
              </a:rPr>
              <a:t>1</a:t>
            </a:r>
            <a:r>
              <a:rPr lang="zh-CN" altLang="en-US" dirty="0">
                <a:solidFill>
                  <a:srgbClr val="FFFF00"/>
                </a:solidFill>
                <a:latin typeface="微软雅黑" panose="020B0503020204020204" pitchFamily="34" charset="-122"/>
                <a:ea typeface="微软雅黑" panose="020B0503020204020204" pitchFamily="34" charset="-122"/>
              </a:rPr>
              <a:t>、了解入党积极分子思想状况，做好培养教育工作，引导入党积极分子端正入党动机</a:t>
            </a:r>
          </a:p>
        </p:txBody>
      </p:sp>
      <p:sp>
        <p:nvSpPr>
          <p:cNvPr id="29" name="矩形 28"/>
          <p:cNvSpPr/>
          <p:nvPr/>
        </p:nvSpPr>
        <p:spPr>
          <a:xfrm>
            <a:off x="1816394" y="2434549"/>
            <a:ext cx="9088458" cy="394275"/>
          </a:xfrm>
          <a:prstGeom prst="rect">
            <a:avLst/>
          </a:prstGeom>
        </p:spPr>
        <p:txBody>
          <a:bodyPr wrap="square" lIns="68580" tIns="34290" rIns="68580" bIns="34290">
            <a:spAutoFit/>
          </a:bodyPr>
          <a:lstStyle/>
          <a:p>
            <a:pPr algn="just">
              <a:lnSpc>
                <a:spcPct val="130000"/>
              </a:lnSpc>
              <a:buClr>
                <a:srgbClr val="C00000"/>
              </a:buClr>
            </a:pPr>
            <a:r>
              <a:rPr lang="en-US" altLang="zh-CN" dirty="0">
                <a:solidFill>
                  <a:srgbClr val="FFFF00"/>
                </a:solidFill>
                <a:latin typeface="微软雅黑" panose="020B0503020204020204" pitchFamily="34" charset="-122"/>
                <a:ea typeface="微软雅黑" panose="020B0503020204020204" pitchFamily="34" charset="-122"/>
              </a:rPr>
              <a:t>2</a:t>
            </a:r>
            <a:r>
              <a:rPr lang="zh-CN" altLang="en-US" dirty="0">
                <a:solidFill>
                  <a:srgbClr val="FFFF00"/>
                </a:solidFill>
                <a:latin typeface="微软雅黑" panose="020B0503020204020204" pitchFamily="34" charset="-122"/>
                <a:ea typeface="微软雅黑" panose="020B0503020204020204" pitchFamily="34" charset="-122"/>
              </a:rPr>
              <a:t>、介绍党的基本知识</a:t>
            </a:r>
          </a:p>
        </p:txBody>
      </p:sp>
      <p:sp>
        <p:nvSpPr>
          <p:cNvPr id="30" name="矩形 29"/>
          <p:cNvSpPr/>
          <p:nvPr/>
        </p:nvSpPr>
        <p:spPr>
          <a:xfrm>
            <a:off x="1816394" y="3274642"/>
            <a:ext cx="9088458" cy="394275"/>
          </a:xfrm>
          <a:prstGeom prst="rect">
            <a:avLst/>
          </a:prstGeom>
        </p:spPr>
        <p:txBody>
          <a:bodyPr wrap="square" lIns="68580" tIns="34290" rIns="68580" bIns="34290">
            <a:spAutoFit/>
          </a:bodyPr>
          <a:lstStyle/>
          <a:p>
            <a:pPr algn="just">
              <a:lnSpc>
                <a:spcPct val="130000"/>
              </a:lnSpc>
              <a:buClr>
                <a:srgbClr val="C00000"/>
              </a:buClr>
            </a:pPr>
            <a:r>
              <a:rPr lang="en-US" altLang="zh-CN" dirty="0">
                <a:solidFill>
                  <a:srgbClr val="FFFF00"/>
                </a:solidFill>
                <a:latin typeface="微软雅黑" panose="020B0503020204020204" pitchFamily="34" charset="-122"/>
                <a:ea typeface="微软雅黑" panose="020B0503020204020204" pitchFamily="34" charset="-122"/>
              </a:rPr>
              <a:t>3</a:t>
            </a:r>
            <a:r>
              <a:rPr lang="zh-CN" altLang="en-US" dirty="0">
                <a:solidFill>
                  <a:srgbClr val="FFFF00"/>
                </a:solidFill>
                <a:latin typeface="微软雅黑" panose="020B0503020204020204" pitchFamily="34" charset="-122"/>
                <a:ea typeface="微软雅黑" panose="020B0503020204020204" pitchFamily="34" charset="-122"/>
              </a:rPr>
              <a:t>、及时向党支部汇报入党积极分子情况</a:t>
            </a:r>
          </a:p>
        </p:txBody>
      </p:sp>
      <p:sp>
        <p:nvSpPr>
          <p:cNvPr id="31" name="矩形 30"/>
          <p:cNvSpPr/>
          <p:nvPr/>
        </p:nvSpPr>
        <p:spPr>
          <a:xfrm>
            <a:off x="1816394" y="4114736"/>
            <a:ext cx="9088458" cy="394275"/>
          </a:xfrm>
          <a:prstGeom prst="rect">
            <a:avLst/>
          </a:prstGeom>
        </p:spPr>
        <p:txBody>
          <a:bodyPr wrap="square" lIns="68580" tIns="34290" rIns="68580" bIns="34290">
            <a:spAutoFit/>
          </a:bodyPr>
          <a:lstStyle/>
          <a:p>
            <a:pPr algn="just">
              <a:lnSpc>
                <a:spcPct val="130000"/>
              </a:lnSpc>
              <a:buClr>
                <a:srgbClr val="C00000"/>
              </a:buClr>
            </a:pPr>
            <a:r>
              <a:rPr lang="en-US" altLang="zh-CN" dirty="0">
                <a:solidFill>
                  <a:srgbClr val="FFFF00"/>
                </a:solidFill>
                <a:latin typeface="微软雅黑" panose="020B0503020204020204" pitchFamily="34" charset="-122"/>
                <a:ea typeface="微软雅黑" panose="020B0503020204020204" pitchFamily="34" charset="-122"/>
              </a:rPr>
              <a:t>4</a:t>
            </a:r>
            <a:r>
              <a:rPr lang="zh-CN" altLang="en-US" dirty="0">
                <a:solidFill>
                  <a:srgbClr val="FFFF00"/>
                </a:solidFill>
                <a:latin typeface="微软雅黑" panose="020B0503020204020204" pitchFamily="34" charset="-122"/>
                <a:ea typeface="微软雅黑" panose="020B0503020204020204" pitchFamily="34" charset="-122"/>
              </a:rPr>
              <a:t>、向党支部提出能否将入党积极分子列为发展对象的意见</a:t>
            </a:r>
          </a:p>
        </p:txBody>
      </p:sp>
    </p:spTree>
    <p:extLst>
      <p:ext uri="{BB962C8B-B14F-4D97-AF65-F5344CB8AC3E}">
        <p14:creationId xmlns:p14="http://schemas.microsoft.com/office/powerpoint/2010/main" val="50032438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28"/>
                                        </p:tgtEl>
                                        <p:attrNameLst>
                                          <p:attrName>style.visibility</p:attrName>
                                        </p:attrNameLst>
                                      </p:cBhvr>
                                      <p:to>
                                        <p:strVal val="visible"/>
                                      </p:to>
                                    </p:set>
                                    <p:animEffect transition="in" filter="wipe(left)">
                                      <p:cBhvr>
                                        <p:cTn id="53" dur="100"/>
                                        <p:tgtEl>
                                          <p:spTgt spid="28"/>
                                        </p:tgtEl>
                                      </p:cBhvr>
                                    </p:animEffect>
                                  </p:childTnLst>
                                </p:cTn>
                              </p:par>
                            </p:childTnLst>
                          </p:cTn>
                        </p:par>
                        <p:par>
                          <p:cTn id="54" fill="hold">
                            <p:stCondLst>
                              <p:cond delay="671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9"/>
                                        </p:tgtEl>
                                        <p:attrNameLst>
                                          <p:attrName>style.visibility</p:attrName>
                                        </p:attrNameLst>
                                      </p:cBhvr>
                                      <p:to>
                                        <p:strVal val="visible"/>
                                      </p:to>
                                    </p:set>
                                    <p:animEffect transition="in" filter="wipe(left)">
                                      <p:cBhvr>
                                        <p:cTn id="57" dur="100"/>
                                        <p:tgtEl>
                                          <p:spTgt spid="29"/>
                                        </p:tgtEl>
                                      </p:cBhvr>
                                    </p:animEffect>
                                  </p:childTnLst>
                                </p:cTn>
                              </p:par>
                            </p:childTnLst>
                          </p:cTn>
                        </p:par>
                        <p:par>
                          <p:cTn id="58" fill="hold">
                            <p:stCondLst>
                              <p:cond delay="708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30"/>
                                        </p:tgtEl>
                                        <p:attrNameLst>
                                          <p:attrName>style.visibility</p:attrName>
                                        </p:attrNameLst>
                                      </p:cBhvr>
                                      <p:to>
                                        <p:strVal val="visible"/>
                                      </p:to>
                                    </p:set>
                                    <p:animEffect transition="in" filter="wipe(left)">
                                      <p:cBhvr>
                                        <p:cTn id="61" dur="100"/>
                                        <p:tgtEl>
                                          <p:spTgt spid="30"/>
                                        </p:tgtEl>
                                      </p:cBhvr>
                                    </p:animEffect>
                                  </p:childTnLst>
                                </p:cTn>
                              </p:par>
                            </p:childTnLst>
                          </p:cTn>
                        </p:par>
                        <p:par>
                          <p:cTn id="62" fill="hold">
                            <p:stCondLst>
                              <p:cond delay="769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31"/>
                                        </p:tgtEl>
                                        <p:attrNameLst>
                                          <p:attrName>style.visibility</p:attrName>
                                        </p:attrNameLst>
                                      </p:cBhvr>
                                      <p:to>
                                        <p:strVal val="visible"/>
                                      </p:to>
                                    </p:set>
                                    <p:animEffect transition="in" filter="wipe(left)">
                                      <p:cBhvr>
                                        <p:cTn id="65" dur="1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53" y="177277"/>
            <a:ext cx="661431" cy="580947"/>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5006" y="6212717"/>
            <a:ext cx="5279181" cy="64528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7956"/>
            <a:ext cx="8917757" cy="720044"/>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1794" y="5868353"/>
            <a:ext cx="2070206" cy="989647"/>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6184335"/>
            <a:ext cx="6296012" cy="66091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562234"/>
            <a:ext cx="1810165" cy="1295766"/>
          </a:xfrm>
          <a:prstGeom prst="rect">
            <a:avLst/>
          </a:prstGeom>
        </p:spPr>
      </p:pic>
      <p:grpSp>
        <p:nvGrpSpPr>
          <p:cNvPr id="25" name="组合 24"/>
          <p:cNvGrpSpPr/>
          <p:nvPr/>
        </p:nvGrpSpPr>
        <p:grpSpPr>
          <a:xfrm>
            <a:off x="8324634" y="447576"/>
            <a:ext cx="3352908" cy="364889"/>
            <a:chOff x="1452494" y="2342132"/>
            <a:chExt cx="3352908" cy="364889"/>
          </a:xfrm>
        </p:grpSpPr>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54630" y="2342132"/>
              <a:ext cx="2950772" cy="364889"/>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52494" y="2347274"/>
              <a:ext cx="402136" cy="353204"/>
            </a:xfrm>
            <a:prstGeom prst="rect">
              <a:avLst/>
            </a:prstGeom>
          </p:spPr>
        </p:pic>
      </p:grpSp>
      <p:pic>
        <p:nvPicPr>
          <p:cNvPr id="22" name="图片 21"/>
          <p:cNvPicPr>
            <a:picLocks noChangeAspect="1"/>
          </p:cNvPicPr>
          <p:nvPr/>
        </p:nvPicPr>
        <p:blipFill rotWithShape="1">
          <a:blip r:embed="rId12" cstate="print">
            <a:extLst>
              <a:ext uri="{28A0092B-C50C-407E-A947-70E740481C1C}">
                <a14:useLocalDpi xmlns:a14="http://schemas.microsoft.com/office/drawing/2010/main" val="0"/>
              </a:ext>
            </a:extLst>
          </a:blip>
          <a:srcRect l="44785" r="27617" b="67423"/>
          <a:stretch/>
        </p:blipFill>
        <p:spPr>
          <a:xfrm>
            <a:off x="45280" y="2097394"/>
            <a:ext cx="1316097" cy="1098292"/>
          </a:xfrm>
          <a:prstGeom prst="rect">
            <a:avLst/>
          </a:prstGeom>
        </p:spPr>
      </p:pic>
      <p:cxnSp>
        <p:nvCxnSpPr>
          <p:cNvPr id="26" name="直接连接符 25"/>
          <p:cNvCxnSpPr/>
          <p:nvPr/>
        </p:nvCxnSpPr>
        <p:spPr>
          <a:xfrm>
            <a:off x="369980" y="835909"/>
            <a:ext cx="11159001"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32084" y="-866291"/>
            <a:ext cx="3459916" cy="2553689"/>
          </a:xfrm>
          <a:prstGeom prst="rect">
            <a:avLst/>
          </a:prstGeom>
        </p:spPr>
      </p:pic>
      <p:sp>
        <p:nvSpPr>
          <p:cNvPr id="27" name="文本框 26"/>
          <p:cNvSpPr txBox="1"/>
          <p:nvPr/>
        </p:nvSpPr>
        <p:spPr>
          <a:xfrm>
            <a:off x="873434" y="320003"/>
            <a:ext cx="3359201" cy="461665"/>
          </a:xfrm>
          <a:prstGeom prst="rect">
            <a:avLst/>
          </a:prstGeom>
          <a:noFill/>
        </p:spPr>
        <p:txBody>
          <a:bodyPr wrap="square" rtlCol="0">
            <a:spAutoFit/>
          </a:bodyPr>
          <a:lstStyle/>
          <a:p>
            <a:r>
              <a:rPr lang="zh-CN" altLang="en-US" sz="2400" b="1" dirty="0">
                <a:solidFill>
                  <a:srgbClr val="FFFF00"/>
                </a:solidFill>
                <a:latin typeface="微软雅黑" panose="020B0503020204020204" pitchFamily="34" charset="-122"/>
                <a:ea typeface="微软雅黑" panose="020B0503020204020204" pitchFamily="34" charset="-122"/>
              </a:rPr>
              <a:t>基层党组织的主要任务</a:t>
            </a:r>
          </a:p>
        </p:txBody>
      </p:sp>
      <p:sp>
        <p:nvSpPr>
          <p:cNvPr id="28" name="TextBox 70"/>
          <p:cNvSpPr txBox="1"/>
          <p:nvPr/>
        </p:nvSpPr>
        <p:spPr>
          <a:xfrm>
            <a:off x="1608748" y="2119307"/>
            <a:ext cx="2980694" cy="1080296"/>
          </a:xfrm>
          <a:prstGeom prst="rect">
            <a:avLst/>
          </a:prstGeom>
          <a:noFill/>
        </p:spPr>
        <p:txBody>
          <a:bodyPr wrap="square" lIns="0" tIns="0" rIns="0" bIns="0" rtlCol="0">
            <a:spAutoFit/>
          </a:bodyPr>
          <a:lstStyle/>
          <a:p>
            <a:pPr algn="just">
              <a:lnSpc>
                <a:spcPct val="130000"/>
              </a:lnSpc>
              <a:buClr>
                <a:srgbClr val="C00000"/>
              </a:buClr>
            </a:pPr>
            <a:r>
              <a:rPr lang="zh-CN" altLang="en-US" dirty="0">
                <a:solidFill>
                  <a:srgbClr val="FFFF00"/>
                </a:solidFill>
                <a:latin typeface="微软雅黑" panose="020B0503020204020204" pitchFamily="34" charset="-122"/>
                <a:ea typeface="微软雅黑" panose="020B0503020204020204" pitchFamily="34" charset="-122"/>
              </a:rPr>
              <a:t>吸收积极入党分子听党课、参加党内活动、集中培训等组织活动</a:t>
            </a:r>
          </a:p>
        </p:txBody>
      </p:sp>
      <p:sp>
        <p:nvSpPr>
          <p:cNvPr id="29" name="TextBox 71"/>
          <p:cNvSpPr txBox="1"/>
          <p:nvPr/>
        </p:nvSpPr>
        <p:spPr>
          <a:xfrm>
            <a:off x="7637703" y="2160323"/>
            <a:ext cx="2989138" cy="1038746"/>
          </a:xfrm>
          <a:prstGeom prst="rect">
            <a:avLst/>
          </a:prstGeom>
          <a:noFill/>
        </p:spPr>
        <p:txBody>
          <a:bodyPr wrap="square" lIns="0" tIns="0" rIns="0" bIns="0" rtlCol="0">
            <a:spAutoFit/>
          </a:bodyPr>
          <a:lstStyle/>
          <a:p>
            <a:pPr algn="just">
              <a:lnSpc>
                <a:spcPct val="125000"/>
              </a:lnSpc>
              <a:buClr>
                <a:srgbClr val="C00000"/>
              </a:buClr>
            </a:pPr>
            <a:r>
              <a:rPr lang="zh-CN" altLang="en-US" dirty="0">
                <a:solidFill>
                  <a:srgbClr val="FFFF00"/>
                </a:solidFill>
                <a:latin typeface="微软雅黑" panose="020B0503020204020204" pitchFamily="34" charset="-122"/>
                <a:ea typeface="微软雅黑" panose="020B0503020204020204" pitchFamily="34" charset="-122"/>
              </a:rPr>
              <a:t>通过党的基本知识教育，懂得党员的义务和权利，确立为共产主义事业奋斗终生的信念</a:t>
            </a:r>
          </a:p>
        </p:txBody>
      </p:sp>
      <p:sp>
        <p:nvSpPr>
          <p:cNvPr id="30" name="TextBox 72"/>
          <p:cNvSpPr txBox="1"/>
          <p:nvPr/>
        </p:nvSpPr>
        <p:spPr>
          <a:xfrm>
            <a:off x="7637703" y="3506219"/>
            <a:ext cx="2989138" cy="1038746"/>
          </a:xfrm>
          <a:prstGeom prst="rect">
            <a:avLst/>
          </a:prstGeom>
          <a:noFill/>
        </p:spPr>
        <p:txBody>
          <a:bodyPr wrap="square" lIns="0" tIns="0" rIns="0" bIns="0" rtlCol="0">
            <a:spAutoFit/>
          </a:bodyPr>
          <a:lstStyle/>
          <a:p>
            <a:pPr algn="just">
              <a:lnSpc>
                <a:spcPct val="125000"/>
              </a:lnSpc>
              <a:buClr>
                <a:srgbClr val="C00000"/>
              </a:buClr>
            </a:pPr>
            <a:r>
              <a:rPr lang="zh-CN" altLang="en-US" dirty="0">
                <a:solidFill>
                  <a:srgbClr val="FFFF00"/>
                </a:solidFill>
                <a:latin typeface="微软雅黑" panose="020B0503020204020204" pitchFamily="34" charset="-122"/>
                <a:ea typeface="微软雅黑" panose="020B0503020204020204" pitchFamily="34" charset="-122"/>
              </a:rPr>
              <a:t>党支部每半年对入党积极分子进行一次考察，针对存在的问题，采取改进措施</a:t>
            </a:r>
          </a:p>
        </p:txBody>
      </p:sp>
      <p:sp>
        <p:nvSpPr>
          <p:cNvPr id="31" name="TextBox 73"/>
          <p:cNvSpPr txBox="1"/>
          <p:nvPr/>
        </p:nvSpPr>
        <p:spPr>
          <a:xfrm>
            <a:off x="1609843" y="3447580"/>
            <a:ext cx="2979599" cy="1384995"/>
          </a:xfrm>
          <a:prstGeom prst="rect">
            <a:avLst/>
          </a:prstGeom>
          <a:noFill/>
        </p:spPr>
        <p:txBody>
          <a:bodyPr wrap="square" lIns="0" tIns="0" rIns="0" bIns="0" rtlCol="0">
            <a:spAutoFit/>
          </a:bodyPr>
          <a:lstStyle/>
          <a:p>
            <a:pPr algn="just">
              <a:lnSpc>
                <a:spcPct val="125000"/>
              </a:lnSpc>
              <a:buClr>
                <a:srgbClr val="C00000"/>
              </a:buClr>
            </a:pPr>
            <a:r>
              <a:rPr lang="zh-CN" altLang="en-US" dirty="0">
                <a:solidFill>
                  <a:srgbClr val="FFFF00"/>
                </a:solidFill>
                <a:latin typeface="微软雅黑" panose="020B0503020204020204" pitchFamily="34" charset="-122"/>
                <a:ea typeface="微软雅黑" panose="020B0503020204020204" pitchFamily="34" charset="-122"/>
              </a:rPr>
              <a:t>居住地发生变动，及时将材料转交现居住地，现居住地进行认真审查，并继续做好教育工作</a:t>
            </a:r>
          </a:p>
        </p:txBody>
      </p:sp>
      <p:grpSp>
        <p:nvGrpSpPr>
          <p:cNvPr id="32" name="组合 31"/>
          <p:cNvGrpSpPr/>
          <p:nvPr/>
        </p:nvGrpSpPr>
        <p:grpSpPr>
          <a:xfrm>
            <a:off x="4719566" y="2052341"/>
            <a:ext cx="2752869" cy="2753319"/>
            <a:chOff x="3218020" y="2137420"/>
            <a:chExt cx="2752869" cy="2753319"/>
          </a:xfrm>
          <a:solidFill>
            <a:srgbClr val="FFFF00"/>
          </a:solidFill>
        </p:grpSpPr>
        <p:sp>
          <p:nvSpPr>
            <p:cNvPr id="33"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a:ea typeface="宋体"/>
                <a:cs typeface="+mn-cs"/>
              </a:endParaRPr>
            </a:p>
          </p:txBody>
        </p:sp>
        <p:sp>
          <p:nvSpPr>
            <p:cNvPr id="34"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a:ea typeface="宋体"/>
                <a:cs typeface="+mn-cs"/>
              </a:endParaRPr>
            </a:p>
          </p:txBody>
        </p:sp>
        <p:sp>
          <p:nvSpPr>
            <p:cNvPr id="35"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95000"/>
                    <a:lumOff val="5000"/>
                  </a:schemeClr>
                </a:solidFill>
                <a:effectLst/>
                <a:uLnTx/>
                <a:uFillTx/>
                <a:latin typeface="Calibri"/>
                <a:ea typeface="宋体"/>
                <a:cs typeface="+mn-cs"/>
              </a:endParaRPr>
            </a:p>
          </p:txBody>
        </p:sp>
        <p:sp>
          <p:nvSpPr>
            <p:cNvPr id="36"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a:ea typeface="宋体"/>
                <a:cs typeface="+mn-cs"/>
              </a:endParaRPr>
            </a:p>
          </p:txBody>
        </p:sp>
        <p:sp>
          <p:nvSpPr>
            <p:cNvPr id="37" name="椭圆 36"/>
            <p:cNvSpPr/>
            <p:nvPr/>
          </p:nvSpPr>
          <p:spPr>
            <a:xfrm flipH="1" flipV="1">
              <a:off x="4486830" y="3432539"/>
              <a:ext cx="215248" cy="215248"/>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a:ea typeface="宋体"/>
                <a:cs typeface="+mn-cs"/>
              </a:endParaRPr>
            </a:p>
          </p:txBody>
        </p:sp>
        <p:sp>
          <p:nvSpPr>
            <p:cNvPr id="38" name="TextBox 80"/>
            <p:cNvSpPr txBox="1"/>
            <p:nvPr/>
          </p:nvSpPr>
          <p:spPr>
            <a:xfrm>
              <a:off x="3463304" y="2516767"/>
              <a:ext cx="88446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rPr>
                <a:t>组织培训</a:t>
              </a:r>
            </a:p>
          </p:txBody>
        </p:sp>
        <p:sp>
          <p:nvSpPr>
            <p:cNvPr id="39" name="TextBox 81"/>
            <p:cNvSpPr txBox="1"/>
            <p:nvPr/>
          </p:nvSpPr>
          <p:spPr>
            <a:xfrm>
              <a:off x="4784238" y="2497657"/>
              <a:ext cx="815013"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rPr>
                <a:t>端正动机</a:t>
              </a:r>
            </a:p>
          </p:txBody>
        </p:sp>
        <p:sp>
          <p:nvSpPr>
            <p:cNvPr id="40" name="TextBox 82"/>
            <p:cNvSpPr txBox="1"/>
            <p:nvPr/>
          </p:nvSpPr>
          <p:spPr>
            <a:xfrm>
              <a:off x="3506168" y="3850953"/>
              <a:ext cx="911515"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rPr>
                <a:t>材料转交</a:t>
              </a:r>
            </a:p>
          </p:txBody>
        </p:sp>
        <p:sp>
          <p:nvSpPr>
            <p:cNvPr id="41" name="TextBox 83"/>
            <p:cNvSpPr txBox="1"/>
            <p:nvPr/>
          </p:nvSpPr>
          <p:spPr>
            <a:xfrm>
              <a:off x="4881641" y="3793801"/>
              <a:ext cx="842487" cy="73866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rPr>
                <a:t>定期考察</a:t>
              </a:r>
            </a:p>
          </p:txBody>
        </p:sp>
        <p:sp>
          <p:nvSpPr>
            <p:cNvPr id="42" name="椭圆 41"/>
            <p:cNvSpPr/>
            <p:nvPr/>
          </p:nvSpPr>
          <p:spPr>
            <a:xfrm>
              <a:off x="4486830" y="3432539"/>
              <a:ext cx="215248" cy="215248"/>
            </a:xfrm>
            <a:prstGeom prst="ellipse">
              <a:avLst/>
            </a:prstGeom>
            <a:grpFill/>
            <a:ln w="2540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a:ea typeface="宋体"/>
                <a:cs typeface="+mn-cs"/>
              </a:endParaRPr>
            </a:p>
          </p:txBody>
        </p:sp>
      </p:grpSp>
    </p:spTree>
    <p:extLst>
      <p:ext uri="{BB962C8B-B14F-4D97-AF65-F5344CB8AC3E}">
        <p14:creationId xmlns:p14="http://schemas.microsoft.com/office/powerpoint/2010/main" val="259843188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900" decel="100000" fill="hold"/>
                                        <p:tgtEl>
                                          <p:spTgt spid="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right)">
                                      <p:cBhvr>
                                        <p:cTn id="36" dur="500"/>
                                        <p:tgtEl>
                                          <p:spTgt spid="21"/>
                                        </p:tgtEl>
                                      </p:cBhvr>
                                    </p:animEffect>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1000" fill="hold"/>
                                        <p:tgtEl>
                                          <p:spTgt spid="32"/>
                                        </p:tgtEl>
                                        <p:attrNameLst>
                                          <p:attrName>ppt_w</p:attrName>
                                        </p:attrNameLst>
                                      </p:cBhvr>
                                      <p:tavLst>
                                        <p:tav tm="0">
                                          <p:val>
                                            <p:fltVal val="0"/>
                                          </p:val>
                                        </p:tav>
                                        <p:tav tm="100000">
                                          <p:val>
                                            <p:strVal val="#ppt_w"/>
                                          </p:val>
                                        </p:tav>
                                      </p:tavLst>
                                    </p:anim>
                                    <p:anim calcmode="lin" valueType="num">
                                      <p:cBhvr>
                                        <p:cTn id="54" dur="1000" fill="hold"/>
                                        <p:tgtEl>
                                          <p:spTgt spid="32"/>
                                        </p:tgtEl>
                                        <p:attrNameLst>
                                          <p:attrName>ppt_h</p:attrName>
                                        </p:attrNameLst>
                                      </p:cBhvr>
                                      <p:tavLst>
                                        <p:tav tm="0">
                                          <p:val>
                                            <p:fltVal val="0"/>
                                          </p:val>
                                        </p:tav>
                                        <p:tav tm="100000">
                                          <p:val>
                                            <p:strVal val="#ppt_h"/>
                                          </p:val>
                                        </p:tav>
                                      </p:tavLst>
                                    </p:anim>
                                    <p:animEffect transition="in" filter="fade">
                                      <p:cBhvr>
                                        <p:cTn id="55" dur="1000"/>
                                        <p:tgtEl>
                                          <p:spTgt spid="32"/>
                                        </p:tgtEl>
                                      </p:cBhvr>
                                    </p:animEffect>
                                  </p:childTnLst>
                                </p:cTn>
                              </p:par>
                              <p:par>
                                <p:cTn id="56" presetID="8" presetClass="emph" presetSubtype="0" fill="hold" nodeType="withEffect">
                                  <p:stCondLst>
                                    <p:cond delay="0"/>
                                  </p:stCondLst>
                                  <p:childTnLst>
                                    <p:animRot by="21600000">
                                      <p:cBhvr>
                                        <p:cTn id="57" dur="1000" fill="hold"/>
                                        <p:tgtEl>
                                          <p:spTgt spid="32"/>
                                        </p:tgtEl>
                                        <p:attrNameLst>
                                          <p:attrName>r</p:attrName>
                                        </p:attrNameLst>
                                      </p:cBhvr>
                                    </p:animRot>
                                  </p:childTnLst>
                                </p:cTn>
                              </p:par>
                            </p:childTnLst>
                          </p:cTn>
                        </p:par>
                        <p:par>
                          <p:cTn id="58" fill="hold">
                            <p:stCondLst>
                              <p:cond delay="6500"/>
                            </p:stCondLst>
                            <p:childTnLst>
                              <p:par>
                                <p:cTn id="59" presetID="2" presetClass="entr" presetSubtype="8"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0-#ppt_w/2"/>
                                          </p:val>
                                        </p:tav>
                                        <p:tav tm="100000">
                                          <p:val>
                                            <p:strVal val="#ppt_x"/>
                                          </p:val>
                                        </p:tav>
                                      </p:tavLst>
                                    </p:anim>
                                    <p:anim calcmode="lin" valueType="num">
                                      <p:cBhvr additive="base">
                                        <p:cTn id="7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1286</Words>
  <Application>Microsoft Office PowerPoint</Application>
  <PresentationFormat>宽屏</PresentationFormat>
  <Paragraphs>135</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等线</vt:lpstr>
      <vt:lpstr>等线 Light</vt:lpstr>
      <vt:lpstr>方正姚体</vt:lpstr>
      <vt:lpstr>宋体</vt:lpstr>
      <vt:lpstr>微软雅黑</vt:lpstr>
      <vt:lpstr>Arial</vt:lpstr>
      <vt:lpstr>Arial Narrow</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acer1</dc:creator>
  <cp:lastModifiedBy>Administrator</cp:lastModifiedBy>
  <cp:revision>27</cp:revision>
  <dcterms:created xsi:type="dcterms:W3CDTF">2017-08-22T05:54:38Z</dcterms:created>
  <dcterms:modified xsi:type="dcterms:W3CDTF">2017-12-12T12:32:17Z</dcterms:modified>
</cp:coreProperties>
</file>