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9.jpg" ContentType="image/pn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media/image18.jpg" ContentType="image/png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24.jpg" ContentType="image/png"/>
  <Override PartName="/ppt/charts/chart4.xml" ContentType="application/vnd.openxmlformats-officedocument.drawingml.chart+xml"/>
  <Override PartName="/ppt/media/image2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5" r:id="rId2"/>
    <p:sldId id="258" r:id="rId3"/>
    <p:sldId id="257" r:id="rId4"/>
    <p:sldId id="259" r:id="rId5"/>
    <p:sldId id="260" r:id="rId6"/>
    <p:sldId id="268" r:id="rId7"/>
    <p:sldId id="273" r:id="rId8"/>
    <p:sldId id="261" r:id="rId9"/>
    <p:sldId id="262" r:id="rId10"/>
    <p:sldId id="269" r:id="rId11"/>
    <p:sldId id="270" r:id="rId12"/>
    <p:sldId id="265" r:id="rId13"/>
    <p:sldId id="263" r:id="rId14"/>
    <p:sldId id="271" r:id="rId15"/>
    <p:sldId id="266" r:id="rId16"/>
    <p:sldId id="264" r:id="rId17"/>
    <p:sldId id="272" r:id="rId18"/>
    <p:sldId id="267" r:id="rId19"/>
  </p:sldIdLst>
  <p:sldSz cx="12192000" cy="6858000"/>
  <p:notesSz cx="6858000" cy="9144000"/>
  <p:embeddedFontLst>
    <p:embeddedFont>
      <p:font typeface="等线" panose="02010600030101010101" pitchFamily="2" charset="-122"/>
      <p:regular r:id="rId21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字迹-曾正国楷体" panose="02010600010101010101" pitchFamily="2" charset="-122"/>
      <p:regular r:id="rId27"/>
    </p:embeddedFont>
    <p:embeddedFont>
      <p:font typeface="方正宋刻本秀楷简体" panose="02000000000000000000" pitchFamily="2" charset="-122"/>
      <p:regular r:id="rId28"/>
    </p:embeddedFont>
    <p:embeddedFont>
      <p:font typeface="方正兰亭超细黑简体" panose="02000000000000000000" pitchFamily="2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1799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17A"/>
    <a:srgbClr val="303B4A"/>
    <a:srgbClr val="3D4B5D"/>
    <a:srgbClr val="374557"/>
    <a:srgbClr val="445368"/>
    <a:srgbClr val="DE4047"/>
    <a:srgbClr val="D85548"/>
    <a:srgbClr val="DD5B4F"/>
    <a:srgbClr val="7C2B31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56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203" y="62"/>
      </p:cViewPr>
      <p:guideLst>
        <p:guide orient="horz" pos="686"/>
        <p:guide pos="1799"/>
        <p:guide pos="7015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551"/>
          <c:y val="0"/>
          <c:w val="0.68140046751968508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E4047"/>
            </a:solidFill>
            <a:ln>
              <a:noFill/>
            </a:ln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C358-4540-A581-B451D156AE2B}"/>
              </c:ext>
            </c:extLst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358-4540-A581-B451D156AE2B}"/>
              </c:ext>
            </c:extLst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358-4540-A581-B451D156AE2B}"/>
              </c:ext>
            </c:extLst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C358-4540-A581-B451D156AE2B}"/>
              </c:ext>
            </c:extLst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C358-4540-A581-B451D156AE2B}"/>
              </c:ext>
            </c:extLst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C358-4540-A581-B451D156AE2B}"/>
              </c:ext>
            </c:extLst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D-C358-4540-A581-B451D156AE2B}"/>
              </c:ext>
            </c:extLst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F-C358-4540-A581-B451D156AE2B}"/>
              </c:ext>
            </c:extLst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1-C358-4540-A581-B451D156AE2B}"/>
              </c:ext>
            </c:extLst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3-C358-4540-A581-B451D156AE2B}"/>
              </c:ext>
            </c:extLst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5-C358-4540-A581-B451D156AE2B}"/>
              </c:ext>
            </c:extLst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7-C358-4540-A581-B451D156AE2B}"/>
              </c:ext>
            </c:extLst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9-C358-4540-A581-B451D156AE2B}"/>
              </c:ext>
            </c:extLst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B-C358-4540-A581-B451D156AE2B}"/>
              </c:ext>
            </c:extLst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D-C358-4540-A581-B451D156AE2B}"/>
              </c:ext>
            </c:extLst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F-C358-4540-A581-B451D156AE2B}"/>
              </c:ext>
            </c:extLst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1-C358-4540-A581-B451D156AE2B}"/>
              </c:ext>
            </c:extLst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3-C358-4540-A581-B451D156AE2B}"/>
              </c:ext>
            </c:extLst>
          </c:dPt>
          <c:dLbls>
            <c:dLbl>
              <c:idx val="1"/>
              <c:layout>
                <c:manualLayout>
                  <c:x val="-0.10675201215428362"/>
                  <c:y val="8.89643767181597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358-4540-A581-B451D156AE2B}"/>
                </c:ext>
              </c:extLst>
            </c:dLbl>
            <c:dLbl>
              <c:idx val="2"/>
              <c:layout>
                <c:manualLayout>
                  <c:x val="-9.335241752236513E-2"/>
                  <c:y val="2.75822191418936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67E-2"/>
                      <c:h val="0.100068281467427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358-4540-A581-B451D156AE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Sheet1!$A$2:$A$19</c:f>
              <c:strCache>
                <c:ptCount val="1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  <c:pt idx="12">
                  <c:v>第四季度</c:v>
                </c:pt>
                <c:pt idx="13">
                  <c:v>第四季度</c:v>
                </c:pt>
                <c:pt idx="14">
                  <c:v>第四季度</c:v>
                </c:pt>
                <c:pt idx="15">
                  <c:v>第四季度</c:v>
                </c:pt>
                <c:pt idx="16">
                  <c:v>第四季度</c:v>
                </c:pt>
                <c:pt idx="17">
                  <c:v>第四季度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C358-4540-A581-B451D156AE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155E-2"/>
          <c:y val="9.989909976394637E-2"/>
          <c:w val="0.95769230769230773"/>
          <c:h val="0.866801200314738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85-4BFB-92B7-344EAB4D90E1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85-4BFB-92B7-344EAB4D90E1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85-4BFB-92B7-344EAB4D90E1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D85-4BFB-92B7-344EAB4D90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85-4BFB-92B7-344EAB4D90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478030400"/>
        <c:axId val="478597976"/>
      </c:barChart>
      <c:catAx>
        <c:axId val="478030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8597976"/>
        <c:crosses val="autoZero"/>
        <c:auto val="1"/>
        <c:lblAlgn val="ctr"/>
        <c:lblOffset val="100"/>
        <c:noMultiLvlLbl val="0"/>
      </c:catAx>
      <c:valAx>
        <c:axId val="478597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0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17-4A99-9509-ED4A9EE0E7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017-4A99-9509-ED4A9EE0E7C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017-4A99-9509-ED4A9EE0E7C9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017-4A99-9509-ED4A9EE0E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78599936"/>
        <c:axId val="478600328"/>
      </c:barChart>
      <c:catAx>
        <c:axId val="47859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8600328"/>
        <c:crosses val="autoZero"/>
        <c:auto val="1"/>
        <c:lblAlgn val="ctr"/>
        <c:lblOffset val="100"/>
        <c:noMultiLvlLbl val="0"/>
      </c:catAx>
      <c:valAx>
        <c:axId val="478600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59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85548"/>
              </a:solidFill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>
                <a:noFill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236-4DA7-A354-7FE3D34A2079}"/>
                </c:ext>
              </c:extLst>
            </c:dLbl>
            <c:dLbl>
              <c:idx val="1"/>
              <c:layout>
                <c:manualLayout>
                  <c:x val="-0.15156249999999999"/>
                  <c:y val="-0.203614882621241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236-4DA7-A354-7FE3D34A2079}"/>
                </c:ext>
              </c:extLst>
            </c:dLbl>
            <c:dLbl>
              <c:idx val="2"/>
              <c:layout>
                <c:manualLayout>
                  <c:x val="-0.16718749999999999"/>
                  <c:y val="-0.19511349824339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236-4DA7-A354-7FE3D34A2079}"/>
                </c:ext>
              </c:extLst>
            </c:dLbl>
            <c:dLbl>
              <c:idx val="3"/>
              <c:layout>
                <c:manualLayout>
                  <c:x val="-0.17031250000000012"/>
                  <c:y val="-0.122709418190173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236-4DA7-A354-7FE3D34A20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7C2B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236-4DA7-A354-7FE3D34A20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8604240"/>
        <c:axId val="478604632"/>
      </c:lineChart>
      <c:catAx>
        <c:axId val="478604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8604632"/>
        <c:crosses val="autoZero"/>
        <c:auto val="1"/>
        <c:lblAlgn val="ctr"/>
        <c:lblOffset val="100"/>
        <c:noMultiLvlLbl val="0"/>
      </c:catAx>
      <c:valAx>
        <c:axId val="478604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6042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9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1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3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25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2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1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3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8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2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5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92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5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宋刻本秀楷简体" panose="02000000000000000000" pitchFamily="2" charset="-122"/>
          <a:ea typeface="方正宋刻本秀楷简体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12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chart" Target="../charts/chart1.xml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rgbClr val="303B4A"/>
                </a:solidFill>
                <a:effectLst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物</a:t>
            </a:r>
            <a:endParaRPr lang="en-US" altLang="zh-CN" sz="5400" dirty="0">
              <a:solidFill>
                <a:srgbClr val="303B4A"/>
              </a:solidFill>
              <a:effectLst/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  <a:p>
            <a:r>
              <a:rPr lang="zh-CN" altLang="en-US" sz="5400" dirty="0">
                <a:solidFill>
                  <a:srgbClr val="303B4A"/>
                </a:solidFill>
                <a:effectLst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语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2105423" y="-588430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64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96718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138241" y="-12526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贰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轻罗扇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54374"/>
              </p:ext>
            </p:extLst>
          </p:nvPr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9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贰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轻罗扇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/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>
            <a:spLocks/>
          </p:cNvSpPr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>
            <a:spLocks/>
          </p:cNvSpPr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>
            <a:spLocks/>
          </p:cNvSpPr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>
            <a:spLocks/>
          </p:cNvSpPr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琴音何处寄</a:t>
            </a:r>
            <a:endParaRPr lang="en-US" altLang="zh-CN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流星泯灭光阴</a:t>
            </a:r>
            <a:endParaRPr lang="en-US" altLang="zh-CN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琉璃月下冰冷的空气</a:t>
            </a:r>
            <a:endParaRPr lang="en-US" altLang="zh-CN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风动烛火似已熄</a:t>
            </a:r>
            <a:endParaRPr lang="en-US" altLang="zh-CN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15586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叁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放花灯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 smtClean="0">
                    <a:latin typeface="方正宋刻本秀楷简体" panose="02000000000000000000" pitchFamily="2" charset="-122"/>
                    <a:ea typeface="方正宋刻本秀楷简体" panose="02000000000000000000" pitchFamily="2" charset="-122"/>
                  </a:rPr>
                  <a:t>放花灯</a:t>
                </a:r>
                <a:endParaRPr lang="zh-CN" altLang="en-US" sz="2800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5" b="44378"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叁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放花灯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7335" y="192368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5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叁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放花灯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431077479"/>
              </p:ext>
            </p:extLst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1353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肆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理红妆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理红妆</a:t>
              </a:r>
              <a:endPara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6" t="6178" r="12712" b="38200"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肆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理红妆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5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肆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理红妆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/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 smtClean="0">
                <a:effectLst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谢观赏</a:t>
            </a:r>
            <a:endParaRPr lang="zh-CN" altLang="en-US" sz="4400" dirty="0">
              <a:effectLst/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5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古物也是会说话的，即为古物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语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还有一份未说出口的</a:t>
            </a:r>
            <a:r>
              <a:rPr lang="en-US" altLang="zh-CN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……</a:t>
            </a:r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还有一段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历史</a:t>
            </a:r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不仅仅是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千年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时光</a:t>
            </a:r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觉得一件古物承载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的</a:t>
            </a:r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还有呼葱觅蒜的旧时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书</a:t>
            </a:r>
            <a:endParaRPr lang="en-US" altLang="zh-CN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因为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前段时间看了哑舍的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文章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15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油纸伞</a:t>
              </a:r>
              <a:endParaRPr lang="zh-CN" altLang="en-US" sz="2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轻罗扇</a:t>
              </a:r>
              <a:endParaRPr lang="zh-CN" altLang="en-US" sz="2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贰</a:t>
            </a:r>
            <a:endParaRPr lang="zh-CN" altLang="en-US" sz="32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放花灯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叁</a:t>
            </a:r>
            <a:endParaRPr lang="zh-CN" altLang="en-US" sz="32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理红妆</a:t>
              </a:r>
              <a:endParaRPr lang="zh-CN" altLang="en-US" sz="2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肆</a:t>
            </a:r>
            <a:endParaRPr lang="zh-CN" altLang="en-US" sz="32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1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55202" cy="6901032"/>
            <a:chOff x="-11849" y="-19331"/>
            <a:chExt cx="12255202" cy="6901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62954" y="-12062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11849" y="-19331"/>
              <a:ext cx="3111690" cy="68580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9862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油纸伞</a:t>
            </a:r>
            <a:endParaRPr lang="zh-CN" altLang="en-US" sz="28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  <a:effectLst>
            <a:outerShdw blurRad="50800" dist="50800" dir="5400000" algn="ctr" rotWithShape="0">
              <a:srgbClr val="DE4047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281" b="98753" l="37390" r="89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62612" r="23216"/>
          <a:stretch/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2783987975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/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8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油纸伞</a:t>
            </a: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158788174"/>
                </p:ext>
              </p:extLst>
            </p:nvPr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2328"/>
            <a:stretch/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z="1600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1600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z="1600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z="1600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5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贰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轻罗扇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轻罗扇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8" t="495" r="16141"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75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贰</a:t>
            </a:r>
            <a:endParaRPr lang="zh-CN" altLang="en-US" sz="5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轻罗扇</a:t>
            </a:r>
            <a:endParaRPr lang="zh-CN" altLang="en-US" sz="24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940" y="63785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千古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回首杏雨西湖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边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纸伞朦胧间洒下阴影一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片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眉眼低垂微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敛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风声掠过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指尖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素衣映湖中月 水光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潋滟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把盏笑谈世间 酒色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清浅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琴</a:t>
            </a:r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音何处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流星泯灭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光阴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琉璃月下冰冷的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空气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檐下花灯熟悉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记忆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风动烛火似已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熄</a:t>
            </a:r>
            <a:endParaRPr lang="en-US" altLang="zh-CN" spc="600" dirty="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pc="6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怀念忘川夜空中</a:t>
            </a:r>
            <a:r>
              <a:rPr lang="zh-CN" altLang="en-US" spc="6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流萤</a:t>
            </a:r>
            <a:endParaRPr lang="zh-CN" altLang="en-US" spc="600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703</Words>
  <Application>Microsoft Office PowerPoint</Application>
  <PresentationFormat>宽屏</PresentationFormat>
  <Paragraphs>277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等线</vt:lpstr>
      <vt:lpstr>Calibri</vt:lpstr>
      <vt:lpstr>宋体</vt:lpstr>
      <vt:lpstr>方正字迹-曾正国楷体</vt:lpstr>
      <vt:lpstr>方正宋刻本秀楷简体</vt:lpstr>
      <vt:lpstr>方正兰亭超细黑简体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zzf</dc:creator>
  <cp:lastModifiedBy>Administrator</cp:lastModifiedBy>
  <cp:revision>89</cp:revision>
  <dcterms:created xsi:type="dcterms:W3CDTF">2016-03-27T01:53:49Z</dcterms:created>
  <dcterms:modified xsi:type="dcterms:W3CDTF">2017-05-17T10:04:24Z</dcterms:modified>
</cp:coreProperties>
</file>