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89" r:id="rId2"/>
    <p:sldId id="257" r:id="rId3"/>
    <p:sldId id="311" r:id="rId4"/>
    <p:sldId id="312" r:id="rId5"/>
    <p:sldId id="260" r:id="rId6"/>
    <p:sldId id="291" r:id="rId7"/>
    <p:sldId id="292" r:id="rId8"/>
    <p:sldId id="313" r:id="rId9"/>
    <p:sldId id="293" r:id="rId10"/>
    <p:sldId id="294" r:id="rId11"/>
    <p:sldId id="295" r:id="rId12"/>
    <p:sldId id="296" r:id="rId13"/>
    <p:sldId id="314" r:id="rId14"/>
    <p:sldId id="297" r:id="rId15"/>
    <p:sldId id="298" r:id="rId16"/>
    <p:sldId id="299" r:id="rId17"/>
    <p:sldId id="315" r:id="rId18"/>
    <p:sldId id="300" r:id="rId19"/>
    <p:sldId id="301" r:id="rId20"/>
    <p:sldId id="302" r:id="rId21"/>
    <p:sldId id="303" r:id="rId22"/>
    <p:sldId id="316" r:id="rId23"/>
    <p:sldId id="304" r:id="rId24"/>
    <p:sldId id="306" r:id="rId25"/>
    <p:sldId id="307" r:id="rId26"/>
    <p:sldId id="308" r:id="rId27"/>
    <p:sldId id="309" r:id="rId28"/>
    <p:sldId id="310"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876"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A415D4-6E68-4CD5-AC67-81AE3B64C44E}" type="datetimeFigureOut">
              <a:rPr lang="zh-CN" altLang="en-US" smtClean="0"/>
              <a:pPr/>
              <a:t>2018/2/22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357910-31AE-4936-A7C9-4B52393080D0}" type="slidenum">
              <a:rPr lang="zh-CN" altLang="en-US" smtClean="0"/>
              <a:pPr/>
              <a:t>‹#›</a:t>
            </a:fld>
            <a:endParaRPr lang="zh-CN" altLang="en-US"/>
          </a:p>
        </p:txBody>
      </p:sp>
    </p:spTree>
    <p:extLst>
      <p:ext uri="{BB962C8B-B14F-4D97-AF65-F5344CB8AC3E}">
        <p14:creationId xmlns:p14="http://schemas.microsoft.com/office/powerpoint/2010/main" xmlns="" val="160526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357910-31AE-4936-A7C9-4B52393080D0}" type="slidenum">
              <a:rPr lang="zh-CN" altLang="en-US" smtClean="0"/>
              <a:pPr/>
              <a:t>1</a:t>
            </a:fld>
            <a:endParaRPr lang="zh-CN" altLang="en-US"/>
          </a:p>
        </p:txBody>
      </p:sp>
    </p:spTree>
    <p:extLst>
      <p:ext uri="{BB962C8B-B14F-4D97-AF65-F5344CB8AC3E}">
        <p14:creationId xmlns:p14="http://schemas.microsoft.com/office/powerpoint/2010/main" xmlns="" val="1156415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383547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011379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739379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975968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281332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013911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197174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565030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84414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574104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30502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447745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190342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245785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074729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13409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100781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6675026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357910-31AE-4936-A7C9-4B52393080D0}" type="slidenum">
              <a:rPr lang="zh-CN" altLang="en-US" smtClean="0"/>
              <a:pPr/>
              <a:t>28</a:t>
            </a:fld>
            <a:endParaRPr lang="zh-CN" altLang="en-US"/>
          </a:p>
        </p:txBody>
      </p:sp>
    </p:spTree>
    <p:extLst>
      <p:ext uri="{BB962C8B-B14F-4D97-AF65-F5344CB8AC3E}">
        <p14:creationId xmlns:p14="http://schemas.microsoft.com/office/powerpoint/2010/main" xmlns="" val="2096200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7949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15636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870642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294075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27480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473543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351-C66D-4B23-8094-EFC0B8112AD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64410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50455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涂豆思 正文 ">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015CC0B-2E86-4CA1-B8B6-EC0AF1986F9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765478"/>
            <a:ext cx="12192000" cy="6089904"/>
          </a:xfrm>
          <a:prstGeom prst="rect">
            <a:avLst/>
          </a:prstGeom>
        </p:spPr>
      </p:pic>
      <p:sp>
        <p:nvSpPr>
          <p:cNvPr id="8" name="矩形 7"/>
          <p:cNvSpPr/>
          <p:nvPr userDrawn="1"/>
        </p:nvSpPr>
        <p:spPr>
          <a:xfrm>
            <a:off x="203201" y="624114"/>
            <a:ext cx="11742057" cy="5979886"/>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3306559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A7C0FD8-4107-4A7C-8515-40749808E14C}"/>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xmlns="" val="1044705281"/>
      </p:ext>
    </p:extLst>
  </p:cSld>
  <p:clrMap bg1="lt1" tx1="dk1" bg2="lt2" tx2="dk2" accent1="accent1" accent2="accent2" accent3="accent3" accent4="accent4" accent5="accent5" accent6="accent6" hlink="hlink" folHlink="folHlink"/>
  <p:sldLayoutIdLst>
    <p:sldLayoutId id="2147483662" r:id="rId1"/>
    <p:sldLayoutId id="2147483670" r:id="rId2"/>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2" name="谭晶 - 党旗更鲜艳 (伴奏)">
            <a:hlinkClick r:id="" action="ppaction://media"/>
            <a:extLst>
              <a:ext uri="{FF2B5EF4-FFF2-40B4-BE49-F238E27FC236}">
                <a16:creationId xmlns:a16="http://schemas.microsoft.com/office/drawing/2014/main" xmlns="" id="{D73BC264-0977-4A28-80F8-E479E5CFBBB0}"/>
              </a:ext>
            </a:extLst>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609600" y="0"/>
            <a:ext cx="609600" cy="609600"/>
          </a:xfrm>
          <a:prstGeom prst="rect">
            <a:avLst/>
          </a:prstGeom>
        </p:spPr>
      </p:pic>
      <p:pic>
        <p:nvPicPr>
          <p:cNvPr id="1026" name="Picture 2" descr="C:\Users\hlf\Desktop\图片2.png"/>
          <p:cNvPicPr>
            <a:picLocks noChangeAspect="1" noChangeArrowheads="1"/>
          </p:cNvPicPr>
          <p:nvPr/>
        </p:nvPicPr>
        <p:blipFill>
          <a:blip r:embed="rId7" cstate="print"/>
          <a:srcRect/>
          <a:stretch>
            <a:fillRect/>
          </a:stretch>
        </p:blipFill>
        <p:spPr bwMode="auto">
          <a:xfrm>
            <a:off x="0" y="0"/>
            <a:ext cx="12193588" cy="6858001"/>
          </a:xfrm>
          <a:prstGeom prst="rect">
            <a:avLst/>
          </a:prstGeom>
          <a:noFill/>
        </p:spPr>
      </p:pic>
    </p:spTree>
    <p:extLst>
      <p:ext uri="{BB962C8B-B14F-4D97-AF65-F5344CB8AC3E}">
        <p14:creationId xmlns:p14="http://schemas.microsoft.com/office/powerpoint/2010/main" xmlns="" val="1569739917"/>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二、党风廉政建设的目标</a:t>
            </a:r>
          </a:p>
        </p:txBody>
      </p:sp>
      <p:pic>
        <p:nvPicPr>
          <p:cNvPr id="5" name="图片 4">
            <a:extLst>
              <a:ext uri="{FF2B5EF4-FFF2-40B4-BE49-F238E27FC236}">
                <a16:creationId xmlns:a16="http://schemas.microsoft.com/office/drawing/2014/main" xmlns="" id="{0171D433-06DE-4200-A3E9-C4BFEDBA6000}"/>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t="11086" r="52083" b="19704"/>
          <a:stretch>
            <a:fillRect/>
          </a:stretch>
        </p:blipFill>
        <p:spPr>
          <a:xfrm>
            <a:off x="261582" y="2193472"/>
            <a:ext cx="5834418" cy="4114800"/>
          </a:xfrm>
          <a:prstGeom prst="rect">
            <a:avLst/>
          </a:prstGeom>
        </p:spPr>
      </p:pic>
      <p:sp>
        <p:nvSpPr>
          <p:cNvPr id="6" name="文本框 5">
            <a:extLst>
              <a:ext uri="{FF2B5EF4-FFF2-40B4-BE49-F238E27FC236}">
                <a16:creationId xmlns:a16="http://schemas.microsoft.com/office/drawing/2014/main" xmlns="" id="{0A7ED042-95F7-4683-A277-C9165324F515}"/>
              </a:ext>
            </a:extLst>
          </p:cNvPr>
          <p:cNvSpPr txBox="1"/>
          <p:nvPr/>
        </p:nvSpPr>
        <p:spPr>
          <a:xfrm>
            <a:off x="6814782" y="3907972"/>
            <a:ext cx="4737100"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zh-CN" altLang="en-US" sz="18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党风廉政建设和反腐败斗争是全面从严治党的重要内容和必然要求。</a:t>
            </a:r>
            <a:endParaRPr kumimoji="0" lang="en-US" altLang="zh-CN" sz="18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zh-CN" altLang="en-US" sz="18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zh-CN" altLang="en-US" sz="18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全面从严治党，必须坚持以德治党和以规治党相结合，坚持纪法分开、纪在法前、纪比法严，把党的纪律特别是政治纪律和政治规矩立起来、严起来、执行到位。</a:t>
            </a:r>
          </a:p>
        </p:txBody>
      </p:sp>
      <p:sp>
        <p:nvSpPr>
          <p:cNvPr id="9" name="圆角矩形 7">
            <a:extLst>
              <a:ext uri="{FF2B5EF4-FFF2-40B4-BE49-F238E27FC236}">
                <a16:creationId xmlns:a16="http://schemas.microsoft.com/office/drawing/2014/main" xmlns="" id="{37F52B11-639A-4B7A-A397-439899BFD18E}"/>
              </a:ext>
            </a:extLst>
          </p:cNvPr>
          <p:cNvSpPr/>
          <p:nvPr/>
        </p:nvSpPr>
        <p:spPr>
          <a:xfrm>
            <a:off x="7392718" y="2471402"/>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gradFill>
                  <a:gsLst>
                    <a:gs pos="31000">
                      <a:srgbClr val="5B9BD5">
                        <a:lumMod val="5000"/>
                        <a:lumOff val="95000"/>
                      </a:srgbClr>
                    </a:gs>
                    <a:gs pos="85000">
                      <a:srgbClr val="FFFF00"/>
                    </a:gs>
                  </a:gsLst>
                  <a:lin ang="5400000" scaled="1"/>
                </a:gradFill>
                <a:effectLst/>
                <a:uLnTx/>
                <a:uFillTx/>
                <a:latin typeface="微软雅黑" panose="020B0503020204020204" pitchFamily="34" charset="-122"/>
                <a:ea typeface="微软雅黑" panose="020B0503020204020204" pitchFamily="34" charset="-122"/>
                <a:cs typeface="+mn-cs"/>
              </a:rPr>
              <a:t>  党建和反腐斗争</a:t>
            </a:r>
          </a:p>
        </p:txBody>
      </p:sp>
      <p:sp>
        <p:nvSpPr>
          <p:cNvPr id="10" name="椭圆 9">
            <a:extLst>
              <a:ext uri="{FF2B5EF4-FFF2-40B4-BE49-F238E27FC236}">
                <a16:creationId xmlns:a16="http://schemas.microsoft.com/office/drawing/2014/main" xmlns="" id="{61389902-0349-4AFE-8A86-9DCD11183617}"/>
              </a:ext>
            </a:extLst>
          </p:cNvPr>
          <p:cNvSpPr/>
          <p:nvPr/>
        </p:nvSpPr>
        <p:spPr>
          <a:xfrm>
            <a:off x="6440132" y="2193472"/>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1" name="图片 10">
            <a:extLst>
              <a:ext uri="{FF2B5EF4-FFF2-40B4-BE49-F238E27FC236}">
                <a16:creationId xmlns:a16="http://schemas.microsoft.com/office/drawing/2014/main" xmlns="" id="{AB51CE50-0D33-4F37-841B-E3F620EFAFA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591076" y="2383949"/>
            <a:ext cx="920043" cy="1114967"/>
          </a:xfrm>
          <a:prstGeom prst="rect">
            <a:avLst/>
          </a:prstGeom>
        </p:spPr>
      </p:pic>
    </p:spTree>
    <p:extLst>
      <p:ext uri="{BB962C8B-B14F-4D97-AF65-F5344CB8AC3E}">
        <p14:creationId xmlns:p14="http://schemas.microsoft.com/office/powerpoint/2010/main" xmlns="" val="357680470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75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3250"/>
                            </p:stCondLst>
                            <p:childTnLst>
                              <p:par>
                                <p:cTn id="27" presetID="1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ppt_x</p:attrName>
                                        </p:attrNameLst>
                                      </p:cBhvr>
                                      <p:tavLst>
                                        <p:tav tm="0">
                                          <p:val>
                                            <p:strVal val="#ppt_x-#ppt_w*1.125000"/>
                                          </p:val>
                                        </p:tav>
                                        <p:tav tm="100000">
                                          <p:val>
                                            <p:strVal val="#ppt_x"/>
                                          </p:val>
                                        </p:tav>
                                      </p:tavLst>
                                    </p:anim>
                                    <p:animEffect transition="in" filter="wipe(right)">
                                      <p:cBhvr>
                                        <p:cTn id="30" dur="500"/>
                                        <p:tgtEl>
                                          <p:spTgt spid="9"/>
                                        </p:tgtEl>
                                      </p:cBhvr>
                                    </p:animEffect>
                                  </p:childTnLst>
                                </p:cTn>
                              </p:par>
                            </p:childTnLst>
                          </p:cTn>
                        </p:par>
                        <p:par>
                          <p:cTn id="31" fill="hold">
                            <p:stCondLst>
                              <p:cond delay="3750"/>
                            </p:stCondLst>
                            <p:childTnLst>
                              <p:par>
                                <p:cTn id="32" presetID="14" presetClass="entr" presetSubtype="1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二、党风廉政建设的目标</a:t>
            </a:r>
          </a:p>
        </p:txBody>
      </p:sp>
      <p:sp>
        <p:nvSpPr>
          <p:cNvPr id="5" name="文本框 4">
            <a:extLst>
              <a:ext uri="{FF2B5EF4-FFF2-40B4-BE49-F238E27FC236}">
                <a16:creationId xmlns:a16="http://schemas.microsoft.com/office/drawing/2014/main" xmlns="" id="{15501B74-4447-40E8-9C46-4C10C4BA7465}"/>
              </a:ext>
            </a:extLst>
          </p:cNvPr>
          <p:cNvSpPr txBox="1"/>
          <p:nvPr/>
        </p:nvSpPr>
        <p:spPr>
          <a:xfrm>
            <a:off x="1277258" y="3824514"/>
            <a:ext cx="4914900" cy="166199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zh-CN" altLang="en-US" sz="17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中共十八大后，以习近平总书记为核心的新一届中央领导人坚持反腐的高压态度，采取“苍蝇老虎一起打”的不姑息政策</a:t>
            </a:r>
            <a:endParaRPr kumimoji="0" lang="en-US" altLang="zh-CN" sz="17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altLang="zh-CN" sz="17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zh-CN" altLang="en-US" sz="17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只要党员干部发生的贪污腐败、脱离群众、形式主义、官僚主义等问题、我们党绝不姑息。</a:t>
            </a:r>
          </a:p>
        </p:txBody>
      </p:sp>
      <p:sp>
        <p:nvSpPr>
          <p:cNvPr id="6" name="圆角矩形 7">
            <a:extLst>
              <a:ext uri="{FF2B5EF4-FFF2-40B4-BE49-F238E27FC236}">
                <a16:creationId xmlns:a16="http://schemas.microsoft.com/office/drawing/2014/main" xmlns="" id="{6796F618-9A10-4EBD-880B-A53F516FF4F6}"/>
              </a:ext>
            </a:extLst>
          </p:cNvPr>
          <p:cNvSpPr/>
          <p:nvPr/>
        </p:nvSpPr>
        <p:spPr>
          <a:xfrm>
            <a:off x="1855194" y="2692744"/>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gradFill>
                  <a:gsLst>
                    <a:gs pos="31000">
                      <a:srgbClr val="5B9BD5">
                        <a:lumMod val="5000"/>
                        <a:lumOff val="95000"/>
                      </a:srgbClr>
                    </a:gs>
                    <a:gs pos="85000">
                      <a:srgbClr val="FFFF00"/>
                    </a:gs>
                  </a:gsLst>
                  <a:lin ang="5400000" scaled="1"/>
                </a:gradFill>
                <a:effectLst/>
                <a:uLnTx/>
                <a:uFillTx/>
                <a:latin typeface="微软雅黑" panose="020B0503020204020204" pitchFamily="34" charset="-122"/>
                <a:ea typeface="微软雅黑" panose="020B0503020204020204" pitchFamily="34" charset="-122"/>
                <a:cs typeface="+mn-cs"/>
              </a:rPr>
              <a:t>  苍蝇老虎一起打</a:t>
            </a:r>
          </a:p>
        </p:txBody>
      </p:sp>
      <p:sp>
        <p:nvSpPr>
          <p:cNvPr id="9" name="椭圆 8">
            <a:extLst>
              <a:ext uri="{FF2B5EF4-FFF2-40B4-BE49-F238E27FC236}">
                <a16:creationId xmlns:a16="http://schemas.microsoft.com/office/drawing/2014/main" xmlns="" id="{7B77F43C-0799-4F1F-BFF2-2551AE36AA3F}"/>
              </a:ext>
            </a:extLst>
          </p:cNvPr>
          <p:cNvSpPr/>
          <p:nvPr/>
        </p:nvSpPr>
        <p:spPr>
          <a:xfrm>
            <a:off x="902608" y="2414814"/>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0" name="图片 9">
            <a:extLst>
              <a:ext uri="{FF2B5EF4-FFF2-40B4-BE49-F238E27FC236}">
                <a16:creationId xmlns:a16="http://schemas.microsoft.com/office/drawing/2014/main" xmlns="" id="{BF3726BE-FD71-48E9-8214-98E1C5B100A8}"/>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53552" y="2605291"/>
            <a:ext cx="920043" cy="1114967"/>
          </a:xfrm>
          <a:prstGeom prst="rect">
            <a:avLst/>
          </a:prstGeom>
        </p:spPr>
      </p:pic>
      <p:sp>
        <p:nvSpPr>
          <p:cNvPr id="11" name="矩形: 剪去对角 2">
            <a:extLst>
              <a:ext uri="{FF2B5EF4-FFF2-40B4-BE49-F238E27FC236}">
                <a16:creationId xmlns:a16="http://schemas.microsoft.com/office/drawing/2014/main" xmlns="" id="{2E36FBF9-DDD7-46C3-A2A5-17F7972D61ED}"/>
              </a:ext>
            </a:extLst>
          </p:cNvPr>
          <p:cNvSpPr/>
          <p:nvPr/>
        </p:nvSpPr>
        <p:spPr>
          <a:xfrm>
            <a:off x="6725558" y="2605314"/>
            <a:ext cx="4237355" cy="2931795"/>
          </a:xfrm>
          <a:prstGeom prst="round2DiagRect">
            <a:avLst/>
          </a:prstGeom>
          <a:blipFill>
            <a:blip r:embed="rId5" cstate="prin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425677955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750"/>
                            </p:stCondLst>
                            <p:childTnLst>
                              <p:par>
                                <p:cTn id="20" presetID="1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1000"/>
                                        <p:tgtEl>
                                          <p:spTgt spid="5"/>
                                        </p:tgtEl>
                                      </p:cBhvr>
                                    </p:animEffect>
                                  </p:childTnLst>
                                </p:cTn>
                              </p:par>
                            </p:childTnLst>
                          </p:cTn>
                        </p:par>
                        <p:par>
                          <p:cTn id="28" fill="hold">
                            <p:stCondLst>
                              <p:cond delay="3250"/>
                            </p:stCondLst>
                            <p:childTnLst>
                              <p:par>
                                <p:cTn id="29" presetID="50" presetClass="entr" presetSubtype="0" decel="10000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3"/>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animBg="1"/>
      <p:bldP spid="9" grpId="0" animBg="1"/>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9" name="Freeform 9">
            <a:extLst>
              <a:ext uri="{FF2B5EF4-FFF2-40B4-BE49-F238E27FC236}">
                <a16:creationId xmlns:a16="http://schemas.microsoft.com/office/drawing/2014/main" xmlns="" id="{B41941BA-90FF-454C-A154-E935C0238BA7}"/>
              </a:ext>
            </a:extLst>
          </p:cNvPr>
          <p:cNvSpPr/>
          <p:nvPr/>
        </p:nvSpPr>
        <p:spPr bwMode="auto">
          <a:xfrm>
            <a:off x="5352538" y="1242858"/>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47" name="文本框 6">
            <a:extLst>
              <a:ext uri="{FF2B5EF4-FFF2-40B4-BE49-F238E27FC236}">
                <a16:creationId xmlns:a16="http://schemas.microsoft.com/office/drawing/2014/main" xmlns="" id="{838049C5-82FB-4FFC-B489-8BF370456DA9}"/>
              </a:ext>
            </a:extLst>
          </p:cNvPr>
          <p:cNvSpPr txBox="1"/>
          <p:nvPr/>
        </p:nvSpPr>
        <p:spPr>
          <a:xfrm>
            <a:off x="3985299" y="2626335"/>
            <a:ext cx="4221401" cy="1049424"/>
          </a:xfrm>
          <a:prstGeom prst="rect">
            <a:avLst/>
          </a:prstGeom>
          <a:noFill/>
        </p:spPr>
        <p:txBody>
          <a:bodyPr wrap="square" lIns="121890" tIns="60945" rIns="121890" bIns="60945" rtlCol="0">
            <a:spAutoFit/>
          </a:bodyPr>
          <a:lstStyle/>
          <a:p>
            <a:pPr algn="ctr">
              <a:lnSpc>
                <a:spcPct val="125000"/>
              </a:lnSpc>
            </a:pPr>
            <a:r>
              <a:rPr lang="zh-CN" altLang="en-US" sz="5300" b="1" dirty="0">
                <a:gradFill>
                  <a:gsLst>
                    <a:gs pos="0">
                      <a:srgbClr val="E30000"/>
                    </a:gs>
                    <a:gs pos="100000">
                      <a:srgbClr val="760303"/>
                    </a:gs>
                  </a:gsLst>
                  <a:lin ang="0" scaled="0"/>
                </a:gradFill>
                <a:latin typeface="微软雅黑" panose="020B0503020204020204" charset="-122"/>
                <a:ea typeface="微软雅黑" panose="020B0503020204020204" charset="-122"/>
              </a:rPr>
              <a:t>第三章</a:t>
            </a:r>
          </a:p>
        </p:txBody>
      </p:sp>
      <p:sp>
        <p:nvSpPr>
          <p:cNvPr id="48" name="文本框 6">
            <a:extLst>
              <a:ext uri="{FF2B5EF4-FFF2-40B4-BE49-F238E27FC236}">
                <a16:creationId xmlns:a16="http://schemas.microsoft.com/office/drawing/2014/main" xmlns="" id="{00361A57-9EB7-4D1E-9347-030AD5548725}"/>
              </a:ext>
            </a:extLst>
          </p:cNvPr>
          <p:cNvSpPr txBox="1"/>
          <p:nvPr/>
        </p:nvSpPr>
        <p:spPr>
          <a:xfrm>
            <a:off x="2884487" y="3450156"/>
            <a:ext cx="6423025" cy="727092"/>
          </a:xfrm>
          <a:prstGeom prst="rect">
            <a:avLst/>
          </a:prstGeom>
          <a:noFill/>
        </p:spPr>
        <p:txBody>
          <a:bodyPr wrap="square" lIns="121890" tIns="60945" rIns="121890" bIns="60945" rtlCol="0">
            <a:spAutoFit/>
          </a:bodyPr>
          <a:lstStyle/>
          <a:p>
            <a:pPr algn="ctr">
              <a:lnSpc>
                <a:spcPct val="115000"/>
              </a:lnSpc>
            </a:pPr>
            <a:r>
              <a:rPr lang="zh-CN" altLang="en-US" sz="3700" b="1" dirty="0">
                <a:gradFill>
                  <a:gsLst>
                    <a:gs pos="0">
                      <a:srgbClr val="E30000"/>
                    </a:gs>
                    <a:gs pos="100000">
                      <a:srgbClr val="760303"/>
                    </a:gs>
                  </a:gsLst>
                  <a:lin ang="0" scaled="0"/>
                </a:gradFill>
                <a:latin typeface="微软雅黑" panose="020B0503020204020204" charset="-122"/>
                <a:ea typeface="微软雅黑" panose="020B0503020204020204" charset="-122"/>
              </a:rPr>
              <a:t>反腐的主要举措</a:t>
            </a:r>
          </a:p>
        </p:txBody>
      </p:sp>
      <p:sp>
        <p:nvSpPr>
          <p:cNvPr id="49" name="矩形 48">
            <a:extLst>
              <a:ext uri="{FF2B5EF4-FFF2-40B4-BE49-F238E27FC236}">
                <a16:creationId xmlns:a16="http://schemas.microsoft.com/office/drawing/2014/main" xmlns="" id="{C183236D-8DEA-496E-982F-D35A14B1B7E9}"/>
              </a:ext>
            </a:extLst>
          </p:cNvPr>
          <p:cNvSpPr/>
          <p:nvPr/>
        </p:nvSpPr>
        <p:spPr>
          <a:xfrm>
            <a:off x="4058919" y="4118811"/>
            <a:ext cx="4074160" cy="625475"/>
          </a:xfrm>
          <a:prstGeom prst="rect">
            <a:avLst/>
          </a:prstGeom>
        </p:spPr>
        <p:txBody>
          <a:bodyPr wrap="square" lIns="121890" tIns="60945" rIns="121890" bIns="60945">
            <a:spAutoFit/>
          </a:bodyPr>
          <a:lstStyle/>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在此录入上述图表的描述说明，在此录</a:t>
            </a:r>
          </a:p>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入上述图表的描述说明。</a:t>
            </a:r>
          </a:p>
        </p:txBody>
      </p:sp>
    </p:spTree>
    <p:extLst>
      <p:ext uri="{BB962C8B-B14F-4D97-AF65-F5344CB8AC3E}">
        <p14:creationId xmlns:p14="http://schemas.microsoft.com/office/powerpoint/2010/main" xmlns="" val="236951337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7"/>
                                        </p:tgtEl>
                                      </p:cBhvr>
                                    </p:animEffect>
                                  </p:childTnLst>
                                </p:cTn>
                              </p:par>
                            </p:childTnLst>
                          </p:cTn>
                        </p:par>
                        <p:par>
                          <p:cTn id="16" fill="hold">
                            <p:stCondLst>
                              <p:cond delay="11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by="(-#ppt_w*2)" calcmode="lin" valueType="num">
                                      <p:cBhvr rctx="PPT">
                                        <p:cTn id="19" dur="500" autoRev="1" fill="hold">
                                          <p:stCondLst>
                                            <p:cond delay="0"/>
                                          </p:stCondLst>
                                        </p:cTn>
                                        <p:tgtEl>
                                          <p:spTgt spid="48"/>
                                        </p:tgtEl>
                                        <p:attrNameLst>
                                          <p:attrName>ppt_w</p:attrName>
                                        </p:attrNameLst>
                                      </p:cBhvr>
                                    </p:anim>
                                    <p:anim by="(#ppt_w*0.50)" calcmode="lin" valueType="num">
                                      <p:cBhvr>
                                        <p:cTn id="20" dur="500" decel="50000" autoRev="1" fill="hold">
                                          <p:stCondLst>
                                            <p:cond delay="0"/>
                                          </p:stCondLst>
                                        </p:cTn>
                                        <p:tgtEl>
                                          <p:spTgt spid="48"/>
                                        </p:tgtEl>
                                        <p:attrNameLst>
                                          <p:attrName>ppt_x</p:attrName>
                                        </p:attrNameLst>
                                      </p:cBhvr>
                                    </p:anim>
                                    <p:anim from="(-#ppt_h/2)" to="(#ppt_y)" calcmode="lin" valueType="num">
                                      <p:cBhvr>
                                        <p:cTn id="21" dur="1000" fill="hold">
                                          <p:stCondLst>
                                            <p:cond delay="0"/>
                                          </p:stCondLst>
                                        </p:cTn>
                                        <p:tgtEl>
                                          <p:spTgt spid="48"/>
                                        </p:tgtEl>
                                        <p:attrNameLst>
                                          <p:attrName>ppt_y</p:attrName>
                                        </p:attrNameLst>
                                      </p:cBhvr>
                                    </p:anim>
                                    <p:animRot by="21600000">
                                      <p:cBhvr>
                                        <p:cTn id="22" dur="1000" fill="hold">
                                          <p:stCondLst>
                                            <p:cond delay="0"/>
                                          </p:stCondLst>
                                        </p:cTn>
                                        <p:tgtEl>
                                          <p:spTgt spid="48"/>
                                        </p:tgtEl>
                                        <p:attrNameLst>
                                          <p:attrName>r</p:attrName>
                                        </p:attrNameLst>
                                      </p:cBhvr>
                                    </p:animRot>
                                  </p:childTnLst>
                                </p:cTn>
                              </p:par>
                            </p:childTnLst>
                          </p:cTn>
                        </p:par>
                        <p:par>
                          <p:cTn id="23" fill="hold">
                            <p:stCondLst>
                              <p:cond delay="2700"/>
                            </p:stCondLst>
                            <p:childTnLst>
                              <p:par>
                                <p:cTn id="24" presetID="4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三、反腐的主要举措</a:t>
            </a:r>
          </a:p>
        </p:txBody>
      </p:sp>
      <p:grpSp>
        <p:nvGrpSpPr>
          <p:cNvPr id="6" name="组合 5">
            <a:extLst>
              <a:ext uri="{FF2B5EF4-FFF2-40B4-BE49-F238E27FC236}">
                <a16:creationId xmlns:a16="http://schemas.microsoft.com/office/drawing/2014/main" xmlns="" id="{16ACA4DD-C6D4-425B-9F2F-3CB888FCE652}"/>
              </a:ext>
            </a:extLst>
          </p:cNvPr>
          <p:cNvGrpSpPr/>
          <p:nvPr/>
        </p:nvGrpSpPr>
        <p:grpSpPr>
          <a:xfrm>
            <a:off x="4779057" y="2482309"/>
            <a:ext cx="2982974" cy="3595914"/>
            <a:chOff x="4445000" y="2044700"/>
            <a:chExt cx="3708400" cy="4470400"/>
          </a:xfrm>
        </p:grpSpPr>
        <p:sp>
          <p:nvSpPr>
            <p:cNvPr id="10" name="椭圆 9">
              <a:extLst>
                <a:ext uri="{FF2B5EF4-FFF2-40B4-BE49-F238E27FC236}">
                  <a16:creationId xmlns:a16="http://schemas.microsoft.com/office/drawing/2014/main" xmlns="" id="{7A331A54-84CE-41AA-A785-6D4DC72D3085}"/>
                </a:ext>
              </a:extLst>
            </p:cNvPr>
            <p:cNvSpPr/>
            <p:nvPr/>
          </p:nvSpPr>
          <p:spPr>
            <a:xfrm>
              <a:off x="4445000" y="2044700"/>
              <a:ext cx="3276600" cy="3276600"/>
            </a:xfrm>
            <a:prstGeom prst="ellipse">
              <a:avLst/>
            </a:prstGeom>
            <a:noFill/>
            <a:ln w="76200">
              <a:solidFill>
                <a:srgbClr val="9B0D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 name="组合 10">
              <a:extLst>
                <a:ext uri="{FF2B5EF4-FFF2-40B4-BE49-F238E27FC236}">
                  <a16:creationId xmlns:a16="http://schemas.microsoft.com/office/drawing/2014/main" xmlns="" id="{60AF4A8C-0768-42A4-B743-3D60551B7B75}"/>
                </a:ext>
              </a:extLst>
            </p:cNvPr>
            <p:cNvGrpSpPr/>
            <p:nvPr/>
          </p:nvGrpSpPr>
          <p:grpSpPr>
            <a:xfrm rot="18900000">
              <a:off x="7734300" y="4559300"/>
              <a:ext cx="419100" cy="1955800"/>
              <a:chOff x="8610600" y="4724400"/>
              <a:chExt cx="419100" cy="1955800"/>
            </a:xfrm>
            <a:solidFill>
              <a:srgbClr val="9B0D13"/>
            </a:solidFill>
          </p:grpSpPr>
          <p:sp>
            <p:nvSpPr>
              <p:cNvPr id="13" name="矩形 12">
                <a:extLst>
                  <a:ext uri="{FF2B5EF4-FFF2-40B4-BE49-F238E27FC236}">
                    <a16:creationId xmlns:a16="http://schemas.microsoft.com/office/drawing/2014/main" xmlns="" id="{B19C4172-E28D-4B28-ABAC-668709A3579D}"/>
                  </a:ext>
                </a:extLst>
              </p:cNvPr>
              <p:cNvSpPr/>
              <p:nvPr/>
            </p:nvSpPr>
            <p:spPr>
              <a:xfrm>
                <a:off x="8756650" y="4724400"/>
                <a:ext cx="127000" cy="406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0D13"/>
                  </a:solidFill>
                  <a:effectLst/>
                  <a:uLnTx/>
                  <a:uFillTx/>
                  <a:latin typeface="Calibri"/>
                  <a:ea typeface="宋体" panose="02010600030101010101" pitchFamily="2" charset="-122"/>
                  <a:cs typeface="+mn-cs"/>
                </a:endParaRPr>
              </a:p>
            </p:txBody>
          </p:sp>
          <p:sp>
            <p:nvSpPr>
              <p:cNvPr id="14" name="矩形 13">
                <a:extLst>
                  <a:ext uri="{FF2B5EF4-FFF2-40B4-BE49-F238E27FC236}">
                    <a16:creationId xmlns:a16="http://schemas.microsoft.com/office/drawing/2014/main" xmlns="" id="{EDDCDC36-2C80-4135-B533-6773D6DC2455}"/>
                  </a:ext>
                </a:extLst>
              </p:cNvPr>
              <p:cNvSpPr/>
              <p:nvPr/>
            </p:nvSpPr>
            <p:spPr>
              <a:xfrm>
                <a:off x="8610600" y="5130800"/>
                <a:ext cx="419100" cy="1549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0D13"/>
                  </a:solidFill>
                  <a:effectLst/>
                  <a:uLnTx/>
                  <a:uFillTx/>
                  <a:latin typeface="Calibri"/>
                  <a:ea typeface="宋体" panose="02010600030101010101" pitchFamily="2" charset="-122"/>
                  <a:cs typeface="+mn-cs"/>
                </a:endParaRPr>
              </a:p>
            </p:txBody>
          </p:sp>
          <p:sp>
            <p:nvSpPr>
              <p:cNvPr id="15" name="矩形 14">
                <a:extLst>
                  <a:ext uri="{FF2B5EF4-FFF2-40B4-BE49-F238E27FC236}">
                    <a16:creationId xmlns:a16="http://schemas.microsoft.com/office/drawing/2014/main" xmlns="" id="{47F3AFF8-C25B-4252-8496-03943217CA2A}"/>
                  </a:ext>
                </a:extLst>
              </p:cNvPr>
              <p:cNvSpPr/>
              <p:nvPr/>
            </p:nvSpPr>
            <p:spPr>
              <a:xfrm>
                <a:off x="8902700" y="5194300"/>
                <a:ext cx="76200" cy="14605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0D13"/>
                  </a:solidFill>
                  <a:effectLst/>
                  <a:uLnTx/>
                  <a:uFillTx/>
                  <a:latin typeface="Calibri"/>
                  <a:ea typeface="宋体" panose="02010600030101010101" pitchFamily="2" charset="-122"/>
                  <a:cs typeface="+mn-cs"/>
                </a:endParaRPr>
              </a:p>
            </p:txBody>
          </p:sp>
        </p:grpSp>
      </p:grpSp>
      <p:sp>
        <p:nvSpPr>
          <p:cNvPr id="16" name="TextBox 12">
            <a:extLst>
              <a:ext uri="{FF2B5EF4-FFF2-40B4-BE49-F238E27FC236}">
                <a16:creationId xmlns:a16="http://schemas.microsoft.com/office/drawing/2014/main" xmlns="" id="{FB550C8B-A353-4236-8460-AC8D723B64B3}"/>
              </a:ext>
            </a:extLst>
          </p:cNvPr>
          <p:cNvSpPr txBox="1"/>
          <p:nvPr/>
        </p:nvSpPr>
        <p:spPr>
          <a:xfrm>
            <a:off x="5170105" y="2756156"/>
            <a:ext cx="1851789" cy="20928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rPr>
              <a:t>主要</a:t>
            </a:r>
            <a:endParaRPr kumimoji="0" lang="en-US" altLang="zh-CN" sz="6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5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rPr>
              <a:t>举措</a:t>
            </a:r>
            <a:endParaRPr kumimoji="0" lang="en-US" altLang="zh-CN" sz="6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grpSp>
        <p:nvGrpSpPr>
          <p:cNvPr id="17" name="组合 16">
            <a:extLst>
              <a:ext uri="{FF2B5EF4-FFF2-40B4-BE49-F238E27FC236}">
                <a16:creationId xmlns:a16="http://schemas.microsoft.com/office/drawing/2014/main" xmlns="" id="{F9AFF897-D178-4DA5-9369-FFB92867BBD9}"/>
              </a:ext>
            </a:extLst>
          </p:cNvPr>
          <p:cNvGrpSpPr/>
          <p:nvPr/>
        </p:nvGrpSpPr>
        <p:grpSpPr>
          <a:xfrm>
            <a:off x="886364" y="2463870"/>
            <a:ext cx="3286461" cy="1135743"/>
            <a:chOff x="564243" y="2590617"/>
            <a:chExt cx="3286461" cy="1135743"/>
          </a:xfrm>
        </p:grpSpPr>
        <p:sp>
          <p:nvSpPr>
            <p:cNvPr id="18" name="矩形标注 19">
              <a:extLst>
                <a:ext uri="{FF2B5EF4-FFF2-40B4-BE49-F238E27FC236}">
                  <a16:creationId xmlns:a16="http://schemas.microsoft.com/office/drawing/2014/main" xmlns="" id="{EDBC936B-9442-407B-9966-95E3FD8A5BAE}"/>
                </a:ext>
              </a:extLst>
            </p:cNvPr>
            <p:cNvSpPr/>
            <p:nvPr/>
          </p:nvSpPr>
          <p:spPr>
            <a:xfrm rot="5400000" flipH="1" flipV="1">
              <a:off x="1639602" y="1515258"/>
              <a:ext cx="113574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Calibri"/>
                <a:ea typeface="宋体" panose="02010600030101010101" pitchFamily="2" charset="-122"/>
                <a:cs typeface="+mn-cs"/>
              </a:endParaRPr>
            </a:p>
          </p:txBody>
        </p:sp>
        <p:sp>
          <p:nvSpPr>
            <p:cNvPr id="19" name="矩形 18">
              <a:extLst>
                <a:ext uri="{FF2B5EF4-FFF2-40B4-BE49-F238E27FC236}">
                  <a16:creationId xmlns:a16="http://schemas.microsoft.com/office/drawing/2014/main" xmlns="" id="{DF3715A2-915C-4158-8CC9-FA4DE1BD656F}"/>
                </a:ext>
              </a:extLst>
            </p:cNvPr>
            <p:cNvSpPr/>
            <p:nvPr/>
          </p:nvSpPr>
          <p:spPr>
            <a:xfrm>
              <a:off x="707204" y="2632191"/>
              <a:ext cx="3000538"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一、要坚持中国特色反腐倡廉道路</a:t>
              </a:r>
              <a:r>
                <a:rPr kumimoji="0" lang="en-US" altLang="zh-CN"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坚持标本兼治、综合治理、惩防并举、注重预防方针</a:t>
              </a:r>
              <a:r>
                <a:rPr kumimoji="0" lang="en-US" altLang="zh-CN"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全面推进惩治和预防腐败体系建设</a:t>
              </a:r>
            </a:p>
          </p:txBody>
        </p:sp>
      </p:grpSp>
      <p:grpSp>
        <p:nvGrpSpPr>
          <p:cNvPr id="20" name="组合 19">
            <a:extLst>
              <a:ext uri="{FF2B5EF4-FFF2-40B4-BE49-F238E27FC236}">
                <a16:creationId xmlns:a16="http://schemas.microsoft.com/office/drawing/2014/main" xmlns="" id="{05001A34-A336-40CF-ABC6-59565D5F5EB3}"/>
              </a:ext>
            </a:extLst>
          </p:cNvPr>
          <p:cNvGrpSpPr/>
          <p:nvPr/>
        </p:nvGrpSpPr>
        <p:grpSpPr>
          <a:xfrm>
            <a:off x="8141634" y="2392757"/>
            <a:ext cx="3286459" cy="1168400"/>
            <a:chOff x="8333919" y="3081656"/>
            <a:chExt cx="3286459" cy="1168400"/>
          </a:xfrm>
        </p:grpSpPr>
        <p:sp>
          <p:nvSpPr>
            <p:cNvPr id="21" name="矩形标注 18">
              <a:extLst>
                <a:ext uri="{FF2B5EF4-FFF2-40B4-BE49-F238E27FC236}">
                  <a16:creationId xmlns:a16="http://schemas.microsoft.com/office/drawing/2014/main" xmlns="" id="{680A6A96-4DF7-492F-AFA7-15B9909FD33B}"/>
                </a:ext>
              </a:extLst>
            </p:cNvPr>
            <p:cNvSpPr/>
            <p:nvPr/>
          </p:nvSpPr>
          <p:spPr>
            <a:xfrm rot="5400000">
              <a:off x="9392948" y="2022626"/>
              <a:ext cx="1168400"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Calibri"/>
                <a:ea typeface="宋体" panose="02010600030101010101" pitchFamily="2" charset="-122"/>
                <a:cs typeface="+mn-cs"/>
              </a:endParaRPr>
            </a:p>
          </p:txBody>
        </p:sp>
        <p:sp>
          <p:nvSpPr>
            <p:cNvPr id="22" name="矩形 21">
              <a:extLst>
                <a:ext uri="{FF2B5EF4-FFF2-40B4-BE49-F238E27FC236}">
                  <a16:creationId xmlns:a16="http://schemas.microsoft.com/office/drawing/2014/main" xmlns="" id="{F5450539-09F5-43AF-BC0A-EE98D3146989}"/>
                </a:ext>
              </a:extLst>
            </p:cNvPr>
            <p:cNvSpPr/>
            <p:nvPr/>
          </p:nvSpPr>
          <p:spPr>
            <a:xfrm>
              <a:off x="8572440" y="3305840"/>
              <a:ext cx="2921060" cy="72019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7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二、深化行业重点领域和关键环节改革</a:t>
              </a:r>
              <a:r>
                <a:rPr kumimoji="0" lang="en-US" altLang="zh-CN" sz="17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健全反腐败制度</a:t>
              </a:r>
            </a:p>
          </p:txBody>
        </p:sp>
      </p:grpSp>
      <p:sp>
        <p:nvSpPr>
          <p:cNvPr id="23" name="文本框 22">
            <a:extLst>
              <a:ext uri="{FF2B5EF4-FFF2-40B4-BE49-F238E27FC236}">
                <a16:creationId xmlns:a16="http://schemas.microsoft.com/office/drawing/2014/main" xmlns="" id="{8517E4EE-F1D9-448F-A657-0845DF72B593}"/>
              </a:ext>
            </a:extLst>
          </p:cNvPr>
          <p:cNvSpPr txBox="1"/>
          <p:nvPr/>
        </p:nvSpPr>
        <p:spPr>
          <a:xfrm>
            <a:off x="667403" y="5349405"/>
            <a:ext cx="6724919" cy="5539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落实党委的主体责任和纪委的监督责任</a:t>
            </a:r>
          </a:p>
        </p:txBody>
      </p:sp>
      <p:grpSp>
        <p:nvGrpSpPr>
          <p:cNvPr id="24" name="组合 23">
            <a:extLst>
              <a:ext uri="{FF2B5EF4-FFF2-40B4-BE49-F238E27FC236}">
                <a16:creationId xmlns:a16="http://schemas.microsoft.com/office/drawing/2014/main" xmlns="" id="{13E2BB71-39F4-4F24-AB22-60965EBEB156}"/>
              </a:ext>
            </a:extLst>
          </p:cNvPr>
          <p:cNvGrpSpPr/>
          <p:nvPr/>
        </p:nvGrpSpPr>
        <p:grpSpPr>
          <a:xfrm>
            <a:off x="886365" y="4102353"/>
            <a:ext cx="3286461" cy="1143003"/>
            <a:chOff x="564244" y="2540000"/>
            <a:chExt cx="3286461" cy="1143003"/>
          </a:xfrm>
        </p:grpSpPr>
        <p:sp>
          <p:nvSpPr>
            <p:cNvPr id="25" name="矩形标注 19">
              <a:extLst>
                <a:ext uri="{FF2B5EF4-FFF2-40B4-BE49-F238E27FC236}">
                  <a16:creationId xmlns:a16="http://schemas.microsoft.com/office/drawing/2014/main" xmlns="" id="{A64D745F-4CDD-4476-9CC4-C6655F3940EB}"/>
                </a:ext>
              </a:extLst>
            </p:cNvPr>
            <p:cNvSpPr/>
            <p:nvPr/>
          </p:nvSpPr>
          <p:spPr>
            <a:xfrm rot="5400000" flipV="1">
              <a:off x="1635973" y="1468271"/>
              <a:ext cx="114300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Calibri"/>
                <a:ea typeface="宋体" panose="02010600030101010101" pitchFamily="2" charset="-122"/>
                <a:cs typeface="+mn-cs"/>
              </a:endParaRPr>
            </a:p>
          </p:txBody>
        </p:sp>
        <p:sp>
          <p:nvSpPr>
            <p:cNvPr id="26" name="矩形 25">
              <a:extLst>
                <a:ext uri="{FF2B5EF4-FFF2-40B4-BE49-F238E27FC236}">
                  <a16:creationId xmlns:a16="http://schemas.microsoft.com/office/drawing/2014/main" xmlns="" id="{85B4F154-BB05-4B96-AA93-6074DB8ABF5D}"/>
                </a:ext>
              </a:extLst>
            </p:cNvPr>
            <p:cNvSpPr/>
            <p:nvPr/>
          </p:nvSpPr>
          <p:spPr>
            <a:xfrm>
              <a:off x="808804" y="2708391"/>
              <a:ext cx="2810696" cy="7848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三、严格执行责任制</a:t>
              </a:r>
              <a:r>
                <a:rPr kumimoji="0" lang="en-US" altLang="zh-CN"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落实目标、细化内容、强化措施</a:t>
              </a:r>
              <a:r>
                <a:rPr kumimoji="0" lang="en-US" altLang="zh-CN"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实现全覆盖、全监控、全防范、全教育。</a:t>
              </a:r>
            </a:p>
          </p:txBody>
        </p:sp>
      </p:grpSp>
      <p:grpSp>
        <p:nvGrpSpPr>
          <p:cNvPr id="27" name="组合 26">
            <a:extLst>
              <a:ext uri="{FF2B5EF4-FFF2-40B4-BE49-F238E27FC236}">
                <a16:creationId xmlns:a16="http://schemas.microsoft.com/office/drawing/2014/main" xmlns="" id="{B83437A1-2B7D-4E00-B99B-13E4B5E70A0A}"/>
              </a:ext>
            </a:extLst>
          </p:cNvPr>
          <p:cNvGrpSpPr/>
          <p:nvPr/>
        </p:nvGrpSpPr>
        <p:grpSpPr>
          <a:xfrm>
            <a:off x="8141637" y="4112068"/>
            <a:ext cx="3286459" cy="1135743"/>
            <a:chOff x="8333922" y="3111867"/>
            <a:chExt cx="3286459" cy="1135743"/>
          </a:xfrm>
        </p:grpSpPr>
        <p:sp>
          <p:nvSpPr>
            <p:cNvPr id="28" name="矩形标注 18">
              <a:extLst>
                <a:ext uri="{FF2B5EF4-FFF2-40B4-BE49-F238E27FC236}">
                  <a16:creationId xmlns:a16="http://schemas.microsoft.com/office/drawing/2014/main" xmlns="" id="{0FE843E4-31CB-410D-A631-A9E0941189A4}"/>
                </a:ext>
              </a:extLst>
            </p:cNvPr>
            <p:cNvSpPr/>
            <p:nvPr/>
          </p:nvSpPr>
          <p:spPr>
            <a:xfrm rot="5400000" flipH="1">
              <a:off x="9409280" y="2036509"/>
              <a:ext cx="1135743"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Calibri"/>
                <a:ea typeface="宋体" panose="02010600030101010101" pitchFamily="2" charset="-122"/>
                <a:cs typeface="+mn-cs"/>
              </a:endParaRPr>
            </a:p>
          </p:txBody>
        </p:sp>
        <p:sp>
          <p:nvSpPr>
            <p:cNvPr id="29" name="矩形 28">
              <a:extLst>
                <a:ext uri="{FF2B5EF4-FFF2-40B4-BE49-F238E27FC236}">
                  <a16:creationId xmlns:a16="http://schemas.microsoft.com/office/drawing/2014/main" xmlns="" id="{9AA8EFC5-D192-49E0-825A-4E44FE8EF612}"/>
                </a:ext>
              </a:extLst>
            </p:cNvPr>
            <p:cNvSpPr/>
            <p:nvPr/>
          </p:nvSpPr>
          <p:spPr>
            <a:xfrm>
              <a:off x="8635940" y="3280440"/>
              <a:ext cx="2921060" cy="72019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7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四、要始终保持惩治腐败高压态势</a:t>
              </a:r>
              <a:r>
                <a:rPr kumimoji="0" lang="en-US" altLang="zh-CN" sz="17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坚决查处大案要案。</a:t>
              </a:r>
            </a:p>
          </p:txBody>
        </p:sp>
      </p:grpSp>
    </p:spTree>
    <p:extLst>
      <p:ext uri="{BB962C8B-B14F-4D97-AF65-F5344CB8AC3E}">
        <p14:creationId xmlns:p14="http://schemas.microsoft.com/office/powerpoint/2010/main" xmlns="" val="424056784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175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750"/>
                                        <p:tgtEl>
                                          <p:spTgt spid="16"/>
                                        </p:tgtEl>
                                      </p:cBhvr>
                                    </p:animEffect>
                                  </p:childTnLst>
                                </p:cTn>
                              </p:par>
                              <p:par>
                                <p:cTn id="16" presetID="2" presetClass="entr" presetSubtype="8" fill="hold" nodeType="withEffect">
                                  <p:stCondLst>
                                    <p:cond delay="2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750" fill="hold"/>
                                        <p:tgtEl>
                                          <p:spTgt spid="17"/>
                                        </p:tgtEl>
                                        <p:attrNameLst>
                                          <p:attrName>ppt_x</p:attrName>
                                        </p:attrNameLst>
                                      </p:cBhvr>
                                      <p:tavLst>
                                        <p:tav tm="0">
                                          <p:val>
                                            <p:strVal val="0-#ppt_w/2"/>
                                          </p:val>
                                        </p:tav>
                                        <p:tav tm="100000">
                                          <p:val>
                                            <p:strVal val="#ppt_x"/>
                                          </p:val>
                                        </p:tav>
                                      </p:tavLst>
                                    </p:anim>
                                    <p:anim calcmode="lin" valueType="num">
                                      <p:cBhvr additive="base">
                                        <p:cTn id="19" dur="75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750" fill="hold"/>
                                        <p:tgtEl>
                                          <p:spTgt spid="20"/>
                                        </p:tgtEl>
                                        <p:attrNameLst>
                                          <p:attrName>ppt_x</p:attrName>
                                        </p:attrNameLst>
                                      </p:cBhvr>
                                      <p:tavLst>
                                        <p:tav tm="0">
                                          <p:val>
                                            <p:strVal val="1+#ppt_w/2"/>
                                          </p:val>
                                        </p:tav>
                                        <p:tav tm="100000">
                                          <p:val>
                                            <p:strVal val="#ppt_x"/>
                                          </p:val>
                                        </p:tav>
                                      </p:tavLst>
                                    </p:anim>
                                    <p:anim calcmode="lin" valueType="num">
                                      <p:cBhvr additive="base">
                                        <p:cTn id="23" dur="75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375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750" fill="hold"/>
                                        <p:tgtEl>
                                          <p:spTgt spid="24"/>
                                        </p:tgtEl>
                                        <p:attrNameLst>
                                          <p:attrName>ppt_x</p:attrName>
                                        </p:attrNameLst>
                                      </p:cBhvr>
                                      <p:tavLst>
                                        <p:tav tm="0">
                                          <p:val>
                                            <p:strVal val="0-#ppt_w/2"/>
                                          </p:val>
                                        </p:tav>
                                        <p:tav tm="100000">
                                          <p:val>
                                            <p:strVal val="#ppt_x"/>
                                          </p:val>
                                        </p:tav>
                                      </p:tavLst>
                                    </p:anim>
                                    <p:anim calcmode="lin" valueType="num">
                                      <p:cBhvr additive="base">
                                        <p:cTn id="27" dur="75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45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750" fill="hold"/>
                                        <p:tgtEl>
                                          <p:spTgt spid="27"/>
                                        </p:tgtEl>
                                        <p:attrNameLst>
                                          <p:attrName>ppt_x</p:attrName>
                                        </p:attrNameLst>
                                      </p:cBhvr>
                                      <p:tavLst>
                                        <p:tav tm="0">
                                          <p:val>
                                            <p:strVal val="1+#ppt_w/2"/>
                                          </p:val>
                                        </p:tav>
                                        <p:tav tm="100000">
                                          <p:val>
                                            <p:strVal val="#ppt_x"/>
                                          </p:val>
                                        </p:tav>
                                      </p:tavLst>
                                    </p:anim>
                                    <p:anim calcmode="lin" valueType="num">
                                      <p:cBhvr additive="base">
                                        <p:cTn id="31"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三、反腐的主要举措</a:t>
            </a:r>
          </a:p>
        </p:txBody>
      </p:sp>
      <p:sp>
        <p:nvSpPr>
          <p:cNvPr id="10" name="矩形 10">
            <a:extLst>
              <a:ext uri="{FF2B5EF4-FFF2-40B4-BE49-F238E27FC236}">
                <a16:creationId xmlns:a16="http://schemas.microsoft.com/office/drawing/2014/main" xmlns="" id="{C3DA3CE3-10E4-49F0-947F-E14EB6F11DFF}"/>
              </a:ext>
            </a:extLst>
          </p:cNvPr>
          <p:cNvSpPr/>
          <p:nvPr/>
        </p:nvSpPr>
        <p:spPr>
          <a:xfrm>
            <a:off x="1217385" y="4248792"/>
            <a:ext cx="9228455" cy="1445260"/>
          </a:xfrm>
          <a:prstGeom prst="rect">
            <a:avLst/>
          </a:prstGeom>
          <a:noFill/>
          <a:ln w="9525">
            <a:noFill/>
          </a:ln>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楷体" panose="02010609060101010101" charset="-122"/>
                <a:ea typeface="楷体" panose="02010609060101010101" charset="-122"/>
                <a:cs typeface="+mn-cs"/>
              </a:rPr>
              <a:t>要精简会议活动，切实改进会风，严格控制以中央名义召开的各类全国性会议和举行的重大活动，不开泛泛部署工作和提要求的会，未经中央批准一律不出席各类剪彩、奠基活动和庆祝会、纪念会、表彰会、博览会、研讨会及各类论坛；提高会议实效，开短会、讲短话，力戒空话、套话。</a:t>
            </a:r>
          </a:p>
        </p:txBody>
      </p:sp>
      <p:sp>
        <p:nvSpPr>
          <p:cNvPr id="11" name="矩形 17">
            <a:extLst>
              <a:ext uri="{FF2B5EF4-FFF2-40B4-BE49-F238E27FC236}">
                <a16:creationId xmlns:a16="http://schemas.microsoft.com/office/drawing/2014/main" xmlns="" id="{1E620160-67BD-4F27-B359-F6D5C5D55516}"/>
              </a:ext>
            </a:extLst>
          </p:cNvPr>
          <p:cNvSpPr/>
          <p:nvPr/>
        </p:nvSpPr>
        <p:spPr>
          <a:xfrm>
            <a:off x="1217385" y="2542865"/>
            <a:ext cx="9351963" cy="1751965"/>
          </a:xfrm>
          <a:prstGeom prst="rect">
            <a:avLst/>
          </a:prstGeom>
          <a:noFill/>
          <a:ln w="9525">
            <a:noFill/>
          </a:ln>
        </p:spPr>
        <p:txBody>
          <a:bodyPr>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制定和落实中央八项规定：</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要改进调查研究，到基层调研要深入了解真实情况，总结经验、研究问题、解决困难、指导工作，向群众学习、向实践学习，多同群众座谈，多同干部谈心，多商量讨论，多解剖典型，多到困难和矛盾集中、群众意见多的地方去，切忌走过场、搞形式主义；要轻车简从、减少陪同、简化接待，不张贴悬挂标语横幅，不安排群众迎送，不铺设迎宾地毯，不摆放花草，不安排宴请。</a:t>
            </a:r>
          </a:p>
        </p:txBody>
      </p:sp>
      <p:pic>
        <p:nvPicPr>
          <p:cNvPr id="13" name="图片 12" descr="4">
            <a:extLst>
              <a:ext uri="{FF2B5EF4-FFF2-40B4-BE49-F238E27FC236}">
                <a16:creationId xmlns:a16="http://schemas.microsoft.com/office/drawing/2014/main" xmlns="" id="{F43E3E95-2AAA-47CD-9E54-14C5D58C10F5}"/>
              </a:ext>
            </a:extLst>
          </p:cNvPr>
          <p:cNvPicPr>
            <a:picLocks noChangeAspect="1"/>
          </p:cNvPicPr>
          <p:nvPr/>
        </p:nvPicPr>
        <p:blipFill>
          <a:blip r:embed="rId4" cstate="print"/>
          <a:stretch>
            <a:fillRect/>
          </a:stretch>
        </p:blipFill>
        <p:spPr>
          <a:xfrm>
            <a:off x="10753180" y="4818387"/>
            <a:ext cx="1033145" cy="856615"/>
          </a:xfrm>
          <a:prstGeom prst="rect">
            <a:avLst/>
          </a:prstGeom>
        </p:spPr>
      </p:pic>
    </p:spTree>
    <p:extLst>
      <p:ext uri="{BB962C8B-B14F-4D97-AF65-F5344CB8AC3E}">
        <p14:creationId xmlns:p14="http://schemas.microsoft.com/office/powerpoint/2010/main" xmlns="" val="137724732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三、反腐的主要举措</a:t>
            </a:r>
          </a:p>
        </p:txBody>
      </p:sp>
      <p:sp>
        <p:nvSpPr>
          <p:cNvPr id="10" name="矩形 10">
            <a:extLst>
              <a:ext uri="{FF2B5EF4-FFF2-40B4-BE49-F238E27FC236}">
                <a16:creationId xmlns:a16="http://schemas.microsoft.com/office/drawing/2014/main" xmlns="" id="{89CD9EF6-2E85-42A8-8EEE-F04117E0DB73}"/>
              </a:ext>
            </a:extLst>
          </p:cNvPr>
          <p:cNvSpPr/>
          <p:nvPr/>
        </p:nvSpPr>
        <p:spPr>
          <a:xfrm>
            <a:off x="1152071" y="3985072"/>
            <a:ext cx="9228455" cy="1445260"/>
          </a:xfrm>
          <a:prstGeom prst="rect">
            <a:avLst/>
          </a:prstGeom>
          <a:noFill/>
          <a:ln w="9525">
            <a:noFill/>
          </a:ln>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楷体" panose="02010609060101010101" charset="-122"/>
                <a:ea typeface="楷体" panose="02010609060101010101" charset="-122"/>
                <a:cs typeface="+mn-cs"/>
              </a:rPr>
              <a:t>要严格文稿发表，除中央统一安排外，个人不公开出版著作、讲话单行本，不发贺信、贺电，不题词、题字。</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楷体" panose="02010609060101010101" charset="-122"/>
                <a:ea typeface="楷体" panose="02010609060101010101" charset="-122"/>
                <a:cs typeface="+mn-cs"/>
              </a:rPr>
              <a:t>要厉行勤俭节约，严格遵守廉洁从政有关规定，严格执行住房、车辆配备等有关工作和生活待遇的规定。</a:t>
            </a:r>
          </a:p>
        </p:txBody>
      </p:sp>
      <p:sp>
        <p:nvSpPr>
          <p:cNvPr id="11" name="矩形 17">
            <a:extLst>
              <a:ext uri="{FF2B5EF4-FFF2-40B4-BE49-F238E27FC236}">
                <a16:creationId xmlns:a16="http://schemas.microsoft.com/office/drawing/2014/main" xmlns="" id="{3C4FCF9A-B9EB-4028-A7BD-DDBB53FA519C}"/>
              </a:ext>
            </a:extLst>
          </p:cNvPr>
          <p:cNvSpPr/>
          <p:nvPr/>
        </p:nvSpPr>
        <p:spPr>
          <a:xfrm>
            <a:off x="1152071" y="2564895"/>
            <a:ext cx="9351963" cy="1419860"/>
          </a:xfrm>
          <a:prstGeom prst="rect">
            <a:avLst/>
          </a:prstGeom>
          <a:noFill/>
          <a:ln w="9525">
            <a:noFill/>
          </a:ln>
        </p:spPr>
        <p:txBody>
          <a:bodyPr>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要改进警卫工作，坚持有利于联系群众的原则，减少交通管制，一般情况下不得封路、不清场闭馆。</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要改进新闻报道，中央政治局同志出席会议和活动应根据工作需要、新闻价值、社会效果决定是否报道，进一步压缩报道的数量、字数、时长。</a:t>
            </a:r>
          </a:p>
        </p:txBody>
      </p:sp>
      <p:pic>
        <p:nvPicPr>
          <p:cNvPr id="13" name="图片 12" descr="4">
            <a:extLst>
              <a:ext uri="{FF2B5EF4-FFF2-40B4-BE49-F238E27FC236}">
                <a16:creationId xmlns:a16="http://schemas.microsoft.com/office/drawing/2014/main" xmlns="" id="{C92443D8-55F8-4081-A196-0F34835B02FA}"/>
              </a:ext>
            </a:extLst>
          </p:cNvPr>
          <p:cNvPicPr>
            <a:picLocks noChangeAspect="1"/>
          </p:cNvPicPr>
          <p:nvPr/>
        </p:nvPicPr>
        <p:blipFill>
          <a:blip r:embed="rId4" cstate="print"/>
          <a:stretch>
            <a:fillRect/>
          </a:stretch>
        </p:blipFill>
        <p:spPr>
          <a:xfrm>
            <a:off x="10687866" y="4554667"/>
            <a:ext cx="1033145" cy="856615"/>
          </a:xfrm>
          <a:prstGeom prst="rect">
            <a:avLst/>
          </a:prstGeom>
        </p:spPr>
      </p:pic>
    </p:spTree>
    <p:extLst>
      <p:ext uri="{BB962C8B-B14F-4D97-AF65-F5344CB8AC3E}">
        <p14:creationId xmlns:p14="http://schemas.microsoft.com/office/powerpoint/2010/main" xmlns="" val="89022575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9" name="Freeform 9">
            <a:extLst>
              <a:ext uri="{FF2B5EF4-FFF2-40B4-BE49-F238E27FC236}">
                <a16:creationId xmlns:a16="http://schemas.microsoft.com/office/drawing/2014/main" xmlns="" id="{B41941BA-90FF-454C-A154-E935C0238BA7}"/>
              </a:ext>
            </a:extLst>
          </p:cNvPr>
          <p:cNvSpPr/>
          <p:nvPr/>
        </p:nvSpPr>
        <p:spPr bwMode="auto">
          <a:xfrm>
            <a:off x="5352538" y="1242858"/>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47" name="文本框 6">
            <a:extLst>
              <a:ext uri="{FF2B5EF4-FFF2-40B4-BE49-F238E27FC236}">
                <a16:creationId xmlns:a16="http://schemas.microsoft.com/office/drawing/2014/main" xmlns="" id="{838049C5-82FB-4FFC-B489-8BF370456DA9}"/>
              </a:ext>
            </a:extLst>
          </p:cNvPr>
          <p:cNvSpPr txBox="1"/>
          <p:nvPr/>
        </p:nvSpPr>
        <p:spPr>
          <a:xfrm>
            <a:off x="3985299" y="2626335"/>
            <a:ext cx="4221401" cy="1049424"/>
          </a:xfrm>
          <a:prstGeom prst="rect">
            <a:avLst/>
          </a:prstGeom>
          <a:noFill/>
        </p:spPr>
        <p:txBody>
          <a:bodyPr wrap="square" lIns="121890" tIns="60945" rIns="121890" bIns="60945" rtlCol="0">
            <a:spAutoFit/>
          </a:bodyPr>
          <a:lstStyle/>
          <a:p>
            <a:pPr algn="ctr">
              <a:lnSpc>
                <a:spcPct val="125000"/>
              </a:lnSpc>
            </a:pPr>
            <a:r>
              <a:rPr lang="zh-CN" altLang="en-US" sz="5300" b="1" dirty="0">
                <a:gradFill>
                  <a:gsLst>
                    <a:gs pos="0">
                      <a:srgbClr val="E30000"/>
                    </a:gs>
                    <a:gs pos="100000">
                      <a:srgbClr val="760303"/>
                    </a:gs>
                  </a:gsLst>
                  <a:lin ang="0" scaled="0"/>
                </a:gradFill>
                <a:latin typeface="微软雅黑" panose="020B0503020204020204" charset="-122"/>
                <a:ea typeface="微软雅黑" panose="020B0503020204020204" charset="-122"/>
              </a:rPr>
              <a:t>第四章</a:t>
            </a:r>
          </a:p>
        </p:txBody>
      </p:sp>
      <p:sp>
        <p:nvSpPr>
          <p:cNvPr id="48" name="文本框 6">
            <a:extLst>
              <a:ext uri="{FF2B5EF4-FFF2-40B4-BE49-F238E27FC236}">
                <a16:creationId xmlns:a16="http://schemas.microsoft.com/office/drawing/2014/main" xmlns="" id="{00361A57-9EB7-4D1E-9347-030AD5548725}"/>
              </a:ext>
            </a:extLst>
          </p:cNvPr>
          <p:cNvSpPr txBox="1"/>
          <p:nvPr/>
        </p:nvSpPr>
        <p:spPr>
          <a:xfrm>
            <a:off x="2884487" y="3450156"/>
            <a:ext cx="6423025" cy="727092"/>
          </a:xfrm>
          <a:prstGeom prst="rect">
            <a:avLst/>
          </a:prstGeom>
          <a:noFill/>
        </p:spPr>
        <p:txBody>
          <a:bodyPr wrap="square" lIns="121890" tIns="60945" rIns="121890" bIns="60945" rtlCol="0">
            <a:spAutoFit/>
          </a:bodyPr>
          <a:lstStyle/>
          <a:p>
            <a:pPr algn="ctr">
              <a:lnSpc>
                <a:spcPct val="115000"/>
              </a:lnSpc>
            </a:pPr>
            <a:r>
              <a:rPr lang="zh-CN" altLang="en-US" sz="3700" b="1" dirty="0">
                <a:gradFill>
                  <a:gsLst>
                    <a:gs pos="0">
                      <a:srgbClr val="E30000"/>
                    </a:gs>
                    <a:gs pos="100000">
                      <a:srgbClr val="760303"/>
                    </a:gs>
                  </a:gsLst>
                  <a:lin ang="0" scaled="0"/>
                </a:gradFill>
                <a:latin typeface="微软雅黑" panose="020B0503020204020204" charset="-122"/>
                <a:ea typeface="微软雅黑" panose="020B0503020204020204" charset="-122"/>
              </a:rPr>
              <a:t>反腐败斗争的成果</a:t>
            </a:r>
          </a:p>
        </p:txBody>
      </p:sp>
      <p:sp>
        <p:nvSpPr>
          <p:cNvPr id="49" name="矩形 48">
            <a:extLst>
              <a:ext uri="{FF2B5EF4-FFF2-40B4-BE49-F238E27FC236}">
                <a16:creationId xmlns:a16="http://schemas.microsoft.com/office/drawing/2014/main" xmlns="" id="{C183236D-8DEA-496E-982F-D35A14B1B7E9}"/>
              </a:ext>
            </a:extLst>
          </p:cNvPr>
          <p:cNvSpPr/>
          <p:nvPr/>
        </p:nvSpPr>
        <p:spPr>
          <a:xfrm>
            <a:off x="4058919" y="4118811"/>
            <a:ext cx="4074160" cy="625475"/>
          </a:xfrm>
          <a:prstGeom prst="rect">
            <a:avLst/>
          </a:prstGeom>
        </p:spPr>
        <p:txBody>
          <a:bodyPr wrap="square" lIns="121890" tIns="60945" rIns="121890" bIns="60945">
            <a:spAutoFit/>
          </a:bodyPr>
          <a:lstStyle/>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在此录入上述图表的描述说明，在此录</a:t>
            </a:r>
          </a:p>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入上述图表的描述说明。</a:t>
            </a:r>
          </a:p>
        </p:txBody>
      </p:sp>
    </p:spTree>
    <p:extLst>
      <p:ext uri="{BB962C8B-B14F-4D97-AF65-F5344CB8AC3E}">
        <p14:creationId xmlns:p14="http://schemas.microsoft.com/office/powerpoint/2010/main" xmlns="" val="92172842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7"/>
                                        </p:tgtEl>
                                      </p:cBhvr>
                                    </p:animEffect>
                                  </p:childTnLst>
                                </p:cTn>
                              </p:par>
                            </p:childTnLst>
                          </p:cTn>
                        </p:par>
                        <p:par>
                          <p:cTn id="16" fill="hold">
                            <p:stCondLst>
                              <p:cond delay="11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by="(-#ppt_w*2)" calcmode="lin" valueType="num">
                                      <p:cBhvr rctx="PPT">
                                        <p:cTn id="19" dur="500" autoRev="1" fill="hold">
                                          <p:stCondLst>
                                            <p:cond delay="0"/>
                                          </p:stCondLst>
                                        </p:cTn>
                                        <p:tgtEl>
                                          <p:spTgt spid="48"/>
                                        </p:tgtEl>
                                        <p:attrNameLst>
                                          <p:attrName>ppt_w</p:attrName>
                                        </p:attrNameLst>
                                      </p:cBhvr>
                                    </p:anim>
                                    <p:anim by="(#ppt_w*0.50)" calcmode="lin" valueType="num">
                                      <p:cBhvr>
                                        <p:cTn id="20" dur="500" decel="50000" autoRev="1" fill="hold">
                                          <p:stCondLst>
                                            <p:cond delay="0"/>
                                          </p:stCondLst>
                                        </p:cTn>
                                        <p:tgtEl>
                                          <p:spTgt spid="48"/>
                                        </p:tgtEl>
                                        <p:attrNameLst>
                                          <p:attrName>ppt_x</p:attrName>
                                        </p:attrNameLst>
                                      </p:cBhvr>
                                    </p:anim>
                                    <p:anim from="(-#ppt_h/2)" to="(#ppt_y)" calcmode="lin" valueType="num">
                                      <p:cBhvr>
                                        <p:cTn id="21" dur="1000" fill="hold">
                                          <p:stCondLst>
                                            <p:cond delay="0"/>
                                          </p:stCondLst>
                                        </p:cTn>
                                        <p:tgtEl>
                                          <p:spTgt spid="48"/>
                                        </p:tgtEl>
                                        <p:attrNameLst>
                                          <p:attrName>ppt_y</p:attrName>
                                        </p:attrNameLst>
                                      </p:cBhvr>
                                    </p:anim>
                                    <p:animRot by="21600000">
                                      <p:cBhvr>
                                        <p:cTn id="22" dur="1000" fill="hold">
                                          <p:stCondLst>
                                            <p:cond delay="0"/>
                                          </p:stCondLst>
                                        </p:cTn>
                                        <p:tgtEl>
                                          <p:spTgt spid="48"/>
                                        </p:tgtEl>
                                        <p:attrNameLst>
                                          <p:attrName>r</p:attrName>
                                        </p:attrNameLst>
                                      </p:cBhvr>
                                    </p:animRot>
                                  </p:childTnLst>
                                </p:cTn>
                              </p:par>
                            </p:childTnLst>
                          </p:cTn>
                        </p:par>
                        <p:par>
                          <p:cTn id="23" fill="hold">
                            <p:stCondLst>
                              <p:cond delay="2800"/>
                            </p:stCondLst>
                            <p:childTnLst>
                              <p:par>
                                <p:cTn id="24" presetID="4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7" grpId="0"/>
      <p:bldP spid="48"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四、反腐败斗争的成果</a:t>
            </a:r>
          </a:p>
        </p:txBody>
      </p:sp>
      <p:sp>
        <p:nvSpPr>
          <p:cNvPr id="9" name="内容占位符 2">
            <a:extLst>
              <a:ext uri="{FF2B5EF4-FFF2-40B4-BE49-F238E27FC236}">
                <a16:creationId xmlns:a16="http://schemas.microsoft.com/office/drawing/2014/main" xmlns="" id="{082285ED-86DE-4DD6-B246-BCBC8EC21414}"/>
              </a:ext>
            </a:extLst>
          </p:cNvPr>
          <p:cNvSpPr txBox="1"/>
          <p:nvPr/>
        </p:nvSpPr>
        <p:spPr>
          <a:xfrm>
            <a:off x="5609046" y="3170283"/>
            <a:ext cx="5552440" cy="2499360"/>
          </a:xfrm>
          <a:prstGeom prst="rect">
            <a:avLst/>
          </a:prstGeom>
          <a:noFill/>
          <a:ln w="9525">
            <a:noFill/>
          </a:ln>
        </p:spPr>
        <p:txBody>
          <a:bodyPr/>
          <a:lstStyle/>
          <a:p>
            <a:pPr marL="0" marR="0" lvl="0" indent="0" algn="l" defTabSz="914400" rtl="0" eaLnBrk="1" fontAlgn="auto" latinLnBrk="0" hangingPunct="1">
              <a:lnSpc>
                <a:spcPct val="130000"/>
              </a:lnSpc>
              <a:spcBef>
                <a:spcPct val="20000"/>
              </a:spcBef>
              <a:spcAft>
                <a:spcPts val="0"/>
              </a:spcAft>
              <a:buClrTx/>
              <a:buSzTx/>
              <a:buFontTx/>
              <a:buNone/>
              <a:tabLst/>
              <a:defRPr/>
            </a:pPr>
            <a:r>
              <a:rPr kumimoji="0"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党的十八大以来，我国政法机关重拳惩腐，已开启第</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年征程。如今，2017年已经过去，</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a:t>
            </a:r>
            <a:r>
              <a:rPr kumimoji="0"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年中，一系列司法惩腐成果可圈可点，令人目不暇接</a:t>
            </a:r>
            <a:r>
              <a:rPr kumimoji="0"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pic>
        <p:nvPicPr>
          <p:cNvPr id="14" name="图片 13" descr="2b2404d1f6253d44bea77a63597a663e">
            <a:extLst>
              <a:ext uri="{FF2B5EF4-FFF2-40B4-BE49-F238E27FC236}">
                <a16:creationId xmlns:a16="http://schemas.microsoft.com/office/drawing/2014/main" xmlns="" id="{F63E53E7-4343-43F4-91A3-689FE9E48120}"/>
              </a:ext>
            </a:extLst>
          </p:cNvPr>
          <p:cNvPicPr>
            <a:picLocks noChangeAspect="1"/>
          </p:cNvPicPr>
          <p:nvPr/>
        </p:nvPicPr>
        <p:blipFill>
          <a:blip r:embed="rId4" cstate="print"/>
          <a:stretch>
            <a:fillRect/>
          </a:stretch>
        </p:blipFill>
        <p:spPr>
          <a:xfrm>
            <a:off x="1226457" y="2238556"/>
            <a:ext cx="3809638" cy="3809638"/>
          </a:xfrm>
          <a:prstGeom prst="rect">
            <a:avLst/>
          </a:prstGeom>
        </p:spPr>
      </p:pic>
    </p:spTree>
    <p:extLst>
      <p:ext uri="{BB962C8B-B14F-4D97-AF65-F5344CB8AC3E}">
        <p14:creationId xmlns:p14="http://schemas.microsoft.com/office/powerpoint/2010/main" xmlns="" val="293263853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四、反腐败斗争的成果</a:t>
            </a:r>
          </a:p>
        </p:txBody>
      </p:sp>
      <p:sp>
        <p:nvSpPr>
          <p:cNvPr id="4" name="箭头: 五边形 3">
            <a:extLst>
              <a:ext uri="{FF2B5EF4-FFF2-40B4-BE49-F238E27FC236}">
                <a16:creationId xmlns:a16="http://schemas.microsoft.com/office/drawing/2014/main" xmlns="" id="{2738841D-C7D6-45FF-A758-C896E51AB90D}"/>
              </a:ext>
            </a:extLst>
          </p:cNvPr>
          <p:cNvSpPr/>
          <p:nvPr/>
        </p:nvSpPr>
        <p:spPr>
          <a:xfrm>
            <a:off x="3287149" y="2357231"/>
            <a:ext cx="7527333" cy="676589"/>
          </a:xfrm>
          <a:prstGeom prst="homePlat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最高人民检察院官方网站公布的职务犯罪信息多达</a:t>
            </a:r>
            <a:r>
              <a:rPr kumimoji="0" lang="en-US" altLang="zh-CN" sz="20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160</a:t>
            </a:r>
            <a:r>
              <a:rPr kumimoji="0" lang="zh-CN" altLang="en-US" sz="20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条</a:t>
            </a:r>
            <a:endParaRPr kumimoji="0" lang="en-US" sz="20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5" name="矩形: 圆角 4">
            <a:extLst>
              <a:ext uri="{FF2B5EF4-FFF2-40B4-BE49-F238E27FC236}">
                <a16:creationId xmlns:a16="http://schemas.microsoft.com/office/drawing/2014/main" xmlns="" id="{799ABE23-CDFB-4E5F-ACF4-C5E4767B8AFC}"/>
              </a:ext>
            </a:extLst>
          </p:cNvPr>
          <p:cNvSpPr/>
          <p:nvPr/>
        </p:nvSpPr>
        <p:spPr>
          <a:xfrm>
            <a:off x="1124522" y="2357231"/>
            <a:ext cx="2075543" cy="676589"/>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一年来</a:t>
            </a:r>
            <a:endParaRPr kumimoji="0" lang="en-US" sz="24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6" name="矩形 5">
            <a:extLst>
              <a:ext uri="{FF2B5EF4-FFF2-40B4-BE49-F238E27FC236}">
                <a16:creationId xmlns:a16="http://schemas.microsoft.com/office/drawing/2014/main" xmlns="" id="{52A910E2-07AB-4235-8AD7-39AE5FB51CEF}"/>
              </a:ext>
            </a:extLst>
          </p:cNvPr>
          <p:cNvSpPr/>
          <p:nvPr/>
        </p:nvSpPr>
        <p:spPr>
          <a:xfrm>
            <a:off x="903654" y="3557384"/>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矩形: 圆角 7">
            <a:extLst>
              <a:ext uri="{FF2B5EF4-FFF2-40B4-BE49-F238E27FC236}">
                <a16:creationId xmlns:a16="http://schemas.microsoft.com/office/drawing/2014/main" xmlns="" id="{006748CA-885C-40AA-B848-23293F69BEC7}"/>
              </a:ext>
            </a:extLst>
          </p:cNvPr>
          <p:cNvSpPr/>
          <p:nvPr/>
        </p:nvSpPr>
        <p:spPr>
          <a:xfrm>
            <a:off x="1130933" y="3182831"/>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新增立案侦查</a:t>
            </a:r>
            <a:endParaRPr kumimoji="0" lang="en-US" altLang="zh-CN"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省部级官员</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a:extLst>
              <a:ext uri="{FF2B5EF4-FFF2-40B4-BE49-F238E27FC236}">
                <a16:creationId xmlns:a16="http://schemas.microsoft.com/office/drawing/2014/main" xmlns="" id="{CEA40391-152A-4334-836C-18E5C0BF4545}"/>
              </a:ext>
            </a:extLst>
          </p:cNvPr>
          <p:cNvGrpSpPr/>
          <p:nvPr/>
        </p:nvGrpSpPr>
        <p:grpSpPr>
          <a:xfrm>
            <a:off x="1342221" y="3652731"/>
            <a:ext cx="1597963" cy="2400657"/>
            <a:chOff x="1343970" y="3759200"/>
            <a:chExt cx="1597963" cy="2400657"/>
          </a:xfrm>
        </p:grpSpPr>
        <p:sp>
          <p:nvSpPr>
            <p:cNvPr id="10" name="文本框 9">
              <a:extLst>
                <a:ext uri="{FF2B5EF4-FFF2-40B4-BE49-F238E27FC236}">
                  <a16:creationId xmlns:a16="http://schemas.microsoft.com/office/drawing/2014/main" xmlns="" id="{D5A594AE-1641-4BF8-89ED-B033FC327739}"/>
                </a:ext>
              </a:extLst>
            </p:cNvPr>
            <p:cNvSpPr txBox="1"/>
            <p:nvPr/>
          </p:nvSpPr>
          <p:spPr>
            <a:xfrm>
              <a:off x="1343970" y="3759200"/>
              <a:ext cx="1249060"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0" b="0" i="0" u="none" strike="noStrike" kern="1200" cap="none" spc="-3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12</a:t>
              </a:r>
            </a:p>
          </p:txBody>
        </p:sp>
        <p:sp>
          <p:nvSpPr>
            <p:cNvPr id="11" name="文本框 10">
              <a:extLst>
                <a:ext uri="{FF2B5EF4-FFF2-40B4-BE49-F238E27FC236}">
                  <a16:creationId xmlns:a16="http://schemas.microsoft.com/office/drawing/2014/main" xmlns="" id="{D957BF7F-EF66-4907-9AEA-79348D12028D}"/>
                </a:ext>
              </a:extLst>
            </p:cNvPr>
            <p:cNvSpPr txBox="1"/>
            <p:nvPr/>
          </p:nvSpPr>
          <p:spPr>
            <a:xfrm>
              <a:off x="24494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13" name="矩形 12">
            <a:extLst>
              <a:ext uri="{FF2B5EF4-FFF2-40B4-BE49-F238E27FC236}">
                <a16:creationId xmlns:a16="http://schemas.microsoft.com/office/drawing/2014/main" xmlns="" id="{CB2D42E5-3AF4-4800-9E69-ABF8025DFC8F}"/>
              </a:ext>
            </a:extLst>
          </p:cNvPr>
          <p:cNvSpPr/>
          <p:nvPr/>
        </p:nvSpPr>
        <p:spPr>
          <a:xfrm>
            <a:off x="3621454" y="3557384"/>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矩形: 圆角 13">
            <a:extLst>
              <a:ext uri="{FF2B5EF4-FFF2-40B4-BE49-F238E27FC236}">
                <a16:creationId xmlns:a16="http://schemas.microsoft.com/office/drawing/2014/main" xmlns="" id="{94018B8F-5B26-475C-8935-0BACF54BFFD7}"/>
              </a:ext>
            </a:extLst>
          </p:cNvPr>
          <p:cNvSpPr/>
          <p:nvPr/>
        </p:nvSpPr>
        <p:spPr>
          <a:xfrm>
            <a:off x="3848733" y="3182831"/>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比去年同期新增</a:t>
            </a:r>
            <a:endParaRPr kumimoji="0" lang="en-US" altLang="zh-CN"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立案多出</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14">
            <a:extLst>
              <a:ext uri="{FF2B5EF4-FFF2-40B4-BE49-F238E27FC236}">
                <a16:creationId xmlns:a16="http://schemas.microsoft.com/office/drawing/2014/main" xmlns="" id="{8FBBF6B2-69FF-459A-B3F7-6246777BF777}"/>
              </a:ext>
            </a:extLst>
          </p:cNvPr>
          <p:cNvGrpSpPr/>
          <p:nvPr/>
        </p:nvGrpSpPr>
        <p:grpSpPr>
          <a:xfrm>
            <a:off x="4236351" y="3652731"/>
            <a:ext cx="1421633" cy="2400657"/>
            <a:chOff x="4238100" y="3759200"/>
            <a:chExt cx="1421633" cy="2400657"/>
          </a:xfrm>
        </p:grpSpPr>
        <p:sp>
          <p:nvSpPr>
            <p:cNvPr id="16" name="文本框 15">
              <a:extLst>
                <a:ext uri="{FF2B5EF4-FFF2-40B4-BE49-F238E27FC236}">
                  <a16:creationId xmlns:a16="http://schemas.microsoft.com/office/drawing/2014/main" xmlns="" id="{B6FB76FF-7507-418D-84B7-4761A07003DB}"/>
                </a:ext>
              </a:extLst>
            </p:cNvPr>
            <p:cNvSpPr txBox="1"/>
            <p:nvPr/>
          </p:nvSpPr>
          <p:spPr>
            <a:xfrm>
              <a:off x="4238100" y="3759200"/>
              <a:ext cx="896399"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2</a:t>
              </a:r>
            </a:p>
          </p:txBody>
        </p:sp>
        <p:sp>
          <p:nvSpPr>
            <p:cNvPr id="17" name="文本框 16">
              <a:extLst>
                <a:ext uri="{FF2B5EF4-FFF2-40B4-BE49-F238E27FC236}">
                  <a16:creationId xmlns:a16="http://schemas.microsoft.com/office/drawing/2014/main" xmlns="" id="{1FF7B65D-F82A-4B5F-937F-3A070D1CE1B8}"/>
                </a:ext>
              </a:extLst>
            </p:cNvPr>
            <p:cNvSpPr txBox="1"/>
            <p:nvPr/>
          </p:nvSpPr>
          <p:spPr>
            <a:xfrm>
              <a:off x="51672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18" name="矩形 17">
            <a:extLst>
              <a:ext uri="{FF2B5EF4-FFF2-40B4-BE49-F238E27FC236}">
                <a16:creationId xmlns:a16="http://schemas.microsoft.com/office/drawing/2014/main" xmlns="" id="{136C388F-7A06-4D17-9DE7-FC6162CFD47F}"/>
              </a:ext>
            </a:extLst>
          </p:cNvPr>
          <p:cNvSpPr/>
          <p:nvPr/>
        </p:nvSpPr>
        <p:spPr>
          <a:xfrm>
            <a:off x="6339254" y="3557384"/>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矩形: 圆角 18">
            <a:extLst>
              <a:ext uri="{FF2B5EF4-FFF2-40B4-BE49-F238E27FC236}">
                <a16:creationId xmlns:a16="http://schemas.microsoft.com/office/drawing/2014/main" xmlns="" id="{FC6C61A8-8E2D-47F7-B17E-C6BF750ED046}"/>
              </a:ext>
            </a:extLst>
          </p:cNvPr>
          <p:cNvSpPr/>
          <p:nvPr/>
        </p:nvSpPr>
        <p:spPr>
          <a:xfrm>
            <a:off x="6566533" y="3182831"/>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被提起公诉</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xmlns="" id="{CA68D4DE-6514-4397-8028-C7D2729761D1}"/>
              </a:ext>
            </a:extLst>
          </p:cNvPr>
          <p:cNvGrpSpPr/>
          <p:nvPr/>
        </p:nvGrpSpPr>
        <p:grpSpPr>
          <a:xfrm>
            <a:off x="6777821" y="3652731"/>
            <a:ext cx="1597963" cy="2400657"/>
            <a:chOff x="6779570" y="3759200"/>
            <a:chExt cx="1597963" cy="2400657"/>
          </a:xfrm>
        </p:grpSpPr>
        <p:sp>
          <p:nvSpPr>
            <p:cNvPr id="21" name="文本框 20">
              <a:extLst>
                <a:ext uri="{FF2B5EF4-FFF2-40B4-BE49-F238E27FC236}">
                  <a16:creationId xmlns:a16="http://schemas.microsoft.com/office/drawing/2014/main" xmlns="" id="{78A8FEBB-EE40-4D7F-9C52-21E58CB06F5B}"/>
                </a:ext>
              </a:extLst>
            </p:cNvPr>
            <p:cNvSpPr txBox="1"/>
            <p:nvPr/>
          </p:nvSpPr>
          <p:spPr>
            <a:xfrm>
              <a:off x="6779570" y="3759200"/>
              <a:ext cx="1249060"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0" b="0" i="0" u="none" strike="noStrike" kern="1200" cap="none" spc="-3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14</a:t>
              </a:r>
            </a:p>
          </p:txBody>
        </p:sp>
        <p:sp>
          <p:nvSpPr>
            <p:cNvPr id="22" name="文本框 21">
              <a:extLst>
                <a:ext uri="{FF2B5EF4-FFF2-40B4-BE49-F238E27FC236}">
                  <a16:creationId xmlns:a16="http://schemas.microsoft.com/office/drawing/2014/main" xmlns="" id="{8120F4F5-262F-4D24-9B0C-CBA3186C7813}"/>
                </a:ext>
              </a:extLst>
            </p:cNvPr>
            <p:cNvSpPr txBox="1"/>
            <p:nvPr/>
          </p:nvSpPr>
          <p:spPr>
            <a:xfrm>
              <a:off x="78850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23" name="矩形 22">
            <a:extLst>
              <a:ext uri="{FF2B5EF4-FFF2-40B4-BE49-F238E27FC236}">
                <a16:creationId xmlns:a16="http://schemas.microsoft.com/office/drawing/2014/main" xmlns="" id="{453EBFDA-5940-4027-B2A1-29774FB463AA}"/>
              </a:ext>
            </a:extLst>
          </p:cNvPr>
          <p:cNvSpPr/>
          <p:nvPr/>
        </p:nvSpPr>
        <p:spPr>
          <a:xfrm>
            <a:off x="9057054" y="3557384"/>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圆角 23">
            <a:extLst>
              <a:ext uri="{FF2B5EF4-FFF2-40B4-BE49-F238E27FC236}">
                <a16:creationId xmlns:a16="http://schemas.microsoft.com/office/drawing/2014/main" xmlns="" id="{52E75CC7-DEBB-4E63-BB08-9C086C56B5D1}"/>
              </a:ext>
            </a:extLst>
          </p:cNvPr>
          <p:cNvSpPr/>
          <p:nvPr/>
        </p:nvSpPr>
        <p:spPr>
          <a:xfrm>
            <a:off x="9284333" y="3182831"/>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获刑</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25" name="组合 24">
            <a:extLst>
              <a:ext uri="{FF2B5EF4-FFF2-40B4-BE49-F238E27FC236}">
                <a16:creationId xmlns:a16="http://schemas.microsoft.com/office/drawing/2014/main" xmlns="" id="{44B470C2-ECA7-495A-A22E-BC3872B63B89}"/>
              </a:ext>
            </a:extLst>
          </p:cNvPr>
          <p:cNvGrpSpPr/>
          <p:nvPr/>
        </p:nvGrpSpPr>
        <p:grpSpPr>
          <a:xfrm>
            <a:off x="9559741" y="3652731"/>
            <a:ext cx="1533843" cy="2400657"/>
            <a:chOff x="9561490" y="3759200"/>
            <a:chExt cx="1533843" cy="2400657"/>
          </a:xfrm>
        </p:grpSpPr>
        <p:sp>
          <p:nvSpPr>
            <p:cNvPr id="26" name="文本框 25">
              <a:extLst>
                <a:ext uri="{FF2B5EF4-FFF2-40B4-BE49-F238E27FC236}">
                  <a16:creationId xmlns:a16="http://schemas.microsoft.com/office/drawing/2014/main" xmlns="" id="{D9A3E31C-6170-412C-8061-676EB0028A76}"/>
                </a:ext>
              </a:extLst>
            </p:cNvPr>
            <p:cNvSpPr txBox="1"/>
            <p:nvPr/>
          </p:nvSpPr>
          <p:spPr>
            <a:xfrm>
              <a:off x="9561490" y="3759200"/>
              <a:ext cx="1120821"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0" b="0" i="0" u="none" strike="noStrike" kern="1200" cap="none" spc="6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11</a:t>
              </a:r>
            </a:p>
          </p:txBody>
        </p:sp>
        <p:sp>
          <p:nvSpPr>
            <p:cNvPr id="27" name="文本框 26">
              <a:extLst>
                <a:ext uri="{FF2B5EF4-FFF2-40B4-BE49-F238E27FC236}">
                  <a16:creationId xmlns:a16="http://schemas.microsoft.com/office/drawing/2014/main" xmlns="" id="{42FEB6E6-06E7-42BC-91FD-F132281AF01B}"/>
                </a:ext>
              </a:extLst>
            </p:cNvPr>
            <p:cNvSpPr txBox="1"/>
            <p:nvPr/>
          </p:nvSpPr>
          <p:spPr>
            <a:xfrm>
              <a:off x="106028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xmlns="" val="288487269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750" fill="hold"/>
                                        <p:tgtEl>
                                          <p:spTgt spid="5"/>
                                        </p:tgtEl>
                                        <p:attrNameLst>
                                          <p:attrName>ppt_w</p:attrName>
                                        </p:attrNameLst>
                                      </p:cBhvr>
                                      <p:tavLst>
                                        <p:tav tm="0">
                                          <p:val>
                                            <p:fltVal val="0"/>
                                          </p:val>
                                        </p:tav>
                                        <p:tav tm="100000">
                                          <p:val>
                                            <p:strVal val="#ppt_w"/>
                                          </p:val>
                                        </p:tav>
                                      </p:tavLst>
                                    </p:anim>
                                    <p:anim calcmode="lin" valueType="num">
                                      <p:cBhvr>
                                        <p:cTn id="11" dur="750" fill="hold"/>
                                        <p:tgtEl>
                                          <p:spTgt spid="5"/>
                                        </p:tgtEl>
                                        <p:attrNameLst>
                                          <p:attrName>ppt_h</p:attrName>
                                        </p:attrNameLst>
                                      </p:cBhvr>
                                      <p:tavLst>
                                        <p:tav tm="0">
                                          <p:val>
                                            <p:fltVal val="0"/>
                                          </p:val>
                                        </p:tav>
                                        <p:tav tm="100000">
                                          <p:val>
                                            <p:strVal val="#ppt_h"/>
                                          </p:val>
                                        </p:tav>
                                      </p:tavLst>
                                    </p:anim>
                                    <p:animEffect transition="in" filter="fade">
                                      <p:cBhvr>
                                        <p:cTn id="12" dur="75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p:tgtEl>
                                          <p:spTgt spid="4"/>
                                        </p:tgtEl>
                                        <p:attrNameLst>
                                          <p:attrName>ppt_x</p:attrName>
                                        </p:attrNameLst>
                                      </p:cBhvr>
                                      <p:tavLst>
                                        <p:tav tm="0">
                                          <p:val>
                                            <p:strVal val="#ppt_x-#ppt_w*1.125000"/>
                                          </p:val>
                                        </p:tav>
                                        <p:tav tm="100000">
                                          <p:val>
                                            <p:strVal val="#ppt_x"/>
                                          </p:val>
                                        </p:tav>
                                      </p:tavLst>
                                    </p:anim>
                                    <p:animEffect transition="in" filter="wipe(right)">
                                      <p:cBhvr>
                                        <p:cTn id="16" dur="75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1000"/>
                                        <p:tgtEl>
                                          <p:spTgt spid="6"/>
                                        </p:tgtEl>
                                      </p:cBhvr>
                                    </p:animEffect>
                                  </p:childTnLst>
                                </p:cTn>
                              </p:par>
                              <p:par>
                                <p:cTn id="25" presetID="42" presetClass="entr" presetSubtype="0"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1000"/>
                                        <p:tgtEl>
                                          <p:spTgt spid="13"/>
                                        </p:tgtEl>
                                      </p:cBhvr>
                                    </p:animEffect>
                                  </p:childTnLst>
                                </p:cTn>
                              </p:par>
                              <p:par>
                                <p:cTn id="38" presetID="42" presetClass="entr" presetSubtype="0" fill="hold"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heel(1)">
                                      <p:cBhvr>
                                        <p:cTn id="50" dur="1000"/>
                                        <p:tgtEl>
                                          <p:spTgt spid="18"/>
                                        </p:tgtEl>
                                      </p:cBhvr>
                                    </p:animEffect>
                                  </p:childTnLst>
                                </p:cTn>
                              </p:par>
                              <p:par>
                                <p:cTn id="51" presetID="42" presetClass="entr" presetSubtype="0" fill="hold" nodeType="withEffect">
                                  <p:stCondLst>
                                    <p:cond delay="5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heel(1)">
                                      <p:cBhvr>
                                        <p:cTn id="63" dur="1000"/>
                                        <p:tgtEl>
                                          <p:spTgt spid="23"/>
                                        </p:tgtEl>
                                      </p:cBhvr>
                                    </p:animEffect>
                                  </p:childTnLst>
                                </p:cTn>
                              </p:par>
                              <p:par>
                                <p:cTn id="64" presetID="42" presetClass="entr" presetSubtype="0" fill="hold" nodeType="withEffect">
                                  <p:stCondLst>
                                    <p:cond delay="50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bldLvl="0" animBg="1"/>
      <p:bldP spid="6" grpId="0" bldLvl="0" animBg="1"/>
      <p:bldP spid="8" grpId="0" bldLvl="0" animBg="1"/>
      <p:bldP spid="13" grpId="0" bldLvl="0" animBg="1"/>
      <p:bldP spid="14" grpId="0" bldLvl="0" animBg="1"/>
      <p:bldP spid="18" grpId="0" bldLvl="0" animBg="1"/>
      <p:bldP spid="19" grpId="0" bldLvl="0" animBg="1"/>
      <p:bldP spid="23" grpId="0" bldLvl="0" animBg="1"/>
      <p:bldP spid="2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12" name="TextBox 3"/>
          <p:cNvSpPr txBox="1"/>
          <p:nvPr/>
        </p:nvSpPr>
        <p:spPr>
          <a:xfrm>
            <a:off x="1807754" y="2490844"/>
            <a:ext cx="6056086" cy="2952115"/>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3765"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十九大以来</a:t>
            </a:r>
            <a:r>
              <a:rPr kumimoji="0" lang="zh-CN" altLang="en-US" sz="20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，中共中央总书记、国家主席、中央军委主席习近平站在党和国家工作全局的高度，全面推进党的建设，坚持全面从严治党，发表了一系列重要论述，深刻阐释了</a:t>
            </a:r>
            <a:r>
              <a:rPr kumimoji="0" lang="zh-CN" altLang="en-US" sz="2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党风廉政建设和反腐败斗争</a:t>
            </a:r>
            <a:r>
              <a:rPr kumimoji="0" lang="zh-CN" altLang="en-US" sz="20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的重大理论问题和实践问题，为新形势下深入推进党风廉政建设和反腐败斗争提供了思想武器和行动指南。</a:t>
            </a:r>
            <a:endParaRPr kumimoji="0" lang="zh-CN" altLang="en-US" sz="20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nvGrpSpPr>
          <p:cNvPr id="14" name="组合 13"/>
          <p:cNvGrpSpPr/>
          <p:nvPr/>
        </p:nvGrpSpPr>
        <p:grpSpPr>
          <a:xfrm>
            <a:off x="1730713" y="1571214"/>
            <a:ext cx="3297669" cy="860425"/>
            <a:chOff x="5305403" y="1770162"/>
            <a:chExt cx="3297669" cy="860425"/>
          </a:xfrm>
        </p:grpSpPr>
        <p:sp>
          <p:nvSpPr>
            <p:cNvPr id="15" name="TextBox 1"/>
            <p:cNvSpPr txBox="1"/>
            <p:nvPr/>
          </p:nvSpPr>
          <p:spPr>
            <a:xfrm>
              <a:off x="5305403" y="1770162"/>
              <a:ext cx="1596390" cy="86042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a:ln>
                    <a:noFill/>
                  </a:ln>
                  <a:gradFill>
                    <a:gsLst>
                      <a:gs pos="0">
                        <a:srgbClr val="E30000"/>
                      </a:gs>
                      <a:gs pos="100000">
                        <a:srgbClr val="760303"/>
                      </a:gs>
                    </a:gsLst>
                    <a:lin ang="5400000" scaled="0"/>
                  </a:gradFill>
                  <a:effectLst/>
                  <a:uLnTx/>
                  <a:uFillTx/>
                  <a:latin typeface="Calibri"/>
                  <a:ea typeface="微软雅黑" panose="020B0503020204020204" pitchFamily="34" charset="-122"/>
                  <a:cs typeface="+mn-cs"/>
                </a:rPr>
                <a:t>前 言</a:t>
              </a:r>
            </a:p>
          </p:txBody>
        </p:sp>
        <p:sp>
          <p:nvSpPr>
            <p:cNvPr id="16" name="TextBox 2"/>
            <p:cNvSpPr txBox="1">
              <a:spLocks noChangeArrowheads="1"/>
            </p:cNvSpPr>
            <p:nvPr/>
          </p:nvSpPr>
          <p:spPr bwMode="auto">
            <a:xfrm>
              <a:off x="6742522" y="1961486"/>
              <a:ext cx="1860550" cy="55308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1200" cap="none" spc="0" normalizeH="0" baseline="0" noProof="0">
                  <a:ln>
                    <a:noFill/>
                  </a:ln>
                  <a:gradFill>
                    <a:gsLst>
                      <a:gs pos="0">
                        <a:srgbClr val="E30000"/>
                      </a:gs>
                      <a:gs pos="100000">
                        <a:srgbClr val="760303"/>
                      </a:gs>
                    </a:gsLst>
                    <a:lin ang="5400000" scaled="0"/>
                  </a:gradFill>
                  <a:effectLst/>
                  <a:uLnTx/>
                  <a:uFillTx/>
                  <a:latin typeface="微软雅黑" panose="020B0503020204020204" pitchFamily="34" charset="-122"/>
                  <a:ea typeface="微软雅黑" panose="020B0503020204020204" pitchFamily="34" charset="-122"/>
                  <a:cs typeface="+mn-cs"/>
                </a:rPr>
                <a:t>PREFACE</a:t>
              </a:r>
              <a:endParaRPr kumimoji="0" lang="en-US" altLang="zh-CN" sz="3000" b="1" i="0" u="none" strike="noStrike" kern="1200" cap="none" spc="0" normalizeH="0" baseline="0" noProof="0" dirty="0">
                <a:ln>
                  <a:noFill/>
                </a:ln>
                <a:gradFill>
                  <a:gsLst>
                    <a:gs pos="0">
                      <a:srgbClr val="E30000"/>
                    </a:gs>
                    <a:gs pos="100000">
                      <a:srgbClr val="760303"/>
                    </a:gs>
                  </a:gsLst>
                  <a:lin ang="5400000" scaled="0"/>
                </a:gradFill>
                <a:effectLst/>
                <a:uLnTx/>
                <a:uFillTx/>
                <a:latin typeface="微软雅黑" panose="020B0503020204020204" pitchFamily="34" charset="-122"/>
                <a:ea typeface="微软雅黑" panose="020B0503020204020204" pitchFamily="34" charset="-122"/>
                <a:cs typeface="+mn-cs"/>
              </a:endParaRPr>
            </a:p>
          </p:txBody>
        </p:sp>
      </p:grpSp>
      <p:pic>
        <p:nvPicPr>
          <p:cNvPr id="2" name="图片 1"/>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11200"/>
                    </a14:imgEffect>
                  </a14:imgLayer>
                </a14:imgProps>
              </a:ext>
            </a:extLst>
          </a:blip>
          <a:stretch>
            <a:fillRect/>
          </a:stretch>
        </p:blipFill>
        <p:spPr>
          <a:xfrm>
            <a:off x="8140065" y="2668270"/>
            <a:ext cx="2262505" cy="2600960"/>
          </a:xfrm>
          <a:prstGeom prst="rect">
            <a:avLst/>
          </a:prstGeom>
        </p:spPr>
      </p:pic>
      <p:sp>
        <p:nvSpPr>
          <p:cNvPr id="5" name="对角圆角矩形 4"/>
          <p:cNvSpPr/>
          <p:nvPr/>
        </p:nvSpPr>
        <p:spPr>
          <a:xfrm>
            <a:off x="1520190" y="2404745"/>
            <a:ext cx="9363710" cy="3154680"/>
          </a:xfrm>
          <a:prstGeom prst="round2DiagRect">
            <a:avLst/>
          </a:prstGeom>
          <a:noFill/>
          <a:ln w="28575" cmpd="thickThi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186425544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四、反腐败斗争的成果</a:t>
            </a:r>
          </a:p>
        </p:txBody>
      </p:sp>
      <p:sp>
        <p:nvSpPr>
          <p:cNvPr id="30" name="矩形 29">
            <a:extLst>
              <a:ext uri="{FF2B5EF4-FFF2-40B4-BE49-F238E27FC236}">
                <a16:creationId xmlns:a16="http://schemas.microsoft.com/office/drawing/2014/main" xmlns="" id="{C49CE1AC-916E-4F7E-93C6-16756ACE8ADE}"/>
              </a:ext>
            </a:extLst>
          </p:cNvPr>
          <p:cNvSpPr/>
          <p:nvPr/>
        </p:nvSpPr>
        <p:spPr>
          <a:xfrm>
            <a:off x="3900575" y="2643554"/>
            <a:ext cx="3658382" cy="144655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矩形: 圆角 30">
            <a:extLst>
              <a:ext uri="{FF2B5EF4-FFF2-40B4-BE49-F238E27FC236}">
                <a16:creationId xmlns:a16="http://schemas.microsoft.com/office/drawing/2014/main" xmlns="" id="{64FEFADF-0C82-40AC-A995-9D13EC5E6D9C}"/>
              </a:ext>
            </a:extLst>
          </p:cNvPr>
          <p:cNvSpPr/>
          <p:nvPr/>
        </p:nvSpPr>
        <p:spPr>
          <a:xfrm>
            <a:off x="4547900" y="2269001"/>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职务犯罪</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32" name="组合 31">
            <a:extLst>
              <a:ext uri="{FF2B5EF4-FFF2-40B4-BE49-F238E27FC236}">
                <a16:creationId xmlns:a16="http://schemas.microsoft.com/office/drawing/2014/main" xmlns="" id="{DD0F85A4-094E-4168-B643-A1F39933324F}"/>
              </a:ext>
            </a:extLst>
          </p:cNvPr>
          <p:cNvGrpSpPr/>
          <p:nvPr/>
        </p:nvGrpSpPr>
        <p:grpSpPr>
          <a:xfrm>
            <a:off x="4464559" y="2777001"/>
            <a:ext cx="2683169" cy="1446550"/>
            <a:chOff x="4376328" y="2356143"/>
            <a:chExt cx="2683169" cy="1446550"/>
          </a:xfrm>
        </p:grpSpPr>
        <p:sp>
          <p:nvSpPr>
            <p:cNvPr id="33" name="文本框 32">
              <a:extLst>
                <a:ext uri="{FF2B5EF4-FFF2-40B4-BE49-F238E27FC236}">
                  <a16:creationId xmlns:a16="http://schemas.microsoft.com/office/drawing/2014/main" xmlns="" id="{C5C8325D-AF31-4972-B6ED-6590C7C7B5C1}"/>
                </a:ext>
              </a:extLst>
            </p:cNvPr>
            <p:cNvSpPr txBox="1"/>
            <p:nvPr/>
          </p:nvSpPr>
          <p:spPr>
            <a:xfrm>
              <a:off x="4376328" y="2356143"/>
              <a:ext cx="2385588"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30538</a:t>
              </a:r>
            </a:p>
          </p:txBody>
        </p:sp>
        <p:sp>
          <p:nvSpPr>
            <p:cNvPr id="34" name="文本框 33">
              <a:extLst>
                <a:ext uri="{FF2B5EF4-FFF2-40B4-BE49-F238E27FC236}">
                  <a16:creationId xmlns:a16="http://schemas.microsoft.com/office/drawing/2014/main" xmlns="" id="{5783CB25-64CE-44AF-A31F-16F924A9FE87}"/>
                </a:ext>
              </a:extLst>
            </p:cNvPr>
            <p:cNvSpPr txBox="1"/>
            <p:nvPr/>
          </p:nvSpPr>
          <p:spPr>
            <a:xfrm>
              <a:off x="6643999" y="3207581"/>
              <a:ext cx="41549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35" name="矩形 34">
            <a:extLst>
              <a:ext uri="{FF2B5EF4-FFF2-40B4-BE49-F238E27FC236}">
                <a16:creationId xmlns:a16="http://schemas.microsoft.com/office/drawing/2014/main" xmlns="" id="{D1973391-BDD5-4EE5-B5C8-8E9E7E8E2272}"/>
              </a:ext>
            </a:extLst>
          </p:cNvPr>
          <p:cNvSpPr/>
          <p:nvPr/>
        </p:nvSpPr>
        <p:spPr>
          <a:xfrm>
            <a:off x="7951289" y="2643554"/>
            <a:ext cx="3658382" cy="144655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矩形: 圆角 35">
            <a:extLst>
              <a:ext uri="{FF2B5EF4-FFF2-40B4-BE49-F238E27FC236}">
                <a16:creationId xmlns:a16="http://schemas.microsoft.com/office/drawing/2014/main" xmlns="" id="{7967F298-8BFF-49CB-88B7-5927C5928B15}"/>
              </a:ext>
            </a:extLst>
          </p:cNvPr>
          <p:cNvSpPr/>
          <p:nvPr/>
        </p:nvSpPr>
        <p:spPr>
          <a:xfrm>
            <a:off x="8598614" y="2269001"/>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同比上升</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37" name="组合 36">
            <a:extLst>
              <a:ext uri="{FF2B5EF4-FFF2-40B4-BE49-F238E27FC236}">
                <a16:creationId xmlns:a16="http://schemas.microsoft.com/office/drawing/2014/main" xmlns="" id="{F6A3B5B9-B70F-472D-B4E6-DB4838C0AC09}"/>
              </a:ext>
            </a:extLst>
          </p:cNvPr>
          <p:cNvGrpSpPr/>
          <p:nvPr/>
        </p:nvGrpSpPr>
        <p:grpSpPr>
          <a:xfrm>
            <a:off x="9052016" y="2746058"/>
            <a:ext cx="1819632" cy="1446550"/>
            <a:chOff x="9258444" y="2356143"/>
            <a:chExt cx="1819632" cy="1446550"/>
          </a:xfrm>
        </p:grpSpPr>
        <p:sp>
          <p:nvSpPr>
            <p:cNvPr id="38" name="文本框 37">
              <a:extLst>
                <a:ext uri="{FF2B5EF4-FFF2-40B4-BE49-F238E27FC236}">
                  <a16:creationId xmlns:a16="http://schemas.microsoft.com/office/drawing/2014/main" xmlns="" id="{CAEAB4BE-3361-487F-AFF4-4AC15F721349}"/>
                </a:ext>
              </a:extLst>
            </p:cNvPr>
            <p:cNvSpPr txBox="1"/>
            <p:nvPr/>
          </p:nvSpPr>
          <p:spPr>
            <a:xfrm>
              <a:off x="9258444" y="2356143"/>
              <a:ext cx="1402948"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19.6</a:t>
              </a:r>
            </a:p>
          </p:txBody>
        </p:sp>
        <p:sp>
          <p:nvSpPr>
            <p:cNvPr id="39" name="文本框 38">
              <a:extLst>
                <a:ext uri="{FF2B5EF4-FFF2-40B4-BE49-F238E27FC236}">
                  <a16:creationId xmlns:a16="http://schemas.microsoft.com/office/drawing/2014/main" xmlns="" id="{C63684D8-9661-44D2-9C8E-9032E8737D5F}"/>
                </a:ext>
              </a:extLst>
            </p:cNvPr>
            <p:cNvSpPr txBox="1"/>
            <p:nvPr/>
          </p:nvSpPr>
          <p:spPr>
            <a:xfrm>
              <a:off x="10678608" y="3278748"/>
              <a:ext cx="39946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a:t>
              </a:r>
              <a:endParaRPr kumimoji="0" lang="en-US"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40" name="矩形 39">
            <a:extLst>
              <a:ext uri="{FF2B5EF4-FFF2-40B4-BE49-F238E27FC236}">
                <a16:creationId xmlns:a16="http://schemas.microsoft.com/office/drawing/2014/main" xmlns="" id="{275E1A04-73C3-4AA8-B25F-F7972B13EDEB}"/>
              </a:ext>
            </a:extLst>
          </p:cNvPr>
          <p:cNvSpPr/>
          <p:nvPr/>
        </p:nvSpPr>
        <p:spPr>
          <a:xfrm>
            <a:off x="3900575" y="4584313"/>
            <a:ext cx="3658382" cy="127201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矩形: 圆角 40">
            <a:extLst>
              <a:ext uri="{FF2B5EF4-FFF2-40B4-BE49-F238E27FC236}">
                <a16:creationId xmlns:a16="http://schemas.microsoft.com/office/drawing/2014/main" xmlns="" id="{FFFFA1F3-CD54-4106-B17A-D4E9679FB7A9}"/>
              </a:ext>
            </a:extLst>
          </p:cNvPr>
          <p:cNvSpPr/>
          <p:nvPr/>
        </p:nvSpPr>
        <p:spPr>
          <a:xfrm>
            <a:off x="4547900" y="4209760"/>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其中原县处级干部</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xmlns="" id="{B94A4F4D-5322-4C96-9992-A0572A6FF77F}"/>
              </a:ext>
            </a:extLst>
          </p:cNvPr>
          <p:cNvGrpSpPr/>
          <p:nvPr/>
        </p:nvGrpSpPr>
        <p:grpSpPr>
          <a:xfrm>
            <a:off x="4885081" y="4607106"/>
            <a:ext cx="1883811" cy="1323439"/>
            <a:chOff x="4805130" y="4799623"/>
            <a:chExt cx="1883811" cy="1323439"/>
          </a:xfrm>
        </p:grpSpPr>
        <p:sp>
          <p:nvSpPr>
            <p:cNvPr id="43" name="文本框 42">
              <a:extLst>
                <a:ext uri="{FF2B5EF4-FFF2-40B4-BE49-F238E27FC236}">
                  <a16:creationId xmlns:a16="http://schemas.microsoft.com/office/drawing/2014/main" xmlns="" id="{EA0DFBCA-B404-4F89-869A-8ED9CC8F98DE}"/>
                </a:ext>
              </a:extLst>
            </p:cNvPr>
            <p:cNvSpPr txBox="1"/>
            <p:nvPr/>
          </p:nvSpPr>
          <p:spPr>
            <a:xfrm>
              <a:off x="4805130" y="4799623"/>
              <a:ext cx="1527982"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1505</a:t>
              </a:r>
            </a:p>
          </p:txBody>
        </p:sp>
        <p:sp>
          <p:nvSpPr>
            <p:cNvPr id="44" name="文本框 43">
              <a:extLst>
                <a:ext uri="{FF2B5EF4-FFF2-40B4-BE49-F238E27FC236}">
                  <a16:creationId xmlns:a16="http://schemas.microsoft.com/office/drawing/2014/main" xmlns="" id="{31BEF9A5-DC34-4A62-BEF8-481E21DC17BA}"/>
                </a:ext>
              </a:extLst>
            </p:cNvPr>
            <p:cNvSpPr txBox="1"/>
            <p:nvPr/>
          </p:nvSpPr>
          <p:spPr>
            <a:xfrm>
              <a:off x="6299091" y="5525665"/>
              <a:ext cx="38985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45" name="矩形 44">
            <a:extLst>
              <a:ext uri="{FF2B5EF4-FFF2-40B4-BE49-F238E27FC236}">
                <a16:creationId xmlns:a16="http://schemas.microsoft.com/office/drawing/2014/main" xmlns="" id="{C7A24C59-649F-43CE-BB32-B32B03DE186E}"/>
              </a:ext>
            </a:extLst>
          </p:cNvPr>
          <p:cNvSpPr/>
          <p:nvPr/>
        </p:nvSpPr>
        <p:spPr>
          <a:xfrm>
            <a:off x="7951289" y="4584313"/>
            <a:ext cx="3658382" cy="127201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矩形: 圆角 45">
            <a:extLst>
              <a:ext uri="{FF2B5EF4-FFF2-40B4-BE49-F238E27FC236}">
                <a16:creationId xmlns:a16="http://schemas.microsoft.com/office/drawing/2014/main" xmlns="" id="{F248844C-F3E4-4A7D-95E4-0BEA4BBBBF84}"/>
              </a:ext>
            </a:extLst>
          </p:cNvPr>
          <p:cNvSpPr/>
          <p:nvPr/>
        </p:nvSpPr>
        <p:spPr>
          <a:xfrm>
            <a:off x="8598614" y="4209760"/>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原厅局级干部</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47" name="组合 46">
            <a:extLst>
              <a:ext uri="{FF2B5EF4-FFF2-40B4-BE49-F238E27FC236}">
                <a16:creationId xmlns:a16="http://schemas.microsoft.com/office/drawing/2014/main" xmlns="" id="{A8D3FC51-841B-43F5-8259-0CC47304976E}"/>
              </a:ext>
            </a:extLst>
          </p:cNvPr>
          <p:cNvGrpSpPr/>
          <p:nvPr/>
        </p:nvGrpSpPr>
        <p:grpSpPr>
          <a:xfrm>
            <a:off x="9068044" y="4607106"/>
            <a:ext cx="1715336" cy="1323439"/>
            <a:chOff x="8988093" y="4799623"/>
            <a:chExt cx="1715336" cy="1323439"/>
          </a:xfrm>
        </p:grpSpPr>
        <p:sp>
          <p:nvSpPr>
            <p:cNvPr id="48" name="文本框 47">
              <a:extLst>
                <a:ext uri="{FF2B5EF4-FFF2-40B4-BE49-F238E27FC236}">
                  <a16:creationId xmlns:a16="http://schemas.microsoft.com/office/drawing/2014/main" xmlns="" id="{9BD31835-89F7-4DA6-9BFD-8361D960CF62}"/>
                </a:ext>
              </a:extLst>
            </p:cNvPr>
            <p:cNvSpPr txBox="1"/>
            <p:nvPr/>
          </p:nvSpPr>
          <p:spPr>
            <a:xfrm>
              <a:off x="8988093" y="4799623"/>
              <a:ext cx="1263486"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3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224</a:t>
              </a:r>
            </a:p>
          </p:txBody>
        </p:sp>
        <p:sp>
          <p:nvSpPr>
            <p:cNvPr id="49" name="文本框 48">
              <a:extLst>
                <a:ext uri="{FF2B5EF4-FFF2-40B4-BE49-F238E27FC236}">
                  <a16:creationId xmlns:a16="http://schemas.microsoft.com/office/drawing/2014/main" xmlns="" id="{7A8D4937-8136-4F3C-BF2A-0DC1EA250D03}"/>
                </a:ext>
              </a:extLst>
            </p:cNvPr>
            <p:cNvSpPr txBox="1"/>
            <p:nvPr/>
          </p:nvSpPr>
          <p:spPr>
            <a:xfrm>
              <a:off x="10313579" y="5529538"/>
              <a:ext cx="38985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grpSp>
        <p:nvGrpSpPr>
          <p:cNvPr id="50" name="组合 49">
            <a:extLst>
              <a:ext uri="{FF2B5EF4-FFF2-40B4-BE49-F238E27FC236}">
                <a16:creationId xmlns:a16="http://schemas.microsoft.com/office/drawing/2014/main" xmlns="" id="{07F7B61E-3BE9-44F3-B55B-B343EFA9BA93}"/>
              </a:ext>
            </a:extLst>
          </p:cNvPr>
          <p:cNvGrpSpPr/>
          <p:nvPr/>
        </p:nvGrpSpPr>
        <p:grpSpPr>
          <a:xfrm>
            <a:off x="724266" y="2269001"/>
            <a:ext cx="2966544" cy="3587328"/>
            <a:chOff x="282224" y="2397369"/>
            <a:chExt cx="2966544" cy="3587328"/>
          </a:xfrm>
          <a:gradFill>
            <a:gsLst>
              <a:gs pos="0">
                <a:srgbClr val="E30000"/>
              </a:gs>
              <a:gs pos="100000">
                <a:srgbClr val="760303"/>
              </a:gs>
            </a:gsLst>
            <a:lin ang="5400000" scaled="0"/>
          </a:gradFill>
        </p:grpSpPr>
        <p:sp>
          <p:nvSpPr>
            <p:cNvPr id="51" name="矩形 50">
              <a:extLst>
                <a:ext uri="{FF2B5EF4-FFF2-40B4-BE49-F238E27FC236}">
                  <a16:creationId xmlns:a16="http://schemas.microsoft.com/office/drawing/2014/main" xmlns="" id="{C3363E49-FEB7-480F-B67E-5D3EDBF333A6}"/>
                </a:ext>
              </a:extLst>
            </p:cNvPr>
            <p:cNvSpPr/>
            <p:nvPr/>
          </p:nvSpPr>
          <p:spPr>
            <a:xfrm>
              <a:off x="282224" y="2397369"/>
              <a:ext cx="2966544" cy="35873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52" name="文本框 51">
              <a:extLst>
                <a:ext uri="{FF2B5EF4-FFF2-40B4-BE49-F238E27FC236}">
                  <a16:creationId xmlns:a16="http://schemas.microsoft.com/office/drawing/2014/main" xmlns="" id="{8027B63E-D640-401B-9305-3819E58CA3E6}"/>
                </a:ext>
              </a:extLst>
            </p:cNvPr>
            <p:cNvSpPr txBox="1"/>
            <p:nvPr/>
          </p:nvSpPr>
          <p:spPr>
            <a:xfrm>
              <a:off x="881351" y="2795452"/>
              <a:ext cx="1723549"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打老虎</a:t>
              </a:r>
              <a:endParaRPr kumimoji="0" lang="en-US" altLang="zh-CN"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拍苍蝇</a:t>
              </a:r>
              <a:endParaRPr kumimoji="0" lang="en-US"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53" name="文本框 52">
              <a:extLst>
                <a:ext uri="{FF2B5EF4-FFF2-40B4-BE49-F238E27FC236}">
                  <a16:creationId xmlns:a16="http://schemas.microsoft.com/office/drawing/2014/main" xmlns="" id="{CA5253B9-11EF-4A0A-89F7-1D71A79CB14E}"/>
                </a:ext>
              </a:extLst>
            </p:cNvPr>
            <p:cNvSpPr txBox="1"/>
            <p:nvPr/>
          </p:nvSpPr>
          <p:spPr>
            <a:xfrm>
              <a:off x="491989" y="4241409"/>
              <a:ext cx="2502275" cy="14773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1</a:t>
              </a:r>
              <a:r>
                <a:rPr kumimoji="0" lang="zh-CN" alt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月至</a:t>
              </a:r>
              <a:r>
                <a:rPr kumimoji="0" lang="en-US" altLang="zh-CN"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6</a:t>
              </a:r>
              <a:r>
                <a:rPr kumimoji="0" lang="zh-CN" alt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月，除北京、山西、浙江三个试点地区外，检察机关对其他</a:t>
              </a:r>
              <a:r>
                <a:rPr kumimoji="0" lang="en-US" altLang="zh-CN"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29</a:t>
              </a:r>
              <a:r>
                <a:rPr kumimoji="0" lang="zh-CN" alt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个省份立案侦查贪污贿赂、渎职侵权等</a:t>
              </a:r>
              <a:endParaRPr kumimoji="0" 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xmlns="" val="72126074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additive="base">
                                        <p:cTn id="10" dur="1000" fill="hold"/>
                                        <p:tgtEl>
                                          <p:spTgt spid="50"/>
                                        </p:tgtEl>
                                        <p:attrNameLst>
                                          <p:attrName>ppt_x</p:attrName>
                                        </p:attrNameLst>
                                      </p:cBhvr>
                                      <p:tavLst>
                                        <p:tav tm="0">
                                          <p:val>
                                            <p:strVal val="0-#ppt_w/2"/>
                                          </p:val>
                                        </p:tav>
                                        <p:tav tm="100000">
                                          <p:val>
                                            <p:strVal val="#ppt_x"/>
                                          </p:val>
                                        </p:tav>
                                      </p:tavLst>
                                    </p:anim>
                                    <p:anim calcmode="lin" valueType="num">
                                      <p:cBhvr additive="base">
                                        <p:cTn id="11" dur="1000" fill="hold"/>
                                        <p:tgtEl>
                                          <p:spTgt spid="50"/>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heel(1)">
                                      <p:cBhvr>
                                        <p:cTn id="19" dur="1000"/>
                                        <p:tgtEl>
                                          <p:spTgt spid="30"/>
                                        </p:tgtEl>
                                      </p:cBhvr>
                                    </p:animEffect>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heel(1)">
                                      <p:cBhvr>
                                        <p:cTn id="32" dur="1000"/>
                                        <p:tgtEl>
                                          <p:spTgt spid="35"/>
                                        </p:tgtEl>
                                      </p:cBhvr>
                                    </p:animEffect>
                                  </p:childTnLst>
                                </p:cTn>
                              </p:par>
                              <p:par>
                                <p:cTn id="33" presetID="42"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heel(1)">
                                      <p:cBhvr>
                                        <p:cTn id="45" dur="1000"/>
                                        <p:tgtEl>
                                          <p:spTgt spid="40"/>
                                        </p:tgtEl>
                                      </p:cBhvr>
                                    </p:animEffect>
                                  </p:childTnLst>
                                </p:cTn>
                              </p:par>
                              <p:par>
                                <p:cTn id="46" presetID="42" presetClass="entr" presetSubtype="0"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heel(1)">
                                      <p:cBhvr>
                                        <p:cTn id="58" dur="1000"/>
                                        <p:tgtEl>
                                          <p:spTgt spid="45"/>
                                        </p:tgtEl>
                                      </p:cBhvr>
                                    </p:animEffect>
                                  </p:childTnLst>
                                </p:cTn>
                              </p:par>
                              <p:par>
                                <p:cTn id="59" presetID="42"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1000"/>
                                        <p:tgtEl>
                                          <p:spTgt spid="47"/>
                                        </p:tgtEl>
                                      </p:cBhvr>
                                    </p:animEffect>
                                    <p:anim calcmode="lin" valueType="num">
                                      <p:cBhvr>
                                        <p:cTn id="62" dur="1000" fill="hold"/>
                                        <p:tgtEl>
                                          <p:spTgt spid="47"/>
                                        </p:tgtEl>
                                        <p:attrNameLst>
                                          <p:attrName>ppt_x</p:attrName>
                                        </p:attrNameLst>
                                      </p:cBhvr>
                                      <p:tavLst>
                                        <p:tav tm="0">
                                          <p:val>
                                            <p:strVal val="#ppt_x"/>
                                          </p:val>
                                        </p:tav>
                                        <p:tav tm="100000">
                                          <p:val>
                                            <p:strVal val="#ppt_x"/>
                                          </p:val>
                                        </p:tav>
                                      </p:tavLst>
                                    </p:anim>
                                    <p:anim calcmode="lin" valueType="num">
                                      <p:cBhvr>
                                        <p:cTn id="6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bldLvl="0" animBg="1"/>
      <p:bldP spid="31" grpId="0" bldLvl="0" animBg="1"/>
      <p:bldP spid="35" grpId="0" bldLvl="0" animBg="1"/>
      <p:bldP spid="36" grpId="0" bldLvl="0" animBg="1"/>
      <p:bldP spid="40" grpId="0" bldLvl="0" animBg="1"/>
      <p:bldP spid="41" grpId="0" bldLvl="0" animBg="1"/>
      <p:bldP spid="45" grpId="0" bldLvl="0" animBg="1"/>
      <p:bldP spid="4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四、反腐败斗争的成果</a:t>
            </a:r>
          </a:p>
        </p:txBody>
      </p:sp>
      <p:cxnSp>
        <p:nvCxnSpPr>
          <p:cNvPr id="4" name="直接连接符 3">
            <a:extLst>
              <a:ext uri="{FF2B5EF4-FFF2-40B4-BE49-F238E27FC236}">
                <a16:creationId xmlns:a16="http://schemas.microsoft.com/office/drawing/2014/main" xmlns="" id="{C4F60A9A-BE1E-4A5C-8DEB-10FA2E3CEB71}"/>
              </a:ext>
            </a:extLst>
          </p:cNvPr>
          <p:cNvCxnSpPr/>
          <p:nvPr/>
        </p:nvCxnSpPr>
        <p:spPr>
          <a:xfrm flipV="1">
            <a:off x="5993493" y="3730382"/>
            <a:ext cx="457200" cy="7112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4B480FE9-B0F2-4FB0-8CD6-6E89E47E954C}"/>
              </a:ext>
            </a:extLst>
          </p:cNvPr>
          <p:cNvCxnSpPr>
            <a:stCxn id="20" idx="2"/>
            <a:endCxn id="13" idx="6"/>
          </p:cNvCxnSpPr>
          <p:nvPr/>
        </p:nvCxnSpPr>
        <p:spPr>
          <a:xfrm flipH="1">
            <a:off x="9289143" y="4727332"/>
            <a:ext cx="844550" cy="142875"/>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C5362081-6D3D-4424-ADBF-53B2E39259BA}"/>
              </a:ext>
            </a:extLst>
          </p:cNvPr>
          <p:cNvCxnSpPr/>
          <p:nvPr/>
        </p:nvCxnSpPr>
        <p:spPr>
          <a:xfrm flipV="1">
            <a:off x="2069193" y="3724032"/>
            <a:ext cx="1171575" cy="5715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64181601-462F-4087-8FCF-F6A2AFDFFBAA}"/>
              </a:ext>
            </a:extLst>
          </p:cNvPr>
          <p:cNvCxnSpPr>
            <a:stCxn id="17" idx="5"/>
          </p:cNvCxnSpPr>
          <p:nvPr/>
        </p:nvCxnSpPr>
        <p:spPr>
          <a:xfrm>
            <a:off x="4183243" y="3912676"/>
            <a:ext cx="1127163" cy="966501"/>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D0A159F7-48D1-4487-8007-E0BFC9ADB7C6}"/>
              </a:ext>
            </a:extLst>
          </p:cNvPr>
          <p:cNvCxnSpPr/>
          <p:nvPr/>
        </p:nvCxnSpPr>
        <p:spPr>
          <a:xfrm flipV="1">
            <a:off x="6246796" y="3600207"/>
            <a:ext cx="1204022" cy="105277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EF8EA9C-E2F0-4C12-B8B5-D75397FDC24D}"/>
              </a:ext>
            </a:extLst>
          </p:cNvPr>
          <p:cNvCxnSpPr/>
          <p:nvPr/>
        </p:nvCxnSpPr>
        <p:spPr>
          <a:xfrm>
            <a:off x="8583800" y="3520647"/>
            <a:ext cx="1669002" cy="807868"/>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C235D630-FD0B-4592-9D7B-0DFB7B8D670C}"/>
              </a:ext>
            </a:extLst>
          </p:cNvPr>
          <p:cNvCxnSpPr>
            <a:stCxn id="15" idx="1"/>
          </p:cNvCxnSpPr>
          <p:nvPr/>
        </p:nvCxnSpPr>
        <p:spPr>
          <a:xfrm flipH="1" flipV="1">
            <a:off x="2073956" y="5102776"/>
            <a:ext cx="230374" cy="183543"/>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xmlns="" id="{F779C9F2-CECD-4E06-97BD-DDA63A7CE086}"/>
              </a:ext>
            </a:extLst>
          </p:cNvPr>
          <p:cNvSpPr/>
          <p:nvPr/>
        </p:nvSpPr>
        <p:spPr>
          <a:xfrm>
            <a:off x="8984343" y="4717807"/>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a:extLst>
              <a:ext uri="{FF2B5EF4-FFF2-40B4-BE49-F238E27FC236}">
                <a16:creationId xmlns:a16="http://schemas.microsoft.com/office/drawing/2014/main" xmlns="" id="{E58B4694-3B2C-4CB7-8DA2-AAEE95B1F2D2}"/>
              </a:ext>
            </a:extLst>
          </p:cNvPr>
          <p:cNvSpPr/>
          <p:nvPr/>
        </p:nvSpPr>
        <p:spPr>
          <a:xfrm>
            <a:off x="6318021" y="3568981"/>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椭圆 14">
            <a:extLst>
              <a:ext uri="{FF2B5EF4-FFF2-40B4-BE49-F238E27FC236}">
                <a16:creationId xmlns:a16="http://schemas.microsoft.com/office/drawing/2014/main" xmlns="" id="{2F75E58A-E7BC-4416-A8E6-32CBE757B966}"/>
              </a:ext>
            </a:extLst>
          </p:cNvPr>
          <p:cNvSpPr/>
          <p:nvPr/>
        </p:nvSpPr>
        <p:spPr>
          <a:xfrm>
            <a:off x="2259693" y="5241682"/>
            <a:ext cx="304800" cy="304800"/>
          </a:xfrm>
          <a:prstGeom prst="ellipse">
            <a:avLst/>
          </a:prstGeom>
          <a:solidFill>
            <a:srgbClr val="9B0D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15">
            <a:extLst>
              <a:ext uri="{FF2B5EF4-FFF2-40B4-BE49-F238E27FC236}">
                <a16:creationId xmlns:a16="http://schemas.microsoft.com/office/drawing/2014/main" xmlns="" id="{45084B74-419D-45B6-9FF7-700EC478E454}"/>
              </a:ext>
            </a:extLst>
          </p:cNvPr>
          <p:cNvSpPr/>
          <p:nvPr/>
        </p:nvSpPr>
        <p:spPr>
          <a:xfrm>
            <a:off x="526143" y="3519532"/>
            <a:ext cx="1734289" cy="1734289"/>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反腐</a:t>
            </a:r>
            <a:endParaRPr kumimoji="0" lang="en-US" altLang="zh-CN" sz="3600" b="1"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之道</a:t>
            </a:r>
          </a:p>
        </p:txBody>
      </p:sp>
      <p:sp>
        <p:nvSpPr>
          <p:cNvPr id="17" name="椭圆 16">
            <a:extLst>
              <a:ext uri="{FF2B5EF4-FFF2-40B4-BE49-F238E27FC236}">
                <a16:creationId xmlns:a16="http://schemas.microsoft.com/office/drawing/2014/main" xmlns="" id="{D9770754-64EF-4452-8BDB-B9C796C57C60}"/>
              </a:ext>
            </a:extLst>
          </p:cNvPr>
          <p:cNvSpPr/>
          <p:nvPr/>
        </p:nvSpPr>
        <p:spPr>
          <a:xfrm>
            <a:off x="3207631" y="2937064"/>
            <a:ext cx="1143000" cy="11430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1</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18" name="椭圆 17">
            <a:extLst>
              <a:ext uri="{FF2B5EF4-FFF2-40B4-BE49-F238E27FC236}">
                <a16:creationId xmlns:a16="http://schemas.microsoft.com/office/drawing/2014/main" xmlns="" id="{EAE03DC9-4728-4256-88A1-5A9E7B380390}"/>
              </a:ext>
            </a:extLst>
          </p:cNvPr>
          <p:cNvSpPr/>
          <p:nvPr/>
        </p:nvSpPr>
        <p:spPr>
          <a:xfrm>
            <a:off x="5334820" y="4436280"/>
            <a:ext cx="994052" cy="9940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2</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19" name="椭圆 18">
            <a:extLst>
              <a:ext uri="{FF2B5EF4-FFF2-40B4-BE49-F238E27FC236}">
                <a16:creationId xmlns:a16="http://schemas.microsoft.com/office/drawing/2014/main" xmlns="" id="{39E66972-A718-4766-8235-4FE97BBB4269}"/>
              </a:ext>
            </a:extLst>
          </p:cNvPr>
          <p:cNvSpPr/>
          <p:nvPr/>
        </p:nvSpPr>
        <p:spPr>
          <a:xfrm>
            <a:off x="7422181" y="2737316"/>
            <a:ext cx="1193800" cy="11938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3</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20" name="椭圆 19">
            <a:extLst>
              <a:ext uri="{FF2B5EF4-FFF2-40B4-BE49-F238E27FC236}">
                <a16:creationId xmlns:a16="http://schemas.microsoft.com/office/drawing/2014/main" xmlns="" id="{A10E40BE-CF4D-4A83-B5BD-4E5A89EBAF1B}"/>
              </a:ext>
            </a:extLst>
          </p:cNvPr>
          <p:cNvSpPr/>
          <p:nvPr/>
        </p:nvSpPr>
        <p:spPr>
          <a:xfrm>
            <a:off x="10133693" y="4009782"/>
            <a:ext cx="1435100" cy="14351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4</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21" name="文本框 20">
            <a:extLst>
              <a:ext uri="{FF2B5EF4-FFF2-40B4-BE49-F238E27FC236}">
                <a16:creationId xmlns:a16="http://schemas.microsoft.com/office/drawing/2014/main" xmlns="" id="{61E62CAC-0F7A-4FEA-B377-169392C8D9DE}"/>
              </a:ext>
            </a:extLst>
          </p:cNvPr>
          <p:cNvSpPr txBox="1"/>
          <p:nvPr/>
        </p:nvSpPr>
        <p:spPr>
          <a:xfrm>
            <a:off x="3107418" y="2352432"/>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不敢腐</a:t>
            </a:r>
            <a:endParaRPr kumimoji="0" 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22" name="文本框 21">
            <a:extLst>
              <a:ext uri="{FF2B5EF4-FFF2-40B4-BE49-F238E27FC236}">
                <a16:creationId xmlns:a16="http://schemas.microsoft.com/office/drawing/2014/main" xmlns="" id="{94E6F554-7086-4B02-AF10-3807A418F4F9}"/>
              </a:ext>
            </a:extLst>
          </p:cNvPr>
          <p:cNvSpPr txBox="1"/>
          <p:nvPr/>
        </p:nvSpPr>
        <p:spPr>
          <a:xfrm>
            <a:off x="6393543" y="4762257"/>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不能腐</a:t>
            </a:r>
            <a:endParaRPr kumimoji="0" lang="en-US" sz="30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xmlns="" id="{2EAD4CEB-B192-40E4-8D19-EC0EE44C0AF7}"/>
              </a:ext>
            </a:extLst>
          </p:cNvPr>
          <p:cNvSpPr txBox="1"/>
          <p:nvPr/>
        </p:nvSpPr>
        <p:spPr>
          <a:xfrm>
            <a:off x="7346043" y="2104782"/>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不易腐</a:t>
            </a:r>
            <a:endParaRPr kumimoji="0" 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24" name="文本框 23">
            <a:extLst>
              <a:ext uri="{FF2B5EF4-FFF2-40B4-BE49-F238E27FC236}">
                <a16:creationId xmlns:a16="http://schemas.microsoft.com/office/drawing/2014/main" xmlns="" id="{A4887935-75C3-4C46-9366-AF630A164DD0}"/>
              </a:ext>
            </a:extLst>
          </p:cNvPr>
          <p:cNvSpPr txBox="1"/>
          <p:nvPr/>
        </p:nvSpPr>
        <p:spPr>
          <a:xfrm>
            <a:off x="10260693" y="3352557"/>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不想腐</a:t>
            </a:r>
            <a:endParaRPr kumimoji="0" 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58740321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22" presetClass="entr" presetSubtype="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2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par>
                                <p:cTn id="26" presetID="22" presetClass="entr" presetSubtype="8"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randombar(horizontal)">
                                      <p:cBhvr>
                                        <p:cTn id="34" dur="500"/>
                                        <p:tgtEl>
                                          <p:spTgt spid="22"/>
                                        </p:tgtEl>
                                      </p:cBhvr>
                                    </p:animEffect>
                                  </p:childTnLst>
                                </p:cTn>
                              </p:par>
                              <p:par>
                                <p:cTn id="35" presetID="22" presetClass="entr" presetSubtype="8"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randombar(horizontal)">
                                      <p:cBhvr>
                                        <p:cTn id="43" dur="500"/>
                                        <p:tgtEl>
                                          <p:spTgt spid="1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par>
                                <p:cTn id="50" presetID="22" presetClass="entr" presetSubtype="8"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500"/>
                                        <p:tgtEl>
                                          <p:spTgt spid="2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randombar(horizontal)">
                                      <p:cBhvr>
                                        <p:cTn id="58" dur="500"/>
                                        <p:tgtEl>
                                          <p:spTgt spid="24"/>
                                        </p:tgtEl>
                                      </p:cBhvr>
                                    </p:animEffect>
                                  </p:childTnLst>
                                </p:cTn>
                              </p:par>
                              <p:par>
                                <p:cTn id="59" presetID="22" presetClass="entr" presetSubtype="2"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right)">
                                      <p:cBhvr>
                                        <p:cTn id="61" dur="500"/>
                                        <p:tgtEl>
                                          <p:spTgt spid="5"/>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9" name="Freeform 9">
            <a:extLst>
              <a:ext uri="{FF2B5EF4-FFF2-40B4-BE49-F238E27FC236}">
                <a16:creationId xmlns:a16="http://schemas.microsoft.com/office/drawing/2014/main" xmlns="" id="{B41941BA-90FF-454C-A154-E935C0238BA7}"/>
              </a:ext>
            </a:extLst>
          </p:cNvPr>
          <p:cNvSpPr/>
          <p:nvPr/>
        </p:nvSpPr>
        <p:spPr bwMode="auto">
          <a:xfrm>
            <a:off x="5352538" y="1242858"/>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47" name="文本框 6">
            <a:extLst>
              <a:ext uri="{FF2B5EF4-FFF2-40B4-BE49-F238E27FC236}">
                <a16:creationId xmlns:a16="http://schemas.microsoft.com/office/drawing/2014/main" xmlns="" id="{838049C5-82FB-4FFC-B489-8BF370456DA9}"/>
              </a:ext>
            </a:extLst>
          </p:cNvPr>
          <p:cNvSpPr txBox="1"/>
          <p:nvPr/>
        </p:nvSpPr>
        <p:spPr>
          <a:xfrm>
            <a:off x="3985299" y="2626335"/>
            <a:ext cx="4221401" cy="1049424"/>
          </a:xfrm>
          <a:prstGeom prst="rect">
            <a:avLst/>
          </a:prstGeom>
          <a:noFill/>
        </p:spPr>
        <p:txBody>
          <a:bodyPr wrap="square" lIns="121890" tIns="60945" rIns="121890" bIns="60945" rtlCol="0">
            <a:spAutoFit/>
          </a:bodyPr>
          <a:lstStyle/>
          <a:p>
            <a:pPr algn="ctr">
              <a:lnSpc>
                <a:spcPct val="125000"/>
              </a:lnSpc>
            </a:pPr>
            <a:r>
              <a:rPr lang="zh-CN" altLang="en-US" sz="5300" b="1" dirty="0">
                <a:gradFill>
                  <a:gsLst>
                    <a:gs pos="0">
                      <a:srgbClr val="E30000"/>
                    </a:gs>
                    <a:gs pos="100000">
                      <a:srgbClr val="760303"/>
                    </a:gs>
                  </a:gsLst>
                  <a:lin ang="0" scaled="0"/>
                </a:gradFill>
                <a:latin typeface="微软雅黑" panose="020B0503020204020204" charset="-122"/>
                <a:ea typeface="微软雅黑" panose="020B0503020204020204" charset="-122"/>
              </a:rPr>
              <a:t>第五章</a:t>
            </a:r>
          </a:p>
        </p:txBody>
      </p:sp>
      <p:sp>
        <p:nvSpPr>
          <p:cNvPr id="48" name="文本框 6">
            <a:extLst>
              <a:ext uri="{FF2B5EF4-FFF2-40B4-BE49-F238E27FC236}">
                <a16:creationId xmlns:a16="http://schemas.microsoft.com/office/drawing/2014/main" xmlns="" id="{00361A57-9EB7-4D1E-9347-030AD5548725}"/>
              </a:ext>
            </a:extLst>
          </p:cNvPr>
          <p:cNvSpPr txBox="1"/>
          <p:nvPr/>
        </p:nvSpPr>
        <p:spPr>
          <a:xfrm>
            <a:off x="1444172" y="3534083"/>
            <a:ext cx="9448800" cy="777875"/>
          </a:xfrm>
          <a:prstGeom prst="rect">
            <a:avLst/>
          </a:prstGeom>
          <a:noFill/>
        </p:spPr>
        <p:txBody>
          <a:bodyPr wrap="square" lIns="121890" tIns="60945" rIns="121890" bIns="60945" rtlCol="0">
            <a:spAutoFit/>
          </a:bodyPr>
          <a:lstStyle/>
          <a:p>
            <a:pPr algn="ctr">
              <a:lnSpc>
                <a:spcPct val="115000"/>
              </a:lnSpc>
            </a:pPr>
            <a:r>
              <a:rPr lang="zh-CN" altLang="en-US" sz="3700" b="1" dirty="0">
                <a:gradFill>
                  <a:gsLst>
                    <a:gs pos="0">
                      <a:srgbClr val="E30000"/>
                    </a:gs>
                    <a:gs pos="100000">
                      <a:srgbClr val="760303"/>
                    </a:gs>
                  </a:gsLst>
                  <a:lin ang="0" scaled="0"/>
                </a:gradFill>
                <a:latin typeface="微软雅黑" panose="020B0503020204020204" charset="-122"/>
                <a:ea typeface="微软雅黑" panose="020B0503020204020204" charset="-122"/>
              </a:rPr>
              <a:t>习近平关于党风廉政建设和反腐败斗争论述</a:t>
            </a:r>
          </a:p>
        </p:txBody>
      </p:sp>
      <p:sp>
        <p:nvSpPr>
          <p:cNvPr id="49" name="矩形 48">
            <a:extLst>
              <a:ext uri="{FF2B5EF4-FFF2-40B4-BE49-F238E27FC236}">
                <a16:creationId xmlns:a16="http://schemas.microsoft.com/office/drawing/2014/main" xmlns="" id="{C183236D-8DEA-496E-982F-D35A14B1B7E9}"/>
              </a:ext>
            </a:extLst>
          </p:cNvPr>
          <p:cNvSpPr/>
          <p:nvPr/>
        </p:nvSpPr>
        <p:spPr>
          <a:xfrm>
            <a:off x="4131492" y="4200671"/>
            <a:ext cx="4074160" cy="625475"/>
          </a:xfrm>
          <a:prstGeom prst="rect">
            <a:avLst/>
          </a:prstGeom>
        </p:spPr>
        <p:txBody>
          <a:bodyPr wrap="square" lIns="121890" tIns="60945" rIns="121890" bIns="60945">
            <a:spAutoFit/>
          </a:bodyPr>
          <a:lstStyle/>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在此录入上述图表的描述说明，在此录</a:t>
            </a:r>
          </a:p>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入上述图表的描述说明。</a:t>
            </a:r>
          </a:p>
        </p:txBody>
      </p:sp>
    </p:spTree>
    <p:extLst>
      <p:ext uri="{BB962C8B-B14F-4D97-AF65-F5344CB8AC3E}">
        <p14:creationId xmlns:p14="http://schemas.microsoft.com/office/powerpoint/2010/main" xmlns="" val="48380574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7"/>
                                        </p:tgtEl>
                                      </p:cBhvr>
                                    </p:animEffect>
                                  </p:childTnLst>
                                </p:cTn>
                              </p:par>
                            </p:childTnLst>
                          </p:cTn>
                        </p:par>
                        <p:par>
                          <p:cTn id="16" fill="hold">
                            <p:stCondLst>
                              <p:cond delay="11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by="(-#ppt_w*2)" calcmode="lin" valueType="num">
                                      <p:cBhvr rctx="PPT">
                                        <p:cTn id="19" dur="500" autoRev="1" fill="hold">
                                          <p:stCondLst>
                                            <p:cond delay="0"/>
                                          </p:stCondLst>
                                        </p:cTn>
                                        <p:tgtEl>
                                          <p:spTgt spid="48"/>
                                        </p:tgtEl>
                                        <p:attrNameLst>
                                          <p:attrName>ppt_w</p:attrName>
                                        </p:attrNameLst>
                                      </p:cBhvr>
                                    </p:anim>
                                    <p:anim by="(#ppt_w*0.50)" calcmode="lin" valueType="num">
                                      <p:cBhvr>
                                        <p:cTn id="20" dur="500" decel="50000" autoRev="1" fill="hold">
                                          <p:stCondLst>
                                            <p:cond delay="0"/>
                                          </p:stCondLst>
                                        </p:cTn>
                                        <p:tgtEl>
                                          <p:spTgt spid="48"/>
                                        </p:tgtEl>
                                        <p:attrNameLst>
                                          <p:attrName>ppt_x</p:attrName>
                                        </p:attrNameLst>
                                      </p:cBhvr>
                                    </p:anim>
                                    <p:anim from="(-#ppt_h/2)" to="(#ppt_y)" calcmode="lin" valueType="num">
                                      <p:cBhvr>
                                        <p:cTn id="21" dur="1000" fill="hold">
                                          <p:stCondLst>
                                            <p:cond delay="0"/>
                                          </p:stCondLst>
                                        </p:cTn>
                                        <p:tgtEl>
                                          <p:spTgt spid="48"/>
                                        </p:tgtEl>
                                        <p:attrNameLst>
                                          <p:attrName>ppt_y</p:attrName>
                                        </p:attrNameLst>
                                      </p:cBhvr>
                                    </p:anim>
                                    <p:animRot by="21600000">
                                      <p:cBhvr>
                                        <p:cTn id="22" dur="1000" fill="hold">
                                          <p:stCondLst>
                                            <p:cond delay="0"/>
                                          </p:stCondLst>
                                        </p:cTn>
                                        <p:tgtEl>
                                          <p:spTgt spid="48"/>
                                        </p:tgtEl>
                                        <p:attrNameLst>
                                          <p:attrName>r</p:attrName>
                                        </p:attrNameLst>
                                      </p:cBhvr>
                                    </p:animRot>
                                  </p:childTnLst>
                                </p:cTn>
                              </p:par>
                            </p:childTnLst>
                          </p:cTn>
                        </p:par>
                        <p:par>
                          <p:cTn id="23" fill="hold">
                            <p:stCondLst>
                              <p:cond delay="3900"/>
                            </p:stCondLst>
                            <p:childTnLst>
                              <p:par>
                                <p:cTn id="24" presetID="4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3" y="1427668"/>
            <a:ext cx="10254343" cy="646331"/>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b="1" dirty="0">
                <a:blipFill>
                  <a:blip r:embed="rId3"/>
                  <a:stretch>
                    <a:fillRect/>
                  </a:stretch>
                </a:blipFill>
              </a:rPr>
              <a:t>五、习近平关于党风廉政建设和反腐败斗争论述</a:t>
            </a:r>
          </a:p>
        </p:txBody>
      </p:sp>
      <p:sp>
        <p:nvSpPr>
          <p:cNvPr id="4" name="TextBox 11">
            <a:extLst>
              <a:ext uri="{FF2B5EF4-FFF2-40B4-BE49-F238E27FC236}">
                <a16:creationId xmlns:a16="http://schemas.microsoft.com/office/drawing/2014/main" xmlns="" id="{326F03F5-B4C3-47D6-9AE9-7D53FB3649AC}"/>
              </a:ext>
            </a:extLst>
          </p:cNvPr>
          <p:cNvSpPr txBox="1"/>
          <p:nvPr/>
        </p:nvSpPr>
        <p:spPr>
          <a:xfrm>
            <a:off x="1137558" y="2262414"/>
            <a:ext cx="955221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党风廉政建设和反腐败斗争是我们必须抓好的重大政治任务</a:t>
            </a:r>
          </a:p>
        </p:txBody>
      </p:sp>
      <p:sp>
        <p:nvSpPr>
          <p:cNvPr id="5" name="矩形 13">
            <a:extLst>
              <a:ext uri="{FF2B5EF4-FFF2-40B4-BE49-F238E27FC236}">
                <a16:creationId xmlns:a16="http://schemas.microsoft.com/office/drawing/2014/main" xmlns="" id="{4BD46076-F37C-4249-9080-576DF7AAD697}"/>
              </a:ext>
            </a:extLst>
          </p:cNvPr>
          <p:cNvSpPr/>
          <p:nvPr/>
        </p:nvSpPr>
        <p:spPr>
          <a:xfrm>
            <a:off x="1138353" y="2680518"/>
            <a:ext cx="9551419" cy="1104533"/>
          </a:xfrm>
          <a:prstGeom prst="rect">
            <a:avLst/>
          </a:prstGeom>
          <a:noFill/>
          <a:ln w="9525">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实现党的十八大确定的各项目标任务，实现“两个一百年”目标，实现中华民族伟大复兴的中国梦，必须把我们党建设好。党的十八大对全面提高党的建设科学化水平提出了明确要求，突出强调坚持党要管党、从严治党，不断提高党的领导水平和执政水平、提高拒腐防变和抵御风险能力，增强自我净化、自我完善、自我革新、自我提高能力，确保党始终成为中国特色社会主义事业的坚强领导核心。党风廉政建设和反腐败斗争，是党的建设的重大任务。</a:t>
            </a:r>
          </a:p>
        </p:txBody>
      </p:sp>
      <p:sp>
        <p:nvSpPr>
          <p:cNvPr id="6" name="矩形 36">
            <a:extLst>
              <a:ext uri="{FF2B5EF4-FFF2-40B4-BE49-F238E27FC236}">
                <a16:creationId xmlns:a16="http://schemas.microsoft.com/office/drawing/2014/main" xmlns="" id="{289A018A-940A-4C39-9917-8C30119FD99D}"/>
              </a:ext>
            </a:extLst>
          </p:cNvPr>
          <p:cNvSpPr/>
          <p:nvPr/>
        </p:nvSpPr>
        <p:spPr>
          <a:xfrm>
            <a:off x="2191322" y="3785051"/>
            <a:ext cx="8498451" cy="306705"/>
          </a:xfrm>
          <a:prstGeom prst="rect">
            <a:avLst/>
          </a:prstGeom>
          <a:noFill/>
          <a:ln w="9525">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——在第十八届中央纪律检查委员会第二次全体会议上的讲话 （2013年1月22日）</a:t>
            </a:r>
          </a:p>
        </p:txBody>
      </p:sp>
      <p:sp>
        <p:nvSpPr>
          <p:cNvPr id="8" name="TextBox 11">
            <a:extLst>
              <a:ext uri="{FF2B5EF4-FFF2-40B4-BE49-F238E27FC236}">
                <a16:creationId xmlns:a16="http://schemas.microsoft.com/office/drawing/2014/main" xmlns="" id="{2EE2F96A-F024-4305-8F56-0B2E1C7BEF9E}"/>
              </a:ext>
            </a:extLst>
          </p:cNvPr>
          <p:cNvSpPr txBox="1"/>
          <p:nvPr/>
        </p:nvSpPr>
        <p:spPr>
          <a:xfrm>
            <a:off x="1137558" y="4180864"/>
            <a:ext cx="9551419"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en-US"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党风廉政建设和反腐败斗争形势依然严峻复杂</a:t>
            </a:r>
          </a:p>
        </p:txBody>
      </p:sp>
      <p:sp>
        <p:nvSpPr>
          <p:cNvPr id="9" name="矩形 13">
            <a:extLst>
              <a:ext uri="{FF2B5EF4-FFF2-40B4-BE49-F238E27FC236}">
                <a16:creationId xmlns:a16="http://schemas.microsoft.com/office/drawing/2014/main" xmlns="" id="{7A4F22AE-2EFB-4DBD-8766-7C2A394409AA}"/>
              </a:ext>
            </a:extLst>
          </p:cNvPr>
          <p:cNvSpPr/>
          <p:nvPr/>
        </p:nvSpPr>
        <p:spPr>
          <a:xfrm>
            <a:off x="1138353" y="4684679"/>
            <a:ext cx="9550624" cy="1126462"/>
          </a:xfrm>
          <a:prstGeom prst="rect">
            <a:avLst/>
          </a:prstGeom>
          <a:noFill/>
          <a:ln w="9525">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享乐主义方面，主要是精神懈怠、不思进取，追名逐利、贪图享受，讲究排场、玩风盛行。有的意志消沉、信念动摇，奉行及时行乐的人生哲学，“今朝有酒今朝醉”，“人生得意须尽欢”。有的追求物质享受，情趣低俗，玩物丧志，沉湎花天酒地，热衷灯红酒绿，纵情声色犬马。有的拈轻怕重，安于现状，不愿吃苦出力，满足于现有学识和见解，陶醉于已经取得的成绩，不立新目标，缺乏新动力，“清茶报纸二郎腿，闲聊旁观混光阴”。</a:t>
            </a:r>
          </a:p>
        </p:txBody>
      </p:sp>
      <p:sp>
        <p:nvSpPr>
          <p:cNvPr id="10" name="矩形 36">
            <a:extLst>
              <a:ext uri="{FF2B5EF4-FFF2-40B4-BE49-F238E27FC236}">
                <a16:creationId xmlns:a16="http://schemas.microsoft.com/office/drawing/2014/main" xmlns="" id="{86A31C42-E82D-4551-AD95-97249A6FE5FC}"/>
              </a:ext>
            </a:extLst>
          </p:cNvPr>
          <p:cNvSpPr/>
          <p:nvPr/>
        </p:nvSpPr>
        <p:spPr>
          <a:xfrm>
            <a:off x="2191675" y="5743798"/>
            <a:ext cx="8497743" cy="306705"/>
          </a:xfrm>
          <a:prstGeom prst="rect">
            <a:avLst/>
          </a:prstGeom>
          <a:noFill/>
          <a:ln w="9525">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——《在党的群众路线教育实践活动工作会议上的讲话》（2013年6月18日）</a:t>
            </a:r>
          </a:p>
        </p:txBody>
      </p:sp>
    </p:spTree>
    <p:extLst>
      <p:ext uri="{BB962C8B-B14F-4D97-AF65-F5344CB8AC3E}">
        <p14:creationId xmlns:p14="http://schemas.microsoft.com/office/powerpoint/2010/main" xmlns="" val="79058019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8" grpId="0" bldLvl="0" animBg="1"/>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3" y="1427668"/>
            <a:ext cx="10254343" cy="646331"/>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b="1" dirty="0">
                <a:blipFill>
                  <a:blip r:embed="rId3"/>
                  <a:stretch>
                    <a:fillRect/>
                  </a:stretch>
                </a:blipFill>
              </a:rPr>
              <a:t>五、习近平关于党风廉政建设和反腐败斗争论述</a:t>
            </a:r>
          </a:p>
        </p:txBody>
      </p:sp>
      <p:sp>
        <p:nvSpPr>
          <p:cNvPr id="4" name="TextBox 11">
            <a:extLst>
              <a:ext uri="{FF2B5EF4-FFF2-40B4-BE49-F238E27FC236}">
                <a16:creationId xmlns:a16="http://schemas.microsoft.com/office/drawing/2014/main" xmlns="" id="{326F03F5-B4C3-47D6-9AE9-7D53FB3649AC}"/>
              </a:ext>
            </a:extLst>
          </p:cNvPr>
          <p:cNvSpPr txBox="1"/>
          <p:nvPr/>
        </p:nvSpPr>
        <p:spPr>
          <a:xfrm>
            <a:off x="1137558" y="2262414"/>
            <a:ext cx="955221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3.</a:t>
            </a:r>
            <a:r>
              <a:rPr lang="zh-CN" altLang="en-US" sz="2000" noProof="1">
                <a:solidFill>
                  <a:prstClr val="white"/>
                </a:solidFill>
                <a:latin typeface="微软雅黑" panose="020B0503020204020204" pitchFamily="34" charset="-122"/>
                <a:ea typeface="微软雅黑" panose="020B0503020204020204" pitchFamily="34" charset="-122"/>
              </a:rPr>
              <a:t>从严治党   严明党的纪律</a:t>
            </a:r>
          </a:p>
        </p:txBody>
      </p:sp>
      <p:sp>
        <p:nvSpPr>
          <p:cNvPr id="5" name="矩形 13">
            <a:extLst>
              <a:ext uri="{FF2B5EF4-FFF2-40B4-BE49-F238E27FC236}">
                <a16:creationId xmlns:a16="http://schemas.microsoft.com/office/drawing/2014/main" xmlns="" id="{4BD46076-F37C-4249-9080-576DF7AAD697}"/>
              </a:ext>
            </a:extLst>
          </p:cNvPr>
          <p:cNvSpPr/>
          <p:nvPr/>
        </p:nvSpPr>
        <p:spPr>
          <a:xfrm>
            <a:off x="1138353" y="2680518"/>
            <a:ext cx="9551419" cy="1104533"/>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这些潜规则看起来无影无踪，却又无处不在，听起来悖情悖理，却可畅通无阻，成为腐蚀党员和干部、败坏党的风气的沉疴毒瘤。如果任其大行其道，我们的党风、政风、社会风气又谈何好转？破除潜规则，根本之策是强化明规则，以正压邪，让潜规则在党内以及社会上失去土壤、失去通道、失去市场。全党上下，任何一级组织、任何一名党员和干部都要严格遵守党的组织制度和党的法规纪律，对党忠诚，光明磊落，公道正派。</a:t>
            </a:r>
          </a:p>
        </p:txBody>
      </p:sp>
      <p:sp>
        <p:nvSpPr>
          <p:cNvPr id="6" name="矩形 36">
            <a:extLst>
              <a:ext uri="{FF2B5EF4-FFF2-40B4-BE49-F238E27FC236}">
                <a16:creationId xmlns:a16="http://schemas.microsoft.com/office/drawing/2014/main" xmlns="" id="{289A018A-940A-4C39-9917-8C30119FD99D}"/>
              </a:ext>
            </a:extLst>
          </p:cNvPr>
          <p:cNvSpPr/>
          <p:nvPr/>
        </p:nvSpPr>
        <p:spPr>
          <a:xfrm>
            <a:off x="2191322" y="3785051"/>
            <a:ext cx="8498451" cy="306705"/>
          </a:xfrm>
          <a:prstGeom prst="rect">
            <a:avLst/>
          </a:prstGeom>
          <a:noFill/>
          <a:ln w="9525">
            <a:noFill/>
          </a:ln>
        </p:spPr>
        <p:txBody>
          <a:bodyPr wrap="square">
            <a:spAutoFit/>
          </a:bodyPr>
          <a:lstStyle/>
          <a:p>
            <a:pPr lvl="0" algn="r">
              <a:defRPr/>
            </a:pPr>
            <a:r>
              <a:rPr lang="zh-CN" altLang="en-US" sz="1400" dirty="0">
                <a:solidFill>
                  <a:prstClr val="black"/>
                </a:solidFill>
                <a:latin typeface="微软雅黑" panose="020B0503020204020204" pitchFamily="34" charset="-122"/>
                <a:ea typeface="微软雅黑" panose="020B0503020204020204" pitchFamily="34" charset="-122"/>
              </a:rPr>
              <a:t> </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在参加河南省兰考县委常委班子专题民主生活会时的讲话</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2014</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5</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9</a:t>
            </a:r>
            <a:r>
              <a:rPr lang="zh-CN" altLang="en-US" sz="1400" dirty="0">
                <a:solidFill>
                  <a:prstClr val="black"/>
                </a:solidFill>
                <a:latin typeface="微软雅黑" panose="020B0503020204020204" pitchFamily="34" charset="-122"/>
                <a:ea typeface="微软雅黑" panose="020B0503020204020204" pitchFamily="34" charset="-122"/>
              </a:rPr>
              <a:t>日）</a:t>
            </a:r>
          </a:p>
        </p:txBody>
      </p:sp>
      <p:sp>
        <p:nvSpPr>
          <p:cNvPr id="8" name="TextBox 11">
            <a:extLst>
              <a:ext uri="{FF2B5EF4-FFF2-40B4-BE49-F238E27FC236}">
                <a16:creationId xmlns:a16="http://schemas.microsoft.com/office/drawing/2014/main" xmlns="" id="{2EE2F96A-F024-4305-8F56-0B2E1C7BEF9E}"/>
              </a:ext>
            </a:extLst>
          </p:cNvPr>
          <p:cNvSpPr txBox="1"/>
          <p:nvPr/>
        </p:nvSpPr>
        <p:spPr>
          <a:xfrm>
            <a:off x="1137558" y="4180864"/>
            <a:ext cx="9551419"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4.</a:t>
            </a:r>
            <a:r>
              <a:rPr lang="zh-CN" altLang="en-US" sz="2000" noProof="1">
                <a:solidFill>
                  <a:prstClr val="white"/>
                </a:solidFill>
                <a:latin typeface="微软雅黑" panose="020B0503020204020204" pitchFamily="34" charset="-122"/>
                <a:ea typeface="微软雅黑" panose="020B0503020204020204" pitchFamily="34" charset="-122"/>
              </a:rPr>
              <a:t>落实党委的主体责任和纪委的监督责任</a:t>
            </a:r>
          </a:p>
        </p:txBody>
      </p:sp>
      <p:sp>
        <p:nvSpPr>
          <p:cNvPr id="9" name="矩形 13">
            <a:extLst>
              <a:ext uri="{FF2B5EF4-FFF2-40B4-BE49-F238E27FC236}">
                <a16:creationId xmlns:a16="http://schemas.microsoft.com/office/drawing/2014/main" xmlns="" id="{7A4F22AE-2EFB-4DBD-8766-7C2A394409AA}"/>
              </a:ext>
            </a:extLst>
          </p:cNvPr>
          <p:cNvSpPr/>
          <p:nvPr/>
        </p:nvSpPr>
        <p:spPr>
          <a:xfrm>
            <a:off x="1138353" y="4684679"/>
            <a:ext cx="9550624" cy="1126462"/>
          </a:xfrm>
          <a:prstGeom prst="rect">
            <a:avLst/>
          </a:prstGeom>
          <a:noFill/>
          <a:ln w="9525">
            <a:noFill/>
          </a:ln>
        </p:spPr>
        <p:txBody>
          <a:bodyPr wrap="square">
            <a:spAutoFit/>
          </a:bodyPr>
          <a:lstStyle/>
          <a:p>
            <a:pPr lvl="0" algn="just">
              <a:lnSpc>
                <a:spcPct val="120000"/>
              </a:lnSpc>
            </a:pPr>
            <a:r>
              <a:rPr lang="zh-CN" altLang="en-US" sz="1400" dirty="0">
                <a:solidFill>
                  <a:prstClr val="black"/>
                </a:solidFill>
                <a:latin typeface="微软雅黑" panose="020B0503020204020204" pitchFamily="34" charset="-122"/>
                <a:ea typeface="微软雅黑" panose="020B0503020204020204" pitchFamily="34" charset="-122"/>
              </a:rPr>
              <a:t>党的各级组织要自觉担负起执行和维护政治纪律的责任，加强对党员遵守政治纪律的教育。对大是大非问题要有坚定立场，对背离党性的言行要有鲜明态度，不能听之任之、置身事外。发现违反政治纪律的苗头性倾向性问题要及时提醒和纠正，对违反政治纪律的行为要坚决制止。党的各级纪律检查机关要把维护党的政治纪律放在首位，加强对政治纪律执行情况的监督检查。</a:t>
            </a:r>
          </a:p>
        </p:txBody>
      </p:sp>
      <p:sp>
        <p:nvSpPr>
          <p:cNvPr id="10" name="矩形 36">
            <a:extLst>
              <a:ext uri="{FF2B5EF4-FFF2-40B4-BE49-F238E27FC236}">
                <a16:creationId xmlns:a16="http://schemas.microsoft.com/office/drawing/2014/main" xmlns="" id="{86A31C42-E82D-4551-AD95-97249A6FE5FC}"/>
              </a:ext>
            </a:extLst>
          </p:cNvPr>
          <p:cNvSpPr/>
          <p:nvPr/>
        </p:nvSpPr>
        <p:spPr>
          <a:xfrm>
            <a:off x="1135616" y="5698703"/>
            <a:ext cx="9552213" cy="523220"/>
          </a:xfrm>
          <a:prstGeom prst="rect">
            <a:avLst/>
          </a:prstGeom>
          <a:noFill/>
          <a:ln w="9525">
            <a:noFill/>
          </a:ln>
        </p:spPr>
        <p:txBody>
          <a:bodyPr wrap="square">
            <a:spAutoFit/>
          </a:bodyPr>
          <a:lstStyle/>
          <a:p>
            <a:pPr lvl="0" algn="r">
              <a:defRPr/>
            </a:pP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严明政治纪律，自觉维护党的团结统一</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2013</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22</a:t>
            </a:r>
            <a:r>
              <a:rPr lang="zh-CN" altLang="en-US" sz="1400" dirty="0">
                <a:solidFill>
                  <a:prstClr val="black"/>
                </a:solidFill>
                <a:latin typeface="微软雅黑" panose="020B0503020204020204" pitchFamily="34" charset="-122"/>
                <a:ea typeface="微软雅黑" panose="020B0503020204020204" pitchFamily="34" charset="-122"/>
              </a:rPr>
              <a:t>日）</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十八大以来重要文献选编</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（上），中央文献出版社</a:t>
            </a:r>
            <a:r>
              <a:rPr lang="en-US" altLang="zh-CN" sz="1400" dirty="0">
                <a:solidFill>
                  <a:prstClr val="black"/>
                </a:solidFill>
                <a:latin typeface="微软雅黑" panose="020B0503020204020204" pitchFamily="34" charset="-122"/>
                <a:ea typeface="微软雅黑" panose="020B0503020204020204" pitchFamily="34" charset="-122"/>
              </a:rPr>
              <a:t>2014</a:t>
            </a:r>
            <a:r>
              <a:rPr lang="zh-CN" altLang="en-US" sz="1400" dirty="0">
                <a:solidFill>
                  <a:prstClr val="black"/>
                </a:solidFill>
                <a:latin typeface="微软雅黑" panose="020B0503020204020204" pitchFamily="34" charset="-122"/>
                <a:ea typeface="微软雅黑" panose="020B0503020204020204" pitchFamily="34" charset="-122"/>
              </a:rPr>
              <a:t>年版，第</a:t>
            </a:r>
            <a:r>
              <a:rPr lang="en-US" altLang="zh-CN" sz="1400" dirty="0">
                <a:solidFill>
                  <a:prstClr val="black"/>
                </a:solidFill>
                <a:latin typeface="微软雅黑" panose="020B0503020204020204" pitchFamily="34" charset="-122"/>
                <a:ea typeface="微软雅黑" panose="020B0503020204020204" pitchFamily="34" charset="-122"/>
              </a:rPr>
              <a:t>134</a:t>
            </a:r>
            <a:r>
              <a:rPr lang="zh-CN" altLang="en-US" sz="1400" dirty="0">
                <a:solidFill>
                  <a:prstClr val="black"/>
                </a:solidFill>
                <a:latin typeface="微软雅黑" panose="020B0503020204020204" pitchFamily="34" charset="-122"/>
                <a:ea typeface="微软雅黑" panose="020B0503020204020204" pitchFamily="34" charset="-122"/>
              </a:rPr>
              <a:t>页</a:t>
            </a:r>
          </a:p>
        </p:txBody>
      </p:sp>
    </p:spTree>
    <p:extLst>
      <p:ext uri="{BB962C8B-B14F-4D97-AF65-F5344CB8AC3E}">
        <p14:creationId xmlns:p14="http://schemas.microsoft.com/office/powerpoint/2010/main" xmlns="" val="33648200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8" grpId="0" bldLvl="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3" y="1427668"/>
            <a:ext cx="10254343" cy="646331"/>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b="1" dirty="0">
                <a:blipFill>
                  <a:blip r:embed="rId3"/>
                  <a:stretch>
                    <a:fillRect/>
                  </a:stretch>
                </a:blipFill>
              </a:rPr>
              <a:t>五、习近平关于党风廉政建设和反腐败斗争论述</a:t>
            </a:r>
          </a:p>
        </p:txBody>
      </p:sp>
      <p:sp>
        <p:nvSpPr>
          <p:cNvPr id="4" name="TextBox 11">
            <a:extLst>
              <a:ext uri="{FF2B5EF4-FFF2-40B4-BE49-F238E27FC236}">
                <a16:creationId xmlns:a16="http://schemas.microsoft.com/office/drawing/2014/main" xmlns="" id="{326F03F5-B4C3-47D6-9AE9-7D53FB3649AC}"/>
              </a:ext>
            </a:extLst>
          </p:cNvPr>
          <p:cNvSpPr txBox="1"/>
          <p:nvPr/>
        </p:nvSpPr>
        <p:spPr>
          <a:xfrm>
            <a:off x="839940" y="2073999"/>
            <a:ext cx="10444916"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5.</a:t>
            </a:r>
            <a:r>
              <a:rPr lang="zh-CN" altLang="en-US" sz="2000" noProof="1">
                <a:solidFill>
                  <a:prstClr val="white"/>
                </a:solidFill>
                <a:latin typeface="微软雅黑" panose="020B0503020204020204" pitchFamily="34" charset="-122"/>
                <a:ea typeface="微软雅黑" panose="020B0503020204020204" pitchFamily="34" charset="-122"/>
              </a:rPr>
              <a:t>深入落实中央八项规定精神坚持不懈纠正“四风”</a:t>
            </a:r>
          </a:p>
        </p:txBody>
      </p:sp>
      <p:sp>
        <p:nvSpPr>
          <p:cNvPr id="5" name="矩形 13">
            <a:extLst>
              <a:ext uri="{FF2B5EF4-FFF2-40B4-BE49-F238E27FC236}">
                <a16:creationId xmlns:a16="http://schemas.microsoft.com/office/drawing/2014/main" xmlns="" id="{4BD46076-F37C-4249-9080-576DF7AAD697}"/>
              </a:ext>
            </a:extLst>
          </p:cNvPr>
          <p:cNvSpPr/>
          <p:nvPr/>
        </p:nvSpPr>
        <p:spPr>
          <a:xfrm>
            <a:off x="840735" y="2492103"/>
            <a:ext cx="10444047" cy="1643527"/>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规定就是规定，不加“试行”两字，就是要表明一个坚决的态度，表明这个规定是刚性的。“试行”给人感觉是不是还有点含糊。就先按这个规定去做，做了以后真正推开了，一两年后再完善。中央纪委有那么多规定，不也就规定下去了。反正要不断去约束。最重要的是要抓好落实，言必行、行必果。我们说了不是白说，说了就必须做到，把文件上写的内容一一落到实处。要完善细则，警卫、新闻、文秘、内事、外事都要有各自的细化落实方案。规定制定出来后，大家都要学习贯彻，特别是领导干部身边的工作人员要学习贯彻。有些事情往往是身边工作人员提要求，把它作为一种待遇、一种权利来提要求，好像不那么搞就交代不过去了，弄得大家无所适从。管好身边工作人员，这也是一条，而且是很重要的一条。</a:t>
            </a:r>
          </a:p>
        </p:txBody>
      </p:sp>
      <p:sp>
        <p:nvSpPr>
          <p:cNvPr id="6" name="矩形 36">
            <a:extLst>
              <a:ext uri="{FF2B5EF4-FFF2-40B4-BE49-F238E27FC236}">
                <a16:creationId xmlns:a16="http://schemas.microsoft.com/office/drawing/2014/main" xmlns="" id="{289A018A-940A-4C39-9917-8C30119FD99D}"/>
              </a:ext>
            </a:extLst>
          </p:cNvPr>
          <p:cNvSpPr/>
          <p:nvPr/>
        </p:nvSpPr>
        <p:spPr>
          <a:xfrm>
            <a:off x="1891760" y="4065528"/>
            <a:ext cx="9292674" cy="306705"/>
          </a:xfrm>
          <a:prstGeom prst="rect">
            <a:avLst/>
          </a:prstGeom>
          <a:noFill/>
          <a:ln w="9525">
            <a:noFill/>
          </a:ln>
        </p:spPr>
        <p:txBody>
          <a:bodyPr wrap="square">
            <a:spAutoFit/>
          </a:bodyPr>
          <a:lstStyle/>
          <a:p>
            <a:pPr lvl="0" algn="r">
              <a:defRPr/>
            </a:pP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在中央政治局会议上关于改进工作作风、密切联系群众的讲话</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2012</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12</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4</a:t>
            </a:r>
            <a:r>
              <a:rPr lang="zh-CN" altLang="en-US" sz="1400" dirty="0">
                <a:solidFill>
                  <a:prstClr val="black"/>
                </a:solidFill>
                <a:latin typeface="微软雅黑" panose="020B0503020204020204" pitchFamily="34" charset="-122"/>
                <a:ea typeface="微软雅黑" panose="020B0503020204020204" pitchFamily="34" charset="-122"/>
              </a:rPr>
              <a:t>日）</a:t>
            </a:r>
          </a:p>
        </p:txBody>
      </p:sp>
      <p:sp>
        <p:nvSpPr>
          <p:cNvPr id="8" name="TextBox 11">
            <a:extLst>
              <a:ext uri="{FF2B5EF4-FFF2-40B4-BE49-F238E27FC236}">
                <a16:creationId xmlns:a16="http://schemas.microsoft.com/office/drawing/2014/main" xmlns="" id="{2EE2F96A-F024-4305-8F56-0B2E1C7BEF9E}"/>
              </a:ext>
            </a:extLst>
          </p:cNvPr>
          <p:cNvSpPr txBox="1"/>
          <p:nvPr/>
        </p:nvSpPr>
        <p:spPr>
          <a:xfrm>
            <a:off x="839940" y="4425933"/>
            <a:ext cx="1044404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6.</a:t>
            </a:r>
            <a:r>
              <a:rPr lang="zh-CN" altLang="en-US" sz="2000" noProof="1">
                <a:solidFill>
                  <a:prstClr val="white"/>
                </a:solidFill>
                <a:latin typeface="微软雅黑" panose="020B0503020204020204" pitchFamily="34" charset="-122"/>
                <a:ea typeface="微软雅黑" panose="020B0503020204020204" pitchFamily="34" charset="-122"/>
              </a:rPr>
              <a:t>以零容忍态度惩治腐败坚决遏制腐败现象蔓延势头 </a:t>
            </a:r>
          </a:p>
        </p:txBody>
      </p:sp>
      <p:sp>
        <p:nvSpPr>
          <p:cNvPr id="9" name="矩形 13">
            <a:extLst>
              <a:ext uri="{FF2B5EF4-FFF2-40B4-BE49-F238E27FC236}">
                <a16:creationId xmlns:a16="http://schemas.microsoft.com/office/drawing/2014/main" xmlns="" id="{7A4F22AE-2EFB-4DBD-8766-7C2A394409AA}"/>
              </a:ext>
            </a:extLst>
          </p:cNvPr>
          <p:cNvSpPr/>
          <p:nvPr/>
        </p:nvSpPr>
        <p:spPr>
          <a:xfrm>
            <a:off x="839940" y="4843470"/>
            <a:ext cx="10443178" cy="1384995"/>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军队不是生活在真空中的，社会上存在的各种消极腐败现象必然会在军队中反映出来。军委的同志要旗帜鲜明反对腐败，带头遵守廉洁自律各项规定，带头遵守中央关于领导干部工作和生活待遇等方面的规定，切实抓好分管单位和部门的党风廉政建设。我们不仅要管好自己，而且要管好配偶、子女和身边工作人员，决不谋私利，决不搞特权，以实际行动给全军作出表率。对广大官兵和群众反映的消极腐败问题，一定要认真查处。任何人违反了党纪国法，都要依法惩治，决不能手软。我们说，党内不能有腐败分子的藏身之地，军队是拿枪杆子的，更不能有腐败分子的藏身之地。</a:t>
            </a:r>
          </a:p>
        </p:txBody>
      </p:sp>
    </p:spTree>
    <p:extLst>
      <p:ext uri="{BB962C8B-B14F-4D97-AF65-F5344CB8AC3E}">
        <p14:creationId xmlns:p14="http://schemas.microsoft.com/office/powerpoint/2010/main" xmlns="" val="253831811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8" grpId="0" bldLvl="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3" y="1427668"/>
            <a:ext cx="10254343" cy="646331"/>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b="1" dirty="0">
                <a:blipFill>
                  <a:blip r:embed="rId3"/>
                  <a:stretch>
                    <a:fillRect/>
                  </a:stretch>
                </a:blipFill>
              </a:rPr>
              <a:t>五、习近平关于党风廉政建设和反腐败斗争论述</a:t>
            </a:r>
          </a:p>
        </p:txBody>
      </p:sp>
      <p:sp>
        <p:nvSpPr>
          <p:cNvPr id="4" name="TextBox 11">
            <a:extLst>
              <a:ext uri="{FF2B5EF4-FFF2-40B4-BE49-F238E27FC236}">
                <a16:creationId xmlns:a16="http://schemas.microsoft.com/office/drawing/2014/main" xmlns="" id="{326F03F5-B4C3-47D6-9AE9-7D53FB3649AC}"/>
              </a:ext>
            </a:extLst>
          </p:cNvPr>
          <p:cNvSpPr txBox="1"/>
          <p:nvPr/>
        </p:nvSpPr>
        <p:spPr>
          <a:xfrm>
            <a:off x="839940" y="2073999"/>
            <a:ext cx="10444916"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7.</a:t>
            </a:r>
            <a:r>
              <a:rPr lang="zh-CN" altLang="en-US" sz="2000" noProof="1">
                <a:solidFill>
                  <a:prstClr val="white"/>
                </a:solidFill>
                <a:latin typeface="微软雅黑" panose="020B0503020204020204" pitchFamily="34" charset="-122"/>
                <a:ea typeface="微软雅黑" panose="020B0503020204020204" pitchFamily="34" charset="-122"/>
              </a:rPr>
              <a:t>用好巡视这把反腐“利剑”</a:t>
            </a:r>
          </a:p>
        </p:txBody>
      </p:sp>
      <p:sp>
        <p:nvSpPr>
          <p:cNvPr id="5" name="矩形 13">
            <a:extLst>
              <a:ext uri="{FF2B5EF4-FFF2-40B4-BE49-F238E27FC236}">
                <a16:creationId xmlns:a16="http://schemas.microsoft.com/office/drawing/2014/main" xmlns="" id="{4BD46076-F37C-4249-9080-576DF7AAD697}"/>
              </a:ext>
            </a:extLst>
          </p:cNvPr>
          <p:cNvSpPr/>
          <p:nvPr/>
        </p:nvSpPr>
        <p:spPr>
          <a:xfrm>
            <a:off x="840735" y="2492103"/>
            <a:ext cx="10444047" cy="1104533"/>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工作没有重点就抓不出成绩。巡视工作要明确职责定位，巡视内容不要太宽泛，要围绕党风廉政建设和反腐败斗争这个中心进行。中央巡视工作领导小组要切实加强对巡视工作的领导。中央巡视组是中央直接派的，要当好“钦差大臣”，善于发现问题，发挥震慑力。要增强对党负责的政治意识、发现问题的责任意识、敢于提出问题的党性意识，切实加强对党组织领导班子及其成员特别是主要负责人的监督。无论是谁，都在巡视监督的范围之内。</a:t>
            </a:r>
          </a:p>
        </p:txBody>
      </p:sp>
      <p:sp>
        <p:nvSpPr>
          <p:cNvPr id="6" name="矩形 36">
            <a:extLst>
              <a:ext uri="{FF2B5EF4-FFF2-40B4-BE49-F238E27FC236}">
                <a16:creationId xmlns:a16="http://schemas.microsoft.com/office/drawing/2014/main" xmlns="" id="{289A018A-940A-4C39-9917-8C30119FD99D}"/>
              </a:ext>
            </a:extLst>
          </p:cNvPr>
          <p:cNvSpPr/>
          <p:nvPr/>
        </p:nvSpPr>
        <p:spPr>
          <a:xfrm>
            <a:off x="1891760" y="3574861"/>
            <a:ext cx="9292674" cy="523220"/>
          </a:xfrm>
          <a:prstGeom prst="rect">
            <a:avLst/>
          </a:prstGeom>
          <a:noFill/>
          <a:ln w="9525">
            <a:noFill/>
          </a:ln>
        </p:spPr>
        <p:txBody>
          <a:bodyPr wrap="square">
            <a:spAutoFit/>
          </a:bodyPr>
          <a:lstStyle/>
          <a:p>
            <a:pPr lvl="0" algn="r">
              <a:defRPr/>
            </a:pP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在中央政治局常委会审议</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关于中央巡视工作领导小组第一次会议研究部署巡视工作情况的报告</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时的讲话</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2013</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4</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25</a:t>
            </a:r>
            <a:r>
              <a:rPr lang="zh-CN" altLang="en-US" sz="1400" dirty="0">
                <a:solidFill>
                  <a:prstClr val="black"/>
                </a:solidFill>
                <a:latin typeface="微软雅黑" panose="020B0503020204020204" pitchFamily="34" charset="-122"/>
                <a:ea typeface="微软雅黑" panose="020B0503020204020204" pitchFamily="34" charset="-122"/>
              </a:rPr>
              <a:t>日）</a:t>
            </a:r>
          </a:p>
        </p:txBody>
      </p:sp>
      <p:sp>
        <p:nvSpPr>
          <p:cNvPr id="8" name="TextBox 11">
            <a:extLst>
              <a:ext uri="{FF2B5EF4-FFF2-40B4-BE49-F238E27FC236}">
                <a16:creationId xmlns:a16="http://schemas.microsoft.com/office/drawing/2014/main" xmlns="" id="{2EE2F96A-F024-4305-8F56-0B2E1C7BEF9E}"/>
              </a:ext>
            </a:extLst>
          </p:cNvPr>
          <p:cNvSpPr txBox="1"/>
          <p:nvPr/>
        </p:nvSpPr>
        <p:spPr>
          <a:xfrm>
            <a:off x="839940" y="4098081"/>
            <a:ext cx="1044404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8.</a:t>
            </a:r>
            <a:r>
              <a:rPr lang="zh-CN" altLang="en-US" sz="2000" noProof="1">
                <a:solidFill>
                  <a:prstClr val="white"/>
                </a:solidFill>
                <a:latin typeface="微软雅黑" panose="020B0503020204020204" pitchFamily="34" charset="-122"/>
                <a:ea typeface="微软雅黑" panose="020B0503020204020204" pitchFamily="34" charset="-122"/>
              </a:rPr>
              <a:t>把权力关进制度的笼子里</a:t>
            </a:r>
          </a:p>
        </p:txBody>
      </p:sp>
      <p:sp>
        <p:nvSpPr>
          <p:cNvPr id="9" name="矩形 13">
            <a:extLst>
              <a:ext uri="{FF2B5EF4-FFF2-40B4-BE49-F238E27FC236}">
                <a16:creationId xmlns:a16="http://schemas.microsoft.com/office/drawing/2014/main" xmlns="" id="{7A4F22AE-2EFB-4DBD-8766-7C2A394409AA}"/>
              </a:ext>
            </a:extLst>
          </p:cNvPr>
          <p:cNvSpPr/>
          <p:nvPr/>
        </p:nvSpPr>
        <p:spPr>
          <a:xfrm>
            <a:off x="839940" y="4515618"/>
            <a:ext cx="10443178" cy="1363065"/>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要善于用法治思维和法治方式反对腐败，加强反腐败国家立法，加强反腐倡廉党内法规制度建设，让法律制度刚性运行。扬汤止沸，不如釜底抽薪。要从源头上有效防治腐败，加强对典型案例的剖析，从中找出规律性的东西，深化腐败问题多发领域和环节的改革，最大限度减少体制障碍和制度漏洞。要加强对权力运行的制约和监督，把权力关进制度的笼子里，形成不敢腐的惩戒机制、不能腐的防范机制、不易腐的保障机制。</a:t>
            </a:r>
          </a:p>
        </p:txBody>
      </p:sp>
      <p:sp>
        <p:nvSpPr>
          <p:cNvPr id="10" name="矩形 36">
            <a:extLst>
              <a:ext uri="{FF2B5EF4-FFF2-40B4-BE49-F238E27FC236}">
                <a16:creationId xmlns:a16="http://schemas.microsoft.com/office/drawing/2014/main" xmlns="" id="{6B33974A-113D-4C55-8ABC-361D502DAE53}"/>
              </a:ext>
            </a:extLst>
          </p:cNvPr>
          <p:cNvSpPr/>
          <p:nvPr/>
        </p:nvSpPr>
        <p:spPr>
          <a:xfrm>
            <a:off x="2305488" y="5725330"/>
            <a:ext cx="8977630" cy="306705"/>
          </a:xfrm>
          <a:prstGeom prst="rect">
            <a:avLst/>
          </a:prstGeom>
          <a:noFill/>
          <a:ln w="9525">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————《依纪依法严惩腐败，着力解决群众反映强烈的突出问题》（2013年1月22日）</a:t>
            </a:r>
          </a:p>
        </p:txBody>
      </p:sp>
    </p:spTree>
    <p:extLst>
      <p:ext uri="{BB962C8B-B14F-4D97-AF65-F5344CB8AC3E}">
        <p14:creationId xmlns:p14="http://schemas.microsoft.com/office/powerpoint/2010/main" xmlns="" val="334277268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8" grpId="0" bldLvl="0" animBg="1"/>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3" y="1427668"/>
            <a:ext cx="10254343" cy="646331"/>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b="1" dirty="0">
                <a:blipFill>
                  <a:blip r:embed="rId3"/>
                  <a:stretch>
                    <a:fillRect/>
                  </a:stretch>
                </a:blipFill>
              </a:rPr>
              <a:t>五、习近平关于党风廉政建设和反腐败斗争论述</a:t>
            </a:r>
          </a:p>
        </p:txBody>
      </p:sp>
      <p:sp>
        <p:nvSpPr>
          <p:cNvPr id="4" name="TextBox 11">
            <a:extLst>
              <a:ext uri="{FF2B5EF4-FFF2-40B4-BE49-F238E27FC236}">
                <a16:creationId xmlns:a16="http://schemas.microsoft.com/office/drawing/2014/main" xmlns="" id="{326F03F5-B4C3-47D6-9AE9-7D53FB3649AC}"/>
              </a:ext>
            </a:extLst>
          </p:cNvPr>
          <p:cNvSpPr txBox="1"/>
          <p:nvPr/>
        </p:nvSpPr>
        <p:spPr>
          <a:xfrm>
            <a:off x="1166512" y="2975363"/>
            <a:ext cx="964953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9.</a:t>
            </a:r>
            <a:r>
              <a:rPr lang="zh-CN" altLang="en-US" sz="2000" noProof="1">
                <a:solidFill>
                  <a:prstClr val="white"/>
                </a:solidFill>
                <a:latin typeface="微软雅黑" panose="020B0503020204020204" pitchFamily="34" charset="-122"/>
                <a:ea typeface="微软雅黑" panose="020B0503020204020204" pitchFamily="34" charset="-122"/>
              </a:rPr>
              <a:t>筑牢拒腐防变的思想道德防线</a:t>
            </a:r>
          </a:p>
        </p:txBody>
      </p:sp>
      <p:sp>
        <p:nvSpPr>
          <p:cNvPr id="5" name="矩形 13">
            <a:extLst>
              <a:ext uri="{FF2B5EF4-FFF2-40B4-BE49-F238E27FC236}">
                <a16:creationId xmlns:a16="http://schemas.microsoft.com/office/drawing/2014/main" xmlns="" id="{4BD46076-F37C-4249-9080-576DF7AAD697}"/>
              </a:ext>
            </a:extLst>
          </p:cNvPr>
          <p:cNvSpPr/>
          <p:nvPr/>
        </p:nvSpPr>
        <p:spPr>
          <a:xfrm>
            <a:off x="1167315" y="3496921"/>
            <a:ext cx="9648731" cy="1249188"/>
          </a:xfrm>
          <a:prstGeom prst="rect">
            <a:avLst/>
          </a:prstGeom>
          <a:noFill/>
          <a:ln w="9525">
            <a:noFill/>
          </a:ln>
        </p:spPr>
        <p:txBody>
          <a:bodyPr wrap="square">
            <a:spAutoFit/>
          </a:bodyPr>
          <a:lstStyle/>
          <a:p>
            <a:pPr lvl="0" algn="just">
              <a:lnSpc>
                <a:spcPct val="120000"/>
              </a:lnSpc>
              <a:defRPr/>
            </a:pPr>
            <a:r>
              <a:rPr lang="zh-CN" altLang="en-US" sz="1600" dirty="0">
                <a:solidFill>
                  <a:prstClr val="black"/>
                </a:solidFill>
                <a:latin typeface="微软雅黑" panose="020B0503020204020204" pitchFamily="34" charset="-122"/>
                <a:ea typeface="微软雅黑" panose="020B0503020204020204" pitchFamily="34" charset="-122"/>
              </a:rPr>
              <a:t>作为党的高级干部，我们必须始终保持对马克思主义的坚定信仰、对共产主义和中国特色社会主义的坚定信念，按照马克思主义政治家的标准严格要求自己，始终把人民放在心中最高位置，把为党和人民事业贡献力量作为自己的最高追求，为坚持和发展中国特色社会主义不懈奋斗，以此来开阔胸襟和眼界，以此来增强政治定力和政治敏锐性，以此来提高抵御各种风险和经受住各种考验的能力。</a:t>
            </a:r>
          </a:p>
        </p:txBody>
      </p:sp>
      <p:sp>
        <p:nvSpPr>
          <p:cNvPr id="6" name="矩形 36">
            <a:extLst>
              <a:ext uri="{FF2B5EF4-FFF2-40B4-BE49-F238E27FC236}">
                <a16:creationId xmlns:a16="http://schemas.microsoft.com/office/drawing/2014/main" xmlns="" id="{289A018A-940A-4C39-9917-8C30119FD99D}"/>
              </a:ext>
            </a:extLst>
          </p:cNvPr>
          <p:cNvSpPr/>
          <p:nvPr/>
        </p:nvSpPr>
        <p:spPr>
          <a:xfrm>
            <a:off x="2231010" y="4746109"/>
            <a:ext cx="8585036" cy="338554"/>
          </a:xfrm>
          <a:prstGeom prst="rect">
            <a:avLst/>
          </a:prstGeom>
          <a:noFill/>
          <a:ln w="9525">
            <a:noFill/>
          </a:ln>
        </p:spPr>
        <p:txBody>
          <a:bodyPr wrap="square">
            <a:spAutoFit/>
          </a:bodyPr>
          <a:lstStyle/>
          <a:p>
            <a:pPr lvl="0" algn="r">
              <a:defRPr/>
            </a:pPr>
            <a:r>
              <a:rPr lang="zh-CN" altLang="en-US" sz="1600" dirty="0">
                <a:solidFill>
                  <a:prstClr val="black"/>
                </a:solidFill>
                <a:latin typeface="微软雅黑" panose="020B0503020204020204" pitchFamily="34" charset="-122"/>
                <a:ea typeface="微软雅黑" panose="020B0503020204020204" pitchFamily="34" charset="-122"/>
              </a:rPr>
              <a:t> </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在中共十八届一中全会上的讲话</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a:t>
            </a:r>
            <a:r>
              <a:rPr lang="en-US" altLang="zh-CN" sz="1600" dirty="0">
                <a:solidFill>
                  <a:prstClr val="black"/>
                </a:solidFill>
                <a:latin typeface="微软雅黑" panose="020B0503020204020204" pitchFamily="34" charset="-122"/>
                <a:ea typeface="微软雅黑" panose="020B0503020204020204" pitchFamily="34" charset="-122"/>
              </a:rPr>
              <a:t>2012</a:t>
            </a:r>
            <a:r>
              <a:rPr lang="zh-CN" altLang="en-US" sz="1600" dirty="0">
                <a:solidFill>
                  <a:prstClr val="black"/>
                </a:solidFill>
                <a:latin typeface="微软雅黑" panose="020B0503020204020204" pitchFamily="34" charset="-122"/>
                <a:ea typeface="微软雅黑" panose="020B0503020204020204" pitchFamily="34" charset="-122"/>
              </a:rPr>
              <a:t>年</a:t>
            </a:r>
            <a:r>
              <a:rPr lang="en-US" altLang="zh-CN" sz="1600" dirty="0">
                <a:solidFill>
                  <a:prstClr val="black"/>
                </a:solidFill>
                <a:latin typeface="微软雅黑" panose="020B0503020204020204" pitchFamily="34" charset="-122"/>
                <a:ea typeface="微软雅黑" panose="020B0503020204020204" pitchFamily="34" charset="-122"/>
              </a:rPr>
              <a:t>11</a:t>
            </a:r>
            <a:r>
              <a:rPr lang="zh-CN" altLang="en-US" sz="1600" dirty="0">
                <a:solidFill>
                  <a:prstClr val="black"/>
                </a:solidFill>
                <a:latin typeface="微软雅黑" panose="020B0503020204020204" pitchFamily="34" charset="-122"/>
                <a:ea typeface="微软雅黑" panose="020B0503020204020204" pitchFamily="34" charset="-122"/>
              </a:rPr>
              <a:t>月</a:t>
            </a:r>
            <a:r>
              <a:rPr lang="en-US" altLang="zh-CN" sz="1600" dirty="0">
                <a:solidFill>
                  <a:prstClr val="black"/>
                </a:solidFill>
                <a:latin typeface="微软雅黑" panose="020B0503020204020204" pitchFamily="34" charset="-122"/>
                <a:ea typeface="微软雅黑" panose="020B0503020204020204" pitchFamily="34" charset="-122"/>
              </a:rPr>
              <a:t>15</a:t>
            </a:r>
            <a:r>
              <a:rPr lang="zh-CN" altLang="en-US" sz="1600" dirty="0">
                <a:solidFill>
                  <a:prstClr val="black"/>
                </a:solidFill>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xmlns="" val="193877248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4363009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274115A4-3CAE-4CE1-B63F-6E5854FE1A92}"/>
              </a:ext>
            </a:extLst>
          </p:cNvPr>
          <p:cNvGrpSpPr/>
          <p:nvPr/>
        </p:nvGrpSpPr>
        <p:grpSpPr>
          <a:xfrm>
            <a:off x="4959941" y="1565660"/>
            <a:ext cx="5773373" cy="558165"/>
            <a:chOff x="6102747" y="1607214"/>
            <a:chExt cx="5773373" cy="558165"/>
          </a:xfrm>
        </p:grpSpPr>
        <p:sp>
          <p:nvSpPr>
            <p:cNvPr id="30" name="椭圆 29">
              <a:extLst>
                <a:ext uri="{FF2B5EF4-FFF2-40B4-BE49-F238E27FC236}">
                  <a16:creationId xmlns:a16="http://schemas.microsoft.com/office/drawing/2014/main" xmlns="" id="{BF4082DE-4894-4AE8-9B28-9A1FEC82700D}"/>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32" name="圆角矩形 61">
              <a:extLst>
                <a:ext uri="{FF2B5EF4-FFF2-40B4-BE49-F238E27FC236}">
                  <a16:creationId xmlns:a16="http://schemas.microsoft.com/office/drawing/2014/main" xmlns="" id="{DD0522CE-97FD-4F55-9D03-E0A5B2EB41F3}"/>
                </a:ext>
              </a:extLst>
            </p:cNvPr>
            <p:cNvSpPr/>
            <p:nvPr/>
          </p:nvSpPr>
          <p:spPr>
            <a:xfrm>
              <a:off x="6102747" y="1607214"/>
              <a:ext cx="5773373" cy="558165"/>
            </a:xfrm>
            <a:prstGeom prst="roundRect">
              <a:avLst/>
            </a:prstGeom>
            <a:no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33" name="组合 32">
              <a:extLst>
                <a:ext uri="{FF2B5EF4-FFF2-40B4-BE49-F238E27FC236}">
                  <a16:creationId xmlns:a16="http://schemas.microsoft.com/office/drawing/2014/main" xmlns="" id="{E837007E-CAD9-4C50-8681-59626F48CA24}"/>
                </a:ext>
              </a:extLst>
            </p:cNvPr>
            <p:cNvGrpSpPr/>
            <p:nvPr/>
          </p:nvGrpSpPr>
          <p:grpSpPr>
            <a:xfrm>
              <a:off x="6191961" y="1662062"/>
              <a:ext cx="4443187" cy="460375"/>
              <a:chOff x="5593275" y="1762642"/>
              <a:chExt cx="4443187" cy="460375"/>
            </a:xfrm>
          </p:grpSpPr>
          <p:sp>
            <p:nvSpPr>
              <p:cNvPr id="34" name="矩形 33">
                <a:extLst>
                  <a:ext uri="{FF2B5EF4-FFF2-40B4-BE49-F238E27FC236}">
                    <a16:creationId xmlns:a16="http://schemas.microsoft.com/office/drawing/2014/main" xmlns="" id="{6658E4B2-9B14-4EC4-9D66-6982529EE3C5}"/>
                  </a:ext>
                </a:extLst>
              </p:cNvPr>
              <p:cNvSpPr/>
              <p:nvPr/>
            </p:nvSpPr>
            <p:spPr>
              <a:xfrm>
                <a:off x="6231394" y="1802012"/>
                <a:ext cx="3805068" cy="400110"/>
              </a:xfrm>
              <a:prstGeom prst="rect">
                <a:avLst/>
              </a:prstGeom>
            </p:spPr>
            <p:txBody>
              <a:bodyPr wrap="square">
                <a:spAutoFit/>
              </a:bodyPr>
              <a:lstStyle/>
              <a:p>
                <a:r>
                  <a:rPr lang="zh-CN" altLang="en-US" sz="2000" b="1" kern="0" dirty="0">
                    <a:solidFill>
                      <a:srgbClr val="C00000"/>
                    </a:solidFill>
                    <a:latin typeface="微软雅黑" panose="020B0503020204020204" charset="-122"/>
                    <a:ea typeface="微软雅黑" panose="020B0503020204020204" charset="-122"/>
                  </a:rPr>
                  <a:t>腐败问题及其现状</a:t>
                </a:r>
              </a:p>
            </p:txBody>
          </p:sp>
          <p:sp>
            <p:nvSpPr>
              <p:cNvPr id="35" name="矩形 34">
                <a:extLst>
                  <a:ext uri="{FF2B5EF4-FFF2-40B4-BE49-F238E27FC236}">
                    <a16:creationId xmlns:a16="http://schemas.microsoft.com/office/drawing/2014/main" xmlns="" id="{91763BEC-4A7F-4C3E-A3A2-C239DB9A2EE0}"/>
                  </a:ext>
                </a:extLst>
              </p:cNvPr>
              <p:cNvSpPr/>
              <p:nvPr/>
            </p:nvSpPr>
            <p:spPr>
              <a:xfrm>
                <a:off x="5593275" y="1762642"/>
                <a:ext cx="579120" cy="460375"/>
              </a:xfrm>
              <a:prstGeom prst="rect">
                <a:avLst/>
              </a:prstGeom>
            </p:spPr>
            <p:txBody>
              <a:bodyPr wrap="squar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01</a:t>
                </a:r>
              </a:p>
            </p:txBody>
          </p:sp>
        </p:grpSp>
      </p:grpSp>
      <p:grpSp>
        <p:nvGrpSpPr>
          <p:cNvPr id="36" name="组合 35">
            <a:extLst>
              <a:ext uri="{FF2B5EF4-FFF2-40B4-BE49-F238E27FC236}">
                <a16:creationId xmlns:a16="http://schemas.microsoft.com/office/drawing/2014/main" xmlns="" id="{2AEF3409-B1C6-47E6-B283-6C4AEAC64DDE}"/>
              </a:ext>
            </a:extLst>
          </p:cNvPr>
          <p:cNvGrpSpPr/>
          <p:nvPr/>
        </p:nvGrpSpPr>
        <p:grpSpPr>
          <a:xfrm>
            <a:off x="4959942" y="2321294"/>
            <a:ext cx="5773372" cy="558165"/>
            <a:chOff x="6102748" y="1607214"/>
            <a:chExt cx="5773372" cy="558165"/>
          </a:xfrm>
        </p:grpSpPr>
        <p:sp>
          <p:nvSpPr>
            <p:cNvPr id="37" name="椭圆 36">
              <a:extLst>
                <a:ext uri="{FF2B5EF4-FFF2-40B4-BE49-F238E27FC236}">
                  <a16:creationId xmlns:a16="http://schemas.microsoft.com/office/drawing/2014/main" xmlns="" id="{C8C935E6-C108-4446-BF71-274367A58363}"/>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38" name="圆角矩形 67">
              <a:extLst>
                <a:ext uri="{FF2B5EF4-FFF2-40B4-BE49-F238E27FC236}">
                  <a16:creationId xmlns:a16="http://schemas.microsoft.com/office/drawing/2014/main" xmlns="" id="{E4139E80-B33E-4E4F-A39D-8EB8D04527D3}"/>
                </a:ext>
              </a:extLst>
            </p:cNvPr>
            <p:cNvSpPr/>
            <p:nvPr/>
          </p:nvSpPr>
          <p:spPr>
            <a:xfrm>
              <a:off x="6102748" y="1607214"/>
              <a:ext cx="5773372" cy="558165"/>
            </a:xfrm>
            <a:prstGeom prst="roundRect">
              <a:avLst/>
            </a:prstGeom>
            <a:no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40" name="组合 39">
              <a:extLst>
                <a:ext uri="{FF2B5EF4-FFF2-40B4-BE49-F238E27FC236}">
                  <a16:creationId xmlns:a16="http://schemas.microsoft.com/office/drawing/2014/main" xmlns="" id="{DF72D27C-2BC5-4AA1-A0E2-66CE6B54DA8D}"/>
                </a:ext>
              </a:extLst>
            </p:cNvPr>
            <p:cNvGrpSpPr/>
            <p:nvPr/>
          </p:nvGrpSpPr>
          <p:grpSpPr>
            <a:xfrm>
              <a:off x="6184926" y="1667029"/>
              <a:ext cx="4314815" cy="461665"/>
              <a:chOff x="5586240" y="1767609"/>
              <a:chExt cx="4314815" cy="461665"/>
            </a:xfrm>
          </p:grpSpPr>
          <p:sp>
            <p:nvSpPr>
              <p:cNvPr id="41" name="矩形 40">
                <a:extLst>
                  <a:ext uri="{FF2B5EF4-FFF2-40B4-BE49-F238E27FC236}">
                    <a16:creationId xmlns:a16="http://schemas.microsoft.com/office/drawing/2014/main" xmlns="" id="{38CCD9D3-741B-4A5C-BFF3-D170CFDA9076}"/>
                  </a:ext>
                </a:extLst>
              </p:cNvPr>
              <p:cNvSpPr/>
              <p:nvPr/>
            </p:nvSpPr>
            <p:spPr>
              <a:xfrm>
                <a:off x="6231393" y="1802198"/>
                <a:ext cx="3669662" cy="400110"/>
              </a:xfrm>
              <a:prstGeom prst="rect">
                <a:avLst/>
              </a:prstGeom>
            </p:spPr>
            <p:txBody>
              <a:bodyPr wrap="square">
                <a:spAutoFit/>
              </a:bodyPr>
              <a:lstStyle/>
              <a:p>
                <a:r>
                  <a:rPr lang="zh-CN" altLang="en-US" sz="2000" b="1" kern="0" dirty="0">
                    <a:solidFill>
                      <a:srgbClr val="C00000"/>
                    </a:solidFill>
                    <a:latin typeface="微软雅黑" panose="020B0503020204020204" charset="-122"/>
                    <a:ea typeface="微软雅黑" panose="020B0503020204020204" charset="-122"/>
                  </a:rPr>
                  <a:t>党风廉政建设的目标</a:t>
                </a:r>
              </a:p>
            </p:txBody>
          </p:sp>
          <p:sp>
            <p:nvSpPr>
              <p:cNvPr id="42" name="矩形 41">
                <a:extLst>
                  <a:ext uri="{FF2B5EF4-FFF2-40B4-BE49-F238E27FC236}">
                    <a16:creationId xmlns:a16="http://schemas.microsoft.com/office/drawing/2014/main" xmlns="" id="{E91358FE-BA10-4943-8BF2-D0A878B14F9A}"/>
                  </a:ext>
                </a:extLst>
              </p:cNvPr>
              <p:cNvSpPr/>
              <p:nvPr/>
            </p:nvSpPr>
            <p:spPr>
              <a:xfrm>
                <a:off x="5586240" y="1767609"/>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02</a:t>
                </a:r>
              </a:p>
            </p:txBody>
          </p:sp>
        </p:grpSp>
      </p:grpSp>
      <p:grpSp>
        <p:nvGrpSpPr>
          <p:cNvPr id="43" name="组合 42">
            <a:extLst>
              <a:ext uri="{FF2B5EF4-FFF2-40B4-BE49-F238E27FC236}">
                <a16:creationId xmlns:a16="http://schemas.microsoft.com/office/drawing/2014/main" xmlns="" id="{70C5CD10-65D3-4995-8E91-29B0B8035B72}"/>
              </a:ext>
            </a:extLst>
          </p:cNvPr>
          <p:cNvGrpSpPr/>
          <p:nvPr/>
        </p:nvGrpSpPr>
        <p:grpSpPr>
          <a:xfrm>
            <a:off x="4959942" y="3076928"/>
            <a:ext cx="5773373" cy="558165"/>
            <a:chOff x="6102748" y="1607214"/>
            <a:chExt cx="5773373" cy="558165"/>
          </a:xfrm>
        </p:grpSpPr>
        <p:sp>
          <p:nvSpPr>
            <p:cNvPr id="44" name="椭圆 43">
              <a:extLst>
                <a:ext uri="{FF2B5EF4-FFF2-40B4-BE49-F238E27FC236}">
                  <a16:creationId xmlns:a16="http://schemas.microsoft.com/office/drawing/2014/main" xmlns="" id="{E4A1A2DB-C843-4E30-81CB-5949364AE76B}"/>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45" name="圆角矩形 73">
              <a:extLst>
                <a:ext uri="{FF2B5EF4-FFF2-40B4-BE49-F238E27FC236}">
                  <a16:creationId xmlns:a16="http://schemas.microsoft.com/office/drawing/2014/main" xmlns="" id="{21930018-C966-4064-840F-6C028FE01946}"/>
                </a:ext>
              </a:extLst>
            </p:cNvPr>
            <p:cNvSpPr/>
            <p:nvPr/>
          </p:nvSpPr>
          <p:spPr>
            <a:xfrm>
              <a:off x="6102748" y="1607214"/>
              <a:ext cx="5773373" cy="558165"/>
            </a:xfrm>
            <a:prstGeom prst="roundRect">
              <a:avLst/>
            </a:prstGeom>
            <a:no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46" name="组合 45">
              <a:extLst>
                <a:ext uri="{FF2B5EF4-FFF2-40B4-BE49-F238E27FC236}">
                  <a16:creationId xmlns:a16="http://schemas.microsoft.com/office/drawing/2014/main" xmlns="" id="{4FB2164E-B680-4C71-AE43-B711A2579FD8}"/>
                </a:ext>
              </a:extLst>
            </p:cNvPr>
            <p:cNvGrpSpPr/>
            <p:nvPr/>
          </p:nvGrpSpPr>
          <p:grpSpPr>
            <a:xfrm>
              <a:off x="6184926" y="1667029"/>
              <a:ext cx="4373616" cy="461665"/>
              <a:chOff x="5586240" y="1767609"/>
              <a:chExt cx="4373616" cy="461665"/>
            </a:xfrm>
          </p:grpSpPr>
          <p:sp>
            <p:nvSpPr>
              <p:cNvPr id="52" name="矩形 51">
                <a:extLst>
                  <a:ext uri="{FF2B5EF4-FFF2-40B4-BE49-F238E27FC236}">
                    <a16:creationId xmlns:a16="http://schemas.microsoft.com/office/drawing/2014/main" xmlns="" id="{923A3B50-CAA7-42E5-8A79-A41C39D760F8}"/>
                  </a:ext>
                </a:extLst>
              </p:cNvPr>
              <p:cNvSpPr/>
              <p:nvPr/>
            </p:nvSpPr>
            <p:spPr>
              <a:xfrm>
                <a:off x="6231393" y="1802198"/>
                <a:ext cx="3728463" cy="400110"/>
              </a:xfrm>
              <a:prstGeom prst="rect">
                <a:avLst/>
              </a:prstGeom>
            </p:spPr>
            <p:txBody>
              <a:bodyPr wrap="square">
                <a:spAutoFit/>
              </a:bodyPr>
              <a:lstStyle/>
              <a:p>
                <a:r>
                  <a:rPr lang="zh-CN" altLang="en-US" sz="2000" b="1" kern="0" dirty="0">
                    <a:solidFill>
                      <a:srgbClr val="C00000"/>
                    </a:solidFill>
                    <a:latin typeface="微软雅黑" panose="020B0503020204020204" charset="-122"/>
                    <a:ea typeface="微软雅黑" panose="020B0503020204020204" charset="-122"/>
                  </a:rPr>
                  <a:t>反腐的主要举措</a:t>
                </a:r>
              </a:p>
            </p:txBody>
          </p:sp>
          <p:sp>
            <p:nvSpPr>
              <p:cNvPr id="53" name="矩形 52">
                <a:extLst>
                  <a:ext uri="{FF2B5EF4-FFF2-40B4-BE49-F238E27FC236}">
                    <a16:creationId xmlns:a16="http://schemas.microsoft.com/office/drawing/2014/main" xmlns="" id="{39D0DB3D-AB67-4895-920C-B20C78F27C3E}"/>
                  </a:ext>
                </a:extLst>
              </p:cNvPr>
              <p:cNvSpPr/>
              <p:nvPr/>
            </p:nvSpPr>
            <p:spPr>
              <a:xfrm>
                <a:off x="5586240" y="1767609"/>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03</a:t>
                </a:r>
              </a:p>
            </p:txBody>
          </p:sp>
        </p:grpSp>
      </p:grpSp>
      <p:grpSp>
        <p:nvGrpSpPr>
          <p:cNvPr id="54" name="组合 53">
            <a:extLst>
              <a:ext uri="{FF2B5EF4-FFF2-40B4-BE49-F238E27FC236}">
                <a16:creationId xmlns:a16="http://schemas.microsoft.com/office/drawing/2014/main" xmlns="" id="{C4756356-07FA-4246-BD94-B83260F2F0BD}"/>
              </a:ext>
            </a:extLst>
          </p:cNvPr>
          <p:cNvGrpSpPr/>
          <p:nvPr/>
        </p:nvGrpSpPr>
        <p:grpSpPr>
          <a:xfrm>
            <a:off x="4959942" y="3832562"/>
            <a:ext cx="5773373" cy="558165"/>
            <a:chOff x="6102748" y="1607214"/>
            <a:chExt cx="5773373" cy="558165"/>
          </a:xfrm>
        </p:grpSpPr>
        <p:sp>
          <p:nvSpPr>
            <p:cNvPr id="55" name="椭圆 54">
              <a:extLst>
                <a:ext uri="{FF2B5EF4-FFF2-40B4-BE49-F238E27FC236}">
                  <a16:creationId xmlns:a16="http://schemas.microsoft.com/office/drawing/2014/main" xmlns="" id="{B42BF686-C6FA-42E0-9536-BE6E1399A307}"/>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56" name="圆角矩形 3">
              <a:extLst>
                <a:ext uri="{FF2B5EF4-FFF2-40B4-BE49-F238E27FC236}">
                  <a16:creationId xmlns:a16="http://schemas.microsoft.com/office/drawing/2014/main" xmlns="" id="{7FDD60F1-1C61-49BA-946E-E5F37C4CF9B4}"/>
                </a:ext>
              </a:extLst>
            </p:cNvPr>
            <p:cNvSpPr/>
            <p:nvPr/>
          </p:nvSpPr>
          <p:spPr>
            <a:xfrm>
              <a:off x="6102748" y="1607214"/>
              <a:ext cx="5773373" cy="558165"/>
            </a:xfrm>
            <a:prstGeom prst="roundRect">
              <a:avLst/>
            </a:prstGeom>
            <a:no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57" name="组合 56">
              <a:extLst>
                <a:ext uri="{FF2B5EF4-FFF2-40B4-BE49-F238E27FC236}">
                  <a16:creationId xmlns:a16="http://schemas.microsoft.com/office/drawing/2014/main" xmlns="" id="{4FB287A3-3086-421B-A382-34E45AA217AA}"/>
                </a:ext>
              </a:extLst>
            </p:cNvPr>
            <p:cNvGrpSpPr/>
            <p:nvPr/>
          </p:nvGrpSpPr>
          <p:grpSpPr>
            <a:xfrm>
              <a:off x="6187014" y="1667674"/>
              <a:ext cx="4448134" cy="460375"/>
              <a:chOff x="5588328" y="1768254"/>
              <a:chExt cx="4448134" cy="460375"/>
            </a:xfrm>
          </p:grpSpPr>
          <p:sp>
            <p:nvSpPr>
              <p:cNvPr id="58" name="矩形 57">
                <a:extLst>
                  <a:ext uri="{FF2B5EF4-FFF2-40B4-BE49-F238E27FC236}">
                    <a16:creationId xmlns:a16="http://schemas.microsoft.com/office/drawing/2014/main" xmlns="" id="{19F94C11-AA0C-45A6-8D9E-36D298005C26}"/>
                  </a:ext>
                </a:extLst>
              </p:cNvPr>
              <p:cNvSpPr/>
              <p:nvPr/>
            </p:nvSpPr>
            <p:spPr>
              <a:xfrm>
                <a:off x="6231393" y="1802198"/>
                <a:ext cx="3805069" cy="400110"/>
              </a:xfrm>
              <a:prstGeom prst="rect">
                <a:avLst/>
              </a:prstGeom>
            </p:spPr>
            <p:txBody>
              <a:bodyPr wrap="square">
                <a:spAutoFit/>
              </a:bodyPr>
              <a:lstStyle/>
              <a:p>
                <a:r>
                  <a:rPr lang="zh-CN" altLang="en-US" sz="2000" b="1" kern="0" dirty="0">
                    <a:solidFill>
                      <a:srgbClr val="C00000"/>
                    </a:solidFill>
                    <a:latin typeface="微软雅黑" panose="020B0503020204020204" charset="-122"/>
                    <a:ea typeface="微软雅黑" panose="020B0503020204020204" charset="-122"/>
                  </a:rPr>
                  <a:t>反腐败斗争的成果</a:t>
                </a:r>
              </a:p>
            </p:txBody>
          </p:sp>
          <p:sp>
            <p:nvSpPr>
              <p:cNvPr id="59" name="矩形 58">
                <a:extLst>
                  <a:ext uri="{FF2B5EF4-FFF2-40B4-BE49-F238E27FC236}">
                    <a16:creationId xmlns:a16="http://schemas.microsoft.com/office/drawing/2014/main" xmlns="" id="{288B174E-C1A4-42C1-8FB1-AF6D339AE3CC}"/>
                  </a:ext>
                </a:extLst>
              </p:cNvPr>
              <p:cNvSpPr/>
              <p:nvPr/>
            </p:nvSpPr>
            <p:spPr>
              <a:xfrm>
                <a:off x="5588328" y="1768254"/>
                <a:ext cx="558800" cy="46037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04</a:t>
                </a:r>
              </a:p>
            </p:txBody>
          </p:sp>
        </p:grpSp>
      </p:grpSp>
      <p:grpSp>
        <p:nvGrpSpPr>
          <p:cNvPr id="61" name="组合 60">
            <a:extLst>
              <a:ext uri="{FF2B5EF4-FFF2-40B4-BE49-F238E27FC236}">
                <a16:creationId xmlns:a16="http://schemas.microsoft.com/office/drawing/2014/main" xmlns="" id="{5DBE3F75-6939-447E-AEAE-12E8C8A45828}"/>
              </a:ext>
            </a:extLst>
          </p:cNvPr>
          <p:cNvGrpSpPr/>
          <p:nvPr/>
        </p:nvGrpSpPr>
        <p:grpSpPr>
          <a:xfrm>
            <a:off x="4935311" y="4588195"/>
            <a:ext cx="5881597" cy="558165"/>
            <a:chOff x="6102748" y="1607214"/>
            <a:chExt cx="5881597" cy="558165"/>
          </a:xfrm>
        </p:grpSpPr>
        <p:sp>
          <p:nvSpPr>
            <p:cNvPr id="62" name="椭圆 61">
              <a:extLst>
                <a:ext uri="{FF2B5EF4-FFF2-40B4-BE49-F238E27FC236}">
                  <a16:creationId xmlns:a16="http://schemas.microsoft.com/office/drawing/2014/main" xmlns="" id="{7ECF6F9C-97EB-4501-9B31-BC2623CAEE7C}"/>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63" name="圆角矩形 3">
              <a:extLst>
                <a:ext uri="{FF2B5EF4-FFF2-40B4-BE49-F238E27FC236}">
                  <a16:creationId xmlns:a16="http://schemas.microsoft.com/office/drawing/2014/main" xmlns="" id="{29161FBF-022B-476F-BD86-F1C44EF59388}"/>
                </a:ext>
              </a:extLst>
            </p:cNvPr>
            <p:cNvSpPr/>
            <p:nvPr/>
          </p:nvSpPr>
          <p:spPr>
            <a:xfrm>
              <a:off x="6102748" y="1607214"/>
              <a:ext cx="5798004" cy="558165"/>
            </a:xfrm>
            <a:prstGeom prst="roundRect">
              <a:avLst/>
            </a:prstGeom>
            <a:no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64" name="组合 63">
              <a:extLst>
                <a:ext uri="{FF2B5EF4-FFF2-40B4-BE49-F238E27FC236}">
                  <a16:creationId xmlns:a16="http://schemas.microsoft.com/office/drawing/2014/main" xmlns="" id="{D23308D2-0A9A-4C5C-A041-1AD5BE98A0CA}"/>
                </a:ext>
              </a:extLst>
            </p:cNvPr>
            <p:cNvGrpSpPr/>
            <p:nvPr/>
          </p:nvGrpSpPr>
          <p:grpSpPr>
            <a:xfrm>
              <a:off x="6184927" y="1667674"/>
              <a:ext cx="5799418" cy="461665"/>
              <a:chOff x="5586241" y="1768254"/>
              <a:chExt cx="5799418" cy="461665"/>
            </a:xfrm>
          </p:grpSpPr>
          <p:sp>
            <p:nvSpPr>
              <p:cNvPr id="65" name="矩形 64">
                <a:extLst>
                  <a:ext uri="{FF2B5EF4-FFF2-40B4-BE49-F238E27FC236}">
                    <a16:creationId xmlns:a16="http://schemas.microsoft.com/office/drawing/2014/main" xmlns="" id="{D95875F6-1CE7-4497-A03B-51B9A2F7570E}"/>
                  </a:ext>
                </a:extLst>
              </p:cNvPr>
              <p:cNvSpPr/>
              <p:nvPr/>
            </p:nvSpPr>
            <p:spPr>
              <a:xfrm>
                <a:off x="6256024" y="1802198"/>
                <a:ext cx="5129635" cy="400110"/>
              </a:xfrm>
              <a:prstGeom prst="rect">
                <a:avLst/>
              </a:prstGeom>
            </p:spPr>
            <p:txBody>
              <a:bodyPr wrap="square">
                <a:spAutoFit/>
              </a:bodyPr>
              <a:lstStyle/>
              <a:p>
                <a:r>
                  <a:rPr lang="zh-CN" altLang="en-US" sz="2000" b="1" kern="0" dirty="0">
                    <a:solidFill>
                      <a:srgbClr val="C00000"/>
                    </a:solidFill>
                    <a:latin typeface="微软雅黑" panose="020B0503020204020204" charset="-122"/>
                    <a:ea typeface="微软雅黑" panose="020B0503020204020204" charset="-122"/>
                  </a:rPr>
                  <a:t>习近平关于党风廉政建设和反腐败斗争论述</a:t>
                </a:r>
              </a:p>
            </p:txBody>
          </p:sp>
          <p:sp>
            <p:nvSpPr>
              <p:cNvPr id="66" name="矩形 65">
                <a:extLst>
                  <a:ext uri="{FF2B5EF4-FFF2-40B4-BE49-F238E27FC236}">
                    <a16:creationId xmlns:a16="http://schemas.microsoft.com/office/drawing/2014/main" xmlns="" id="{283C0ED8-F5BC-43F4-9293-F9DB67EFE804}"/>
                  </a:ext>
                </a:extLst>
              </p:cNvPr>
              <p:cNvSpPr/>
              <p:nvPr/>
            </p:nvSpPr>
            <p:spPr>
              <a:xfrm>
                <a:off x="5586241" y="1768254"/>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05</a:t>
                </a:r>
              </a:p>
            </p:txBody>
          </p:sp>
        </p:grpSp>
      </p:grpSp>
      <p:sp>
        <p:nvSpPr>
          <p:cNvPr id="71" name="文本框 70">
            <a:extLst>
              <a:ext uri="{FF2B5EF4-FFF2-40B4-BE49-F238E27FC236}">
                <a16:creationId xmlns:a16="http://schemas.microsoft.com/office/drawing/2014/main" xmlns="" id="{9700C5B7-0A41-4B28-B838-79CF2E8466D6}"/>
              </a:ext>
            </a:extLst>
          </p:cNvPr>
          <p:cNvSpPr txBox="1"/>
          <p:nvPr/>
        </p:nvSpPr>
        <p:spPr>
          <a:xfrm>
            <a:off x="1021703" y="3576700"/>
            <a:ext cx="3777340" cy="1569660"/>
          </a:xfrm>
          <a:prstGeom prst="rect">
            <a:avLst/>
          </a:prstGeom>
          <a:noFill/>
          <a:ln>
            <a:noFill/>
          </a:ln>
        </p:spPr>
        <p:txBody>
          <a:bodyPr vert="horz"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目录</a:t>
            </a:r>
          </a:p>
        </p:txBody>
      </p:sp>
      <p:pic>
        <p:nvPicPr>
          <p:cNvPr id="72" name="图片 71">
            <a:extLst>
              <a:ext uri="{FF2B5EF4-FFF2-40B4-BE49-F238E27FC236}">
                <a16:creationId xmlns:a16="http://schemas.microsoft.com/office/drawing/2014/main" xmlns="" id="{0EB51FD5-559C-4416-B054-33D96205A3F9}"/>
              </a:ext>
            </a:extLst>
          </p:cNvPr>
          <p:cNvPicPr>
            <a:picLocks noChangeAspect="1"/>
          </p:cNvPicPr>
          <p:nvPr/>
        </p:nvPicPr>
        <p:blipFill>
          <a:blip r:embed="rId4" cstate="email">
            <a:extLst>
              <a:ext uri="{28A0092B-C50C-407E-A947-70E740481C1C}">
                <a14:useLocalDpi xmlns:a14="http://schemas.microsoft.com/office/drawing/2010/main" xmlns="" val="0"/>
              </a:ext>
            </a:extLst>
          </a:blip>
          <a:stretch>
            <a:fillRect/>
          </a:stretch>
        </p:blipFill>
        <p:spPr>
          <a:xfrm>
            <a:off x="1452808" y="1628373"/>
            <a:ext cx="2915130" cy="2201454"/>
          </a:xfrm>
          <a:prstGeom prst="rect">
            <a:avLst/>
          </a:prstGeom>
          <a:ln>
            <a:noFill/>
          </a:ln>
        </p:spPr>
      </p:pic>
    </p:spTree>
    <p:extLst>
      <p:ext uri="{BB962C8B-B14F-4D97-AF65-F5344CB8AC3E}">
        <p14:creationId xmlns:p14="http://schemas.microsoft.com/office/powerpoint/2010/main" xmlns="" val="402875904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decel="100000"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750" fill="hold"/>
                                        <p:tgtEl>
                                          <p:spTgt spid="36"/>
                                        </p:tgtEl>
                                        <p:attrNameLst>
                                          <p:attrName>ppt_x</p:attrName>
                                        </p:attrNameLst>
                                      </p:cBhvr>
                                      <p:tavLst>
                                        <p:tav tm="0">
                                          <p:val>
                                            <p:strVal val="#ppt_x"/>
                                          </p:val>
                                        </p:tav>
                                        <p:tav tm="100000">
                                          <p:val>
                                            <p:strVal val="#ppt_x"/>
                                          </p:val>
                                        </p:tav>
                                      </p:tavLst>
                                    </p:anim>
                                    <p:anim calcmode="lin" valueType="num">
                                      <p:cBhvr additive="base">
                                        <p:cTn id="13" dur="750" fill="hold"/>
                                        <p:tgtEl>
                                          <p:spTgt spid="3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decel="10000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750" fill="hold"/>
                                        <p:tgtEl>
                                          <p:spTgt spid="43"/>
                                        </p:tgtEl>
                                        <p:attrNameLst>
                                          <p:attrName>ppt_x</p:attrName>
                                        </p:attrNameLst>
                                      </p:cBhvr>
                                      <p:tavLst>
                                        <p:tav tm="0">
                                          <p:val>
                                            <p:strVal val="#ppt_x"/>
                                          </p:val>
                                        </p:tav>
                                        <p:tav tm="100000">
                                          <p:val>
                                            <p:strVal val="#ppt_x"/>
                                          </p:val>
                                        </p:tav>
                                      </p:tavLst>
                                    </p:anim>
                                    <p:anim calcmode="lin" valueType="num">
                                      <p:cBhvr additive="base">
                                        <p:cTn id="18" dur="75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decel="100000" fill="hold"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750" fill="hold"/>
                                        <p:tgtEl>
                                          <p:spTgt spid="54"/>
                                        </p:tgtEl>
                                        <p:attrNameLst>
                                          <p:attrName>ppt_x</p:attrName>
                                        </p:attrNameLst>
                                      </p:cBhvr>
                                      <p:tavLst>
                                        <p:tav tm="0">
                                          <p:val>
                                            <p:strVal val="#ppt_x"/>
                                          </p:val>
                                        </p:tav>
                                        <p:tav tm="100000">
                                          <p:val>
                                            <p:strVal val="#ppt_x"/>
                                          </p:val>
                                        </p:tav>
                                      </p:tavLst>
                                    </p:anim>
                                    <p:anim calcmode="lin" valueType="num">
                                      <p:cBhvr additive="base">
                                        <p:cTn id="23" dur="750" fill="hold"/>
                                        <p:tgtEl>
                                          <p:spTgt spid="54"/>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decel="10000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750" fill="hold"/>
                                        <p:tgtEl>
                                          <p:spTgt spid="61"/>
                                        </p:tgtEl>
                                        <p:attrNameLst>
                                          <p:attrName>ppt_x</p:attrName>
                                        </p:attrNameLst>
                                      </p:cBhvr>
                                      <p:tavLst>
                                        <p:tav tm="0">
                                          <p:val>
                                            <p:strVal val="#ppt_x"/>
                                          </p:val>
                                        </p:tav>
                                        <p:tav tm="100000">
                                          <p:val>
                                            <p:strVal val="#ppt_x"/>
                                          </p:val>
                                        </p:tav>
                                      </p:tavLst>
                                    </p:anim>
                                    <p:anim calcmode="lin" valueType="num">
                                      <p:cBhvr additive="base">
                                        <p:cTn id="28" dur="750" fill="hold"/>
                                        <p:tgtEl>
                                          <p:spTgt spid="61"/>
                                        </p:tgtEl>
                                        <p:attrNameLst>
                                          <p:attrName>ppt_y</p:attrName>
                                        </p:attrNameLst>
                                      </p:cBhvr>
                                      <p:tavLst>
                                        <p:tav tm="0">
                                          <p:val>
                                            <p:strVal val="0-#ppt_h/2"/>
                                          </p:val>
                                        </p:tav>
                                        <p:tav tm="100000">
                                          <p:val>
                                            <p:strVal val="#ppt_y"/>
                                          </p:val>
                                        </p:tav>
                                      </p:tavLst>
                                    </p:anim>
                                  </p:childTnLst>
                                </p:cTn>
                              </p:par>
                            </p:childTnLst>
                          </p:cTn>
                        </p:par>
                        <p:par>
                          <p:cTn id="29" fill="hold">
                            <p:stCondLst>
                              <p:cond delay="3750"/>
                            </p:stCondLst>
                            <p:childTnLst>
                              <p:par>
                                <p:cTn id="30" presetID="10" presetClass="entr" presetSubtype="0"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500"/>
                                        <p:tgtEl>
                                          <p:spTgt spid="71"/>
                                        </p:tgtEl>
                                      </p:cBhvr>
                                    </p:animEffect>
                                  </p:childTnLst>
                                </p:cTn>
                              </p:par>
                            </p:childTnLst>
                          </p:cTn>
                        </p:par>
                        <p:par>
                          <p:cTn id="33" fill="hold">
                            <p:stCondLst>
                              <p:cond delay="4250"/>
                            </p:stCondLst>
                            <p:childTnLst>
                              <p:par>
                                <p:cTn id="34" presetID="53" presetClass="entr" presetSubtype="16"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p:cTn id="36" dur="500" fill="hold"/>
                                        <p:tgtEl>
                                          <p:spTgt spid="72"/>
                                        </p:tgtEl>
                                        <p:attrNameLst>
                                          <p:attrName>ppt_w</p:attrName>
                                        </p:attrNameLst>
                                      </p:cBhvr>
                                      <p:tavLst>
                                        <p:tav tm="0">
                                          <p:val>
                                            <p:fltVal val="0"/>
                                          </p:val>
                                        </p:tav>
                                        <p:tav tm="100000">
                                          <p:val>
                                            <p:strVal val="#ppt_w"/>
                                          </p:val>
                                        </p:tav>
                                      </p:tavLst>
                                    </p:anim>
                                    <p:anim calcmode="lin" valueType="num">
                                      <p:cBhvr>
                                        <p:cTn id="37" dur="500" fill="hold"/>
                                        <p:tgtEl>
                                          <p:spTgt spid="72"/>
                                        </p:tgtEl>
                                        <p:attrNameLst>
                                          <p:attrName>ppt_h</p:attrName>
                                        </p:attrNameLst>
                                      </p:cBhvr>
                                      <p:tavLst>
                                        <p:tav tm="0">
                                          <p:val>
                                            <p:fltVal val="0"/>
                                          </p:val>
                                        </p:tav>
                                        <p:tav tm="100000">
                                          <p:val>
                                            <p:strVal val="#ppt_h"/>
                                          </p:val>
                                        </p:tav>
                                      </p:tavLst>
                                    </p:anim>
                                    <p:animEffect transition="in" filter="fade">
                                      <p:cBhvr>
                                        <p:cTn id="3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9" name="Freeform 9">
            <a:extLst>
              <a:ext uri="{FF2B5EF4-FFF2-40B4-BE49-F238E27FC236}">
                <a16:creationId xmlns:a16="http://schemas.microsoft.com/office/drawing/2014/main" xmlns="" id="{B41941BA-90FF-454C-A154-E935C0238BA7}"/>
              </a:ext>
            </a:extLst>
          </p:cNvPr>
          <p:cNvSpPr/>
          <p:nvPr/>
        </p:nvSpPr>
        <p:spPr bwMode="auto">
          <a:xfrm>
            <a:off x="5352538" y="1242858"/>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47" name="文本框 6">
            <a:extLst>
              <a:ext uri="{FF2B5EF4-FFF2-40B4-BE49-F238E27FC236}">
                <a16:creationId xmlns:a16="http://schemas.microsoft.com/office/drawing/2014/main" xmlns="" id="{838049C5-82FB-4FFC-B489-8BF370456DA9}"/>
              </a:ext>
            </a:extLst>
          </p:cNvPr>
          <p:cNvSpPr txBox="1"/>
          <p:nvPr/>
        </p:nvSpPr>
        <p:spPr>
          <a:xfrm>
            <a:off x="3985299" y="2626335"/>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gradFill>
                  <a:gsLst>
                    <a:gs pos="0">
                      <a:srgbClr val="E30000"/>
                    </a:gs>
                    <a:gs pos="100000">
                      <a:srgbClr val="760303"/>
                    </a:gs>
                  </a:gsLst>
                  <a:lin ang="0" scaled="0"/>
                </a:gradFill>
                <a:latin typeface="微软雅黑" panose="020B0503020204020204" charset="-122"/>
                <a:ea typeface="微软雅黑" panose="020B0503020204020204" charset="-122"/>
              </a:rPr>
              <a:t>第一章</a:t>
            </a:r>
          </a:p>
        </p:txBody>
      </p:sp>
      <p:sp>
        <p:nvSpPr>
          <p:cNvPr id="48" name="文本框 6">
            <a:extLst>
              <a:ext uri="{FF2B5EF4-FFF2-40B4-BE49-F238E27FC236}">
                <a16:creationId xmlns:a16="http://schemas.microsoft.com/office/drawing/2014/main" xmlns="" id="{00361A57-9EB7-4D1E-9347-030AD5548725}"/>
              </a:ext>
            </a:extLst>
          </p:cNvPr>
          <p:cNvSpPr txBox="1"/>
          <p:nvPr/>
        </p:nvSpPr>
        <p:spPr>
          <a:xfrm>
            <a:off x="2884487" y="3450156"/>
            <a:ext cx="6423025" cy="727092"/>
          </a:xfrm>
          <a:prstGeom prst="rect">
            <a:avLst/>
          </a:prstGeom>
          <a:noFill/>
        </p:spPr>
        <p:txBody>
          <a:bodyPr wrap="square" lIns="121890" tIns="60945" rIns="121890" bIns="60945" rtlCol="0">
            <a:spAutoFit/>
          </a:bodyPr>
          <a:lstStyle/>
          <a:p>
            <a:pPr algn="ctr">
              <a:lnSpc>
                <a:spcPct val="115000"/>
              </a:lnSpc>
            </a:pPr>
            <a:r>
              <a:rPr lang="zh-CN" altLang="en-US" sz="3700" b="1" dirty="0">
                <a:gradFill>
                  <a:gsLst>
                    <a:gs pos="0">
                      <a:srgbClr val="E30000"/>
                    </a:gs>
                    <a:gs pos="100000">
                      <a:srgbClr val="760303"/>
                    </a:gs>
                  </a:gsLst>
                  <a:lin ang="0" scaled="0"/>
                </a:gradFill>
                <a:latin typeface="微软雅黑" panose="020B0503020204020204" charset="-122"/>
                <a:ea typeface="微软雅黑" panose="020B0503020204020204" charset="-122"/>
              </a:rPr>
              <a:t>腐败问题及其现状</a:t>
            </a:r>
          </a:p>
        </p:txBody>
      </p:sp>
      <p:sp>
        <p:nvSpPr>
          <p:cNvPr id="49" name="矩形 48">
            <a:extLst>
              <a:ext uri="{FF2B5EF4-FFF2-40B4-BE49-F238E27FC236}">
                <a16:creationId xmlns:a16="http://schemas.microsoft.com/office/drawing/2014/main" xmlns="" id="{C183236D-8DEA-496E-982F-D35A14B1B7E9}"/>
              </a:ext>
            </a:extLst>
          </p:cNvPr>
          <p:cNvSpPr/>
          <p:nvPr/>
        </p:nvSpPr>
        <p:spPr>
          <a:xfrm>
            <a:off x="4058919" y="4118811"/>
            <a:ext cx="4074160" cy="625475"/>
          </a:xfrm>
          <a:prstGeom prst="rect">
            <a:avLst/>
          </a:prstGeom>
        </p:spPr>
        <p:txBody>
          <a:bodyPr wrap="square" lIns="121890" tIns="60945" rIns="121890" bIns="60945">
            <a:spAutoFit/>
          </a:bodyPr>
          <a:lstStyle/>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在此录入上述图表的描述说明，在此录</a:t>
            </a:r>
          </a:p>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入上述图表的描述说明。</a:t>
            </a:r>
          </a:p>
        </p:txBody>
      </p:sp>
    </p:spTree>
    <p:extLst>
      <p:ext uri="{BB962C8B-B14F-4D97-AF65-F5344CB8AC3E}">
        <p14:creationId xmlns:p14="http://schemas.microsoft.com/office/powerpoint/2010/main" xmlns="" val="302946017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7"/>
                                        </p:tgtEl>
                                      </p:cBhvr>
                                    </p:animEffect>
                                  </p:childTnLst>
                                </p:cTn>
                              </p:par>
                            </p:childTnLst>
                          </p:cTn>
                        </p:par>
                        <p:par>
                          <p:cTn id="16" fill="hold">
                            <p:stCondLst>
                              <p:cond delay="11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by="(-#ppt_w*2)" calcmode="lin" valueType="num">
                                      <p:cBhvr rctx="PPT">
                                        <p:cTn id="19" dur="500" autoRev="1" fill="hold">
                                          <p:stCondLst>
                                            <p:cond delay="0"/>
                                          </p:stCondLst>
                                        </p:cTn>
                                        <p:tgtEl>
                                          <p:spTgt spid="48"/>
                                        </p:tgtEl>
                                        <p:attrNameLst>
                                          <p:attrName>ppt_w</p:attrName>
                                        </p:attrNameLst>
                                      </p:cBhvr>
                                    </p:anim>
                                    <p:anim by="(#ppt_w*0.50)" calcmode="lin" valueType="num">
                                      <p:cBhvr>
                                        <p:cTn id="20" dur="500" decel="50000" autoRev="1" fill="hold">
                                          <p:stCondLst>
                                            <p:cond delay="0"/>
                                          </p:stCondLst>
                                        </p:cTn>
                                        <p:tgtEl>
                                          <p:spTgt spid="48"/>
                                        </p:tgtEl>
                                        <p:attrNameLst>
                                          <p:attrName>ppt_x</p:attrName>
                                        </p:attrNameLst>
                                      </p:cBhvr>
                                    </p:anim>
                                    <p:anim from="(-#ppt_h/2)" to="(#ppt_y)" calcmode="lin" valueType="num">
                                      <p:cBhvr>
                                        <p:cTn id="21" dur="1000" fill="hold">
                                          <p:stCondLst>
                                            <p:cond delay="0"/>
                                          </p:stCondLst>
                                        </p:cTn>
                                        <p:tgtEl>
                                          <p:spTgt spid="48"/>
                                        </p:tgtEl>
                                        <p:attrNameLst>
                                          <p:attrName>ppt_y</p:attrName>
                                        </p:attrNameLst>
                                      </p:cBhvr>
                                    </p:anim>
                                    <p:animRot by="21600000">
                                      <p:cBhvr>
                                        <p:cTn id="22" dur="1000" fill="hold">
                                          <p:stCondLst>
                                            <p:cond delay="0"/>
                                          </p:stCondLst>
                                        </p:cTn>
                                        <p:tgtEl>
                                          <p:spTgt spid="48"/>
                                        </p:tgtEl>
                                        <p:attrNameLst>
                                          <p:attrName>r</p:attrName>
                                        </p:attrNameLst>
                                      </p:cBhvr>
                                    </p:animRot>
                                  </p:childTnLst>
                                </p:cTn>
                              </p:par>
                            </p:childTnLst>
                          </p:cTn>
                        </p:par>
                        <p:par>
                          <p:cTn id="23" fill="hold">
                            <p:stCondLst>
                              <p:cond delay="2800"/>
                            </p:stCondLst>
                            <p:childTnLst>
                              <p:par>
                                <p:cTn id="24" presetID="4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7" grpId="0"/>
      <p:bldP spid="48"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marL="0" marR="0" lvl="0" indent="0" defTabSz="121856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blipFill>
                  <a:blip r:embed="rId3"/>
                  <a:stretch>
                    <a:fillRect/>
                  </a:stretch>
                </a:blipFill>
                <a:effectLst>
                  <a:outerShdw blurRad="50800" dist="50800" dir="5400000" algn="ctr" rotWithShape="0">
                    <a:srgbClr val="800000"/>
                  </a:outerShdw>
                </a:effectLst>
                <a:uLnTx/>
                <a:uFillTx/>
                <a:latin typeface="微软雅黑" panose="020B0503020204020204" pitchFamily="34" charset="-122"/>
                <a:ea typeface="微软雅黑" panose="020B0503020204020204" pitchFamily="34" charset="-122"/>
              </a:rPr>
              <a:t>一、腐败问题及其现状</a:t>
            </a:r>
          </a:p>
        </p:txBody>
      </p:sp>
      <p:sp>
        <p:nvSpPr>
          <p:cNvPr id="6" name="文本框 5"/>
          <p:cNvSpPr txBox="1"/>
          <p:nvPr/>
        </p:nvSpPr>
        <p:spPr>
          <a:xfrm>
            <a:off x="1030514" y="3349287"/>
            <a:ext cx="6185535" cy="2306955"/>
          </a:xfrm>
          <a:prstGeom prst="rect">
            <a:avLst/>
          </a:prstGeom>
          <a:noFill/>
          <a:ln>
            <a:noFill/>
          </a:ln>
        </p:spPr>
        <p:txBody>
          <a:bodyPr wrap="square" lIns="91440" tIns="45720" rIns="91440" bIns="4572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494949"/>
                </a:solidFill>
                <a:effectLst/>
                <a:uLnTx/>
                <a:uFillTx/>
                <a:latin typeface="Calibri"/>
                <a:ea typeface="微软雅黑" panose="020B0503020204020204" pitchFamily="34" charset="-122"/>
                <a:cs typeface="+mn-cs"/>
              </a:rPr>
              <a:t>腐败是公权力产生以来，每个国家都有的，主要表现在，贪污、徇私枉法、受贿、乱用实权、违反法律法规等等。</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494949"/>
                </a:solidFill>
                <a:effectLst/>
                <a:uLnTx/>
                <a:uFillTx/>
                <a:latin typeface="Calibri"/>
                <a:ea typeface="微软雅黑" panose="020B0503020204020204" pitchFamily="34" charset="-122"/>
                <a:cs typeface="+mn-cs"/>
              </a:rPr>
              <a:t>中国的腐败有其根深蒂固的原因，其中最主要的原因：中国是一个人情社会，再加上中国的民主和法制发展比较缓慢，造成公权力和法律被践踏。</a:t>
            </a:r>
          </a:p>
        </p:txBody>
      </p:sp>
      <p:sp>
        <p:nvSpPr>
          <p:cNvPr id="4" name="矩形 3"/>
          <p:cNvSpPr/>
          <p:nvPr/>
        </p:nvSpPr>
        <p:spPr>
          <a:xfrm>
            <a:off x="1030514" y="2575857"/>
            <a:ext cx="6090920" cy="6007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65" b="1" i="0" u="none" strike="noStrike" kern="1200" cap="none" spc="0" normalizeH="0" baseline="0" noProof="0" dirty="0">
                <a:ln>
                  <a:noFill/>
                </a:ln>
                <a:solidFill>
                  <a:srgbClr val="C00000"/>
                </a:solidFill>
                <a:effectLst/>
                <a:uLnTx/>
                <a:uFillTx/>
                <a:latin typeface="Calibri"/>
                <a:ea typeface="微软雅黑" panose="020B0503020204020204" pitchFamily="34" charset="-122"/>
                <a:cs typeface="+mn-cs"/>
              </a:rPr>
              <a:t>腐败已经对党、国家和人民造成了巨大的威胁</a:t>
            </a:r>
          </a:p>
        </p:txBody>
      </p:sp>
      <p:pic>
        <p:nvPicPr>
          <p:cNvPr id="5" name="图片 4"/>
          <p:cNvPicPr>
            <a:picLocks noChangeAspect="1"/>
          </p:cNvPicPr>
          <p:nvPr/>
        </p:nvPicPr>
        <p:blipFill>
          <a:blip r:embed="rId4" cstate="email">
            <a:extLst>
              <a:ext uri="{28A0092B-C50C-407E-A947-70E740481C1C}">
                <a14:useLocalDpi xmlns:a14="http://schemas.microsoft.com/office/drawing/2010/main" xmlns="" val="0"/>
              </a:ext>
            </a:extLst>
          </a:blip>
          <a:stretch>
            <a:fillRect/>
          </a:stretch>
        </p:blipFill>
        <p:spPr>
          <a:xfrm>
            <a:off x="7216049" y="2233699"/>
            <a:ext cx="4078603" cy="3080088"/>
          </a:xfrm>
          <a:prstGeom prst="rect">
            <a:avLst/>
          </a:prstGeom>
          <a:ln>
            <a:noFill/>
          </a:ln>
        </p:spPr>
      </p:pic>
    </p:spTree>
    <p:extLst>
      <p:ext uri="{BB962C8B-B14F-4D97-AF65-F5344CB8AC3E}">
        <p14:creationId xmlns:p14="http://schemas.microsoft.com/office/powerpoint/2010/main" xmlns="" val="34961159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marL="0" marR="0" lvl="0" indent="0" defTabSz="121856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blipFill>
                  <a:blip r:embed="rId3"/>
                  <a:stretch>
                    <a:fillRect/>
                  </a:stretch>
                </a:blipFill>
                <a:effectLst>
                  <a:outerShdw blurRad="50800" dist="50800" dir="5400000" algn="ctr" rotWithShape="0">
                    <a:srgbClr val="800000"/>
                  </a:outerShdw>
                </a:effectLst>
                <a:uLnTx/>
                <a:uFillTx/>
                <a:latin typeface="微软雅黑" panose="020B0503020204020204" pitchFamily="34" charset="-122"/>
                <a:ea typeface="微软雅黑" panose="020B0503020204020204" pitchFamily="34" charset="-122"/>
              </a:rPr>
              <a:t>一、腐败问题及其现状</a:t>
            </a:r>
          </a:p>
        </p:txBody>
      </p:sp>
      <p:sp>
        <p:nvSpPr>
          <p:cNvPr id="41" name="Freeform 5">
            <a:extLst>
              <a:ext uri="{FF2B5EF4-FFF2-40B4-BE49-F238E27FC236}">
                <a16:creationId xmlns:a16="http://schemas.microsoft.com/office/drawing/2014/main" xmlns="" id="{B778532C-29A3-4797-A9F9-15787C1AD903}"/>
              </a:ext>
            </a:extLst>
          </p:cNvPr>
          <p:cNvSpPr/>
          <p:nvPr/>
        </p:nvSpPr>
        <p:spPr bwMode="auto">
          <a:xfrm>
            <a:off x="9053281" y="3404810"/>
            <a:ext cx="499533" cy="1041400"/>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2" name="Freeform 8">
            <a:extLst>
              <a:ext uri="{FF2B5EF4-FFF2-40B4-BE49-F238E27FC236}">
                <a16:creationId xmlns:a16="http://schemas.microsoft.com/office/drawing/2014/main" xmlns="" id="{CDD7B904-7090-47C7-AF6D-2613296D2DD5}"/>
              </a:ext>
            </a:extLst>
          </p:cNvPr>
          <p:cNvSpPr/>
          <p:nvPr/>
        </p:nvSpPr>
        <p:spPr bwMode="auto">
          <a:xfrm>
            <a:off x="7520814" y="3404810"/>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3" name="Freeform 10">
            <a:extLst>
              <a:ext uri="{FF2B5EF4-FFF2-40B4-BE49-F238E27FC236}">
                <a16:creationId xmlns:a16="http://schemas.microsoft.com/office/drawing/2014/main" xmlns="" id="{E8D441E4-10F1-475C-B8F7-F310E19566C2}"/>
              </a:ext>
            </a:extLst>
          </p:cNvPr>
          <p:cNvSpPr/>
          <p:nvPr/>
        </p:nvSpPr>
        <p:spPr bwMode="auto">
          <a:xfrm>
            <a:off x="5992581" y="3404810"/>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4" name="Freeform 12">
            <a:extLst>
              <a:ext uri="{FF2B5EF4-FFF2-40B4-BE49-F238E27FC236}">
                <a16:creationId xmlns:a16="http://schemas.microsoft.com/office/drawing/2014/main" xmlns="" id="{4AD0D9E0-06FD-43FB-9057-A50E758731DE}"/>
              </a:ext>
            </a:extLst>
          </p:cNvPr>
          <p:cNvSpPr/>
          <p:nvPr/>
        </p:nvSpPr>
        <p:spPr bwMode="auto">
          <a:xfrm>
            <a:off x="4462232" y="3404810"/>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5" name="Freeform 14">
            <a:extLst>
              <a:ext uri="{FF2B5EF4-FFF2-40B4-BE49-F238E27FC236}">
                <a16:creationId xmlns:a16="http://schemas.microsoft.com/office/drawing/2014/main" xmlns="" id="{AF971AC6-1988-46AE-AD7E-D60C47A482F4}"/>
              </a:ext>
            </a:extLst>
          </p:cNvPr>
          <p:cNvSpPr/>
          <p:nvPr/>
        </p:nvSpPr>
        <p:spPr bwMode="auto">
          <a:xfrm>
            <a:off x="2933998" y="3404810"/>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6" name="Freeform 17">
            <a:extLst>
              <a:ext uri="{FF2B5EF4-FFF2-40B4-BE49-F238E27FC236}">
                <a16:creationId xmlns:a16="http://schemas.microsoft.com/office/drawing/2014/main" xmlns="" id="{D980E278-DBC2-4DE9-AC46-EBC45300EE19}"/>
              </a:ext>
            </a:extLst>
          </p:cNvPr>
          <p:cNvSpPr/>
          <p:nvPr/>
        </p:nvSpPr>
        <p:spPr bwMode="auto">
          <a:xfrm>
            <a:off x="9552814" y="3580494"/>
            <a:ext cx="1100667" cy="102446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nvGrpSpPr>
          <p:cNvPr id="47" name="组合 46">
            <a:extLst>
              <a:ext uri="{FF2B5EF4-FFF2-40B4-BE49-F238E27FC236}">
                <a16:creationId xmlns:a16="http://schemas.microsoft.com/office/drawing/2014/main" xmlns="" id="{E4DD93EF-72B6-46A0-A1B8-93D876320B43}"/>
              </a:ext>
            </a:extLst>
          </p:cNvPr>
          <p:cNvGrpSpPr/>
          <p:nvPr/>
        </p:nvGrpSpPr>
        <p:grpSpPr bwMode="auto">
          <a:xfrm>
            <a:off x="1790998" y="3404810"/>
            <a:ext cx="1278467" cy="1354667"/>
            <a:chOff x="2029538" y="2261909"/>
            <a:chExt cx="959665" cy="1016144"/>
          </a:xfrm>
        </p:grpSpPr>
        <p:sp>
          <p:nvSpPr>
            <p:cNvPr id="48" name="Rectangle 13">
              <a:extLst>
                <a:ext uri="{FF2B5EF4-FFF2-40B4-BE49-F238E27FC236}">
                  <a16:creationId xmlns:a16="http://schemas.microsoft.com/office/drawing/2014/main" xmlns="" id="{CFE6A0B2-E33E-46BB-9530-A3D8FD8C6ABF}"/>
                </a:ext>
              </a:extLst>
            </p:cNvPr>
            <p:cNvSpPr>
              <a:spLocks noChangeArrowheads="1"/>
            </p:cNvSpPr>
            <p:nvPr/>
          </p:nvSpPr>
          <p:spPr bwMode="auto">
            <a:xfrm>
              <a:off x="2113747" y="2261909"/>
              <a:ext cx="77218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9" name="Text Placeholder 59">
              <a:extLst>
                <a:ext uri="{FF2B5EF4-FFF2-40B4-BE49-F238E27FC236}">
                  <a16:creationId xmlns:a16="http://schemas.microsoft.com/office/drawing/2014/main" xmlns="" id="{709164B8-A9C5-4B0E-9A1A-9F1EA122D71F}"/>
                </a:ext>
              </a:extLst>
            </p:cNvPr>
            <p:cNvSpPr txBox="1"/>
            <p:nvPr/>
          </p:nvSpPr>
          <p:spPr bwMode="auto">
            <a:xfrm>
              <a:off x="2029538"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01</a:t>
              </a:r>
            </a:p>
          </p:txBody>
        </p:sp>
      </p:grpSp>
      <p:grpSp>
        <p:nvGrpSpPr>
          <p:cNvPr id="50" name="组合 49">
            <a:extLst>
              <a:ext uri="{FF2B5EF4-FFF2-40B4-BE49-F238E27FC236}">
                <a16:creationId xmlns:a16="http://schemas.microsoft.com/office/drawing/2014/main" xmlns="" id="{B9A16605-B2F8-4C73-A989-48DFC177569C}"/>
              </a:ext>
            </a:extLst>
          </p:cNvPr>
          <p:cNvGrpSpPr/>
          <p:nvPr/>
        </p:nvGrpSpPr>
        <p:grpSpPr bwMode="auto">
          <a:xfrm>
            <a:off x="3319232" y="3381315"/>
            <a:ext cx="1280583" cy="1354667"/>
            <a:chOff x="3176585" y="2261909"/>
            <a:chExt cx="959665" cy="1016144"/>
          </a:xfrm>
        </p:grpSpPr>
        <p:sp>
          <p:nvSpPr>
            <p:cNvPr id="51" name="Rectangle 11">
              <a:extLst>
                <a:ext uri="{FF2B5EF4-FFF2-40B4-BE49-F238E27FC236}">
                  <a16:creationId xmlns:a16="http://schemas.microsoft.com/office/drawing/2014/main" xmlns="" id="{71FE6E72-428F-42BC-B48B-EE865BFC688E}"/>
                </a:ext>
              </a:extLst>
            </p:cNvPr>
            <p:cNvSpPr>
              <a:spLocks noChangeArrowheads="1"/>
            </p:cNvSpPr>
            <p:nvPr/>
          </p:nvSpPr>
          <p:spPr bwMode="auto">
            <a:xfrm>
              <a:off x="3260654" y="2261909"/>
              <a:ext cx="772492"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2" name="Text Placeholder 59">
              <a:extLst>
                <a:ext uri="{FF2B5EF4-FFF2-40B4-BE49-F238E27FC236}">
                  <a16:creationId xmlns:a16="http://schemas.microsoft.com/office/drawing/2014/main" xmlns="" id="{A1F45FD0-3404-447E-920C-39B493DAEEBD}"/>
                </a:ext>
              </a:extLst>
            </p:cNvPr>
            <p:cNvSpPr txBox="1"/>
            <p:nvPr/>
          </p:nvSpPr>
          <p:spPr bwMode="auto">
            <a:xfrm>
              <a:off x="3176585"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02</a:t>
              </a:r>
            </a:p>
          </p:txBody>
        </p:sp>
      </p:grpSp>
      <p:grpSp>
        <p:nvGrpSpPr>
          <p:cNvPr id="53" name="组合 52">
            <a:extLst>
              <a:ext uri="{FF2B5EF4-FFF2-40B4-BE49-F238E27FC236}">
                <a16:creationId xmlns:a16="http://schemas.microsoft.com/office/drawing/2014/main" xmlns="" id="{12F923DE-0E4C-4A60-9586-E4D7B1A71082}"/>
              </a:ext>
            </a:extLst>
          </p:cNvPr>
          <p:cNvGrpSpPr/>
          <p:nvPr/>
        </p:nvGrpSpPr>
        <p:grpSpPr bwMode="auto">
          <a:xfrm>
            <a:off x="4849581" y="3404810"/>
            <a:ext cx="1278467" cy="1354667"/>
            <a:chOff x="4323632" y="2261909"/>
            <a:chExt cx="959665" cy="1016144"/>
          </a:xfrm>
        </p:grpSpPr>
        <p:sp>
          <p:nvSpPr>
            <p:cNvPr id="54" name="Rectangle 9">
              <a:extLst>
                <a:ext uri="{FF2B5EF4-FFF2-40B4-BE49-F238E27FC236}">
                  <a16:creationId xmlns:a16="http://schemas.microsoft.com/office/drawing/2014/main" xmlns="" id="{7114D65C-D316-4FE5-9458-135624611C8A}"/>
                </a:ext>
              </a:extLst>
            </p:cNvPr>
            <p:cNvSpPr>
              <a:spLocks noChangeArrowheads="1"/>
            </p:cNvSpPr>
            <p:nvPr/>
          </p:nvSpPr>
          <p:spPr bwMode="auto">
            <a:xfrm>
              <a:off x="4407842" y="2261909"/>
              <a:ext cx="77218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5" name="Text Placeholder 59">
              <a:extLst>
                <a:ext uri="{FF2B5EF4-FFF2-40B4-BE49-F238E27FC236}">
                  <a16:creationId xmlns:a16="http://schemas.microsoft.com/office/drawing/2014/main" xmlns="" id="{AEC4960E-C0B3-416F-9AAC-604B743ED1B7}"/>
                </a:ext>
              </a:extLst>
            </p:cNvPr>
            <p:cNvSpPr txBox="1"/>
            <p:nvPr/>
          </p:nvSpPr>
          <p:spPr bwMode="auto">
            <a:xfrm>
              <a:off x="4323632"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03</a:t>
              </a:r>
            </a:p>
          </p:txBody>
        </p:sp>
      </p:grpSp>
      <p:grpSp>
        <p:nvGrpSpPr>
          <p:cNvPr id="56" name="组合 55">
            <a:extLst>
              <a:ext uri="{FF2B5EF4-FFF2-40B4-BE49-F238E27FC236}">
                <a16:creationId xmlns:a16="http://schemas.microsoft.com/office/drawing/2014/main" xmlns="" id="{F306B403-F46D-41BB-9F1D-CCF216BE1B98}"/>
              </a:ext>
            </a:extLst>
          </p:cNvPr>
          <p:cNvGrpSpPr/>
          <p:nvPr/>
        </p:nvGrpSpPr>
        <p:grpSpPr bwMode="auto">
          <a:xfrm>
            <a:off x="6379508" y="3404810"/>
            <a:ext cx="1278467" cy="1354667"/>
            <a:chOff x="5468157" y="2261909"/>
            <a:chExt cx="959665" cy="1016144"/>
          </a:xfrm>
        </p:grpSpPr>
        <p:sp>
          <p:nvSpPr>
            <p:cNvPr id="57" name="Rectangle 7">
              <a:extLst>
                <a:ext uri="{FF2B5EF4-FFF2-40B4-BE49-F238E27FC236}">
                  <a16:creationId xmlns:a16="http://schemas.microsoft.com/office/drawing/2014/main" xmlns="" id="{F8CAD935-6D8B-42D0-B5BB-58A434F10264}"/>
                </a:ext>
              </a:extLst>
            </p:cNvPr>
            <p:cNvSpPr>
              <a:spLocks noChangeArrowheads="1"/>
            </p:cNvSpPr>
            <p:nvPr/>
          </p:nvSpPr>
          <p:spPr bwMode="auto">
            <a:xfrm>
              <a:off x="5557133" y="2261909"/>
              <a:ext cx="77059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8" name="Text Placeholder 59">
              <a:extLst>
                <a:ext uri="{FF2B5EF4-FFF2-40B4-BE49-F238E27FC236}">
                  <a16:creationId xmlns:a16="http://schemas.microsoft.com/office/drawing/2014/main" xmlns="" id="{9B0D50A4-7D1E-4C0F-9F9F-F0CB5906D6F6}"/>
                </a:ext>
              </a:extLst>
            </p:cNvPr>
            <p:cNvSpPr txBox="1"/>
            <p:nvPr/>
          </p:nvSpPr>
          <p:spPr bwMode="auto">
            <a:xfrm>
              <a:off x="5468157"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04</a:t>
              </a:r>
            </a:p>
          </p:txBody>
        </p:sp>
      </p:grpSp>
      <p:grpSp>
        <p:nvGrpSpPr>
          <p:cNvPr id="59" name="组合 58">
            <a:extLst>
              <a:ext uri="{FF2B5EF4-FFF2-40B4-BE49-F238E27FC236}">
                <a16:creationId xmlns:a16="http://schemas.microsoft.com/office/drawing/2014/main" xmlns="" id="{F98E8DCA-E209-4248-9969-092144304F1B}"/>
              </a:ext>
            </a:extLst>
          </p:cNvPr>
          <p:cNvGrpSpPr/>
          <p:nvPr/>
        </p:nvGrpSpPr>
        <p:grpSpPr bwMode="auto">
          <a:xfrm>
            <a:off x="7910281" y="3404810"/>
            <a:ext cx="1278467" cy="1354667"/>
            <a:chOff x="6619064" y="2261909"/>
            <a:chExt cx="959665" cy="1016144"/>
          </a:xfrm>
        </p:grpSpPr>
        <p:sp>
          <p:nvSpPr>
            <p:cNvPr id="60" name="Rectangle 6">
              <a:extLst>
                <a:ext uri="{FF2B5EF4-FFF2-40B4-BE49-F238E27FC236}">
                  <a16:creationId xmlns:a16="http://schemas.microsoft.com/office/drawing/2014/main" xmlns="" id="{63E97945-2BBF-4234-BC64-E9D800DF50F5}"/>
                </a:ext>
              </a:extLst>
            </p:cNvPr>
            <p:cNvSpPr>
              <a:spLocks noChangeArrowheads="1"/>
            </p:cNvSpPr>
            <p:nvPr/>
          </p:nvSpPr>
          <p:spPr bwMode="auto">
            <a:xfrm>
              <a:off x="6703274" y="2261909"/>
              <a:ext cx="77218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61" name="Text Placeholder 59">
              <a:extLst>
                <a:ext uri="{FF2B5EF4-FFF2-40B4-BE49-F238E27FC236}">
                  <a16:creationId xmlns:a16="http://schemas.microsoft.com/office/drawing/2014/main" xmlns="" id="{AD17E45A-B5B0-40A8-B2FA-B628E50399FC}"/>
                </a:ext>
              </a:extLst>
            </p:cNvPr>
            <p:cNvSpPr txBox="1"/>
            <p:nvPr/>
          </p:nvSpPr>
          <p:spPr bwMode="auto">
            <a:xfrm>
              <a:off x="6619064"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05</a:t>
              </a:r>
            </a:p>
          </p:txBody>
        </p:sp>
      </p:grpSp>
      <p:sp>
        <p:nvSpPr>
          <p:cNvPr id="62" name="Text Placeholder 59">
            <a:extLst>
              <a:ext uri="{FF2B5EF4-FFF2-40B4-BE49-F238E27FC236}">
                <a16:creationId xmlns:a16="http://schemas.microsoft.com/office/drawing/2014/main" xmlns="" id="{B741D3F6-AA6C-4EC4-90CD-54BCFECA43DF}"/>
              </a:ext>
            </a:extLst>
          </p:cNvPr>
          <p:cNvSpPr txBox="1"/>
          <p:nvPr/>
        </p:nvSpPr>
        <p:spPr>
          <a:xfrm>
            <a:off x="1903333" y="5094700"/>
            <a:ext cx="2559105"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“一把手”</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腐败突出</a:t>
            </a:r>
          </a:p>
        </p:txBody>
      </p:sp>
      <p:cxnSp>
        <p:nvCxnSpPr>
          <p:cNvPr id="63" name="Straight Connector 54">
            <a:extLst>
              <a:ext uri="{FF2B5EF4-FFF2-40B4-BE49-F238E27FC236}">
                <a16:creationId xmlns:a16="http://schemas.microsoft.com/office/drawing/2014/main" xmlns="" id="{69FE0E51-1597-4CA8-9050-0558366D3D62}"/>
              </a:ext>
            </a:extLst>
          </p:cNvPr>
          <p:cNvCxnSpPr>
            <a:cxnSpLocks noChangeShapeType="1"/>
            <a:endCxn id="62" idx="1"/>
          </p:cNvCxnSpPr>
          <p:nvPr/>
        </p:nvCxnSpPr>
        <p:spPr bwMode="auto">
          <a:xfrm flipH="1">
            <a:off x="1903181" y="4753127"/>
            <a:ext cx="0" cy="965200"/>
          </a:xfrm>
          <a:prstGeom prst="line">
            <a:avLst/>
          </a:prstGeom>
          <a:noFill/>
          <a:ln w="9525" algn="ctr">
            <a:solidFill>
              <a:srgbClr val="C00000"/>
            </a:solidFill>
            <a:round/>
          </a:ln>
        </p:spPr>
      </p:cxnSp>
      <p:sp>
        <p:nvSpPr>
          <p:cNvPr id="64" name="Text Placeholder 59">
            <a:extLst>
              <a:ext uri="{FF2B5EF4-FFF2-40B4-BE49-F238E27FC236}">
                <a16:creationId xmlns:a16="http://schemas.microsoft.com/office/drawing/2014/main" xmlns="" id="{FEBD60A7-9171-4DA5-BF44-6025363D7EC5}"/>
              </a:ext>
            </a:extLst>
          </p:cNvPr>
          <p:cNvSpPr txBox="1"/>
          <p:nvPr/>
        </p:nvSpPr>
        <p:spPr>
          <a:xfrm>
            <a:off x="4961368" y="5094700"/>
            <a:ext cx="2810599"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山头腐</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败走高</a:t>
            </a:r>
          </a:p>
        </p:txBody>
      </p:sp>
      <p:cxnSp>
        <p:nvCxnSpPr>
          <p:cNvPr id="65" name="Straight Connector 56">
            <a:extLst>
              <a:ext uri="{FF2B5EF4-FFF2-40B4-BE49-F238E27FC236}">
                <a16:creationId xmlns:a16="http://schemas.microsoft.com/office/drawing/2014/main" xmlns="" id="{82F5103B-AE0E-4782-BE8D-38406E0E89C7}"/>
              </a:ext>
            </a:extLst>
          </p:cNvPr>
          <p:cNvCxnSpPr>
            <a:cxnSpLocks noChangeShapeType="1"/>
          </p:cNvCxnSpPr>
          <p:nvPr/>
        </p:nvCxnSpPr>
        <p:spPr bwMode="auto">
          <a:xfrm>
            <a:off x="4961765" y="4753127"/>
            <a:ext cx="0" cy="965200"/>
          </a:xfrm>
          <a:prstGeom prst="line">
            <a:avLst/>
          </a:prstGeom>
          <a:noFill/>
          <a:ln w="9525" algn="ctr">
            <a:solidFill>
              <a:srgbClr val="C00000"/>
            </a:solidFill>
            <a:round/>
          </a:ln>
        </p:spPr>
      </p:cxnSp>
      <p:sp>
        <p:nvSpPr>
          <p:cNvPr id="66" name="Text Placeholder 59">
            <a:extLst>
              <a:ext uri="{FF2B5EF4-FFF2-40B4-BE49-F238E27FC236}">
                <a16:creationId xmlns:a16="http://schemas.microsoft.com/office/drawing/2014/main" xmlns="" id="{D25005E0-30C9-4A71-984B-83D0EA3BBDAC}"/>
              </a:ext>
            </a:extLst>
          </p:cNvPr>
          <p:cNvSpPr txBox="1"/>
          <p:nvPr/>
        </p:nvSpPr>
        <p:spPr>
          <a:xfrm>
            <a:off x="8022701" y="5094700"/>
            <a:ext cx="2822512"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军队腐</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败凸显</a:t>
            </a:r>
          </a:p>
        </p:txBody>
      </p:sp>
      <p:cxnSp>
        <p:nvCxnSpPr>
          <p:cNvPr id="67" name="Straight Connector 58">
            <a:extLst>
              <a:ext uri="{FF2B5EF4-FFF2-40B4-BE49-F238E27FC236}">
                <a16:creationId xmlns:a16="http://schemas.microsoft.com/office/drawing/2014/main" xmlns="" id="{7F1C46A2-7D27-4312-B589-95E8908298B7}"/>
              </a:ext>
            </a:extLst>
          </p:cNvPr>
          <p:cNvCxnSpPr>
            <a:cxnSpLocks noChangeShapeType="1"/>
          </p:cNvCxnSpPr>
          <p:nvPr/>
        </p:nvCxnSpPr>
        <p:spPr bwMode="auto">
          <a:xfrm>
            <a:off x="8022465" y="4753127"/>
            <a:ext cx="0" cy="965200"/>
          </a:xfrm>
          <a:prstGeom prst="line">
            <a:avLst/>
          </a:prstGeom>
          <a:noFill/>
          <a:ln w="9525" algn="ctr">
            <a:solidFill>
              <a:srgbClr val="C00000"/>
            </a:solidFill>
            <a:round/>
          </a:ln>
        </p:spPr>
      </p:cxnSp>
      <p:sp>
        <p:nvSpPr>
          <p:cNvPr id="68" name="Text Placeholder 59">
            <a:extLst>
              <a:ext uri="{FF2B5EF4-FFF2-40B4-BE49-F238E27FC236}">
                <a16:creationId xmlns:a16="http://schemas.microsoft.com/office/drawing/2014/main" xmlns="" id="{5B5C6DB4-F099-4171-B45E-4BFBE499E519}"/>
              </a:ext>
            </a:extLst>
          </p:cNvPr>
          <p:cNvSpPr txBox="1"/>
          <p:nvPr/>
        </p:nvSpPr>
        <p:spPr>
          <a:xfrm>
            <a:off x="3431972" y="2331594"/>
            <a:ext cx="2810599"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“苍蝇式”</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腐败多发</a:t>
            </a:r>
          </a:p>
        </p:txBody>
      </p:sp>
      <p:sp>
        <p:nvSpPr>
          <p:cNvPr id="69" name="Text Placeholder 59">
            <a:extLst>
              <a:ext uri="{FF2B5EF4-FFF2-40B4-BE49-F238E27FC236}">
                <a16:creationId xmlns:a16="http://schemas.microsoft.com/office/drawing/2014/main" xmlns="" id="{FBFDBC74-80A8-4FC4-B391-9CE866118D53}"/>
              </a:ext>
            </a:extLst>
          </p:cNvPr>
          <p:cNvSpPr txBox="1"/>
          <p:nvPr/>
        </p:nvSpPr>
        <p:spPr>
          <a:xfrm>
            <a:off x="6557916" y="2331594"/>
            <a:ext cx="2559105"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新型腐</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败增生</a:t>
            </a:r>
          </a:p>
        </p:txBody>
      </p:sp>
      <p:cxnSp>
        <p:nvCxnSpPr>
          <p:cNvPr id="70" name="Straight Connector 63">
            <a:extLst>
              <a:ext uri="{FF2B5EF4-FFF2-40B4-BE49-F238E27FC236}">
                <a16:creationId xmlns:a16="http://schemas.microsoft.com/office/drawing/2014/main" xmlns="" id="{B1C8929B-466F-4207-BCC6-A7407CE344A3}"/>
              </a:ext>
            </a:extLst>
          </p:cNvPr>
          <p:cNvCxnSpPr>
            <a:cxnSpLocks noChangeShapeType="1"/>
          </p:cNvCxnSpPr>
          <p:nvPr/>
        </p:nvCxnSpPr>
        <p:spPr bwMode="auto">
          <a:xfrm>
            <a:off x="3441998" y="2475594"/>
            <a:ext cx="0" cy="937683"/>
          </a:xfrm>
          <a:prstGeom prst="line">
            <a:avLst/>
          </a:prstGeom>
          <a:noFill/>
          <a:ln w="9525" algn="ctr">
            <a:solidFill>
              <a:srgbClr val="C00000"/>
            </a:solidFill>
            <a:round/>
          </a:ln>
        </p:spPr>
      </p:cxnSp>
      <p:cxnSp>
        <p:nvCxnSpPr>
          <p:cNvPr id="71" name="Straight Connector 64">
            <a:extLst>
              <a:ext uri="{FF2B5EF4-FFF2-40B4-BE49-F238E27FC236}">
                <a16:creationId xmlns:a16="http://schemas.microsoft.com/office/drawing/2014/main" xmlns="" id="{1B5E9A4B-A07A-426D-98D7-155C794720DA}"/>
              </a:ext>
            </a:extLst>
          </p:cNvPr>
          <p:cNvCxnSpPr>
            <a:cxnSpLocks noChangeShapeType="1"/>
          </p:cNvCxnSpPr>
          <p:nvPr/>
        </p:nvCxnSpPr>
        <p:spPr bwMode="auto">
          <a:xfrm>
            <a:off x="6498465" y="2475594"/>
            <a:ext cx="0" cy="937683"/>
          </a:xfrm>
          <a:prstGeom prst="line">
            <a:avLst/>
          </a:prstGeom>
          <a:noFill/>
          <a:ln w="9525" algn="ctr">
            <a:solidFill>
              <a:srgbClr val="C00000"/>
            </a:solidFill>
            <a:round/>
          </a:ln>
        </p:spPr>
      </p:cxnSp>
    </p:spTree>
    <p:extLst>
      <p:ext uri="{BB962C8B-B14F-4D97-AF65-F5344CB8AC3E}">
        <p14:creationId xmlns:p14="http://schemas.microsoft.com/office/powerpoint/2010/main" xmlns="" val="1456742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300"/>
                                        <p:tgtEl>
                                          <p:spTgt spid="47"/>
                                        </p:tgtEl>
                                      </p:cBhvr>
                                    </p:animEffect>
                                  </p:childTnLst>
                                </p:cTn>
                              </p:par>
                              <p:par>
                                <p:cTn id="11" presetID="22" presetClass="entr" presetSubtype="8"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300"/>
                                        <p:tgtEl>
                                          <p:spTgt spid="45"/>
                                        </p:tgtEl>
                                      </p:cBhvr>
                                    </p:animEffect>
                                  </p:childTnLst>
                                </p:cTn>
                              </p:par>
                              <p:par>
                                <p:cTn id="14" presetID="22" presetClass="entr" presetSubtype="4"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ipe(down)">
                                      <p:cBhvr>
                                        <p:cTn id="16" dur="300"/>
                                        <p:tgtEl>
                                          <p:spTgt spid="50"/>
                                        </p:tgtEl>
                                      </p:cBhvr>
                                    </p:animEffect>
                                  </p:childTnLst>
                                </p:cTn>
                              </p:par>
                              <p:par>
                                <p:cTn id="17" presetID="2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300"/>
                                        <p:tgtEl>
                                          <p:spTgt spid="44"/>
                                        </p:tgtEl>
                                      </p:cBhvr>
                                    </p:animEffect>
                                  </p:childTnLst>
                                </p:cTn>
                              </p:par>
                              <p:par>
                                <p:cTn id="20" presetID="22" presetClass="entr" presetSubtype="4"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down)">
                                      <p:cBhvr>
                                        <p:cTn id="22" dur="300"/>
                                        <p:tgtEl>
                                          <p:spTgt spid="53"/>
                                        </p:tgtEl>
                                      </p:cBhvr>
                                    </p:animEffect>
                                  </p:childTnLst>
                                </p:cTn>
                              </p:par>
                              <p:par>
                                <p:cTn id="23" presetID="22" presetClass="entr" presetSubtype="8"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300"/>
                                        <p:tgtEl>
                                          <p:spTgt spid="43"/>
                                        </p:tgtEl>
                                      </p:cBhvr>
                                    </p:animEffect>
                                  </p:childTnLst>
                                </p:cTn>
                              </p:par>
                              <p:par>
                                <p:cTn id="26" presetID="22" presetClass="entr" presetSubtype="4"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down)">
                                      <p:cBhvr>
                                        <p:cTn id="28" dur="300"/>
                                        <p:tgtEl>
                                          <p:spTgt spid="56"/>
                                        </p:tgtEl>
                                      </p:cBhvr>
                                    </p:animEffect>
                                  </p:childTnLst>
                                </p:cTn>
                              </p:par>
                              <p:par>
                                <p:cTn id="29" presetID="22" presetClass="entr" presetSubtype="8"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300"/>
                                        <p:tgtEl>
                                          <p:spTgt spid="42"/>
                                        </p:tgtEl>
                                      </p:cBhvr>
                                    </p:animEffect>
                                  </p:childTnLst>
                                </p:cTn>
                              </p:par>
                              <p:par>
                                <p:cTn id="32" presetID="22" presetClass="entr" presetSubtype="4"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300"/>
                                        <p:tgtEl>
                                          <p:spTgt spid="59"/>
                                        </p:tgtEl>
                                      </p:cBhvr>
                                    </p:animEffect>
                                  </p:childTnLst>
                                </p:cTn>
                              </p:par>
                              <p:par>
                                <p:cTn id="35" presetID="22" presetClass="entr" presetSubtype="8"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300"/>
                                        <p:tgtEl>
                                          <p:spTgt spid="41"/>
                                        </p:tgtEl>
                                      </p:cBhvr>
                                    </p:animEffect>
                                  </p:childTnLst>
                                </p:cTn>
                              </p:par>
                              <p:par>
                                <p:cTn id="38" presetID="22" presetClass="entr" presetSubtype="8"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300"/>
                                        <p:tgtEl>
                                          <p:spTgt spid="46"/>
                                        </p:tgtEl>
                                      </p:cBhvr>
                                    </p:animEffect>
                                  </p:childTnLst>
                                </p:cTn>
                              </p:par>
                              <p:par>
                                <p:cTn id="41" presetID="22" presetClass="entr" presetSubtype="1"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up)">
                                      <p:cBhvr>
                                        <p:cTn id="43" dur="500"/>
                                        <p:tgtEl>
                                          <p:spTgt spid="63"/>
                                        </p:tgtEl>
                                      </p:cBhvr>
                                    </p:animEffect>
                                  </p:childTnLst>
                                </p:cTn>
                              </p:par>
                              <p:par>
                                <p:cTn id="44" presetID="22" presetClass="entr" presetSubtype="8"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22" presetClass="entr" presetSubtype="4" fill="hold"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down)">
                                      <p:cBhvr>
                                        <p:cTn id="49" dur="500"/>
                                        <p:tgtEl>
                                          <p:spTgt spid="70"/>
                                        </p:tgtEl>
                                      </p:cBhvr>
                                    </p:animEffect>
                                  </p:childTnLst>
                                </p:cTn>
                              </p:par>
                              <p:par>
                                <p:cTn id="50" presetID="22" presetClass="entr" presetSubtype="8" fill="hold"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par>
                                <p:cTn id="53" presetID="22" presetClass="entr" presetSubtype="1"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up)">
                                      <p:cBhvr>
                                        <p:cTn id="55" dur="500"/>
                                        <p:tgtEl>
                                          <p:spTgt spid="65"/>
                                        </p:tgtEl>
                                      </p:cBhvr>
                                    </p:animEffect>
                                  </p:childTnLst>
                                </p:cTn>
                              </p:par>
                              <p:par>
                                <p:cTn id="56" presetID="22" presetClass="entr" presetSubtype="8" fill="hold"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ipe(left)">
                                      <p:cBhvr>
                                        <p:cTn id="58" dur="500"/>
                                        <p:tgtEl>
                                          <p:spTgt spid="64"/>
                                        </p:tgtEl>
                                      </p:cBhvr>
                                    </p:animEffect>
                                  </p:childTnLst>
                                </p:cTn>
                              </p:par>
                              <p:par>
                                <p:cTn id="59" presetID="22" presetClass="entr" presetSubtype="4" fill="hold"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down)">
                                      <p:cBhvr>
                                        <p:cTn id="61" dur="500"/>
                                        <p:tgtEl>
                                          <p:spTgt spid="71"/>
                                        </p:tgtEl>
                                      </p:cBhvr>
                                    </p:animEffect>
                                  </p:childTnLst>
                                </p:cTn>
                              </p:par>
                              <p:par>
                                <p:cTn id="62" presetID="22" presetClass="entr" presetSubtype="8" fill="hold" nodeType="with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wipe(left)">
                                      <p:cBhvr>
                                        <p:cTn id="64" dur="500"/>
                                        <p:tgtEl>
                                          <p:spTgt spid="69"/>
                                        </p:tgtEl>
                                      </p:cBhvr>
                                    </p:animEffect>
                                  </p:childTnLst>
                                </p:cTn>
                              </p:par>
                              <p:par>
                                <p:cTn id="65" presetID="22" presetClass="entr" presetSubtype="1" fill="hold"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wipe(up)">
                                      <p:cBhvr>
                                        <p:cTn id="67" dur="500"/>
                                        <p:tgtEl>
                                          <p:spTgt spid="67"/>
                                        </p:tgtEl>
                                      </p:cBhvr>
                                    </p:animEffect>
                                  </p:childTnLst>
                                </p:cTn>
                              </p:par>
                              <p:par>
                                <p:cTn id="68" presetID="22" presetClass="entr" presetSubtype="8" fill="hold"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wipe(left)">
                                      <p:cBhvr>
                                        <p:cTn id="7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marL="0" marR="0" lvl="0" indent="0" defTabSz="121856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blipFill>
                  <a:blip r:embed="rId3"/>
                  <a:stretch>
                    <a:fillRect/>
                  </a:stretch>
                </a:blipFill>
                <a:effectLst>
                  <a:outerShdw blurRad="50800" dist="50800" dir="5400000" algn="ctr" rotWithShape="0">
                    <a:srgbClr val="800000"/>
                  </a:outerShdw>
                </a:effectLst>
                <a:uLnTx/>
                <a:uFillTx/>
                <a:latin typeface="微软雅黑" panose="020B0503020204020204" pitchFamily="34" charset="-122"/>
                <a:ea typeface="微软雅黑" panose="020B0503020204020204" pitchFamily="34" charset="-122"/>
              </a:rPr>
              <a:t>一、腐败问题及其现状</a:t>
            </a:r>
          </a:p>
        </p:txBody>
      </p:sp>
      <p:sp>
        <p:nvSpPr>
          <p:cNvPr id="36" name="椭圆 35">
            <a:extLst>
              <a:ext uri="{FF2B5EF4-FFF2-40B4-BE49-F238E27FC236}">
                <a16:creationId xmlns:a16="http://schemas.microsoft.com/office/drawing/2014/main" xmlns="" id="{2EFCCC42-CF3A-416C-B61B-446BACD6B1D5}"/>
              </a:ext>
            </a:extLst>
          </p:cNvPr>
          <p:cNvSpPr/>
          <p:nvPr/>
        </p:nvSpPr>
        <p:spPr>
          <a:xfrm>
            <a:off x="4303486" y="2383155"/>
            <a:ext cx="3276600" cy="3276600"/>
          </a:xfrm>
          <a:prstGeom prst="ellipse">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矩形 36">
            <a:extLst>
              <a:ext uri="{FF2B5EF4-FFF2-40B4-BE49-F238E27FC236}">
                <a16:creationId xmlns:a16="http://schemas.microsoft.com/office/drawing/2014/main" xmlns="" id="{2555CFDC-A5F8-43E3-8E13-CE821946328C}"/>
              </a:ext>
            </a:extLst>
          </p:cNvPr>
          <p:cNvSpPr/>
          <p:nvPr/>
        </p:nvSpPr>
        <p:spPr>
          <a:xfrm>
            <a:off x="1356451" y="2368550"/>
            <a:ext cx="2870835" cy="875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“一把手”违纪违法案件不仅数量多、危害大，而且呈现上升趋势。</a:t>
            </a:r>
          </a:p>
        </p:txBody>
      </p:sp>
      <p:sp>
        <p:nvSpPr>
          <p:cNvPr id="38" name="椭圆 37">
            <a:extLst>
              <a:ext uri="{FF2B5EF4-FFF2-40B4-BE49-F238E27FC236}">
                <a16:creationId xmlns:a16="http://schemas.microsoft.com/office/drawing/2014/main" xmlns="" id="{D77840EC-39FB-42ED-9E05-9C24BFF0AEC0}"/>
              </a:ext>
            </a:extLst>
          </p:cNvPr>
          <p:cNvSpPr/>
          <p:nvPr/>
        </p:nvSpPr>
        <p:spPr>
          <a:xfrm>
            <a:off x="4284436" y="2649855"/>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1</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xmlns="" id="{49720B74-958F-460E-9D4D-54D7D48C5044}"/>
              </a:ext>
            </a:extLst>
          </p:cNvPr>
          <p:cNvSpPr txBox="1"/>
          <p:nvPr/>
        </p:nvSpPr>
        <p:spPr>
          <a:xfrm>
            <a:off x="5193945" y="3178138"/>
            <a:ext cx="1467068" cy="16312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腐败</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现状</a:t>
            </a:r>
          </a:p>
        </p:txBody>
      </p:sp>
      <p:sp>
        <p:nvSpPr>
          <p:cNvPr id="40" name="椭圆 39">
            <a:extLst>
              <a:ext uri="{FF2B5EF4-FFF2-40B4-BE49-F238E27FC236}">
                <a16:creationId xmlns:a16="http://schemas.microsoft.com/office/drawing/2014/main" xmlns="" id="{5EA4C693-B513-4152-BB77-5F084F15AC22}"/>
              </a:ext>
            </a:extLst>
          </p:cNvPr>
          <p:cNvSpPr/>
          <p:nvPr/>
        </p:nvSpPr>
        <p:spPr>
          <a:xfrm>
            <a:off x="6430736" y="2243455"/>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2</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72" name="椭圆 71">
            <a:extLst>
              <a:ext uri="{FF2B5EF4-FFF2-40B4-BE49-F238E27FC236}">
                <a16:creationId xmlns:a16="http://schemas.microsoft.com/office/drawing/2014/main" xmlns="" id="{EED09FFB-05BB-43D2-B167-44E1A3756891}"/>
              </a:ext>
            </a:extLst>
          </p:cNvPr>
          <p:cNvSpPr/>
          <p:nvPr/>
        </p:nvSpPr>
        <p:spPr>
          <a:xfrm>
            <a:off x="7166339" y="3506906"/>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3</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73" name="椭圆 72">
            <a:extLst>
              <a:ext uri="{FF2B5EF4-FFF2-40B4-BE49-F238E27FC236}">
                <a16:creationId xmlns:a16="http://schemas.microsoft.com/office/drawing/2014/main" xmlns="" id="{4B9ED082-926C-48A8-B720-F257BF9E8CBD}"/>
              </a:ext>
            </a:extLst>
          </p:cNvPr>
          <p:cNvSpPr/>
          <p:nvPr/>
        </p:nvSpPr>
        <p:spPr>
          <a:xfrm>
            <a:off x="5871936" y="5278755"/>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4</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74" name="椭圆 73">
            <a:extLst>
              <a:ext uri="{FF2B5EF4-FFF2-40B4-BE49-F238E27FC236}">
                <a16:creationId xmlns:a16="http://schemas.microsoft.com/office/drawing/2014/main" xmlns="" id="{C48C24E1-4145-40D7-9CB3-1DC2C679974D}"/>
              </a:ext>
            </a:extLst>
          </p:cNvPr>
          <p:cNvSpPr/>
          <p:nvPr/>
        </p:nvSpPr>
        <p:spPr>
          <a:xfrm>
            <a:off x="3973286" y="3889216"/>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5</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75" name="矩形 74">
            <a:extLst>
              <a:ext uri="{FF2B5EF4-FFF2-40B4-BE49-F238E27FC236}">
                <a16:creationId xmlns:a16="http://schemas.microsoft.com/office/drawing/2014/main" xmlns="" id="{80AF4C84-D2AD-40BC-B018-1C0178C40FA8}"/>
              </a:ext>
            </a:extLst>
          </p:cNvPr>
          <p:cNvSpPr/>
          <p:nvPr/>
        </p:nvSpPr>
        <p:spPr>
          <a:xfrm>
            <a:off x="7532757" y="2158376"/>
            <a:ext cx="3889964" cy="61555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“苍蝇式腐败”点多、线长、面广、多发，其危害不亚于“虎患”。</a:t>
            </a:r>
          </a:p>
        </p:txBody>
      </p:sp>
      <p:sp>
        <p:nvSpPr>
          <p:cNvPr id="76" name="矩形 75">
            <a:extLst>
              <a:ext uri="{FF2B5EF4-FFF2-40B4-BE49-F238E27FC236}">
                <a16:creationId xmlns:a16="http://schemas.microsoft.com/office/drawing/2014/main" xmlns="" id="{17905F8D-AAB0-4B3C-8A5F-2FE4F49659EA}"/>
              </a:ext>
            </a:extLst>
          </p:cNvPr>
          <p:cNvSpPr/>
          <p:nvPr/>
        </p:nvSpPr>
        <p:spPr>
          <a:xfrm>
            <a:off x="7985489" y="3415991"/>
            <a:ext cx="3437232" cy="8771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山头主义”“圈子文化”涣散了组织</a:t>
            </a:r>
            <a:r>
              <a:rPr kumimoji="0" lang="en-US" altLang="zh-CN"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滋生了腐败</a:t>
            </a:r>
            <a:r>
              <a:rPr kumimoji="0" lang="en-US" altLang="zh-CN"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往往造成“窝案”“案”“塌方式系统性腐败”。</a:t>
            </a:r>
          </a:p>
        </p:txBody>
      </p:sp>
      <p:sp>
        <p:nvSpPr>
          <p:cNvPr id="77" name="矩形 76">
            <a:extLst>
              <a:ext uri="{FF2B5EF4-FFF2-40B4-BE49-F238E27FC236}">
                <a16:creationId xmlns:a16="http://schemas.microsoft.com/office/drawing/2014/main" xmlns="" id="{16D731B1-1485-456F-8719-3EC0EEDB1C9D}"/>
              </a:ext>
            </a:extLst>
          </p:cNvPr>
          <p:cNvSpPr/>
          <p:nvPr/>
        </p:nvSpPr>
        <p:spPr>
          <a:xfrm>
            <a:off x="486501" y="4570333"/>
            <a:ext cx="3594735" cy="875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军队和有些地方一样，隐蔽存在着权钱交易、行贿受赂、违法乱纪等现象，大有前‘腐’后继之势。</a:t>
            </a:r>
          </a:p>
        </p:txBody>
      </p:sp>
      <p:sp>
        <p:nvSpPr>
          <p:cNvPr id="78" name="矩形 77">
            <a:extLst>
              <a:ext uri="{FF2B5EF4-FFF2-40B4-BE49-F238E27FC236}">
                <a16:creationId xmlns:a16="http://schemas.microsoft.com/office/drawing/2014/main" xmlns="" id="{FF015EA1-EF20-484C-9C06-627C2DC6CECE}"/>
              </a:ext>
            </a:extLst>
          </p:cNvPr>
          <p:cNvSpPr/>
          <p:nvPr/>
        </p:nvSpPr>
        <p:spPr>
          <a:xfrm>
            <a:off x="7152050" y="5122000"/>
            <a:ext cx="4318000" cy="875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领导干部插手土地出让、工程建设、房地产开发映集中，领导干部‘一家两制’、利益输送出现新的表现形式，手段隐蔽。</a:t>
            </a:r>
          </a:p>
        </p:txBody>
      </p:sp>
    </p:spTree>
    <p:extLst>
      <p:ext uri="{BB962C8B-B14F-4D97-AF65-F5344CB8AC3E}">
        <p14:creationId xmlns:p14="http://schemas.microsoft.com/office/powerpoint/2010/main" xmlns="" val="141547200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36"/>
                                        </p:tgtEl>
                                        <p:attrNameLst>
                                          <p:attrName>style.visibility</p:attrName>
                                        </p:attrNameLst>
                                      </p:cBhvr>
                                      <p:to>
                                        <p:strVal val="visible"/>
                                      </p:to>
                                    </p:set>
                                    <p:anim calcmode="lin" valueType="num">
                                      <p:cBhvr>
                                        <p:cTn id="10" dur="750" fill="hold"/>
                                        <p:tgtEl>
                                          <p:spTgt spid="36"/>
                                        </p:tgtEl>
                                        <p:attrNameLst>
                                          <p:attrName>ppt_w</p:attrName>
                                        </p:attrNameLst>
                                      </p:cBhvr>
                                      <p:tavLst>
                                        <p:tav tm="0">
                                          <p:val>
                                            <p:fltVal val="0"/>
                                          </p:val>
                                        </p:tav>
                                        <p:tav tm="100000">
                                          <p:val>
                                            <p:strVal val="#ppt_w"/>
                                          </p:val>
                                        </p:tav>
                                      </p:tavLst>
                                    </p:anim>
                                    <p:anim calcmode="lin" valueType="num">
                                      <p:cBhvr>
                                        <p:cTn id="11" dur="750" fill="hold"/>
                                        <p:tgtEl>
                                          <p:spTgt spid="36"/>
                                        </p:tgtEl>
                                        <p:attrNameLst>
                                          <p:attrName>ppt_h</p:attrName>
                                        </p:attrNameLst>
                                      </p:cBhvr>
                                      <p:tavLst>
                                        <p:tav tm="0">
                                          <p:val>
                                            <p:fltVal val="0"/>
                                          </p:val>
                                        </p:tav>
                                        <p:tav tm="100000">
                                          <p:val>
                                            <p:strVal val="#ppt_h"/>
                                          </p:val>
                                        </p:tav>
                                      </p:tavLst>
                                    </p:anim>
                                    <p:animEffect transition="in" filter="fade">
                                      <p:cBhvr>
                                        <p:cTn id="12" dur="750"/>
                                        <p:tgtEl>
                                          <p:spTgt spid="36"/>
                                        </p:tgtEl>
                                      </p:cBhvr>
                                    </p:animEffect>
                                  </p:childTnLst>
                                </p:cTn>
                              </p:par>
                              <p:par>
                                <p:cTn id="13" presetID="8" presetClass="emph" presetSubtype="0" fill="hold" grpId="1" nodeType="withEffect">
                                  <p:stCondLst>
                                    <p:cond delay="1250"/>
                                  </p:stCondLst>
                                  <p:childTnLst>
                                    <p:animRot by="2160000">
                                      <p:cBhvr>
                                        <p:cTn id="14" dur="3750" fill="hold"/>
                                        <p:tgtEl>
                                          <p:spTgt spid="36"/>
                                        </p:tgtEl>
                                        <p:attrNameLst>
                                          <p:attrName>r</p:attrName>
                                        </p:attrNameLst>
                                      </p:cBhvr>
                                    </p:animRot>
                                  </p:childTnLst>
                                </p:cTn>
                              </p:par>
                              <p:par>
                                <p:cTn id="15" presetID="53" presetClass="entr" presetSubtype="16" fill="hold" grpId="0" nodeType="withEffect">
                                  <p:stCondLst>
                                    <p:cond delay="1250"/>
                                  </p:stCondLst>
                                  <p:childTnLst>
                                    <p:set>
                                      <p:cBhvr>
                                        <p:cTn id="16" dur="1" fill="hold">
                                          <p:stCondLst>
                                            <p:cond delay="0"/>
                                          </p:stCondLst>
                                        </p:cTn>
                                        <p:tgtEl>
                                          <p:spTgt spid="39"/>
                                        </p:tgtEl>
                                        <p:attrNameLst>
                                          <p:attrName>style.visibility</p:attrName>
                                        </p:attrNameLst>
                                      </p:cBhvr>
                                      <p:to>
                                        <p:strVal val="visible"/>
                                      </p:to>
                                    </p:set>
                                    <p:anim calcmode="lin" valueType="num">
                                      <p:cBhvr>
                                        <p:cTn id="17" dur="750" fill="hold"/>
                                        <p:tgtEl>
                                          <p:spTgt spid="39"/>
                                        </p:tgtEl>
                                        <p:attrNameLst>
                                          <p:attrName>ppt_w</p:attrName>
                                        </p:attrNameLst>
                                      </p:cBhvr>
                                      <p:tavLst>
                                        <p:tav tm="0">
                                          <p:val>
                                            <p:fltVal val="0"/>
                                          </p:val>
                                        </p:tav>
                                        <p:tav tm="100000">
                                          <p:val>
                                            <p:strVal val="#ppt_w"/>
                                          </p:val>
                                        </p:tav>
                                      </p:tavLst>
                                    </p:anim>
                                    <p:anim calcmode="lin" valueType="num">
                                      <p:cBhvr>
                                        <p:cTn id="18" dur="750" fill="hold"/>
                                        <p:tgtEl>
                                          <p:spTgt spid="39"/>
                                        </p:tgtEl>
                                        <p:attrNameLst>
                                          <p:attrName>ppt_h</p:attrName>
                                        </p:attrNameLst>
                                      </p:cBhvr>
                                      <p:tavLst>
                                        <p:tav tm="0">
                                          <p:val>
                                            <p:fltVal val="0"/>
                                          </p:val>
                                        </p:tav>
                                        <p:tav tm="100000">
                                          <p:val>
                                            <p:strVal val="#ppt_h"/>
                                          </p:val>
                                        </p:tav>
                                      </p:tavLst>
                                    </p:anim>
                                    <p:animEffect transition="in" filter="fade">
                                      <p:cBhvr>
                                        <p:cTn id="19" dur="750"/>
                                        <p:tgtEl>
                                          <p:spTgt spid="39"/>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225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275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fltVal val="0"/>
                                          </p:val>
                                        </p:tav>
                                        <p:tav tm="100000">
                                          <p:val>
                                            <p:strVal val="#ppt_w"/>
                                          </p:val>
                                        </p:tav>
                                      </p:tavLst>
                                    </p:anim>
                                    <p:anim calcmode="lin" valueType="num">
                                      <p:cBhvr>
                                        <p:cTn id="38" dur="500" fill="hold"/>
                                        <p:tgtEl>
                                          <p:spTgt spid="75"/>
                                        </p:tgtEl>
                                        <p:attrNameLst>
                                          <p:attrName>ppt_h</p:attrName>
                                        </p:attrNameLst>
                                      </p:cBhvr>
                                      <p:tavLst>
                                        <p:tav tm="0">
                                          <p:val>
                                            <p:fltVal val="0"/>
                                          </p:val>
                                        </p:tav>
                                        <p:tav tm="100000">
                                          <p:val>
                                            <p:strVal val="#ppt_h"/>
                                          </p:val>
                                        </p:tav>
                                      </p:tavLst>
                                    </p:anim>
                                    <p:animEffect transition="in" filter="fade">
                                      <p:cBhvr>
                                        <p:cTn id="39" dur="500"/>
                                        <p:tgtEl>
                                          <p:spTgt spid="75"/>
                                        </p:tgtEl>
                                      </p:cBhvr>
                                    </p:animEffect>
                                  </p:childTnLst>
                                </p:cTn>
                              </p:par>
                              <p:par>
                                <p:cTn id="40" presetID="53" presetClass="entr" presetSubtype="16" fill="hold" grpId="0" nodeType="withEffect">
                                  <p:stCondLst>
                                    <p:cond delay="3000"/>
                                  </p:stCondLst>
                                  <p:childTnLst>
                                    <p:set>
                                      <p:cBhvr>
                                        <p:cTn id="41" dur="1" fill="hold">
                                          <p:stCondLst>
                                            <p:cond delay="0"/>
                                          </p:stCondLst>
                                        </p:cTn>
                                        <p:tgtEl>
                                          <p:spTgt spid="72"/>
                                        </p:tgtEl>
                                        <p:attrNameLst>
                                          <p:attrName>style.visibility</p:attrName>
                                        </p:attrNameLst>
                                      </p:cBhvr>
                                      <p:to>
                                        <p:strVal val="visible"/>
                                      </p:to>
                                    </p:set>
                                    <p:anim calcmode="lin" valueType="num">
                                      <p:cBhvr>
                                        <p:cTn id="42" dur="500" fill="hold"/>
                                        <p:tgtEl>
                                          <p:spTgt spid="72"/>
                                        </p:tgtEl>
                                        <p:attrNameLst>
                                          <p:attrName>ppt_w</p:attrName>
                                        </p:attrNameLst>
                                      </p:cBhvr>
                                      <p:tavLst>
                                        <p:tav tm="0">
                                          <p:val>
                                            <p:fltVal val="0"/>
                                          </p:val>
                                        </p:tav>
                                        <p:tav tm="100000">
                                          <p:val>
                                            <p:strVal val="#ppt_w"/>
                                          </p:val>
                                        </p:tav>
                                      </p:tavLst>
                                    </p:anim>
                                    <p:anim calcmode="lin" valueType="num">
                                      <p:cBhvr>
                                        <p:cTn id="43" dur="500" fill="hold"/>
                                        <p:tgtEl>
                                          <p:spTgt spid="72"/>
                                        </p:tgtEl>
                                        <p:attrNameLst>
                                          <p:attrName>ppt_h</p:attrName>
                                        </p:attrNameLst>
                                      </p:cBhvr>
                                      <p:tavLst>
                                        <p:tav tm="0">
                                          <p:val>
                                            <p:fltVal val="0"/>
                                          </p:val>
                                        </p:tav>
                                        <p:tav tm="100000">
                                          <p:val>
                                            <p:strVal val="#ppt_h"/>
                                          </p:val>
                                        </p:tav>
                                      </p:tavLst>
                                    </p:anim>
                                    <p:animEffect transition="in" filter="fade">
                                      <p:cBhvr>
                                        <p:cTn id="44" dur="500"/>
                                        <p:tgtEl>
                                          <p:spTgt spid="72"/>
                                        </p:tgtEl>
                                      </p:cBhvr>
                                    </p:animEffect>
                                  </p:childTnLst>
                                </p:cTn>
                              </p:par>
                              <p:par>
                                <p:cTn id="45" presetID="53" presetClass="entr" presetSubtype="16" fill="hold" grpId="0" nodeType="withEffect">
                                  <p:stCondLst>
                                    <p:cond delay="325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ppt_w</p:attrName>
                                        </p:attrNameLst>
                                      </p:cBhvr>
                                      <p:tavLst>
                                        <p:tav tm="0">
                                          <p:val>
                                            <p:fltVal val="0"/>
                                          </p:val>
                                        </p:tav>
                                        <p:tav tm="100000">
                                          <p:val>
                                            <p:strVal val="#ppt_w"/>
                                          </p:val>
                                        </p:tav>
                                      </p:tavLst>
                                    </p:anim>
                                    <p:anim calcmode="lin" valueType="num">
                                      <p:cBhvr>
                                        <p:cTn id="48" dur="500" fill="hold"/>
                                        <p:tgtEl>
                                          <p:spTgt spid="76"/>
                                        </p:tgtEl>
                                        <p:attrNameLst>
                                          <p:attrName>ppt_h</p:attrName>
                                        </p:attrNameLst>
                                      </p:cBhvr>
                                      <p:tavLst>
                                        <p:tav tm="0">
                                          <p:val>
                                            <p:fltVal val="0"/>
                                          </p:val>
                                        </p:tav>
                                        <p:tav tm="100000">
                                          <p:val>
                                            <p:strVal val="#ppt_h"/>
                                          </p:val>
                                        </p:tav>
                                      </p:tavLst>
                                    </p:anim>
                                    <p:animEffect transition="in" filter="fade">
                                      <p:cBhvr>
                                        <p:cTn id="49" dur="500"/>
                                        <p:tgtEl>
                                          <p:spTgt spid="76"/>
                                        </p:tgtEl>
                                      </p:cBhvr>
                                    </p:animEffect>
                                  </p:childTnLst>
                                </p:cTn>
                              </p:par>
                              <p:par>
                                <p:cTn id="50" presetID="53" presetClass="entr" presetSubtype="16" fill="hold" grpId="0" nodeType="withEffect">
                                  <p:stCondLst>
                                    <p:cond delay="350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Effect transition="in" filter="fade">
                                      <p:cBhvr>
                                        <p:cTn id="54" dur="500"/>
                                        <p:tgtEl>
                                          <p:spTgt spid="73"/>
                                        </p:tgtEl>
                                      </p:cBhvr>
                                    </p:animEffect>
                                  </p:childTnLst>
                                </p:cTn>
                              </p:par>
                              <p:par>
                                <p:cTn id="55" presetID="53" presetClass="entr" presetSubtype="16" fill="hold" grpId="0" nodeType="withEffect">
                                  <p:stCondLst>
                                    <p:cond delay="3750"/>
                                  </p:stCondLst>
                                  <p:childTnLst>
                                    <p:set>
                                      <p:cBhvr>
                                        <p:cTn id="56" dur="1" fill="hold">
                                          <p:stCondLst>
                                            <p:cond delay="0"/>
                                          </p:stCondLst>
                                        </p:cTn>
                                        <p:tgtEl>
                                          <p:spTgt spid="78"/>
                                        </p:tgtEl>
                                        <p:attrNameLst>
                                          <p:attrName>style.visibility</p:attrName>
                                        </p:attrNameLst>
                                      </p:cBhvr>
                                      <p:to>
                                        <p:strVal val="visible"/>
                                      </p:to>
                                    </p:set>
                                    <p:anim calcmode="lin" valueType="num">
                                      <p:cBhvr>
                                        <p:cTn id="57" dur="500" fill="hold"/>
                                        <p:tgtEl>
                                          <p:spTgt spid="78"/>
                                        </p:tgtEl>
                                        <p:attrNameLst>
                                          <p:attrName>ppt_w</p:attrName>
                                        </p:attrNameLst>
                                      </p:cBhvr>
                                      <p:tavLst>
                                        <p:tav tm="0">
                                          <p:val>
                                            <p:fltVal val="0"/>
                                          </p:val>
                                        </p:tav>
                                        <p:tav tm="100000">
                                          <p:val>
                                            <p:strVal val="#ppt_w"/>
                                          </p:val>
                                        </p:tav>
                                      </p:tavLst>
                                    </p:anim>
                                    <p:anim calcmode="lin" valueType="num">
                                      <p:cBhvr>
                                        <p:cTn id="58" dur="500" fill="hold"/>
                                        <p:tgtEl>
                                          <p:spTgt spid="78"/>
                                        </p:tgtEl>
                                        <p:attrNameLst>
                                          <p:attrName>ppt_h</p:attrName>
                                        </p:attrNameLst>
                                      </p:cBhvr>
                                      <p:tavLst>
                                        <p:tav tm="0">
                                          <p:val>
                                            <p:fltVal val="0"/>
                                          </p:val>
                                        </p:tav>
                                        <p:tav tm="100000">
                                          <p:val>
                                            <p:strVal val="#ppt_h"/>
                                          </p:val>
                                        </p:tav>
                                      </p:tavLst>
                                    </p:anim>
                                    <p:animEffect transition="in" filter="fade">
                                      <p:cBhvr>
                                        <p:cTn id="59" dur="500"/>
                                        <p:tgtEl>
                                          <p:spTgt spid="78"/>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74"/>
                                        </p:tgtEl>
                                        <p:attrNameLst>
                                          <p:attrName>style.visibility</p:attrName>
                                        </p:attrNameLst>
                                      </p:cBhvr>
                                      <p:to>
                                        <p:strVal val="visible"/>
                                      </p:to>
                                    </p:set>
                                    <p:anim calcmode="lin" valueType="num">
                                      <p:cBhvr>
                                        <p:cTn id="62" dur="500" fill="hold"/>
                                        <p:tgtEl>
                                          <p:spTgt spid="74"/>
                                        </p:tgtEl>
                                        <p:attrNameLst>
                                          <p:attrName>ppt_w</p:attrName>
                                        </p:attrNameLst>
                                      </p:cBhvr>
                                      <p:tavLst>
                                        <p:tav tm="0">
                                          <p:val>
                                            <p:fltVal val="0"/>
                                          </p:val>
                                        </p:tav>
                                        <p:tav tm="100000">
                                          <p:val>
                                            <p:strVal val="#ppt_w"/>
                                          </p:val>
                                        </p:tav>
                                      </p:tavLst>
                                    </p:anim>
                                    <p:anim calcmode="lin" valueType="num">
                                      <p:cBhvr>
                                        <p:cTn id="63" dur="500" fill="hold"/>
                                        <p:tgtEl>
                                          <p:spTgt spid="74"/>
                                        </p:tgtEl>
                                        <p:attrNameLst>
                                          <p:attrName>ppt_h</p:attrName>
                                        </p:attrNameLst>
                                      </p:cBhvr>
                                      <p:tavLst>
                                        <p:tav tm="0">
                                          <p:val>
                                            <p:fltVal val="0"/>
                                          </p:val>
                                        </p:tav>
                                        <p:tav tm="100000">
                                          <p:val>
                                            <p:strVal val="#ppt_h"/>
                                          </p:val>
                                        </p:tav>
                                      </p:tavLst>
                                    </p:anim>
                                    <p:animEffect transition="in" filter="fade">
                                      <p:cBhvr>
                                        <p:cTn id="64" dur="500"/>
                                        <p:tgtEl>
                                          <p:spTgt spid="74"/>
                                        </p:tgtEl>
                                      </p:cBhvr>
                                    </p:animEffect>
                                  </p:childTnLst>
                                </p:cTn>
                              </p:par>
                              <p:par>
                                <p:cTn id="65" presetID="53" presetClass="entr" presetSubtype="16" fill="hold" grpId="0" nodeType="withEffect">
                                  <p:stCondLst>
                                    <p:cond delay="4250"/>
                                  </p:stCondLst>
                                  <p:childTnLst>
                                    <p:set>
                                      <p:cBhvr>
                                        <p:cTn id="66" dur="1" fill="hold">
                                          <p:stCondLst>
                                            <p:cond delay="0"/>
                                          </p:stCondLst>
                                        </p:cTn>
                                        <p:tgtEl>
                                          <p:spTgt spid="77"/>
                                        </p:tgtEl>
                                        <p:attrNameLst>
                                          <p:attrName>style.visibility</p:attrName>
                                        </p:attrNameLst>
                                      </p:cBhvr>
                                      <p:to>
                                        <p:strVal val="visible"/>
                                      </p:to>
                                    </p:set>
                                    <p:anim calcmode="lin" valueType="num">
                                      <p:cBhvr>
                                        <p:cTn id="67" dur="500" fill="hold"/>
                                        <p:tgtEl>
                                          <p:spTgt spid="77"/>
                                        </p:tgtEl>
                                        <p:attrNameLst>
                                          <p:attrName>ppt_w</p:attrName>
                                        </p:attrNameLst>
                                      </p:cBhvr>
                                      <p:tavLst>
                                        <p:tav tm="0">
                                          <p:val>
                                            <p:fltVal val="0"/>
                                          </p:val>
                                        </p:tav>
                                        <p:tav tm="100000">
                                          <p:val>
                                            <p:strVal val="#ppt_w"/>
                                          </p:val>
                                        </p:tav>
                                      </p:tavLst>
                                    </p:anim>
                                    <p:anim calcmode="lin" valueType="num">
                                      <p:cBhvr>
                                        <p:cTn id="68" dur="500" fill="hold"/>
                                        <p:tgtEl>
                                          <p:spTgt spid="77"/>
                                        </p:tgtEl>
                                        <p:attrNameLst>
                                          <p:attrName>ppt_h</p:attrName>
                                        </p:attrNameLst>
                                      </p:cBhvr>
                                      <p:tavLst>
                                        <p:tav tm="0">
                                          <p:val>
                                            <p:fltVal val="0"/>
                                          </p:val>
                                        </p:tav>
                                        <p:tav tm="100000">
                                          <p:val>
                                            <p:strVal val="#ppt_h"/>
                                          </p:val>
                                        </p:tav>
                                      </p:tavLst>
                                    </p:anim>
                                    <p:animEffect transition="in" filter="fade">
                                      <p:cBhvr>
                                        <p:cTn id="6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6" grpId="0" bldLvl="0" animBg="1"/>
      <p:bldP spid="36" grpId="1" bldLvl="0" animBg="1"/>
      <p:bldP spid="37" grpId="0"/>
      <p:bldP spid="38" grpId="0" bldLvl="0" animBg="1"/>
      <p:bldP spid="39" grpId="0"/>
      <p:bldP spid="40" grpId="0" bldLvl="0" animBg="1"/>
      <p:bldP spid="72" grpId="0" bldLvl="0" animBg="1"/>
      <p:bldP spid="73" grpId="0" bldLvl="0" animBg="1"/>
      <p:bldP spid="74" grpId="0" bldLvl="0" animBg="1"/>
      <p:bldP spid="75" grpId="0"/>
      <p:bldP spid="76" grpId="0"/>
      <p:bldP spid="77"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9" name="Freeform 9">
            <a:extLst>
              <a:ext uri="{FF2B5EF4-FFF2-40B4-BE49-F238E27FC236}">
                <a16:creationId xmlns:a16="http://schemas.microsoft.com/office/drawing/2014/main" xmlns="" id="{B41941BA-90FF-454C-A154-E935C0238BA7}"/>
              </a:ext>
            </a:extLst>
          </p:cNvPr>
          <p:cNvSpPr/>
          <p:nvPr/>
        </p:nvSpPr>
        <p:spPr bwMode="auto">
          <a:xfrm>
            <a:off x="5352538" y="1242858"/>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47" name="文本框 6">
            <a:extLst>
              <a:ext uri="{FF2B5EF4-FFF2-40B4-BE49-F238E27FC236}">
                <a16:creationId xmlns:a16="http://schemas.microsoft.com/office/drawing/2014/main" xmlns="" id="{838049C5-82FB-4FFC-B489-8BF370456DA9}"/>
              </a:ext>
            </a:extLst>
          </p:cNvPr>
          <p:cNvSpPr txBox="1"/>
          <p:nvPr/>
        </p:nvSpPr>
        <p:spPr>
          <a:xfrm>
            <a:off x="3985299" y="2626335"/>
            <a:ext cx="4221401" cy="1049424"/>
          </a:xfrm>
          <a:prstGeom prst="rect">
            <a:avLst/>
          </a:prstGeom>
          <a:noFill/>
        </p:spPr>
        <p:txBody>
          <a:bodyPr wrap="square" lIns="121890" tIns="60945" rIns="121890" bIns="60945" rtlCol="0">
            <a:spAutoFit/>
          </a:bodyPr>
          <a:lstStyle/>
          <a:p>
            <a:pPr algn="ctr">
              <a:lnSpc>
                <a:spcPct val="125000"/>
              </a:lnSpc>
            </a:pPr>
            <a:r>
              <a:rPr lang="zh-CN" altLang="en-US" sz="5300" b="1" dirty="0">
                <a:gradFill>
                  <a:gsLst>
                    <a:gs pos="0">
                      <a:srgbClr val="E30000"/>
                    </a:gs>
                    <a:gs pos="100000">
                      <a:srgbClr val="760303"/>
                    </a:gs>
                  </a:gsLst>
                  <a:lin ang="0" scaled="0"/>
                </a:gradFill>
                <a:latin typeface="微软雅黑" panose="020B0503020204020204" charset="-122"/>
                <a:ea typeface="微软雅黑" panose="020B0503020204020204" charset="-122"/>
              </a:rPr>
              <a:t>第二章</a:t>
            </a:r>
          </a:p>
        </p:txBody>
      </p:sp>
      <p:sp>
        <p:nvSpPr>
          <p:cNvPr id="48" name="文本框 6">
            <a:extLst>
              <a:ext uri="{FF2B5EF4-FFF2-40B4-BE49-F238E27FC236}">
                <a16:creationId xmlns:a16="http://schemas.microsoft.com/office/drawing/2014/main" xmlns="" id="{00361A57-9EB7-4D1E-9347-030AD5548725}"/>
              </a:ext>
            </a:extLst>
          </p:cNvPr>
          <p:cNvSpPr txBox="1"/>
          <p:nvPr/>
        </p:nvSpPr>
        <p:spPr>
          <a:xfrm>
            <a:off x="2884487" y="3450156"/>
            <a:ext cx="6423025" cy="727092"/>
          </a:xfrm>
          <a:prstGeom prst="rect">
            <a:avLst/>
          </a:prstGeom>
          <a:noFill/>
        </p:spPr>
        <p:txBody>
          <a:bodyPr wrap="square" lIns="121890" tIns="60945" rIns="121890" bIns="60945" rtlCol="0">
            <a:spAutoFit/>
          </a:bodyPr>
          <a:lstStyle/>
          <a:p>
            <a:pPr algn="ctr">
              <a:lnSpc>
                <a:spcPct val="115000"/>
              </a:lnSpc>
            </a:pPr>
            <a:r>
              <a:rPr lang="zh-CN" altLang="en-US" sz="3700" b="1" dirty="0">
                <a:gradFill>
                  <a:gsLst>
                    <a:gs pos="0">
                      <a:srgbClr val="E30000"/>
                    </a:gs>
                    <a:gs pos="100000">
                      <a:srgbClr val="760303"/>
                    </a:gs>
                  </a:gsLst>
                  <a:lin ang="0" scaled="0"/>
                </a:gradFill>
                <a:latin typeface="微软雅黑" panose="020B0503020204020204" charset="-122"/>
                <a:ea typeface="微软雅黑" panose="020B0503020204020204" charset="-122"/>
              </a:rPr>
              <a:t>党风廉政建设的目标</a:t>
            </a:r>
          </a:p>
        </p:txBody>
      </p:sp>
      <p:sp>
        <p:nvSpPr>
          <p:cNvPr id="49" name="矩形 48">
            <a:extLst>
              <a:ext uri="{FF2B5EF4-FFF2-40B4-BE49-F238E27FC236}">
                <a16:creationId xmlns:a16="http://schemas.microsoft.com/office/drawing/2014/main" xmlns="" id="{C183236D-8DEA-496E-982F-D35A14B1B7E9}"/>
              </a:ext>
            </a:extLst>
          </p:cNvPr>
          <p:cNvSpPr/>
          <p:nvPr/>
        </p:nvSpPr>
        <p:spPr>
          <a:xfrm>
            <a:off x="4058919" y="4118811"/>
            <a:ext cx="4074160" cy="625475"/>
          </a:xfrm>
          <a:prstGeom prst="rect">
            <a:avLst/>
          </a:prstGeom>
        </p:spPr>
        <p:txBody>
          <a:bodyPr wrap="square" lIns="121890" tIns="60945" rIns="121890" bIns="60945">
            <a:spAutoFit/>
          </a:bodyPr>
          <a:lstStyle/>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在此录入上述图表的描述说明，在此录</a:t>
            </a:r>
          </a:p>
          <a:p>
            <a:pPr algn="ctr" fontAlgn="auto">
              <a:spcBef>
                <a:spcPts val="0"/>
              </a:spcBef>
              <a:spcAft>
                <a:spcPts val="0"/>
              </a:spcAft>
              <a:defRPr/>
            </a:pPr>
            <a:r>
              <a:rPr lang="zh-CN" altLang="en-US" sz="1600" dirty="0">
                <a:solidFill>
                  <a:schemeClr val="tx1"/>
                </a:solidFill>
                <a:latin typeface="微软雅黑" panose="020B0503020204020204" charset="-122"/>
                <a:ea typeface="微软雅黑" panose="020B0503020204020204" charset="-122"/>
              </a:rPr>
              <a:t>入上述图表的描述说明。</a:t>
            </a:r>
          </a:p>
        </p:txBody>
      </p:sp>
    </p:spTree>
    <p:extLst>
      <p:ext uri="{BB962C8B-B14F-4D97-AF65-F5344CB8AC3E}">
        <p14:creationId xmlns:p14="http://schemas.microsoft.com/office/powerpoint/2010/main" xmlns="" val="380863710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anim calcmode="lin" valueType="num">
                                      <p:cBhvr>
                                        <p:cTn id="1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7"/>
                                        </p:tgtEl>
                                      </p:cBhvr>
                                    </p:animEffect>
                                  </p:childTnLst>
                                </p:cTn>
                              </p:par>
                            </p:childTnLst>
                          </p:cTn>
                        </p:par>
                        <p:par>
                          <p:cTn id="16" fill="hold">
                            <p:stCondLst>
                              <p:cond delay="11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by="(-#ppt_w*2)" calcmode="lin" valueType="num">
                                      <p:cBhvr rctx="PPT">
                                        <p:cTn id="19" dur="500" autoRev="1" fill="hold">
                                          <p:stCondLst>
                                            <p:cond delay="0"/>
                                          </p:stCondLst>
                                        </p:cTn>
                                        <p:tgtEl>
                                          <p:spTgt spid="48"/>
                                        </p:tgtEl>
                                        <p:attrNameLst>
                                          <p:attrName>ppt_w</p:attrName>
                                        </p:attrNameLst>
                                      </p:cBhvr>
                                    </p:anim>
                                    <p:anim by="(#ppt_w*0.50)" calcmode="lin" valueType="num">
                                      <p:cBhvr>
                                        <p:cTn id="20" dur="500" decel="50000" autoRev="1" fill="hold">
                                          <p:stCondLst>
                                            <p:cond delay="0"/>
                                          </p:stCondLst>
                                        </p:cTn>
                                        <p:tgtEl>
                                          <p:spTgt spid="48"/>
                                        </p:tgtEl>
                                        <p:attrNameLst>
                                          <p:attrName>ppt_x</p:attrName>
                                        </p:attrNameLst>
                                      </p:cBhvr>
                                    </p:anim>
                                    <p:anim from="(-#ppt_h/2)" to="(#ppt_y)" calcmode="lin" valueType="num">
                                      <p:cBhvr>
                                        <p:cTn id="21" dur="1000" fill="hold">
                                          <p:stCondLst>
                                            <p:cond delay="0"/>
                                          </p:stCondLst>
                                        </p:cTn>
                                        <p:tgtEl>
                                          <p:spTgt spid="48"/>
                                        </p:tgtEl>
                                        <p:attrNameLst>
                                          <p:attrName>ppt_y</p:attrName>
                                        </p:attrNameLst>
                                      </p:cBhvr>
                                    </p:anim>
                                    <p:animRot by="21600000">
                                      <p:cBhvr>
                                        <p:cTn id="22" dur="1000" fill="hold">
                                          <p:stCondLst>
                                            <p:cond delay="0"/>
                                          </p:stCondLst>
                                        </p:cTn>
                                        <p:tgtEl>
                                          <p:spTgt spid="48"/>
                                        </p:tgtEl>
                                        <p:attrNameLst>
                                          <p:attrName>r</p:attrName>
                                        </p:attrNameLst>
                                      </p:cBhvr>
                                    </p:animRot>
                                  </p:childTnLst>
                                </p:cTn>
                              </p:par>
                            </p:childTnLst>
                          </p:cTn>
                        </p:par>
                        <p:par>
                          <p:cTn id="23" fill="hold">
                            <p:stCondLst>
                              <p:cond delay="2900"/>
                            </p:stCondLst>
                            <p:childTnLst>
                              <p:par>
                                <p:cTn id="24" presetID="4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030514" y="1427668"/>
            <a:ext cx="6661966"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pPr lvl="0"/>
            <a:r>
              <a:rPr lang="zh-CN" altLang="en-US" sz="4000" b="1" dirty="0">
                <a:blipFill>
                  <a:blip r:embed="rId3"/>
                  <a:stretch>
                    <a:fillRect/>
                  </a:stretch>
                </a:blipFill>
              </a:rPr>
              <a:t>二、党风廉政建设的目标</a:t>
            </a:r>
          </a:p>
        </p:txBody>
      </p:sp>
      <p:sp>
        <p:nvSpPr>
          <p:cNvPr id="5" name="矩形 4">
            <a:extLst>
              <a:ext uri="{FF2B5EF4-FFF2-40B4-BE49-F238E27FC236}">
                <a16:creationId xmlns:a16="http://schemas.microsoft.com/office/drawing/2014/main" xmlns="" id="{2C082883-6969-41FC-A86C-73E469F9AD09}"/>
              </a:ext>
            </a:extLst>
          </p:cNvPr>
          <p:cNvSpPr/>
          <p:nvPr/>
        </p:nvSpPr>
        <p:spPr>
          <a:xfrm rot="153902">
            <a:off x="2216946" y="2544360"/>
            <a:ext cx="2734397" cy="3349181"/>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6" name="矩形 5">
            <a:extLst>
              <a:ext uri="{FF2B5EF4-FFF2-40B4-BE49-F238E27FC236}">
                <a16:creationId xmlns:a16="http://schemas.microsoft.com/office/drawing/2014/main" xmlns="" id="{E7CC669F-50B6-478C-A4B3-AD50DEADA3B2}"/>
              </a:ext>
            </a:extLst>
          </p:cNvPr>
          <p:cNvSpPr/>
          <p:nvPr/>
        </p:nvSpPr>
        <p:spPr>
          <a:xfrm>
            <a:off x="2256971" y="2661376"/>
            <a:ext cx="2637337" cy="3253195"/>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9" name="矩形 8">
            <a:extLst>
              <a:ext uri="{FF2B5EF4-FFF2-40B4-BE49-F238E27FC236}">
                <a16:creationId xmlns:a16="http://schemas.microsoft.com/office/drawing/2014/main" xmlns="" id="{7273979C-6329-4D60-AD40-946B32EA65F7}"/>
              </a:ext>
            </a:extLst>
          </p:cNvPr>
          <p:cNvSpPr/>
          <p:nvPr/>
        </p:nvSpPr>
        <p:spPr>
          <a:xfrm rot="153902">
            <a:off x="7803676" y="2613575"/>
            <a:ext cx="2734397" cy="3349181"/>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10" name="矩形 9">
            <a:extLst>
              <a:ext uri="{FF2B5EF4-FFF2-40B4-BE49-F238E27FC236}">
                <a16:creationId xmlns:a16="http://schemas.microsoft.com/office/drawing/2014/main" xmlns="" id="{24AD7F46-C10C-47CA-A245-0E1E57FDD8D5}"/>
              </a:ext>
            </a:extLst>
          </p:cNvPr>
          <p:cNvSpPr/>
          <p:nvPr/>
        </p:nvSpPr>
        <p:spPr>
          <a:xfrm>
            <a:off x="7831001" y="2726781"/>
            <a:ext cx="2637337" cy="3253195"/>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11" name="矩形 10">
            <a:extLst>
              <a:ext uri="{FF2B5EF4-FFF2-40B4-BE49-F238E27FC236}">
                <a16:creationId xmlns:a16="http://schemas.microsoft.com/office/drawing/2014/main" xmlns="" id="{B9DEBB07-ED7E-4D31-AE3E-D894BB8F6ED9}"/>
              </a:ext>
            </a:extLst>
          </p:cNvPr>
          <p:cNvSpPr/>
          <p:nvPr/>
        </p:nvSpPr>
        <p:spPr>
          <a:xfrm>
            <a:off x="2343053" y="3340014"/>
            <a:ext cx="2385520" cy="2621872"/>
          </a:xfrm>
          <a:prstGeom prst="rect">
            <a:avLst/>
          </a:prstGeom>
        </p:spPr>
        <p:txBody>
          <a:bodyPr wrap="square">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在党的建设中，思想建设是党的各项建设包括制度建设的基础。我们要不断提高党员的思想政治素质，保持反腐高压，坚持“老虎”、“苍蝇”一把抓，从而不想腐。</a:t>
            </a:r>
          </a:p>
        </p:txBody>
      </p:sp>
      <p:sp>
        <p:nvSpPr>
          <p:cNvPr id="13" name="矩形 10">
            <a:extLst>
              <a:ext uri="{FF2B5EF4-FFF2-40B4-BE49-F238E27FC236}">
                <a16:creationId xmlns:a16="http://schemas.microsoft.com/office/drawing/2014/main" xmlns="" id="{9309580A-2107-44D7-AEF4-2C473E94A044}"/>
              </a:ext>
            </a:extLst>
          </p:cNvPr>
          <p:cNvSpPr/>
          <p:nvPr/>
        </p:nvSpPr>
        <p:spPr>
          <a:xfrm>
            <a:off x="2343496" y="2943773"/>
            <a:ext cx="2384442" cy="369332"/>
          </a:xfrm>
          <a:prstGeom prst="rect">
            <a:avLst/>
          </a:prstGeom>
          <a:gradFill>
            <a:gsLst>
              <a:gs pos="0">
                <a:srgbClr val="E30000"/>
              </a:gs>
              <a:gs pos="100000">
                <a:srgbClr val="760303"/>
              </a:gs>
            </a:gsLst>
            <a:lin ang="5400000" scaled="0"/>
          </a:grad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思想建党</a:t>
            </a:r>
          </a:p>
        </p:txBody>
      </p:sp>
      <p:sp>
        <p:nvSpPr>
          <p:cNvPr id="14" name="矩形 13">
            <a:extLst>
              <a:ext uri="{FF2B5EF4-FFF2-40B4-BE49-F238E27FC236}">
                <a16:creationId xmlns:a16="http://schemas.microsoft.com/office/drawing/2014/main" xmlns="" id="{67B3D9AD-676E-42B7-9DA9-B2E0EEAE6188}"/>
              </a:ext>
            </a:extLst>
          </p:cNvPr>
          <p:cNvSpPr/>
          <p:nvPr/>
        </p:nvSpPr>
        <p:spPr>
          <a:xfrm>
            <a:off x="7952183" y="3496858"/>
            <a:ext cx="2384442" cy="1692771"/>
          </a:xfrm>
          <a:prstGeom prst="rect">
            <a:avLst/>
          </a:prstGeom>
        </p:spPr>
        <p:txBody>
          <a:bodyPr wrap="square">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制度建党是思想建党的有力保障，我们要不断建立健全的法制体系，从严治党，以法治党，从而不敢腐，不能腐。</a:t>
            </a:r>
          </a:p>
        </p:txBody>
      </p:sp>
      <p:sp>
        <p:nvSpPr>
          <p:cNvPr id="15" name="矩形 10">
            <a:extLst>
              <a:ext uri="{FF2B5EF4-FFF2-40B4-BE49-F238E27FC236}">
                <a16:creationId xmlns:a16="http://schemas.microsoft.com/office/drawing/2014/main" xmlns="" id="{0F37027F-4376-481F-B511-1B5861224068}"/>
              </a:ext>
            </a:extLst>
          </p:cNvPr>
          <p:cNvSpPr/>
          <p:nvPr/>
        </p:nvSpPr>
        <p:spPr>
          <a:xfrm>
            <a:off x="7935306" y="2943773"/>
            <a:ext cx="2384442" cy="369332"/>
          </a:xfrm>
          <a:prstGeom prst="rect">
            <a:avLst/>
          </a:prstGeom>
          <a:gradFill>
            <a:gsLst>
              <a:gs pos="0">
                <a:srgbClr val="E30000"/>
              </a:gs>
              <a:gs pos="100000">
                <a:srgbClr val="760303"/>
              </a:gs>
            </a:gsLst>
            <a:lin ang="5400000" scaled="0"/>
          </a:grad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制度建党</a:t>
            </a:r>
          </a:p>
        </p:txBody>
      </p:sp>
      <p:pic>
        <p:nvPicPr>
          <p:cNvPr id="16" name="图片 15" descr="fcfd8b3120a0cf5026ffb0a9b16eca89">
            <a:extLst>
              <a:ext uri="{FF2B5EF4-FFF2-40B4-BE49-F238E27FC236}">
                <a16:creationId xmlns:a16="http://schemas.microsoft.com/office/drawing/2014/main" xmlns="" id="{7152AFF0-1EE0-4113-8160-C47A8798FB17}"/>
              </a:ext>
            </a:extLst>
          </p:cNvPr>
          <p:cNvPicPr>
            <a:picLocks noChangeAspect="1"/>
          </p:cNvPicPr>
          <p:nvPr/>
        </p:nvPicPr>
        <p:blipFill>
          <a:blip r:embed="rId4" cstate="print"/>
          <a:stretch>
            <a:fillRect/>
          </a:stretch>
        </p:blipFill>
        <p:spPr>
          <a:xfrm>
            <a:off x="4728991" y="2277201"/>
            <a:ext cx="2633562" cy="3725487"/>
          </a:xfrm>
          <a:prstGeom prst="rect">
            <a:avLst/>
          </a:prstGeom>
        </p:spPr>
      </p:pic>
    </p:spTree>
    <p:extLst>
      <p:ext uri="{BB962C8B-B14F-4D97-AF65-F5344CB8AC3E}">
        <p14:creationId xmlns:p14="http://schemas.microsoft.com/office/powerpoint/2010/main" xmlns="" val="106285413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0-#ppt_w/2"/>
                                          </p:val>
                                        </p:tav>
                                        <p:tav tm="100000">
                                          <p:val>
                                            <p:strVal val="#ppt_x"/>
                                          </p:val>
                                        </p:tav>
                                      </p:tavLst>
                                    </p:anim>
                                    <p:anim calcmode="lin" valueType="num">
                                      <p:cBhvr additive="base">
                                        <p:cTn id="21" dur="75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0-#ppt_w/2"/>
                                          </p:val>
                                        </p:tav>
                                        <p:tav tm="100000">
                                          <p:val>
                                            <p:strVal val="#ppt_x"/>
                                          </p:val>
                                        </p:tav>
                                      </p:tavLst>
                                    </p:anim>
                                    <p:anim calcmode="lin" valueType="num">
                                      <p:cBhvr additive="base">
                                        <p:cTn id="25" dur="750" fill="hold"/>
                                        <p:tgtEl>
                                          <p:spTgt spid="9"/>
                                        </p:tgtEl>
                                        <p:attrNameLst>
                                          <p:attrName>ppt_y</p:attrName>
                                        </p:attrNameLst>
                                      </p:cBhvr>
                                      <p:tavLst>
                                        <p:tav tm="0">
                                          <p:val>
                                            <p:strVal val="#ppt_y"/>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bldLvl="0" animBg="1"/>
      <p:bldP spid="6" grpId="0" bldLvl="0" animBg="1"/>
      <p:bldP spid="9" grpId="0" bldLvl="0" animBg="1"/>
      <p:bldP spid="10"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0536339-60EA-4BA8-9021-CABC8551B20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党风廉政建设反腐败斗争形势党课PPT模板"/>
</p:tagLst>
</file>

<file path=ppt/theme/theme1.xml><?xml version="1.0" encoding="utf-8"?>
<a:theme xmlns:a="http://schemas.openxmlformats.org/drawingml/2006/main" name="Office 主题">
  <a:themeElements>
    <a:clrScheme name="自定义 196">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C00000"/>
      </a:hlink>
      <a:folHlink>
        <a:srgbClr val="C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B0D13"/>
        </a:solidFill>
        <a:ln>
          <a:noFill/>
        </a:ln>
      </a:spPr>
      <a:bodyPr rtlCol="0" anchor="ctr"/>
      <a:lstStyle>
        <a:defPPr algn="ctr">
          <a:defRPr smtClean="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a:solidFill>
              <a:srgbClr val="36040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95</TotalTime>
  <Words>2583</Words>
  <Application>Microsoft Office PowerPoint</Application>
  <PresentationFormat>自定义</PresentationFormat>
  <Paragraphs>202</Paragraphs>
  <Slides>28</Slides>
  <Notes>27</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党风廉政建设反腐败斗争形势党课PPT模板</dc:title>
  <dc:creator>歉然安可</dc:creator>
  <cp:lastModifiedBy>hlf</cp:lastModifiedBy>
  <cp:revision>17</cp:revision>
  <dcterms:created xsi:type="dcterms:W3CDTF">2018-02-02T14:06:08Z</dcterms:created>
  <dcterms:modified xsi:type="dcterms:W3CDTF">2018-02-22T02:21:58Z</dcterms:modified>
</cp:coreProperties>
</file>