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86" r:id="rId2"/>
    <p:sldId id="260" r:id="rId3"/>
    <p:sldId id="261" r:id="rId4"/>
    <p:sldId id="262" r:id="rId5"/>
    <p:sldId id="263" r:id="rId6"/>
    <p:sldId id="264" r:id="rId7"/>
    <p:sldId id="265" r:id="rId8"/>
    <p:sldId id="283" r:id="rId9"/>
    <p:sldId id="266" r:id="rId10"/>
    <p:sldId id="267" r:id="rId11"/>
    <p:sldId id="268" r:id="rId12"/>
    <p:sldId id="269" r:id="rId13"/>
    <p:sldId id="284" r:id="rId14"/>
    <p:sldId id="271" r:id="rId15"/>
    <p:sldId id="270" r:id="rId16"/>
    <p:sldId id="287" r:id="rId17"/>
    <p:sldId id="311" r:id="rId18"/>
    <p:sldId id="273" r:id="rId19"/>
    <p:sldId id="285" r:id="rId20"/>
    <p:sldId id="277" r:id="rId21"/>
    <p:sldId id="278" r:id="rId22"/>
    <p:sldId id="279" r:id="rId23"/>
    <p:sldId id="313" r:id="rId24"/>
    <p:sldId id="280" r:id="rId25"/>
    <p:sldId id="281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1277">
          <p15:clr>
            <a:srgbClr val="A4A3A4"/>
          </p15:clr>
        </p15:guide>
        <p15:guide id="4" pos="5113">
          <p15:clr>
            <a:srgbClr val="A4A3A4"/>
          </p15:clr>
        </p15:guide>
        <p15:guide id="5" pos="2547">
          <p15:clr>
            <a:srgbClr val="A4A3A4"/>
          </p15:clr>
        </p15:guide>
        <p15:guide id="6" pos="6403">
          <p15:clr>
            <a:srgbClr val="A4A3A4"/>
          </p15:clr>
        </p15:guide>
        <p15:guide id="7" pos="71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刘思蜀" initials="刘思蜀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7FE"/>
    <a:srgbClr val="4BDDE9"/>
    <a:srgbClr val="FFFFFF"/>
    <a:srgbClr val="345692"/>
    <a:srgbClr val="17C0D4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1" autoAdjust="0"/>
    <p:restoredTop sz="94635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>
        <p:guide orient="horz" pos="2160"/>
        <p:guide pos="3840"/>
        <p:guide pos="1277"/>
        <p:guide pos="5113"/>
        <p:guide pos="2547"/>
        <p:guide pos="6403"/>
        <p:guide pos="71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853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 userDrawn="1"/>
        </p:nvGrpSpPr>
        <p:grpSpPr>
          <a:xfrm>
            <a:off x="351550" y="627927"/>
            <a:ext cx="292567" cy="2185334"/>
            <a:chOff x="1323824" y="3429000"/>
            <a:chExt cx="292567" cy="2185334"/>
          </a:xfrm>
        </p:grpSpPr>
        <p:sp>
          <p:nvSpPr>
            <p:cNvPr id="3" name="Shape 2637"/>
            <p:cNvSpPr/>
            <p:nvPr/>
          </p:nvSpPr>
          <p:spPr>
            <a:xfrm>
              <a:off x="1387088" y="5309932"/>
              <a:ext cx="166039" cy="30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4" name="Shape 2639"/>
            <p:cNvSpPr/>
            <p:nvPr/>
          </p:nvSpPr>
          <p:spPr>
            <a:xfrm>
              <a:off x="1323824" y="4381415"/>
              <a:ext cx="292567" cy="18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5" name="Shape 2645"/>
            <p:cNvSpPr/>
            <p:nvPr/>
          </p:nvSpPr>
          <p:spPr>
            <a:xfrm>
              <a:off x="1325680" y="3429000"/>
              <a:ext cx="288854" cy="21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  <p:cxnSp>
        <p:nvCxnSpPr>
          <p:cNvPr id="6" name="直线连接符 5"/>
          <p:cNvCxnSpPr/>
          <p:nvPr userDrawn="1"/>
        </p:nvCxnSpPr>
        <p:spPr>
          <a:xfrm>
            <a:off x="497833" y="3429000"/>
            <a:ext cx="0" cy="342900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385232" y="3034603"/>
            <a:ext cx="4507832" cy="10347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9175" y="717884"/>
            <a:ext cx="5076825" cy="5422231"/>
          </a:xfrm>
          <a:prstGeom prst="rect">
            <a:avLst/>
          </a:prstGeom>
          <a:noFill/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30"/>
          <a:stretch>
            <a:fillRect/>
          </a:stretch>
        </p:blipFill>
        <p:spPr>
          <a:xfrm>
            <a:off x="4043363" y="1134978"/>
            <a:ext cx="8148637" cy="4588043"/>
          </a:xfrm>
          <a:prstGeom prst="rect">
            <a:avLst/>
          </a:prstGeom>
        </p:spPr>
      </p:pic>
      <p:sp>
        <p:nvSpPr>
          <p:cNvPr id="5" name="TextBox 32"/>
          <p:cNvSpPr txBox="1"/>
          <p:nvPr/>
        </p:nvSpPr>
        <p:spPr>
          <a:xfrm>
            <a:off x="1240738" y="1375008"/>
            <a:ext cx="356362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Heavy Oblique" charset="0"/>
              </a:rPr>
              <a:t>THE </a:t>
            </a:r>
            <a:r>
              <a:rPr lang="en-US" sz="48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Heavy Oblique" charset="0"/>
              </a:rPr>
              <a:t>PROCESS</a:t>
            </a:r>
            <a:endParaRPr lang="en-US" sz="4800" b="1" i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Avenir Heavy Oblique" charset="0"/>
            </a:endParaRPr>
          </a:p>
        </p:txBody>
      </p:sp>
      <p:sp>
        <p:nvSpPr>
          <p:cNvPr id="6" name="TextBox 33"/>
          <p:cNvSpPr txBox="1"/>
          <p:nvPr/>
        </p:nvSpPr>
        <p:spPr>
          <a:xfrm>
            <a:off x="1240573" y="3429000"/>
            <a:ext cx="2529322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Entrepreneurial activities differ substantially depending on the type of </a:t>
            </a:r>
            <a:r>
              <a:rPr lang="en-US" sz="16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organization</a:t>
            </a:r>
            <a:r>
              <a:rPr lang="en-US" sz="16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.</a:t>
            </a:r>
          </a:p>
        </p:txBody>
      </p:sp>
      <p:sp>
        <p:nvSpPr>
          <p:cNvPr id="9" name="Shape 2637"/>
          <p:cNvSpPr/>
          <p:nvPr/>
        </p:nvSpPr>
        <p:spPr>
          <a:xfrm>
            <a:off x="1385232" y="5309932"/>
            <a:ext cx="166039" cy="3044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8836"/>
                </a:moveTo>
                <a:lnTo>
                  <a:pt x="16200" y="8836"/>
                </a:lnTo>
                <a:lnTo>
                  <a:pt x="16200" y="11782"/>
                </a:lnTo>
                <a:cubicBezTo>
                  <a:pt x="16200" y="13409"/>
                  <a:pt x="13783" y="14727"/>
                  <a:pt x="10800" y="14727"/>
                </a:cubicBezTo>
                <a:cubicBezTo>
                  <a:pt x="7817" y="14727"/>
                  <a:pt x="5400" y="13409"/>
                  <a:pt x="5400" y="11782"/>
                </a:cubicBezTo>
                <a:cubicBezTo>
                  <a:pt x="5400" y="11782"/>
                  <a:pt x="5400" y="8836"/>
                  <a:pt x="5400" y="8836"/>
                </a:cubicBezTo>
                <a:close/>
                <a:moveTo>
                  <a:pt x="5400" y="3927"/>
                </a:moveTo>
                <a:cubicBezTo>
                  <a:pt x="5400" y="2301"/>
                  <a:pt x="7817" y="982"/>
                  <a:pt x="10800" y="982"/>
                </a:cubicBezTo>
                <a:cubicBezTo>
                  <a:pt x="13783" y="982"/>
                  <a:pt x="16200" y="2301"/>
                  <a:pt x="16200" y="3927"/>
                </a:cubicBezTo>
                <a:lnTo>
                  <a:pt x="16200" y="7855"/>
                </a:lnTo>
                <a:lnTo>
                  <a:pt x="5400" y="7855"/>
                </a:lnTo>
                <a:cubicBezTo>
                  <a:pt x="5400" y="7855"/>
                  <a:pt x="5400" y="3927"/>
                  <a:pt x="5400" y="3927"/>
                </a:cubicBezTo>
                <a:close/>
                <a:moveTo>
                  <a:pt x="10800" y="15709"/>
                </a:moveTo>
                <a:cubicBezTo>
                  <a:pt x="14777" y="15709"/>
                  <a:pt x="18000" y="13951"/>
                  <a:pt x="18000" y="11782"/>
                </a:cubicBezTo>
                <a:lnTo>
                  <a:pt x="18000" y="3927"/>
                </a:lnTo>
                <a:cubicBezTo>
                  <a:pt x="18000" y="1758"/>
                  <a:pt x="14777" y="0"/>
                  <a:pt x="10800" y="0"/>
                </a:cubicBezTo>
                <a:cubicBezTo>
                  <a:pt x="6823" y="0"/>
                  <a:pt x="3600" y="1758"/>
                  <a:pt x="3600" y="3927"/>
                </a:cubicBezTo>
                <a:lnTo>
                  <a:pt x="3600" y="11782"/>
                </a:lnTo>
                <a:cubicBezTo>
                  <a:pt x="3600" y="13951"/>
                  <a:pt x="6823" y="15709"/>
                  <a:pt x="10800" y="15709"/>
                </a:cubicBezTo>
                <a:moveTo>
                  <a:pt x="21600" y="11782"/>
                </a:moveTo>
                <a:lnTo>
                  <a:pt x="21600" y="10309"/>
                </a:lnTo>
                <a:cubicBezTo>
                  <a:pt x="21600" y="10038"/>
                  <a:pt x="21197" y="9818"/>
                  <a:pt x="20700" y="9818"/>
                </a:cubicBezTo>
                <a:cubicBezTo>
                  <a:pt x="20203" y="9818"/>
                  <a:pt x="19800" y="10038"/>
                  <a:pt x="19800" y="10309"/>
                </a:cubicBezTo>
                <a:lnTo>
                  <a:pt x="19800" y="11782"/>
                </a:lnTo>
                <a:cubicBezTo>
                  <a:pt x="19800" y="14493"/>
                  <a:pt x="15771" y="16691"/>
                  <a:pt x="10800" y="16691"/>
                </a:cubicBezTo>
                <a:cubicBezTo>
                  <a:pt x="5829" y="16691"/>
                  <a:pt x="1800" y="14493"/>
                  <a:pt x="1800" y="11782"/>
                </a:cubicBezTo>
                <a:lnTo>
                  <a:pt x="1800" y="10309"/>
                </a:lnTo>
                <a:cubicBezTo>
                  <a:pt x="1800" y="10038"/>
                  <a:pt x="1397" y="9818"/>
                  <a:pt x="900" y="9818"/>
                </a:cubicBezTo>
                <a:cubicBezTo>
                  <a:pt x="403" y="9818"/>
                  <a:pt x="0" y="10038"/>
                  <a:pt x="0" y="10309"/>
                </a:cubicBezTo>
                <a:lnTo>
                  <a:pt x="0" y="11782"/>
                </a:lnTo>
                <a:cubicBezTo>
                  <a:pt x="0" y="14870"/>
                  <a:pt x="4358" y="17398"/>
                  <a:pt x="9900" y="17648"/>
                </a:cubicBezTo>
                <a:lnTo>
                  <a:pt x="9900" y="20618"/>
                </a:lnTo>
                <a:lnTo>
                  <a:pt x="3600" y="20618"/>
                </a:lnTo>
                <a:cubicBezTo>
                  <a:pt x="3103" y="20618"/>
                  <a:pt x="2700" y="20838"/>
                  <a:pt x="2700" y="21110"/>
                </a:cubicBezTo>
                <a:cubicBezTo>
                  <a:pt x="2700" y="21381"/>
                  <a:pt x="3103" y="21600"/>
                  <a:pt x="3600" y="21600"/>
                </a:cubicBezTo>
                <a:lnTo>
                  <a:pt x="18000" y="21600"/>
                </a:lnTo>
                <a:cubicBezTo>
                  <a:pt x="18497" y="21600"/>
                  <a:pt x="18900" y="21381"/>
                  <a:pt x="18900" y="21110"/>
                </a:cubicBezTo>
                <a:cubicBezTo>
                  <a:pt x="18900" y="20838"/>
                  <a:pt x="18497" y="20618"/>
                  <a:pt x="18000" y="20618"/>
                </a:cubicBezTo>
                <a:lnTo>
                  <a:pt x="11700" y="20618"/>
                </a:lnTo>
                <a:lnTo>
                  <a:pt x="11700" y="17648"/>
                </a:lnTo>
                <a:cubicBezTo>
                  <a:pt x="17243" y="17398"/>
                  <a:pt x="21600" y="14870"/>
                  <a:pt x="21600" y="11782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10" name="Shape 2639"/>
          <p:cNvSpPr/>
          <p:nvPr/>
        </p:nvSpPr>
        <p:spPr>
          <a:xfrm>
            <a:off x="2215855" y="5409480"/>
            <a:ext cx="292567" cy="1861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55" y="3086"/>
                </a:moveTo>
                <a:cubicBezTo>
                  <a:pt x="12984" y="3086"/>
                  <a:pt x="12764" y="3432"/>
                  <a:pt x="12764" y="3857"/>
                </a:cubicBezTo>
                <a:cubicBezTo>
                  <a:pt x="12764" y="4284"/>
                  <a:pt x="12984" y="4629"/>
                  <a:pt x="13255" y="4629"/>
                </a:cubicBezTo>
                <a:cubicBezTo>
                  <a:pt x="13525" y="4629"/>
                  <a:pt x="13745" y="4284"/>
                  <a:pt x="13745" y="3857"/>
                </a:cubicBezTo>
                <a:cubicBezTo>
                  <a:pt x="13745" y="3432"/>
                  <a:pt x="13525" y="3086"/>
                  <a:pt x="13255" y="3086"/>
                </a:cubicBezTo>
                <a:moveTo>
                  <a:pt x="20618" y="16495"/>
                </a:moveTo>
                <a:lnTo>
                  <a:pt x="15709" y="12638"/>
                </a:lnTo>
                <a:lnTo>
                  <a:pt x="15709" y="8963"/>
                </a:lnTo>
                <a:lnTo>
                  <a:pt x="20618" y="5105"/>
                </a:lnTo>
                <a:cubicBezTo>
                  <a:pt x="20618" y="5105"/>
                  <a:pt x="20618" y="16495"/>
                  <a:pt x="20618" y="16495"/>
                </a:cubicBezTo>
                <a:close/>
                <a:moveTo>
                  <a:pt x="14727" y="16971"/>
                </a:moveTo>
                <a:lnTo>
                  <a:pt x="982" y="16971"/>
                </a:lnTo>
                <a:lnTo>
                  <a:pt x="982" y="3086"/>
                </a:lnTo>
                <a:cubicBezTo>
                  <a:pt x="982" y="2234"/>
                  <a:pt x="1422" y="1543"/>
                  <a:pt x="1964" y="1543"/>
                </a:cubicBezTo>
                <a:lnTo>
                  <a:pt x="13745" y="1543"/>
                </a:lnTo>
                <a:cubicBezTo>
                  <a:pt x="14287" y="1543"/>
                  <a:pt x="14727" y="2234"/>
                  <a:pt x="14727" y="3086"/>
                </a:cubicBezTo>
                <a:cubicBezTo>
                  <a:pt x="14727" y="3086"/>
                  <a:pt x="14727" y="16971"/>
                  <a:pt x="14727" y="16971"/>
                </a:cubicBezTo>
                <a:close/>
                <a:moveTo>
                  <a:pt x="13745" y="20057"/>
                </a:move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14727" y="18514"/>
                </a:lnTo>
                <a:cubicBezTo>
                  <a:pt x="14727" y="19367"/>
                  <a:pt x="14287" y="20057"/>
                  <a:pt x="13745" y="20057"/>
                </a:cubicBezTo>
                <a:moveTo>
                  <a:pt x="21109" y="3086"/>
                </a:moveTo>
                <a:cubicBezTo>
                  <a:pt x="21030" y="3086"/>
                  <a:pt x="20958" y="3122"/>
                  <a:pt x="20892" y="3175"/>
                </a:cubicBezTo>
                <a:lnTo>
                  <a:pt x="20890" y="3167"/>
                </a:lnTo>
                <a:lnTo>
                  <a:pt x="15709" y="7237"/>
                </a:lnTo>
                <a:lnTo>
                  <a:pt x="15709" y="3086"/>
                </a:lnTo>
                <a:cubicBezTo>
                  <a:pt x="15709" y="1382"/>
                  <a:pt x="14830" y="0"/>
                  <a:pt x="13745" y="0"/>
                </a:cubicBez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3745" y="21600"/>
                </a:lnTo>
                <a:cubicBezTo>
                  <a:pt x="14830" y="21600"/>
                  <a:pt x="15709" y="20219"/>
                  <a:pt x="15709" y="18514"/>
                </a:cubicBezTo>
                <a:lnTo>
                  <a:pt x="15709" y="14363"/>
                </a:lnTo>
                <a:lnTo>
                  <a:pt x="20890" y="18433"/>
                </a:lnTo>
                <a:lnTo>
                  <a:pt x="20892" y="18427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70"/>
                  <a:pt x="21600" y="17743"/>
                </a:cubicBezTo>
                <a:lnTo>
                  <a:pt x="21600" y="3857"/>
                </a:lnTo>
                <a:cubicBezTo>
                  <a:pt x="21600" y="3432"/>
                  <a:pt x="21380" y="3086"/>
                  <a:pt x="21109" y="3086"/>
                </a:cubicBezTo>
                <a:moveTo>
                  <a:pt x="10309" y="6171"/>
                </a:moveTo>
                <a:cubicBezTo>
                  <a:pt x="10038" y="6171"/>
                  <a:pt x="9818" y="5827"/>
                  <a:pt x="9818" y="5400"/>
                </a:cubicBezTo>
                <a:cubicBezTo>
                  <a:pt x="9818" y="4974"/>
                  <a:pt x="10038" y="4629"/>
                  <a:pt x="10309" y="4629"/>
                </a:cubicBezTo>
                <a:cubicBezTo>
                  <a:pt x="10580" y="4629"/>
                  <a:pt x="10800" y="4974"/>
                  <a:pt x="10800" y="5400"/>
                </a:cubicBezTo>
                <a:cubicBezTo>
                  <a:pt x="10800" y="5827"/>
                  <a:pt x="10580" y="6171"/>
                  <a:pt x="10309" y="6171"/>
                </a:cubicBezTo>
                <a:moveTo>
                  <a:pt x="10309" y="3086"/>
                </a:moveTo>
                <a:cubicBezTo>
                  <a:pt x="9496" y="3086"/>
                  <a:pt x="8836" y="4123"/>
                  <a:pt x="8836" y="5400"/>
                </a:cubicBezTo>
                <a:cubicBezTo>
                  <a:pt x="8836" y="6678"/>
                  <a:pt x="9496" y="7714"/>
                  <a:pt x="10309" y="7714"/>
                </a:cubicBezTo>
                <a:cubicBezTo>
                  <a:pt x="11123" y="7714"/>
                  <a:pt x="11782" y="6678"/>
                  <a:pt x="11782" y="5400"/>
                </a:cubicBezTo>
                <a:cubicBezTo>
                  <a:pt x="11782" y="4123"/>
                  <a:pt x="11123" y="3086"/>
                  <a:pt x="10309" y="3086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11" name="Shape 2645"/>
          <p:cNvSpPr/>
          <p:nvPr/>
        </p:nvSpPr>
        <p:spPr>
          <a:xfrm>
            <a:off x="3173006" y="5392072"/>
            <a:ext cx="288854" cy="2100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20250"/>
                </a:moveTo>
                <a:lnTo>
                  <a:pt x="2740" y="17504"/>
                </a:lnTo>
                <a:cubicBezTo>
                  <a:pt x="2807" y="17526"/>
                  <a:pt x="2874" y="17550"/>
                  <a:pt x="2945" y="17550"/>
                </a:cubicBezTo>
                <a:lnTo>
                  <a:pt x="18655" y="17550"/>
                </a:lnTo>
                <a:cubicBezTo>
                  <a:pt x="18726" y="17550"/>
                  <a:pt x="18793" y="17526"/>
                  <a:pt x="18860" y="17504"/>
                </a:cubicBezTo>
                <a:lnTo>
                  <a:pt x="20192" y="20250"/>
                </a:lnTo>
                <a:cubicBezTo>
                  <a:pt x="20192" y="20250"/>
                  <a:pt x="1408" y="20250"/>
                  <a:pt x="1408" y="20250"/>
                </a:cubicBezTo>
                <a:close/>
                <a:moveTo>
                  <a:pt x="2945" y="1350"/>
                </a:moveTo>
                <a:lnTo>
                  <a:pt x="18655" y="1350"/>
                </a:lnTo>
                <a:lnTo>
                  <a:pt x="18655" y="16200"/>
                </a:lnTo>
                <a:lnTo>
                  <a:pt x="2945" y="16200"/>
                </a:lnTo>
                <a:cubicBezTo>
                  <a:pt x="2945" y="16200"/>
                  <a:pt x="2945" y="1350"/>
                  <a:pt x="2945" y="1350"/>
                </a:cubicBezTo>
                <a:close/>
                <a:moveTo>
                  <a:pt x="21510" y="20558"/>
                </a:moveTo>
                <a:lnTo>
                  <a:pt x="21518" y="20551"/>
                </a:lnTo>
                <a:lnTo>
                  <a:pt x="19591" y="16577"/>
                </a:lnTo>
                <a:cubicBezTo>
                  <a:pt x="19617" y="16457"/>
                  <a:pt x="19636" y="16332"/>
                  <a:pt x="19636" y="16200"/>
                </a:cubicBezTo>
                <a:lnTo>
                  <a:pt x="19636" y="1350"/>
                </a:lnTo>
                <a:cubicBezTo>
                  <a:pt x="19636" y="605"/>
                  <a:pt x="19197" y="0"/>
                  <a:pt x="18655" y="0"/>
                </a:cubicBezTo>
                <a:lnTo>
                  <a:pt x="2945" y="0"/>
                </a:lnTo>
                <a:cubicBezTo>
                  <a:pt x="2403" y="0"/>
                  <a:pt x="1964" y="605"/>
                  <a:pt x="1964" y="1350"/>
                </a:cubicBezTo>
                <a:lnTo>
                  <a:pt x="1964" y="16200"/>
                </a:lnTo>
                <a:cubicBezTo>
                  <a:pt x="1964" y="16332"/>
                  <a:pt x="1983" y="16457"/>
                  <a:pt x="2009" y="16577"/>
                </a:cubicBezTo>
                <a:lnTo>
                  <a:pt x="82" y="20551"/>
                </a:lnTo>
                <a:lnTo>
                  <a:pt x="90" y="20558"/>
                </a:lnTo>
                <a:cubicBezTo>
                  <a:pt x="38" y="20665"/>
                  <a:pt x="0" y="20787"/>
                  <a:pt x="0" y="20925"/>
                </a:cubicBezTo>
                <a:cubicBezTo>
                  <a:pt x="0" y="21298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298"/>
                  <a:pt x="21600" y="20925"/>
                </a:cubicBezTo>
                <a:cubicBezTo>
                  <a:pt x="21600" y="20787"/>
                  <a:pt x="21562" y="20665"/>
                  <a:pt x="21510" y="20558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12" name="TextBox 33"/>
          <p:cNvSpPr txBox="1"/>
          <p:nvPr/>
        </p:nvSpPr>
        <p:spPr>
          <a:xfrm>
            <a:off x="1273035" y="2204478"/>
            <a:ext cx="2770372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Entrepreneurial </a:t>
            </a:r>
            <a:r>
              <a:rPr lang="en-US" sz="1600" b="1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activities</a:t>
            </a:r>
            <a:endParaRPr lang="en-US" sz="1600" b="1" i="1" dirty="0">
              <a:solidFill>
                <a:schemeClr val="tx1">
                  <a:lumMod val="50000"/>
                  <a:lumOff val="50000"/>
                </a:schemeClr>
              </a:solidFill>
              <a:latin typeface="楷体" panose="02010609060101010101" charset="-122"/>
              <a:ea typeface="楷体" panose="02010609060101010101" charset="-122"/>
              <a:cs typeface="Avenir Book Oblique" charset="0"/>
            </a:endParaRPr>
          </a:p>
        </p:txBody>
      </p:sp>
      <p:pic>
        <p:nvPicPr>
          <p:cNvPr id="14" name="Approaching Nirvana - Yo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94183" y="1134978"/>
            <a:ext cx="812800" cy="812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8" grpId="0" animBg="1"/>
      <p:bldP spid="7" grpId="0" animBg="1"/>
      <p:bldP spid="5" grpId="0"/>
      <p:bldP spid="6" grpId="0"/>
      <p:bldP spid="9" grpId="0" animBg="1"/>
      <p:bldP spid="10" grpId="0" animBg="1"/>
      <p:bldP spid="11" grpId="0" animBg="1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980" y="1808035"/>
            <a:ext cx="7509097" cy="4693024"/>
          </a:xfrm>
          <a:prstGeom prst="rect">
            <a:avLst/>
          </a:prstGeom>
        </p:spPr>
      </p:pic>
      <p:grpSp>
        <p:nvGrpSpPr>
          <p:cNvPr id="9" name="组 8"/>
          <p:cNvGrpSpPr/>
          <p:nvPr/>
        </p:nvGrpSpPr>
        <p:grpSpPr>
          <a:xfrm>
            <a:off x="1019175" y="3429000"/>
            <a:ext cx="5076825" cy="2689412"/>
            <a:chOff x="1019175" y="3429000"/>
            <a:chExt cx="5076825" cy="2689412"/>
          </a:xfrm>
        </p:grpSpPr>
        <p:sp>
          <p:nvSpPr>
            <p:cNvPr id="5" name="矩形 4"/>
            <p:cNvSpPr/>
            <p:nvPr/>
          </p:nvSpPr>
          <p:spPr>
            <a:xfrm>
              <a:off x="1019175" y="3429000"/>
              <a:ext cx="5076825" cy="268941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TextBox 22"/>
            <p:cNvSpPr txBox="1"/>
            <p:nvPr/>
          </p:nvSpPr>
          <p:spPr>
            <a:xfrm>
              <a:off x="1135715" y="3733677"/>
              <a:ext cx="4843743" cy="21043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3140"/>
                </a:lnSpc>
              </a:pPr>
              <a:r>
                <a:rPr lang="en-US" sz="16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Book Oblique" charset="0"/>
                </a:rPr>
                <a:t>Entrepreneurial activities differ substantially depending on the type of organization and creativity involved. Entrepreneurship ranges in scale from solo, part-time projects to large-scale.</a:t>
              </a:r>
            </a:p>
          </p:txBody>
        </p:sp>
      </p:grpSp>
      <p:sp>
        <p:nvSpPr>
          <p:cNvPr id="6" name="TextBox 23"/>
          <p:cNvSpPr txBox="1"/>
          <p:nvPr/>
        </p:nvSpPr>
        <p:spPr>
          <a:xfrm>
            <a:off x="1135715" y="969262"/>
            <a:ext cx="3434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Medium Oblique" charset="0"/>
              </a:rPr>
              <a:t>OUR LATEST WORKS</a:t>
            </a:r>
          </a:p>
        </p:txBody>
      </p:sp>
      <p:sp>
        <p:nvSpPr>
          <p:cNvPr id="7" name="TextBox 24"/>
          <p:cNvSpPr txBox="1"/>
          <p:nvPr/>
        </p:nvSpPr>
        <p:spPr>
          <a:xfrm>
            <a:off x="1135715" y="1892379"/>
            <a:ext cx="6662644" cy="866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A company is an association or collection of individuals, whether natural persons, legal persons, or a mixture of both. Company members share a common purpose and unite in order to focus their various </a:t>
            </a:r>
            <a:r>
              <a:rPr lang="en-US" altLang="zh-CN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talents.</a:t>
            </a:r>
            <a:endParaRPr lang="en-US" altLang="zh-CN" sz="1200" i="1" dirty="0">
              <a:solidFill>
                <a:schemeClr val="tx1">
                  <a:lumMod val="50000"/>
                  <a:lumOff val="50000"/>
                </a:schemeClr>
              </a:solidFill>
              <a:latin typeface="楷体" panose="02010609060101010101" charset="-122"/>
              <a:ea typeface="楷体" panose="02010609060101010101" charset="-122"/>
              <a:cs typeface="Avenir Book Oblique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1600" y="1548807"/>
            <a:ext cx="5076825" cy="26445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7239" y="716492"/>
            <a:ext cx="4068762" cy="27125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429000"/>
            <a:ext cx="4068763" cy="2712508"/>
          </a:xfrm>
          <a:prstGeom prst="rect">
            <a:avLst/>
          </a:prstGeom>
        </p:spPr>
      </p:pic>
      <p:sp>
        <p:nvSpPr>
          <p:cNvPr id="8" name="TextBox 23"/>
          <p:cNvSpPr txBox="1"/>
          <p:nvPr/>
        </p:nvSpPr>
        <p:spPr>
          <a:xfrm>
            <a:off x="6485965" y="887296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Medium Oblique" charset="0"/>
              </a:rPr>
              <a:t>OUR </a:t>
            </a:r>
            <a:r>
              <a:rPr lang="en-US" sz="3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Medium Oblique" charset="0"/>
              </a:rPr>
              <a:t>LATEST</a:t>
            </a:r>
            <a:endParaRPr lang="en-US" sz="3200" i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Avenir Medium Oblique" charset="0"/>
            </a:endParaRPr>
          </a:p>
        </p:txBody>
      </p:sp>
      <p:sp>
        <p:nvSpPr>
          <p:cNvPr id="9" name="TextBox 24"/>
          <p:cNvSpPr txBox="1"/>
          <p:nvPr/>
        </p:nvSpPr>
        <p:spPr>
          <a:xfrm>
            <a:off x="6485966" y="1472071"/>
            <a:ext cx="3770266" cy="866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A company is an association or collection of individuals, whether natural persons, legal persons, or a mixture of both. Company members </a:t>
            </a:r>
            <a:r>
              <a:rPr lang="en-US" altLang="zh-CN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.</a:t>
            </a:r>
            <a:endParaRPr lang="en-US" altLang="zh-CN" sz="1200" i="1" dirty="0">
              <a:solidFill>
                <a:schemeClr val="tx1">
                  <a:lumMod val="50000"/>
                  <a:lumOff val="50000"/>
                </a:schemeClr>
              </a:solidFill>
              <a:latin typeface="楷体" panose="02010609060101010101" charset="-122"/>
              <a:ea typeface="楷体" panose="02010609060101010101" charset="-122"/>
              <a:cs typeface="Avenir Book Oblique" charset="0"/>
            </a:endParaRPr>
          </a:p>
        </p:txBody>
      </p:sp>
      <p:sp>
        <p:nvSpPr>
          <p:cNvPr id="10" name="TextBox 23"/>
          <p:cNvSpPr txBox="1"/>
          <p:nvPr/>
        </p:nvSpPr>
        <p:spPr>
          <a:xfrm>
            <a:off x="2027238" y="4092178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Medium Oblique" charset="0"/>
              </a:rPr>
              <a:t>BEST</a:t>
            </a:r>
            <a:r>
              <a:rPr lang="zh-CN" altLang="en-US" sz="3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Medium Oblique" charset="0"/>
              </a:rPr>
              <a:t> </a:t>
            </a:r>
            <a:r>
              <a:rPr lang="en-US" altLang="zh-CN" sz="3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Medium Oblique" charset="0"/>
              </a:rPr>
              <a:t>FRIEDNT</a:t>
            </a:r>
            <a:endParaRPr lang="en-US" sz="3200" i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Avenir Medium Oblique" charset="0"/>
            </a:endParaRPr>
          </a:p>
        </p:txBody>
      </p:sp>
      <p:sp>
        <p:nvSpPr>
          <p:cNvPr id="11" name="TextBox 24"/>
          <p:cNvSpPr txBox="1"/>
          <p:nvPr/>
        </p:nvSpPr>
        <p:spPr>
          <a:xfrm>
            <a:off x="2027239" y="4676953"/>
            <a:ext cx="3770266" cy="866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A company is an association or collection of individuals, whether natural persons, legal persons, or a mixture of both. Company members </a:t>
            </a:r>
            <a:r>
              <a:rPr lang="en-US" altLang="zh-CN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.</a:t>
            </a:r>
            <a:endParaRPr lang="en-US" altLang="zh-CN" sz="1200" i="1" dirty="0">
              <a:solidFill>
                <a:schemeClr val="tx1">
                  <a:lumMod val="50000"/>
                  <a:lumOff val="50000"/>
                </a:schemeClr>
              </a:solidFill>
              <a:latin typeface="楷体" panose="02010609060101010101" charset="-122"/>
              <a:ea typeface="楷体" panose="02010609060101010101" charset="-122"/>
              <a:cs typeface="Avenir Book Oblique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09"/>
          <a:stretch>
            <a:fillRect/>
          </a:stretch>
        </p:blipFill>
        <p:spPr>
          <a:xfrm>
            <a:off x="2027238" y="0"/>
            <a:ext cx="2016125" cy="53788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69" r="55340"/>
          <a:stretch>
            <a:fillRect/>
          </a:stretch>
        </p:blipFill>
        <p:spPr>
          <a:xfrm>
            <a:off x="4043363" y="1479176"/>
            <a:ext cx="2016125" cy="53788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40" r="8169"/>
          <a:stretch>
            <a:fillRect/>
          </a:stretch>
        </p:blipFill>
        <p:spPr>
          <a:xfrm>
            <a:off x="6096000" y="0"/>
            <a:ext cx="2016125" cy="5378824"/>
          </a:xfrm>
          <a:prstGeom prst="rect">
            <a:avLst/>
          </a:prstGeom>
        </p:spPr>
      </p:pic>
      <p:sp>
        <p:nvSpPr>
          <p:cNvPr id="6" name="TextBox 23"/>
          <p:cNvSpPr txBox="1"/>
          <p:nvPr/>
        </p:nvSpPr>
        <p:spPr>
          <a:xfrm>
            <a:off x="2130798" y="556059"/>
            <a:ext cx="3434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Medium Oblique" charset="0"/>
              </a:rPr>
              <a:t>OUR LATEST WORKS</a:t>
            </a:r>
          </a:p>
        </p:txBody>
      </p:sp>
      <p:sp>
        <p:nvSpPr>
          <p:cNvPr id="7" name="TextBox 24"/>
          <p:cNvSpPr txBox="1"/>
          <p:nvPr/>
        </p:nvSpPr>
        <p:spPr>
          <a:xfrm>
            <a:off x="2130798" y="1479176"/>
            <a:ext cx="6662644" cy="866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A company is an association or collection of individuals, whether natural persons, legal persons, or a mixture of both. Company members share a common purpose and unite in order to focus their various </a:t>
            </a:r>
            <a:r>
              <a:rPr lang="en-US" altLang="zh-CN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talents.</a:t>
            </a:r>
            <a:endParaRPr lang="en-US" altLang="zh-CN" sz="1200" i="1" dirty="0">
              <a:solidFill>
                <a:schemeClr val="tx1">
                  <a:lumMod val="50000"/>
                  <a:lumOff val="50000"/>
                </a:schemeClr>
              </a:solidFill>
              <a:latin typeface="楷体" panose="02010609060101010101" charset="-122"/>
              <a:ea typeface="楷体" panose="02010609060101010101" charset="-122"/>
              <a:cs typeface="Avenir Book Oblique" charset="0"/>
            </a:endParaRPr>
          </a:p>
        </p:txBody>
      </p:sp>
      <p:grpSp>
        <p:nvGrpSpPr>
          <p:cNvPr id="10" name="组 9"/>
          <p:cNvGrpSpPr/>
          <p:nvPr/>
        </p:nvGrpSpPr>
        <p:grpSpPr>
          <a:xfrm>
            <a:off x="8758143" y="2958353"/>
            <a:ext cx="3108325" cy="3453130"/>
            <a:chOff x="8758143" y="2958353"/>
            <a:chExt cx="3108325" cy="3453130"/>
          </a:xfrm>
        </p:grpSpPr>
        <p:sp>
          <p:nvSpPr>
            <p:cNvPr id="8" name="Subtitle 2"/>
            <p:cNvSpPr txBox="1"/>
            <p:nvPr/>
          </p:nvSpPr>
          <p:spPr>
            <a:xfrm>
              <a:off x="8758143" y="3307603"/>
              <a:ext cx="3108325" cy="3103880"/>
            </a:xfrm>
            <a:prstGeom prst="rect">
              <a:avLst/>
            </a:prstGeom>
          </p:spPr>
          <p:txBody>
            <a:bodyPr vert="horz" wrap="square" lIns="91422" tIns="45711" rIns="91422" bIns="45711" rtlCol="0">
              <a:spAutoFit/>
            </a:bodyPr>
            <a:lstStyle>
              <a:lvl1pPr marL="0" indent="0" algn="l" defTabSz="1828165" rtl="0" eaLnBrk="1" latinLnBrk="0" hangingPunct="1">
                <a:lnSpc>
                  <a:spcPct val="90000"/>
                </a:lnSpc>
                <a:spcBef>
                  <a:spcPts val="2000"/>
                </a:spcBef>
                <a:buFont typeface="Arial" panose="020B0604020202020204" pitchFamily="34" charset="0"/>
                <a:buNone/>
                <a:defRPr lang="en-US" sz="4800" kern="1200" dirty="0" smtClean="0">
                  <a:solidFill>
                    <a:schemeClr val="tx1"/>
                  </a:solidFill>
                  <a:effectLst/>
                  <a:latin typeface="Montserrat Hairline" charset="0"/>
                  <a:ea typeface="Montserrat Hairline" charset="0"/>
                  <a:cs typeface="Montserrat Hairline" charset="0"/>
                </a:defRPr>
              </a:lvl1pPr>
              <a:lvl2pPr marL="914400" indent="0" algn="l" defTabSz="1828165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en-US" sz="4000" kern="1200" dirty="0" smtClean="0">
                  <a:solidFill>
                    <a:schemeClr val="tx1"/>
                  </a:solidFill>
                  <a:effectLst/>
                  <a:latin typeface="Montserrat Hairline" charset="0"/>
                  <a:ea typeface="Montserrat Hairline" charset="0"/>
                  <a:cs typeface="Montserrat Hairline" charset="0"/>
                </a:defRPr>
              </a:lvl2pPr>
              <a:lvl3pPr marL="1828165" indent="0" algn="l" defTabSz="1828165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en-US" sz="3600" kern="1200" dirty="0" smtClean="0">
                  <a:solidFill>
                    <a:schemeClr val="tx1"/>
                  </a:solidFill>
                  <a:effectLst/>
                  <a:latin typeface="Montserrat Hairline" charset="0"/>
                  <a:ea typeface="Montserrat Hairline" charset="0"/>
                  <a:cs typeface="Montserrat Hairline" charset="0"/>
                </a:defRPr>
              </a:lvl3pPr>
              <a:lvl4pPr marL="2742565" indent="0" algn="l" defTabSz="1828165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en-US" sz="3200" kern="1200" dirty="0" smtClean="0">
                  <a:solidFill>
                    <a:schemeClr val="tx1"/>
                  </a:solidFill>
                  <a:effectLst/>
                  <a:latin typeface="Montserrat Hairline" charset="0"/>
                  <a:ea typeface="Montserrat Hairline" charset="0"/>
                  <a:cs typeface="Montserrat Hairline" charset="0"/>
                </a:defRPr>
              </a:lvl4pPr>
              <a:lvl5pPr marL="3656965" indent="0" algn="l" defTabSz="1828165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en-US" sz="3200" kern="1200" dirty="0">
                  <a:solidFill>
                    <a:schemeClr val="tx1"/>
                  </a:solidFill>
                  <a:effectLst/>
                  <a:latin typeface="Montserrat Hairline" charset="0"/>
                  <a:ea typeface="Montserrat Hairline" charset="0"/>
                  <a:cs typeface="Montserrat Hairline" charset="0"/>
                </a:defRPr>
              </a:lvl5pPr>
              <a:lvl6pPr marL="5027930" indent="-457200" algn="l" defTabSz="1828165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942330" indent="-457200" algn="l" defTabSz="1828165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856730" indent="-457200" algn="l" defTabSz="1828165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771130" indent="-457200" algn="l" defTabSz="1828165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40000"/>
                </a:lnSpc>
              </a:pPr>
              <a:r>
                <a:rPr lang="en-US" sz="14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Book Oblique" charset="0"/>
                </a:rPr>
                <a:t>A company is an association or collection of individuals, whether natural persons, legal persons, or a mixture of both. Company members share a common purpose and unite in order to focus their various talents and organize their collectively available skills or resources to achieve specific, declared goals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8793442" y="2958353"/>
              <a:ext cx="2164976" cy="17084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1" name="组 10"/>
          <p:cNvGrpSpPr/>
          <p:nvPr/>
        </p:nvGrpSpPr>
        <p:grpSpPr>
          <a:xfrm>
            <a:off x="8837616" y="2412457"/>
            <a:ext cx="2076628" cy="304402"/>
            <a:chOff x="1506361" y="5550641"/>
            <a:chExt cx="2076628" cy="304402"/>
          </a:xfrm>
        </p:grpSpPr>
        <p:sp>
          <p:nvSpPr>
            <p:cNvPr id="12" name="Shape 2637"/>
            <p:cNvSpPr/>
            <p:nvPr/>
          </p:nvSpPr>
          <p:spPr>
            <a:xfrm>
              <a:off x="1506361" y="5550641"/>
              <a:ext cx="166039" cy="30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3" name="Shape 2639"/>
            <p:cNvSpPr/>
            <p:nvPr/>
          </p:nvSpPr>
          <p:spPr>
            <a:xfrm>
              <a:off x="2336984" y="5650189"/>
              <a:ext cx="292567" cy="18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4" name="Shape 2645"/>
            <p:cNvSpPr/>
            <p:nvPr/>
          </p:nvSpPr>
          <p:spPr>
            <a:xfrm>
              <a:off x="3294135" y="5632781"/>
              <a:ext cx="288854" cy="21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 3"/>
          <p:cNvGrpSpPr/>
          <p:nvPr/>
        </p:nvGrpSpPr>
        <p:grpSpPr>
          <a:xfrm>
            <a:off x="2027237" y="1780674"/>
            <a:ext cx="4212197" cy="1229896"/>
            <a:chOff x="8112124" y="1039547"/>
            <a:chExt cx="4212197" cy="1229896"/>
          </a:xfrm>
        </p:grpSpPr>
        <p:sp>
          <p:nvSpPr>
            <p:cNvPr id="5" name="TextBox 14"/>
            <p:cNvSpPr txBox="1"/>
            <p:nvPr/>
          </p:nvSpPr>
          <p:spPr>
            <a:xfrm>
              <a:off x="8112125" y="1039547"/>
              <a:ext cx="3179445" cy="6451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Medium Oblique" charset="0"/>
                </a:rPr>
                <a:t>WITH FEATURES</a:t>
              </a:r>
            </a:p>
          </p:txBody>
        </p:sp>
        <p:sp>
          <p:nvSpPr>
            <p:cNvPr id="6" name="TextBox 27"/>
            <p:cNvSpPr txBox="1"/>
            <p:nvPr/>
          </p:nvSpPr>
          <p:spPr>
            <a:xfrm>
              <a:off x="8112124" y="1685878"/>
              <a:ext cx="4212197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Book Oblique" charset="0"/>
                </a:rPr>
                <a:t>Entrepreneurial activities differ </a:t>
              </a:r>
              <a:r>
                <a:rPr lang="en-US" altLang="zh-CN" sz="16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Book Oblique" charset="0"/>
                </a:rPr>
                <a:t>type </a:t>
              </a:r>
              <a:r>
                <a:rPr lang="en-US" sz="1600" i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Book Oblique" charset="0"/>
                </a:rPr>
                <a:t>depending </a:t>
              </a:r>
              <a:r>
                <a:rPr lang="en-US" sz="16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Book Oblique" charset="0"/>
                </a:rPr>
                <a:t>on the type of </a:t>
              </a:r>
              <a:r>
                <a:rPr lang="en-US" sz="1600" i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Book Oblique" charset="0"/>
                </a:rPr>
                <a:t>organization</a:t>
              </a:r>
              <a:endParaRPr lang="en-US" sz="16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027238" y="3403050"/>
            <a:ext cx="3448227" cy="1536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TextBox 33"/>
          <p:cNvSpPr txBox="1"/>
          <p:nvPr/>
        </p:nvSpPr>
        <p:spPr>
          <a:xfrm>
            <a:off x="2027238" y="3758480"/>
            <a:ext cx="331787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Entrepreneurial activities differ substantially depending on the type of </a:t>
            </a:r>
            <a:r>
              <a:rPr lang="en-US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organization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.</a:t>
            </a:r>
          </a:p>
        </p:txBody>
      </p:sp>
      <p:grpSp>
        <p:nvGrpSpPr>
          <p:cNvPr id="12" name="组 11"/>
          <p:cNvGrpSpPr/>
          <p:nvPr/>
        </p:nvGrpSpPr>
        <p:grpSpPr>
          <a:xfrm>
            <a:off x="2027238" y="4966845"/>
            <a:ext cx="2076628" cy="304402"/>
            <a:chOff x="1506361" y="5550641"/>
            <a:chExt cx="2076628" cy="304402"/>
          </a:xfrm>
        </p:grpSpPr>
        <p:sp>
          <p:nvSpPr>
            <p:cNvPr id="9" name="Shape 2637"/>
            <p:cNvSpPr/>
            <p:nvPr/>
          </p:nvSpPr>
          <p:spPr>
            <a:xfrm>
              <a:off x="1506361" y="5550641"/>
              <a:ext cx="166039" cy="30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0" name="Shape 2639"/>
            <p:cNvSpPr/>
            <p:nvPr/>
          </p:nvSpPr>
          <p:spPr>
            <a:xfrm>
              <a:off x="2336984" y="5650189"/>
              <a:ext cx="292567" cy="18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1" name="Shape 2645"/>
            <p:cNvSpPr/>
            <p:nvPr/>
          </p:nvSpPr>
          <p:spPr>
            <a:xfrm>
              <a:off x="3294135" y="5632781"/>
              <a:ext cx="288854" cy="21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1743169"/>
            <a:ext cx="5210175" cy="3473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7238" y="717192"/>
            <a:ext cx="8137525" cy="5423615"/>
          </a:xfrm>
          <a:prstGeom prst="rect">
            <a:avLst/>
          </a:prstGeom>
        </p:spPr>
      </p:pic>
      <p:sp>
        <p:nvSpPr>
          <p:cNvPr id="4" name="TextBox 22"/>
          <p:cNvSpPr txBox="1"/>
          <p:nvPr/>
        </p:nvSpPr>
        <p:spPr>
          <a:xfrm>
            <a:off x="7348257" y="3693336"/>
            <a:ext cx="4843743" cy="2104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140"/>
              </a:lnSpc>
            </a:pPr>
            <a:r>
              <a:rPr lang="en-US" sz="16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Entrepreneurial activities differ substantially depending on the type of organization and creativity involved. Entrepreneurship ranges in scale from solo, part-time projects to large-scale.</a:t>
            </a:r>
          </a:p>
        </p:txBody>
      </p:sp>
      <p:sp>
        <p:nvSpPr>
          <p:cNvPr id="5" name="TextBox 23"/>
          <p:cNvSpPr txBox="1"/>
          <p:nvPr/>
        </p:nvSpPr>
        <p:spPr>
          <a:xfrm>
            <a:off x="7348257" y="2844225"/>
            <a:ext cx="3434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Medium Oblique" charset="0"/>
              </a:rPr>
              <a:t>OUR LATEST WORKS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75" y="980039"/>
            <a:ext cx="5076825" cy="33824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3506" y="3216934"/>
            <a:ext cx="5076825" cy="3384880"/>
          </a:xfrm>
          <a:prstGeom prst="rect">
            <a:avLst/>
          </a:prstGeom>
        </p:spPr>
      </p:pic>
      <p:sp>
        <p:nvSpPr>
          <p:cNvPr id="7" name="TextBox 23"/>
          <p:cNvSpPr txBox="1"/>
          <p:nvPr/>
        </p:nvSpPr>
        <p:spPr>
          <a:xfrm>
            <a:off x="6191810" y="1171422"/>
            <a:ext cx="3434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Medium Oblique" charset="0"/>
              </a:rPr>
              <a:t>OUR LATEST WORKS</a:t>
            </a:r>
          </a:p>
        </p:txBody>
      </p:sp>
      <p:sp>
        <p:nvSpPr>
          <p:cNvPr id="8" name="TextBox 24"/>
          <p:cNvSpPr txBox="1"/>
          <p:nvPr/>
        </p:nvSpPr>
        <p:spPr>
          <a:xfrm>
            <a:off x="6191810" y="1803351"/>
            <a:ext cx="5560919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A company is an association or collection of individuals, whether natural persons, legal persons, or a mixture of both. Company members share a common purpose and unite in order to focus their various </a:t>
            </a:r>
            <a:r>
              <a:rPr lang="en-US" altLang="zh-CN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talents.</a:t>
            </a:r>
            <a:endParaRPr lang="en-US" altLang="zh-CN" sz="1200" i="1" dirty="0">
              <a:solidFill>
                <a:schemeClr val="tx1">
                  <a:lumMod val="50000"/>
                  <a:lumOff val="50000"/>
                </a:schemeClr>
              </a:solidFill>
              <a:latin typeface="楷体" panose="02010609060101010101" charset="-122"/>
              <a:ea typeface="楷体" panose="02010609060101010101" charset="-122"/>
              <a:cs typeface="Avenir Book Oblique" charset="0"/>
            </a:endParaRPr>
          </a:p>
        </p:txBody>
      </p:sp>
      <p:sp>
        <p:nvSpPr>
          <p:cNvPr id="9" name="Subtitle 2"/>
          <p:cNvSpPr txBox="1"/>
          <p:nvPr/>
        </p:nvSpPr>
        <p:spPr>
          <a:xfrm>
            <a:off x="1019175" y="4544918"/>
            <a:ext cx="5076825" cy="1640205"/>
          </a:xfrm>
          <a:prstGeom prst="rect">
            <a:avLst/>
          </a:prstGeom>
        </p:spPr>
        <p:txBody>
          <a:bodyPr vert="horz" wrap="square" lIns="91422" tIns="45711" rIns="91422" bIns="45711" rtlCol="0">
            <a:spAutoFit/>
          </a:bodyPr>
          <a:lstStyle>
            <a:lvl1pPr marL="0" indent="0" algn="l" defTabSz="1828165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lang="en-US" sz="48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1pPr>
            <a:lvl2pPr marL="914400" indent="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40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2pPr>
            <a:lvl3pPr marL="1828165" indent="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6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3pPr>
            <a:lvl4pPr marL="2742565" indent="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4pPr>
            <a:lvl5pPr marL="3656965" indent="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5pPr>
            <a:lvl6pPr marL="50279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3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7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11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40000"/>
              </a:lnSpc>
            </a:pP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A company is an association or collection of individuals, whether natural persons, legal persons, or a mixture of both. Company members share a common purpose and unite in order to focus their various talents and organize their collectively available skills or resources to achieve specific, declared goals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08"/>
          <a:stretch>
            <a:fillRect/>
          </a:stretch>
        </p:blipFill>
        <p:spPr>
          <a:xfrm>
            <a:off x="1990726" y="0"/>
            <a:ext cx="2052637" cy="3429000"/>
          </a:xfrm>
          <a:prstGeom prst="rect">
            <a:avLst/>
          </a:prstGeom>
        </p:spPr>
      </p:pic>
      <p:sp>
        <p:nvSpPr>
          <p:cNvPr id="4" name="TextBox 22"/>
          <p:cNvSpPr txBox="1"/>
          <p:nvPr/>
        </p:nvSpPr>
        <p:spPr>
          <a:xfrm>
            <a:off x="1990726" y="4621183"/>
            <a:ext cx="4843743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Entrepreneurial activities differ substantially depending on the type of organization and creativity involved. Entrepreneurship ranges in scale from solo, part-time projects to large-scale.</a:t>
            </a:r>
          </a:p>
        </p:txBody>
      </p:sp>
      <p:sp>
        <p:nvSpPr>
          <p:cNvPr id="5" name="TextBox 23"/>
          <p:cNvSpPr txBox="1"/>
          <p:nvPr/>
        </p:nvSpPr>
        <p:spPr>
          <a:xfrm>
            <a:off x="1990726" y="3772072"/>
            <a:ext cx="3434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Medium Oblique" charset="0"/>
              </a:rPr>
              <a:t>OUR LATEST WORKS</a:t>
            </a:r>
          </a:p>
        </p:txBody>
      </p:sp>
      <p:grpSp>
        <p:nvGrpSpPr>
          <p:cNvPr id="6" name="组 5"/>
          <p:cNvGrpSpPr/>
          <p:nvPr/>
        </p:nvGrpSpPr>
        <p:grpSpPr>
          <a:xfrm>
            <a:off x="2027238" y="5908140"/>
            <a:ext cx="2076628" cy="304402"/>
            <a:chOff x="1506361" y="5550641"/>
            <a:chExt cx="2076628" cy="304402"/>
          </a:xfrm>
        </p:grpSpPr>
        <p:sp>
          <p:nvSpPr>
            <p:cNvPr id="7" name="Shape 2637"/>
            <p:cNvSpPr/>
            <p:nvPr/>
          </p:nvSpPr>
          <p:spPr>
            <a:xfrm>
              <a:off x="1506361" y="5550641"/>
              <a:ext cx="166039" cy="30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8" name="Shape 2639"/>
            <p:cNvSpPr/>
            <p:nvPr/>
          </p:nvSpPr>
          <p:spPr>
            <a:xfrm>
              <a:off x="2336984" y="5650189"/>
              <a:ext cx="292567" cy="18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9" name="Shape 2645"/>
            <p:cNvSpPr/>
            <p:nvPr/>
          </p:nvSpPr>
          <p:spPr>
            <a:xfrm>
              <a:off x="3294135" y="5632781"/>
              <a:ext cx="288854" cy="21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125" y="369094"/>
            <a:ext cx="4079875" cy="6119812"/>
          </a:xfrm>
          <a:prstGeom prst="rect">
            <a:avLst/>
          </a:prstGeom>
        </p:spPr>
      </p:pic>
      <p:sp>
        <p:nvSpPr>
          <p:cNvPr id="11" name="TextBox 22"/>
          <p:cNvSpPr txBox="1"/>
          <p:nvPr/>
        </p:nvSpPr>
        <p:spPr>
          <a:xfrm>
            <a:off x="4267761" y="1349188"/>
            <a:ext cx="361996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Entrepreneurial activities differ substantially depending on the type of organization and creativity involved. Entrepreneurship ranges in scale from solo, part-time projects to large-scale.</a:t>
            </a:r>
          </a:p>
        </p:txBody>
      </p:sp>
      <p:sp>
        <p:nvSpPr>
          <p:cNvPr id="12" name="TextBox 23"/>
          <p:cNvSpPr txBox="1"/>
          <p:nvPr/>
        </p:nvSpPr>
        <p:spPr>
          <a:xfrm>
            <a:off x="4404751" y="764413"/>
            <a:ext cx="26149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i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Medium Oblique" charset="0"/>
              </a:rPr>
              <a:t>YOUR TITLE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778" y="649879"/>
            <a:ext cx="6084887" cy="4056591"/>
          </a:xfrm>
          <a:prstGeom prst="rect">
            <a:avLst/>
          </a:prstGeom>
        </p:spPr>
      </p:pic>
      <p:sp>
        <p:nvSpPr>
          <p:cNvPr id="4" name="TextBox 44"/>
          <p:cNvSpPr txBox="1"/>
          <p:nvPr/>
        </p:nvSpPr>
        <p:spPr>
          <a:xfrm>
            <a:off x="2697544" y="5194856"/>
            <a:ext cx="3057797" cy="1050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Company members share a common purpose and unite in order to focus their various talents and organize their</a:t>
            </a:r>
          </a:p>
        </p:txBody>
      </p:sp>
      <p:sp>
        <p:nvSpPr>
          <p:cNvPr id="5" name="TextBox 45"/>
          <p:cNvSpPr txBox="1"/>
          <p:nvPr/>
        </p:nvSpPr>
        <p:spPr>
          <a:xfrm>
            <a:off x="1212866" y="5139456"/>
            <a:ext cx="12115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5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15%</a:t>
            </a:r>
          </a:p>
        </p:txBody>
      </p:sp>
      <p:sp>
        <p:nvSpPr>
          <p:cNvPr id="6" name="Shape 2688"/>
          <p:cNvSpPr/>
          <p:nvPr/>
        </p:nvSpPr>
        <p:spPr>
          <a:xfrm>
            <a:off x="6278623" y="525734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309"/>
                </a:moveTo>
                <a:cubicBezTo>
                  <a:pt x="20618" y="10851"/>
                  <a:pt x="20178" y="11291"/>
                  <a:pt x="19636" y="11291"/>
                </a:cubicBezTo>
                <a:lnTo>
                  <a:pt x="19636" y="7364"/>
                </a:lnTo>
                <a:cubicBezTo>
                  <a:pt x="20178" y="7364"/>
                  <a:pt x="20618" y="7804"/>
                  <a:pt x="20618" y="8345"/>
                </a:cubicBezTo>
                <a:cubicBezTo>
                  <a:pt x="20618" y="8345"/>
                  <a:pt x="20618" y="10309"/>
                  <a:pt x="20618" y="10309"/>
                </a:cubicBezTo>
                <a:close/>
                <a:moveTo>
                  <a:pt x="18655" y="17182"/>
                </a:moveTo>
                <a:cubicBezTo>
                  <a:pt x="18655" y="17453"/>
                  <a:pt x="18434" y="17673"/>
                  <a:pt x="18164" y="17673"/>
                </a:cubicBezTo>
                <a:cubicBezTo>
                  <a:pt x="17893" y="17673"/>
                  <a:pt x="17673" y="17453"/>
                  <a:pt x="17673" y="17182"/>
                </a:cubicBezTo>
                <a:lnTo>
                  <a:pt x="17673" y="1473"/>
                </a:lnTo>
                <a:cubicBezTo>
                  <a:pt x="17673" y="1202"/>
                  <a:pt x="17893" y="982"/>
                  <a:pt x="18164" y="982"/>
                </a:cubicBezTo>
                <a:cubicBezTo>
                  <a:pt x="18434" y="982"/>
                  <a:pt x="18655" y="1202"/>
                  <a:pt x="18655" y="1473"/>
                </a:cubicBezTo>
                <a:cubicBezTo>
                  <a:pt x="18655" y="1473"/>
                  <a:pt x="18655" y="17182"/>
                  <a:pt x="18655" y="17182"/>
                </a:cubicBezTo>
                <a:close/>
                <a:moveTo>
                  <a:pt x="16691" y="15788"/>
                </a:moveTo>
                <a:lnTo>
                  <a:pt x="2945" y="11745"/>
                </a:lnTo>
                <a:lnTo>
                  <a:pt x="2945" y="6910"/>
                </a:lnTo>
                <a:lnTo>
                  <a:pt x="16691" y="2867"/>
                </a:lnTo>
                <a:cubicBezTo>
                  <a:pt x="16691" y="2867"/>
                  <a:pt x="16691" y="15788"/>
                  <a:pt x="16691" y="15788"/>
                </a:cubicBezTo>
                <a:close/>
                <a:moveTo>
                  <a:pt x="8251" y="18655"/>
                </a:moveTo>
                <a:lnTo>
                  <a:pt x="5357" y="18655"/>
                </a:lnTo>
                <a:lnTo>
                  <a:pt x="4126" y="13116"/>
                </a:lnTo>
                <a:lnTo>
                  <a:pt x="7167" y="14010"/>
                </a:lnTo>
                <a:cubicBezTo>
                  <a:pt x="7167" y="14010"/>
                  <a:pt x="8251" y="18655"/>
                  <a:pt x="8251" y="18655"/>
                </a:cubicBezTo>
                <a:close/>
                <a:moveTo>
                  <a:pt x="8709" y="20618"/>
                </a:moveTo>
                <a:lnTo>
                  <a:pt x="5794" y="20618"/>
                </a:lnTo>
                <a:lnTo>
                  <a:pt x="5576" y="19636"/>
                </a:lnTo>
                <a:lnTo>
                  <a:pt x="8479" y="19636"/>
                </a:lnTo>
                <a:cubicBezTo>
                  <a:pt x="8479" y="19636"/>
                  <a:pt x="8709" y="20618"/>
                  <a:pt x="8709" y="20618"/>
                </a:cubicBezTo>
                <a:close/>
                <a:moveTo>
                  <a:pt x="1964" y="11782"/>
                </a:moveTo>
                <a:lnTo>
                  <a:pt x="982" y="11782"/>
                </a:lnTo>
                <a:lnTo>
                  <a:pt x="982" y="6873"/>
                </a:lnTo>
                <a:lnTo>
                  <a:pt x="1964" y="6873"/>
                </a:lnTo>
                <a:cubicBezTo>
                  <a:pt x="1964" y="6873"/>
                  <a:pt x="1964" y="11782"/>
                  <a:pt x="1964" y="11782"/>
                </a:cubicBezTo>
                <a:close/>
                <a:moveTo>
                  <a:pt x="19636" y="6382"/>
                </a:moveTo>
                <a:lnTo>
                  <a:pt x="19636" y="1473"/>
                </a:lnTo>
                <a:cubicBezTo>
                  <a:pt x="19636" y="659"/>
                  <a:pt x="18977" y="0"/>
                  <a:pt x="18164" y="0"/>
                </a:cubicBezTo>
                <a:cubicBezTo>
                  <a:pt x="17350" y="0"/>
                  <a:pt x="16691" y="659"/>
                  <a:pt x="16691" y="1473"/>
                </a:cubicBezTo>
                <a:lnTo>
                  <a:pt x="16691" y="1844"/>
                </a:lnTo>
                <a:lnTo>
                  <a:pt x="2459" y="6029"/>
                </a:lnTo>
                <a:cubicBezTo>
                  <a:pt x="2313" y="5944"/>
                  <a:pt x="2145" y="5891"/>
                  <a:pt x="1964" y="5891"/>
                </a:cubicBez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11782"/>
                </a:lnTo>
                <a:cubicBezTo>
                  <a:pt x="0" y="12324"/>
                  <a:pt x="440" y="12764"/>
                  <a:pt x="982" y="12764"/>
                </a:cubicBezTo>
                <a:lnTo>
                  <a:pt x="1964" y="12764"/>
                </a:lnTo>
                <a:cubicBezTo>
                  <a:pt x="2145" y="12764"/>
                  <a:pt x="2313" y="12711"/>
                  <a:pt x="2458" y="12626"/>
                </a:cubicBezTo>
                <a:lnTo>
                  <a:pt x="3050" y="12799"/>
                </a:lnTo>
                <a:lnTo>
                  <a:pt x="4921" y="21216"/>
                </a:lnTo>
                <a:lnTo>
                  <a:pt x="4930" y="21214"/>
                </a:lnTo>
                <a:cubicBezTo>
                  <a:pt x="4979" y="21433"/>
                  <a:pt x="5166" y="21600"/>
                  <a:pt x="5400" y="21600"/>
                </a:cubicBezTo>
                <a:lnTo>
                  <a:pt x="9327" y="21600"/>
                </a:lnTo>
                <a:cubicBezTo>
                  <a:pt x="9598" y="21600"/>
                  <a:pt x="9818" y="21381"/>
                  <a:pt x="9818" y="21109"/>
                </a:cubicBezTo>
                <a:cubicBezTo>
                  <a:pt x="9818" y="21072"/>
                  <a:pt x="9805" y="21039"/>
                  <a:pt x="9797" y="21005"/>
                </a:cubicBezTo>
                <a:lnTo>
                  <a:pt x="9806" y="21003"/>
                </a:lnTo>
                <a:lnTo>
                  <a:pt x="8249" y="14329"/>
                </a:lnTo>
                <a:lnTo>
                  <a:pt x="16691" y="16811"/>
                </a:lnTo>
                <a:lnTo>
                  <a:pt x="16691" y="17182"/>
                </a:lnTo>
                <a:cubicBezTo>
                  <a:pt x="16691" y="17995"/>
                  <a:pt x="17350" y="18655"/>
                  <a:pt x="18164" y="18655"/>
                </a:cubicBezTo>
                <a:cubicBezTo>
                  <a:pt x="18977" y="18655"/>
                  <a:pt x="19636" y="17995"/>
                  <a:pt x="19636" y="17182"/>
                </a:cubicBezTo>
                <a:lnTo>
                  <a:pt x="19636" y="12273"/>
                </a:lnTo>
                <a:cubicBezTo>
                  <a:pt x="20721" y="12273"/>
                  <a:pt x="21600" y="11394"/>
                  <a:pt x="21600" y="10309"/>
                </a:cubicBezTo>
                <a:lnTo>
                  <a:pt x="21600" y="8345"/>
                </a:lnTo>
                <a:cubicBezTo>
                  <a:pt x="21600" y="7261"/>
                  <a:pt x="20721" y="6382"/>
                  <a:pt x="19636" y="6382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i="1">
              <a:latin typeface="Avenir Book Oblique" charset="0"/>
              <a:ea typeface="Avenir Book Oblique" charset="0"/>
              <a:cs typeface="Avenir Book Oblique" charset="0"/>
            </a:endParaRPr>
          </a:p>
        </p:txBody>
      </p:sp>
      <p:sp>
        <p:nvSpPr>
          <p:cNvPr id="7" name="TextBox 47"/>
          <p:cNvSpPr txBox="1"/>
          <p:nvPr/>
        </p:nvSpPr>
        <p:spPr>
          <a:xfrm>
            <a:off x="6646394" y="5140375"/>
            <a:ext cx="2072185" cy="1187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FIRST TITLE </a:t>
            </a:r>
            <a:r>
              <a:rPr lang="en-US" sz="105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Entrepreneurial activities differ substantially depending on the.</a:t>
            </a:r>
          </a:p>
        </p:txBody>
      </p:sp>
      <p:sp>
        <p:nvSpPr>
          <p:cNvPr id="8" name="TextBox 48"/>
          <p:cNvSpPr txBox="1"/>
          <p:nvPr/>
        </p:nvSpPr>
        <p:spPr>
          <a:xfrm>
            <a:off x="9619209" y="5140375"/>
            <a:ext cx="2072185" cy="1187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SECOND TITLE </a:t>
            </a:r>
            <a:r>
              <a:rPr lang="en-US" sz="105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Entrepreneurial activities differ substantially depending on the.</a:t>
            </a:r>
          </a:p>
        </p:txBody>
      </p:sp>
      <p:sp>
        <p:nvSpPr>
          <p:cNvPr id="9" name="Shape 2770"/>
          <p:cNvSpPr/>
          <p:nvPr/>
        </p:nvSpPr>
        <p:spPr>
          <a:xfrm>
            <a:off x="9251438" y="525820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8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40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40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2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4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7" y="21545"/>
                  <a:pt x="13610" y="21600"/>
                  <a:pt x="13745" y="21600"/>
                </a:cubicBezTo>
                <a:cubicBezTo>
                  <a:pt x="14016" y="21600"/>
                  <a:pt x="14236" y="21380"/>
                  <a:pt x="14236" y="21109"/>
                </a:cubicBezTo>
                <a:cubicBezTo>
                  <a:pt x="14236" y="20974"/>
                  <a:pt x="14181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i="1">
              <a:latin typeface="Avenir Book Oblique" charset="0"/>
              <a:ea typeface="Avenir Book Oblique" charset="0"/>
              <a:cs typeface="Avenir Book Oblique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16468"/>
          <a:stretch>
            <a:fillRect/>
          </a:stretch>
        </p:blipFill>
        <p:spPr>
          <a:xfrm>
            <a:off x="8112125" y="647446"/>
            <a:ext cx="2052638" cy="40809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bldLvl="0" animBg="1"/>
      <p:bldP spid="7" grpId="0"/>
      <p:bldP spid="8" grpId="0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345639"/>
            <a:ext cx="6985000" cy="4656666"/>
          </a:xfrm>
          <a:prstGeom prst="rect">
            <a:avLst/>
          </a:prstGeom>
        </p:spPr>
      </p:pic>
      <p:sp>
        <p:nvSpPr>
          <p:cNvPr id="4" name="TextBox 22"/>
          <p:cNvSpPr txBox="1"/>
          <p:nvPr/>
        </p:nvSpPr>
        <p:spPr>
          <a:xfrm>
            <a:off x="6872008" y="1344706"/>
            <a:ext cx="4843743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Entrepreneurial activities differ substantially depending on the type of organization and creativity involved. Entrepreneurship ranges in scale from solo, part-time projects to large-scale.</a:t>
            </a:r>
          </a:p>
        </p:txBody>
      </p:sp>
      <p:sp>
        <p:nvSpPr>
          <p:cNvPr id="5" name="TextBox 23"/>
          <p:cNvSpPr txBox="1"/>
          <p:nvPr/>
        </p:nvSpPr>
        <p:spPr>
          <a:xfrm>
            <a:off x="6872008" y="759931"/>
            <a:ext cx="3434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Medium Oblique" charset="0"/>
              </a:rPr>
              <a:t>OUR LATEST WORKS</a:t>
            </a:r>
          </a:p>
        </p:txBody>
      </p:sp>
      <p:sp>
        <p:nvSpPr>
          <p:cNvPr id="6" name="Subtitle 2"/>
          <p:cNvSpPr txBox="1"/>
          <p:nvPr/>
        </p:nvSpPr>
        <p:spPr>
          <a:xfrm>
            <a:off x="1127125" y="5372261"/>
            <a:ext cx="6985000" cy="993775"/>
          </a:xfrm>
          <a:prstGeom prst="rect">
            <a:avLst/>
          </a:prstGeom>
        </p:spPr>
        <p:txBody>
          <a:bodyPr vert="horz" wrap="square" lIns="91422" tIns="45711" rIns="91422" bIns="45711" rtlCol="0">
            <a:spAutoFit/>
          </a:bodyPr>
          <a:lstStyle>
            <a:lvl1pPr marL="0" indent="0" algn="l" defTabSz="1828165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lang="en-US" sz="48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1pPr>
            <a:lvl2pPr marL="914400" indent="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40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2pPr>
            <a:lvl3pPr marL="1828165" indent="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6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3pPr>
            <a:lvl4pPr marL="2742565" indent="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4pPr>
            <a:lvl5pPr marL="3656965" indent="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5pPr>
            <a:lvl6pPr marL="50279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3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7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11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40000"/>
              </a:lnSpc>
            </a:pPr>
            <a:r>
              <a:rPr lang="en-US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A company is an association or collection of individuals, whether natural persons, legal persons, or a mixture of both. Company members share a common purpose and unite in order to focus their various talents and </a:t>
            </a:r>
            <a:r>
              <a:rPr lang="en-US" sz="14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organize</a:t>
            </a:r>
            <a:endParaRPr lang="en-US" sz="1400" i="1" dirty="0">
              <a:solidFill>
                <a:schemeClr val="tx1">
                  <a:lumMod val="50000"/>
                  <a:lumOff val="50000"/>
                </a:schemeClr>
              </a:solidFill>
              <a:latin typeface="楷体" panose="02010609060101010101" charset="-122"/>
              <a:ea typeface="楷体" panose="02010609060101010101" charset="-122"/>
              <a:cs typeface="Avenir Book Oblique" charset="0"/>
            </a:endParaRPr>
          </a:p>
        </p:txBody>
      </p:sp>
      <p:grpSp>
        <p:nvGrpSpPr>
          <p:cNvPr id="7" name="组 6"/>
          <p:cNvGrpSpPr/>
          <p:nvPr/>
        </p:nvGrpSpPr>
        <p:grpSpPr>
          <a:xfrm>
            <a:off x="7073811" y="2559639"/>
            <a:ext cx="2076628" cy="304402"/>
            <a:chOff x="1506361" y="5550641"/>
            <a:chExt cx="2076628" cy="304402"/>
          </a:xfrm>
        </p:grpSpPr>
        <p:sp>
          <p:nvSpPr>
            <p:cNvPr id="8" name="Shape 2637"/>
            <p:cNvSpPr/>
            <p:nvPr/>
          </p:nvSpPr>
          <p:spPr>
            <a:xfrm>
              <a:off x="1506361" y="5550641"/>
              <a:ext cx="166039" cy="30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9" name="Shape 2639"/>
            <p:cNvSpPr/>
            <p:nvPr/>
          </p:nvSpPr>
          <p:spPr>
            <a:xfrm>
              <a:off x="2336984" y="5650189"/>
              <a:ext cx="292567" cy="18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0" name="Shape 2645"/>
            <p:cNvSpPr/>
            <p:nvPr/>
          </p:nvSpPr>
          <p:spPr>
            <a:xfrm>
              <a:off x="3294135" y="5632781"/>
              <a:ext cx="288854" cy="21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1585" y="3462617"/>
            <a:ext cx="2052917" cy="30793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 3"/>
          <p:cNvGrpSpPr/>
          <p:nvPr/>
        </p:nvGrpSpPr>
        <p:grpSpPr>
          <a:xfrm>
            <a:off x="2027237" y="1780674"/>
            <a:ext cx="4212197" cy="1229896"/>
            <a:chOff x="8112124" y="1039547"/>
            <a:chExt cx="4212197" cy="1229896"/>
          </a:xfrm>
        </p:grpSpPr>
        <p:sp>
          <p:nvSpPr>
            <p:cNvPr id="5" name="TextBox 14"/>
            <p:cNvSpPr txBox="1"/>
            <p:nvPr/>
          </p:nvSpPr>
          <p:spPr>
            <a:xfrm>
              <a:off x="8571659" y="1039547"/>
              <a:ext cx="1565910" cy="6451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b="1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Medium Oblique" charset="0"/>
                </a:rPr>
                <a:t>MOCKUP</a:t>
              </a:r>
            </a:p>
          </p:txBody>
        </p:sp>
        <p:sp>
          <p:nvSpPr>
            <p:cNvPr id="6" name="TextBox 27"/>
            <p:cNvSpPr txBox="1"/>
            <p:nvPr/>
          </p:nvSpPr>
          <p:spPr>
            <a:xfrm>
              <a:off x="8112124" y="1685878"/>
              <a:ext cx="4212197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Book Oblique" charset="0"/>
                </a:rPr>
                <a:t>Entrepreneurial activities differ </a:t>
              </a:r>
              <a:r>
                <a:rPr lang="en-US" altLang="zh-CN" sz="16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Book Oblique" charset="0"/>
                </a:rPr>
                <a:t>type </a:t>
              </a:r>
              <a:r>
                <a:rPr lang="en-US" sz="1600" i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Book Oblique" charset="0"/>
                </a:rPr>
                <a:t>depending </a:t>
              </a:r>
              <a:r>
                <a:rPr lang="en-US" sz="16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Book Oblique" charset="0"/>
                </a:rPr>
                <a:t>on the type of </a:t>
              </a:r>
              <a:r>
                <a:rPr lang="en-US" sz="1600" i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Book Oblique" charset="0"/>
                </a:rPr>
                <a:t>organization</a:t>
              </a:r>
              <a:endParaRPr lang="en-US" sz="16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027238" y="3403050"/>
            <a:ext cx="3448227" cy="1536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TextBox 33"/>
          <p:cNvSpPr txBox="1"/>
          <p:nvPr/>
        </p:nvSpPr>
        <p:spPr>
          <a:xfrm>
            <a:off x="2027238" y="3758480"/>
            <a:ext cx="331787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Entrepreneurial activities differ substantially depending on the type of </a:t>
            </a:r>
            <a:r>
              <a:rPr lang="en-US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organization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.</a:t>
            </a:r>
          </a:p>
        </p:txBody>
      </p:sp>
      <p:grpSp>
        <p:nvGrpSpPr>
          <p:cNvPr id="12" name="组 11"/>
          <p:cNvGrpSpPr/>
          <p:nvPr/>
        </p:nvGrpSpPr>
        <p:grpSpPr>
          <a:xfrm>
            <a:off x="2027238" y="4966845"/>
            <a:ext cx="2076628" cy="304402"/>
            <a:chOff x="1506361" y="5550641"/>
            <a:chExt cx="2076628" cy="304402"/>
          </a:xfrm>
        </p:grpSpPr>
        <p:sp>
          <p:nvSpPr>
            <p:cNvPr id="9" name="Shape 2637"/>
            <p:cNvSpPr/>
            <p:nvPr/>
          </p:nvSpPr>
          <p:spPr>
            <a:xfrm>
              <a:off x="1506361" y="5550641"/>
              <a:ext cx="166039" cy="30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0" name="Shape 2639"/>
            <p:cNvSpPr/>
            <p:nvPr/>
          </p:nvSpPr>
          <p:spPr>
            <a:xfrm>
              <a:off x="2336984" y="5650189"/>
              <a:ext cx="292567" cy="18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1" name="Shape 2645"/>
            <p:cNvSpPr/>
            <p:nvPr/>
          </p:nvSpPr>
          <p:spPr>
            <a:xfrm>
              <a:off x="3294135" y="5632781"/>
              <a:ext cx="288854" cy="21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8327" y="1743945"/>
            <a:ext cx="5207847" cy="34718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 6"/>
          <p:cNvGrpSpPr/>
          <p:nvPr/>
        </p:nvGrpSpPr>
        <p:grpSpPr>
          <a:xfrm>
            <a:off x="351550" y="627927"/>
            <a:ext cx="292567" cy="2185334"/>
            <a:chOff x="1323824" y="3429000"/>
            <a:chExt cx="292567" cy="2185334"/>
          </a:xfrm>
        </p:grpSpPr>
        <p:sp>
          <p:nvSpPr>
            <p:cNvPr id="4" name="Shape 2637"/>
            <p:cNvSpPr/>
            <p:nvPr/>
          </p:nvSpPr>
          <p:spPr>
            <a:xfrm>
              <a:off x="1387088" y="5309932"/>
              <a:ext cx="166039" cy="30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5" name="Shape 2639"/>
            <p:cNvSpPr/>
            <p:nvPr/>
          </p:nvSpPr>
          <p:spPr>
            <a:xfrm>
              <a:off x="1323824" y="4381415"/>
              <a:ext cx="292567" cy="18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6" name="Shape 2645"/>
            <p:cNvSpPr/>
            <p:nvPr/>
          </p:nvSpPr>
          <p:spPr>
            <a:xfrm>
              <a:off x="1325680" y="3429000"/>
              <a:ext cx="288854" cy="21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  <p:cxnSp>
        <p:nvCxnSpPr>
          <p:cNvPr id="10" name="直线连接符 9"/>
          <p:cNvCxnSpPr/>
          <p:nvPr/>
        </p:nvCxnSpPr>
        <p:spPr>
          <a:xfrm>
            <a:off x="497833" y="3429000"/>
            <a:ext cx="0" cy="342900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062"/>
                    </a14:imgEffect>
                    <a14:imgEffect>
                      <a14:saturation sat="10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175"/>
          <a:stretch>
            <a:fillRect/>
          </a:stretch>
        </p:blipFill>
        <p:spPr>
          <a:xfrm>
            <a:off x="1019175" y="1120391"/>
            <a:ext cx="6757906" cy="4924061"/>
          </a:xfrm>
          <a:prstGeom prst="rect">
            <a:avLst/>
          </a:prstGeom>
        </p:spPr>
      </p:pic>
      <p:grpSp>
        <p:nvGrpSpPr>
          <p:cNvPr id="14" name="组 13"/>
          <p:cNvGrpSpPr/>
          <p:nvPr/>
        </p:nvGrpSpPr>
        <p:grpSpPr>
          <a:xfrm>
            <a:off x="8112125" y="1120391"/>
            <a:ext cx="3207446" cy="898944"/>
            <a:chOff x="8112125" y="1293664"/>
            <a:chExt cx="3207446" cy="898944"/>
          </a:xfrm>
        </p:grpSpPr>
        <p:sp>
          <p:nvSpPr>
            <p:cNvPr id="12" name="TextBox 14"/>
            <p:cNvSpPr txBox="1"/>
            <p:nvPr/>
          </p:nvSpPr>
          <p:spPr>
            <a:xfrm>
              <a:off x="8112125" y="1293664"/>
              <a:ext cx="1402080" cy="460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Medium Oblique" charset="0"/>
                </a:rPr>
                <a:t>ABOUT US</a:t>
              </a:r>
            </a:p>
          </p:txBody>
        </p:sp>
        <p:sp>
          <p:nvSpPr>
            <p:cNvPr id="13" name="TextBox 27"/>
            <p:cNvSpPr txBox="1"/>
            <p:nvPr/>
          </p:nvSpPr>
          <p:spPr>
            <a:xfrm>
              <a:off x="8112125" y="1685878"/>
              <a:ext cx="3207446" cy="506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9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Medium Oblique" charset="0"/>
                </a:rPr>
                <a:t>Entrepreneurial activities differ substantially depending on the type of </a:t>
              </a:r>
              <a:r>
                <a:rPr lang="en-US" sz="900" i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Medium Oblique" charset="0"/>
                </a:rPr>
                <a:t>organization</a:t>
              </a:r>
              <a:endPara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Medium Oblique" charset="0"/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8112125" y="2461730"/>
            <a:ext cx="3207446" cy="898944"/>
            <a:chOff x="8112125" y="1293664"/>
            <a:chExt cx="3207446" cy="898944"/>
          </a:xfrm>
        </p:grpSpPr>
        <p:sp>
          <p:nvSpPr>
            <p:cNvPr id="28" name="TextBox 14"/>
            <p:cNvSpPr txBox="1"/>
            <p:nvPr/>
          </p:nvSpPr>
          <p:spPr>
            <a:xfrm>
              <a:off x="8280304" y="1293664"/>
              <a:ext cx="1706880" cy="460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Medium Oblique" charset="0"/>
                </a:rPr>
                <a:t>OUR VALUES</a:t>
              </a:r>
            </a:p>
          </p:txBody>
        </p:sp>
        <p:sp>
          <p:nvSpPr>
            <p:cNvPr id="29" name="TextBox 27"/>
            <p:cNvSpPr txBox="1"/>
            <p:nvPr/>
          </p:nvSpPr>
          <p:spPr>
            <a:xfrm>
              <a:off x="8112125" y="1685878"/>
              <a:ext cx="3207446" cy="506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9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Medium Oblique" charset="0"/>
                </a:rPr>
                <a:t>Entrepreneurial activities differ substantially depending on the type of </a:t>
              </a:r>
              <a:r>
                <a:rPr lang="en-US" sz="900" i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Medium Oblique" charset="0"/>
                </a:rPr>
                <a:t>organization</a:t>
              </a:r>
              <a:endPara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Medium Oblique" charset="0"/>
              </a:endParaRPr>
            </a:p>
          </p:txBody>
        </p:sp>
      </p:grpSp>
      <p:grpSp>
        <p:nvGrpSpPr>
          <p:cNvPr id="30" name="组 29"/>
          <p:cNvGrpSpPr/>
          <p:nvPr/>
        </p:nvGrpSpPr>
        <p:grpSpPr>
          <a:xfrm>
            <a:off x="8112125" y="3803069"/>
            <a:ext cx="3207446" cy="898944"/>
            <a:chOff x="8112125" y="1293664"/>
            <a:chExt cx="3207446" cy="898944"/>
          </a:xfrm>
        </p:grpSpPr>
        <p:sp>
          <p:nvSpPr>
            <p:cNvPr id="31" name="TextBox 14"/>
            <p:cNvSpPr txBox="1"/>
            <p:nvPr/>
          </p:nvSpPr>
          <p:spPr>
            <a:xfrm>
              <a:off x="8112125" y="1293664"/>
              <a:ext cx="2164080" cy="460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Medium Oblique" charset="0"/>
                </a:rPr>
                <a:t>WITH FEATURES</a:t>
              </a:r>
            </a:p>
          </p:txBody>
        </p:sp>
        <p:sp>
          <p:nvSpPr>
            <p:cNvPr id="32" name="TextBox 27"/>
            <p:cNvSpPr txBox="1"/>
            <p:nvPr/>
          </p:nvSpPr>
          <p:spPr>
            <a:xfrm>
              <a:off x="8112125" y="1685878"/>
              <a:ext cx="3207446" cy="506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9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Medium Oblique" charset="0"/>
                </a:rPr>
                <a:t>Entrepreneurial activities differ substantially depending on the type of </a:t>
              </a:r>
              <a:r>
                <a:rPr lang="en-US" sz="900" i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Medium Oblique" charset="0"/>
                </a:rPr>
                <a:t>organization</a:t>
              </a:r>
              <a:endPara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Medium Oblique" charset="0"/>
              </a:endParaRPr>
            </a:p>
          </p:txBody>
        </p:sp>
      </p:grpSp>
      <p:grpSp>
        <p:nvGrpSpPr>
          <p:cNvPr id="33" name="组 32"/>
          <p:cNvGrpSpPr/>
          <p:nvPr/>
        </p:nvGrpSpPr>
        <p:grpSpPr>
          <a:xfrm>
            <a:off x="8112125" y="5144407"/>
            <a:ext cx="3207446" cy="898944"/>
            <a:chOff x="8112125" y="1293664"/>
            <a:chExt cx="3207446" cy="898944"/>
          </a:xfrm>
        </p:grpSpPr>
        <p:sp>
          <p:nvSpPr>
            <p:cNvPr id="34" name="TextBox 14"/>
            <p:cNvSpPr txBox="1"/>
            <p:nvPr/>
          </p:nvSpPr>
          <p:spPr>
            <a:xfrm>
              <a:off x="8422053" y="1293664"/>
              <a:ext cx="1097280" cy="460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Medium Oblique" charset="0"/>
                </a:rPr>
                <a:t>MOCKUP</a:t>
              </a:r>
            </a:p>
          </p:txBody>
        </p:sp>
        <p:sp>
          <p:nvSpPr>
            <p:cNvPr id="35" name="TextBox 27"/>
            <p:cNvSpPr txBox="1"/>
            <p:nvPr/>
          </p:nvSpPr>
          <p:spPr>
            <a:xfrm>
              <a:off x="8112125" y="1685878"/>
              <a:ext cx="3207446" cy="506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9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Medium Oblique" charset="0"/>
                </a:rPr>
                <a:t>Entrepreneurial activities differ substantially depending on the type of </a:t>
              </a:r>
              <a:r>
                <a:rPr lang="en-US" sz="900" i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Medium Oblique" charset="0"/>
                </a:rPr>
                <a:t>organization</a:t>
              </a:r>
              <a:endPara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Medium Oblique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1" r="15143"/>
          <a:stretch>
            <a:fillRect/>
          </a:stretch>
        </p:blipFill>
        <p:spPr>
          <a:xfrm>
            <a:off x="2027238" y="806824"/>
            <a:ext cx="4068762" cy="3429000"/>
          </a:xfrm>
          <a:prstGeom prst="rect">
            <a:avLst/>
          </a:prstGeom>
        </p:spPr>
      </p:pic>
      <p:sp>
        <p:nvSpPr>
          <p:cNvPr id="5" name="Subtitle 2"/>
          <p:cNvSpPr txBox="1"/>
          <p:nvPr/>
        </p:nvSpPr>
        <p:spPr>
          <a:xfrm>
            <a:off x="2027238" y="4673014"/>
            <a:ext cx="4068762" cy="1898015"/>
          </a:xfrm>
          <a:prstGeom prst="rect">
            <a:avLst/>
          </a:prstGeom>
        </p:spPr>
        <p:txBody>
          <a:bodyPr vert="horz" wrap="square" lIns="91422" tIns="45711" rIns="91422" bIns="45711" rtlCol="0">
            <a:spAutoFit/>
          </a:bodyPr>
          <a:lstStyle>
            <a:lvl1pPr marL="0" indent="0" algn="l" defTabSz="1828165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lang="en-US" sz="48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1pPr>
            <a:lvl2pPr marL="914400" indent="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40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2pPr>
            <a:lvl3pPr marL="1828165" indent="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6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3pPr>
            <a:lvl4pPr marL="2742565" indent="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4pPr>
            <a:lvl5pPr marL="3656965" indent="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5pPr>
            <a:lvl6pPr marL="50279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3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7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11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40000"/>
              </a:lnSpc>
            </a:pPr>
            <a:r>
              <a:rPr lang="en-US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A company is an association or collection of individuals, whether natural persons, legal persons, or a mixture of both. Company members share a common purpose and unite in order to focus their various talents and </a:t>
            </a:r>
            <a:r>
              <a:rPr lang="en-US" sz="14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organize</a:t>
            </a:r>
            <a:endParaRPr lang="en-US" sz="1400" i="1" dirty="0">
              <a:solidFill>
                <a:schemeClr val="tx1">
                  <a:lumMod val="50000"/>
                  <a:lumOff val="50000"/>
                </a:schemeClr>
              </a:solidFill>
              <a:latin typeface="楷体" panose="02010609060101010101" charset="-122"/>
              <a:ea typeface="楷体" panose="02010609060101010101" charset="-122"/>
              <a:cs typeface="Avenir Book Oblique" charset="0"/>
            </a:endParaRPr>
          </a:p>
        </p:txBody>
      </p:sp>
      <p:sp>
        <p:nvSpPr>
          <p:cNvPr id="6" name="TextBox 22"/>
          <p:cNvSpPr txBox="1"/>
          <p:nvPr/>
        </p:nvSpPr>
        <p:spPr>
          <a:xfrm>
            <a:off x="6293785" y="1640541"/>
            <a:ext cx="4843743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Entrepreneurial activities differ substantially depending on the type of organization and creativity involved. Entrepreneurship ranges in scale from solo, part-time projects to large-scale.</a:t>
            </a:r>
          </a:p>
        </p:txBody>
      </p:sp>
      <p:sp>
        <p:nvSpPr>
          <p:cNvPr id="7" name="TextBox 23"/>
          <p:cNvSpPr txBox="1"/>
          <p:nvPr/>
        </p:nvSpPr>
        <p:spPr>
          <a:xfrm>
            <a:off x="6293785" y="1055766"/>
            <a:ext cx="3434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Medium Oblique" charset="0"/>
              </a:rPr>
              <a:t>OUR LATEST WORKS</a:t>
            </a:r>
          </a:p>
        </p:txBody>
      </p:sp>
      <p:grpSp>
        <p:nvGrpSpPr>
          <p:cNvPr id="8" name="组 7"/>
          <p:cNvGrpSpPr/>
          <p:nvPr/>
        </p:nvGrpSpPr>
        <p:grpSpPr>
          <a:xfrm>
            <a:off x="6495588" y="2855474"/>
            <a:ext cx="2076628" cy="304402"/>
            <a:chOff x="1506361" y="5550641"/>
            <a:chExt cx="2076628" cy="304402"/>
          </a:xfrm>
        </p:grpSpPr>
        <p:sp>
          <p:nvSpPr>
            <p:cNvPr id="9" name="Shape 2637"/>
            <p:cNvSpPr/>
            <p:nvPr/>
          </p:nvSpPr>
          <p:spPr>
            <a:xfrm>
              <a:off x="1506361" y="5550641"/>
              <a:ext cx="166039" cy="30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0" name="Shape 2639"/>
            <p:cNvSpPr/>
            <p:nvPr/>
          </p:nvSpPr>
          <p:spPr>
            <a:xfrm>
              <a:off x="2336984" y="5650189"/>
              <a:ext cx="292567" cy="18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1" name="Shape 2645"/>
            <p:cNvSpPr/>
            <p:nvPr/>
          </p:nvSpPr>
          <p:spPr>
            <a:xfrm>
              <a:off x="3294135" y="5632781"/>
              <a:ext cx="288854" cy="21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464" y="3451478"/>
            <a:ext cx="4691063" cy="3127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5" r="28105"/>
          <a:stretch>
            <a:fillRect/>
          </a:stretch>
        </p:blipFill>
        <p:spPr>
          <a:xfrm>
            <a:off x="6760584" y="591670"/>
            <a:ext cx="4068762" cy="4068762"/>
          </a:xfrm>
          <a:prstGeom prst="rect">
            <a:avLst/>
          </a:prstGeom>
        </p:spPr>
      </p:pic>
      <p:sp>
        <p:nvSpPr>
          <p:cNvPr id="4" name="TextBox 22"/>
          <p:cNvSpPr txBox="1"/>
          <p:nvPr/>
        </p:nvSpPr>
        <p:spPr>
          <a:xfrm>
            <a:off x="1252257" y="1680882"/>
            <a:ext cx="4843743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Entrepreneurial activities differ substantially depending on the type of organization and creativity involved. Entrepreneurship ranges in scale from solo, part-time projects to large-scale.</a:t>
            </a:r>
          </a:p>
        </p:txBody>
      </p:sp>
      <p:sp>
        <p:nvSpPr>
          <p:cNvPr id="5" name="TextBox 23"/>
          <p:cNvSpPr txBox="1"/>
          <p:nvPr/>
        </p:nvSpPr>
        <p:spPr>
          <a:xfrm>
            <a:off x="1252257" y="1096107"/>
            <a:ext cx="3434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Medium Oblique" charset="0"/>
              </a:rPr>
              <a:t>OUR LATEST WORKS</a:t>
            </a:r>
          </a:p>
        </p:txBody>
      </p:sp>
      <p:grpSp>
        <p:nvGrpSpPr>
          <p:cNvPr id="6" name="组 5"/>
          <p:cNvGrpSpPr/>
          <p:nvPr/>
        </p:nvGrpSpPr>
        <p:grpSpPr>
          <a:xfrm>
            <a:off x="1454060" y="2895815"/>
            <a:ext cx="2076628" cy="304402"/>
            <a:chOff x="1506361" y="5550641"/>
            <a:chExt cx="2076628" cy="304402"/>
          </a:xfrm>
        </p:grpSpPr>
        <p:sp>
          <p:nvSpPr>
            <p:cNvPr id="7" name="Shape 2637"/>
            <p:cNvSpPr/>
            <p:nvPr/>
          </p:nvSpPr>
          <p:spPr>
            <a:xfrm>
              <a:off x="1506361" y="5550641"/>
              <a:ext cx="166039" cy="30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8" name="Shape 2639"/>
            <p:cNvSpPr/>
            <p:nvPr/>
          </p:nvSpPr>
          <p:spPr>
            <a:xfrm>
              <a:off x="2336984" y="5650189"/>
              <a:ext cx="292567" cy="18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9" name="Shape 2645"/>
            <p:cNvSpPr/>
            <p:nvPr/>
          </p:nvSpPr>
          <p:spPr>
            <a:xfrm>
              <a:off x="3294135" y="5632781"/>
              <a:ext cx="288854" cy="21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0"/>
          <a:stretch>
            <a:fillRect/>
          </a:stretch>
        </p:blipFill>
        <p:spPr>
          <a:xfrm>
            <a:off x="1127125" y="3429000"/>
            <a:ext cx="4950619" cy="3429000"/>
          </a:xfrm>
          <a:prstGeom prst="rect">
            <a:avLst/>
          </a:prstGeom>
        </p:spPr>
      </p:pic>
      <p:sp>
        <p:nvSpPr>
          <p:cNvPr id="11" name="TextBox 22"/>
          <p:cNvSpPr txBox="1"/>
          <p:nvPr/>
        </p:nvSpPr>
        <p:spPr>
          <a:xfrm>
            <a:off x="6760585" y="4912658"/>
            <a:ext cx="4068762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Entrepreneurial activities differ substantially depending on the type of organization and creativity involved. Entrepreneurship ranges in scale from solo, part-time projects to large-scale.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04" r="20457" b="20196"/>
          <a:stretch>
            <a:fillRect/>
          </a:stretch>
        </p:blipFill>
        <p:spPr>
          <a:xfrm>
            <a:off x="1992392" y="403413"/>
            <a:ext cx="8172372" cy="3429000"/>
          </a:xfrm>
          <a:prstGeom prst="rect">
            <a:avLst/>
          </a:prstGeom>
        </p:spPr>
      </p:pic>
      <p:sp>
        <p:nvSpPr>
          <p:cNvPr id="5" name="TextBox 22"/>
          <p:cNvSpPr txBox="1"/>
          <p:nvPr/>
        </p:nvSpPr>
        <p:spPr>
          <a:xfrm>
            <a:off x="5321020" y="2743201"/>
            <a:ext cx="4843743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Entrepreneurial activities differ substantially depending on the type of organization and creativity involved. Entrepreneurship ranges in scale from solo, part-time projects to large-scale.</a:t>
            </a:r>
          </a:p>
        </p:txBody>
      </p:sp>
      <p:sp>
        <p:nvSpPr>
          <p:cNvPr id="6" name="TextBox 23"/>
          <p:cNvSpPr txBox="1"/>
          <p:nvPr/>
        </p:nvSpPr>
        <p:spPr>
          <a:xfrm>
            <a:off x="5321020" y="2158426"/>
            <a:ext cx="3434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Medium Oblique" charset="0"/>
              </a:rPr>
              <a:t>OUR LATEST WORKS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2027238" y="4466564"/>
            <a:ext cx="2016125" cy="20161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6096000" y="4417188"/>
            <a:ext cx="2016125" cy="2016125"/>
          </a:xfrm>
          <a:prstGeom prst="rect">
            <a:avLst/>
          </a:prstGeom>
        </p:spPr>
      </p:pic>
      <p:sp>
        <p:nvSpPr>
          <p:cNvPr id="10" name="TextBox 22"/>
          <p:cNvSpPr txBox="1"/>
          <p:nvPr/>
        </p:nvSpPr>
        <p:spPr>
          <a:xfrm>
            <a:off x="4178528" y="4686586"/>
            <a:ext cx="190005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Entrepreneurial activities differ substantially depending on the type of organization and creativity involved</a:t>
            </a:r>
            <a:r>
              <a:rPr lang="en-US" sz="1200" i="1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. 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latin typeface="楷体" panose="02010609060101010101" charset="-122"/>
              <a:ea typeface="楷体" panose="02010609060101010101" charset="-122"/>
              <a:cs typeface="Avenir Book Oblique" charset="0"/>
            </a:endParaRPr>
          </a:p>
        </p:txBody>
      </p:sp>
      <p:sp>
        <p:nvSpPr>
          <p:cNvPr id="11" name="TextBox 22"/>
          <p:cNvSpPr txBox="1"/>
          <p:nvPr/>
        </p:nvSpPr>
        <p:spPr>
          <a:xfrm>
            <a:off x="8264712" y="4686586"/>
            <a:ext cx="190005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Entrepreneurial activities differ substantially depending on the type of organization and creativity involved</a:t>
            </a:r>
            <a:r>
              <a:rPr lang="en-US" sz="1200" i="1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. 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latin typeface="楷体" panose="02010609060101010101" charset="-122"/>
              <a:ea typeface="楷体" panose="02010609060101010101" charset="-122"/>
              <a:cs typeface="Avenir Book Oblique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797797"/>
            <a:ext cx="5210175" cy="3473450"/>
          </a:xfrm>
          <a:prstGeom prst="rect">
            <a:avLst/>
          </a:prstGeom>
        </p:spPr>
      </p:pic>
      <p:grpSp>
        <p:nvGrpSpPr>
          <p:cNvPr id="4" name="组 3"/>
          <p:cNvGrpSpPr/>
          <p:nvPr/>
        </p:nvGrpSpPr>
        <p:grpSpPr>
          <a:xfrm>
            <a:off x="2027237" y="1780674"/>
            <a:ext cx="4212197" cy="1229896"/>
            <a:chOff x="8112124" y="1039547"/>
            <a:chExt cx="4212197" cy="1229896"/>
          </a:xfrm>
        </p:grpSpPr>
        <p:sp>
          <p:nvSpPr>
            <p:cNvPr id="5" name="TextBox 14"/>
            <p:cNvSpPr txBox="1"/>
            <p:nvPr/>
          </p:nvSpPr>
          <p:spPr>
            <a:xfrm>
              <a:off x="8112125" y="1039547"/>
              <a:ext cx="2026920" cy="6451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Medium Oblique" charset="0"/>
                </a:rPr>
                <a:t>ABOUT US</a:t>
              </a:r>
            </a:p>
          </p:txBody>
        </p:sp>
        <p:sp>
          <p:nvSpPr>
            <p:cNvPr id="6" name="TextBox 27"/>
            <p:cNvSpPr txBox="1"/>
            <p:nvPr/>
          </p:nvSpPr>
          <p:spPr>
            <a:xfrm>
              <a:off x="8112124" y="1685878"/>
              <a:ext cx="4212197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Book Oblique" charset="0"/>
                </a:rPr>
                <a:t>Entrepreneurial activities differ </a:t>
              </a:r>
              <a:r>
                <a:rPr lang="en-US" altLang="zh-CN" sz="16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Book Oblique" charset="0"/>
                </a:rPr>
                <a:t>type </a:t>
              </a:r>
              <a:r>
                <a:rPr lang="en-US" sz="1600" i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Book Oblique" charset="0"/>
                </a:rPr>
                <a:t>depending </a:t>
              </a:r>
              <a:r>
                <a:rPr lang="en-US" sz="16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Book Oblique" charset="0"/>
                </a:rPr>
                <a:t>on the type of </a:t>
              </a:r>
              <a:r>
                <a:rPr lang="en-US" sz="1600" i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Book Oblique" charset="0"/>
                </a:rPr>
                <a:t>organization</a:t>
              </a:r>
              <a:endParaRPr lang="en-US" sz="16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027238" y="3403050"/>
            <a:ext cx="3448227" cy="1536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TextBox 33"/>
          <p:cNvSpPr txBox="1"/>
          <p:nvPr/>
        </p:nvSpPr>
        <p:spPr>
          <a:xfrm>
            <a:off x="2027238" y="3758480"/>
            <a:ext cx="331787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Entrepreneurial activities differ substantially depending on the type of </a:t>
            </a:r>
            <a:r>
              <a:rPr lang="en-US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organization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.</a:t>
            </a:r>
          </a:p>
        </p:txBody>
      </p:sp>
      <p:grpSp>
        <p:nvGrpSpPr>
          <p:cNvPr id="12" name="组 11"/>
          <p:cNvGrpSpPr/>
          <p:nvPr/>
        </p:nvGrpSpPr>
        <p:grpSpPr>
          <a:xfrm>
            <a:off x="2027238" y="4966845"/>
            <a:ext cx="2076628" cy="304402"/>
            <a:chOff x="1506361" y="5550641"/>
            <a:chExt cx="2076628" cy="304402"/>
          </a:xfrm>
        </p:grpSpPr>
        <p:sp>
          <p:nvSpPr>
            <p:cNvPr id="9" name="Shape 2637"/>
            <p:cNvSpPr/>
            <p:nvPr/>
          </p:nvSpPr>
          <p:spPr>
            <a:xfrm>
              <a:off x="1506361" y="5550641"/>
              <a:ext cx="166039" cy="30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0" name="Shape 2639"/>
            <p:cNvSpPr/>
            <p:nvPr/>
          </p:nvSpPr>
          <p:spPr>
            <a:xfrm>
              <a:off x="2336984" y="5650189"/>
              <a:ext cx="292567" cy="18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1" name="Shape 2645"/>
            <p:cNvSpPr/>
            <p:nvPr/>
          </p:nvSpPr>
          <p:spPr>
            <a:xfrm>
              <a:off x="3294135" y="5632781"/>
              <a:ext cx="288854" cy="21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</p:spTree>
    <p:extLst>
      <p:ext uri="{BB962C8B-B14F-4D97-AF65-F5344CB8AC3E}">
        <p14:creationId xmlns:p14="http://schemas.microsoft.com/office/powerpoint/2010/main" val="1023035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447" b="8235"/>
          <a:stretch>
            <a:fillRect/>
          </a:stretch>
        </p:blipFill>
        <p:spPr>
          <a:xfrm>
            <a:off x="2027239" y="0"/>
            <a:ext cx="2216953" cy="3429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89" r="11558" b="8235"/>
          <a:stretch>
            <a:fillRect/>
          </a:stretch>
        </p:blipFill>
        <p:spPr>
          <a:xfrm>
            <a:off x="7184278" y="0"/>
            <a:ext cx="4068762" cy="6293224"/>
          </a:xfrm>
          <a:prstGeom prst="rect">
            <a:avLst/>
          </a:prstGeom>
        </p:spPr>
      </p:pic>
      <p:sp>
        <p:nvSpPr>
          <p:cNvPr id="5" name="TextBox 22"/>
          <p:cNvSpPr txBox="1"/>
          <p:nvPr/>
        </p:nvSpPr>
        <p:spPr>
          <a:xfrm>
            <a:off x="2027239" y="4719919"/>
            <a:ext cx="4843743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Entrepreneurial activities differ substantially depending on the type of organization and creativity involved. Entrepreneurship ranges in scale from solo, part-time projects to large-scale.</a:t>
            </a:r>
          </a:p>
        </p:txBody>
      </p:sp>
      <p:sp>
        <p:nvSpPr>
          <p:cNvPr id="6" name="TextBox 23"/>
          <p:cNvSpPr txBox="1"/>
          <p:nvPr/>
        </p:nvSpPr>
        <p:spPr>
          <a:xfrm>
            <a:off x="2027239" y="4135144"/>
            <a:ext cx="3434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Medium Oblique" charset="0"/>
              </a:rPr>
              <a:t>OUR LATEST WORKS</a:t>
            </a:r>
          </a:p>
        </p:txBody>
      </p:sp>
      <p:sp>
        <p:nvSpPr>
          <p:cNvPr id="7" name="TextBox 22"/>
          <p:cNvSpPr txBox="1"/>
          <p:nvPr/>
        </p:nvSpPr>
        <p:spPr>
          <a:xfrm>
            <a:off x="4467038" y="275626"/>
            <a:ext cx="2403943" cy="3192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A company is an association or collection of individuals, whether natural persons, legal persons, or a mixture of both. Company members share a common purpose and unite in order to focus their various talents and organize their collectively available skills or resources to achieve specific, declared goals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85232" y="3034603"/>
            <a:ext cx="4507832" cy="10347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9175" y="717884"/>
            <a:ext cx="5076825" cy="5422231"/>
          </a:xfrm>
          <a:prstGeom prst="rect">
            <a:avLst/>
          </a:prstGeom>
          <a:noFill/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30"/>
          <a:stretch>
            <a:fillRect/>
          </a:stretch>
        </p:blipFill>
        <p:spPr>
          <a:xfrm>
            <a:off x="4043363" y="1134978"/>
            <a:ext cx="8148637" cy="4588043"/>
          </a:xfrm>
          <a:prstGeom prst="rect">
            <a:avLst/>
          </a:prstGeom>
        </p:spPr>
      </p:pic>
      <p:sp>
        <p:nvSpPr>
          <p:cNvPr id="6" name="TextBox 32"/>
          <p:cNvSpPr txBox="1"/>
          <p:nvPr/>
        </p:nvSpPr>
        <p:spPr>
          <a:xfrm>
            <a:off x="1837888" y="1580748"/>
            <a:ext cx="294894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b="1" i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Heavy Oblique" charset="0"/>
              </a:rPr>
              <a:t>THANK YOU</a:t>
            </a:r>
            <a:endParaRPr lang="en-US" sz="4800" b="1" i="1" dirty="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Avenir Heavy Oblique" charset="0"/>
            </a:endParaRPr>
          </a:p>
        </p:txBody>
      </p:sp>
      <p:sp>
        <p:nvSpPr>
          <p:cNvPr id="7" name="TextBox 33"/>
          <p:cNvSpPr txBox="1"/>
          <p:nvPr/>
        </p:nvSpPr>
        <p:spPr>
          <a:xfrm>
            <a:off x="1240573" y="3429000"/>
            <a:ext cx="2529322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Entrepreneurial activities differ substantially depending on the type of </a:t>
            </a:r>
            <a:r>
              <a:rPr lang="en-US" sz="16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organization</a:t>
            </a:r>
            <a:r>
              <a:rPr lang="en-US" sz="16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.</a:t>
            </a:r>
          </a:p>
        </p:txBody>
      </p:sp>
      <p:sp>
        <p:nvSpPr>
          <p:cNvPr id="8" name="Shape 2637"/>
          <p:cNvSpPr/>
          <p:nvPr/>
        </p:nvSpPr>
        <p:spPr>
          <a:xfrm>
            <a:off x="1385232" y="5309932"/>
            <a:ext cx="166039" cy="3044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8836"/>
                </a:moveTo>
                <a:lnTo>
                  <a:pt x="16200" y="8836"/>
                </a:lnTo>
                <a:lnTo>
                  <a:pt x="16200" y="11782"/>
                </a:lnTo>
                <a:cubicBezTo>
                  <a:pt x="16200" y="13409"/>
                  <a:pt x="13783" y="14727"/>
                  <a:pt x="10800" y="14727"/>
                </a:cubicBezTo>
                <a:cubicBezTo>
                  <a:pt x="7817" y="14727"/>
                  <a:pt x="5400" y="13409"/>
                  <a:pt x="5400" y="11782"/>
                </a:cubicBezTo>
                <a:cubicBezTo>
                  <a:pt x="5400" y="11782"/>
                  <a:pt x="5400" y="8836"/>
                  <a:pt x="5400" y="8836"/>
                </a:cubicBezTo>
                <a:close/>
                <a:moveTo>
                  <a:pt x="5400" y="3927"/>
                </a:moveTo>
                <a:cubicBezTo>
                  <a:pt x="5400" y="2301"/>
                  <a:pt x="7817" y="982"/>
                  <a:pt x="10800" y="982"/>
                </a:cubicBezTo>
                <a:cubicBezTo>
                  <a:pt x="13783" y="982"/>
                  <a:pt x="16200" y="2301"/>
                  <a:pt x="16200" y="3927"/>
                </a:cubicBezTo>
                <a:lnTo>
                  <a:pt x="16200" y="7855"/>
                </a:lnTo>
                <a:lnTo>
                  <a:pt x="5400" y="7855"/>
                </a:lnTo>
                <a:cubicBezTo>
                  <a:pt x="5400" y="7855"/>
                  <a:pt x="5400" y="3927"/>
                  <a:pt x="5400" y="3927"/>
                </a:cubicBezTo>
                <a:close/>
                <a:moveTo>
                  <a:pt x="10800" y="15709"/>
                </a:moveTo>
                <a:cubicBezTo>
                  <a:pt x="14777" y="15709"/>
                  <a:pt x="18000" y="13951"/>
                  <a:pt x="18000" y="11782"/>
                </a:cubicBezTo>
                <a:lnTo>
                  <a:pt x="18000" y="3927"/>
                </a:lnTo>
                <a:cubicBezTo>
                  <a:pt x="18000" y="1758"/>
                  <a:pt x="14777" y="0"/>
                  <a:pt x="10800" y="0"/>
                </a:cubicBezTo>
                <a:cubicBezTo>
                  <a:pt x="6823" y="0"/>
                  <a:pt x="3600" y="1758"/>
                  <a:pt x="3600" y="3927"/>
                </a:cubicBezTo>
                <a:lnTo>
                  <a:pt x="3600" y="11782"/>
                </a:lnTo>
                <a:cubicBezTo>
                  <a:pt x="3600" y="13951"/>
                  <a:pt x="6823" y="15709"/>
                  <a:pt x="10800" y="15709"/>
                </a:cubicBezTo>
                <a:moveTo>
                  <a:pt x="21600" y="11782"/>
                </a:moveTo>
                <a:lnTo>
                  <a:pt x="21600" y="10309"/>
                </a:lnTo>
                <a:cubicBezTo>
                  <a:pt x="21600" y="10038"/>
                  <a:pt x="21197" y="9818"/>
                  <a:pt x="20700" y="9818"/>
                </a:cubicBezTo>
                <a:cubicBezTo>
                  <a:pt x="20203" y="9818"/>
                  <a:pt x="19800" y="10038"/>
                  <a:pt x="19800" y="10309"/>
                </a:cubicBezTo>
                <a:lnTo>
                  <a:pt x="19800" y="11782"/>
                </a:lnTo>
                <a:cubicBezTo>
                  <a:pt x="19800" y="14493"/>
                  <a:pt x="15771" y="16691"/>
                  <a:pt x="10800" y="16691"/>
                </a:cubicBezTo>
                <a:cubicBezTo>
                  <a:pt x="5829" y="16691"/>
                  <a:pt x="1800" y="14493"/>
                  <a:pt x="1800" y="11782"/>
                </a:cubicBezTo>
                <a:lnTo>
                  <a:pt x="1800" y="10309"/>
                </a:lnTo>
                <a:cubicBezTo>
                  <a:pt x="1800" y="10038"/>
                  <a:pt x="1397" y="9818"/>
                  <a:pt x="900" y="9818"/>
                </a:cubicBezTo>
                <a:cubicBezTo>
                  <a:pt x="403" y="9818"/>
                  <a:pt x="0" y="10038"/>
                  <a:pt x="0" y="10309"/>
                </a:cubicBezTo>
                <a:lnTo>
                  <a:pt x="0" y="11782"/>
                </a:lnTo>
                <a:cubicBezTo>
                  <a:pt x="0" y="14870"/>
                  <a:pt x="4358" y="17398"/>
                  <a:pt x="9900" y="17648"/>
                </a:cubicBezTo>
                <a:lnTo>
                  <a:pt x="9900" y="20618"/>
                </a:lnTo>
                <a:lnTo>
                  <a:pt x="3600" y="20618"/>
                </a:lnTo>
                <a:cubicBezTo>
                  <a:pt x="3103" y="20618"/>
                  <a:pt x="2700" y="20838"/>
                  <a:pt x="2700" y="21110"/>
                </a:cubicBezTo>
                <a:cubicBezTo>
                  <a:pt x="2700" y="21381"/>
                  <a:pt x="3103" y="21600"/>
                  <a:pt x="3600" y="21600"/>
                </a:cubicBezTo>
                <a:lnTo>
                  <a:pt x="18000" y="21600"/>
                </a:lnTo>
                <a:cubicBezTo>
                  <a:pt x="18497" y="21600"/>
                  <a:pt x="18900" y="21381"/>
                  <a:pt x="18900" y="21110"/>
                </a:cubicBezTo>
                <a:cubicBezTo>
                  <a:pt x="18900" y="20838"/>
                  <a:pt x="18497" y="20618"/>
                  <a:pt x="18000" y="20618"/>
                </a:cubicBezTo>
                <a:lnTo>
                  <a:pt x="11700" y="20618"/>
                </a:lnTo>
                <a:lnTo>
                  <a:pt x="11700" y="17648"/>
                </a:lnTo>
                <a:cubicBezTo>
                  <a:pt x="17243" y="17398"/>
                  <a:pt x="21600" y="14870"/>
                  <a:pt x="21600" y="11782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9" name="Shape 2639"/>
          <p:cNvSpPr/>
          <p:nvPr/>
        </p:nvSpPr>
        <p:spPr>
          <a:xfrm>
            <a:off x="2215855" y="5409480"/>
            <a:ext cx="292567" cy="1861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55" y="3086"/>
                </a:moveTo>
                <a:cubicBezTo>
                  <a:pt x="12984" y="3086"/>
                  <a:pt x="12764" y="3432"/>
                  <a:pt x="12764" y="3857"/>
                </a:cubicBezTo>
                <a:cubicBezTo>
                  <a:pt x="12764" y="4284"/>
                  <a:pt x="12984" y="4629"/>
                  <a:pt x="13255" y="4629"/>
                </a:cubicBezTo>
                <a:cubicBezTo>
                  <a:pt x="13525" y="4629"/>
                  <a:pt x="13745" y="4284"/>
                  <a:pt x="13745" y="3857"/>
                </a:cubicBezTo>
                <a:cubicBezTo>
                  <a:pt x="13745" y="3432"/>
                  <a:pt x="13525" y="3086"/>
                  <a:pt x="13255" y="3086"/>
                </a:cubicBezTo>
                <a:moveTo>
                  <a:pt x="20618" y="16495"/>
                </a:moveTo>
                <a:lnTo>
                  <a:pt x="15709" y="12638"/>
                </a:lnTo>
                <a:lnTo>
                  <a:pt x="15709" y="8963"/>
                </a:lnTo>
                <a:lnTo>
                  <a:pt x="20618" y="5105"/>
                </a:lnTo>
                <a:cubicBezTo>
                  <a:pt x="20618" y="5105"/>
                  <a:pt x="20618" y="16495"/>
                  <a:pt x="20618" y="16495"/>
                </a:cubicBezTo>
                <a:close/>
                <a:moveTo>
                  <a:pt x="14727" y="16971"/>
                </a:moveTo>
                <a:lnTo>
                  <a:pt x="982" y="16971"/>
                </a:lnTo>
                <a:lnTo>
                  <a:pt x="982" y="3086"/>
                </a:lnTo>
                <a:cubicBezTo>
                  <a:pt x="982" y="2234"/>
                  <a:pt x="1422" y="1543"/>
                  <a:pt x="1964" y="1543"/>
                </a:cubicBezTo>
                <a:lnTo>
                  <a:pt x="13745" y="1543"/>
                </a:lnTo>
                <a:cubicBezTo>
                  <a:pt x="14287" y="1543"/>
                  <a:pt x="14727" y="2234"/>
                  <a:pt x="14727" y="3086"/>
                </a:cubicBezTo>
                <a:cubicBezTo>
                  <a:pt x="14727" y="3086"/>
                  <a:pt x="14727" y="16971"/>
                  <a:pt x="14727" y="16971"/>
                </a:cubicBezTo>
                <a:close/>
                <a:moveTo>
                  <a:pt x="13745" y="20057"/>
                </a:move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14727" y="18514"/>
                </a:lnTo>
                <a:cubicBezTo>
                  <a:pt x="14727" y="19367"/>
                  <a:pt x="14287" y="20057"/>
                  <a:pt x="13745" y="20057"/>
                </a:cubicBezTo>
                <a:moveTo>
                  <a:pt x="21109" y="3086"/>
                </a:moveTo>
                <a:cubicBezTo>
                  <a:pt x="21030" y="3086"/>
                  <a:pt x="20958" y="3122"/>
                  <a:pt x="20892" y="3175"/>
                </a:cubicBezTo>
                <a:lnTo>
                  <a:pt x="20890" y="3167"/>
                </a:lnTo>
                <a:lnTo>
                  <a:pt x="15709" y="7237"/>
                </a:lnTo>
                <a:lnTo>
                  <a:pt x="15709" y="3086"/>
                </a:lnTo>
                <a:cubicBezTo>
                  <a:pt x="15709" y="1382"/>
                  <a:pt x="14830" y="0"/>
                  <a:pt x="13745" y="0"/>
                </a:cubicBez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3745" y="21600"/>
                </a:lnTo>
                <a:cubicBezTo>
                  <a:pt x="14830" y="21600"/>
                  <a:pt x="15709" y="20219"/>
                  <a:pt x="15709" y="18514"/>
                </a:cubicBezTo>
                <a:lnTo>
                  <a:pt x="15709" y="14363"/>
                </a:lnTo>
                <a:lnTo>
                  <a:pt x="20890" y="18433"/>
                </a:lnTo>
                <a:lnTo>
                  <a:pt x="20892" y="18427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70"/>
                  <a:pt x="21600" y="17743"/>
                </a:cubicBezTo>
                <a:lnTo>
                  <a:pt x="21600" y="3857"/>
                </a:lnTo>
                <a:cubicBezTo>
                  <a:pt x="21600" y="3432"/>
                  <a:pt x="21380" y="3086"/>
                  <a:pt x="21109" y="3086"/>
                </a:cubicBezTo>
                <a:moveTo>
                  <a:pt x="10309" y="6171"/>
                </a:moveTo>
                <a:cubicBezTo>
                  <a:pt x="10038" y="6171"/>
                  <a:pt x="9818" y="5827"/>
                  <a:pt x="9818" y="5400"/>
                </a:cubicBezTo>
                <a:cubicBezTo>
                  <a:pt x="9818" y="4974"/>
                  <a:pt x="10038" y="4629"/>
                  <a:pt x="10309" y="4629"/>
                </a:cubicBezTo>
                <a:cubicBezTo>
                  <a:pt x="10580" y="4629"/>
                  <a:pt x="10800" y="4974"/>
                  <a:pt x="10800" y="5400"/>
                </a:cubicBezTo>
                <a:cubicBezTo>
                  <a:pt x="10800" y="5827"/>
                  <a:pt x="10580" y="6171"/>
                  <a:pt x="10309" y="6171"/>
                </a:cubicBezTo>
                <a:moveTo>
                  <a:pt x="10309" y="3086"/>
                </a:moveTo>
                <a:cubicBezTo>
                  <a:pt x="9496" y="3086"/>
                  <a:pt x="8836" y="4123"/>
                  <a:pt x="8836" y="5400"/>
                </a:cubicBezTo>
                <a:cubicBezTo>
                  <a:pt x="8836" y="6678"/>
                  <a:pt x="9496" y="7714"/>
                  <a:pt x="10309" y="7714"/>
                </a:cubicBezTo>
                <a:cubicBezTo>
                  <a:pt x="11123" y="7714"/>
                  <a:pt x="11782" y="6678"/>
                  <a:pt x="11782" y="5400"/>
                </a:cubicBezTo>
                <a:cubicBezTo>
                  <a:pt x="11782" y="4123"/>
                  <a:pt x="11123" y="3086"/>
                  <a:pt x="10309" y="3086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10" name="Shape 2645"/>
          <p:cNvSpPr/>
          <p:nvPr/>
        </p:nvSpPr>
        <p:spPr>
          <a:xfrm>
            <a:off x="3173006" y="5392072"/>
            <a:ext cx="288854" cy="2100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20250"/>
                </a:moveTo>
                <a:lnTo>
                  <a:pt x="2740" y="17504"/>
                </a:lnTo>
                <a:cubicBezTo>
                  <a:pt x="2807" y="17526"/>
                  <a:pt x="2874" y="17550"/>
                  <a:pt x="2945" y="17550"/>
                </a:cubicBezTo>
                <a:lnTo>
                  <a:pt x="18655" y="17550"/>
                </a:lnTo>
                <a:cubicBezTo>
                  <a:pt x="18726" y="17550"/>
                  <a:pt x="18793" y="17526"/>
                  <a:pt x="18860" y="17504"/>
                </a:cubicBezTo>
                <a:lnTo>
                  <a:pt x="20192" y="20250"/>
                </a:lnTo>
                <a:cubicBezTo>
                  <a:pt x="20192" y="20250"/>
                  <a:pt x="1408" y="20250"/>
                  <a:pt x="1408" y="20250"/>
                </a:cubicBezTo>
                <a:close/>
                <a:moveTo>
                  <a:pt x="2945" y="1350"/>
                </a:moveTo>
                <a:lnTo>
                  <a:pt x="18655" y="1350"/>
                </a:lnTo>
                <a:lnTo>
                  <a:pt x="18655" y="16200"/>
                </a:lnTo>
                <a:lnTo>
                  <a:pt x="2945" y="16200"/>
                </a:lnTo>
                <a:cubicBezTo>
                  <a:pt x="2945" y="16200"/>
                  <a:pt x="2945" y="1350"/>
                  <a:pt x="2945" y="1350"/>
                </a:cubicBezTo>
                <a:close/>
                <a:moveTo>
                  <a:pt x="21510" y="20558"/>
                </a:moveTo>
                <a:lnTo>
                  <a:pt x="21518" y="20551"/>
                </a:lnTo>
                <a:lnTo>
                  <a:pt x="19591" y="16577"/>
                </a:lnTo>
                <a:cubicBezTo>
                  <a:pt x="19617" y="16457"/>
                  <a:pt x="19636" y="16332"/>
                  <a:pt x="19636" y="16200"/>
                </a:cubicBezTo>
                <a:lnTo>
                  <a:pt x="19636" y="1350"/>
                </a:lnTo>
                <a:cubicBezTo>
                  <a:pt x="19636" y="605"/>
                  <a:pt x="19197" y="0"/>
                  <a:pt x="18655" y="0"/>
                </a:cubicBezTo>
                <a:lnTo>
                  <a:pt x="2945" y="0"/>
                </a:lnTo>
                <a:cubicBezTo>
                  <a:pt x="2403" y="0"/>
                  <a:pt x="1964" y="605"/>
                  <a:pt x="1964" y="1350"/>
                </a:cubicBezTo>
                <a:lnTo>
                  <a:pt x="1964" y="16200"/>
                </a:lnTo>
                <a:cubicBezTo>
                  <a:pt x="1964" y="16332"/>
                  <a:pt x="1983" y="16457"/>
                  <a:pt x="2009" y="16577"/>
                </a:cubicBezTo>
                <a:lnTo>
                  <a:pt x="82" y="20551"/>
                </a:lnTo>
                <a:lnTo>
                  <a:pt x="90" y="20558"/>
                </a:lnTo>
                <a:cubicBezTo>
                  <a:pt x="38" y="20665"/>
                  <a:pt x="0" y="20787"/>
                  <a:pt x="0" y="20925"/>
                </a:cubicBezTo>
                <a:cubicBezTo>
                  <a:pt x="0" y="21298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298"/>
                  <a:pt x="21600" y="20925"/>
                </a:cubicBezTo>
                <a:cubicBezTo>
                  <a:pt x="21600" y="20787"/>
                  <a:pt x="21562" y="20665"/>
                  <a:pt x="21510" y="20558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11" name="TextBox 33"/>
          <p:cNvSpPr txBox="1"/>
          <p:nvPr/>
        </p:nvSpPr>
        <p:spPr>
          <a:xfrm>
            <a:off x="1384795" y="2307983"/>
            <a:ext cx="2770372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Entrepreneurial </a:t>
            </a:r>
            <a:r>
              <a:rPr lang="en-US" sz="1600" b="1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activities</a:t>
            </a:r>
            <a:endParaRPr lang="en-US" sz="1600" b="1" i="1" dirty="0">
              <a:solidFill>
                <a:schemeClr val="tx1">
                  <a:lumMod val="50000"/>
                  <a:lumOff val="50000"/>
                </a:schemeClr>
              </a:solidFill>
              <a:latin typeface="楷体" panose="02010609060101010101" charset="-122"/>
              <a:ea typeface="楷体" panose="02010609060101010101" charset="-122"/>
              <a:cs typeface="Avenir Book Oblique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/>
      <p:bldP spid="7" grpId="0"/>
      <p:bldP spid="8" grpId="0" animBg="1"/>
      <p:bldP spid="9" grpId="0" animBg="1"/>
      <p:bldP spid="10" grpId="0" animBg="1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797797"/>
            <a:ext cx="5210175" cy="3473450"/>
          </a:xfrm>
          <a:prstGeom prst="rect">
            <a:avLst/>
          </a:prstGeom>
        </p:spPr>
      </p:pic>
      <p:grpSp>
        <p:nvGrpSpPr>
          <p:cNvPr id="4" name="组 3"/>
          <p:cNvGrpSpPr/>
          <p:nvPr/>
        </p:nvGrpSpPr>
        <p:grpSpPr>
          <a:xfrm>
            <a:off x="2027237" y="1780674"/>
            <a:ext cx="4212197" cy="1229896"/>
            <a:chOff x="8112124" y="1039547"/>
            <a:chExt cx="4212197" cy="1229896"/>
          </a:xfrm>
        </p:grpSpPr>
        <p:sp>
          <p:nvSpPr>
            <p:cNvPr id="5" name="TextBox 14"/>
            <p:cNvSpPr txBox="1"/>
            <p:nvPr/>
          </p:nvSpPr>
          <p:spPr>
            <a:xfrm>
              <a:off x="8112125" y="1039547"/>
              <a:ext cx="2026920" cy="6451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Medium Oblique" charset="0"/>
                </a:rPr>
                <a:t>ABOUT US</a:t>
              </a:r>
            </a:p>
          </p:txBody>
        </p:sp>
        <p:sp>
          <p:nvSpPr>
            <p:cNvPr id="6" name="TextBox 27"/>
            <p:cNvSpPr txBox="1"/>
            <p:nvPr/>
          </p:nvSpPr>
          <p:spPr>
            <a:xfrm>
              <a:off x="8112124" y="1685878"/>
              <a:ext cx="4212197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Book Oblique" charset="0"/>
                </a:rPr>
                <a:t>Entrepreneurial activities differ </a:t>
              </a:r>
              <a:r>
                <a:rPr lang="en-US" altLang="zh-CN" sz="16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Book Oblique" charset="0"/>
                </a:rPr>
                <a:t>type </a:t>
              </a:r>
              <a:r>
                <a:rPr lang="en-US" sz="1600" i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Book Oblique" charset="0"/>
                </a:rPr>
                <a:t>depending </a:t>
              </a:r>
              <a:r>
                <a:rPr lang="en-US" sz="16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Book Oblique" charset="0"/>
                </a:rPr>
                <a:t>on the type of </a:t>
              </a:r>
              <a:r>
                <a:rPr lang="en-US" sz="1600" i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Book Oblique" charset="0"/>
                </a:rPr>
                <a:t>organization</a:t>
              </a:r>
              <a:endParaRPr lang="en-US" sz="16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027238" y="3403050"/>
            <a:ext cx="3448227" cy="1536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TextBox 33"/>
          <p:cNvSpPr txBox="1"/>
          <p:nvPr/>
        </p:nvSpPr>
        <p:spPr>
          <a:xfrm>
            <a:off x="2027238" y="3758480"/>
            <a:ext cx="331787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Entrepreneurial activities differ substantially depending on the type of </a:t>
            </a:r>
            <a:r>
              <a:rPr lang="en-US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organization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.</a:t>
            </a:r>
          </a:p>
        </p:txBody>
      </p:sp>
      <p:grpSp>
        <p:nvGrpSpPr>
          <p:cNvPr id="12" name="组 11"/>
          <p:cNvGrpSpPr/>
          <p:nvPr/>
        </p:nvGrpSpPr>
        <p:grpSpPr>
          <a:xfrm>
            <a:off x="2027238" y="4966845"/>
            <a:ext cx="2076628" cy="304402"/>
            <a:chOff x="1506361" y="5550641"/>
            <a:chExt cx="2076628" cy="304402"/>
          </a:xfrm>
        </p:grpSpPr>
        <p:sp>
          <p:nvSpPr>
            <p:cNvPr id="9" name="Shape 2637"/>
            <p:cNvSpPr/>
            <p:nvPr/>
          </p:nvSpPr>
          <p:spPr>
            <a:xfrm>
              <a:off x="1506361" y="5550641"/>
              <a:ext cx="166039" cy="30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0" name="Shape 2639"/>
            <p:cNvSpPr/>
            <p:nvPr/>
          </p:nvSpPr>
          <p:spPr>
            <a:xfrm>
              <a:off x="2336984" y="5650189"/>
              <a:ext cx="292567" cy="18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1" name="Shape 2645"/>
            <p:cNvSpPr/>
            <p:nvPr/>
          </p:nvSpPr>
          <p:spPr>
            <a:xfrm>
              <a:off x="3294135" y="5632781"/>
              <a:ext cx="288854" cy="21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481" y="416859"/>
            <a:ext cx="6662644" cy="4441762"/>
          </a:xfrm>
          <a:prstGeom prst="rect">
            <a:avLst/>
          </a:prstGeom>
        </p:spPr>
      </p:pic>
      <p:sp>
        <p:nvSpPr>
          <p:cNvPr id="4" name="TextBox 23"/>
          <p:cNvSpPr txBox="1"/>
          <p:nvPr/>
        </p:nvSpPr>
        <p:spPr>
          <a:xfrm>
            <a:off x="1449481" y="5150014"/>
            <a:ext cx="3434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Medium Oblique" charset="0"/>
              </a:rPr>
              <a:t>OUR LATEST WORKS</a:t>
            </a:r>
          </a:p>
        </p:txBody>
      </p:sp>
      <p:sp>
        <p:nvSpPr>
          <p:cNvPr id="5" name="TextBox 24"/>
          <p:cNvSpPr txBox="1"/>
          <p:nvPr/>
        </p:nvSpPr>
        <p:spPr>
          <a:xfrm>
            <a:off x="1449481" y="5734789"/>
            <a:ext cx="6662644" cy="866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A company is an association or collection of individuals, whether natural persons, legal persons, or a mixture of both. Company members share a common purpose and unite in order to focus their various </a:t>
            </a:r>
            <a:r>
              <a:rPr lang="en-US" altLang="zh-CN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talents.</a:t>
            </a:r>
            <a:endParaRPr lang="en-US" altLang="zh-CN" sz="1200" i="1" dirty="0">
              <a:solidFill>
                <a:schemeClr val="tx1">
                  <a:lumMod val="50000"/>
                  <a:lumOff val="50000"/>
                </a:schemeClr>
              </a:solidFill>
              <a:latin typeface="楷体" panose="02010609060101010101" charset="-122"/>
              <a:ea typeface="楷体" panose="02010609060101010101" charset="-122"/>
              <a:cs typeface="Avenir Book Oblique" charset="0"/>
            </a:endParaRPr>
          </a:p>
        </p:txBody>
      </p:sp>
      <p:sp>
        <p:nvSpPr>
          <p:cNvPr id="6" name="TextBox 25"/>
          <p:cNvSpPr txBox="1"/>
          <p:nvPr/>
        </p:nvSpPr>
        <p:spPr>
          <a:xfrm>
            <a:off x="6624045" y="787345"/>
            <a:ext cx="3256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Heavy Oblique" charset="0"/>
              </a:rPr>
              <a:t>YOUR TITLE</a:t>
            </a:r>
          </a:p>
        </p:txBody>
      </p:sp>
      <p:sp>
        <p:nvSpPr>
          <p:cNvPr id="7" name="Subtitle 2"/>
          <p:cNvSpPr txBox="1"/>
          <p:nvPr/>
        </p:nvSpPr>
        <p:spPr>
          <a:xfrm>
            <a:off x="8460445" y="1769315"/>
            <a:ext cx="3334203" cy="3103880"/>
          </a:xfrm>
          <a:prstGeom prst="rect">
            <a:avLst/>
          </a:prstGeom>
        </p:spPr>
        <p:txBody>
          <a:bodyPr vert="horz" wrap="square" lIns="91422" tIns="45711" rIns="91422" bIns="45711" rtlCol="0">
            <a:spAutoFit/>
          </a:bodyPr>
          <a:lstStyle>
            <a:lvl1pPr marL="0" indent="0" algn="l" defTabSz="1828165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lang="en-US" sz="48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1pPr>
            <a:lvl2pPr marL="914400" indent="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40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2pPr>
            <a:lvl3pPr marL="1828165" indent="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6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3pPr>
            <a:lvl4pPr marL="2742565" indent="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4pPr>
            <a:lvl5pPr marL="3656965" indent="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5pPr>
            <a:lvl6pPr marL="50279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3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7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11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40000"/>
              </a:lnSpc>
            </a:pPr>
            <a:r>
              <a:rPr lang="en-US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A company is an association or collection of individuals, whether natural persons, legal persons, or a mixture of both. Company members share a common purpose and unite in order to focus their various talents and organize their collectively available skills or resources to achieve specific, declared goals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778" y="649879"/>
            <a:ext cx="6084887" cy="4056591"/>
          </a:xfrm>
          <a:prstGeom prst="rect">
            <a:avLst/>
          </a:prstGeom>
        </p:spPr>
      </p:pic>
      <p:sp>
        <p:nvSpPr>
          <p:cNvPr id="4" name="TextBox 44"/>
          <p:cNvSpPr txBox="1"/>
          <p:nvPr/>
        </p:nvSpPr>
        <p:spPr>
          <a:xfrm>
            <a:off x="2697544" y="5194856"/>
            <a:ext cx="3057797" cy="1050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Company members share a common purpose and unite in order to focus their various talents and organize their</a:t>
            </a:r>
          </a:p>
        </p:txBody>
      </p:sp>
      <p:sp>
        <p:nvSpPr>
          <p:cNvPr id="5" name="TextBox 45"/>
          <p:cNvSpPr txBox="1"/>
          <p:nvPr/>
        </p:nvSpPr>
        <p:spPr>
          <a:xfrm>
            <a:off x="1212866" y="5139456"/>
            <a:ext cx="12115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5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15%</a:t>
            </a:r>
          </a:p>
        </p:txBody>
      </p:sp>
      <p:sp>
        <p:nvSpPr>
          <p:cNvPr id="6" name="Shape 2688"/>
          <p:cNvSpPr/>
          <p:nvPr/>
        </p:nvSpPr>
        <p:spPr>
          <a:xfrm>
            <a:off x="6278623" y="525734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309"/>
                </a:moveTo>
                <a:cubicBezTo>
                  <a:pt x="20618" y="10851"/>
                  <a:pt x="20178" y="11291"/>
                  <a:pt x="19636" y="11291"/>
                </a:cubicBezTo>
                <a:lnTo>
                  <a:pt x="19636" y="7364"/>
                </a:lnTo>
                <a:cubicBezTo>
                  <a:pt x="20178" y="7364"/>
                  <a:pt x="20618" y="7804"/>
                  <a:pt x="20618" y="8345"/>
                </a:cubicBezTo>
                <a:cubicBezTo>
                  <a:pt x="20618" y="8345"/>
                  <a:pt x="20618" y="10309"/>
                  <a:pt x="20618" y="10309"/>
                </a:cubicBezTo>
                <a:close/>
                <a:moveTo>
                  <a:pt x="18655" y="17182"/>
                </a:moveTo>
                <a:cubicBezTo>
                  <a:pt x="18655" y="17453"/>
                  <a:pt x="18434" y="17673"/>
                  <a:pt x="18164" y="17673"/>
                </a:cubicBezTo>
                <a:cubicBezTo>
                  <a:pt x="17893" y="17673"/>
                  <a:pt x="17673" y="17453"/>
                  <a:pt x="17673" y="17182"/>
                </a:cubicBezTo>
                <a:lnTo>
                  <a:pt x="17673" y="1473"/>
                </a:lnTo>
                <a:cubicBezTo>
                  <a:pt x="17673" y="1202"/>
                  <a:pt x="17893" y="982"/>
                  <a:pt x="18164" y="982"/>
                </a:cubicBezTo>
                <a:cubicBezTo>
                  <a:pt x="18434" y="982"/>
                  <a:pt x="18655" y="1202"/>
                  <a:pt x="18655" y="1473"/>
                </a:cubicBezTo>
                <a:cubicBezTo>
                  <a:pt x="18655" y="1473"/>
                  <a:pt x="18655" y="17182"/>
                  <a:pt x="18655" y="17182"/>
                </a:cubicBezTo>
                <a:close/>
                <a:moveTo>
                  <a:pt x="16691" y="15788"/>
                </a:moveTo>
                <a:lnTo>
                  <a:pt x="2945" y="11745"/>
                </a:lnTo>
                <a:lnTo>
                  <a:pt x="2945" y="6910"/>
                </a:lnTo>
                <a:lnTo>
                  <a:pt x="16691" y="2867"/>
                </a:lnTo>
                <a:cubicBezTo>
                  <a:pt x="16691" y="2867"/>
                  <a:pt x="16691" y="15788"/>
                  <a:pt x="16691" y="15788"/>
                </a:cubicBezTo>
                <a:close/>
                <a:moveTo>
                  <a:pt x="8251" y="18655"/>
                </a:moveTo>
                <a:lnTo>
                  <a:pt x="5357" y="18655"/>
                </a:lnTo>
                <a:lnTo>
                  <a:pt x="4126" y="13116"/>
                </a:lnTo>
                <a:lnTo>
                  <a:pt x="7167" y="14010"/>
                </a:lnTo>
                <a:cubicBezTo>
                  <a:pt x="7167" y="14010"/>
                  <a:pt x="8251" y="18655"/>
                  <a:pt x="8251" y="18655"/>
                </a:cubicBezTo>
                <a:close/>
                <a:moveTo>
                  <a:pt x="8709" y="20618"/>
                </a:moveTo>
                <a:lnTo>
                  <a:pt x="5794" y="20618"/>
                </a:lnTo>
                <a:lnTo>
                  <a:pt x="5576" y="19636"/>
                </a:lnTo>
                <a:lnTo>
                  <a:pt x="8479" y="19636"/>
                </a:lnTo>
                <a:cubicBezTo>
                  <a:pt x="8479" y="19636"/>
                  <a:pt x="8709" y="20618"/>
                  <a:pt x="8709" y="20618"/>
                </a:cubicBezTo>
                <a:close/>
                <a:moveTo>
                  <a:pt x="1964" y="11782"/>
                </a:moveTo>
                <a:lnTo>
                  <a:pt x="982" y="11782"/>
                </a:lnTo>
                <a:lnTo>
                  <a:pt x="982" y="6873"/>
                </a:lnTo>
                <a:lnTo>
                  <a:pt x="1964" y="6873"/>
                </a:lnTo>
                <a:cubicBezTo>
                  <a:pt x="1964" y="6873"/>
                  <a:pt x="1964" y="11782"/>
                  <a:pt x="1964" y="11782"/>
                </a:cubicBezTo>
                <a:close/>
                <a:moveTo>
                  <a:pt x="19636" y="6382"/>
                </a:moveTo>
                <a:lnTo>
                  <a:pt x="19636" y="1473"/>
                </a:lnTo>
                <a:cubicBezTo>
                  <a:pt x="19636" y="659"/>
                  <a:pt x="18977" y="0"/>
                  <a:pt x="18164" y="0"/>
                </a:cubicBezTo>
                <a:cubicBezTo>
                  <a:pt x="17350" y="0"/>
                  <a:pt x="16691" y="659"/>
                  <a:pt x="16691" y="1473"/>
                </a:cubicBezTo>
                <a:lnTo>
                  <a:pt x="16691" y="1844"/>
                </a:lnTo>
                <a:lnTo>
                  <a:pt x="2459" y="6029"/>
                </a:lnTo>
                <a:cubicBezTo>
                  <a:pt x="2313" y="5944"/>
                  <a:pt x="2145" y="5891"/>
                  <a:pt x="1964" y="5891"/>
                </a:cubicBez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11782"/>
                </a:lnTo>
                <a:cubicBezTo>
                  <a:pt x="0" y="12324"/>
                  <a:pt x="440" y="12764"/>
                  <a:pt x="982" y="12764"/>
                </a:cubicBezTo>
                <a:lnTo>
                  <a:pt x="1964" y="12764"/>
                </a:lnTo>
                <a:cubicBezTo>
                  <a:pt x="2145" y="12764"/>
                  <a:pt x="2313" y="12711"/>
                  <a:pt x="2458" y="12626"/>
                </a:cubicBezTo>
                <a:lnTo>
                  <a:pt x="3050" y="12799"/>
                </a:lnTo>
                <a:lnTo>
                  <a:pt x="4921" y="21216"/>
                </a:lnTo>
                <a:lnTo>
                  <a:pt x="4930" y="21214"/>
                </a:lnTo>
                <a:cubicBezTo>
                  <a:pt x="4979" y="21433"/>
                  <a:pt x="5166" y="21600"/>
                  <a:pt x="5400" y="21600"/>
                </a:cubicBezTo>
                <a:lnTo>
                  <a:pt x="9327" y="21600"/>
                </a:lnTo>
                <a:cubicBezTo>
                  <a:pt x="9598" y="21600"/>
                  <a:pt x="9818" y="21381"/>
                  <a:pt x="9818" y="21109"/>
                </a:cubicBezTo>
                <a:cubicBezTo>
                  <a:pt x="9818" y="21072"/>
                  <a:pt x="9805" y="21039"/>
                  <a:pt x="9797" y="21005"/>
                </a:cubicBezTo>
                <a:lnTo>
                  <a:pt x="9806" y="21003"/>
                </a:lnTo>
                <a:lnTo>
                  <a:pt x="8249" y="14329"/>
                </a:lnTo>
                <a:lnTo>
                  <a:pt x="16691" y="16811"/>
                </a:lnTo>
                <a:lnTo>
                  <a:pt x="16691" y="17182"/>
                </a:lnTo>
                <a:cubicBezTo>
                  <a:pt x="16691" y="17995"/>
                  <a:pt x="17350" y="18655"/>
                  <a:pt x="18164" y="18655"/>
                </a:cubicBezTo>
                <a:cubicBezTo>
                  <a:pt x="18977" y="18655"/>
                  <a:pt x="19636" y="17995"/>
                  <a:pt x="19636" y="17182"/>
                </a:cubicBezTo>
                <a:lnTo>
                  <a:pt x="19636" y="12273"/>
                </a:lnTo>
                <a:cubicBezTo>
                  <a:pt x="20721" y="12273"/>
                  <a:pt x="21600" y="11394"/>
                  <a:pt x="21600" y="10309"/>
                </a:cubicBezTo>
                <a:lnTo>
                  <a:pt x="21600" y="8345"/>
                </a:lnTo>
                <a:cubicBezTo>
                  <a:pt x="21600" y="7261"/>
                  <a:pt x="20721" y="6382"/>
                  <a:pt x="19636" y="6382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i="1">
              <a:latin typeface="Avenir Book Oblique" charset="0"/>
              <a:ea typeface="Avenir Book Oblique" charset="0"/>
              <a:cs typeface="Avenir Book Oblique" charset="0"/>
            </a:endParaRPr>
          </a:p>
        </p:txBody>
      </p:sp>
      <p:sp>
        <p:nvSpPr>
          <p:cNvPr id="7" name="TextBox 47"/>
          <p:cNvSpPr txBox="1"/>
          <p:nvPr/>
        </p:nvSpPr>
        <p:spPr>
          <a:xfrm>
            <a:off x="6646394" y="5140375"/>
            <a:ext cx="2072185" cy="1187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FIRST TITLE </a:t>
            </a:r>
            <a:r>
              <a:rPr lang="en-US" sz="105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Entrepreneurial activities differ substantially depending on the.</a:t>
            </a:r>
          </a:p>
        </p:txBody>
      </p:sp>
      <p:sp>
        <p:nvSpPr>
          <p:cNvPr id="8" name="TextBox 48"/>
          <p:cNvSpPr txBox="1"/>
          <p:nvPr/>
        </p:nvSpPr>
        <p:spPr>
          <a:xfrm>
            <a:off x="9619209" y="5140375"/>
            <a:ext cx="2072185" cy="1187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SECOND TITLE </a:t>
            </a:r>
            <a:r>
              <a:rPr lang="en-US" sz="105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Entrepreneurial activities differ substantially depending on the.</a:t>
            </a:r>
          </a:p>
        </p:txBody>
      </p:sp>
      <p:sp>
        <p:nvSpPr>
          <p:cNvPr id="9" name="Shape 2770"/>
          <p:cNvSpPr/>
          <p:nvPr/>
        </p:nvSpPr>
        <p:spPr>
          <a:xfrm>
            <a:off x="9251438" y="525820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8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40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40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2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4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7" y="21545"/>
                  <a:pt x="13610" y="21600"/>
                  <a:pt x="13745" y="21600"/>
                </a:cubicBezTo>
                <a:cubicBezTo>
                  <a:pt x="14016" y="21600"/>
                  <a:pt x="14236" y="21380"/>
                  <a:pt x="14236" y="21109"/>
                </a:cubicBezTo>
                <a:cubicBezTo>
                  <a:pt x="14236" y="20974"/>
                  <a:pt x="14181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i="1">
              <a:latin typeface="Avenir Book Oblique" charset="0"/>
              <a:ea typeface="Avenir Book Oblique" charset="0"/>
              <a:cs typeface="Avenir Book Oblique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16468"/>
          <a:stretch>
            <a:fillRect/>
          </a:stretch>
        </p:blipFill>
        <p:spPr>
          <a:xfrm>
            <a:off x="8112125" y="647446"/>
            <a:ext cx="2052638" cy="40809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/>
      <p:bldP spid="8" grpId="0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69"/>
          <a:stretch>
            <a:fillRect/>
          </a:stretch>
        </p:blipFill>
        <p:spPr>
          <a:xfrm>
            <a:off x="2199298" y="1610856"/>
            <a:ext cx="5912827" cy="4480660"/>
          </a:xfrm>
          <a:prstGeom prst="rect">
            <a:avLst/>
          </a:prstGeom>
        </p:spPr>
      </p:pic>
      <p:sp>
        <p:nvSpPr>
          <p:cNvPr id="6" name="TextBox 12"/>
          <p:cNvSpPr txBox="1"/>
          <p:nvPr/>
        </p:nvSpPr>
        <p:spPr>
          <a:xfrm>
            <a:off x="2350435" y="4894733"/>
            <a:ext cx="4441373" cy="1277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50"/>
              </a:lnSpc>
            </a:pP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Entrepreneurial activities differ substantially depending on the type of organization and creativity involved.. Entrepreneurial activities differ substantially depending on the type of organization and creativity involved.. </a:t>
            </a:r>
          </a:p>
        </p:txBody>
      </p:sp>
      <p:sp>
        <p:nvSpPr>
          <p:cNvPr id="7" name="TextBox 13"/>
          <p:cNvSpPr txBox="1"/>
          <p:nvPr/>
        </p:nvSpPr>
        <p:spPr>
          <a:xfrm>
            <a:off x="2350435" y="4248402"/>
            <a:ext cx="25831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i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Medium Oblique" charset="0"/>
              </a:rPr>
              <a:t>SOMETHING</a:t>
            </a:r>
          </a:p>
        </p:txBody>
      </p:sp>
      <p:cxnSp>
        <p:nvCxnSpPr>
          <p:cNvPr id="9" name="直线连接符 8"/>
          <p:cNvCxnSpPr/>
          <p:nvPr/>
        </p:nvCxnSpPr>
        <p:spPr>
          <a:xfrm>
            <a:off x="1398494" y="-188259"/>
            <a:ext cx="0" cy="443666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149723" y="6359252"/>
            <a:ext cx="497541" cy="49754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6" name="组 15"/>
          <p:cNvGrpSpPr/>
          <p:nvPr/>
        </p:nvGrpSpPr>
        <p:grpSpPr>
          <a:xfrm>
            <a:off x="8482667" y="914712"/>
            <a:ext cx="3364192" cy="1015925"/>
            <a:chOff x="8765054" y="1102970"/>
            <a:chExt cx="2799418" cy="1015925"/>
          </a:xfrm>
        </p:grpSpPr>
        <p:sp>
          <p:nvSpPr>
            <p:cNvPr id="12" name="TextBox 4"/>
            <p:cNvSpPr txBox="1"/>
            <p:nvPr/>
          </p:nvSpPr>
          <p:spPr>
            <a:xfrm>
              <a:off x="9468907" y="1102970"/>
              <a:ext cx="1391718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i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Heavy Oblique" charset="0"/>
                </a:rPr>
                <a:t>SHORT</a:t>
              </a:r>
            </a:p>
          </p:txBody>
        </p:sp>
        <p:sp>
          <p:nvSpPr>
            <p:cNvPr id="13" name="TextBox 5"/>
            <p:cNvSpPr txBox="1"/>
            <p:nvPr/>
          </p:nvSpPr>
          <p:spPr>
            <a:xfrm>
              <a:off x="8765054" y="1473735"/>
              <a:ext cx="2799418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Book Oblique" charset="0"/>
                </a:rPr>
                <a:t>Entrepreneurial activities differ substantially depending on the type of organization and creativity involved. </a:t>
              </a:r>
            </a:p>
          </p:txBody>
        </p:sp>
      </p:grpSp>
      <p:grpSp>
        <p:nvGrpSpPr>
          <p:cNvPr id="17" name="组 16"/>
          <p:cNvGrpSpPr/>
          <p:nvPr/>
        </p:nvGrpSpPr>
        <p:grpSpPr>
          <a:xfrm>
            <a:off x="8482667" y="2510153"/>
            <a:ext cx="3364192" cy="1015925"/>
            <a:chOff x="8765054" y="2702347"/>
            <a:chExt cx="2799418" cy="1015925"/>
          </a:xfrm>
        </p:grpSpPr>
        <p:sp>
          <p:nvSpPr>
            <p:cNvPr id="14" name="TextBox 10"/>
            <p:cNvSpPr txBox="1"/>
            <p:nvPr/>
          </p:nvSpPr>
          <p:spPr>
            <a:xfrm>
              <a:off x="9060364" y="2702347"/>
              <a:ext cx="2208804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i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Heavy Oblique" charset="0"/>
                </a:rPr>
                <a:t>LONG TERM</a:t>
              </a:r>
            </a:p>
          </p:txBody>
        </p:sp>
        <p:sp>
          <p:nvSpPr>
            <p:cNvPr id="15" name="TextBox 11"/>
            <p:cNvSpPr txBox="1"/>
            <p:nvPr/>
          </p:nvSpPr>
          <p:spPr>
            <a:xfrm>
              <a:off x="8765054" y="3073112"/>
              <a:ext cx="2799418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Book Oblique" charset="0"/>
                </a:rPr>
                <a:t>Entrepreneurial activities differ substantially depending on the type of organization and creativity involved. </a:t>
              </a:r>
            </a:p>
          </p:txBody>
        </p:sp>
      </p:grpSp>
      <p:grpSp>
        <p:nvGrpSpPr>
          <p:cNvPr id="18" name="组 17"/>
          <p:cNvGrpSpPr/>
          <p:nvPr/>
        </p:nvGrpSpPr>
        <p:grpSpPr>
          <a:xfrm>
            <a:off x="8482667" y="4105594"/>
            <a:ext cx="3364192" cy="1015925"/>
            <a:chOff x="8765054" y="2702347"/>
            <a:chExt cx="2799418" cy="1015925"/>
          </a:xfrm>
        </p:grpSpPr>
        <p:sp>
          <p:nvSpPr>
            <p:cNvPr id="19" name="TextBox 10"/>
            <p:cNvSpPr txBox="1"/>
            <p:nvPr/>
          </p:nvSpPr>
          <p:spPr>
            <a:xfrm>
              <a:off x="9060364" y="2702347"/>
              <a:ext cx="2208804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i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Heavy Oblique" charset="0"/>
                </a:rPr>
                <a:t>LONG TERM</a:t>
              </a:r>
            </a:p>
          </p:txBody>
        </p:sp>
        <p:sp>
          <p:nvSpPr>
            <p:cNvPr id="20" name="TextBox 11"/>
            <p:cNvSpPr txBox="1"/>
            <p:nvPr/>
          </p:nvSpPr>
          <p:spPr>
            <a:xfrm>
              <a:off x="8765054" y="3073112"/>
              <a:ext cx="2799418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Book Oblique" charset="0"/>
                </a:rPr>
                <a:t>Entrepreneurial activities differ substantially depending on the type of organization and creativity involved. 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43363" y="0"/>
            <a:ext cx="4068762" cy="6103143"/>
          </a:xfrm>
          <a:prstGeom prst="rect">
            <a:avLst/>
          </a:prstGeom>
        </p:spPr>
      </p:pic>
      <p:sp>
        <p:nvSpPr>
          <p:cNvPr id="4" name="TextBox 25"/>
          <p:cNvSpPr txBox="1"/>
          <p:nvPr/>
        </p:nvSpPr>
        <p:spPr>
          <a:xfrm>
            <a:off x="1006299" y="1029392"/>
            <a:ext cx="3256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Heavy Oblique" charset="0"/>
              </a:rPr>
              <a:t>YOUR TITLE</a:t>
            </a:r>
          </a:p>
        </p:txBody>
      </p:sp>
      <p:sp>
        <p:nvSpPr>
          <p:cNvPr id="5" name="Subtitle 2"/>
          <p:cNvSpPr txBox="1"/>
          <p:nvPr/>
        </p:nvSpPr>
        <p:spPr>
          <a:xfrm>
            <a:off x="1019175" y="1859053"/>
            <a:ext cx="2813237" cy="3706495"/>
          </a:xfrm>
          <a:prstGeom prst="rect">
            <a:avLst/>
          </a:prstGeom>
        </p:spPr>
        <p:txBody>
          <a:bodyPr vert="horz" wrap="square" lIns="91422" tIns="45711" rIns="91422" bIns="45711" rtlCol="0">
            <a:spAutoFit/>
          </a:bodyPr>
          <a:lstStyle>
            <a:lvl1pPr marL="0" indent="0" algn="l" defTabSz="1828165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lang="en-US" sz="48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1pPr>
            <a:lvl2pPr marL="914400" indent="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40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2pPr>
            <a:lvl3pPr marL="1828165" indent="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6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3pPr>
            <a:lvl4pPr marL="2742565" indent="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4pPr>
            <a:lvl5pPr marL="3656965" indent="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5pPr>
            <a:lvl6pPr marL="50279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3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7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11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40000"/>
              </a:lnSpc>
            </a:pPr>
            <a:r>
              <a:rPr lang="en-US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A company is an association or collection of individuals, whether natural persons, legal persons, or a mixture of both. Company members share a common purpose and unite in order to focus their various talents and organize their collectively available skills or resources to achieve specific, declared goals</a:t>
            </a:r>
          </a:p>
        </p:txBody>
      </p:sp>
      <p:sp>
        <p:nvSpPr>
          <p:cNvPr id="6" name="矩形 5"/>
          <p:cNvSpPr/>
          <p:nvPr/>
        </p:nvSpPr>
        <p:spPr>
          <a:xfrm>
            <a:off x="1019175" y="5513295"/>
            <a:ext cx="2541494" cy="20170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9094" y="714372"/>
            <a:ext cx="2191338" cy="14610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8878" y="2536064"/>
            <a:ext cx="2191553" cy="14610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78541" y="4357756"/>
            <a:ext cx="2181890" cy="14545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 3"/>
          <p:cNvGrpSpPr/>
          <p:nvPr/>
        </p:nvGrpSpPr>
        <p:grpSpPr>
          <a:xfrm>
            <a:off x="2027237" y="1780674"/>
            <a:ext cx="4212197" cy="1229896"/>
            <a:chOff x="8112124" y="1039547"/>
            <a:chExt cx="4212197" cy="1229896"/>
          </a:xfrm>
        </p:grpSpPr>
        <p:sp>
          <p:nvSpPr>
            <p:cNvPr id="5" name="TextBox 14"/>
            <p:cNvSpPr txBox="1"/>
            <p:nvPr/>
          </p:nvSpPr>
          <p:spPr>
            <a:xfrm>
              <a:off x="8369339" y="1039547"/>
              <a:ext cx="2487930" cy="6451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b="1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Medium Oblique" charset="0"/>
                </a:rPr>
                <a:t>OUR VALUES</a:t>
              </a:r>
            </a:p>
          </p:txBody>
        </p:sp>
        <p:sp>
          <p:nvSpPr>
            <p:cNvPr id="6" name="TextBox 27"/>
            <p:cNvSpPr txBox="1"/>
            <p:nvPr/>
          </p:nvSpPr>
          <p:spPr>
            <a:xfrm>
              <a:off x="8112124" y="1685878"/>
              <a:ext cx="4212197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Book Oblique" charset="0"/>
                </a:rPr>
                <a:t>Entrepreneurial activities differ </a:t>
              </a:r>
              <a:r>
                <a:rPr lang="en-US" altLang="zh-CN" sz="16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Book Oblique" charset="0"/>
                </a:rPr>
                <a:t>type </a:t>
              </a:r>
              <a:r>
                <a:rPr lang="en-US" sz="1600" i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Book Oblique" charset="0"/>
                </a:rPr>
                <a:t>depending </a:t>
              </a:r>
              <a:r>
                <a:rPr lang="en-US" sz="16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Book Oblique" charset="0"/>
                </a:rPr>
                <a:t>on the type of </a:t>
              </a:r>
              <a:r>
                <a:rPr lang="en-US" sz="1600" i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Avenir Book Oblique" charset="0"/>
                </a:rPr>
                <a:t>organization</a:t>
              </a:r>
              <a:endParaRPr lang="en-US" sz="16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027238" y="3403050"/>
            <a:ext cx="3448227" cy="1536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TextBox 33"/>
          <p:cNvSpPr txBox="1"/>
          <p:nvPr/>
        </p:nvSpPr>
        <p:spPr>
          <a:xfrm>
            <a:off x="2027238" y="3758480"/>
            <a:ext cx="331787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Entrepreneurial activities differ substantially depending on the type of </a:t>
            </a:r>
            <a:r>
              <a:rPr lang="en-US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organization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.</a:t>
            </a:r>
          </a:p>
        </p:txBody>
      </p:sp>
      <p:grpSp>
        <p:nvGrpSpPr>
          <p:cNvPr id="12" name="组 11"/>
          <p:cNvGrpSpPr/>
          <p:nvPr/>
        </p:nvGrpSpPr>
        <p:grpSpPr>
          <a:xfrm>
            <a:off x="2027238" y="4966845"/>
            <a:ext cx="2076628" cy="304402"/>
            <a:chOff x="1506361" y="5550641"/>
            <a:chExt cx="2076628" cy="304402"/>
          </a:xfrm>
        </p:grpSpPr>
        <p:sp>
          <p:nvSpPr>
            <p:cNvPr id="9" name="Shape 2637"/>
            <p:cNvSpPr/>
            <p:nvPr/>
          </p:nvSpPr>
          <p:spPr>
            <a:xfrm>
              <a:off x="1506361" y="5550641"/>
              <a:ext cx="166039" cy="30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0" name="Shape 2639"/>
            <p:cNvSpPr/>
            <p:nvPr/>
          </p:nvSpPr>
          <p:spPr>
            <a:xfrm>
              <a:off x="2336984" y="5650189"/>
              <a:ext cx="292567" cy="18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1" name="Shape 2645"/>
            <p:cNvSpPr/>
            <p:nvPr/>
          </p:nvSpPr>
          <p:spPr>
            <a:xfrm>
              <a:off x="3294135" y="5632781"/>
              <a:ext cx="288854" cy="21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692275"/>
            <a:ext cx="5210175" cy="3473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7238" y="420594"/>
            <a:ext cx="4068762" cy="27125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7239" y="3697941"/>
            <a:ext cx="4068762" cy="2712773"/>
          </a:xfrm>
          <a:prstGeom prst="rect">
            <a:avLst/>
          </a:prstGeom>
        </p:spPr>
      </p:pic>
      <p:sp>
        <p:nvSpPr>
          <p:cNvPr id="5" name="TextBox 23"/>
          <p:cNvSpPr txBox="1"/>
          <p:nvPr/>
        </p:nvSpPr>
        <p:spPr>
          <a:xfrm>
            <a:off x="6357658" y="645249"/>
            <a:ext cx="3434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Medium Oblique" charset="0"/>
              </a:rPr>
              <a:t>OUR LATEST WORKS</a:t>
            </a:r>
          </a:p>
        </p:txBody>
      </p:sp>
      <p:sp>
        <p:nvSpPr>
          <p:cNvPr id="6" name="TextBox 24"/>
          <p:cNvSpPr txBox="1"/>
          <p:nvPr/>
        </p:nvSpPr>
        <p:spPr>
          <a:xfrm>
            <a:off x="6357658" y="1230024"/>
            <a:ext cx="4547907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A company is an association or collection of individuals, whether natural persons, legal persons, or a mixture of both. Company members share a common purpose and unite in order to focus their various </a:t>
            </a:r>
            <a:r>
              <a:rPr lang="en-US" altLang="zh-CN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talents.</a:t>
            </a:r>
            <a:endParaRPr lang="en-US" altLang="zh-CN" sz="1200" i="1" dirty="0">
              <a:solidFill>
                <a:schemeClr val="tx1">
                  <a:lumMod val="50000"/>
                  <a:lumOff val="50000"/>
                </a:schemeClr>
              </a:solidFill>
              <a:latin typeface="楷体" panose="02010609060101010101" charset="-122"/>
              <a:ea typeface="楷体" panose="02010609060101010101" charset="-122"/>
              <a:cs typeface="Avenir Book Oblique" charset="0"/>
            </a:endParaRPr>
          </a:p>
        </p:txBody>
      </p:sp>
      <p:grpSp>
        <p:nvGrpSpPr>
          <p:cNvPr id="7" name="组 6"/>
          <p:cNvGrpSpPr/>
          <p:nvPr/>
        </p:nvGrpSpPr>
        <p:grpSpPr>
          <a:xfrm>
            <a:off x="6554983" y="2636859"/>
            <a:ext cx="2076628" cy="304402"/>
            <a:chOff x="1506361" y="5550641"/>
            <a:chExt cx="2076628" cy="304402"/>
          </a:xfrm>
        </p:grpSpPr>
        <p:sp>
          <p:nvSpPr>
            <p:cNvPr id="8" name="Shape 2637"/>
            <p:cNvSpPr/>
            <p:nvPr/>
          </p:nvSpPr>
          <p:spPr>
            <a:xfrm>
              <a:off x="1506361" y="5550641"/>
              <a:ext cx="166039" cy="30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9" name="Shape 2639"/>
            <p:cNvSpPr/>
            <p:nvPr/>
          </p:nvSpPr>
          <p:spPr>
            <a:xfrm>
              <a:off x="2336984" y="5650189"/>
              <a:ext cx="292567" cy="18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0" name="Shape 2645"/>
            <p:cNvSpPr/>
            <p:nvPr/>
          </p:nvSpPr>
          <p:spPr>
            <a:xfrm>
              <a:off x="3294135" y="5632781"/>
              <a:ext cx="288854" cy="21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  <p:sp>
        <p:nvSpPr>
          <p:cNvPr id="11" name="TextBox 23"/>
          <p:cNvSpPr txBox="1"/>
          <p:nvPr/>
        </p:nvSpPr>
        <p:spPr>
          <a:xfrm>
            <a:off x="6357657" y="3779859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Medium Oblique" charset="0"/>
              </a:rPr>
              <a:t>GOOD BEST </a:t>
            </a:r>
            <a:endParaRPr lang="en-US" sz="3200" i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Avenir Medium Oblique" charset="0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6357657" y="4364634"/>
            <a:ext cx="4547907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A company is an association or collection of individuals, whether natural persons, legal persons, or a mixture of both. Company members share a common purpose and unite in order to focus their various </a:t>
            </a:r>
            <a:r>
              <a:rPr lang="en-US" altLang="zh-CN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venir Book Oblique" charset="0"/>
              </a:rPr>
              <a:t>talents.</a:t>
            </a:r>
            <a:endParaRPr lang="en-US" altLang="zh-CN" sz="1200" i="1" dirty="0">
              <a:solidFill>
                <a:schemeClr val="tx1">
                  <a:lumMod val="50000"/>
                  <a:lumOff val="50000"/>
                </a:schemeClr>
              </a:solidFill>
              <a:latin typeface="楷体" panose="02010609060101010101" charset="-122"/>
              <a:ea typeface="楷体" panose="02010609060101010101" charset="-122"/>
              <a:cs typeface="Avenir Book Oblique" charset="0"/>
            </a:endParaRPr>
          </a:p>
        </p:txBody>
      </p:sp>
      <p:grpSp>
        <p:nvGrpSpPr>
          <p:cNvPr id="13" name="组 12"/>
          <p:cNvGrpSpPr/>
          <p:nvPr/>
        </p:nvGrpSpPr>
        <p:grpSpPr>
          <a:xfrm>
            <a:off x="6554982" y="5771469"/>
            <a:ext cx="2076628" cy="304402"/>
            <a:chOff x="1506361" y="5550641"/>
            <a:chExt cx="2076628" cy="304402"/>
          </a:xfrm>
        </p:grpSpPr>
        <p:sp>
          <p:nvSpPr>
            <p:cNvPr id="14" name="Shape 2637"/>
            <p:cNvSpPr/>
            <p:nvPr/>
          </p:nvSpPr>
          <p:spPr>
            <a:xfrm>
              <a:off x="1506361" y="5550641"/>
              <a:ext cx="166039" cy="30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5" name="Shape 2639"/>
            <p:cNvSpPr/>
            <p:nvPr/>
          </p:nvSpPr>
          <p:spPr>
            <a:xfrm>
              <a:off x="2336984" y="5650189"/>
              <a:ext cx="292567" cy="18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6" name="Shape 2645"/>
            <p:cNvSpPr/>
            <p:nvPr/>
          </p:nvSpPr>
          <p:spPr>
            <a:xfrm>
              <a:off x="3294135" y="5632781"/>
              <a:ext cx="288854" cy="21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</TotalTime>
  <Words>1309</Words>
  <Application>Microsoft Office PowerPoint</Application>
  <PresentationFormat>宽屏</PresentationFormat>
  <Paragraphs>90</Paragraphs>
  <Slides>25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Avenir Book Oblique</vt:lpstr>
      <vt:lpstr>Avenir Heavy Oblique</vt:lpstr>
      <vt:lpstr>Avenir Medium Oblique</vt:lpstr>
      <vt:lpstr>Gill Sans</vt:lpstr>
      <vt:lpstr>等线</vt:lpstr>
      <vt:lpstr>楷体</vt:lpstr>
      <vt:lpstr>宋体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WIN7</dc:creator>
  <cp:lastModifiedBy>Administrator</cp:lastModifiedBy>
  <cp:revision>75</cp:revision>
  <dcterms:created xsi:type="dcterms:W3CDTF">2017-08-18T03:02:00Z</dcterms:created>
  <dcterms:modified xsi:type="dcterms:W3CDTF">2018-05-30T10:41:47Z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