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8" r:id="rId6"/>
    <p:sldId id="269" r:id="rId7"/>
    <p:sldId id="270" r:id="rId8"/>
    <p:sldId id="283" r:id="rId9"/>
    <p:sldId id="271" r:id="rId10"/>
    <p:sldId id="272" r:id="rId11"/>
    <p:sldId id="273" r:id="rId12"/>
    <p:sldId id="284" r:id="rId13"/>
    <p:sldId id="274" r:id="rId14"/>
    <p:sldId id="275" r:id="rId15"/>
    <p:sldId id="288" r:id="rId16"/>
    <p:sldId id="285" r:id="rId17"/>
    <p:sldId id="277" r:id="rId18"/>
    <p:sldId id="278" r:id="rId19"/>
    <p:sldId id="286" r:id="rId20"/>
    <p:sldId id="279" r:id="rId21"/>
    <p:sldId id="280" r:id="rId22"/>
    <p:sldId id="287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0200"/>
    <a:srgbClr val="FF3200"/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7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67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6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81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47"/>
          <a:stretch/>
        </p:blipFill>
        <p:spPr>
          <a:xfrm>
            <a:off x="2492896" y="990984"/>
            <a:ext cx="5752747" cy="18653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2"/>
          <a:stretch/>
        </p:blipFill>
        <p:spPr>
          <a:xfrm>
            <a:off x="4010527" y="2727978"/>
            <a:ext cx="5499121" cy="1865331"/>
          </a:xfrm>
          <a:prstGeom prst="rect">
            <a:avLst/>
          </a:prstGeom>
        </p:spPr>
      </p:pic>
      <p:pic>
        <p:nvPicPr>
          <p:cNvPr id="4" name="5a1d64bbc591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800" y="-81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713123F4-69B7-478E-92DE-C3AFF92316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79" b="2030"/>
          <a:stretch/>
        </p:blipFill>
        <p:spPr>
          <a:xfrm>
            <a:off x="6302829" y="3583303"/>
            <a:ext cx="4214264" cy="30044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D4DF236-56FB-441B-A1EA-72636E825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5" y="3583303"/>
            <a:ext cx="4604658" cy="30678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5" y="359228"/>
            <a:ext cx="4604658" cy="30697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2"/>
          <a:stretch/>
        </p:blipFill>
        <p:spPr>
          <a:xfrm>
            <a:off x="6302829" y="424542"/>
            <a:ext cx="4214264" cy="30044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3337" y="2393208"/>
            <a:ext cx="3269125" cy="18782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4360321" y="2547511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最中国的捍卫者中国军人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1"/>
          <a:stretch/>
        </p:blipFill>
        <p:spPr>
          <a:xfrm>
            <a:off x="5851072" y="604158"/>
            <a:ext cx="5857875" cy="4016828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175836" y="997464"/>
            <a:ext cx="3395156" cy="5327719"/>
            <a:chOff x="8132221" y="997464"/>
            <a:chExt cx="3395156" cy="5327719"/>
          </a:xfrm>
        </p:grpSpPr>
        <p:sp>
          <p:nvSpPr>
            <p:cNvPr id="6" name="矩形 5"/>
            <p:cNvSpPr/>
            <p:nvPr/>
          </p:nvSpPr>
          <p:spPr>
            <a:xfrm>
              <a:off x="8195237" y="997464"/>
              <a:ext cx="3269125" cy="5327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39DD513-ECFB-495D-A38A-A536C5A2D1DC}"/>
                </a:ext>
              </a:extLst>
            </p:cNvPr>
            <p:cNvSpPr/>
            <p:nvPr/>
          </p:nvSpPr>
          <p:spPr>
            <a:xfrm>
              <a:off x="8132221" y="1151768"/>
              <a:ext cx="3395156" cy="47089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中国军人</a:t>
              </a:r>
              <a:endParaRPr lang="en-US" altLang="zh-CN" sz="2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军人，是对在国家军队中服役的军职人员的称呼，包括战斗人员和非战斗人员，类似古代的武士，骑士。其职责是保卫国家安全，保卫及守护国家边境，政府政权稳定，社会安定，有时亦参与非战斗性的包括救灾等工作。</a:t>
              </a:r>
              <a:endParaRPr lang="en-US" altLang="zh-CN" sz="2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347F67B-36E6-438C-B4B8-DE81AD1E1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525" y="997464"/>
            <a:ext cx="6442962" cy="429101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D07F2E7-B4FD-409B-BCBC-E96B5403F1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68"/>
          <a:stretch/>
        </p:blipFill>
        <p:spPr>
          <a:xfrm>
            <a:off x="3874854" y="1809358"/>
            <a:ext cx="6716059" cy="407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522514"/>
            <a:ext cx="4243353" cy="22534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4886163" y="3020786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最中国的行动</a:t>
            </a:r>
            <a:endParaRPr lang="en-US" altLang="zh-CN" sz="40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海外撤侨</a:t>
            </a:r>
          </a:p>
        </p:txBody>
      </p:sp>
      <p:sp>
        <p:nvSpPr>
          <p:cNvPr id="4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5677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第三章节</a:t>
            </a:r>
          </a:p>
        </p:txBody>
      </p:sp>
    </p:spTree>
    <p:extLst>
      <p:ext uri="{BB962C8B-B14F-4D97-AF65-F5344CB8AC3E}">
        <p14:creationId xmlns:p14="http://schemas.microsoft.com/office/powerpoint/2010/main" val="131030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89F32F6E-7D59-44D6-A51F-E9F2E19600DF}"/>
              </a:ext>
            </a:extLst>
          </p:cNvPr>
          <p:cNvSpPr/>
          <p:nvPr/>
        </p:nvSpPr>
        <p:spPr>
          <a:xfrm>
            <a:off x="1281194" y="1632503"/>
            <a:ext cx="10099820" cy="3315053"/>
          </a:xfrm>
          <a:prstGeom prst="roundRect">
            <a:avLst>
              <a:gd name="adj" fmla="val 1542"/>
            </a:avLst>
          </a:prstGeom>
          <a:noFill/>
          <a:ln w="38100">
            <a:solidFill>
              <a:srgbClr val="BA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99BAE5-473E-4137-9765-3847F9F5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8"/>
          <a:stretch/>
        </p:blipFill>
        <p:spPr>
          <a:xfrm>
            <a:off x="6184881" y="80506"/>
            <a:ext cx="3561571" cy="1954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81194" y="1632503"/>
            <a:ext cx="3269125" cy="3315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1218178" y="2505199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最中国的行动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海外撤侨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180557" y="2095421"/>
            <a:ext cx="557021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中华人民共和国公民：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当你在海外遭遇危险，不要放弃！请记住，在你身后，有一个强大的祖国，有一种安全感，那便是我在中国。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781"/>
            <a:ext cx="12192000" cy="171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86" y="572494"/>
            <a:ext cx="4185558" cy="299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300" y="572494"/>
            <a:ext cx="4506516" cy="299965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1039586" y="3748336"/>
            <a:ext cx="10185230" cy="2576848"/>
            <a:chOff x="8995971" y="3748336"/>
            <a:chExt cx="10185230" cy="2576848"/>
          </a:xfrm>
        </p:grpSpPr>
        <p:sp>
          <p:nvSpPr>
            <p:cNvPr id="5" name="矩形 4"/>
            <p:cNvSpPr/>
            <p:nvPr/>
          </p:nvSpPr>
          <p:spPr>
            <a:xfrm>
              <a:off x="8995971" y="3748336"/>
              <a:ext cx="10185230" cy="25768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39DD513-ECFB-495D-A38A-A536C5A2D1DC}"/>
                </a:ext>
              </a:extLst>
            </p:cNvPr>
            <p:cNvSpPr/>
            <p:nvPr/>
          </p:nvSpPr>
          <p:spPr>
            <a:xfrm>
              <a:off x="9188125" y="3895292"/>
              <a:ext cx="9800921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海外撤侨</a:t>
              </a:r>
              <a:endParaRPr lang="en-US" altLang="zh-CN" sz="4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随着中国公民每年出国人数的增多，中国政府越来越重视保护境外的公民和企业。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2005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年中国出境人数达到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3100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多万，中国驻外使领馆共处理各种领事案件近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3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万起。</a:t>
              </a:r>
              <a:endParaRPr lang="en-US" altLang="zh-CN" sz="2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5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86" y="679670"/>
            <a:ext cx="4185558" cy="27852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388" y="679670"/>
            <a:ext cx="4979273" cy="2785298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1039586" y="3748336"/>
            <a:ext cx="10185230" cy="3009278"/>
            <a:chOff x="8995971" y="3748336"/>
            <a:chExt cx="10185230" cy="3009278"/>
          </a:xfrm>
        </p:grpSpPr>
        <p:sp>
          <p:nvSpPr>
            <p:cNvPr id="5" name="矩形 4"/>
            <p:cNvSpPr/>
            <p:nvPr/>
          </p:nvSpPr>
          <p:spPr>
            <a:xfrm>
              <a:off x="8995971" y="3748336"/>
              <a:ext cx="10185230" cy="300927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39DD513-ECFB-495D-A38A-A536C5A2D1DC}"/>
                </a:ext>
              </a:extLst>
            </p:cNvPr>
            <p:cNvSpPr/>
            <p:nvPr/>
          </p:nvSpPr>
          <p:spPr>
            <a:xfrm>
              <a:off x="9188125" y="3895292"/>
              <a:ext cx="9800921" cy="2862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海外撤侨</a:t>
              </a:r>
              <a:endParaRPr lang="en-US" altLang="zh-CN" sz="4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温家宝总理在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《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政府工作报告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》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中就曾经谈到了“维护中国公民在海外的生命安全和合法权益”一项工作；外交部长李肇星也在“两会”的记者会上指出，为人民服务是中国外交的宗旨，其内涵之一就是为维护中国在海外同胞和法人的合法权益，提供以人为本的领事服务。。</a:t>
              </a:r>
              <a:endParaRPr lang="en-US" altLang="zh-CN" sz="2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62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522514"/>
            <a:ext cx="4243353" cy="22534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4886163" y="3020786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最中国的憧憬</a:t>
            </a:r>
            <a:endParaRPr lang="en-US" altLang="zh-CN" sz="40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绿色中国梦</a:t>
            </a:r>
          </a:p>
        </p:txBody>
      </p:sp>
      <p:sp>
        <p:nvSpPr>
          <p:cNvPr id="4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5677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166603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89F32F6E-7D59-44D6-A51F-E9F2E19600DF}"/>
              </a:ext>
            </a:extLst>
          </p:cNvPr>
          <p:cNvSpPr/>
          <p:nvPr/>
        </p:nvSpPr>
        <p:spPr>
          <a:xfrm>
            <a:off x="1281194" y="1632503"/>
            <a:ext cx="10099820" cy="3315053"/>
          </a:xfrm>
          <a:prstGeom prst="roundRect">
            <a:avLst>
              <a:gd name="adj" fmla="val 1542"/>
            </a:avLst>
          </a:prstGeom>
          <a:noFill/>
          <a:ln w="38100">
            <a:solidFill>
              <a:srgbClr val="BA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99BAE5-473E-4137-9765-3847F9F5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8"/>
          <a:stretch/>
        </p:blipFill>
        <p:spPr>
          <a:xfrm>
            <a:off x="6184881" y="80506"/>
            <a:ext cx="3561571" cy="19545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81194" y="1632503"/>
            <a:ext cx="3269125" cy="3315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1218178" y="2505199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最中国的憧憬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绿色中国梦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180557" y="2095421"/>
            <a:ext cx="5570218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这片土地承载着中国人的希望，这中绿色，为中国带来无限的生机和活力。绿色中国梦，正在走来！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781"/>
            <a:ext cx="12192000" cy="171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72" y="587829"/>
            <a:ext cx="4445000" cy="295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76"/>
          <a:stretch/>
        </p:blipFill>
        <p:spPr>
          <a:xfrm>
            <a:off x="6061530" y="587829"/>
            <a:ext cx="5065620" cy="295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88" b="10516"/>
          <a:stretch/>
        </p:blipFill>
        <p:spPr>
          <a:xfrm>
            <a:off x="6682150" y="3722916"/>
            <a:ext cx="4445000" cy="29590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99"/>
          <a:stretch/>
        </p:blipFill>
        <p:spPr>
          <a:xfrm>
            <a:off x="885372" y="3722916"/>
            <a:ext cx="5037828" cy="295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3337" y="2393208"/>
            <a:ext cx="3269125" cy="18782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4360321" y="2547511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最中国的憧憬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绿色中国梦</a:t>
            </a:r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522514"/>
            <a:ext cx="4243353" cy="22534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4886163" y="3020786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最中国的贡献</a:t>
            </a:r>
            <a:endParaRPr lang="en-US" altLang="zh-CN" sz="40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每个人</a:t>
            </a:r>
          </a:p>
        </p:txBody>
      </p:sp>
      <p:sp>
        <p:nvSpPr>
          <p:cNvPr id="4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5677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第五章节</a:t>
            </a:r>
          </a:p>
        </p:txBody>
      </p:sp>
    </p:spTree>
    <p:extLst>
      <p:ext uri="{BB962C8B-B14F-4D97-AF65-F5344CB8AC3E}">
        <p14:creationId xmlns:p14="http://schemas.microsoft.com/office/powerpoint/2010/main" val="23084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E274D64-602D-473B-BFC8-4433A5EE0507}"/>
              </a:ext>
            </a:extLst>
          </p:cNvPr>
          <p:cNvSpPr/>
          <p:nvPr/>
        </p:nvSpPr>
        <p:spPr>
          <a:xfrm>
            <a:off x="2794394" y="829629"/>
            <a:ext cx="1292662" cy="3464432"/>
          </a:xfrm>
          <a:prstGeom prst="rect">
            <a:avLst/>
          </a:prstGeom>
          <a:effectLst>
            <a:outerShdw blurRad="88900" dist="88900" dir="1200000" algn="tl" rotWithShape="0">
              <a:prstClr val="black">
                <a:alpha val="40000"/>
              </a:prstClr>
            </a:outerShdw>
          </a:effec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7200" b="1" spc="600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目 录</a:t>
            </a:r>
            <a:endParaRPr lang="en-US" altLang="zh-CN" sz="7200" b="1" spc="600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52A4AD-237D-4760-A51A-A1E9744DA558}"/>
              </a:ext>
            </a:extLst>
          </p:cNvPr>
          <p:cNvSpPr/>
          <p:nvPr/>
        </p:nvSpPr>
        <p:spPr>
          <a:xfrm flipH="1">
            <a:off x="5558433" y="1654714"/>
            <a:ext cx="5253945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BCECD6-3F24-4ABC-AC46-D0AFDCCD4E5E}"/>
              </a:ext>
            </a:extLst>
          </p:cNvPr>
          <p:cNvSpPr/>
          <p:nvPr/>
        </p:nvSpPr>
        <p:spPr>
          <a:xfrm flipH="1">
            <a:off x="5558433" y="2314389"/>
            <a:ext cx="5253945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D1E8BB4-9ED1-4F8F-B039-1337C8B21D20}"/>
              </a:ext>
            </a:extLst>
          </p:cNvPr>
          <p:cNvSpPr/>
          <p:nvPr/>
        </p:nvSpPr>
        <p:spPr>
          <a:xfrm flipH="1">
            <a:off x="5558433" y="2959906"/>
            <a:ext cx="5253945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4EAA4B4-FB87-4522-8A93-3D1DA5800625}"/>
              </a:ext>
            </a:extLst>
          </p:cNvPr>
          <p:cNvSpPr/>
          <p:nvPr/>
        </p:nvSpPr>
        <p:spPr>
          <a:xfrm flipH="1">
            <a:off x="5560726" y="3637074"/>
            <a:ext cx="5253945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4083670-1243-415B-AA8E-61425F17A41C}"/>
              </a:ext>
            </a:extLst>
          </p:cNvPr>
          <p:cNvSpPr/>
          <p:nvPr/>
        </p:nvSpPr>
        <p:spPr>
          <a:xfrm flipH="1">
            <a:off x="5560726" y="4247788"/>
            <a:ext cx="5253945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2E6BC6-7A3E-4B10-832B-FD726CC94747}"/>
              </a:ext>
            </a:extLst>
          </p:cNvPr>
          <p:cNvSpPr/>
          <p:nvPr/>
        </p:nvSpPr>
        <p:spPr>
          <a:xfrm flipH="1">
            <a:off x="5558431" y="1036558"/>
            <a:ext cx="5253948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558434" y="1053668"/>
            <a:ext cx="5003293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最中国的发展</a:t>
            </a:r>
            <a:r>
              <a:rPr lang="en-US" altLang="zh-CN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中国科技、交通、经济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A9CDB35-A315-4A3B-A437-9BBD72C4BEA1}"/>
              </a:ext>
            </a:extLst>
          </p:cNvPr>
          <p:cNvSpPr/>
          <p:nvPr/>
        </p:nvSpPr>
        <p:spPr>
          <a:xfrm>
            <a:off x="5558434" y="1737458"/>
            <a:ext cx="359265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最中国的捍卫者</a:t>
            </a:r>
            <a:r>
              <a:rPr lang="en-US" altLang="zh-CN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中国军人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E54759E-69BE-41C1-94CF-34CFE3FC1868}"/>
              </a:ext>
            </a:extLst>
          </p:cNvPr>
          <p:cNvSpPr/>
          <p:nvPr/>
        </p:nvSpPr>
        <p:spPr>
          <a:xfrm>
            <a:off x="5558432" y="2384397"/>
            <a:ext cx="3310522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最中国的行动</a:t>
            </a:r>
            <a:r>
              <a:rPr lang="en-US" altLang="zh-CN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海外撤侨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AECAFB3-AF86-4902-A4E3-A0CDC758B252}"/>
              </a:ext>
            </a:extLst>
          </p:cNvPr>
          <p:cNvSpPr/>
          <p:nvPr/>
        </p:nvSpPr>
        <p:spPr>
          <a:xfrm>
            <a:off x="5542611" y="3012707"/>
            <a:ext cx="3592650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最中国的憧憬</a:t>
            </a:r>
            <a:r>
              <a:rPr lang="en-US" altLang="zh-CN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绿色中国梦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90336CA-AB09-4C3D-A9DB-95BE395FECD5}"/>
              </a:ext>
            </a:extLst>
          </p:cNvPr>
          <p:cNvSpPr/>
          <p:nvPr/>
        </p:nvSpPr>
        <p:spPr>
          <a:xfrm>
            <a:off x="5560725" y="3703892"/>
            <a:ext cx="3028393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最中国的贡献</a:t>
            </a:r>
            <a:r>
              <a:rPr lang="en-US" altLang="zh-CN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每个人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63105B9-E3D8-441A-B3DD-39054BBBB295}"/>
              </a:ext>
            </a:extLst>
          </p:cNvPr>
          <p:cNvSpPr/>
          <p:nvPr/>
        </p:nvSpPr>
        <p:spPr>
          <a:xfrm>
            <a:off x="5558048" y="4294061"/>
            <a:ext cx="3310522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这是崭新的时代</a:t>
            </a:r>
            <a:r>
              <a:rPr lang="en-US" altLang="zh-CN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观后感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808C779-2A35-469A-BB8A-32000B509E34}"/>
              </a:ext>
            </a:extLst>
          </p:cNvPr>
          <p:cNvSpPr/>
          <p:nvPr/>
        </p:nvSpPr>
        <p:spPr>
          <a:xfrm>
            <a:off x="4704917" y="1041841"/>
            <a:ext cx="768636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1A5ECF9-F748-4F2B-B23B-E0214F29AC20}"/>
              </a:ext>
            </a:extLst>
          </p:cNvPr>
          <p:cNvSpPr/>
          <p:nvPr/>
        </p:nvSpPr>
        <p:spPr>
          <a:xfrm>
            <a:off x="4704917" y="1687111"/>
            <a:ext cx="768636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A9C0E37-85E8-47CD-8D82-96ED3DB7D44C}"/>
              </a:ext>
            </a:extLst>
          </p:cNvPr>
          <p:cNvSpPr/>
          <p:nvPr/>
        </p:nvSpPr>
        <p:spPr>
          <a:xfrm>
            <a:off x="4711129" y="2343940"/>
            <a:ext cx="768636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E39A95F-C2F0-4CF6-A167-6BAFD1E2DE54}"/>
              </a:ext>
            </a:extLst>
          </p:cNvPr>
          <p:cNvSpPr/>
          <p:nvPr/>
        </p:nvSpPr>
        <p:spPr>
          <a:xfrm>
            <a:off x="4704917" y="2962096"/>
            <a:ext cx="768636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04</a:t>
            </a:r>
            <a:endParaRPr lang="zh-CN" altLang="en-US" sz="3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217E486-0D7C-4B46-92E9-7423ADACF8A2}"/>
              </a:ext>
            </a:extLst>
          </p:cNvPr>
          <p:cNvSpPr/>
          <p:nvPr/>
        </p:nvSpPr>
        <p:spPr>
          <a:xfrm>
            <a:off x="4707210" y="3643382"/>
            <a:ext cx="768636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05</a:t>
            </a:r>
            <a:endParaRPr lang="zh-CN" altLang="en-US" sz="3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F8400D3-3656-4458-A7CA-3C05BC90F355}"/>
              </a:ext>
            </a:extLst>
          </p:cNvPr>
          <p:cNvSpPr/>
          <p:nvPr/>
        </p:nvSpPr>
        <p:spPr>
          <a:xfrm>
            <a:off x="4704917" y="4253071"/>
            <a:ext cx="768636" cy="536203"/>
          </a:xfrm>
          <a:prstGeom prst="rect">
            <a:avLst/>
          </a:prstGeom>
          <a:gradFill>
            <a:gsLst>
              <a:gs pos="0">
                <a:srgbClr val="FF3200"/>
              </a:gs>
              <a:gs pos="100000">
                <a:srgbClr val="C40200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06</a:t>
            </a:r>
            <a:endParaRPr lang="zh-CN" altLang="en-US" sz="3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extLst>
              <a:ext uri="{FF2B5EF4-FFF2-40B4-BE49-F238E27FC236}">
                <a16:creationId xmlns:a16="http://schemas.microsoft.com/office/drawing/2014/main" id="{89F32F6E-7D59-44D6-A51F-E9F2E19600DF}"/>
              </a:ext>
            </a:extLst>
          </p:cNvPr>
          <p:cNvSpPr/>
          <p:nvPr/>
        </p:nvSpPr>
        <p:spPr>
          <a:xfrm>
            <a:off x="1281194" y="1632503"/>
            <a:ext cx="10099820" cy="3315053"/>
          </a:xfrm>
          <a:prstGeom prst="roundRect">
            <a:avLst>
              <a:gd name="adj" fmla="val 1542"/>
            </a:avLst>
          </a:prstGeom>
          <a:noFill/>
          <a:ln w="38100">
            <a:solidFill>
              <a:srgbClr val="BA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99BAE5-473E-4137-9765-3847F9F5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8"/>
          <a:stretch/>
        </p:blipFill>
        <p:spPr>
          <a:xfrm>
            <a:off x="6184881" y="80506"/>
            <a:ext cx="3561571" cy="19545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1194" y="1632503"/>
            <a:ext cx="3269125" cy="3315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1218178" y="2505199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最中国的贡献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每个人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180557" y="2095421"/>
            <a:ext cx="557021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大国崛起，离不开全国任命力量的凝结，国家的强盛，也让每一位公民的生活更加幸福。“小家”的红火离不开”大国“的兴旺，大国的富强也离不开全国人名磅礴力量凝聚。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781"/>
            <a:ext cx="12192000" cy="171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4" y="1083582"/>
            <a:ext cx="3715051" cy="27862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516" y="2476726"/>
            <a:ext cx="5074557" cy="3450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114" y="762226"/>
            <a:ext cx="5156200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" b="17143"/>
          <a:stretch/>
        </p:blipFill>
        <p:spPr>
          <a:xfrm>
            <a:off x="7385957" y="3086253"/>
            <a:ext cx="4533900" cy="28411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32811" y="2332073"/>
            <a:ext cx="3269125" cy="18782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4469795" y="2486376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最中国的贡献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每个人</a:t>
            </a:r>
          </a:p>
        </p:txBody>
      </p:sp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522514"/>
            <a:ext cx="4243353" cy="22534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4629682" y="3020786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这是崭新的时代</a:t>
            </a:r>
            <a:endParaRPr lang="en-US" altLang="zh-CN" sz="40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观后感</a:t>
            </a:r>
          </a:p>
        </p:txBody>
      </p:sp>
      <p:sp>
        <p:nvSpPr>
          <p:cNvPr id="4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5677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第六章节</a:t>
            </a:r>
          </a:p>
        </p:txBody>
      </p:sp>
    </p:spTree>
    <p:extLst>
      <p:ext uri="{BB962C8B-B14F-4D97-AF65-F5344CB8AC3E}">
        <p14:creationId xmlns:p14="http://schemas.microsoft.com/office/powerpoint/2010/main" val="155455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extLst>
              <a:ext uri="{FF2B5EF4-FFF2-40B4-BE49-F238E27FC236}">
                <a16:creationId xmlns:a16="http://schemas.microsoft.com/office/drawing/2014/main" id="{89F32F6E-7D59-44D6-A51F-E9F2E19600DF}"/>
              </a:ext>
            </a:extLst>
          </p:cNvPr>
          <p:cNvSpPr/>
          <p:nvPr/>
        </p:nvSpPr>
        <p:spPr>
          <a:xfrm>
            <a:off x="1281194" y="1632503"/>
            <a:ext cx="10099820" cy="3831818"/>
          </a:xfrm>
          <a:prstGeom prst="roundRect">
            <a:avLst>
              <a:gd name="adj" fmla="val 1542"/>
            </a:avLst>
          </a:prstGeom>
          <a:noFill/>
          <a:ln w="38100">
            <a:solidFill>
              <a:srgbClr val="BA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399BAE5-473E-4137-9765-3847F9F5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8"/>
          <a:stretch/>
        </p:blipFill>
        <p:spPr>
          <a:xfrm>
            <a:off x="6714329" y="655210"/>
            <a:ext cx="3561571" cy="195458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1828800" y="2117251"/>
            <a:ext cx="89219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这就是崭新的时代</a:t>
            </a:r>
            <a:endParaRPr lang="en-US" altLang="zh-CN" sz="36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环顾今日之世界，守成国家在徘徊，新兴国家在奋起，也还有一些国家在战火中煎熬，而中国正如方志敏烈士当年在</a:t>
            </a:r>
            <a:r>
              <a:rPr lang="en-US" altLang="zh-CN" sz="2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《</a:t>
            </a:r>
            <a:r>
              <a:rPr lang="zh-CN" altLang="en-US" sz="2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可爱的中国</a:t>
            </a:r>
            <a:r>
              <a:rPr lang="en-US" altLang="zh-CN" sz="2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》</a:t>
            </a:r>
            <a:r>
              <a:rPr lang="zh-CN" altLang="en-US" sz="2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一文中所憧憬的那样，“到处都是活跃的创造，到处都是日新月异的进步”正以更为成熟，文件的步伐走进世界舞台中央，</a:t>
            </a:r>
            <a:r>
              <a:rPr lang="zh-CN" altLang="en-US" sz="24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这就是国运昌盛的节奏，是国运彰显的昭示。</a:t>
            </a:r>
            <a:endParaRPr lang="en-US" altLang="zh-CN" sz="24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781"/>
            <a:ext cx="12192000" cy="171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05"/>
          <a:stretch/>
        </p:blipFill>
        <p:spPr>
          <a:xfrm>
            <a:off x="2547257" y="656771"/>
            <a:ext cx="5339443" cy="20648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43"/>
          <a:stretch/>
        </p:blipFill>
        <p:spPr>
          <a:xfrm>
            <a:off x="3363685" y="2721614"/>
            <a:ext cx="7053943" cy="206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274D64-602D-473B-BFC8-4433A5EE0507}"/>
              </a:ext>
            </a:extLst>
          </p:cNvPr>
          <p:cNvSpPr/>
          <p:nvPr/>
        </p:nvSpPr>
        <p:spPr>
          <a:xfrm>
            <a:off x="2794394" y="829629"/>
            <a:ext cx="1292662" cy="3464432"/>
          </a:xfrm>
          <a:prstGeom prst="rect">
            <a:avLst/>
          </a:prstGeom>
          <a:effectLst>
            <a:outerShdw blurRad="88900" dist="88900" dir="1200000" algn="tl" rotWithShape="0">
              <a:prstClr val="black">
                <a:alpha val="40000"/>
              </a:prstClr>
            </a:outerShdw>
          </a:effectLst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7200" b="1" spc="600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前言</a:t>
            </a:r>
            <a:endParaRPr lang="en-US" altLang="zh-CN" sz="7200" b="1" spc="600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4323192" y="738269"/>
            <a:ext cx="7520007" cy="364715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最中国的发展</a:t>
            </a:r>
            <a:r>
              <a:rPr lang="en-US" altLang="zh-CN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—</a:t>
            </a: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中国国之强大，明知道服我的国情就是我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的家有一种祝福叫祖国你好，有一种叫叫扬眉吐气有一种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努力叫做苦干实干的有种不想校地伟大复兴一系列中国强，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中国路中国车。中国往中国狗无数个中国符号会取消了一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股中国风，将中国更加紧密地联系在一起，引领中国更加繁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荣富强今天的中国改革开放和社会主义现代化建设的历史性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成就，科技、交通、经济。</a:t>
            </a:r>
          </a:p>
        </p:txBody>
      </p: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522514"/>
            <a:ext cx="4243353" cy="22534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4207254" y="3020786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最中国的发展</a:t>
            </a:r>
            <a:endParaRPr lang="en-US" altLang="zh-CN" sz="40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中国科技、交通、经济</a:t>
            </a:r>
          </a:p>
        </p:txBody>
      </p:sp>
      <p:sp>
        <p:nvSpPr>
          <p:cNvPr id="4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5677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第一章节</a:t>
            </a:r>
          </a:p>
        </p:txBody>
      </p: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extLst>
              <a:ext uri="{FF2B5EF4-FFF2-40B4-BE49-F238E27FC236}">
                <a16:creationId xmlns:a16="http://schemas.microsoft.com/office/drawing/2014/main" id="{89F32F6E-7D59-44D6-A51F-E9F2E19600DF}"/>
              </a:ext>
            </a:extLst>
          </p:cNvPr>
          <p:cNvSpPr/>
          <p:nvPr/>
        </p:nvSpPr>
        <p:spPr>
          <a:xfrm>
            <a:off x="1281194" y="1632503"/>
            <a:ext cx="10099820" cy="3315053"/>
          </a:xfrm>
          <a:prstGeom prst="roundRect">
            <a:avLst>
              <a:gd name="adj" fmla="val 1542"/>
            </a:avLst>
          </a:prstGeom>
          <a:noFill/>
          <a:ln w="38100">
            <a:solidFill>
              <a:srgbClr val="BA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399BAE5-473E-4137-9765-3847F9F5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8"/>
          <a:stretch/>
        </p:blipFill>
        <p:spPr>
          <a:xfrm>
            <a:off x="6184881" y="80506"/>
            <a:ext cx="3561571" cy="19545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781"/>
            <a:ext cx="12192000" cy="17192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81194" y="1632503"/>
            <a:ext cx="3269125" cy="3315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1218178" y="1757712"/>
            <a:ext cx="339515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最中国的发展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中国科技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中国交通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中国经济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180557" y="2095421"/>
            <a:ext cx="5570218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一个个非凡的超级工程，展示了人类历史上最大的发射望远镜</a:t>
            </a:r>
            <a:r>
              <a:rPr lang="en-US" altLang="zh-CN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FAST</a:t>
            </a: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、全球最大的海上砖井品牌“蓝鲸</a:t>
            </a:r>
            <a:r>
              <a:rPr lang="en-US" altLang="zh-CN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2</a:t>
            </a: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号”、磁悬浮列车研发、</a:t>
            </a:r>
            <a:r>
              <a:rPr lang="en-US" altLang="zh-CN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5G</a:t>
            </a: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技术等领域，人们走向新时代的里程碑的科研成果。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968"/>
          <a:stretch/>
        </p:blipFill>
        <p:spPr>
          <a:xfrm>
            <a:off x="342900" y="963386"/>
            <a:ext cx="5519057" cy="25551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408"/>
          <a:stretch/>
        </p:blipFill>
        <p:spPr>
          <a:xfrm>
            <a:off x="6253843" y="3734675"/>
            <a:ext cx="5519057" cy="25551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2869"/>
          <a:stretch/>
        </p:blipFill>
        <p:spPr>
          <a:xfrm>
            <a:off x="342900" y="3734675"/>
            <a:ext cx="5519057" cy="25551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t="12313"/>
          <a:stretch/>
        </p:blipFill>
        <p:spPr>
          <a:xfrm>
            <a:off x="6253842" y="963386"/>
            <a:ext cx="5519057" cy="25969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3337" y="2393208"/>
            <a:ext cx="3269125" cy="18782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4360321" y="2547511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最中国的发展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中国科技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88" y="1083128"/>
            <a:ext cx="5212722" cy="293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72" y="1709057"/>
            <a:ext cx="5684157" cy="3751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886" y="2721428"/>
            <a:ext cx="5684157" cy="3603756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8132221" y="997464"/>
            <a:ext cx="3395156" cy="5327719"/>
            <a:chOff x="8132221" y="997464"/>
            <a:chExt cx="3395156" cy="5327719"/>
          </a:xfrm>
        </p:grpSpPr>
        <p:sp>
          <p:nvSpPr>
            <p:cNvPr id="5" name="矩形 4"/>
            <p:cNvSpPr/>
            <p:nvPr/>
          </p:nvSpPr>
          <p:spPr>
            <a:xfrm>
              <a:off x="8195237" y="997464"/>
              <a:ext cx="3269125" cy="5327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39DD513-ECFB-495D-A38A-A536C5A2D1DC}"/>
                </a:ext>
              </a:extLst>
            </p:cNvPr>
            <p:cNvSpPr/>
            <p:nvPr/>
          </p:nvSpPr>
          <p:spPr>
            <a:xfrm>
              <a:off x="8132221" y="1151768"/>
              <a:ext cx="3395156" cy="47089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蛟龙号</a:t>
              </a:r>
              <a:endParaRPr lang="en-US" altLang="zh-CN" sz="4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蛟龙号载人潜水器是一艘由中国自行设计、自主集成研制的载人潜水器，也是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863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计划中的一个重大研究专项。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2010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年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5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月至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7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月，蛟龙号载人潜水器在中国南海中进行了多次下潜任务，最大下潜深度达到了</a:t>
              </a:r>
              <a:r>
                <a:rPr lang="en-US" altLang="zh-CN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3759</a:t>
              </a: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  <a:sym typeface="+mn-lt"/>
                </a:rPr>
                <a:t>米。</a:t>
              </a:r>
              <a:endParaRPr lang="en-US" altLang="zh-CN" sz="20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Nipic_4268027_20150724132014183237.png">
            <a:extLst>
              <a:ext uri="{FF2B5EF4-FFF2-40B4-BE49-F238E27FC236}">
                <a16:creationId xmlns:a16="http://schemas.microsoft.com/office/drawing/2014/main" id="{979329A5-2E03-4E06-B2A5-E3D0B77F0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95703" y="522514"/>
            <a:ext cx="4243353" cy="225343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AF555B-1ABA-4565-A5FD-EBA4E102CE73}"/>
              </a:ext>
            </a:extLst>
          </p:cNvPr>
          <p:cNvSpPr txBox="1"/>
          <p:nvPr/>
        </p:nvSpPr>
        <p:spPr>
          <a:xfrm>
            <a:off x="4629682" y="3020786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最中国的捍卫者</a:t>
            </a:r>
            <a:endParaRPr lang="en-US" altLang="zh-CN" sz="40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  <a:p>
            <a:pPr algn="ctr"/>
            <a:r>
              <a:rPr lang="zh-CN" altLang="en-US" sz="40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中国军人</a:t>
            </a:r>
          </a:p>
        </p:txBody>
      </p:sp>
      <p:sp>
        <p:nvSpPr>
          <p:cNvPr id="4" name="TextBox 2_1">
            <a:extLst>
              <a:ext uri="{FF2B5EF4-FFF2-40B4-BE49-F238E27FC236}">
                <a16:creationId xmlns:a16="http://schemas.microsoft.com/office/drawing/2014/main" id="{9CD97F1B-32AE-4E2B-B6FA-D458957E1DD5}"/>
              </a:ext>
            </a:extLst>
          </p:cNvPr>
          <p:cNvSpPr txBox="1"/>
          <p:nvPr/>
        </p:nvSpPr>
        <p:spPr>
          <a:xfrm>
            <a:off x="5613476" y="156773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FACD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第一章节</a:t>
            </a:r>
          </a:p>
        </p:txBody>
      </p:sp>
    </p:spTree>
    <p:extLst>
      <p:ext uri="{BB962C8B-B14F-4D97-AF65-F5344CB8AC3E}">
        <p14:creationId xmlns:p14="http://schemas.microsoft.com/office/powerpoint/2010/main" val="34298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extLst>
              <a:ext uri="{FF2B5EF4-FFF2-40B4-BE49-F238E27FC236}">
                <a16:creationId xmlns:a16="http://schemas.microsoft.com/office/drawing/2014/main" id="{89F32F6E-7D59-44D6-A51F-E9F2E19600DF}"/>
              </a:ext>
            </a:extLst>
          </p:cNvPr>
          <p:cNvSpPr/>
          <p:nvPr/>
        </p:nvSpPr>
        <p:spPr>
          <a:xfrm>
            <a:off x="1281194" y="1632503"/>
            <a:ext cx="10099820" cy="3315053"/>
          </a:xfrm>
          <a:prstGeom prst="roundRect">
            <a:avLst>
              <a:gd name="adj" fmla="val 1542"/>
            </a:avLst>
          </a:prstGeom>
          <a:noFill/>
          <a:ln w="38100">
            <a:solidFill>
              <a:srgbClr val="BA00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399BAE5-473E-4137-9765-3847F9F51D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8"/>
          <a:stretch/>
        </p:blipFill>
        <p:spPr>
          <a:xfrm>
            <a:off x="6184881" y="80506"/>
            <a:ext cx="3561571" cy="1954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8781"/>
            <a:ext cx="12192000" cy="171921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81194" y="1632503"/>
            <a:ext cx="3269125" cy="33150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1218178" y="2505199"/>
            <a:ext cx="33951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最中国的捍卫者中国军人</a:t>
            </a:r>
            <a:endParaRPr lang="en-US" altLang="zh-CN" sz="3200" b="1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9DD513-ECFB-495D-A38A-A536C5A2D1DC}"/>
              </a:ext>
            </a:extLst>
          </p:cNvPr>
          <p:cNvSpPr/>
          <p:nvPr/>
        </p:nvSpPr>
        <p:spPr>
          <a:xfrm>
            <a:off x="5180557" y="2095421"/>
            <a:ext cx="5570218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gradFill>
                  <a:gsLst>
                    <a:gs pos="0">
                      <a:srgbClr val="FF3200"/>
                    </a:gs>
                    <a:gs pos="100000">
                      <a:srgbClr val="C40200"/>
                    </a:gs>
                  </a:gsLst>
                  <a:lin ang="10800000" scaled="0"/>
                </a:gradFill>
                <a:latin typeface="Microsoft YaHei" charset="-122"/>
                <a:ea typeface="Microsoft YaHei" charset="-122"/>
                <a:cs typeface="Microsoft YaHei" charset="-122"/>
                <a:sym typeface="+mn-lt"/>
              </a:rPr>
              <a:t>犯我中华者虽远必诛，保家卫国，他们绝不含糊，居于我们的领土，一寸都不能 少！界限就是我们的底线。</a:t>
            </a:r>
            <a:endParaRPr lang="en-US" altLang="zh-CN" sz="2200" b="1" dirty="0">
              <a:gradFill>
                <a:gsLst>
                  <a:gs pos="0">
                    <a:srgbClr val="FF3200"/>
                  </a:gs>
                  <a:gs pos="100000">
                    <a:srgbClr val="C40200"/>
                  </a:gs>
                </a:gsLst>
                <a:lin ang="10800000" scaled="0"/>
              </a:gradFill>
              <a:latin typeface="Microsoft YaHei" charset="-122"/>
              <a:ea typeface="Microsoft YaHei" charset="-122"/>
              <a:cs typeface="Microsoft YaHei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</TotalTime>
  <Words>1280</Words>
  <Application>Microsoft Office PowerPoint</Application>
  <PresentationFormat>宽屏</PresentationFormat>
  <Paragraphs>73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Microsoft YaHei</vt:lpstr>
      <vt:lpstr>Microsoft YaHei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luanqinbo</cp:lastModifiedBy>
  <cp:revision>54</cp:revision>
  <dcterms:created xsi:type="dcterms:W3CDTF">2017-08-18T03:02:00Z</dcterms:created>
  <dcterms:modified xsi:type="dcterms:W3CDTF">2018-04-09T02:05:55Z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