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307" r:id="rId6"/>
    <p:sldId id="256" r:id="rId7"/>
    <p:sldId id="257" r:id="rId8"/>
    <p:sldId id="258" r:id="rId9"/>
    <p:sldId id="259" r:id="rId10"/>
    <p:sldId id="260" r:id="rId11"/>
    <p:sldId id="261" r:id="rId12"/>
    <p:sldId id="263" r:id="rId13"/>
    <p:sldId id="264" r:id="rId14"/>
    <p:sldId id="262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9" r:id="rId25"/>
    <p:sldId id="278" r:id="rId26"/>
    <p:sldId id="277" r:id="rId27"/>
    <p:sldId id="280" r:id="rId28"/>
    <p:sldId id="282" r:id="rId29"/>
    <p:sldId id="283" r:id="rId30"/>
    <p:sldId id="285" r:id="rId31"/>
    <p:sldId id="287" r:id="rId32"/>
    <p:sldId id="289" r:id="rId33"/>
    <p:sldId id="290" r:id="rId34"/>
    <p:sldId id="292" r:id="rId35"/>
    <p:sldId id="293" r:id="rId36"/>
    <p:sldId id="294" r:id="rId37"/>
    <p:sldId id="295" r:id="rId38"/>
    <p:sldId id="296" r:id="rId39"/>
    <p:sldId id="298" r:id="rId40"/>
    <p:sldId id="297" r:id="rId41"/>
    <p:sldId id="299" r:id="rId42"/>
    <p:sldId id="300" r:id="rId43"/>
    <p:sldId id="301" r:id="rId44"/>
    <p:sldId id="275" r:id="rId45"/>
    <p:sldId id="304" r:id="rId46"/>
  </p:sldIdLst>
  <p:sldSz cx="5143500" cy="9144000" type="screen16x9"/>
  <p:notesSz cx="6858000" cy="9144000"/>
  <p:embeddedFontLst>
    <p:embeddedFont>
      <p:font typeface="幼圆" panose="02010509060101010101" pitchFamily="49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华文细黑" panose="02010600040101010101" pitchFamily="2" charset="-122"/>
      <p:regular r:id="rId52"/>
    </p:embeddedFont>
    <p:embeddedFont>
      <p:font typeface="汉鼎简美黑" panose="02010609000101010101"/>
      <p:regular r:id="rId53"/>
    </p:embeddedFont>
    <p:embeddedFont>
      <p:font typeface="华文中宋" panose="02010600040101010101" pitchFamily="2" charset="-122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A1C"/>
    <a:srgbClr val="030C21"/>
    <a:srgbClr val="0A1328"/>
    <a:srgbClr val="E32B2B"/>
    <a:srgbClr val="E02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2550" y="78"/>
      </p:cViewPr>
      <p:guideLst>
        <p:guide orient="horz" pos="2880"/>
        <p:guide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font" Target="fonts/font7.fntdata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font" Target="fonts/font2.fntdata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3.fntdata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08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94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656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99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206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1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59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25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47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33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92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53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21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376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583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162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97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57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7867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677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5311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532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959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583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3660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585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070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1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76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653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3898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483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143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763" y="2840569"/>
            <a:ext cx="4371975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239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925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301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6301" y="3875620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80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14613" y="2133603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857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904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67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663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147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263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561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929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0967" y="364069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7175" y="1913469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8162" y="6400802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08162" y="7156453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2018\5\16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3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5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4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57175" y="366184"/>
            <a:ext cx="462915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75" y="2133603"/>
            <a:ext cx="462915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57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2018\5\16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57363" y="8475136"/>
            <a:ext cx="16287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86175" y="8475136"/>
            <a:ext cx="12001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1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tags" Target="../tags/tag2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7864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灵感和</a:t>
            </a:r>
            <a:r>
              <a:rPr lang="en-US" altLang="zh-CN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PPT</a:t>
            </a:r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中的视频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1196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来自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1293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  <a:cs typeface="经典美黑简" pitchFamily="49" charset="-122"/>
              </a:rPr>
              <a:t>米虫</a:t>
            </a:r>
            <a:endParaRPr lang="zh-CN" altLang="en-US" sz="3600" dirty="0">
              <a:solidFill>
                <a:prstClr val="white"/>
              </a:solidFill>
              <a:latin typeface="幼圆" pitchFamily="49" charset="-122"/>
              <a:ea typeface="幼圆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299461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打</a:t>
            </a:r>
            <a:endParaRPr lang="zh-CN" altLang="en-US" sz="72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虎</a:t>
            </a:r>
            <a:endParaRPr lang="zh-CN" altLang="en-US" sz="72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99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302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327 0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拍</a:t>
            </a: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41103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蝇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55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667E-6 L -0.08302 -4.16667E-6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667E-6 L 0.11327 -4.16667E-6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0985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猎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库_文本框 1"/>
          <p:cNvSpPr txBox="1"/>
          <p:nvPr>
            <p:custDataLst>
              <p:tags r:id="rId2"/>
            </p:custDataLst>
          </p:nvPr>
        </p:nvSpPr>
        <p:spPr>
          <a:xfrm>
            <a:off x="0" y="4098535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ysClr val="windowText" lastClr="000000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狐</a:t>
            </a:r>
            <a:endParaRPr lang="zh-CN" altLang="en-US" sz="7200" dirty="0">
              <a:solidFill>
                <a:sysClr val="windowText" lastClr="000000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8302 1.11111E-6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11327 1.11111E-6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一带一路</a:t>
            </a:r>
            <a:endParaRPr lang="zh-CN" altLang="en-US" sz="54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10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0335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32B2B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国家总体安全观</a:t>
            </a:r>
            <a:endParaRPr lang="zh-CN" altLang="en-US" sz="4000" b="1" dirty="0">
              <a:solidFill>
                <a:srgbClr val="E32B2B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3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CE_文本框 1"/>
          <p:cNvSpPr txBox="1"/>
          <p:nvPr>
            <p:custDataLst>
              <p:tags r:id="rId1"/>
            </p:custDataLst>
          </p:nvPr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坚持“</a:t>
            </a:r>
            <a:r>
              <a:rPr lang="zh-CN" altLang="en-US" sz="4400" dirty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一国两制</a:t>
            </a:r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”</a:t>
            </a:r>
            <a:endParaRPr lang="zh-CN" altLang="en-US" sz="44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62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4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/4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9" dur="1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1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  <p:animEffect filter="circle(in)">
                                      <p:cBhvr>
                                        <p:cTn id="11" dur="3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56571"/>
            <a:ext cx="514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推进祖国和平统一</a:t>
            </a:r>
            <a:endParaRPr lang="zh-CN" altLang="en-US" sz="3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79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183E-6 3.88889E-6 L -2.7183E-6 0.25451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7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ACE_文本框 1"/>
          <p:cNvSpPr txBox="1"/>
          <p:nvPr>
            <p:custDataLst>
              <p:tags r:id="rId1"/>
            </p:custDataLst>
          </p:nvPr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600" dirty="0" smtClean="0">
                <a:solidFill>
                  <a:srgbClr val="E32B2B"/>
                </a:solidFill>
                <a:latin typeface="华文细黑" pitchFamily="2" charset="-122"/>
                <a:ea typeface="华文细黑" pitchFamily="2" charset="-122"/>
                <a:cs typeface="经典美黑简" pitchFamily="49" charset="-122"/>
              </a:rPr>
              <a:t>2035</a:t>
            </a:r>
            <a:endParaRPr lang="zh-CN" altLang="en-US" sz="9600" b="1" spc="600" dirty="0">
              <a:solidFill>
                <a:srgbClr val="E32B2B"/>
              </a:solidFill>
              <a:latin typeface="华文细黑" pitchFamily="2" charset="-122"/>
              <a:ea typeface="华文细黑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42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3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99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3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286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86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现代化</a:t>
            </a:r>
            <a:endParaRPr lang="zh-CN" altLang="en-US" sz="72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22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蓝剑_文本框 1"/>
          <p:cNvSpPr txBox="1"/>
          <p:nvPr>
            <p:custDataLst>
              <p:tags r:id="rId1"/>
            </p:custDataLst>
          </p:nvPr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中国共产党</a:t>
            </a:r>
          </a:p>
        </p:txBody>
      </p:sp>
      <p:sp>
        <p:nvSpPr>
          <p:cNvPr id="3" name="PA_蓝剑_文本框 2"/>
          <p:cNvSpPr txBox="1"/>
          <p:nvPr>
            <p:custDataLst>
              <p:tags r:id="rId2"/>
            </p:custDataLst>
          </p:nvPr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第十九次全国代表大会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蓝剑_文本框 3"/>
          <p:cNvSpPr txBox="1"/>
          <p:nvPr>
            <p:custDataLst>
              <p:tags r:id="rId3"/>
            </p:custDataLst>
          </p:nvPr>
        </p:nvSpPr>
        <p:spPr>
          <a:xfrm>
            <a:off x="0" y="5112931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胜利召开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8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3"/>
          <p:cNvSpPr txBox="1"/>
          <p:nvPr>
            <p:custDataLst>
              <p:tags r:id="rId1"/>
            </p:custDataLst>
          </p:nvPr>
        </p:nvSpPr>
        <p:spPr>
          <a:xfrm>
            <a:off x="0" y="3707904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E02738"/>
                </a:solidFill>
                <a:latin typeface="经典美黑简" panose="02010609000101010101" pitchFamily="49" charset="-122"/>
                <a:ea typeface="汉鼎简美黑" panose="02010609000101010101" pitchFamily="49" charset="-122"/>
                <a:cs typeface="经典美黑简" panose="02010609000101010101" pitchFamily="49" charset="-122"/>
              </a:rPr>
              <a:t>中国特色社会主义</a:t>
            </a:r>
            <a:endParaRPr lang="zh-CN" altLang="en-US" sz="4400" b="1" dirty="0">
              <a:solidFill>
                <a:srgbClr val="E02738"/>
              </a:solidFill>
              <a:latin typeface="经典美黑简" panose="02010609000101010101" pitchFamily="49" charset="-122"/>
              <a:ea typeface="汉鼎简美黑" panose="02010609000101010101" pitchFamily="49" charset="-122"/>
              <a:cs typeface="经典美黑简" panose="0201060900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03648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两学一做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33484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三严三实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932040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四个全面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961876"/>
            <a:ext cx="5143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E02738"/>
                </a:solidFill>
                <a:latin typeface="华文中宋" pitchFamily="2" charset="-122"/>
                <a:ea typeface="华文中宋" pitchFamily="2" charset="-122"/>
              </a:rPr>
              <a:t>八项规定</a:t>
            </a:r>
            <a:endParaRPr lang="zh-CN" altLang="en-US" sz="4000" b="1" dirty="0">
              <a:solidFill>
                <a:srgbClr val="E02738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" name="未命名混音 1_mixdo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0869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626" y="70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6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"/>
    </mc:Choice>
    <mc:Fallback xmlns="">
      <p:transition spd="slow" advTm="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MjAxNzEwMTkxMDE0MDVfNTMwNTU4OTM3XzM1ODk4NDM5NDZfMF8z_hddw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00" end="29887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2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reveal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库_文本框 2"/>
          <p:cNvSpPr txBox="1"/>
          <p:nvPr>
            <p:custDataLst>
              <p:tags r:id="rId1"/>
            </p:custDataLst>
          </p:nvPr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历史的新起点</a:t>
            </a:r>
            <a:endParaRPr lang="en-US" altLang="zh-CN" sz="3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pic>
        <p:nvPicPr>
          <p:cNvPr id="4" name="未命名混音 1_mixdow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1400" end="28794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626" y="701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3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"/>
          <p:cNvSpPr txBox="1"/>
          <p:nvPr>
            <p:custDataLst>
              <p:tags r:id="rId1"/>
            </p:custDataLst>
          </p:nvPr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人类命运共同体</a:t>
            </a:r>
            <a:endParaRPr lang="zh-CN" altLang="en-US" sz="44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27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蓝剑_文本框 2"/>
          <p:cNvSpPr txBox="1"/>
          <p:nvPr>
            <p:custDataLst>
              <p:tags r:id="rId1"/>
            </p:custDataLst>
          </p:nvPr>
        </p:nvSpPr>
        <p:spPr>
          <a:xfrm>
            <a:off x="0" y="4156501"/>
            <a:ext cx="514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两个一百年</a:t>
            </a:r>
            <a:endParaRPr lang="en-US" altLang="zh-CN" sz="48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PA_椭圆 3"/>
          <p:cNvSpPr/>
          <p:nvPr>
            <p:custDataLst>
              <p:tags r:id="rId2"/>
            </p:custDataLst>
          </p:nvPr>
        </p:nvSpPr>
        <p:spPr>
          <a:xfrm>
            <a:off x="483518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椭圆 4"/>
          <p:cNvSpPr/>
          <p:nvPr>
            <p:custDataLst>
              <p:tags r:id="rId3"/>
            </p:custDataLst>
          </p:nvPr>
        </p:nvSpPr>
        <p:spPr>
          <a:xfrm>
            <a:off x="1259629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椭圆 5"/>
          <p:cNvSpPr/>
          <p:nvPr>
            <p:custDataLst>
              <p:tags r:id="rId4"/>
            </p:custDataLst>
          </p:nvPr>
        </p:nvSpPr>
        <p:spPr>
          <a:xfrm>
            <a:off x="2035740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椭圆 6"/>
          <p:cNvSpPr/>
          <p:nvPr>
            <p:custDataLst>
              <p:tags r:id="rId5"/>
            </p:custDataLst>
          </p:nvPr>
        </p:nvSpPr>
        <p:spPr>
          <a:xfrm>
            <a:off x="2811851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椭圆 7"/>
          <p:cNvSpPr/>
          <p:nvPr>
            <p:custDataLst>
              <p:tags r:id="rId6"/>
            </p:custDataLst>
          </p:nvPr>
        </p:nvSpPr>
        <p:spPr>
          <a:xfrm>
            <a:off x="3587962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椭圆 8"/>
          <p:cNvSpPr/>
          <p:nvPr>
            <p:custDataLst>
              <p:tags r:id="rId7"/>
            </p:custDataLst>
          </p:nvPr>
        </p:nvSpPr>
        <p:spPr>
          <a:xfrm>
            <a:off x="4364074" y="358277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椭圆 9"/>
          <p:cNvSpPr/>
          <p:nvPr>
            <p:custDataLst>
              <p:tags r:id="rId8"/>
            </p:custDataLst>
          </p:nvPr>
        </p:nvSpPr>
        <p:spPr>
          <a:xfrm>
            <a:off x="483518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椭圆 10"/>
          <p:cNvSpPr/>
          <p:nvPr>
            <p:custDataLst>
              <p:tags r:id="rId9"/>
            </p:custDataLst>
          </p:nvPr>
        </p:nvSpPr>
        <p:spPr>
          <a:xfrm>
            <a:off x="1259629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椭圆 11"/>
          <p:cNvSpPr/>
          <p:nvPr>
            <p:custDataLst>
              <p:tags r:id="rId10"/>
            </p:custDataLst>
          </p:nvPr>
        </p:nvSpPr>
        <p:spPr>
          <a:xfrm>
            <a:off x="2035740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椭圆 12"/>
          <p:cNvSpPr/>
          <p:nvPr>
            <p:custDataLst>
              <p:tags r:id="rId11"/>
            </p:custDataLst>
          </p:nvPr>
        </p:nvSpPr>
        <p:spPr>
          <a:xfrm>
            <a:off x="2811851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13"/>
          <p:cNvSpPr/>
          <p:nvPr>
            <p:custDataLst>
              <p:tags r:id="rId12"/>
            </p:custDataLst>
          </p:nvPr>
        </p:nvSpPr>
        <p:spPr>
          <a:xfrm>
            <a:off x="3587962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14"/>
          <p:cNvSpPr/>
          <p:nvPr>
            <p:custDataLst>
              <p:tags r:id="rId13"/>
            </p:custDataLst>
          </p:nvPr>
        </p:nvSpPr>
        <p:spPr>
          <a:xfrm>
            <a:off x="4364074" y="5417214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02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56501"/>
            <a:ext cx="514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两个一百年</a:t>
            </a:r>
            <a:endParaRPr lang="en-US" altLang="zh-CN" sz="48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3518" y="3582770"/>
            <a:ext cx="4024572" cy="144016"/>
            <a:chOff x="483518" y="3491880"/>
            <a:chExt cx="4024572" cy="144016"/>
          </a:xfrm>
          <a:solidFill>
            <a:srgbClr val="E32B2B"/>
          </a:solidFill>
        </p:grpSpPr>
        <p:sp>
          <p:nvSpPr>
            <p:cNvPr id="4" name="椭圆 3"/>
            <p:cNvSpPr/>
            <p:nvPr/>
          </p:nvSpPr>
          <p:spPr>
            <a:xfrm>
              <a:off x="483518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59629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35740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11851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87962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364074" y="3491880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3518" y="5417214"/>
            <a:ext cx="4024572" cy="144016"/>
            <a:chOff x="483518" y="5326324"/>
            <a:chExt cx="4024572" cy="144016"/>
          </a:xfrm>
          <a:solidFill>
            <a:srgbClr val="E32B2B"/>
          </a:solidFill>
        </p:grpSpPr>
        <p:sp>
          <p:nvSpPr>
            <p:cNvPr id="10" name="椭圆 9"/>
            <p:cNvSpPr/>
            <p:nvPr/>
          </p:nvSpPr>
          <p:spPr>
            <a:xfrm>
              <a:off x="483518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59629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35740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811851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587962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64074" y="5326324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32B2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79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2031690" y="3787170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站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站起来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8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6545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只为设计_文本框 2"/>
          <p:cNvSpPr txBox="1"/>
          <p:nvPr>
            <p:custDataLst>
              <p:tags r:id="rId1"/>
            </p:custDataLst>
          </p:nvPr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富</a:t>
            </a:r>
            <a:endParaRPr lang="en-US" altLang="zh-CN" sz="96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0"/>
            <a:ext cx="5143500" cy="9144000"/>
            <a:chOff x="0" y="0"/>
            <a:chExt cx="5143500" cy="9144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5143500" cy="9144000"/>
            </a:xfrm>
            <a:prstGeom prst="rect">
              <a:avLst/>
            </a:prstGeom>
            <a:solidFill>
              <a:srgbClr val="E3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2"/>
            <p:cNvSpPr txBox="1"/>
            <p:nvPr/>
          </p:nvSpPr>
          <p:spPr>
            <a:xfrm>
              <a:off x="0" y="3910281"/>
              <a:ext cx="51435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spc="600" dirty="0" smtClean="0">
                  <a:solidFill>
                    <a:prstClr val="white">
                      <a:alpha val="41000"/>
                    </a:prstClr>
                  </a:solidFill>
                  <a:latin typeface="经典美黑简" pitchFamily="49" charset="-122"/>
                  <a:ea typeface="汉鼎简美黑" panose="02010609000101010101" pitchFamily="49" charset="-122"/>
                  <a:cs typeface="经典美黑简" pitchFamily="49" charset="-122"/>
                </a:rPr>
                <a:t>富起来</a:t>
              </a:r>
              <a:endParaRPr lang="en-US" altLang="zh-CN" sz="8000" spc="600" dirty="0" smtClean="0">
                <a:solidFill>
                  <a:prstClr val="white">
                    <a:alpha val="41000"/>
                  </a:prstClr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0" y="3910281"/>
            <a:ext cx="514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富起来</a:t>
            </a:r>
            <a:endParaRPr lang="en-US" altLang="zh-CN" sz="80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49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accel="5000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utoUpdateAnimBg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-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utoUpdateAnimBg="0"/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2031690" y="3787170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强</a:t>
            </a:r>
            <a:endParaRPr lang="zh-CN" altLang="en-US" sz="9600" spc="600" dirty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51435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强</a:t>
            </a:r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起来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41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6545 " pathEditMode="relative" ptsTypes="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787170"/>
            <a:ext cx="5143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中国梦</a:t>
            </a:r>
            <a:endParaRPr lang="zh-CN" altLang="en-US" sz="9600" spc="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06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200">
        <p14:flythrough dir="out"/>
      </p:transition>
    </mc:Choice>
    <mc:Fallback xmlns="">
      <p:transition advTm="2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是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89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社会主义现代化</a:t>
            </a:r>
          </a:p>
        </p:txBody>
      </p:sp>
    </p:spTree>
    <p:extLst>
      <p:ext uri="{BB962C8B-B14F-4D97-AF65-F5344CB8AC3E}">
        <p14:creationId xmlns:p14="http://schemas.microsoft.com/office/powerpoint/2010/main" val="352093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>
                    <a:alpha val="33000"/>
                  </a:srgbClr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</a:t>
            </a:r>
            <a:endParaRPr lang="en-US" altLang="zh-CN" sz="5400" spc="600" dirty="0" smtClean="0">
              <a:solidFill>
                <a:srgbClr val="E32B2B">
                  <a:alpha val="33000"/>
                </a:srgbClr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历史的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10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现实的</a:t>
            </a:r>
            <a:endParaRPr lang="en-US" altLang="zh-CN" sz="5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55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也是</a:t>
            </a:r>
            <a:endParaRPr lang="en-US" altLang="zh-CN" sz="5400" spc="600" dirty="0" smtClean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85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未来的</a:t>
            </a:r>
            <a:endParaRPr lang="en-US" altLang="zh-CN" sz="5400" spc="600" dirty="0" smtClean="0">
              <a:solidFill>
                <a:schemeClr val="bg1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65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018002"/>
            <a:ext cx="5143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是</a:t>
            </a:r>
            <a:endParaRPr lang="en-US" altLang="zh-CN" sz="66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6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018002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我们这一代的</a:t>
            </a:r>
            <a:endParaRPr lang="en-US" altLang="zh-CN" sz="4400" spc="600" dirty="0" smtClean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更是</a:t>
            </a:r>
            <a:endParaRPr lang="en-US" altLang="zh-CN" sz="54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5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2"/>
          <p:cNvSpPr txBox="1"/>
          <p:nvPr>
            <p:custDataLst>
              <p:tags r:id="rId1"/>
            </p:custDataLst>
          </p:nvPr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青年一代的</a:t>
            </a:r>
            <a:endParaRPr lang="en-US" altLang="zh-CN" sz="5400" spc="600" dirty="0" smtClean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82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习近平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在党的十九大报告中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12931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这样说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0" y="3384739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习近平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0" y="4248835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E32B2B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在党的十九大报告中</a:t>
            </a:r>
            <a:endParaRPr lang="zh-CN" altLang="en-US" sz="3600" dirty="0">
              <a:solidFill>
                <a:srgbClr val="E32B2B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8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"/>
    </mc:Choice>
    <mc:Fallback xmlns="">
      <p:transition spd="slow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MjAxNzEwMTkxMDE0MDVfNTMwNTU4OTM3XzM1ODk4NDM5NDZfMF8z_hddw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220" end="1331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0">
        <p14:reveal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国防和军队现代化</a:t>
            </a:r>
          </a:p>
        </p:txBody>
      </p:sp>
    </p:spTree>
    <p:extLst>
      <p:ext uri="{BB962C8B-B14F-4D97-AF65-F5344CB8AC3E}">
        <p14:creationId xmlns:p14="http://schemas.microsoft.com/office/powerpoint/2010/main" val="273968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7864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灵感和</a:t>
            </a:r>
            <a:r>
              <a:rPr lang="en-US" altLang="zh-CN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PPT</a:t>
            </a:r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中的视频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1196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来自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1293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  <a:cs typeface="经典美黑简" pitchFamily="49" charset="-122"/>
              </a:rPr>
              <a:t>米虫</a:t>
            </a:r>
            <a:endParaRPr lang="zh-CN" altLang="en-US" sz="3600" dirty="0">
              <a:solidFill>
                <a:prstClr val="white"/>
              </a:solidFill>
              <a:latin typeface="幼圆" pitchFamily="49" charset="-122"/>
              <a:ea typeface="幼圆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573075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47864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灵感和</a:t>
            </a:r>
            <a:r>
              <a:rPr lang="en-US" altLang="zh-CN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PPT</a:t>
            </a:r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中的视频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1196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来自</a:t>
            </a:r>
            <a:endParaRPr lang="zh-CN" altLang="en-US" sz="36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112930"/>
            <a:ext cx="514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幼圆" pitchFamily="49" charset="-122"/>
                <a:ea typeface="幼圆" pitchFamily="49" charset="-122"/>
                <a:cs typeface="经典美黑简" pitchFamily="49" charset="-122"/>
              </a:rPr>
              <a:t>米虫</a:t>
            </a:r>
            <a:endParaRPr lang="zh-CN" altLang="en-US" sz="3600" dirty="0">
              <a:solidFill>
                <a:prstClr val="white"/>
              </a:solidFill>
              <a:latin typeface="幼圆" pitchFamily="49" charset="-122"/>
              <a:ea typeface="幼圆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016026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87280"/>
            <a:ext cx="5143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以人民为中心</a:t>
            </a:r>
            <a:endParaRPr lang="zh-CN" altLang="en-US" sz="44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7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0" y="4279613"/>
            <a:ext cx="514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中国特色社会主义新时代</a:t>
            </a:r>
            <a:endParaRPr lang="zh-CN" altLang="en-US" sz="3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25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4767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公平正义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2919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从严治党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514766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公平正义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2882919" y="2063621"/>
            <a:ext cx="74581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E02738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从严治党</a:t>
            </a:r>
            <a:endParaRPr lang="zh-CN" altLang="en-US" sz="8000" dirty="0">
              <a:solidFill>
                <a:srgbClr val="E02738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21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8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0" y="3971836"/>
            <a:ext cx="514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自信</a:t>
            </a:r>
            <a:endParaRPr lang="zh-CN" altLang="en-US" sz="72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  <p:sp>
        <p:nvSpPr>
          <p:cNvPr id="3" name="PA_蓝剑_文本框 2"/>
          <p:cNvSpPr txBox="1"/>
          <p:nvPr>
            <p:custDataLst>
              <p:tags r:id="rId2"/>
            </p:custDataLst>
          </p:nvPr>
        </p:nvSpPr>
        <p:spPr>
          <a:xfrm>
            <a:off x="448052" y="97160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道路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  <p:sp>
        <p:nvSpPr>
          <p:cNvPr id="4" name="PA_蓝剑_文本框 3"/>
          <p:cNvSpPr txBox="1"/>
          <p:nvPr>
            <p:custDataLst>
              <p:tags r:id="rId3"/>
            </p:custDataLst>
          </p:nvPr>
        </p:nvSpPr>
        <p:spPr>
          <a:xfrm>
            <a:off x="448052" y="241176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理论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  <p:sp>
        <p:nvSpPr>
          <p:cNvPr id="5" name="PA_蓝剑_文本框 4"/>
          <p:cNvSpPr txBox="1"/>
          <p:nvPr>
            <p:custDataLst>
              <p:tags r:id="rId4"/>
            </p:custDataLst>
          </p:nvPr>
        </p:nvSpPr>
        <p:spPr>
          <a:xfrm>
            <a:off x="448052" y="5172165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制度</a:t>
            </a:r>
          </a:p>
        </p:txBody>
      </p:sp>
      <p:sp>
        <p:nvSpPr>
          <p:cNvPr id="6" name="PA_蓝剑_文本框 5"/>
          <p:cNvSpPr txBox="1"/>
          <p:nvPr>
            <p:custDataLst>
              <p:tags r:id="rId5"/>
            </p:custDataLst>
          </p:nvPr>
        </p:nvSpPr>
        <p:spPr>
          <a:xfrm>
            <a:off x="448052" y="6732240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华文中宋" pitchFamily="2" charset="-122"/>
                <a:ea typeface="华文中宋" pitchFamily="2" charset="-122"/>
                <a:cs typeface="经典美黑简" pitchFamily="49" charset="-122"/>
              </a:rPr>
              <a:t>文化</a:t>
            </a:r>
            <a:endParaRPr lang="zh-CN" altLang="en-US" sz="7200" b="1" dirty="0">
              <a:solidFill>
                <a:prstClr val="white"/>
              </a:solidFill>
              <a:latin typeface="华文中宋" pitchFamily="2" charset="-122"/>
              <a:ea typeface="华文中宋" pitchFamily="2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31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"/>
                            </p:stCondLst>
                            <p:childTnLst>
                              <p:par>
                                <p:cTn id="10" presetID="63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185 0 " pathEditMode="relative" rAng="0" ptsTypes="AA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7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2B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10335"/>
            <a:ext cx="51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经典美黑简" pitchFamily="49" charset="-122"/>
                <a:ea typeface="汉鼎简美黑" panose="02010609000101010101" pitchFamily="49" charset="-122"/>
                <a:cs typeface="经典美黑简" pitchFamily="49" charset="-122"/>
              </a:rPr>
              <a:t>专项巡视</a:t>
            </a:r>
            <a:endParaRPr lang="zh-CN" altLang="en-US" sz="5400" dirty="0">
              <a:solidFill>
                <a:prstClr val="white"/>
              </a:solidFill>
              <a:latin typeface="经典美黑简" pitchFamily="49" charset="-122"/>
              <a:ea typeface="汉鼎简美黑" panose="02010609000101010101" pitchFamily="49" charset="-122"/>
              <a:cs typeface="经典美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02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169</Words>
  <Application>Microsoft Office PowerPoint</Application>
  <PresentationFormat>全屏显示(16:9)</PresentationFormat>
  <Paragraphs>70</Paragraphs>
  <Slides>41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幼圆</vt:lpstr>
      <vt:lpstr>Calibri</vt:lpstr>
      <vt:lpstr>华文细黑</vt:lpstr>
      <vt:lpstr>Arial</vt:lpstr>
      <vt:lpstr>宋体</vt:lpstr>
      <vt:lpstr>汉鼎简美黑</vt:lpstr>
      <vt:lpstr>华文中宋</vt:lpstr>
      <vt:lpstr>经典美黑简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32</cp:revision>
  <dcterms:created xsi:type="dcterms:W3CDTF">2017-10-21T04:28:47Z</dcterms:created>
  <dcterms:modified xsi:type="dcterms:W3CDTF">2018-05-16T08:31:14Z</dcterms:modified>
</cp:coreProperties>
</file>