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sldIdLst>
    <p:sldId id="287" r:id="rId2"/>
    <p:sldId id="282" r:id="rId3"/>
    <p:sldId id="279" r:id="rId4"/>
    <p:sldId id="284" r:id="rId5"/>
    <p:sldId id="295" r:id="rId6"/>
    <p:sldId id="296" r:id="rId7"/>
    <p:sldId id="297" r:id="rId8"/>
    <p:sldId id="298" r:id="rId9"/>
    <p:sldId id="318" r:id="rId10"/>
    <p:sldId id="300" r:id="rId11"/>
    <p:sldId id="301" r:id="rId12"/>
    <p:sldId id="302" r:id="rId13"/>
    <p:sldId id="319" r:id="rId14"/>
    <p:sldId id="304" r:id="rId15"/>
    <p:sldId id="320" r:id="rId16"/>
    <p:sldId id="306" r:id="rId17"/>
    <p:sldId id="307" r:id="rId18"/>
    <p:sldId id="308" r:id="rId19"/>
    <p:sldId id="309" r:id="rId20"/>
    <p:sldId id="310" r:id="rId21"/>
    <p:sldId id="311" r:id="rId22"/>
    <p:sldId id="312" r:id="rId23"/>
    <p:sldId id="313" r:id="rId24"/>
    <p:sldId id="314" r:id="rId25"/>
    <p:sldId id="315" r:id="rId26"/>
    <p:sldId id="316" r:id="rId27"/>
    <p:sldId id="288"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72" d="100"/>
          <a:sy n="72" d="100"/>
        </p:scale>
        <p:origin x="660" y="66"/>
      </p:cViewPr>
      <p:guideLst/>
    </p:cSldViewPr>
  </p:slideViewPr>
  <p:notesTextViewPr>
    <p:cViewPr>
      <p:scale>
        <a:sx n="1" d="1"/>
        <a:sy n="1" d="1"/>
      </p:scale>
      <p:origin x="0" y="0"/>
    </p:cViewPr>
  </p:notesTextViewPr>
  <p:sorterViewPr>
    <p:cViewPr>
      <p:scale>
        <a:sx n="100" d="100"/>
        <a:sy n="100" d="100"/>
      </p:scale>
      <p:origin x="0" y="-9696"/>
    </p:cViewPr>
  </p:sorterViewPr>
  <p:notesViewPr>
    <p:cSldViewPr snapToGrid="0">
      <p:cViewPr varScale="1">
        <p:scale>
          <a:sx n="47" d="100"/>
          <a:sy n="47" d="100"/>
        </p:scale>
        <p:origin x="2550" y="6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516C073-D84F-4BE1-8BF3-15B954E7630B}" type="datetimeFigureOut">
              <a:rPr lang="zh-CN" altLang="en-US" smtClean="0"/>
              <a:t>2018/3/17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9FB457-EF92-49FA-9B68-58630B2C7E26}" type="slidenum">
              <a:rPr lang="zh-CN" altLang="en-US" smtClean="0"/>
              <a:t>‹#›</a:t>
            </a:fld>
            <a:endParaRPr lang="zh-CN" altLang="en-US"/>
          </a:p>
        </p:txBody>
      </p:sp>
    </p:spTree>
    <p:extLst>
      <p:ext uri="{BB962C8B-B14F-4D97-AF65-F5344CB8AC3E}">
        <p14:creationId xmlns:p14="http://schemas.microsoft.com/office/powerpoint/2010/main" val="31385139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1</a:t>
            </a:fld>
            <a:endParaRPr lang="zh-CN" altLang="en-US"/>
          </a:p>
        </p:txBody>
      </p:sp>
    </p:spTree>
    <p:extLst>
      <p:ext uri="{BB962C8B-B14F-4D97-AF65-F5344CB8AC3E}">
        <p14:creationId xmlns:p14="http://schemas.microsoft.com/office/powerpoint/2010/main" val="40146766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10</a:t>
            </a:fld>
            <a:endParaRPr lang="zh-CN" altLang="en-US"/>
          </a:p>
        </p:txBody>
      </p:sp>
    </p:spTree>
    <p:extLst>
      <p:ext uri="{BB962C8B-B14F-4D97-AF65-F5344CB8AC3E}">
        <p14:creationId xmlns:p14="http://schemas.microsoft.com/office/powerpoint/2010/main" val="1163301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11</a:t>
            </a:fld>
            <a:endParaRPr lang="zh-CN" altLang="en-US"/>
          </a:p>
        </p:txBody>
      </p:sp>
    </p:spTree>
    <p:extLst>
      <p:ext uri="{BB962C8B-B14F-4D97-AF65-F5344CB8AC3E}">
        <p14:creationId xmlns:p14="http://schemas.microsoft.com/office/powerpoint/2010/main" val="9701928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12</a:t>
            </a:fld>
            <a:endParaRPr lang="zh-CN" altLang="en-US"/>
          </a:p>
        </p:txBody>
      </p:sp>
    </p:spTree>
    <p:extLst>
      <p:ext uri="{BB962C8B-B14F-4D97-AF65-F5344CB8AC3E}">
        <p14:creationId xmlns:p14="http://schemas.microsoft.com/office/powerpoint/2010/main" val="12454878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13</a:t>
            </a:fld>
            <a:endParaRPr lang="zh-CN" altLang="en-US"/>
          </a:p>
        </p:txBody>
      </p:sp>
    </p:spTree>
    <p:extLst>
      <p:ext uri="{BB962C8B-B14F-4D97-AF65-F5344CB8AC3E}">
        <p14:creationId xmlns:p14="http://schemas.microsoft.com/office/powerpoint/2010/main" val="10517000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14</a:t>
            </a:fld>
            <a:endParaRPr lang="zh-CN" altLang="en-US"/>
          </a:p>
        </p:txBody>
      </p:sp>
    </p:spTree>
    <p:extLst>
      <p:ext uri="{BB962C8B-B14F-4D97-AF65-F5344CB8AC3E}">
        <p14:creationId xmlns:p14="http://schemas.microsoft.com/office/powerpoint/2010/main" val="13290537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15</a:t>
            </a:fld>
            <a:endParaRPr lang="zh-CN" altLang="en-US"/>
          </a:p>
        </p:txBody>
      </p:sp>
    </p:spTree>
    <p:extLst>
      <p:ext uri="{BB962C8B-B14F-4D97-AF65-F5344CB8AC3E}">
        <p14:creationId xmlns:p14="http://schemas.microsoft.com/office/powerpoint/2010/main" val="4936146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16</a:t>
            </a:fld>
            <a:endParaRPr lang="zh-CN" altLang="en-US"/>
          </a:p>
        </p:txBody>
      </p:sp>
    </p:spTree>
    <p:extLst>
      <p:ext uri="{BB962C8B-B14F-4D97-AF65-F5344CB8AC3E}">
        <p14:creationId xmlns:p14="http://schemas.microsoft.com/office/powerpoint/2010/main" val="6595904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17</a:t>
            </a:fld>
            <a:endParaRPr lang="zh-CN" altLang="en-US"/>
          </a:p>
        </p:txBody>
      </p:sp>
    </p:spTree>
    <p:extLst>
      <p:ext uri="{BB962C8B-B14F-4D97-AF65-F5344CB8AC3E}">
        <p14:creationId xmlns:p14="http://schemas.microsoft.com/office/powerpoint/2010/main" val="41921946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18</a:t>
            </a:fld>
            <a:endParaRPr lang="zh-CN" altLang="en-US"/>
          </a:p>
        </p:txBody>
      </p:sp>
    </p:spTree>
    <p:extLst>
      <p:ext uri="{BB962C8B-B14F-4D97-AF65-F5344CB8AC3E}">
        <p14:creationId xmlns:p14="http://schemas.microsoft.com/office/powerpoint/2010/main" val="8455964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19</a:t>
            </a:fld>
            <a:endParaRPr lang="zh-CN" altLang="en-US"/>
          </a:p>
        </p:txBody>
      </p:sp>
    </p:spTree>
    <p:extLst>
      <p:ext uri="{BB962C8B-B14F-4D97-AF65-F5344CB8AC3E}">
        <p14:creationId xmlns:p14="http://schemas.microsoft.com/office/powerpoint/2010/main" val="30987193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2</a:t>
            </a:fld>
            <a:endParaRPr lang="zh-CN" altLang="en-US"/>
          </a:p>
        </p:txBody>
      </p:sp>
    </p:spTree>
    <p:extLst>
      <p:ext uri="{BB962C8B-B14F-4D97-AF65-F5344CB8AC3E}">
        <p14:creationId xmlns:p14="http://schemas.microsoft.com/office/powerpoint/2010/main" val="13623907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20</a:t>
            </a:fld>
            <a:endParaRPr lang="zh-CN" altLang="en-US"/>
          </a:p>
        </p:txBody>
      </p:sp>
    </p:spTree>
    <p:extLst>
      <p:ext uri="{BB962C8B-B14F-4D97-AF65-F5344CB8AC3E}">
        <p14:creationId xmlns:p14="http://schemas.microsoft.com/office/powerpoint/2010/main" val="1096076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21</a:t>
            </a:fld>
            <a:endParaRPr lang="zh-CN" altLang="en-US"/>
          </a:p>
        </p:txBody>
      </p:sp>
    </p:spTree>
    <p:extLst>
      <p:ext uri="{BB962C8B-B14F-4D97-AF65-F5344CB8AC3E}">
        <p14:creationId xmlns:p14="http://schemas.microsoft.com/office/powerpoint/2010/main" val="26094302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22</a:t>
            </a:fld>
            <a:endParaRPr lang="zh-CN" altLang="en-US"/>
          </a:p>
        </p:txBody>
      </p:sp>
    </p:spTree>
    <p:extLst>
      <p:ext uri="{BB962C8B-B14F-4D97-AF65-F5344CB8AC3E}">
        <p14:creationId xmlns:p14="http://schemas.microsoft.com/office/powerpoint/2010/main" val="41294221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23</a:t>
            </a:fld>
            <a:endParaRPr lang="zh-CN" altLang="en-US"/>
          </a:p>
        </p:txBody>
      </p:sp>
    </p:spTree>
    <p:extLst>
      <p:ext uri="{BB962C8B-B14F-4D97-AF65-F5344CB8AC3E}">
        <p14:creationId xmlns:p14="http://schemas.microsoft.com/office/powerpoint/2010/main" val="39135095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24</a:t>
            </a:fld>
            <a:endParaRPr lang="zh-CN" altLang="en-US"/>
          </a:p>
        </p:txBody>
      </p:sp>
    </p:spTree>
    <p:extLst>
      <p:ext uri="{BB962C8B-B14F-4D97-AF65-F5344CB8AC3E}">
        <p14:creationId xmlns:p14="http://schemas.microsoft.com/office/powerpoint/2010/main" val="18148150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25</a:t>
            </a:fld>
            <a:endParaRPr lang="zh-CN" altLang="en-US"/>
          </a:p>
        </p:txBody>
      </p:sp>
    </p:spTree>
    <p:extLst>
      <p:ext uri="{BB962C8B-B14F-4D97-AF65-F5344CB8AC3E}">
        <p14:creationId xmlns:p14="http://schemas.microsoft.com/office/powerpoint/2010/main" val="10170469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26</a:t>
            </a:fld>
            <a:endParaRPr lang="zh-CN" altLang="en-US"/>
          </a:p>
        </p:txBody>
      </p:sp>
    </p:spTree>
    <p:extLst>
      <p:ext uri="{BB962C8B-B14F-4D97-AF65-F5344CB8AC3E}">
        <p14:creationId xmlns:p14="http://schemas.microsoft.com/office/powerpoint/2010/main" val="10719758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27</a:t>
            </a:fld>
            <a:endParaRPr lang="zh-CN" altLang="en-US"/>
          </a:p>
        </p:txBody>
      </p:sp>
    </p:spTree>
    <p:extLst>
      <p:ext uri="{BB962C8B-B14F-4D97-AF65-F5344CB8AC3E}">
        <p14:creationId xmlns:p14="http://schemas.microsoft.com/office/powerpoint/2010/main" val="29796064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3</a:t>
            </a:fld>
            <a:endParaRPr lang="zh-CN" altLang="en-US"/>
          </a:p>
        </p:txBody>
      </p:sp>
    </p:spTree>
    <p:extLst>
      <p:ext uri="{BB962C8B-B14F-4D97-AF65-F5344CB8AC3E}">
        <p14:creationId xmlns:p14="http://schemas.microsoft.com/office/powerpoint/2010/main" val="25378590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4</a:t>
            </a:fld>
            <a:endParaRPr lang="zh-CN" altLang="en-US"/>
          </a:p>
        </p:txBody>
      </p:sp>
    </p:spTree>
    <p:extLst>
      <p:ext uri="{BB962C8B-B14F-4D97-AF65-F5344CB8AC3E}">
        <p14:creationId xmlns:p14="http://schemas.microsoft.com/office/powerpoint/2010/main" val="10052827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9095180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4F75DC-A0AF-4E16-BFDF-3CDBB215EB57}" type="slidenum">
              <a:rPr lang="zh-CN" altLang="en-US" smtClean="0"/>
              <a:t>6</a:t>
            </a:fld>
            <a:endParaRPr lang="zh-CN" altLang="en-US"/>
          </a:p>
        </p:txBody>
      </p:sp>
    </p:spTree>
    <p:extLst>
      <p:ext uri="{BB962C8B-B14F-4D97-AF65-F5344CB8AC3E}">
        <p14:creationId xmlns:p14="http://schemas.microsoft.com/office/powerpoint/2010/main" val="37328041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4F75DC-A0AF-4E16-BFDF-3CDBB215EB57}" type="slidenum">
              <a:rPr lang="zh-CN" altLang="en-US" smtClean="0"/>
              <a:t>7</a:t>
            </a:fld>
            <a:endParaRPr lang="zh-CN" altLang="en-US"/>
          </a:p>
        </p:txBody>
      </p:sp>
    </p:spTree>
    <p:extLst>
      <p:ext uri="{BB962C8B-B14F-4D97-AF65-F5344CB8AC3E}">
        <p14:creationId xmlns:p14="http://schemas.microsoft.com/office/powerpoint/2010/main" val="15091901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6839370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9</a:t>
            </a:fld>
            <a:endParaRPr lang="zh-CN" altLang="en-US"/>
          </a:p>
        </p:txBody>
      </p:sp>
    </p:spTree>
    <p:extLst>
      <p:ext uri="{BB962C8B-B14F-4D97-AF65-F5344CB8AC3E}">
        <p14:creationId xmlns:p14="http://schemas.microsoft.com/office/powerpoint/2010/main" val="1611006844"/>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screen">
            <a:extLst>
              <a:ext uri="{BEBA8EAE-BF5A-486C-A8C5-ECC9F3942E4B}">
                <a14:imgProps xmlns:a14="http://schemas.microsoft.com/office/drawing/2010/main">
                  <a14:imgLayer r:embed="rId3">
                    <a14:imgEffect>
                      <a14:artisticBlur/>
                    </a14:imgEffect>
                  </a14:imgLayer>
                </a14:imgProps>
              </a:ext>
            </a:extLst>
          </a:blip>
          <a:stretch>
            <a:fillRect/>
          </a:stretch>
        </p:blipFill>
        <p:spPr>
          <a:xfrm flipH="1">
            <a:off x="1732" y="0"/>
            <a:ext cx="12188536" cy="6858000"/>
          </a:xfrm>
          <a:prstGeom prst="rect">
            <a:avLst/>
          </a:prstGeom>
        </p:spPr>
      </p:pic>
      <p:pic>
        <p:nvPicPr>
          <p:cNvPr id="8" name="图片 7"/>
          <p:cNvPicPr>
            <a:picLocks noChangeAspect="1"/>
          </p:cNvPicPr>
          <p:nvPr userDrawn="1"/>
        </p:nvPicPr>
        <p:blipFill>
          <a:blip r:embed="rId4" cstate="screen"/>
          <a:stretch>
            <a:fillRect/>
          </a:stretch>
        </p:blipFill>
        <p:spPr>
          <a:xfrm>
            <a:off x="0" y="763385"/>
            <a:ext cx="12190268" cy="6094615"/>
          </a:xfrm>
          <a:prstGeom prst="rect">
            <a:avLst/>
          </a:prstGeom>
        </p:spPr>
      </p:pic>
      <p:pic>
        <p:nvPicPr>
          <p:cNvPr id="9" name="图片 8"/>
          <p:cNvPicPr>
            <a:picLocks noChangeAspect="1"/>
          </p:cNvPicPr>
          <p:nvPr userDrawn="1"/>
        </p:nvPicPr>
        <p:blipFill>
          <a:blip r:embed="rId5" cstate="screen"/>
          <a:stretch>
            <a:fillRect/>
          </a:stretch>
        </p:blipFill>
        <p:spPr>
          <a:xfrm>
            <a:off x="5947680" y="8020"/>
            <a:ext cx="6257186" cy="3128151"/>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screen"/>
          <a:stretch>
            <a:fillRect/>
          </a:stretch>
        </p:blipFill>
        <p:spPr>
          <a:xfrm flipH="1">
            <a:off x="1732" y="0"/>
            <a:ext cx="12188536" cy="6858000"/>
          </a:xfrm>
          <a:prstGeom prst="rect">
            <a:avLst/>
          </a:prstGeom>
        </p:spPr>
      </p:pic>
      <p:pic>
        <p:nvPicPr>
          <p:cNvPr id="9" name="图片 8"/>
          <p:cNvPicPr>
            <a:picLocks noChangeAspect="1"/>
          </p:cNvPicPr>
          <p:nvPr userDrawn="1"/>
        </p:nvPicPr>
        <p:blipFill>
          <a:blip r:embed="rId3" cstate="screen"/>
          <a:stretch>
            <a:fillRect/>
          </a:stretch>
        </p:blipFill>
        <p:spPr>
          <a:xfrm>
            <a:off x="5947680" y="8020"/>
            <a:ext cx="6257186" cy="3128151"/>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7D7FE47-7790-46B5-BF22-00A452F5C44E}" type="datetimeFigureOut">
              <a:rPr lang="zh-CN" altLang="en-US" smtClean="0"/>
              <a:t>2018/3/17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180DB8B-6E02-49CD-B037-811E107A8809}" type="slidenum">
              <a:rPr lang="zh-CN" altLang="en-US" smtClean="0"/>
              <a:t>‹#›</a:t>
            </a:fld>
            <a:endParaRPr lang="zh-CN" altLang="en-US"/>
          </a:p>
        </p:txBody>
      </p:sp>
    </p:spTree>
    <p:extLst>
      <p:ext uri="{BB962C8B-B14F-4D97-AF65-F5344CB8AC3E}">
        <p14:creationId xmlns:p14="http://schemas.microsoft.com/office/powerpoint/2010/main" val="352754324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7DFD76-B675-46C2-9AE6-42D3D4C3410B}" type="datetimeFigureOut">
              <a:rPr lang="zh-CN" altLang="en-US" smtClean="0"/>
              <a:t>2018/3/17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C83ED5-CB0D-4F7A-9CBF-9C7B760D1C1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xmlns:mc="http://schemas.openxmlformats.org/markup-compatibility/2006" xmlns:p14="http://schemas.microsoft.com/office/powerpoint/2010/main">
    <mc:Choice Requires="p14">
      <p:transition p14:dur="0" advTm="3000"/>
    </mc:Choice>
    <mc:Fallback xmlns="">
      <p:transition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audio" Target="../media/media1.mp3"/><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 Type="http://schemas.microsoft.com/office/2007/relationships/media" Target="../media/media1.mp3"/><Relationship Id="rId16" Type="http://schemas.openxmlformats.org/officeDocument/2006/relationships/image" Target="../media/image15.png"/><Relationship Id="rId1" Type="http://schemas.openxmlformats.org/officeDocument/2006/relationships/tags" Target="../tags/tag2.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notesSlide" Target="../notesSlides/notesSlide1.xml"/><Relationship Id="rId15" Type="http://schemas.openxmlformats.org/officeDocument/2006/relationships/image" Target="../media/image14.png"/><Relationship Id="rId10" Type="http://schemas.openxmlformats.org/officeDocument/2006/relationships/image" Target="../media/image9.png"/><Relationship Id="rId4" Type="http://schemas.openxmlformats.org/officeDocument/2006/relationships/slideLayout" Target="../slideLayouts/slideLayout2.xml"/><Relationship Id="rId9" Type="http://schemas.openxmlformats.org/officeDocument/2006/relationships/image" Target="../media/image8.png"/><Relationship Id="rId14" Type="http://schemas.openxmlformats.org/officeDocument/2006/relationships/image" Target="../media/image13.png"/></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0.png"/><Relationship Id="rId7"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6.pn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6.png"/><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0.png"/><Relationship Id="rId7"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6.png"/><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6.png"/><Relationship Id="rId4" Type="http://schemas.openxmlformats.org/officeDocument/2006/relationships/image" Target="../media/image18.png"/></Relationships>
</file>

<file path=ppt/slides/_rels/slide20.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6.png"/><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0.png"/><Relationship Id="rId7"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6.png"/><Relationship Id="rId4" Type="http://schemas.openxmlformats.org/officeDocument/2006/relationships/image" Target="../media/image18.png"/></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0.png"/><Relationship Id="rId7"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6.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 y="5280384"/>
            <a:ext cx="12204000" cy="1217531"/>
          </a:xfrm>
          <a:prstGeom prst="rect">
            <a:avLst/>
          </a:prstGeom>
        </p:spPr>
      </p:pic>
      <p:pic>
        <p:nvPicPr>
          <p:cNvPr id="2" name="图片 1"/>
          <p:cNvPicPr>
            <a:picLocks noChangeAspect="1"/>
          </p:cNvPicPr>
          <p:nvPr/>
        </p:nvPicPr>
        <p:blipFill>
          <a:blip r:embed="rId7"/>
          <a:stretch>
            <a:fillRect/>
          </a:stretch>
        </p:blipFill>
        <p:spPr>
          <a:xfrm>
            <a:off x="9610454" y="3651814"/>
            <a:ext cx="2600545" cy="3060467"/>
          </a:xfrm>
          <a:prstGeom prst="rect">
            <a:avLst/>
          </a:prstGeom>
          <a:ln>
            <a:noFill/>
          </a:ln>
        </p:spPr>
      </p:pic>
      <p:pic>
        <p:nvPicPr>
          <p:cNvPr id="11" name="图片 10"/>
          <p:cNvPicPr>
            <a:picLocks noChangeAspect="1"/>
          </p:cNvPicPr>
          <p:nvPr/>
        </p:nvPicPr>
        <p:blipFill>
          <a:blip r:embed="rId8"/>
          <a:stretch>
            <a:fillRect/>
          </a:stretch>
        </p:blipFill>
        <p:spPr>
          <a:xfrm>
            <a:off x="-9501" y="4296572"/>
            <a:ext cx="3965656" cy="2590090"/>
          </a:xfrm>
          <a:prstGeom prst="rect">
            <a:avLst/>
          </a:prstGeom>
        </p:spPr>
      </p:pic>
      <p:pic>
        <p:nvPicPr>
          <p:cNvPr id="13" name="图片 12"/>
          <p:cNvPicPr>
            <a:picLocks noChangeAspect="1"/>
          </p:cNvPicPr>
          <p:nvPr/>
        </p:nvPicPr>
        <p:blipFill>
          <a:blip r:embed="rId9"/>
          <a:stretch>
            <a:fillRect/>
          </a:stretch>
        </p:blipFill>
        <p:spPr>
          <a:xfrm>
            <a:off x="-9501" y="5826936"/>
            <a:ext cx="12211001" cy="1072206"/>
          </a:xfrm>
          <a:prstGeom prst="rect">
            <a:avLst/>
          </a:prstGeom>
        </p:spPr>
      </p:pic>
      <p:pic>
        <p:nvPicPr>
          <p:cNvPr id="19" name="图片 18"/>
          <p:cNvPicPr>
            <a:picLocks noChangeAspect="1"/>
          </p:cNvPicPr>
          <p:nvPr/>
        </p:nvPicPr>
        <p:blipFill>
          <a:blip r:embed="rId10"/>
          <a:stretch>
            <a:fillRect/>
          </a:stretch>
        </p:blipFill>
        <p:spPr>
          <a:xfrm>
            <a:off x="1763551" y="300441"/>
            <a:ext cx="229441" cy="198435"/>
          </a:xfrm>
          <a:prstGeom prst="rect">
            <a:avLst/>
          </a:prstGeom>
        </p:spPr>
      </p:pic>
      <p:pic>
        <p:nvPicPr>
          <p:cNvPr id="20" name="图片 19"/>
          <p:cNvPicPr>
            <a:picLocks noChangeAspect="1"/>
          </p:cNvPicPr>
          <p:nvPr/>
        </p:nvPicPr>
        <p:blipFill>
          <a:blip r:embed="rId11"/>
          <a:stretch>
            <a:fillRect/>
          </a:stretch>
        </p:blipFill>
        <p:spPr>
          <a:xfrm>
            <a:off x="1232185" y="545743"/>
            <a:ext cx="328658" cy="210837"/>
          </a:xfrm>
          <a:prstGeom prst="rect">
            <a:avLst/>
          </a:prstGeom>
        </p:spPr>
      </p:pic>
      <p:sp>
        <p:nvSpPr>
          <p:cNvPr id="22" name="文本框 21"/>
          <p:cNvSpPr txBox="1"/>
          <p:nvPr/>
        </p:nvSpPr>
        <p:spPr>
          <a:xfrm>
            <a:off x="2923334" y="3324929"/>
            <a:ext cx="6345332" cy="461665"/>
          </a:xfrm>
          <a:prstGeom prst="rect">
            <a:avLst/>
          </a:prstGeom>
          <a:noFill/>
        </p:spPr>
        <p:txBody>
          <a:bodyPr wrap="square" rtlCol="0">
            <a:spAutoFit/>
          </a:bodyPr>
          <a:lstStyle/>
          <a:p>
            <a:pPr algn="ctr"/>
            <a:r>
              <a:rPr lang="zh-CN" altLang="en-US" sz="24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mn-ea"/>
                <a:ea typeface="长城大标宋体" panose="02010609010101010101" pitchFamily="49" charset="-122"/>
              </a:rPr>
              <a:t>全国两会政府工作报告完全解读</a:t>
            </a:r>
            <a:r>
              <a:rPr lang="en-US" altLang="zh-CN" sz="24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mn-ea"/>
                <a:ea typeface="长城大标宋体" panose="02010609010101010101" pitchFamily="49" charset="-122"/>
              </a:rPr>
              <a:t>PPT</a:t>
            </a:r>
            <a:r>
              <a:rPr lang="zh-CN" altLang="en-US" sz="24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mn-ea"/>
                <a:ea typeface="长城大标宋体" panose="02010609010101010101" pitchFamily="49" charset="-122"/>
              </a:rPr>
              <a:t>模板</a:t>
            </a:r>
          </a:p>
        </p:txBody>
      </p:sp>
      <p:sp>
        <p:nvSpPr>
          <p:cNvPr id="27" name="大演PPT工作室制作"/>
          <p:cNvSpPr txBox="1"/>
          <p:nvPr/>
        </p:nvSpPr>
        <p:spPr>
          <a:xfrm>
            <a:off x="1063329" y="1853236"/>
            <a:ext cx="10065342" cy="1200329"/>
          </a:xfrm>
          <a:prstGeom prst="rect">
            <a:avLst/>
          </a:prstGeom>
          <a:noFill/>
        </p:spPr>
        <p:txBody>
          <a:bodyPr wrap="square" rtlCol="0">
            <a:spAutoFit/>
          </a:bodyPr>
          <a:lstStyle/>
          <a:p>
            <a:pPr algn="ctr"/>
            <a:r>
              <a:rPr lang="zh-CN" altLang="en-US" sz="72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方正兰亭粗黑简体" panose="02000000000000000000" pitchFamily="2" charset="-122"/>
                <a:ea typeface="长城大标宋体" panose="02010609010101010101" pitchFamily="49" charset="-122"/>
              </a:rPr>
              <a:t>奋进新时代 筑梦新征程</a:t>
            </a:r>
          </a:p>
        </p:txBody>
      </p:sp>
      <p:pic>
        <p:nvPicPr>
          <p:cNvPr id="4" name="图片 3"/>
          <p:cNvPicPr>
            <a:picLocks noChangeAspect="1"/>
          </p:cNvPicPr>
          <p:nvPr/>
        </p:nvPicPr>
        <p:blipFill>
          <a:blip r:embed="rId12" cstate="print"/>
          <a:stretch>
            <a:fillRect/>
          </a:stretch>
        </p:blipFill>
        <p:spPr>
          <a:xfrm>
            <a:off x="9783314" y="1151691"/>
            <a:ext cx="1208762" cy="659210"/>
          </a:xfrm>
          <a:prstGeom prst="rect">
            <a:avLst/>
          </a:prstGeom>
        </p:spPr>
      </p:pic>
      <p:pic>
        <p:nvPicPr>
          <p:cNvPr id="7" name="图片 6"/>
          <p:cNvPicPr>
            <a:picLocks noChangeAspect="1"/>
          </p:cNvPicPr>
          <p:nvPr/>
        </p:nvPicPr>
        <p:blipFill>
          <a:blip r:embed="rId13"/>
          <a:stretch>
            <a:fillRect/>
          </a:stretch>
        </p:blipFill>
        <p:spPr>
          <a:xfrm>
            <a:off x="857102" y="5678741"/>
            <a:ext cx="2042337" cy="1013548"/>
          </a:xfrm>
          <a:prstGeom prst="rect">
            <a:avLst/>
          </a:prstGeom>
        </p:spPr>
      </p:pic>
      <p:pic>
        <p:nvPicPr>
          <p:cNvPr id="8" name="图片 7"/>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0" y="-21679"/>
            <a:ext cx="6829778" cy="1492870"/>
          </a:xfrm>
          <a:prstGeom prst="rect">
            <a:avLst/>
          </a:prstGeom>
        </p:spPr>
      </p:pic>
      <p:pic>
        <p:nvPicPr>
          <p:cNvPr id="5" name="图片 4"/>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899727" y="5015240"/>
            <a:ext cx="2682472" cy="1737511"/>
          </a:xfrm>
          <a:prstGeom prst="rect">
            <a:avLst/>
          </a:prstGeom>
        </p:spPr>
      </p:pic>
      <p:sp>
        <p:nvSpPr>
          <p:cNvPr id="17" name="文本框 16"/>
          <p:cNvSpPr txBox="1"/>
          <p:nvPr/>
        </p:nvSpPr>
        <p:spPr>
          <a:xfrm>
            <a:off x="2923334" y="4326813"/>
            <a:ext cx="6345332" cy="461665"/>
          </a:xfrm>
          <a:prstGeom prst="rect">
            <a:avLst/>
          </a:prstGeom>
          <a:noFill/>
        </p:spPr>
        <p:txBody>
          <a:bodyPr wrap="square" rtlCol="0">
            <a:spAutoFit/>
          </a:bodyPr>
          <a:lstStyle/>
          <a:p>
            <a:pPr algn="ctr"/>
            <a:r>
              <a:rPr lang="zh-CN" altLang="en-US" sz="24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mn-ea"/>
                <a:ea typeface="长城大标宋体" panose="02010609010101010101" pitchFamily="49" charset="-122"/>
              </a:rPr>
              <a:t>汇报人：锦素图文素材坊</a:t>
            </a:r>
          </a:p>
        </p:txBody>
      </p:sp>
      <p:pic>
        <p:nvPicPr>
          <p:cNvPr id="15" name="图片 14"/>
          <p:cNvPicPr>
            <a:picLocks noChangeAspect="1"/>
          </p:cNvPicPr>
          <p:nvPr/>
        </p:nvPicPr>
        <p:blipFill>
          <a:blip r:embed="rId16"/>
          <a:stretch>
            <a:fillRect/>
          </a:stretch>
        </p:blipFill>
        <p:spPr>
          <a:xfrm>
            <a:off x="3829767" y="846668"/>
            <a:ext cx="4684868" cy="695570"/>
          </a:xfrm>
          <a:prstGeom prst="rect">
            <a:avLst/>
          </a:prstGeom>
        </p:spPr>
      </p:pic>
      <p:pic>
        <p:nvPicPr>
          <p:cNvPr id="3" name="媒体1">
            <a:hlinkClick r:id="" action="ppaction://media"/>
            <a:extLst>
              <a:ext uri="{FF2B5EF4-FFF2-40B4-BE49-F238E27FC236}">
                <a16:creationId xmlns:a16="http://schemas.microsoft.com/office/drawing/2014/main" id="{232BD335-2EFA-4026-B742-A997A507FE29}"/>
              </a:ext>
            </a:extLst>
          </p:cNvPr>
          <p:cNvPicPr>
            <a:picLocks noChangeAspect="1"/>
          </p:cNvPicPr>
          <p:nvPr>
            <a:audioFile r:link="rId3"/>
            <p:extLst>
              <p:ext uri="{DAA4B4D4-6D71-4841-9C94-3DE7FCFB9230}">
                <p14:media xmlns:p14="http://schemas.microsoft.com/office/powerpoint/2010/main" r:embed="rId2"/>
              </p:ext>
            </p:extLst>
          </p:nvPr>
        </p:nvPicPr>
        <p:blipFill>
          <a:blip r:embed="rId17"/>
          <a:stretch>
            <a:fillRect/>
          </a:stretch>
        </p:blipFill>
        <p:spPr>
          <a:xfrm>
            <a:off x="-174625" y="-2803525"/>
            <a:ext cx="609600" cy="60960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14" presetClass="entr" presetSubtype="10" fill="hold" nodeType="after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randombar(horizontal)">
                                      <p:cBhvr>
                                        <p:cTn id="1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1" repeatCount="indefinite" fill="remove" display="0">
                  <p:stCondLst>
                    <p:cond delay="indefinite"/>
                  </p:stCondLst>
                  <p:endCondLst>
                    <p:cond evt="onStopAudio" delay="0">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001716" y="2060198"/>
            <a:ext cx="2059671" cy="2059670"/>
            <a:chOff x="1488557" y="1743739"/>
            <a:chExt cx="2232837" cy="2232837"/>
          </a:xfrm>
        </p:grpSpPr>
        <p:grpSp>
          <p:nvGrpSpPr>
            <p:cNvPr id="3" name="组合 2"/>
            <p:cNvGrpSpPr/>
            <p:nvPr/>
          </p:nvGrpSpPr>
          <p:grpSpPr>
            <a:xfrm>
              <a:off x="1488557" y="1743739"/>
              <a:ext cx="2232837" cy="2232837"/>
              <a:chOff x="1924493" y="1998921"/>
              <a:chExt cx="1935126" cy="1935126"/>
            </a:xfrm>
          </p:grpSpPr>
          <p:sp>
            <p:nvSpPr>
              <p:cNvPr id="2" name="椭圆 1"/>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61901" y="1993198"/>
              <a:ext cx="1686148" cy="1686148"/>
            </a:xfrm>
            <a:prstGeom prst="rect">
              <a:avLst/>
            </a:prstGeom>
          </p:spPr>
        </p:pic>
      </p:grpSp>
      <p:sp>
        <p:nvSpPr>
          <p:cNvPr id="8" name="圆角矩形 7"/>
          <p:cNvSpPr/>
          <p:nvPr/>
        </p:nvSpPr>
        <p:spPr>
          <a:xfrm>
            <a:off x="719221" y="3877828"/>
            <a:ext cx="2624661" cy="5584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汉仪大宋简" panose="02010609000101010101" pitchFamily="49" charset="-122"/>
                <a:ea typeface="汉仪大宋简" panose="02010609000101010101" pitchFamily="49" charset="-122"/>
              </a:rPr>
              <a:t>国内生产总值增长</a:t>
            </a:r>
          </a:p>
        </p:txBody>
      </p:sp>
      <p:sp>
        <p:nvSpPr>
          <p:cNvPr id="20" name="文本框 19"/>
          <p:cNvSpPr txBox="1"/>
          <p:nvPr/>
        </p:nvSpPr>
        <p:spPr>
          <a:xfrm>
            <a:off x="243574" y="4728640"/>
            <a:ext cx="3727535" cy="853888"/>
          </a:xfrm>
          <a:prstGeom prst="rect">
            <a:avLst/>
          </a:prstGeom>
          <a:noFill/>
        </p:spPr>
        <p:txBody>
          <a:bodyPr wrap="square" rtlCol="0">
            <a:spAutoFit/>
          </a:bodyPr>
          <a:lstStyle/>
          <a:p>
            <a:pPr algn="ctr">
              <a:lnSpc>
                <a:spcPct val="130000"/>
              </a:lnSpc>
            </a:pPr>
            <a:r>
              <a:rPr lang="zh-CN" altLang="en-US" sz="2000" dirty="0">
                <a:solidFill>
                  <a:schemeClr val="accent1"/>
                </a:solidFill>
                <a:latin typeface="汉仪大宋简" panose="02010609000101010101" pitchFamily="49" charset="-122"/>
                <a:ea typeface="汉仪大宋简" panose="02010609000101010101" pitchFamily="49" charset="-122"/>
              </a:rPr>
              <a:t>国内生产总值从</a:t>
            </a:r>
            <a:r>
              <a:rPr lang="en-US" altLang="zh-CN" sz="2000" dirty="0">
                <a:solidFill>
                  <a:schemeClr val="accent1"/>
                </a:solidFill>
                <a:latin typeface="汉仪大宋简" panose="02010609000101010101" pitchFamily="49" charset="-122"/>
                <a:ea typeface="汉仪大宋简" panose="02010609000101010101" pitchFamily="49" charset="-122"/>
              </a:rPr>
              <a:t>54</a:t>
            </a:r>
            <a:r>
              <a:rPr lang="zh-CN" altLang="en-US" sz="2000" dirty="0">
                <a:solidFill>
                  <a:schemeClr val="accent1"/>
                </a:solidFill>
                <a:latin typeface="汉仪大宋简" panose="02010609000101010101" pitchFamily="49" charset="-122"/>
                <a:ea typeface="汉仪大宋简" panose="02010609000101010101" pitchFamily="49" charset="-122"/>
              </a:rPr>
              <a:t>万亿元增加到</a:t>
            </a:r>
            <a:r>
              <a:rPr lang="en-US" altLang="zh-CN" sz="2000" dirty="0">
                <a:solidFill>
                  <a:schemeClr val="accent1"/>
                </a:solidFill>
                <a:latin typeface="汉仪大宋简" panose="02010609000101010101" pitchFamily="49" charset="-122"/>
                <a:ea typeface="汉仪大宋简" panose="02010609000101010101" pitchFamily="49" charset="-122"/>
              </a:rPr>
              <a:t>82.7</a:t>
            </a:r>
            <a:r>
              <a:rPr lang="zh-CN" altLang="en-US" sz="2000" dirty="0">
                <a:solidFill>
                  <a:schemeClr val="accent1"/>
                </a:solidFill>
                <a:latin typeface="汉仪大宋简" panose="02010609000101010101" pitchFamily="49" charset="-122"/>
                <a:ea typeface="汉仪大宋简" panose="02010609000101010101" pitchFamily="49" charset="-122"/>
              </a:rPr>
              <a:t>万亿元。</a:t>
            </a:r>
          </a:p>
        </p:txBody>
      </p:sp>
      <p:grpSp>
        <p:nvGrpSpPr>
          <p:cNvPr id="56" name="组合 55"/>
          <p:cNvGrpSpPr/>
          <p:nvPr/>
        </p:nvGrpSpPr>
        <p:grpSpPr>
          <a:xfrm>
            <a:off x="5171684" y="2060198"/>
            <a:ext cx="2059671" cy="2059670"/>
            <a:chOff x="1488557" y="1743739"/>
            <a:chExt cx="2232837" cy="2232837"/>
          </a:xfrm>
        </p:grpSpPr>
        <p:grpSp>
          <p:nvGrpSpPr>
            <p:cNvPr id="59" name="组合 58"/>
            <p:cNvGrpSpPr/>
            <p:nvPr/>
          </p:nvGrpSpPr>
          <p:grpSpPr>
            <a:xfrm>
              <a:off x="1488557" y="1743739"/>
              <a:ext cx="2232837" cy="2232837"/>
              <a:chOff x="1924493" y="1998921"/>
              <a:chExt cx="1935126" cy="1935126"/>
            </a:xfrm>
          </p:grpSpPr>
          <p:sp>
            <p:nvSpPr>
              <p:cNvPr id="61" name="椭圆 60"/>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0" name="图片 5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42586" y="2072280"/>
              <a:ext cx="1520169" cy="1520169"/>
            </a:xfrm>
            <a:prstGeom prst="rect">
              <a:avLst/>
            </a:prstGeom>
          </p:spPr>
        </p:pic>
      </p:grpSp>
      <p:sp>
        <p:nvSpPr>
          <p:cNvPr id="57" name="圆角矩形 56"/>
          <p:cNvSpPr/>
          <p:nvPr/>
        </p:nvSpPr>
        <p:spPr>
          <a:xfrm>
            <a:off x="4889189" y="3877828"/>
            <a:ext cx="2624661" cy="5584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汉仪大宋简" panose="02010609000101010101" pitchFamily="49" charset="-122"/>
                <a:ea typeface="汉仪大宋简" panose="02010609000101010101" pitchFamily="49" charset="-122"/>
              </a:rPr>
              <a:t>居民消费价格涨幅</a:t>
            </a:r>
          </a:p>
        </p:txBody>
      </p:sp>
      <p:sp>
        <p:nvSpPr>
          <p:cNvPr id="58" name="文本框 57"/>
          <p:cNvSpPr txBox="1"/>
          <p:nvPr/>
        </p:nvSpPr>
        <p:spPr>
          <a:xfrm>
            <a:off x="4039073" y="4728640"/>
            <a:ext cx="4324893" cy="461665"/>
          </a:xfrm>
          <a:prstGeom prst="rect">
            <a:avLst/>
          </a:prstGeom>
          <a:noFill/>
        </p:spPr>
        <p:txBody>
          <a:bodyPr wrap="square" rtlCol="0">
            <a:spAutoFit/>
          </a:bodyPr>
          <a:lstStyle/>
          <a:p>
            <a:pPr algn="ctr"/>
            <a:r>
              <a:rPr lang="zh-CN" altLang="en-US" sz="2400" dirty="0">
                <a:solidFill>
                  <a:schemeClr val="accent1"/>
                </a:solidFill>
                <a:latin typeface="汉仪大宋简" panose="02010609000101010101" pitchFamily="49" charset="-122"/>
                <a:ea typeface="汉仪大宋简" panose="02010609000101010101" pitchFamily="49" charset="-122"/>
              </a:rPr>
              <a:t>上涨</a:t>
            </a:r>
            <a:r>
              <a:rPr lang="en-US" altLang="zh-CN" sz="2400" dirty="0">
                <a:solidFill>
                  <a:schemeClr val="accent1"/>
                </a:solidFill>
                <a:latin typeface="汉仪大宋简" panose="02010609000101010101" pitchFamily="49" charset="-122"/>
                <a:ea typeface="汉仪大宋简" panose="02010609000101010101" pitchFamily="49" charset="-122"/>
              </a:rPr>
              <a:t>1.9%</a:t>
            </a:r>
            <a:r>
              <a:rPr lang="zh-CN" altLang="en-US" sz="2400" dirty="0">
                <a:solidFill>
                  <a:schemeClr val="accent1"/>
                </a:solidFill>
                <a:latin typeface="汉仪大宋简" panose="02010609000101010101" pitchFamily="49" charset="-122"/>
                <a:ea typeface="汉仪大宋简" panose="02010609000101010101" pitchFamily="49" charset="-122"/>
              </a:rPr>
              <a:t>，保持较低水平</a:t>
            </a:r>
          </a:p>
        </p:txBody>
      </p:sp>
      <p:grpSp>
        <p:nvGrpSpPr>
          <p:cNvPr id="64" name="大演PPT工作室制作"/>
          <p:cNvGrpSpPr/>
          <p:nvPr/>
        </p:nvGrpSpPr>
        <p:grpSpPr>
          <a:xfrm>
            <a:off x="9341653" y="2060198"/>
            <a:ext cx="2059671" cy="2059670"/>
            <a:chOff x="1488557" y="1743739"/>
            <a:chExt cx="2232837" cy="2232837"/>
          </a:xfrm>
        </p:grpSpPr>
        <p:grpSp>
          <p:nvGrpSpPr>
            <p:cNvPr id="67" name="组合 66"/>
            <p:cNvGrpSpPr/>
            <p:nvPr/>
          </p:nvGrpSpPr>
          <p:grpSpPr>
            <a:xfrm>
              <a:off x="1488557" y="1743739"/>
              <a:ext cx="2232837" cy="2232837"/>
              <a:chOff x="1924493" y="1998921"/>
              <a:chExt cx="1935126" cy="1935126"/>
            </a:xfrm>
          </p:grpSpPr>
          <p:sp>
            <p:nvSpPr>
              <p:cNvPr id="69" name="椭圆 68"/>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8" name="图片 6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63267" y="2072280"/>
              <a:ext cx="1483414" cy="1483415"/>
            </a:xfrm>
            <a:prstGeom prst="rect">
              <a:avLst/>
            </a:prstGeom>
          </p:spPr>
        </p:pic>
      </p:grpSp>
      <p:sp>
        <p:nvSpPr>
          <p:cNvPr id="65" name="圆角矩形 64"/>
          <p:cNvSpPr/>
          <p:nvPr/>
        </p:nvSpPr>
        <p:spPr>
          <a:xfrm>
            <a:off x="9059158" y="3877828"/>
            <a:ext cx="2624661" cy="5584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汉仪大宋简" panose="02010609000101010101" pitchFamily="49" charset="-122"/>
                <a:ea typeface="汉仪大宋简" panose="02010609000101010101" pitchFamily="49" charset="-122"/>
              </a:rPr>
              <a:t>城市新增就业</a:t>
            </a:r>
          </a:p>
        </p:txBody>
      </p:sp>
      <p:sp>
        <p:nvSpPr>
          <p:cNvPr id="66" name="文本框 65"/>
          <p:cNvSpPr txBox="1"/>
          <p:nvPr/>
        </p:nvSpPr>
        <p:spPr>
          <a:xfrm>
            <a:off x="8209042" y="4728640"/>
            <a:ext cx="4324893" cy="1006173"/>
          </a:xfrm>
          <a:prstGeom prst="rect">
            <a:avLst/>
          </a:prstGeom>
          <a:noFill/>
        </p:spPr>
        <p:txBody>
          <a:bodyPr wrap="square" rtlCol="0">
            <a:spAutoFit/>
          </a:bodyPr>
          <a:lstStyle/>
          <a:p>
            <a:pPr algn="ctr">
              <a:lnSpc>
                <a:spcPct val="130000"/>
              </a:lnSpc>
            </a:pPr>
            <a:r>
              <a:rPr lang="zh-CN" altLang="en-US" sz="2400" dirty="0">
                <a:solidFill>
                  <a:schemeClr val="accent1"/>
                </a:solidFill>
                <a:latin typeface="汉仪大宋简" panose="02010609000101010101" pitchFamily="49" charset="-122"/>
                <a:ea typeface="汉仪大宋简" panose="02010609000101010101" pitchFamily="49" charset="-122"/>
              </a:rPr>
              <a:t>城镇新增就业</a:t>
            </a:r>
            <a:endParaRPr lang="en-US" altLang="zh-CN" sz="2400" dirty="0">
              <a:solidFill>
                <a:schemeClr val="accent1"/>
              </a:solidFill>
              <a:latin typeface="汉仪大宋简" panose="02010609000101010101" pitchFamily="49" charset="-122"/>
              <a:ea typeface="汉仪大宋简" panose="02010609000101010101" pitchFamily="49" charset="-122"/>
            </a:endParaRPr>
          </a:p>
          <a:p>
            <a:pPr algn="ctr">
              <a:lnSpc>
                <a:spcPct val="130000"/>
              </a:lnSpc>
            </a:pPr>
            <a:r>
              <a:rPr lang="en-US" altLang="zh-CN" sz="2400" dirty="0">
                <a:solidFill>
                  <a:schemeClr val="accent1"/>
                </a:solidFill>
                <a:latin typeface="汉仪大宋简" panose="02010609000101010101" pitchFamily="49" charset="-122"/>
                <a:ea typeface="汉仪大宋简" panose="02010609000101010101" pitchFamily="49" charset="-122"/>
              </a:rPr>
              <a:t>6600</a:t>
            </a:r>
            <a:r>
              <a:rPr lang="zh-CN" altLang="en-US" sz="2400" dirty="0">
                <a:solidFill>
                  <a:schemeClr val="accent1"/>
                </a:solidFill>
                <a:latin typeface="汉仪大宋简" panose="02010609000101010101" pitchFamily="49" charset="-122"/>
                <a:ea typeface="汉仪大宋简" panose="02010609000101010101" pitchFamily="49" charset="-122"/>
              </a:rPr>
              <a:t>万人以上</a:t>
            </a:r>
          </a:p>
        </p:txBody>
      </p:sp>
      <p:sp>
        <p:nvSpPr>
          <p:cNvPr id="71" name="矩形 70"/>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1202252" y="45346"/>
            <a:ext cx="3990360" cy="646331"/>
          </a:xfrm>
          <a:prstGeom prst="rect">
            <a:avLst/>
          </a:prstGeom>
          <a:noFill/>
        </p:spPr>
        <p:txBody>
          <a:bodyPr wrap="square" rtlCol="0">
            <a:spAutoFit/>
          </a:bodyPr>
          <a:lstStyle/>
          <a:p>
            <a:r>
              <a:rPr lang="zh-CN" altLang="en-US" sz="3600" dirty="0">
                <a:solidFill>
                  <a:schemeClr val="accent1"/>
                </a:solidFill>
                <a:latin typeface="汉仪大宋简" panose="02010609000101010101" pitchFamily="49" charset="-122"/>
                <a:ea typeface="汉仪大宋简" panose="02010609000101010101" pitchFamily="49" charset="-122"/>
              </a:rPr>
              <a:t>过去五年成就</a:t>
            </a:r>
          </a:p>
        </p:txBody>
      </p:sp>
      <p:sp>
        <p:nvSpPr>
          <p:cNvPr id="35" name="Freeform 43"/>
          <p:cNvSpPr>
            <a:spLocks/>
          </p:cNvSpPr>
          <p:nvPr/>
        </p:nvSpPr>
        <p:spPr bwMode="auto">
          <a:xfrm>
            <a:off x="434733" y="44747"/>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8167045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9341653" y="2060198"/>
            <a:ext cx="2059671" cy="2059670"/>
            <a:chOff x="9341653" y="2060198"/>
            <a:chExt cx="2059671" cy="2059670"/>
          </a:xfrm>
        </p:grpSpPr>
        <p:grpSp>
          <p:nvGrpSpPr>
            <p:cNvPr id="67" name="组合 66"/>
            <p:cNvGrpSpPr/>
            <p:nvPr/>
          </p:nvGrpSpPr>
          <p:grpSpPr>
            <a:xfrm>
              <a:off x="9341653" y="2060198"/>
              <a:ext cx="2059671" cy="2059670"/>
              <a:chOff x="1924493" y="1998921"/>
              <a:chExt cx="1935126" cy="1935126"/>
            </a:xfrm>
          </p:grpSpPr>
          <p:sp>
            <p:nvSpPr>
              <p:cNvPr id="69" name="椭圆 68"/>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soldiers_264808"/>
            <p:cNvSpPr>
              <a:spLocks noChangeAspect="1"/>
            </p:cNvSpPr>
            <p:nvPr/>
          </p:nvSpPr>
          <p:spPr bwMode="auto">
            <a:xfrm>
              <a:off x="9901541" y="2456651"/>
              <a:ext cx="1073078" cy="1196007"/>
            </a:xfrm>
            <a:custGeom>
              <a:avLst/>
              <a:gdLst>
                <a:gd name="connsiteX0" fmla="*/ 433523 w 544362"/>
                <a:gd name="connsiteY0" fmla="*/ 340478 h 606722"/>
                <a:gd name="connsiteX1" fmla="*/ 448668 w 544362"/>
                <a:gd name="connsiteY1" fmla="*/ 376654 h 606722"/>
                <a:gd name="connsiteX2" fmla="*/ 441274 w 544362"/>
                <a:gd name="connsiteY2" fmla="*/ 394519 h 606722"/>
                <a:gd name="connsiteX3" fmla="*/ 412498 w 544362"/>
                <a:gd name="connsiteY3" fmla="*/ 406519 h 606722"/>
                <a:gd name="connsiteX4" fmla="*/ 393611 w 544362"/>
                <a:gd name="connsiteY4" fmla="*/ 395675 h 606722"/>
                <a:gd name="connsiteX5" fmla="*/ 387464 w 544362"/>
                <a:gd name="connsiteY5" fmla="*/ 349277 h 606722"/>
                <a:gd name="connsiteX6" fmla="*/ 433523 w 544362"/>
                <a:gd name="connsiteY6" fmla="*/ 340478 h 606722"/>
                <a:gd name="connsiteX7" fmla="*/ 141120 w 544362"/>
                <a:gd name="connsiteY7" fmla="*/ 340478 h 606722"/>
                <a:gd name="connsiteX8" fmla="*/ 156248 w 544362"/>
                <a:gd name="connsiteY8" fmla="*/ 376654 h 606722"/>
                <a:gd name="connsiteX9" fmla="*/ 148862 w 544362"/>
                <a:gd name="connsiteY9" fmla="*/ 394519 h 606722"/>
                <a:gd name="connsiteX10" fmla="*/ 120118 w 544362"/>
                <a:gd name="connsiteY10" fmla="*/ 406519 h 606722"/>
                <a:gd name="connsiteX11" fmla="*/ 101341 w 544362"/>
                <a:gd name="connsiteY11" fmla="*/ 395675 h 606722"/>
                <a:gd name="connsiteX12" fmla="*/ 95112 w 544362"/>
                <a:gd name="connsiteY12" fmla="*/ 349277 h 606722"/>
                <a:gd name="connsiteX13" fmla="*/ 141120 w 544362"/>
                <a:gd name="connsiteY13" fmla="*/ 340478 h 606722"/>
                <a:gd name="connsiteX14" fmla="*/ 369366 w 544362"/>
                <a:gd name="connsiteY14" fmla="*/ 338490 h 606722"/>
                <a:gd name="connsiteX15" fmla="*/ 371946 w 544362"/>
                <a:gd name="connsiteY15" fmla="*/ 340267 h 606722"/>
                <a:gd name="connsiteX16" fmla="*/ 379599 w 544362"/>
                <a:gd name="connsiteY16" fmla="*/ 397504 h 606722"/>
                <a:gd name="connsiteX17" fmla="*/ 417951 w 544362"/>
                <a:gd name="connsiteY17" fmla="*/ 419546 h 606722"/>
                <a:gd name="connsiteX18" fmla="*/ 425781 w 544362"/>
                <a:gd name="connsiteY18" fmla="*/ 416347 h 606722"/>
                <a:gd name="connsiteX19" fmla="*/ 425781 w 544362"/>
                <a:gd name="connsiteY19" fmla="*/ 578370 h 606722"/>
                <a:gd name="connsiteX20" fmla="*/ 397485 w 544362"/>
                <a:gd name="connsiteY20" fmla="*/ 606722 h 606722"/>
                <a:gd name="connsiteX21" fmla="*/ 369188 w 544362"/>
                <a:gd name="connsiteY21" fmla="*/ 578370 h 606722"/>
                <a:gd name="connsiteX22" fmla="*/ 369366 w 544362"/>
                <a:gd name="connsiteY22" fmla="*/ 338490 h 606722"/>
                <a:gd name="connsiteX23" fmla="*/ 76943 w 544362"/>
                <a:gd name="connsiteY23" fmla="*/ 338490 h 606722"/>
                <a:gd name="connsiteX24" fmla="*/ 79526 w 544362"/>
                <a:gd name="connsiteY24" fmla="*/ 340267 h 606722"/>
                <a:gd name="connsiteX25" fmla="*/ 87186 w 544362"/>
                <a:gd name="connsiteY25" fmla="*/ 397504 h 606722"/>
                <a:gd name="connsiteX26" fmla="*/ 125573 w 544362"/>
                <a:gd name="connsiteY26" fmla="*/ 419546 h 606722"/>
                <a:gd name="connsiteX27" fmla="*/ 133500 w 544362"/>
                <a:gd name="connsiteY27" fmla="*/ 416347 h 606722"/>
                <a:gd name="connsiteX28" fmla="*/ 133500 w 544362"/>
                <a:gd name="connsiteY28" fmla="*/ 578370 h 606722"/>
                <a:gd name="connsiteX29" fmla="*/ 105088 w 544362"/>
                <a:gd name="connsiteY29" fmla="*/ 606722 h 606722"/>
                <a:gd name="connsiteX30" fmla="*/ 76765 w 544362"/>
                <a:gd name="connsiteY30" fmla="*/ 578370 h 606722"/>
                <a:gd name="connsiteX31" fmla="*/ 76943 w 544362"/>
                <a:gd name="connsiteY31" fmla="*/ 338490 h 606722"/>
                <a:gd name="connsiteX32" fmla="*/ 327490 w 544362"/>
                <a:gd name="connsiteY32" fmla="*/ 179519 h 606722"/>
                <a:gd name="connsiteX33" fmla="*/ 350463 w 544362"/>
                <a:gd name="connsiteY33" fmla="*/ 234617 h 606722"/>
                <a:gd name="connsiteX34" fmla="*/ 347257 w 544362"/>
                <a:gd name="connsiteY34" fmla="*/ 240305 h 606722"/>
                <a:gd name="connsiteX35" fmla="*/ 416533 w 544362"/>
                <a:gd name="connsiteY35" fmla="*/ 287405 h 606722"/>
                <a:gd name="connsiteX36" fmla="*/ 422766 w 544362"/>
                <a:gd name="connsiteY36" fmla="*/ 320197 h 606722"/>
                <a:gd name="connsiteX37" fmla="*/ 389909 w 544362"/>
                <a:gd name="connsiteY37" fmla="*/ 326418 h 606722"/>
                <a:gd name="connsiteX38" fmla="*/ 302647 w 544362"/>
                <a:gd name="connsiteY38" fmla="*/ 267054 h 606722"/>
                <a:gd name="connsiteX39" fmla="*/ 295434 w 544362"/>
                <a:gd name="connsiteY39" fmla="*/ 235950 h 606722"/>
                <a:gd name="connsiteX40" fmla="*/ 327490 w 544362"/>
                <a:gd name="connsiteY40" fmla="*/ 179519 h 606722"/>
                <a:gd name="connsiteX41" fmla="*/ 35206 w 544362"/>
                <a:gd name="connsiteY41" fmla="*/ 179519 h 606722"/>
                <a:gd name="connsiteX42" fmla="*/ 58079 w 544362"/>
                <a:gd name="connsiteY42" fmla="*/ 234617 h 606722"/>
                <a:gd name="connsiteX43" fmla="*/ 54875 w 544362"/>
                <a:gd name="connsiteY43" fmla="*/ 240305 h 606722"/>
                <a:gd name="connsiteX44" fmla="*/ 124116 w 544362"/>
                <a:gd name="connsiteY44" fmla="*/ 287405 h 606722"/>
                <a:gd name="connsiteX45" fmla="*/ 130346 w 544362"/>
                <a:gd name="connsiteY45" fmla="*/ 320197 h 606722"/>
                <a:gd name="connsiteX46" fmla="*/ 97595 w 544362"/>
                <a:gd name="connsiteY46" fmla="*/ 326418 h 606722"/>
                <a:gd name="connsiteX47" fmla="*/ 10287 w 544362"/>
                <a:gd name="connsiteY47" fmla="*/ 267054 h 606722"/>
                <a:gd name="connsiteX48" fmla="*/ 3078 w 544362"/>
                <a:gd name="connsiteY48" fmla="*/ 235950 h 606722"/>
                <a:gd name="connsiteX49" fmla="*/ 35206 w 544362"/>
                <a:gd name="connsiteY49" fmla="*/ 179519 h 606722"/>
                <a:gd name="connsiteX50" fmla="*/ 391134 w 544362"/>
                <a:gd name="connsiteY50" fmla="*/ 150093 h 606722"/>
                <a:gd name="connsiteX51" fmla="*/ 490019 w 544362"/>
                <a:gd name="connsiteY51" fmla="*/ 150093 h 606722"/>
                <a:gd name="connsiteX52" fmla="*/ 544046 w 544362"/>
                <a:gd name="connsiteY52" fmla="*/ 203861 h 606722"/>
                <a:gd name="connsiteX53" fmla="*/ 544313 w 544362"/>
                <a:gd name="connsiteY53" fmla="*/ 347302 h 606722"/>
                <a:gd name="connsiteX54" fmla="*/ 520637 w 544362"/>
                <a:gd name="connsiteY54" fmla="*/ 370853 h 606722"/>
                <a:gd name="connsiteX55" fmla="*/ 497051 w 544362"/>
                <a:gd name="connsiteY55" fmla="*/ 347213 h 606722"/>
                <a:gd name="connsiteX56" fmla="*/ 496873 w 544362"/>
                <a:gd name="connsiteY56" fmla="*/ 204039 h 606722"/>
                <a:gd name="connsiteX57" fmla="*/ 493847 w 544362"/>
                <a:gd name="connsiteY57" fmla="*/ 201106 h 606722"/>
                <a:gd name="connsiteX58" fmla="*/ 490910 w 544362"/>
                <a:gd name="connsiteY58" fmla="*/ 204039 h 606722"/>
                <a:gd name="connsiteX59" fmla="*/ 490910 w 544362"/>
                <a:gd name="connsiteY59" fmla="*/ 578372 h 606722"/>
                <a:gd name="connsiteX60" fmla="*/ 462517 w 544362"/>
                <a:gd name="connsiteY60" fmla="*/ 606722 h 606722"/>
                <a:gd name="connsiteX61" fmla="*/ 434213 w 544362"/>
                <a:gd name="connsiteY61" fmla="*/ 578372 h 606722"/>
                <a:gd name="connsiteX62" fmla="*/ 434213 w 544362"/>
                <a:gd name="connsiteY62" fmla="*/ 412801 h 606722"/>
                <a:gd name="connsiteX63" fmla="*/ 446763 w 544362"/>
                <a:gd name="connsiteY63" fmla="*/ 407647 h 606722"/>
                <a:gd name="connsiteX64" fmla="*/ 461805 w 544362"/>
                <a:gd name="connsiteY64" fmla="*/ 371209 h 606722"/>
                <a:gd name="connsiteX65" fmla="*/ 443469 w 544362"/>
                <a:gd name="connsiteY65" fmla="*/ 327483 h 606722"/>
                <a:gd name="connsiteX66" fmla="*/ 434035 w 544362"/>
                <a:gd name="connsiteY66" fmla="*/ 273804 h 606722"/>
                <a:gd name="connsiteX67" fmla="*/ 434480 w 544362"/>
                <a:gd name="connsiteY67" fmla="*/ 272827 h 606722"/>
                <a:gd name="connsiteX68" fmla="*/ 434480 w 544362"/>
                <a:gd name="connsiteY68" fmla="*/ 254074 h 606722"/>
                <a:gd name="connsiteX69" fmla="*/ 391134 w 544362"/>
                <a:gd name="connsiteY69" fmla="*/ 150093 h 606722"/>
                <a:gd name="connsiteX70" fmla="*/ 98781 w 544362"/>
                <a:gd name="connsiteY70" fmla="*/ 150093 h 606722"/>
                <a:gd name="connsiteX71" fmla="*/ 197666 w 544362"/>
                <a:gd name="connsiteY71" fmla="*/ 150093 h 606722"/>
                <a:gd name="connsiteX72" fmla="*/ 251693 w 544362"/>
                <a:gd name="connsiteY72" fmla="*/ 203861 h 606722"/>
                <a:gd name="connsiteX73" fmla="*/ 251960 w 544362"/>
                <a:gd name="connsiteY73" fmla="*/ 347302 h 606722"/>
                <a:gd name="connsiteX74" fmla="*/ 228284 w 544362"/>
                <a:gd name="connsiteY74" fmla="*/ 370853 h 606722"/>
                <a:gd name="connsiteX75" fmla="*/ 204698 w 544362"/>
                <a:gd name="connsiteY75" fmla="*/ 347213 h 606722"/>
                <a:gd name="connsiteX76" fmla="*/ 204520 w 544362"/>
                <a:gd name="connsiteY76" fmla="*/ 204039 h 606722"/>
                <a:gd name="connsiteX77" fmla="*/ 201494 w 544362"/>
                <a:gd name="connsiteY77" fmla="*/ 201106 h 606722"/>
                <a:gd name="connsiteX78" fmla="*/ 198557 w 544362"/>
                <a:gd name="connsiteY78" fmla="*/ 204039 h 606722"/>
                <a:gd name="connsiteX79" fmla="*/ 198557 w 544362"/>
                <a:gd name="connsiteY79" fmla="*/ 578372 h 606722"/>
                <a:gd name="connsiteX80" fmla="*/ 170164 w 544362"/>
                <a:gd name="connsiteY80" fmla="*/ 606722 h 606722"/>
                <a:gd name="connsiteX81" fmla="*/ 141860 w 544362"/>
                <a:gd name="connsiteY81" fmla="*/ 578372 h 606722"/>
                <a:gd name="connsiteX82" fmla="*/ 141860 w 544362"/>
                <a:gd name="connsiteY82" fmla="*/ 412801 h 606722"/>
                <a:gd name="connsiteX83" fmla="*/ 154410 w 544362"/>
                <a:gd name="connsiteY83" fmla="*/ 407647 h 606722"/>
                <a:gd name="connsiteX84" fmla="*/ 169452 w 544362"/>
                <a:gd name="connsiteY84" fmla="*/ 371209 h 606722"/>
                <a:gd name="connsiteX85" fmla="*/ 151116 w 544362"/>
                <a:gd name="connsiteY85" fmla="*/ 327483 h 606722"/>
                <a:gd name="connsiteX86" fmla="*/ 141682 w 544362"/>
                <a:gd name="connsiteY86" fmla="*/ 273804 h 606722"/>
                <a:gd name="connsiteX87" fmla="*/ 142127 w 544362"/>
                <a:gd name="connsiteY87" fmla="*/ 272827 h 606722"/>
                <a:gd name="connsiteX88" fmla="*/ 142127 w 544362"/>
                <a:gd name="connsiteY88" fmla="*/ 254074 h 606722"/>
                <a:gd name="connsiteX89" fmla="*/ 98781 w 544362"/>
                <a:gd name="connsiteY89" fmla="*/ 150093 h 606722"/>
                <a:gd name="connsiteX90" fmla="*/ 399418 w 544362"/>
                <a:gd name="connsiteY90" fmla="*/ 85384 h 606722"/>
                <a:gd name="connsiteX91" fmla="*/ 429764 w 544362"/>
                <a:gd name="connsiteY91" fmla="*/ 91608 h 606722"/>
                <a:gd name="connsiteX92" fmla="*/ 459932 w 544362"/>
                <a:gd name="connsiteY92" fmla="*/ 85473 h 606722"/>
                <a:gd name="connsiteX93" fmla="*/ 476306 w 544362"/>
                <a:gd name="connsiteY93" fmla="*/ 94542 h 606722"/>
                <a:gd name="connsiteX94" fmla="*/ 430297 w 544362"/>
                <a:gd name="connsiteY94" fmla="*/ 136685 h 606722"/>
                <a:gd name="connsiteX95" fmla="*/ 384289 w 544362"/>
                <a:gd name="connsiteY95" fmla="*/ 94542 h 606722"/>
                <a:gd name="connsiteX96" fmla="*/ 399418 w 544362"/>
                <a:gd name="connsiteY96" fmla="*/ 85384 h 606722"/>
                <a:gd name="connsiteX97" fmla="*/ 107065 w 544362"/>
                <a:gd name="connsiteY97" fmla="*/ 85384 h 606722"/>
                <a:gd name="connsiteX98" fmla="*/ 137411 w 544362"/>
                <a:gd name="connsiteY98" fmla="*/ 91608 h 606722"/>
                <a:gd name="connsiteX99" fmla="*/ 167579 w 544362"/>
                <a:gd name="connsiteY99" fmla="*/ 85473 h 606722"/>
                <a:gd name="connsiteX100" fmla="*/ 183953 w 544362"/>
                <a:gd name="connsiteY100" fmla="*/ 94542 h 606722"/>
                <a:gd name="connsiteX101" fmla="*/ 137945 w 544362"/>
                <a:gd name="connsiteY101" fmla="*/ 136685 h 606722"/>
                <a:gd name="connsiteX102" fmla="*/ 91936 w 544362"/>
                <a:gd name="connsiteY102" fmla="*/ 94542 h 606722"/>
                <a:gd name="connsiteX103" fmla="*/ 107065 w 544362"/>
                <a:gd name="connsiteY103" fmla="*/ 85384 h 606722"/>
                <a:gd name="connsiteX104" fmla="*/ 314485 w 544362"/>
                <a:gd name="connsiteY104" fmla="*/ 29936 h 606722"/>
                <a:gd name="connsiteX105" fmla="*/ 328021 w 544362"/>
                <a:gd name="connsiteY105" fmla="*/ 35536 h 606722"/>
                <a:gd name="connsiteX106" fmla="*/ 333987 w 544362"/>
                <a:gd name="connsiteY106" fmla="*/ 49847 h 606722"/>
                <a:gd name="connsiteX107" fmla="*/ 342358 w 544362"/>
                <a:gd name="connsiteY107" fmla="*/ 46381 h 606722"/>
                <a:gd name="connsiteX108" fmla="*/ 355893 w 544362"/>
                <a:gd name="connsiteY108" fmla="*/ 51981 h 606722"/>
                <a:gd name="connsiteX109" fmla="*/ 350283 w 544362"/>
                <a:gd name="connsiteY109" fmla="*/ 65403 h 606722"/>
                <a:gd name="connsiteX110" fmla="*/ 341912 w 544362"/>
                <a:gd name="connsiteY110" fmla="*/ 68869 h 606722"/>
                <a:gd name="connsiteX111" fmla="*/ 421344 w 544362"/>
                <a:gd name="connsiteY111" fmla="*/ 259622 h 606722"/>
                <a:gd name="connsiteX112" fmla="*/ 422057 w 544362"/>
                <a:gd name="connsiteY112" fmla="*/ 265044 h 606722"/>
                <a:gd name="connsiteX113" fmla="*/ 362750 w 544362"/>
                <a:gd name="connsiteY113" fmla="*/ 224778 h 606722"/>
                <a:gd name="connsiteX114" fmla="*/ 331405 w 544362"/>
                <a:gd name="connsiteY114" fmla="*/ 149490 h 606722"/>
                <a:gd name="connsiteX115" fmla="*/ 336926 w 544362"/>
                <a:gd name="connsiteY115" fmla="*/ 135979 h 606722"/>
                <a:gd name="connsiteX116" fmla="*/ 348502 w 544362"/>
                <a:gd name="connsiteY116" fmla="*/ 138468 h 606722"/>
                <a:gd name="connsiteX117" fmla="*/ 308875 w 544362"/>
                <a:gd name="connsiteY117" fmla="*/ 43447 h 606722"/>
                <a:gd name="connsiteX118" fmla="*/ 314485 w 544362"/>
                <a:gd name="connsiteY118" fmla="*/ 29936 h 606722"/>
                <a:gd name="connsiteX119" fmla="*/ 22128 w 544362"/>
                <a:gd name="connsiteY119" fmla="*/ 29936 h 606722"/>
                <a:gd name="connsiteX120" fmla="*/ 35655 w 544362"/>
                <a:gd name="connsiteY120" fmla="*/ 35536 h 606722"/>
                <a:gd name="connsiteX121" fmla="*/ 41618 w 544362"/>
                <a:gd name="connsiteY121" fmla="*/ 49847 h 606722"/>
                <a:gd name="connsiteX122" fmla="*/ 49983 w 544362"/>
                <a:gd name="connsiteY122" fmla="*/ 46381 h 606722"/>
                <a:gd name="connsiteX123" fmla="*/ 63510 w 544362"/>
                <a:gd name="connsiteY123" fmla="*/ 51980 h 606722"/>
                <a:gd name="connsiteX124" fmla="*/ 57904 w 544362"/>
                <a:gd name="connsiteY124" fmla="*/ 65402 h 606722"/>
                <a:gd name="connsiteX125" fmla="*/ 49538 w 544362"/>
                <a:gd name="connsiteY125" fmla="*/ 68869 h 606722"/>
                <a:gd name="connsiteX126" fmla="*/ 128922 w 544362"/>
                <a:gd name="connsiteY126" fmla="*/ 259622 h 606722"/>
                <a:gd name="connsiteX127" fmla="*/ 129634 w 544362"/>
                <a:gd name="connsiteY127" fmla="*/ 265044 h 606722"/>
                <a:gd name="connsiteX128" fmla="*/ 70363 w 544362"/>
                <a:gd name="connsiteY128" fmla="*/ 224778 h 606722"/>
                <a:gd name="connsiteX129" fmla="*/ 39037 w 544362"/>
                <a:gd name="connsiteY129" fmla="*/ 149490 h 606722"/>
                <a:gd name="connsiteX130" fmla="*/ 44554 w 544362"/>
                <a:gd name="connsiteY130" fmla="*/ 135979 h 606722"/>
                <a:gd name="connsiteX131" fmla="*/ 56124 w 544362"/>
                <a:gd name="connsiteY131" fmla="*/ 138468 h 606722"/>
                <a:gd name="connsiteX132" fmla="*/ 16610 w 544362"/>
                <a:gd name="connsiteY132" fmla="*/ 43447 h 606722"/>
                <a:gd name="connsiteX133" fmla="*/ 22128 w 544362"/>
                <a:gd name="connsiteY133" fmla="*/ 29936 h 606722"/>
                <a:gd name="connsiteX134" fmla="*/ 429761 w 544362"/>
                <a:gd name="connsiteY134" fmla="*/ 0 h 606722"/>
                <a:gd name="connsiteX135" fmla="*/ 479980 w 544362"/>
                <a:gd name="connsiteY135" fmla="*/ 38765 h 606722"/>
                <a:gd name="connsiteX136" fmla="*/ 486658 w 544362"/>
                <a:gd name="connsiteY136" fmla="*/ 76018 h 606722"/>
                <a:gd name="connsiteX137" fmla="*/ 483096 w 544362"/>
                <a:gd name="connsiteY137" fmla="*/ 80374 h 606722"/>
                <a:gd name="connsiteX138" fmla="*/ 475528 w 544362"/>
                <a:gd name="connsiteY138" fmla="*/ 80374 h 606722"/>
                <a:gd name="connsiteX139" fmla="*/ 472233 w 544362"/>
                <a:gd name="connsiteY139" fmla="*/ 78418 h 606722"/>
                <a:gd name="connsiteX140" fmla="*/ 465555 w 544362"/>
                <a:gd name="connsiteY140" fmla="*/ 65882 h 606722"/>
                <a:gd name="connsiteX141" fmla="*/ 429761 w 544362"/>
                <a:gd name="connsiteY141" fmla="*/ 77440 h 606722"/>
                <a:gd name="connsiteX142" fmla="*/ 393700 w 544362"/>
                <a:gd name="connsiteY142" fmla="*/ 65704 h 606722"/>
                <a:gd name="connsiteX143" fmla="*/ 387022 w 544362"/>
                <a:gd name="connsiteY143" fmla="*/ 78418 h 606722"/>
                <a:gd name="connsiteX144" fmla="*/ 383727 w 544362"/>
                <a:gd name="connsiteY144" fmla="*/ 80374 h 606722"/>
                <a:gd name="connsiteX145" fmla="*/ 376159 w 544362"/>
                <a:gd name="connsiteY145" fmla="*/ 80374 h 606722"/>
                <a:gd name="connsiteX146" fmla="*/ 372597 w 544362"/>
                <a:gd name="connsiteY146" fmla="*/ 76106 h 606722"/>
                <a:gd name="connsiteX147" fmla="*/ 379542 w 544362"/>
                <a:gd name="connsiteY147" fmla="*/ 35831 h 606722"/>
                <a:gd name="connsiteX148" fmla="*/ 379720 w 544362"/>
                <a:gd name="connsiteY148" fmla="*/ 35831 h 606722"/>
                <a:gd name="connsiteX149" fmla="*/ 429761 w 544362"/>
                <a:gd name="connsiteY149" fmla="*/ 0 h 606722"/>
                <a:gd name="connsiteX150" fmla="*/ 137373 w 544362"/>
                <a:gd name="connsiteY150" fmla="*/ 0 h 606722"/>
                <a:gd name="connsiteX151" fmla="*/ 187561 w 544362"/>
                <a:gd name="connsiteY151" fmla="*/ 38765 h 606722"/>
                <a:gd name="connsiteX152" fmla="*/ 194235 w 544362"/>
                <a:gd name="connsiteY152" fmla="*/ 76018 h 606722"/>
                <a:gd name="connsiteX153" fmla="*/ 190676 w 544362"/>
                <a:gd name="connsiteY153" fmla="*/ 80374 h 606722"/>
                <a:gd name="connsiteX154" fmla="*/ 183112 w 544362"/>
                <a:gd name="connsiteY154" fmla="*/ 80374 h 606722"/>
                <a:gd name="connsiteX155" fmla="*/ 179819 w 544362"/>
                <a:gd name="connsiteY155" fmla="*/ 78418 h 606722"/>
                <a:gd name="connsiteX156" fmla="*/ 173145 w 544362"/>
                <a:gd name="connsiteY156" fmla="*/ 65882 h 606722"/>
                <a:gd name="connsiteX157" fmla="*/ 137373 w 544362"/>
                <a:gd name="connsiteY157" fmla="*/ 77440 h 606722"/>
                <a:gd name="connsiteX158" fmla="*/ 101423 w 544362"/>
                <a:gd name="connsiteY158" fmla="*/ 65704 h 606722"/>
                <a:gd name="connsiteX159" fmla="*/ 94660 w 544362"/>
                <a:gd name="connsiteY159" fmla="*/ 78418 h 606722"/>
                <a:gd name="connsiteX160" fmla="*/ 91456 w 544362"/>
                <a:gd name="connsiteY160" fmla="*/ 80374 h 606722"/>
                <a:gd name="connsiteX161" fmla="*/ 83803 w 544362"/>
                <a:gd name="connsiteY161" fmla="*/ 80374 h 606722"/>
                <a:gd name="connsiteX162" fmla="*/ 80244 w 544362"/>
                <a:gd name="connsiteY162" fmla="*/ 76106 h 606722"/>
                <a:gd name="connsiteX163" fmla="*/ 87185 w 544362"/>
                <a:gd name="connsiteY163" fmla="*/ 35831 h 606722"/>
                <a:gd name="connsiteX164" fmla="*/ 87363 w 544362"/>
                <a:gd name="connsiteY164" fmla="*/ 35831 h 606722"/>
                <a:gd name="connsiteX165" fmla="*/ 137373 w 544362"/>
                <a:gd name="connsiteY16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Lst>
              <a:rect l="l" t="t" r="r" b="b"/>
              <a:pathLst>
                <a:path w="544362" h="606722">
                  <a:moveTo>
                    <a:pt x="433523" y="340478"/>
                  </a:moveTo>
                  <a:lnTo>
                    <a:pt x="448668" y="376654"/>
                  </a:lnTo>
                  <a:cubicBezTo>
                    <a:pt x="451608" y="383675"/>
                    <a:pt x="448312" y="391675"/>
                    <a:pt x="441274" y="394519"/>
                  </a:cubicBezTo>
                  <a:lnTo>
                    <a:pt x="412498" y="406519"/>
                  </a:lnTo>
                  <a:cubicBezTo>
                    <a:pt x="404213" y="409985"/>
                    <a:pt x="394858" y="404652"/>
                    <a:pt x="393611" y="395675"/>
                  </a:cubicBezTo>
                  <a:lnTo>
                    <a:pt x="387464" y="349277"/>
                  </a:lnTo>
                  <a:cubicBezTo>
                    <a:pt x="403589" y="355233"/>
                    <a:pt x="421229" y="351500"/>
                    <a:pt x="433523" y="340478"/>
                  </a:cubicBezTo>
                  <a:close/>
                  <a:moveTo>
                    <a:pt x="141120" y="340478"/>
                  </a:moveTo>
                  <a:lnTo>
                    <a:pt x="156248" y="376654"/>
                  </a:lnTo>
                  <a:cubicBezTo>
                    <a:pt x="159185" y="383675"/>
                    <a:pt x="155892" y="391675"/>
                    <a:pt x="148862" y="394519"/>
                  </a:cubicBezTo>
                  <a:lnTo>
                    <a:pt x="120118" y="406519"/>
                  </a:lnTo>
                  <a:cubicBezTo>
                    <a:pt x="111842" y="409985"/>
                    <a:pt x="102498" y="404652"/>
                    <a:pt x="101341" y="395675"/>
                  </a:cubicBezTo>
                  <a:lnTo>
                    <a:pt x="95112" y="349277"/>
                  </a:lnTo>
                  <a:cubicBezTo>
                    <a:pt x="111219" y="355233"/>
                    <a:pt x="128928" y="351500"/>
                    <a:pt x="141120" y="340478"/>
                  </a:cubicBezTo>
                  <a:close/>
                  <a:moveTo>
                    <a:pt x="369366" y="338490"/>
                  </a:moveTo>
                  <a:lnTo>
                    <a:pt x="371946" y="340267"/>
                  </a:lnTo>
                  <a:cubicBezTo>
                    <a:pt x="372658" y="345689"/>
                    <a:pt x="378709" y="391016"/>
                    <a:pt x="379599" y="397504"/>
                  </a:cubicBezTo>
                  <a:cubicBezTo>
                    <a:pt x="382002" y="415635"/>
                    <a:pt x="400955" y="426656"/>
                    <a:pt x="417951" y="419546"/>
                  </a:cubicBezTo>
                  <a:lnTo>
                    <a:pt x="425781" y="416347"/>
                  </a:lnTo>
                  <a:lnTo>
                    <a:pt x="425781" y="578370"/>
                  </a:lnTo>
                  <a:cubicBezTo>
                    <a:pt x="425781" y="594013"/>
                    <a:pt x="413145" y="606722"/>
                    <a:pt x="397485" y="606722"/>
                  </a:cubicBezTo>
                  <a:cubicBezTo>
                    <a:pt x="381824" y="606722"/>
                    <a:pt x="369188" y="594013"/>
                    <a:pt x="369188" y="578370"/>
                  </a:cubicBezTo>
                  <a:cubicBezTo>
                    <a:pt x="369188" y="335468"/>
                    <a:pt x="369366" y="338490"/>
                    <a:pt x="369366" y="338490"/>
                  </a:cubicBezTo>
                  <a:close/>
                  <a:moveTo>
                    <a:pt x="76943" y="338490"/>
                  </a:moveTo>
                  <a:lnTo>
                    <a:pt x="79526" y="340267"/>
                  </a:lnTo>
                  <a:cubicBezTo>
                    <a:pt x="80239" y="345689"/>
                    <a:pt x="86295" y="391016"/>
                    <a:pt x="87186" y="397504"/>
                  </a:cubicBezTo>
                  <a:cubicBezTo>
                    <a:pt x="89590" y="415635"/>
                    <a:pt x="108651" y="426656"/>
                    <a:pt x="125573" y="419546"/>
                  </a:cubicBezTo>
                  <a:lnTo>
                    <a:pt x="133500" y="416347"/>
                  </a:lnTo>
                  <a:lnTo>
                    <a:pt x="133500" y="578370"/>
                  </a:lnTo>
                  <a:cubicBezTo>
                    <a:pt x="133500" y="594013"/>
                    <a:pt x="120764" y="606722"/>
                    <a:pt x="105088" y="606722"/>
                  </a:cubicBezTo>
                  <a:cubicBezTo>
                    <a:pt x="89412" y="606722"/>
                    <a:pt x="76765" y="594013"/>
                    <a:pt x="76765" y="578370"/>
                  </a:cubicBezTo>
                  <a:cubicBezTo>
                    <a:pt x="76765" y="335468"/>
                    <a:pt x="76943" y="338490"/>
                    <a:pt x="76943" y="338490"/>
                  </a:cubicBezTo>
                  <a:close/>
                  <a:moveTo>
                    <a:pt x="327490" y="179519"/>
                  </a:moveTo>
                  <a:lnTo>
                    <a:pt x="350463" y="234617"/>
                  </a:lnTo>
                  <a:lnTo>
                    <a:pt x="347257" y="240305"/>
                  </a:lnTo>
                  <a:lnTo>
                    <a:pt x="416533" y="287405"/>
                  </a:lnTo>
                  <a:cubicBezTo>
                    <a:pt x="427308" y="294781"/>
                    <a:pt x="430157" y="309444"/>
                    <a:pt x="422766" y="320197"/>
                  </a:cubicBezTo>
                  <a:cubicBezTo>
                    <a:pt x="415465" y="330950"/>
                    <a:pt x="400773" y="333705"/>
                    <a:pt x="389909" y="326418"/>
                  </a:cubicBezTo>
                  <a:lnTo>
                    <a:pt x="302647" y="267054"/>
                  </a:lnTo>
                  <a:cubicBezTo>
                    <a:pt x="292496" y="260122"/>
                    <a:pt x="289379" y="246614"/>
                    <a:pt x="295434" y="235950"/>
                  </a:cubicBezTo>
                  <a:cubicBezTo>
                    <a:pt x="310215" y="210001"/>
                    <a:pt x="309325" y="211512"/>
                    <a:pt x="327490" y="179519"/>
                  </a:cubicBezTo>
                  <a:close/>
                  <a:moveTo>
                    <a:pt x="35206" y="179519"/>
                  </a:moveTo>
                  <a:lnTo>
                    <a:pt x="58079" y="234617"/>
                  </a:lnTo>
                  <a:lnTo>
                    <a:pt x="54875" y="240305"/>
                  </a:lnTo>
                  <a:lnTo>
                    <a:pt x="124116" y="287405"/>
                  </a:lnTo>
                  <a:cubicBezTo>
                    <a:pt x="134885" y="294781"/>
                    <a:pt x="137733" y="309444"/>
                    <a:pt x="130346" y="320197"/>
                  </a:cubicBezTo>
                  <a:cubicBezTo>
                    <a:pt x="123048" y="330950"/>
                    <a:pt x="108363" y="333705"/>
                    <a:pt x="97595" y="326418"/>
                  </a:cubicBezTo>
                  <a:lnTo>
                    <a:pt x="10287" y="267054"/>
                  </a:lnTo>
                  <a:cubicBezTo>
                    <a:pt x="141" y="260122"/>
                    <a:pt x="-2974" y="246614"/>
                    <a:pt x="3078" y="235950"/>
                  </a:cubicBezTo>
                  <a:cubicBezTo>
                    <a:pt x="17852" y="210001"/>
                    <a:pt x="16962" y="211512"/>
                    <a:pt x="35206" y="179519"/>
                  </a:cubicBezTo>
                  <a:close/>
                  <a:moveTo>
                    <a:pt x="391134" y="150093"/>
                  </a:moveTo>
                  <a:lnTo>
                    <a:pt x="490019" y="150093"/>
                  </a:lnTo>
                  <a:cubicBezTo>
                    <a:pt x="519658" y="150093"/>
                    <a:pt x="543957" y="174178"/>
                    <a:pt x="544046" y="203861"/>
                  </a:cubicBezTo>
                  <a:cubicBezTo>
                    <a:pt x="544402" y="272560"/>
                    <a:pt x="544402" y="240566"/>
                    <a:pt x="544313" y="347302"/>
                  </a:cubicBezTo>
                  <a:cubicBezTo>
                    <a:pt x="544313" y="360277"/>
                    <a:pt x="533721" y="370853"/>
                    <a:pt x="520637" y="370853"/>
                  </a:cubicBezTo>
                  <a:cubicBezTo>
                    <a:pt x="507643" y="370853"/>
                    <a:pt x="497051" y="360277"/>
                    <a:pt x="497051" y="347213"/>
                  </a:cubicBezTo>
                  <a:cubicBezTo>
                    <a:pt x="497140" y="240744"/>
                    <a:pt x="497229" y="272560"/>
                    <a:pt x="496873" y="204039"/>
                  </a:cubicBezTo>
                  <a:cubicBezTo>
                    <a:pt x="496873" y="202439"/>
                    <a:pt x="495538" y="201106"/>
                    <a:pt x="493847" y="201106"/>
                  </a:cubicBezTo>
                  <a:cubicBezTo>
                    <a:pt x="492245" y="201106"/>
                    <a:pt x="490910" y="202439"/>
                    <a:pt x="490910" y="204039"/>
                  </a:cubicBezTo>
                  <a:lnTo>
                    <a:pt x="490910" y="578372"/>
                  </a:lnTo>
                  <a:cubicBezTo>
                    <a:pt x="490910" y="594013"/>
                    <a:pt x="478182" y="606722"/>
                    <a:pt x="462517" y="606722"/>
                  </a:cubicBezTo>
                  <a:cubicBezTo>
                    <a:pt x="446852" y="606722"/>
                    <a:pt x="434213" y="594013"/>
                    <a:pt x="434213" y="578372"/>
                  </a:cubicBezTo>
                  <a:lnTo>
                    <a:pt x="434213" y="412801"/>
                  </a:lnTo>
                  <a:lnTo>
                    <a:pt x="446763" y="407647"/>
                  </a:lnTo>
                  <a:cubicBezTo>
                    <a:pt x="460915" y="401781"/>
                    <a:pt x="467679" y="385428"/>
                    <a:pt x="461805" y="371209"/>
                  </a:cubicBezTo>
                  <a:cubicBezTo>
                    <a:pt x="454862" y="354678"/>
                    <a:pt x="450412" y="344103"/>
                    <a:pt x="443469" y="327483"/>
                  </a:cubicBezTo>
                  <a:cubicBezTo>
                    <a:pt x="452726" y="309531"/>
                    <a:pt x="448810" y="287491"/>
                    <a:pt x="434035" y="273804"/>
                  </a:cubicBezTo>
                  <a:cubicBezTo>
                    <a:pt x="434213" y="273537"/>
                    <a:pt x="434302" y="273182"/>
                    <a:pt x="434480" y="272827"/>
                  </a:cubicBezTo>
                  <a:cubicBezTo>
                    <a:pt x="436972" y="266783"/>
                    <a:pt x="436972" y="260118"/>
                    <a:pt x="434480" y="254074"/>
                  </a:cubicBezTo>
                  <a:cubicBezTo>
                    <a:pt x="429228" y="241454"/>
                    <a:pt x="396029" y="161824"/>
                    <a:pt x="391134" y="150093"/>
                  </a:cubicBezTo>
                  <a:close/>
                  <a:moveTo>
                    <a:pt x="98781" y="150093"/>
                  </a:moveTo>
                  <a:lnTo>
                    <a:pt x="197666" y="150093"/>
                  </a:lnTo>
                  <a:cubicBezTo>
                    <a:pt x="227305" y="150093"/>
                    <a:pt x="251604" y="174178"/>
                    <a:pt x="251693" y="203861"/>
                  </a:cubicBezTo>
                  <a:cubicBezTo>
                    <a:pt x="252049" y="272560"/>
                    <a:pt x="252049" y="240566"/>
                    <a:pt x="251960" y="347302"/>
                  </a:cubicBezTo>
                  <a:cubicBezTo>
                    <a:pt x="251960" y="360277"/>
                    <a:pt x="241368" y="370853"/>
                    <a:pt x="228284" y="370853"/>
                  </a:cubicBezTo>
                  <a:cubicBezTo>
                    <a:pt x="215290" y="370853"/>
                    <a:pt x="204698" y="360277"/>
                    <a:pt x="204698" y="347213"/>
                  </a:cubicBezTo>
                  <a:cubicBezTo>
                    <a:pt x="204787" y="240743"/>
                    <a:pt x="204876" y="272560"/>
                    <a:pt x="204520" y="204039"/>
                  </a:cubicBezTo>
                  <a:cubicBezTo>
                    <a:pt x="204520" y="202439"/>
                    <a:pt x="203185" y="201106"/>
                    <a:pt x="201494" y="201106"/>
                  </a:cubicBezTo>
                  <a:cubicBezTo>
                    <a:pt x="199892" y="201106"/>
                    <a:pt x="198557" y="202439"/>
                    <a:pt x="198557" y="204039"/>
                  </a:cubicBezTo>
                  <a:lnTo>
                    <a:pt x="198557" y="578372"/>
                  </a:lnTo>
                  <a:cubicBezTo>
                    <a:pt x="198557" y="594013"/>
                    <a:pt x="185829" y="606722"/>
                    <a:pt x="170164" y="606722"/>
                  </a:cubicBezTo>
                  <a:cubicBezTo>
                    <a:pt x="154588" y="606722"/>
                    <a:pt x="141860" y="594013"/>
                    <a:pt x="141860" y="578372"/>
                  </a:cubicBezTo>
                  <a:lnTo>
                    <a:pt x="141860" y="412801"/>
                  </a:lnTo>
                  <a:lnTo>
                    <a:pt x="154410" y="407647"/>
                  </a:lnTo>
                  <a:cubicBezTo>
                    <a:pt x="168562" y="401781"/>
                    <a:pt x="175326" y="385428"/>
                    <a:pt x="169452" y="371209"/>
                  </a:cubicBezTo>
                  <a:cubicBezTo>
                    <a:pt x="162509" y="354678"/>
                    <a:pt x="158059" y="344103"/>
                    <a:pt x="151116" y="327483"/>
                  </a:cubicBezTo>
                  <a:cubicBezTo>
                    <a:pt x="160373" y="309531"/>
                    <a:pt x="156457" y="287491"/>
                    <a:pt x="141682" y="273804"/>
                  </a:cubicBezTo>
                  <a:cubicBezTo>
                    <a:pt x="141860" y="273537"/>
                    <a:pt x="142038" y="273182"/>
                    <a:pt x="142127" y="272827"/>
                  </a:cubicBezTo>
                  <a:cubicBezTo>
                    <a:pt x="144619" y="266783"/>
                    <a:pt x="144619" y="260118"/>
                    <a:pt x="142127" y="254074"/>
                  </a:cubicBezTo>
                  <a:cubicBezTo>
                    <a:pt x="136875" y="241454"/>
                    <a:pt x="103676" y="161824"/>
                    <a:pt x="98781" y="150093"/>
                  </a:cubicBezTo>
                  <a:close/>
                  <a:moveTo>
                    <a:pt x="399418" y="85384"/>
                  </a:moveTo>
                  <a:cubicBezTo>
                    <a:pt x="408584" y="89474"/>
                    <a:pt x="418996" y="91608"/>
                    <a:pt x="429764" y="91608"/>
                  </a:cubicBezTo>
                  <a:cubicBezTo>
                    <a:pt x="440443" y="91608"/>
                    <a:pt x="450765" y="89474"/>
                    <a:pt x="459932" y="85473"/>
                  </a:cubicBezTo>
                  <a:cubicBezTo>
                    <a:pt x="463046" y="90896"/>
                    <a:pt x="468564" y="94542"/>
                    <a:pt x="476306" y="94542"/>
                  </a:cubicBezTo>
                  <a:cubicBezTo>
                    <a:pt x="474348" y="118103"/>
                    <a:pt x="454503" y="136685"/>
                    <a:pt x="430297" y="136685"/>
                  </a:cubicBezTo>
                  <a:cubicBezTo>
                    <a:pt x="406092" y="136685"/>
                    <a:pt x="386336" y="118103"/>
                    <a:pt x="384289" y="94542"/>
                  </a:cubicBezTo>
                  <a:cubicBezTo>
                    <a:pt x="390607" y="94364"/>
                    <a:pt x="396303" y="90896"/>
                    <a:pt x="399418" y="85384"/>
                  </a:cubicBezTo>
                  <a:close/>
                  <a:moveTo>
                    <a:pt x="107065" y="85384"/>
                  </a:moveTo>
                  <a:cubicBezTo>
                    <a:pt x="116231" y="89474"/>
                    <a:pt x="126643" y="91608"/>
                    <a:pt x="137411" y="91608"/>
                  </a:cubicBezTo>
                  <a:cubicBezTo>
                    <a:pt x="148090" y="91608"/>
                    <a:pt x="158413" y="89474"/>
                    <a:pt x="167579" y="85473"/>
                  </a:cubicBezTo>
                  <a:cubicBezTo>
                    <a:pt x="170693" y="90896"/>
                    <a:pt x="176211" y="94542"/>
                    <a:pt x="183953" y="94542"/>
                  </a:cubicBezTo>
                  <a:cubicBezTo>
                    <a:pt x="181995" y="118103"/>
                    <a:pt x="162150" y="136685"/>
                    <a:pt x="137945" y="136685"/>
                  </a:cubicBezTo>
                  <a:cubicBezTo>
                    <a:pt x="113828" y="136685"/>
                    <a:pt x="93983" y="118103"/>
                    <a:pt x="91936" y="94542"/>
                  </a:cubicBezTo>
                  <a:cubicBezTo>
                    <a:pt x="98254" y="94364"/>
                    <a:pt x="103950" y="90896"/>
                    <a:pt x="107065" y="85384"/>
                  </a:cubicBezTo>
                  <a:close/>
                  <a:moveTo>
                    <a:pt x="314485" y="29936"/>
                  </a:moveTo>
                  <a:cubicBezTo>
                    <a:pt x="319739" y="27803"/>
                    <a:pt x="325795" y="30292"/>
                    <a:pt x="328021" y="35536"/>
                  </a:cubicBezTo>
                  <a:lnTo>
                    <a:pt x="333987" y="49847"/>
                  </a:lnTo>
                  <a:lnTo>
                    <a:pt x="342358" y="46381"/>
                  </a:lnTo>
                  <a:cubicBezTo>
                    <a:pt x="347612" y="44158"/>
                    <a:pt x="353667" y="46647"/>
                    <a:pt x="355893" y="51981"/>
                  </a:cubicBezTo>
                  <a:cubicBezTo>
                    <a:pt x="358030" y="57225"/>
                    <a:pt x="355537" y="63269"/>
                    <a:pt x="350283" y="65403"/>
                  </a:cubicBezTo>
                  <a:lnTo>
                    <a:pt x="341912" y="68869"/>
                  </a:lnTo>
                  <a:lnTo>
                    <a:pt x="421344" y="259622"/>
                  </a:lnTo>
                  <a:cubicBezTo>
                    <a:pt x="422146" y="261400"/>
                    <a:pt x="422324" y="263266"/>
                    <a:pt x="422057" y="265044"/>
                  </a:cubicBezTo>
                  <a:lnTo>
                    <a:pt x="362750" y="224778"/>
                  </a:lnTo>
                  <a:cubicBezTo>
                    <a:pt x="359455" y="216956"/>
                    <a:pt x="335323" y="159001"/>
                    <a:pt x="331405" y="149490"/>
                  </a:cubicBezTo>
                  <a:cubicBezTo>
                    <a:pt x="329178" y="144157"/>
                    <a:pt x="331672" y="138113"/>
                    <a:pt x="336926" y="135979"/>
                  </a:cubicBezTo>
                  <a:cubicBezTo>
                    <a:pt x="341022" y="134291"/>
                    <a:pt x="345653" y="135357"/>
                    <a:pt x="348502" y="138468"/>
                  </a:cubicBezTo>
                  <a:lnTo>
                    <a:pt x="308875" y="43447"/>
                  </a:lnTo>
                  <a:cubicBezTo>
                    <a:pt x="306738" y="38203"/>
                    <a:pt x="309231" y="32159"/>
                    <a:pt x="314485" y="29936"/>
                  </a:cubicBezTo>
                  <a:close/>
                  <a:moveTo>
                    <a:pt x="22128" y="29936"/>
                  </a:moveTo>
                  <a:cubicBezTo>
                    <a:pt x="27378" y="27803"/>
                    <a:pt x="33430" y="30292"/>
                    <a:pt x="35655" y="35536"/>
                  </a:cubicBezTo>
                  <a:lnTo>
                    <a:pt x="41618" y="49847"/>
                  </a:lnTo>
                  <a:lnTo>
                    <a:pt x="49983" y="46381"/>
                  </a:lnTo>
                  <a:cubicBezTo>
                    <a:pt x="55234" y="44158"/>
                    <a:pt x="61286" y="46647"/>
                    <a:pt x="63510" y="51980"/>
                  </a:cubicBezTo>
                  <a:cubicBezTo>
                    <a:pt x="65646" y="57225"/>
                    <a:pt x="63154" y="63269"/>
                    <a:pt x="57904" y="65402"/>
                  </a:cubicBezTo>
                  <a:lnTo>
                    <a:pt x="49538" y="68869"/>
                  </a:lnTo>
                  <a:lnTo>
                    <a:pt x="128922" y="259622"/>
                  </a:lnTo>
                  <a:cubicBezTo>
                    <a:pt x="129723" y="261400"/>
                    <a:pt x="129901" y="263266"/>
                    <a:pt x="129634" y="265044"/>
                  </a:cubicBezTo>
                  <a:lnTo>
                    <a:pt x="70363" y="224778"/>
                  </a:lnTo>
                  <a:cubicBezTo>
                    <a:pt x="67070" y="216956"/>
                    <a:pt x="42953" y="159001"/>
                    <a:pt x="39037" y="149490"/>
                  </a:cubicBezTo>
                  <a:cubicBezTo>
                    <a:pt x="36812" y="144157"/>
                    <a:pt x="39304" y="138113"/>
                    <a:pt x="44554" y="135979"/>
                  </a:cubicBezTo>
                  <a:cubicBezTo>
                    <a:pt x="48737" y="134290"/>
                    <a:pt x="53276" y="135357"/>
                    <a:pt x="56124" y="138468"/>
                  </a:cubicBezTo>
                  <a:lnTo>
                    <a:pt x="16610" y="43447"/>
                  </a:lnTo>
                  <a:cubicBezTo>
                    <a:pt x="14385" y="38203"/>
                    <a:pt x="16877" y="32159"/>
                    <a:pt x="22128" y="29936"/>
                  </a:cubicBezTo>
                  <a:close/>
                  <a:moveTo>
                    <a:pt x="429761" y="0"/>
                  </a:moveTo>
                  <a:cubicBezTo>
                    <a:pt x="457453" y="0"/>
                    <a:pt x="479980" y="17337"/>
                    <a:pt x="479980" y="38765"/>
                  </a:cubicBezTo>
                  <a:cubicBezTo>
                    <a:pt x="479980" y="39654"/>
                    <a:pt x="484699" y="65526"/>
                    <a:pt x="486658" y="76018"/>
                  </a:cubicBezTo>
                  <a:cubicBezTo>
                    <a:pt x="487103" y="78329"/>
                    <a:pt x="485322" y="80374"/>
                    <a:pt x="483096" y="80374"/>
                  </a:cubicBezTo>
                  <a:lnTo>
                    <a:pt x="475528" y="80374"/>
                  </a:lnTo>
                  <a:cubicBezTo>
                    <a:pt x="474192" y="80374"/>
                    <a:pt x="472946" y="79663"/>
                    <a:pt x="472233" y="78418"/>
                  </a:cubicBezTo>
                  <a:lnTo>
                    <a:pt x="465555" y="65882"/>
                  </a:lnTo>
                  <a:cubicBezTo>
                    <a:pt x="456473" y="72995"/>
                    <a:pt x="443740" y="77440"/>
                    <a:pt x="429761" y="77440"/>
                  </a:cubicBezTo>
                  <a:cubicBezTo>
                    <a:pt x="415604" y="77440"/>
                    <a:pt x="402871" y="72906"/>
                    <a:pt x="393700" y="65704"/>
                  </a:cubicBezTo>
                  <a:lnTo>
                    <a:pt x="387022" y="78418"/>
                  </a:lnTo>
                  <a:cubicBezTo>
                    <a:pt x="386398" y="79574"/>
                    <a:pt x="385152" y="80374"/>
                    <a:pt x="383727" y="80374"/>
                  </a:cubicBezTo>
                  <a:lnTo>
                    <a:pt x="376159" y="80374"/>
                  </a:lnTo>
                  <a:cubicBezTo>
                    <a:pt x="373933" y="80374"/>
                    <a:pt x="372152" y="78329"/>
                    <a:pt x="372597" y="76106"/>
                  </a:cubicBezTo>
                  <a:lnTo>
                    <a:pt x="379542" y="35831"/>
                  </a:lnTo>
                  <a:lnTo>
                    <a:pt x="379720" y="35831"/>
                  </a:lnTo>
                  <a:cubicBezTo>
                    <a:pt x="381679" y="15826"/>
                    <a:pt x="403316" y="0"/>
                    <a:pt x="429761" y="0"/>
                  </a:cubicBezTo>
                  <a:close/>
                  <a:moveTo>
                    <a:pt x="137373" y="0"/>
                  </a:moveTo>
                  <a:cubicBezTo>
                    <a:pt x="165048" y="0"/>
                    <a:pt x="187561" y="17337"/>
                    <a:pt x="187561" y="38765"/>
                  </a:cubicBezTo>
                  <a:cubicBezTo>
                    <a:pt x="187561" y="39654"/>
                    <a:pt x="192277" y="65526"/>
                    <a:pt x="194235" y="76018"/>
                  </a:cubicBezTo>
                  <a:cubicBezTo>
                    <a:pt x="194680" y="78329"/>
                    <a:pt x="192900" y="80374"/>
                    <a:pt x="190676" y="80374"/>
                  </a:cubicBezTo>
                  <a:lnTo>
                    <a:pt x="183112" y="80374"/>
                  </a:lnTo>
                  <a:cubicBezTo>
                    <a:pt x="181777" y="80374"/>
                    <a:pt x="180531" y="79663"/>
                    <a:pt x="179819" y="78418"/>
                  </a:cubicBezTo>
                  <a:lnTo>
                    <a:pt x="173145" y="65882"/>
                  </a:lnTo>
                  <a:cubicBezTo>
                    <a:pt x="164069" y="72995"/>
                    <a:pt x="151433" y="77440"/>
                    <a:pt x="137373" y="77440"/>
                  </a:cubicBezTo>
                  <a:cubicBezTo>
                    <a:pt x="123224" y="77440"/>
                    <a:pt x="110499" y="72906"/>
                    <a:pt x="101423" y="65704"/>
                  </a:cubicBezTo>
                  <a:lnTo>
                    <a:pt x="94660" y="78418"/>
                  </a:lnTo>
                  <a:cubicBezTo>
                    <a:pt x="94037" y="79574"/>
                    <a:pt x="92791" y="80374"/>
                    <a:pt x="91456" y="80374"/>
                  </a:cubicBezTo>
                  <a:lnTo>
                    <a:pt x="83803" y="80374"/>
                  </a:lnTo>
                  <a:cubicBezTo>
                    <a:pt x="81579" y="80374"/>
                    <a:pt x="79799" y="78329"/>
                    <a:pt x="80244" y="76106"/>
                  </a:cubicBezTo>
                  <a:lnTo>
                    <a:pt x="87185" y="35831"/>
                  </a:lnTo>
                  <a:lnTo>
                    <a:pt x="87363" y="35831"/>
                  </a:lnTo>
                  <a:cubicBezTo>
                    <a:pt x="89321" y="15826"/>
                    <a:pt x="110944" y="0"/>
                    <a:pt x="137373" y="0"/>
                  </a:cubicBezTo>
                  <a:close/>
                </a:path>
              </a:pathLst>
            </a:custGeom>
            <a:solidFill>
              <a:schemeClr val="accent1"/>
            </a:solidFill>
            <a:ln>
              <a:noFill/>
            </a:ln>
          </p:spPr>
        </p:sp>
      </p:grpSp>
      <p:grpSp>
        <p:nvGrpSpPr>
          <p:cNvPr id="4" name="组合 3"/>
          <p:cNvGrpSpPr/>
          <p:nvPr/>
        </p:nvGrpSpPr>
        <p:grpSpPr>
          <a:xfrm>
            <a:off x="1001716" y="2060198"/>
            <a:ext cx="2059671" cy="2059670"/>
            <a:chOff x="1001716" y="2060198"/>
            <a:chExt cx="2059671" cy="2059670"/>
          </a:xfrm>
        </p:grpSpPr>
        <p:grpSp>
          <p:nvGrpSpPr>
            <p:cNvPr id="35" name="组合 34"/>
            <p:cNvGrpSpPr/>
            <p:nvPr/>
          </p:nvGrpSpPr>
          <p:grpSpPr>
            <a:xfrm>
              <a:off x="1001716" y="2060198"/>
              <a:ext cx="2059671" cy="2059670"/>
              <a:chOff x="1924493" y="1998921"/>
              <a:chExt cx="1935126" cy="1935126"/>
            </a:xfrm>
          </p:grpSpPr>
          <p:sp>
            <p:nvSpPr>
              <p:cNvPr id="37" name="椭圆 36"/>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8" name="椭圆 37"/>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40" name="tree_115228"/>
            <p:cNvSpPr>
              <a:spLocks noChangeAspect="1"/>
            </p:cNvSpPr>
            <p:nvPr/>
          </p:nvSpPr>
          <p:spPr bwMode="auto">
            <a:xfrm>
              <a:off x="1385510" y="2285368"/>
              <a:ext cx="1290823" cy="1367290"/>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7" h="4643">
                  <a:moveTo>
                    <a:pt x="4377" y="3443"/>
                  </a:moveTo>
                  <a:lnTo>
                    <a:pt x="3516" y="2416"/>
                  </a:lnTo>
                  <a:lnTo>
                    <a:pt x="4233" y="2416"/>
                  </a:lnTo>
                  <a:lnTo>
                    <a:pt x="2188" y="0"/>
                  </a:lnTo>
                  <a:lnTo>
                    <a:pt x="144" y="2416"/>
                  </a:lnTo>
                  <a:lnTo>
                    <a:pt x="861" y="2416"/>
                  </a:lnTo>
                  <a:lnTo>
                    <a:pt x="0" y="3443"/>
                  </a:lnTo>
                  <a:lnTo>
                    <a:pt x="1455" y="3443"/>
                  </a:lnTo>
                  <a:lnTo>
                    <a:pt x="1455" y="4643"/>
                  </a:lnTo>
                  <a:lnTo>
                    <a:pt x="2922" y="4643"/>
                  </a:lnTo>
                  <a:lnTo>
                    <a:pt x="2922" y="3443"/>
                  </a:lnTo>
                  <a:lnTo>
                    <a:pt x="4377" y="3443"/>
                  </a:lnTo>
                  <a:close/>
                  <a:moveTo>
                    <a:pt x="857" y="3043"/>
                  </a:moveTo>
                  <a:lnTo>
                    <a:pt x="1719" y="2016"/>
                  </a:lnTo>
                  <a:lnTo>
                    <a:pt x="1006" y="2016"/>
                  </a:lnTo>
                  <a:lnTo>
                    <a:pt x="2188" y="619"/>
                  </a:lnTo>
                  <a:lnTo>
                    <a:pt x="3371" y="2016"/>
                  </a:lnTo>
                  <a:lnTo>
                    <a:pt x="2658" y="2016"/>
                  </a:lnTo>
                  <a:lnTo>
                    <a:pt x="3520" y="3043"/>
                  </a:lnTo>
                  <a:lnTo>
                    <a:pt x="2922" y="3043"/>
                  </a:lnTo>
                  <a:lnTo>
                    <a:pt x="1455" y="3043"/>
                  </a:lnTo>
                  <a:lnTo>
                    <a:pt x="857" y="3043"/>
                  </a:lnTo>
                  <a:close/>
                  <a:moveTo>
                    <a:pt x="2522" y="4243"/>
                  </a:moveTo>
                  <a:lnTo>
                    <a:pt x="1855" y="4243"/>
                  </a:lnTo>
                  <a:lnTo>
                    <a:pt x="1855" y="3443"/>
                  </a:lnTo>
                  <a:lnTo>
                    <a:pt x="2522" y="3443"/>
                  </a:lnTo>
                  <a:lnTo>
                    <a:pt x="2522" y="4243"/>
                  </a:lnTo>
                  <a:close/>
                </a:path>
              </a:pathLst>
            </a:custGeom>
            <a:solidFill>
              <a:schemeClr val="accent1"/>
            </a:solidFill>
            <a:ln>
              <a:noFill/>
            </a:ln>
          </p:spPr>
        </p:sp>
      </p:grpSp>
      <p:sp>
        <p:nvSpPr>
          <p:cNvPr id="8" name="圆角矩形 7"/>
          <p:cNvSpPr/>
          <p:nvPr/>
        </p:nvSpPr>
        <p:spPr>
          <a:xfrm>
            <a:off x="719221" y="3877828"/>
            <a:ext cx="2624661" cy="5584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汉仪大宋简" panose="02010609000101010101" pitchFamily="49" charset="-122"/>
                <a:ea typeface="汉仪大宋简" panose="02010609000101010101" pitchFamily="49" charset="-122"/>
              </a:rPr>
              <a:t>城市登记失业率</a:t>
            </a:r>
          </a:p>
        </p:txBody>
      </p:sp>
      <p:sp>
        <p:nvSpPr>
          <p:cNvPr id="20" name="文本框 19"/>
          <p:cNvSpPr txBox="1"/>
          <p:nvPr/>
        </p:nvSpPr>
        <p:spPr>
          <a:xfrm>
            <a:off x="-130895" y="4728640"/>
            <a:ext cx="4324893" cy="461665"/>
          </a:xfrm>
          <a:prstGeom prst="rect">
            <a:avLst/>
          </a:prstGeom>
          <a:noFill/>
        </p:spPr>
        <p:txBody>
          <a:bodyPr wrap="square" rtlCol="0">
            <a:spAutoFit/>
          </a:bodyPr>
          <a:lstStyle/>
          <a:p>
            <a:pPr algn="ctr"/>
            <a:r>
              <a:rPr lang="zh-CN" altLang="en-US" sz="2400" dirty="0">
                <a:solidFill>
                  <a:schemeClr val="accent1"/>
                </a:solidFill>
                <a:latin typeface="汉仪大宋简" panose="02010609000101010101" pitchFamily="49" charset="-122"/>
                <a:ea typeface="汉仪大宋简" panose="02010609000101010101" pitchFamily="49" charset="-122"/>
              </a:rPr>
              <a:t>预期</a:t>
            </a:r>
            <a:r>
              <a:rPr lang="en-US" altLang="zh-CN" sz="2400" dirty="0">
                <a:solidFill>
                  <a:schemeClr val="accent1"/>
                </a:solidFill>
                <a:latin typeface="汉仪大宋简" panose="02010609000101010101" pitchFamily="49" charset="-122"/>
                <a:ea typeface="汉仪大宋简" panose="02010609000101010101" pitchFamily="49" charset="-122"/>
              </a:rPr>
              <a:t>4.5%</a:t>
            </a:r>
            <a:r>
              <a:rPr lang="zh-CN" altLang="en-US" sz="2400" dirty="0">
                <a:solidFill>
                  <a:schemeClr val="accent1"/>
                </a:solidFill>
                <a:latin typeface="汉仪大宋简" panose="02010609000101010101" pitchFamily="49" charset="-122"/>
                <a:ea typeface="汉仪大宋简" panose="02010609000101010101" pitchFamily="49" charset="-122"/>
              </a:rPr>
              <a:t> 实际</a:t>
            </a:r>
            <a:r>
              <a:rPr lang="en-US" altLang="zh-CN" sz="2400" dirty="0">
                <a:solidFill>
                  <a:schemeClr val="accent1"/>
                </a:solidFill>
                <a:latin typeface="汉仪大宋简" panose="02010609000101010101" pitchFamily="49" charset="-122"/>
                <a:ea typeface="汉仪大宋简" panose="02010609000101010101" pitchFamily="49" charset="-122"/>
              </a:rPr>
              <a:t>4.02%</a:t>
            </a:r>
            <a:endParaRPr lang="zh-CN" altLang="en-US" sz="2400" dirty="0">
              <a:solidFill>
                <a:schemeClr val="accent1"/>
              </a:solidFill>
              <a:latin typeface="汉仪大宋简" panose="02010609000101010101" pitchFamily="49" charset="-122"/>
              <a:ea typeface="汉仪大宋简" panose="02010609000101010101" pitchFamily="49" charset="-122"/>
            </a:endParaRPr>
          </a:p>
        </p:txBody>
      </p:sp>
      <p:grpSp>
        <p:nvGrpSpPr>
          <p:cNvPr id="56" name="组合 55"/>
          <p:cNvGrpSpPr/>
          <p:nvPr/>
        </p:nvGrpSpPr>
        <p:grpSpPr>
          <a:xfrm>
            <a:off x="5171684" y="2060198"/>
            <a:ext cx="2059671" cy="2059670"/>
            <a:chOff x="1488557" y="1743739"/>
            <a:chExt cx="2232837" cy="2232837"/>
          </a:xfrm>
        </p:grpSpPr>
        <p:grpSp>
          <p:nvGrpSpPr>
            <p:cNvPr id="59" name="组合 58"/>
            <p:cNvGrpSpPr/>
            <p:nvPr/>
          </p:nvGrpSpPr>
          <p:grpSpPr>
            <a:xfrm>
              <a:off x="1488557" y="1743739"/>
              <a:ext cx="2232837" cy="2232837"/>
              <a:chOff x="1924493" y="1998921"/>
              <a:chExt cx="1935126" cy="1935126"/>
            </a:xfrm>
          </p:grpSpPr>
          <p:sp>
            <p:nvSpPr>
              <p:cNvPr id="61" name="椭圆 60"/>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0" name="大演PPT工作室制作"/>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2586" y="2072280"/>
              <a:ext cx="1520169" cy="1520169"/>
            </a:xfrm>
            <a:prstGeom prst="rect">
              <a:avLst/>
            </a:prstGeom>
          </p:spPr>
        </p:pic>
      </p:grpSp>
      <p:sp>
        <p:nvSpPr>
          <p:cNvPr id="57" name="圆角矩形 56"/>
          <p:cNvSpPr/>
          <p:nvPr/>
        </p:nvSpPr>
        <p:spPr>
          <a:xfrm>
            <a:off x="4889189" y="3877828"/>
            <a:ext cx="2624661" cy="5584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汉仪大宋简" panose="02010609000101010101" pitchFamily="49" charset="-122"/>
                <a:ea typeface="汉仪大宋简" panose="02010609000101010101" pitchFamily="49" charset="-122"/>
              </a:rPr>
              <a:t>农村贫困人口脱贫</a:t>
            </a:r>
          </a:p>
        </p:txBody>
      </p:sp>
      <p:sp>
        <p:nvSpPr>
          <p:cNvPr id="58" name="文本框 57"/>
          <p:cNvSpPr txBox="1"/>
          <p:nvPr/>
        </p:nvSpPr>
        <p:spPr>
          <a:xfrm>
            <a:off x="4039073" y="4728640"/>
            <a:ext cx="4324893" cy="461665"/>
          </a:xfrm>
          <a:prstGeom prst="rect">
            <a:avLst/>
          </a:prstGeom>
          <a:noFill/>
        </p:spPr>
        <p:txBody>
          <a:bodyPr wrap="square" rtlCol="0">
            <a:spAutoFit/>
          </a:bodyPr>
          <a:lstStyle/>
          <a:p>
            <a:pPr algn="ctr"/>
            <a:r>
              <a:rPr lang="zh-CN" altLang="en-US" sz="2400" dirty="0">
                <a:solidFill>
                  <a:schemeClr val="accent1"/>
                </a:solidFill>
                <a:latin typeface="汉仪大宋简" panose="02010609000101010101" pitchFamily="49" charset="-122"/>
                <a:ea typeface="汉仪大宋简" panose="02010609000101010101" pitchFamily="49" charset="-122"/>
              </a:rPr>
              <a:t>贫困人口减少</a:t>
            </a:r>
            <a:r>
              <a:rPr lang="en-US" altLang="zh-CN" sz="2400" dirty="0">
                <a:solidFill>
                  <a:schemeClr val="accent1"/>
                </a:solidFill>
                <a:latin typeface="汉仪大宋简" panose="02010609000101010101" pitchFamily="49" charset="-122"/>
                <a:ea typeface="汉仪大宋简" panose="02010609000101010101" pitchFamily="49" charset="-122"/>
              </a:rPr>
              <a:t>6800</a:t>
            </a:r>
            <a:r>
              <a:rPr lang="zh-CN" altLang="en-US" sz="2400" dirty="0">
                <a:solidFill>
                  <a:schemeClr val="accent1"/>
                </a:solidFill>
                <a:latin typeface="汉仪大宋简" panose="02010609000101010101" pitchFamily="49" charset="-122"/>
                <a:ea typeface="汉仪大宋简" panose="02010609000101010101" pitchFamily="49" charset="-122"/>
              </a:rPr>
              <a:t>多万</a:t>
            </a:r>
          </a:p>
        </p:txBody>
      </p:sp>
      <p:sp>
        <p:nvSpPr>
          <p:cNvPr id="65" name="圆角矩形 64"/>
          <p:cNvSpPr/>
          <p:nvPr/>
        </p:nvSpPr>
        <p:spPr>
          <a:xfrm>
            <a:off x="9059158" y="3877828"/>
            <a:ext cx="2624661" cy="5584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汉仪大宋简" panose="02010609000101010101" pitchFamily="49" charset="-122"/>
                <a:ea typeface="汉仪大宋简" panose="02010609000101010101" pitchFamily="49" charset="-122"/>
              </a:rPr>
              <a:t>广义货币</a:t>
            </a:r>
            <a:r>
              <a:rPr lang="en-US" altLang="zh-CN" sz="2400" dirty="0">
                <a:latin typeface="汉仪大宋简" panose="02010609000101010101" pitchFamily="49" charset="-122"/>
                <a:ea typeface="汉仪大宋简" panose="02010609000101010101" pitchFamily="49" charset="-122"/>
              </a:rPr>
              <a:t>M2</a:t>
            </a:r>
            <a:r>
              <a:rPr lang="zh-CN" altLang="en-US" sz="2400" dirty="0">
                <a:latin typeface="汉仪大宋简" panose="02010609000101010101" pitchFamily="49" charset="-122"/>
                <a:ea typeface="汉仪大宋简" panose="02010609000101010101" pitchFamily="49" charset="-122"/>
              </a:rPr>
              <a:t>增长</a:t>
            </a:r>
          </a:p>
        </p:txBody>
      </p:sp>
      <p:sp>
        <p:nvSpPr>
          <p:cNvPr id="66" name="文本框 65"/>
          <p:cNvSpPr txBox="1"/>
          <p:nvPr/>
        </p:nvSpPr>
        <p:spPr>
          <a:xfrm>
            <a:off x="8209042" y="4728640"/>
            <a:ext cx="4324893" cy="526041"/>
          </a:xfrm>
          <a:prstGeom prst="rect">
            <a:avLst/>
          </a:prstGeom>
          <a:noFill/>
        </p:spPr>
        <p:txBody>
          <a:bodyPr wrap="square" rtlCol="0">
            <a:spAutoFit/>
          </a:bodyPr>
          <a:lstStyle/>
          <a:p>
            <a:pPr algn="ctr">
              <a:lnSpc>
                <a:spcPct val="130000"/>
              </a:lnSpc>
            </a:pPr>
            <a:r>
              <a:rPr lang="zh-CN" altLang="en-US" sz="2400" dirty="0">
                <a:solidFill>
                  <a:schemeClr val="accent1"/>
                </a:solidFill>
                <a:latin typeface="汉仪大宋简" panose="02010609000101010101" pitchFamily="49" charset="-122"/>
                <a:ea typeface="汉仪大宋简" panose="02010609000101010101" pitchFamily="49" charset="-122"/>
              </a:rPr>
              <a:t>预期</a:t>
            </a:r>
            <a:r>
              <a:rPr lang="en-US" altLang="zh-CN" sz="2400" dirty="0">
                <a:solidFill>
                  <a:schemeClr val="accent1"/>
                </a:solidFill>
                <a:latin typeface="汉仪大宋简" panose="02010609000101010101" pitchFamily="49" charset="-122"/>
                <a:ea typeface="汉仪大宋简" panose="02010609000101010101" pitchFamily="49" charset="-122"/>
              </a:rPr>
              <a:t>13% </a:t>
            </a:r>
            <a:r>
              <a:rPr lang="zh-CN" altLang="en-US" sz="2400" dirty="0">
                <a:solidFill>
                  <a:schemeClr val="accent1"/>
                </a:solidFill>
                <a:latin typeface="汉仪大宋简" panose="02010609000101010101" pitchFamily="49" charset="-122"/>
                <a:ea typeface="汉仪大宋简" panose="02010609000101010101" pitchFamily="49" charset="-122"/>
              </a:rPr>
              <a:t>实际</a:t>
            </a:r>
            <a:r>
              <a:rPr lang="en-US" altLang="zh-CN" sz="2400" dirty="0">
                <a:solidFill>
                  <a:schemeClr val="accent1"/>
                </a:solidFill>
                <a:latin typeface="汉仪大宋简" panose="02010609000101010101" pitchFamily="49" charset="-122"/>
                <a:ea typeface="汉仪大宋简" panose="02010609000101010101" pitchFamily="49" charset="-122"/>
              </a:rPr>
              <a:t>11.3%</a:t>
            </a:r>
            <a:endParaRPr lang="zh-CN" altLang="en-US" sz="2400" dirty="0">
              <a:solidFill>
                <a:schemeClr val="accent1"/>
              </a:solidFill>
              <a:latin typeface="汉仪大宋简" panose="02010609000101010101" pitchFamily="49" charset="-122"/>
              <a:ea typeface="汉仪大宋简" panose="02010609000101010101" pitchFamily="49" charset="-122"/>
            </a:endParaRPr>
          </a:p>
        </p:txBody>
      </p:sp>
      <p:sp>
        <p:nvSpPr>
          <p:cNvPr id="33" name="矩形 32"/>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1202252" y="45346"/>
            <a:ext cx="3990360" cy="646331"/>
          </a:xfrm>
          <a:prstGeom prst="rect">
            <a:avLst/>
          </a:prstGeom>
          <a:noFill/>
        </p:spPr>
        <p:txBody>
          <a:bodyPr wrap="square" rtlCol="0">
            <a:spAutoFit/>
          </a:bodyPr>
          <a:lstStyle/>
          <a:p>
            <a:r>
              <a:rPr lang="zh-CN" altLang="en-US" sz="3600" dirty="0">
                <a:solidFill>
                  <a:schemeClr val="accent1"/>
                </a:solidFill>
                <a:latin typeface="汉仪大宋简" panose="02010609000101010101" pitchFamily="49" charset="-122"/>
                <a:ea typeface="汉仪大宋简" panose="02010609000101010101" pitchFamily="49" charset="-122"/>
              </a:rPr>
              <a:t>过去五年成就</a:t>
            </a:r>
          </a:p>
        </p:txBody>
      </p:sp>
      <p:sp>
        <p:nvSpPr>
          <p:cNvPr id="43" name="Freeform 43"/>
          <p:cNvSpPr>
            <a:spLocks/>
          </p:cNvSpPr>
          <p:nvPr/>
        </p:nvSpPr>
        <p:spPr bwMode="auto">
          <a:xfrm>
            <a:off x="434733" y="44747"/>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74193868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436423" y="1879441"/>
            <a:ext cx="2059671" cy="2059670"/>
            <a:chOff x="7436423" y="1879441"/>
            <a:chExt cx="2059671" cy="2059670"/>
          </a:xfrm>
        </p:grpSpPr>
        <p:grpSp>
          <p:nvGrpSpPr>
            <p:cNvPr id="59" name="组合 58"/>
            <p:cNvGrpSpPr/>
            <p:nvPr/>
          </p:nvGrpSpPr>
          <p:grpSpPr>
            <a:xfrm>
              <a:off x="7436423" y="1879441"/>
              <a:ext cx="2059671" cy="2059670"/>
              <a:chOff x="1924493" y="1998921"/>
              <a:chExt cx="1935126" cy="1935126"/>
            </a:xfrm>
          </p:grpSpPr>
          <p:sp>
            <p:nvSpPr>
              <p:cNvPr id="61" name="椭圆 60"/>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大演PPT工作室制作"/>
            <p:cNvSpPr>
              <a:spLocks noChangeAspect="1"/>
            </p:cNvSpPr>
            <p:nvPr/>
          </p:nvSpPr>
          <p:spPr bwMode="auto">
            <a:xfrm>
              <a:off x="7828374" y="2200365"/>
              <a:ext cx="1265055" cy="1263299"/>
            </a:xfrm>
            <a:custGeom>
              <a:avLst/>
              <a:gdLst>
                <a:gd name="T0" fmla="*/ 6527 w 6848"/>
                <a:gd name="T1" fmla="*/ 6212 h 6848"/>
                <a:gd name="T2" fmla="*/ 5766 w 6848"/>
                <a:gd name="T3" fmla="*/ 4309 h 6848"/>
                <a:gd name="T4" fmla="*/ 6637 w 6848"/>
                <a:gd name="T5" fmla="*/ 4076 h 6848"/>
                <a:gd name="T6" fmla="*/ 6823 w 6848"/>
                <a:gd name="T7" fmla="*/ 2967 h 6848"/>
                <a:gd name="T8" fmla="*/ 5799 w 6848"/>
                <a:gd name="T9" fmla="*/ 2607 h 6848"/>
                <a:gd name="T10" fmla="*/ 6162 w 6848"/>
                <a:gd name="T11" fmla="*/ 1601 h 6848"/>
                <a:gd name="T12" fmla="*/ 5509 w 6848"/>
                <a:gd name="T13" fmla="*/ 685 h 6848"/>
                <a:gd name="T14" fmla="*/ 4532 w 6848"/>
                <a:gd name="T15" fmla="*/ 1154 h 6848"/>
                <a:gd name="T16" fmla="*/ 4076 w 6848"/>
                <a:gd name="T17" fmla="*/ 186 h 6848"/>
                <a:gd name="T18" fmla="*/ 2967 w 6848"/>
                <a:gd name="T19" fmla="*/ 0 h 6848"/>
                <a:gd name="T20" fmla="*/ 2607 w 6848"/>
                <a:gd name="T21" fmla="*/ 1024 h 6848"/>
                <a:gd name="T22" fmla="*/ 1601 w 6848"/>
                <a:gd name="T23" fmla="*/ 661 h 6848"/>
                <a:gd name="T24" fmla="*/ 685 w 6848"/>
                <a:gd name="T25" fmla="*/ 1314 h 6848"/>
                <a:gd name="T26" fmla="*/ 1154 w 6848"/>
                <a:gd name="T27" fmla="*/ 2291 h 6848"/>
                <a:gd name="T28" fmla="*/ 186 w 6848"/>
                <a:gd name="T29" fmla="*/ 2747 h 6848"/>
                <a:gd name="T30" fmla="*/ 0 w 6848"/>
                <a:gd name="T31" fmla="*/ 3856 h 6848"/>
                <a:gd name="T32" fmla="*/ 1024 w 6848"/>
                <a:gd name="T33" fmla="*/ 4216 h 6848"/>
                <a:gd name="T34" fmla="*/ 661 w 6848"/>
                <a:gd name="T35" fmla="*/ 5223 h 6848"/>
                <a:gd name="T36" fmla="*/ 1314 w 6848"/>
                <a:gd name="T37" fmla="*/ 6138 h 6848"/>
                <a:gd name="T38" fmla="*/ 2291 w 6848"/>
                <a:gd name="T39" fmla="*/ 5669 h 6848"/>
                <a:gd name="T40" fmla="*/ 2747 w 6848"/>
                <a:gd name="T41" fmla="*/ 6637 h 6848"/>
                <a:gd name="T42" fmla="*/ 3856 w 6848"/>
                <a:gd name="T43" fmla="*/ 6823 h 6848"/>
                <a:gd name="T44" fmla="*/ 4216 w 6848"/>
                <a:gd name="T45" fmla="*/ 5799 h 6848"/>
                <a:gd name="T46" fmla="*/ 4559 w 6848"/>
                <a:gd name="T47" fmla="*/ 6132 h 6848"/>
                <a:gd name="T48" fmla="*/ 6212 w 6848"/>
                <a:gd name="T49" fmla="*/ 6527 h 6848"/>
                <a:gd name="T50" fmla="*/ 6761 w 6848"/>
                <a:gd name="T51" fmla="*/ 6762 h 6848"/>
                <a:gd name="T52" fmla="*/ 3960 w 6848"/>
                <a:gd name="T53" fmla="*/ 5412 h 6848"/>
                <a:gd name="T54" fmla="*/ 3668 w 6848"/>
                <a:gd name="T55" fmla="*/ 6378 h 6848"/>
                <a:gd name="T56" fmla="*/ 3024 w 6848"/>
                <a:gd name="T57" fmla="*/ 5590 h 6848"/>
                <a:gd name="T58" fmla="*/ 2384 w 6848"/>
                <a:gd name="T59" fmla="*/ 5215 h 6848"/>
                <a:gd name="T60" fmla="*/ 1495 w 6848"/>
                <a:gd name="T61" fmla="*/ 5691 h 6848"/>
                <a:gd name="T62" fmla="*/ 1596 w 6848"/>
                <a:gd name="T63" fmla="*/ 4678 h 6848"/>
                <a:gd name="T64" fmla="*/ 1411 w 6848"/>
                <a:gd name="T65" fmla="*/ 3960 h 6848"/>
                <a:gd name="T66" fmla="*/ 445 w 6848"/>
                <a:gd name="T67" fmla="*/ 3668 h 6848"/>
                <a:gd name="T68" fmla="*/ 1233 w 6848"/>
                <a:gd name="T69" fmla="*/ 3024 h 6848"/>
                <a:gd name="T70" fmla="*/ 1608 w 6848"/>
                <a:gd name="T71" fmla="*/ 2384 h 6848"/>
                <a:gd name="T72" fmla="*/ 1132 w 6848"/>
                <a:gd name="T73" fmla="*/ 1495 h 6848"/>
                <a:gd name="T74" fmla="*/ 2145 w 6848"/>
                <a:gd name="T75" fmla="*/ 1596 h 6848"/>
                <a:gd name="T76" fmla="*/ 2863 w 6848"/>
                <a:gd name="T77" fmla="*/ 1411 h 6848"/>
                <a:gd name="T78" fmla="*/ 3155 w 6848"/>
                <a:gd name="T79" fmla="*/ 445 h 6848"/>
                <a:gd name="T80" fmla="*/ 3799 w 6848"/>
                <a:gd name="T81" fmla="*/ 1233 h 6848"/>
                <a:gd name="T82" fmla="*/ 4439 w 6848"/>
                <a:gd name="T83" fmla="*/ 1608 h 6848"/>
                <a:gd name="T84" fmla="*/ 5328 w 6848"/>
                <a:gd name="T85" fmla="*/ 1132 h 6848"/>
                <a:gd name="T86" fmla="*/ 5227 w 6848"/>
                <a:gd name="T87" fmla="*/ 2145 h 6848"/>
                <a:gd name="T88" fmla="*/ 5412 w 6848"/>
                <a:gd name="T89" fmla="*/ 2863 h 6848"/>
                <a:gd name="T90" fmla="*/ 6378 w 6848"/>
                <a:gd name="T91" fmla="*/ 3155 h 6848"/>
                <a:gd name="T92" fmla="*/ 5590 w 6848"/>
                <a:gd name="T93" fmla="*/ 3799 h 6848"/>
                <a:gd name="T94" fmla="*/ 5339 w 6848"/>
                <a:gd name="T95" fmla="*/ 4178 h 6848"/>
                <a:gd name="T96" fmla="*/ 5043 w 6848"/>
                <a:gd name="T97" fmla="*/ 3411 h 6848"/>
                <a:gd name="T98" fmla="*/ 1780 w 6848"/>
                <a:gd name="T99" fmla="*/ 3411 h 6848"/>
                <a:gd name="T100" fmla="*/ 4139 w 6848"/>
                <a:gd name="T101" fmla="*/ 4872 h 6848"/>
                <a:gd name="T102" fmla="*/ 3960 w 6848"/>
                <a:gd name="T103" fmla="*/ 5412 h 6848"/>
                <a:gd name="T104" fmla="*/ 2225 w 6848"/>
                <a:gd name="T105" fmla="*/ 3436 h 6848"/>
                <a:gd name="T106" fmla="*/ 4597 w 6848"/>
                <a:gd name="T107" fmla="*/ 3362 h 6848"/>
                <a:gd name="T108" fmla="*/ 5595 w 6848"/>
                <a:gd name="T109" fmla="*/ 5280 h 6848"/>
                <a:gd name="T110" fmla="*/ 5280 w 6848"/>
                <a:gd name="T111" fmla="*/ 5595 h 6848"/>
                <a:gd name="T112" fmla="*/ 4874 w 6848"/>
                <a:gd name="T113" fmla="*/ 5818 h 6848"/>
                <a:gd name="T114" fmla="*/ 4643 w 6848"/>
                <a:gd name="T115" fmla="*/ 5389 h 6848"/>
                <a:gd name="T116" fmla="*/ 5818 w 6848"/>
                <a:gd name="T117" fmla="*/ 4874 h 6848"/>
                <a:gd name="T118" fmla="*/ 5595 w 6848"/>
                <a:gd name="T119" fmla="*/ 5280 h 6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848" h="6848">
                  <a:moveTo>
                    <a:pt x="6762" y="6447"/>
                  </a:moveTo>
                  <a:lnTo>
                    <a:pt x="6527" y="6212"/>
                  </a:lnTo>
                  <a:cubicBezTo>
                    <a:pt x="6568" y="5898"/>
                    <a:pt x="6623" y="5050"/>
                    <a:pt x="6132" y="4559"/>
                  </a:cubicBezTo>
                  <a:cubicBezTo>
                    <a:pt x="6024" y="4451"/>
                    <a:pt x="5899" y="4370"/>
                    <a:pt x="5766" y="4309"/>
                  </a:cubicBezTo>
                  <a:cubicBezTo>
                    <a:pt x="5778" y="4278"/>
                    <a:pt x="5789" y="4247"/>
                    <a:pt x="5799" y="4216"/>
                  </a:cubicBezTo>
                  <a:lnTo>
                    <a:pt x="6637" y="4076"/>
                  </a:lnTo>
                  <a:cubicBezTo>
                    <a:pt x="6744" y="4058"/>
                    <a:pt x="6823" y="3965"/>
                    <a:pt x="6823" y="3856"/>
                  </a:cubicBezTo>
                  <a:lnTo>
                    <a:pt x="6823" y="2967"/>
                  </a:lnTo>
                  <a:cubicBezTo>
                    <a:pt x="6823" y="2858"/>
                    <a:pt x="6744" y="2765"/>
                    <a:pt x="6637" y="2747"/>
                  </a:cubicBezTo>
                  <a:lnTo>
                    <a:pt x="5799" y="2607"/>
                  </a:lnTo>
                  <a:cubicBezTo>
                    <a:pt x="5763" y="2499"/>
                    <a:pt x="5719" y="2393"/>
                    <a:pt x="5669" y="2291"/>
                  </a:cubicBezTo>
                  <a:lnTo>
                    <a:pt x="6162" y="1601"/>
                  </a:lnTo>
                  <a:cubicBezTo>
                    <a:pt x="6225" y="1512"/>
                    <a:pt x="6215" y="1391"/>
                    <a:pt x="6138" y="1314"/>
                  </a:cubicBezTo>
                  <a:lnTo>
                    <a:pt x="5509" y="685"/>
                  </a:lnTo>
                  <a:cubicBezTo>
                    <a:pt x="5432" y="608"/>
                    <a:pt x="5311" y="598"/>
                    <a:pt x="5223" y="661"/>
                  </a:cubicBezTo>
                  <a:lnTo>
                    <a:pt x="4532" y="1154"/>
                  </a:lnTo>
                  <a:cubicBezTo>
                    <a:pt x="4430" y="1104"/>
                    <a:pt x="4324" y="1060"/>
                    <a:pt x="4216" y="1024"/>
                  </a:cubicBezTo>
                  <a:lnTo>
                    <a:pt x="4076" y="186"/>
                  </a:lnTo>
                  <a:cubicBezTo>
                    <a:pt x="4058" y="79"/>
                    <a:pt x="3965" y="0"/>
                    <a:pt x="3856" y="0"/>
                  </a:cubicBezTo>
                  <a:lnTo>
                    <a:pt x="2967" y="0"/>
                  </a:lnTo>
                  <a:cubicBezTo>
                    <a:pt x="2858" y="0"/>
                    <a:pt x="2765" y="79"/>
                    <a:pt x="2747" y="186"/>
                  </a:cubicBezTo>
                  <a:lnTo>
                    <a:pt x="2607" y="1024"/>
                  </a:lnTo>
                  <a:cubicBezTo>
                    <a:pt x="2499" y="1060"/>
                    <a:pt x="2393" y="1104"/>
                    <a:pt x="2291" y="1154"/>
                  </a:cubicBezTo>
                  <a:lnTo>
                    <a:pt x="1601" y="661"/>
                  </a:lnTo>
                  <a:cubicBezTo>
                    <a:pt x="1512" y="598"/>
                    <a:pt x="1391" y="608"/>
                    <a:pt x="1314" y="685"/>
                  </a:cubicBezTo>
                  <a:lnTo>
                    <a:pt x="685" y="1314"/>
                  </a:lnTo>
                  <a:cubicBezTo>
                    <a:pt x="608" y="1391"/>
                    <a:pt x="598" y="1512"/>
                    <a:pt x="661" y="1601"/>
                  </a:cubicBezTo>
                  <a:lnTo>
                    <a:pt x="1154" y="2291"/>
                  </a:lnTo>
                  <a:cubicBezTo>
                    <a:pt x="1104" y="2393"/>
                    <a:pt x="1060" y="2499"/>
                    <a:pt x="1024" y="2607"/>
                  </a:cubicBezTo>
                  <a:lnTo>
                    <a:pt x="186" y="2747"/>
                  </a:lnTo>
                  <a:cubicBezTo>
                    <a:pt x="79" y="2765"/>
                    <a:pt x="0" y="2858"/>
                    <a:pt x="0" y="2967"/>
                  </a:cubicBezTo>
                  <a:lnTo>
                    <a:pt x="0" y="3856"/>
                  </a:lnTo>
                  <a:cubicBezTo>
                    <a:pt x="0" y="3965"/>
                    <a:pt x="79" y="4058"/>
                    <a:pt x="186" y="4076"/>
                  </a:cubicBezTo>
                  <a:lnTo>
                    <a:pt x="1024" y="4216"/>
                  </a:lnTo>
                  <a:cubicBezTo>
                    <a:pt x="1060" y="4324"/>
                    <a:pt x="1104" y="4430"/>
                    <a:pt x="1154" y="4532"/>
                  </a:cubicBezTo>
                  <a:lnTo>
                    <a:pt x="661" y="5223"/>
                  </a:lnTo>
                  <a:cubicBezTo>
                    <a:pt x="598" y="5311"/>
                    <a:pt x="608" y="5432"/>
                    <a:pt x="685" y="5509"/>
                  </a:cubicBezTo>
                  <a:lnTo>
                    <a:pt x="1314" y="6138"/>
                  </a:lnTo>
                  <a:cubicBezTo>
                    <a:pt x="1391" y="6215"/>
                    <a:pt x="1512" y="6225"/>
                    <a:pt x="1600" y="6162"/>
                  </a:cubicBezTo>
                  <a:lnTo>
                    <a:pt x="2291" y="5669"/>
                  </a:lnTo>
                  <a:cubicBezTo>
                    <a:pt x="2393" y="5719"/>
                    <a:pt x="2499" y="5763"/>
                    <a:pt x="2607" y="5799"/>
                  </a:cubicBezTo>
                  <a:lnTo>
                    <a:pt x="2747" y="6637"/>
                  </a:lnTo>
                  <a:cubicBezTo>
                    <a:pt x="2765" y="6744"/>
                    <a:pt x="2858" y="6823"/>
                    <a:pt x="2967" y="6823"/>
                  </a:cubicBezTo>
                  <a:lnTo>
                    <a:pt x="3856" y="6823"/>
                  </a:lnTo>
                  <a:cubicBezTo>
                    <a:pt x="3965" y="6823"/>
                    <a:pt x="4058" y="6744"/>
                    <a:pt x="4076" y="6637"/>
                  </a:cubicBezTo>
                  <a:lnTo>
                    <a:pt x="4216" y="5799"/>
                  </a:lnTo>
                  <a:cubicBezTo>
                    <a:pt x="4247" y="5789"/>
                    <a:pt x="4278" y="5778"/>
                    <a:pt x="4309" y="5766"/>
                  </a:cubicBezTo>
                  <a:cubicBezTo>
                    <a:pt x="4370" y="5899"/>
                    <a:pt x="4451" y="6024"/>
                    <a:pt x="4559" y="6132"/>
                  </a:cubicBezTo>
                  <a:cubicBezTo>
                    <a:pt x="4904" y="6477"/>
                    <a:pt x="5425" y="6552"/>
                    <a:pt x="5813" y="6552"/>
                  </a:cubicBezTo>
                  <a:cubicBezTo>
                    <a:pt x="5978" y="6552"/>
                    <a:pt x="6118" y="6539"/>
                    <a:pt x="6212" y="6527"/>
                  </a:cubicBezTo>
                  <a:lnTo>
                    <a:pt x="6447" y="6762"/>
                  </a:lnTo>
                  <a:cubicBezTo>
                    <a:pt x="6534" y="6848"/>
                    <a:pt x="6675" y="6848"/>
                    <a:pt x="6761" y="6762"/>
                  </a:cubicBezTo>
                  <a:cubicBezTo>
                    <a:pt x="6848" y="6675"/>
                    <a:pt x="6848" y="6534"/>
                    <a:pt x="6762" y="6447"/>
                  </a:cubicBezTo>
                  <a:close/>
                  <a:moveTo>
                    <a:pt x="3960" y="5412"/>
                  </a:moveTo>
                  <a:cubicBezTo>
                    <a:pt x="3876" y="5435"/>
                    <a:pt x="3814" y="5505"/>
                    <a:pt x="3799" y="5590"/>
                  </a:cubicBezTo>
                  <a:lnTo>
                    <a:pt x="3668" y="6378"/>
                  </a:lnTo>
                  <a:lnTo>
                    <a:pt x="3155" y="6378"/>
                  </a:lnTo>
                  <a:lnTo>
                    <a:pt x="3024" y="5590"/>
                  </a:lnTo>
                  <a:cubicBezTo>
                    <a:pt x="3009" y="5505"/>
                    <a:pt x="2947" y="5435"/>
                    <a:pt x="2863" y="5412"/>
                  </a:cubicBezTo>
                  <a:cubicBezTo>
                    <a:pt x="2694" y="5366"/>
                    <a:pt x="2533" y="5300"/>
                    <a:pt x="2384" y="5215"/>
                  </a:cubicBezTo>
                  <a:cubicBezTo>
                    <a:pt x="2309" y="5171"/>
                    <a:pt x="2215" y="5176"/>
                    <a:pt x="2145" y="5227"/>
                  </a:cubicBezTo>
                  <a:lnTo>
                    <a:pt x="1495" y="5691"/>
                  </a:lnTo>
                  <a:lnTo>
                    <a:pt x="1132" y="5328"/>
                  </a:lnTo>
                  <a:lnTo>
                    <a:pt x="1596" y="4678"/>
                  </a:lnTo>
                  <a:cubicBezTo>
                    <a:pt x="1647" y="4608"/>
                    <a:pt x="1652" y="4514"/>
                    <a:pt x="1608" y="4439"/>
                  </a:cubicBezTo>
                  <a:cubicBezTo>
                    <a:pt x="1523" y="4290"/>
                    <a:pt x="1457" y="4129"/>
                    <a:pt x="1411" y="3960"/>
                  </a:cubicBezTo>
                  <a:cubicBezTo>
                    <a:pt x="1388" y="3876"/>
                    <a:pt x="1318" y="3814"/>
                    <a:pt x="1233" y="3799"/>
                  </a:cubicBezTo>
                  <a:lnTo>
                    <a:pt x="445" y="3668"/>
                  </a:lnTo>
                  <a:lnTo>
                    <a:pt x="445" y="3155"/>
                  </a:lnTo>
                  <a:lnTo>
                    <a:pt x="1233" y="3024"/>
                  </a:lnTo>
                  <a:cubicBezTo>
                    <a:pt x="1318" y="3009"/>
                    <a:pt x="1388" y="2947"/>
                    <a:pt x="1411" y="2863"/>
                  </a:cubicBezTo>
                  <a:cubicBezTo>
                    <a:pt x="1457" y="2694"/>
                    <a:pt x="1523" y="2533"/>
                    <a:pt x="1608" y="2384"/>
                  </a:cubicBezTo>
                  <a:cubicBezTo>
                    <a:pt x="1652" y="2309"/>
                    <a:pt x="1647" y="2215"/>
                    <a:pt x="1596" y="2145"/>
                  </a:cubicBezTo>
                  <a:lnTo>
                    <a:pt x="1132" y="1495"/>
                  </a:lnTo>
                  <a:lnTo>
                    <a:pt x="1495" y="1132"/>
                  </a:lnTo>
                  <a:lnTo>
                    <a:pt x="2145" y="1596"/>
                  </a:lnTo>
                  <a:cubicBezTo>
                    <a:pt x="2215" y="1647"/>
                    <a:pt x="2309" y="1652"/>
                    <a:pt x="2384" y="1608"/>
                  </a:cubicBezTo>
                  <a:cubicBezTo>
                    <a:pt x="2533" y="1523"/>
                    <a:pt x="2694" y="1457"/>
                    <a:pt x="2863" y="1411"/>
                  </a:cubicBezTo>
                  <a:cubicBezTo>
                    <a:pt x="2947" y="1388"/>
                    <a:pt x="3009" y="1318"/>
                    <a:pt x="3024" y="1233"/>
                  </a:cubicBezTo>
                  <a:lnTo>
                    <a:pt x="3155" y="445"/>
                  </a:lnTo>
                  <a:lnTo>
                    <a:pt x="3668" y="445"/>
                  </a:lnTo>
                  <a:lnTo>
                    <a:pt x="3799" y="1233"/>
                  </a:lnTo>
                  <a:cubicBezTo>
                    <a:pt x="3814" y="1318"/>
                    <a:pt x="3876" y="1388"/>
                    <a:pt x="3960" y="1411"/>
                  </a:cubicBezTo>
                  <a:cubicBezTo>
                    <a:pt x="4129" y="1457"/>
                    <a:pt x="4290" y="1523"/>
                    <a:pt x="4439" y="1608"/>
                  </a:cubicBezTo>
                  <a:cubicBezTo>
                    <a:pt x="4514" y="1652"/>
                    <a:pt x="4608" y="1647"/>
                    <a:pt x="4678" y="1596"/>
                  </a:cubicBezTo>
                  <a:lnTo>
                    <a:pt x="5328" y="1132"/>
                  </a:lnTo>
                  <a:lnTo>
                    <a:pt x="5691" y="1495"/>
                  </a:lnTo>
                  <a:lnTo>
                    <a:pt x="5227" y="2145"/>
                  </a:lnTo>
                  <a:cubicBezTo>
                    <a:pt x="5176" y="2215"/>
                    <a:pt x="5171" y="2309"/>
                    <a:pt x="5215" y="2384"/>
                  </a:cubicBezTo>
                  <a:cubicBezTo>
                    <a:pt x="5300" y="2533"/>
                    <a:pt x="5366" y="2694"/>
                    <a:pt x="5412" y="2863"/>
                  </a:cubicBezTo>
                  <a:cubicBezTo>
                    <a:pt x="5435" y="2947"/>
                    <a:pt x="5505" y="3009"/>
                    <a:pt x="5590" y="3024"/>
                  </a:cubicBezTo>
                  <a:lnTo>
                    <a:pt x="6378" y="3155"/>
                  </a:lnTo>
                  <a:lnTo>
                    <a:pt x="6378" y="3668"/>
                  </a:lnTo>
                  <a:lnTo>
                    <a:pt x="5590" y="3799"/>
                  </a:lnTo>
                  <a:cubicBezTo>
                    <a:pt x="5505" y="3814"/>
                    <a:pt x="5435" y="3876"/>
                    <a:pt x="5412" y="3960"/>
                  </a:cubicBezTo>
                  <a:cubicBezTo>
                    <a:pt x="5392" y="4034"/>
                    <a:pt x="5368" y="4107"/>
                    <a:pt x="5339" y="4178"/>
                  </a:cubicBezTo>
                  <a:cubicBezTo>
                    <a:pt x="5176" y="4148"/>
                    <a:pt x="5015" y="4139"/>
                    <a:pt x="4872" y="4139"/>
                  </a:cubicBezTo>
                  <a:cubicBezTo>
                    <a:pt x="4981" y="3920"/>
                    <a:pt x="5043" y="3673"/>
                    <a:pt x="5043" y="3411"/>
                  </a:cubicBezTo>
                  <a:cubicBezTo>
                    <a:pt x="5043" y="2512"/>
                    <a:pt x="4311" y="1780"/>
                    <a:pt x="3412" y="1780"/>
                  </a:cubicBezTo>
                  <a:cubicBezTo>
                    <a:pt x="2512" y="1780"/>
                    <a:pt x="1780" y="2512"/>
                    <a:pt x="1780" y="3411"/>
                  </a:cubicBezTo>
                  <a:cubicBezTo>
                    <a:pt x="1780" y="4311"/>
                    <a:pt x="2512" y="5043"/>
                    <a:pt x="3412" y="5043"/>
                  </a:cubicBezTo>
                  <a:cubicBezTo>
                    <a:pt x="3673" y="5043"/>
                    <a:pt x="3920" y="4981"/>
                    <a:pt x="4139" y="4872"/>
                  </a:cubicBezTo>
                  <a:cubicBezTo>
                    <a:pt x="4139" y="5014"/>
                    <a:pt x="4148" y="5176"/>
                    <a:pt x="4178" y="5339"/>
                  </a:cubicBezTo>
                  <a:cubicBezTo>
                    <a:pt x="4107" y="5368"/>
                    <a:pt x="4034" y="5392"/>
                    <a:pt x="3960" y="5412"/>
                  </a:cubicBezTo>
                  <a:close/>
                  <a:moveTo>
                    <a:pt x="3362" y="4597"/>
                  </a:moveTo>
                  <a:cubicBezTo>
                    <a:pt x="2738" y="4597"/>
                    <a:pt x="2225" y="4059"/>
                    <a:pt x="2225" y="3436"/>
                  </a:cubicBezTo>
                  <a:cubicBezTo>
                    <a:pt x="2225" y="2789"/>
                    <a:pt x="2762" y="2225"/>
                    <a:pt x="3436" y="2225"/>
                  </a:cubicBezTo>
                  <a:cubicBezTo>
                    <a:pt x="4064" y="2225"/>
                    <a:pt x="4597" y="2738"/>
                    <a:pt x="4597" y="3362"/>
                  </a:cubicBezTo>
                  <a:cubicBezTo>
                    <a:pt x="4597" y="4020"/>
                    <a:pt x="4079" y="4597"/>
                    <a:pt x="3362" y="4597"/>
                  </a:cubicBezTo>
                  <a:close/>
                  <a:moveTo>
                    <a:pt x="5595" y="5280"/>
                  </a:moveTo>
                  <a:cubicBezTo>
                    <a:pt x="5508" y="5194"/>
                    <a:pt x="5367" y="5194"/>
                    <a:pt x="5280" y="5280"/>
                  </a:cubicBezTo>
                  <a:cubicBezTo>
                    <a:pt x="5194" y="5367"/>
                    <a:pt x="5194" y="5508"/>
                    <a:pt x="5280" y="5595"/>
                  </a:cubicBezTo>
                  <a:lnTo>
                    <a:pt x="5793" y="6108"/>
                  </a:lnTo>
                  <a:cubicBezTo>
                    <a:pt x="5477" y="6105"/>
                    <a:pt x="5098" y="6042"/>
                    <a:pt x="4874" y="5818"/>
                  </a:cubicBezTo>
                  <a:cubicBezTo>
                    <a:pt x="4766" y="5710"/>
                    <a:pt x="4697" y="5572"/>
                    <a:pt x="4653" y="5424"/>
                  </a:cubicBezTo>
                  <a:cubicBezTo>
                    <a:pt x="4651" y="5413"/>
                    <a:pt x="4647" y="5401"/>
                    <a:pt x="4643" y="5389"/>
                  </a:cubicBezTo>
                  <a:cubicBezTo>
                    <a:pt x="4565" y="5099"/>
                    <a:pt x="4580" y="4781"/>
                    <a:pt x="4599" y="4597"/>
                  </a:cubicBezTo>
                  <a:cubicBezTo>
                    <a:pt x="4930" y="4562"/>
                    <a:pt x="5515" y="4571"/>
                    <a:pt x="5818" y="4874"/>
                  </a:cubicBezTo>
                  <a:cubicBezTo>
                    <a:pt x="6052" y="5108"/>
                    <a:pt x="6107" y="5491"/>
                    <a:pt x="6108" y="5793"/>
                  </a:cubicBezTo>
                  <a:lnTo>
                    <a:pt x="5595" y="5280"/>
                  </a:lnTo>
                  <a:close/>
                </a:path>
              </a:pathLst>
            </a:custGeom>
            <a:solidFill>
              <a:schemeClr val="accent1"/>
            </a:solidFill>
            <a:ln>
              <a:noFill/>
            </a:ln>
          </p:spPr>
          <p:txBody>
            <a:bodyPr/>
            <a:lstStyle/>
            <a:p>
              <a:endParaRPr lang="zh-CN" altLang="en-US"/>
            </a:p>
          </p:txBody>
        </p:sp>
      </p:grpSp>
      <p:grpSp>
        <p:nvGrpSpPr>
          <p:cNvPr id="7" name="组合 6"/>
          <p:cNvGrpSpPr/>
          <p:nvPr/>
        </p:nvGrpSpPr>
        <p:grpSpPr>
          <a:xfrm>
            <a:off x="2305857" y="1879441"/>
            <a:ext cx="2059671" cy="2059670"/>
            <a:chOff x="1488557" y="1743739"/>
            <a:chExt cx="2232837" cy="2232837"/>
          </a:xfrm>
        </p:grpSpPr>
        <p:grpSp>
          <p:nvGrpSpPr>
            <p:cNvPr id="3" name="组合 2"/>
            <p:cNvGrpSpPr/>
            <p:nvPr/>
          </p:nvGrpSpPr>
          <p:grpSpPr>
            <a:xfrm>
              <a:off x="1488557" y="1743739"/>
              <a:ext cx="2232837" cy="2232837"/>
              <a:chOff x="1924493" y="1998921"/>
              <a:chExt cx="1935126" cy="1935126"/>
            </a:xfrm>
          </p:grpSpPr>
          <p:sp>
            <p:nvSpPr>
              <p:cNvPr id="2" name="椭圆 1"/>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61901" y="1993198"/>
              <a:ext cx="1686147" cy="1686148"/>
            </a:xfrm>
            <a:prstGeom prst="rect">
              <a:avLst/>
            </a:prstGeom>
          </p:spPr>
        </p:pic>
      </p:grpSp>
      <p:sp>
        <p:nvSpPr>
          <p:cNvPr id="8" name="圆角矩形 7"/>
          <p:cNvSpPr/>
          <p:nvPr/>
        </p:nvSpPr>
        <p:spPr>
          <a:xfrm>
            <a:off x="2023362" y="3697071"/>
            <a:ext cx="2624661" cy="5584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汉仪大宋简" panose="02010609000101010101" pitchFamily="49" charset="-122"/>
                <a:ea typeface="汉仪大宋简" panose="02010609000101010101" pitchFamily="49" charset="-122"/>
              </a:rPr>
              <a:t>基本医疗保险</a:t>
            </a:r>
          </a:p>
        </p:txBody>
      </p:sp>
      <p:sp>
        <p:nvSpPr>
          <p:cNvPr id="20" name="文本框 19"/>
          <p:cNvSpPr txBox="1"/>
          <p:nvPr/>
        </p:nvSpPr>
        <p:spPr>
          <a:xfrm>
            <a:off x="925033" y="4547883"/>
            <a:ext cx="4821319" cy="581441"/>
          </a:xfrm>
          <a:prstGeom prst="rect">
            <a:avLst/>
          </a:prstGeom>
          <a:noFill/>
        </p:spPr>
        <p:txBody>
          <a:bodyPr wrap="square" rtlCol="0">
            <a:spAutoFit/>
          </a:bodyPr>
          <a:lstStyle/>
          <a:p>
            <a:pPr algn="ctr">
              <a:lnSpc>
                <a:spcPct val="150000"/>
              </a:lnSpc>
            </a:pPr>
            <a:r>
              <a:rPr lang="zh-CN" altLang="en-US" sz="2400" dirty="0">
                <a:solidFill>
                  <a:schemeClr val="accent1"/>
                </a:solidFill>
                <a:latin typeface="汉仪大宋简" panose="02010609000101010101" pitchFamily="49" charset="-122"/>
                <a:ea typeface="汉仪大宋简" panose="02010609000101010101" pitchFamily="49" charset="-122"/>
              </a:rPr>
              <a:t>基本医疗保险覆盖</a:t>
            </a:r>
            <a:r>
              <a:rPr lang="en-US" altLang="zh-CN" sz="2400" dirty="0">
                <a:solidFill>
                  <a:schemeClr val="accent1"/>
                </a:solidFill>
                <a:latin typeface="汉仪大宋简" panose="02010609000101010101" pitchFamily="49" charset="-122"/>
                <a:ea typeface="汉仪大宋简" panose="02010609000101010101" pitchFamily="49" charset="-122"/>
              </a:rPr>
              <a:t>13.5</a:t>
            </a:r>
            <a:r>
              <a:rPr lang="zh-CN" altLang="en-US" sz="2400" dirty="0">
                <a:solidFill>
                  <a:schemeClr val="accent1"/>
                </a:solidFill>
                <a:latin typeface="汉仪大宋简" panose="02010609000101010101" pitchFamily="49" charset="-122"/>
                <a:ea typeface="汉仪大宋简" panose="02010609000101010101" pitchFamily="49" charset="-122"/>
              </a:rPr>
              <a:t>亿人</a:t>
            </a:r>
          </a:p>
        </p:txBody>
      </p:sp>
      <p:sp>
        <p:nvSpPr>
          <p:cNvPr id="57" name="圆角矩形 56"/>
          <p:cNvSpPr/>
          <p:nvPr/>
        </p:nvSpPr>
        <p:spPr>
          <a:xfrm>
            <a:off x="7153928" y="3697071"/>
            <a:ext cx="2624661" cy="5584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汉仪大宋简" panose="02010609000101010101" pitchFamily="49" charset="-122"/>
                <a:ea typeface="汉仪大宋简" panose="02010609000101010101" pitchFamily="49" charset="-122"/>
              </a:rPr>
              <a:t>创新科技引领潮流</a:t>
            </a:r>
          </a:p>
        </p:txBody>
      </p:sp>
      <p:sp>
        <p:nvSpPr>
          <p:cNvPr id="58" name="文本框 57"/>
          <p:cNvSpPr txBox="1"/>
          <p:nvPr/>
        </p:nvSpPr>
        <p:spPr>
          <a:xfrm>
            <a:off x="6303812" y="4547883"/>
            <a:ext cx="4324893" cy="1135439"/>
          </a:xfrm>
          <a:prstGeom prst="rect">
            <a:avLst/>
          </a:prstGeom>
          <a:noFill/>
        </p:spPr>
        <p:txBody>
          <a:bodyPr wrap="square" rtlCol="0">
            <a:spAutoFit/>
          </a:bodyPr>
          <a:lstStyle/>
          <a:p>
            <a:pPr algn="ctr">
              <a:lnSpc>
                <a:spcPct val="150000"/>
              </a:lnSpc>
            </a:pPr>
            <a:r>
              <a:rPr lang="zh-CN" altLang="en-US" sz="2400" dirty="0">
                <a:solidFill>
                  <a:schemeClr val="accent1"/>
                </a:solidFill>
                <a:latin typeface="汉仪大宋简" panose="02010609000101010101" pitchFamily="49" charset="-122"/>
                <a:ea typeface="汉仪大宋简" panose="02010609000101010101" pitchFamily="49" charset="-122"/>
              </a:rPr>
              <a:t>高铁网络、电子商务、移动支付、共享经济等引领世界潮流</a:t>
            </a:r>
          </a:p>
        </p:txBody>
      </p:sp>
      <p:sp>
        <p:nvSpPr>
          <p:cNvPr id="33" name="矩形 32"/>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1202252" y="45346"/>
            <a:ext cx="3990360" cy="646331"/>
          </a:xfrm>
          <a:prstGeom prst="rect">
            <a:avLst/>
          </a:prstGeom>
          <a:noFill/>
        </p:spPr>
        <p:txBody>
          <a:bodyPr wrap="square" rtlCol="0">
            <a:spAutoFit/>
          </a:bodyPr>
          <a:lstStyle/>
          <a:p>
            <a:r>
              <a:rPr lang="zh-CN" altLang="en-US" sz="3600" dirty="0">
                <a:solidFill>
                  <a:schemeClr val="accent1"/>
                </a:solidFill>
                <a:latin typeface="汉仪大宋简" panose="02010609000101010101" pitchFamily="49" charset="-122"/>
                <a:ea typeface="汉仪大宋简" panose="02010609000101010101" pitchFamily="49" charset="-122"/>
              </a:rPr>
              <a:t>过去五年成就</a:t>
            </a:r>
          </a:p>
        </p:txBody>
      </p:sp>
      <p:sp>
        <p:nvSpPr>
          <p:cNvPr id="34" name="Freeform 43"/>
          <p:cNvSpPr>
            <a:spLocks/>
          </p:cNvSpPr>
          <p:nvPr/>
        </p:nvSpPr>
        <p:spPr bwMode="auto">
          <a:xfrm>
            <a:off x="434733" y="44747"/>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76107701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39476" y="2658778"/>
            <a:ext cx="2756036" cy="3905854"/>
          </a:xfrm>
          <a:prstGeom prst="rect">
            <a:avLst/>
          </a:prstGeom>
        </p:spPr>
      </p:pic>
      <p:pic>
        <p:nvPicPr>
          <p:cNvPr id="5" name="图片 4"/>
          <p:cNvPicPr>
            <a:picLocks noChangeAspect="1"/>
          </p:cNvPicPr>
          <p:nvPr/>
        </p:nvPicPr>
        <p:blipFill>
          <a:blip r:embed="rId4"/>
          <a:stretch>
            <a:fillRect/>
          </a:stretch>
        </p:blipFill>
        <p:spPr>
          <a:xfrm>
            <a:off x="0" y="4121876"/>
            <a:ext cx="12192000" cy="2442756"/>
          </a:xfrm>
          <a:prstGeom prst="rect">
            <a:avLst/>
          </a:prstGeom>
        </p:spPr>
      </p:pic>
      <p:pic>
        <p:nvPicPr>
          <p:cNvPr id="2" name="图片 1"/>
          <p:cNvPicPr>
            <a:picLocks noChangeAspect="1"/>
          </p:cNvPicPr>
          <p:nvPr/>
        </p:nvPicPr>
        <p:blipFill>
          <a:blip r:embed="rId5"/>
          <a:stretch>
            <a:fillRect/>
          </a:stretch>
        </p:blipFill>
        <p:spPr>
          <a:xfrm>
            <a:off x="9371543" y="3420551"/>
            <a:ext cx="2825433" cy="3325128"/>
          </a:xfrm>
          <a:prstGeom prst="rect">
            <a:avLst/>
          </a:prstGeom>
          <a:ln>
            <a:noFill/>
          </a:ln>
        </p:spPr>
      </p:pic>
      <p:pic>
        <p:nvPicPr>
          <p:cNvPr id="13" name="图片 12"/>
          <p:cNvPicPr>
            <a:picLocks noChangeAspect="1"/>
          </p:cNvPicPr>
          <p:nvPr/>
        </p:nvPicPr>
        <p:blipFill>
          <a:blip r:embed="rId6"/>
          <a:stretch>
            <a:fillRect/>
          </a:stretch>
        </p:blipFill>
        <p:spPr>
          <a:xfrm>
            <a:off x="-4976" y="5840258"/>
            <a:ext cx="12192000" cy="1072206"/>
          </a:xfrm>
          <a:prstGeom prst="rect">
            <a:avLst/>
          </a:prstGeom>
        </p:spPr>
      </p:pic>
      <p:sp>
        <p:nvSpPr>
          <p:cNvPr id="22" name="大演PPT工作室制作"/>
          <p:cNvSpPr txBox="1"/>
          <p:nvPr/>
        </p:nvSpPr>
        <p:spPr>
          <a:xfrm>
            <a:off x="1664789" y="2833380"/>
            <a:ext cx="8862422" cy="1015663"/>
          </a:xfrm>
          <a:prstGeom prst="rect">
            <a:avLst/>
          </a:prstGeom>
          <a:noFill/>
        </p:spPr>
        <p:txBody>
          <a:bodyPr wrap="square" rtlCol="0">
            <a:spAutoFit/>
          </a:bodyPr>
          <a:lstStyle/>
          <a:p>
            <a:pPr algn="ctr"/>
            <a:r>
              <a:rPr lang="en-US" altLang="zh-CN" sz="6000" dirty="0">
                <a:solidFill>
                  <a:schemeClr val="accent1"/>
                </a:solidFill>
                <a:latin typeface="汉仪大宋简" panose="02010609000101010101" pitchFamily="49" charset="-122"/>
                <a:ea typeface="汉仪大宋简" panose="02010609000101010101" pitchFamily="49" charset="-122"/>
              </a:rPr>
              <a:t>2018</a:t>
            </a:r>
            <a:r>
              <a:rPr lang="zh-CN" altLang="en-US" sz="6000" dirty="0">
                <a:solidFill>
                  <a:schemeClr val="accent1"/>
                </a:solidFill>
                <a:latin typeface="汉仪大宋简" panose="02010609000101010101" pitchFamily="49" charset="-122"/>
                <a:ea typeface="汉仪大宋简" panose="02010609000101010101" pitchFamily="49" charset="-122"/>
              </a:rPr>
              <a:t>年经济发展总体要求</a:t>
            </a:r>
          </a:p>
        </p:txBody>
      </p:sp>
      <p:sp>
        <p:nvSpPr>
          <p:cNvPr id="23" name="TextBox 51"/>
          <p:cNvSpPr txBox="1"/>
          <p:nvPr/>
        </p:nvSpPr>
        <p:spPr>
          <a:xfrm>
            <a:off x="4440478" y="1680243"/>
            <a:ext cx="3311045" cy="923330"/>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eaLnBrk="1" hangingPunct="1">
              <a:defRPr/>
            </a:pPr>
            <a:r>
              <a:rPr lang="zh-CN" altLang="en-US" sz="5400" b="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mn-ea"/>
                <a:ea typeface="长城大标宋体" panose="02010609010101010101" pitchFamily="49" charset="-122"/>
              </a:rPr>
              <a:t>第三部分</a:t>
            </a:r>
          </a:p>
        </p:txBody>
      </p:sp>
      <p:pic>
        <p:nvPicPr>
          <p:cNvPr id="27" name="图片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 y="-21679"/>
            <a:ext cx="6434385" cy="1406444"/>
          </a:xfrm>
          <a:prstGeom prst="rect">
            <a:avLst/>
          </a:prstGeom>
        </p:spPr>
      </p:pic>
      <p:pic>
        <p:nvPicPr>
          <p:cNvPr id="4" name="图片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291919" y="5083115"/>
            <a:ext cx="2682472" cy="1737511"/>
          </a:xfrm>
          <a:prstGeom prst="rect">
            <a:avLst/>
          </a:prstGeom>
        </p:spPr>
      </p:pic>
    </p:spTree>
    <p:extLst>
      <p:ext uri="{BB962C8B-B14F-4D97-AF65-F5344CB8AC3E}">
        <p14:creationId xmlns:p14="http://schemas.microsoft.com/office/powerpoint/2010/main" val="230045744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261087" y="3888286"/>
            <a:ext cx="1686799" cy="1686798"/>
            <a:chOff x="5261087" y="3888286"/>
            <a:chExt cx="1686799" cy="1686798"/>
          </a:xfrm>
        </p:grpSpPr>
        <p:grpSp>
          <p:nvGrpSpPr>
            <p:cNvPr id="54" name="组合 53"/>
            <p:cNvGrpSpPr/>
            <p:nvPr/>
          </p:nvGrpSpPr>
          <p:grpSpPr>
            <a:xfrm>
              <a:off x="5261087" y="3888286"/>
              <a:ext cx="1686799" cy="1686798"/>
              <a:chOff x="1924493" y="1998921"/>
              <a:chExt cx="1935126" cy="1935126"/>
            </a:xfrm>
          </p:grpSpPr>
          <p:sp>
            <p:nvSpPr>
              <p:cNvPr id="63" name="椭圆 62"/>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5" name="battery-status_31570"/>
            <p:cNvSpPr>
              <a:spLocks noChangeAspect="1"/>
            </p:cNvSpPr>
            <p:nvPr/>
          </p:nvSpPr>
          <p:spPr bwMode="auto">
            <a:xfrm>
              <a:off x="5796076" y="4087373"/>
              <a:ext cx="613337" cy="1164991"/>
            </a:xfrm>
            <a:custGeom>
              <a:avLst/>
              <a:gdLst>
                <a:gd name="T0" fmla="*/ 455839 w 606244"/>
                <a:gd name="T1" fmla="*/ 455839 w 606244"/>
                <a:gd name="T2" fmla="*/ 600116 w 606244"/>
                <a:gd name="T3" fmla="*/ 600116 w 606244"/>
                <a:gd name="T4" fmla="*/ 600116 w 606244"/>
                <a:gd name="T5" fmla="*/ 600116 w 606244"/>
                <a:gd name="T6" fmla="*/ 600116 w 606244"/>
                <a:gd name="T7" fmla="*/ 600116 w 606244"/>
                <a:gd name="T8" fmla="*/ 600116 w 606244"/>
                <a:gd name="T9" fmla="*/ 600116 w 606244"/>
                <a:gd name="T10" fmla="*/ 600116 w 606244"/>
                <a:gd name="T11" fmla="*/ 600116 w 606244"/>
                <a:gd name="T12" fmla="*/ 600116 w 606244"/>
                <a:gd name="T13" fmla="*/ 600116 w 606244"/>
                <a:gd name="T14" fmla="*/ 600116 w 606244"/>
                <a:gd name="T15" fmla="*/ 600116 w 606244"/>
                <a:gd name="T16" fmla="*/ 600116 w 606244"/>
                <a:gd name="T17" fmla="*/ 600116 w 606244"/>
                <a:gd name="T18" fmla="*/ 600116 w 606244"/>
                <a:gd name="T19" fmla="*/ 600116 w 606244"/>
                <a:gd name="T20" fmla="*/ 600116 w 606244"/>
                <a:gd name="T21" fmla="*/ 600116 w 606244"/>
                <a:gd name="T22" fmla="*/ 600116 w 606244"/>
                <a:gd name="T23" fmla="*/ 600116 w 606244"/>
                <a:gd name="T24" fmla="*/ 600116 w 606244"/>
                <a:gd name="T25" fmla="*/ 600116 w 606244"/>
                <a:gd name="T26" fmla="*/ 455839 w 606244"/>
                <a:gd name="T27" fmla="*/ 455839 w 606244"/>
                <a:gd name="T28" fmla="*/ 600116 w 606244"/>
                <a:gd name="T29" fmla="*/ 600116 w 606244"/>
                <a:gd name="T30" fmla="*/ 600116 w 606244"/>
                <a:gd name="T31" fmla="*/ 600116 w 606244"/>
                <a:gd name="T32" fmla="*/ 600116 w 606244"/>
                <a:gd name="T33" fmla="*/ 600116 w 606244"/>
                <a:gd name="T34" fmla="*/ 600116 w 606244"/>
                <a:gd name="T35" fmla="*/ 600116 w 606244"/>
                <a:gd name="T36" fmla="*/ 600116 w 606244"/>
                <a:gd name="T37" fmla="*/ 600116 w 606244"/>
                <a:gd name="T38" fmla="*/ 600116 w 606244"/>
                <a:gd name="T39" fmla="*/ 600116 w 606244"/>
                <a:gd name="T40" fmla="*/ 600116 w 606244"/>
                <a:gd name="T41" fmla="*/ 600116 w 606244"/>
                <a:gd name="T42" fmla="*/ 600116 w 606244"/>
                <a:gd name="T43" fmla="*/ 600116 w 606244"/>
                <a:gd name="T44" fmla="*/ 455839 w 606244"/>
                <a:gd name="T45" fmla="*/ 455839 w 606244"/>
                <a:gd name="T46" fmla="*/ 600116 w 606244"/>
                <a:gd name="T47" fmla="*/ 600116 w 606244"/>
                <a:gd name="T48" fmla="*/ 600116 w 606244"/>
                <a:gd name="T49" fmla="*/ 600116 w 606244"/>
                <a:gd name="T50" fmla="*/ 600116 w 606244"/>
                <a:gd name="T51" fmla="*/ 600116 w 606244"/>
                <a:gd name="T52" fmla="*/ 600116 w 606244"/>
                <a:gd name="T53" fmla="*/ 600116 w 606244"/>
                <a:gd name="T54" fmla="*/ 600116 w 606244"/>
                <a:gd name="T55" fmla="*/ 600116 w 606244"/>
                <a:gd name="T56" fmla="*/ 455839 w 606244"/>
                <a:gd name="T57" fmla="*/ 455839 w 606244"/>
                <a:gd name="T58" fmla="*/ 600116 w 606244"/>
                <a:gd name="T59" fmla="*/ 600116 w 606244"/>
                <a:gd name="T60" fmla="*/ 600116 w 606244"/>
                <a:gd name="T61" fmla="*/ 600116 w 606244"/>
                <a:gd name="T62" fmla="*/ 600116 w 606244"/>
                <a:gd name="T63" fmla="*/ 600116 w 606244"/>
                <a:gd name="T64" fmla="*/ 600116 w 606244"/>
                <a:gd name="T65" fmla="*/ 600116 w 606244"/>
                <a:gd name="T66" fmla="*/ 600116 w 606244"/>
                <a:gd name="T67" fmla="*/ 600116 w 606244"/>
                <a:gd name="T68" fmla="*/ 455839 w 606244"/>
                <a:gd name="T69" fmla="*/ 455839 w 606244"/>
                <a:gd name="T70" fmla="*/ 600116 w 606244"/>
                <a:gd name="T71" fmla="*/ 600116 w 606244"/>
                <a:gd name="T72" fmla="*/ 600116 w 606244"/>
                <a:gd name="T73" fmla="*/ 600116 w 606244"/>
                <a:gd name="T74" fmla="*/ 600116 w 606244"/>
                <a:gd name="T75" fmla="*/ 600116 w 606244"/>
                <a:gd name="T76" fmla="*/ 600116 w 606244"/>
                <a:gd name="T77" fmla="*/ 600116 w 606244"/>
                <a:gd name="T78" fmla="*/ 600116 w 606244"/>
                <a:gd name="T79" fmla="*/ 600116 w 606244"/>
                <a:gd name="T80" fmla="*/ 455839 w 606244"/>
                <a:gd name="T81" fmla="*/ 455839 w 606244"/>
                <a:gd name="T82" fmla="*/ 600116 w 606244"/>
                <a:gd name="T83" fmla="*/ 600116 w 606244"/>
                <a:gd name="T84" fmla="*/ 600116 w 606244"/>
                <a:gd name="T85" fmla="*/ 600116 w 606244"/>
                <a:gd name="T86" fmla="*/ 600116 w 606244"/>
                <a:gd name="T87" fmla="*/ 600116 w 606244"/>
                <a:gd name="T88" fmla="*/ 600116 w 606244"/>
                <a:gd name="T89" fmla="*/ 600116 w 606244"/>
                <a:gd name="T90" fmla="*/ 600116 w 606244"/>
                <a:gd name="T91" fmla="*/ 600116 w 60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307" h="6291">
                  <a:moveTo>
                    <a:pt x="2763" y="363"/>
                  </a:moveTo>
                  <a:lnTo>
                    <a:pt x="2276" y="363"/>
                  </a:lnTo>
                  <a:lnTo>
                    <a:pt x="2276" y="0"/>
                  </a:lnTo>
                  <a:lnTo>
                    <a:pt x="1006" y="0"/>
                  </a:lnTo>
                  <a:lnTo>
                    <a:pt x="1006" y="363"/>
                  </a:lnTo>
                  <a:lnTo>
                    <a:pt x="544" y="363"/>
                  </a:lnTo>
                  <a:cubicBezTo>
                    <a:pt x="244" y="363"/>
                    <a:pt x="0" y="607"/>
                    <a:pt x="0" y="907"/>
                  </a:cubicBezTo>
                  <a:lnTo>
                    <a:pt x="0" y="5747"/>
                  </a:lnTo>
                  <a:cubicBezTo>
                    <a:pt x="0" y="6047"/>
                    <a:pt x="244" y="6291"/>
                    <a:pt x="544" y="6291"/>
                  </a:cubicBezTo>
                  <a:lnTo>
                    <a:pt x="2763" y="6291"/>
                  </a:lnTo>
                  <a:cubicBezTo>
                    <a:pt x="3063" y="6291"/>
                    <a:pt x="3307" y="6047"/>
                    <a:pt x="3307" y="5747"/>
                  </a:cubicBezTo>
                  <a:lnTo>
                    <a:pt x="3307" y="907"/>
                  </a:lnTo>
                  <a:cubicBezTo>
                    <a:pt x="3307" y="607"/>
                    <a:pt x="3063" y="363"/>
                    <a:pt x="2763" y="363"/>
                  </a:cubicBezTo>
                  <a:close/>
                  <a:moveTo>
                    <a:pt x="2944" y="5747"/>
                  </a:moveTo>
                  <a:cubicBezTo>
                    <a:pt x="2944" y="5847"/>
                    <a:pt x="2863" y="5928"/>
                    <a:pt x="2763" y="5928"/>
                  </a:cubicBezTo>
                  <a:lnTo>
                    <a:pt x="544" y="5928"/>
                  </a:lnTo>
                  <a:cubicBezTo>
                    <a:pt x="444" y="5928"/>
                    <a:pt x="363" y="5847"/>
                    <a:pt x="363" y="5747"/>
                  </a:cubicBezTo>
                  <a:lnTo>
                    <a:pt x="363" y="907"/>
                  </a:lnTo>
                  <a:cubicBezTo>
                    <a:pt x="363" y="807"/>
                    <a:pt x="444" y="726"/>
                    <a:pt x="544" y="726"/>
                  </a:cubicBezTo>
                  <a:lnTo>
                    <a:pt x="2763" y="726"/>
                  </a:lnTo>
                  <a:cubicBezTo>
                    <a:pt x="2863" y="726"/>
                    <a:pt x="2944" y="807"/>
                    <a:pt x="2944" y="907"/>
                  </a:cubicBezTo>
                  <a:lnTo>
                    <a:pt x="2944" y="5747"/>
                  </a:lnTo>
                  <a:close/>
                  <a:moveTo>
                    <a:pt x="2746" y="5713"/>
                  </a:moveTo>
                  <a:lnTo>
                    <a:pt x="561" y="5713"/>
                  </a:lnTo>
                  <a:lnTo>
                    <a:pt x="561" y="4917"/>
                  </a:lnTo>
                  <a:lnTo>
                    <a:pt x="2746" y="4917"/>
                  </a:lnTo>
                  <a:lnTo>
                    <a:pt x="2746" y="5713"/>
                  </a:lnTo>
                  <a:lnTo>
                    <a:pt x="2746" y="5713"/>
                  </a:lnTo>
                  <a:close/>
                  <a:moveTo>
                    <a:pt x="2746" y="4721"/>
                  </a:moveTo>
                  <a:lnTo>
                    <a:pt x="561" y="4721"/>
                  </a:lnTo>
                  <a:lnTo>
                    <a:pt x="561" y="3925"/>
                  </a:lnTo>
                  <a:lnTo>
                    <a:pt x="2746" y="3925"/>
                  </a:lnTo>
                  <a:lnTo>
                    <a:pt x="2746" y="4721"/>
                  </a:lnTo>
                  <a:lnTo>
                    <a:pt x="2746" y="4721"/>
                  </a:lnTo>
                  <a:close/>
                  <a:moveTo>
                    <a:pt x="2746" y="3729"/>
                  </a:moveTo>
                  <a:lnTo>
                    <a:pt x="561" y="3729"/>
                  </a:lnTo>
                  <a:lnTo>
                    <a:pt x="561" y="2932"/>
                  </a:lnTo>
                  <a:lnTo>
                    <a:pt x="2746" y="2932"/>
                  </a:lnTo>
                  <a:lnTo>
                    <a:pt x="2746" y="3729"/>
                  </a:lnTo>
                  <a:lnTo>
                    <a:pt x="2746" y="3729"/>
                  </a:lnTo>
                  <a:close/>
                  <a:moveTo>
                    <a:pt x="2746" y="2738"/>
                  </a:moveTo>
                  <a:lnTo>
                    <a:pt x="561" y="2738"/>
                  </a:lnTo>
                  <a:lnTo>
                    <a:pt x="561" y="1942"/>
                  </a:lnTo>
                  <a:lnTo>
                    <a:pt x="2746" y="1942"/>
                  </a:lnTo>
                  <a:lnTo>
                    <a:pt x="2746" y="2738"/>
                  </a:lnTo>
                  <a:lnTo>
                    <a:pt x="2746" y="2738"/>
                  </a:lnTo>
                  <a:close/>
                </a:path>
              </a:pathLst>
            </a:custGeom>
            <a:solidFill>
              <a:schemeClr val="accent1"/>
            </a:solidFill>
            <a:ln>
              <a:noFill/>
            </a:ln>
          </p:spPr>
        </p:sp>
      </p:grpSp>
      <p:sp>
        <p:nvSpPr>
          <p:cNvPr id="6" name="文本框 5"/>
          <p:cNvSpPr txBox="1"/>
          <p:nvPr/>
        </p:nvSpPr>
        <p:spPr>
          <a:xfrm>
            <a:off x="1124039" y="80182"/>
            <a:ext cx="5050337" cy="584775"/>
          </a:xfrm>
          <a:prstGeom prst="rect">
            <a:avLst/>
          </a:prstGeom>
          <a:noFill/>
        </p:spPr>
        <p:txBody>
          <a:bodyPr wrap="square" rtlCol="0">
            <a:spAutoFit/>
          </a:bodyPr>
          <a:lstStyle/>
          <a:p>
            <a:r>
              <a:rPr lang="en-US" altLang="zh-CN" sz="3200" dirty="0">
                <a:solidFill>
                  <a:schemeClr val="accent1"/>
                </a:solidFill>
                <a:latin typeface="汉仪大宋简" panose="02010609000101010101" pitchFamily="49" charset="-122"/>
                <a:ea typeface="汉仪大宋简" panose="02010609000101010101" pitchFamily="49" charset="-122"/>
              </a:rPr>
              <a:t>2018</a:t>
            </a:r>
            <a:r>
              <a:rPr lang="zh-CN" altLang="en-US" sz="3200" dirty="0">
                <a:solidFill>
                  <a:schemeClr val="accent1"/>
                </a:solidFill>
                <a:latin typeface="汉仪大宋简" panose="02010609000101010101" pitchFamily="49" charset="-122"/>
                <a:ea typeface="汉仪大宋简" panose="02010609000101010101" pitchFamily="49" charset="-122"/>
              </a:rPr>
              <a:t>年经济发展总体要求</a:t>
            </a:r>
          </a:p>
        </p:txBody>
      </p:sp>
      <p:grpSp>
        <p:nvGrpSpPr>
          <p:cNvPr id="56" name="组合 55"/>
          <p:cNvGrpSpPr/>
          <p:nvPr/>
        </p:nvGrpSpPr>
        <p:grpSpPr>
          <a:xfrm>
            <a:off x="1355394" y="1113895"/>
            <a:ext cx="1686799" cy="1686798"/>
            <a:chOff x="1488557" y="1743739"/>
            <a:chExt cx="2232837" cy="2232837"/>
          </a:xfrm>
        </p:grpSpPr>
        <p:grpSp>
          <p:nvGrpSpPr>
            <p:cNvPr id="59" name="组合 58"/>
            <p:cNvGrpSpPr/>
            <p:nvPr/>
          </p:nvGrpSpPr>
          <p:grpSpPr>
            <a:xfrm>
              <a:off x="1488557" y="1743739"/>
              <a:ext cx="2232837" cy="2232837"/>
              <a:chOff x="1924493" y="1998921"/>
              <a:chExt cx="1935126" cy="1935126"/>
            </a:xfrm>
          </p:grpSpPr>
          <p:sp>
            <p:nvSpPr>
              <p:cNvPr id="61" name="椭圆 60"/>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0" name="图片 5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2587" y="2072279"/>
              <a:ext cx="1520169" cy="1520170"/>
            </a:xfrm>
            <a:prstGeom prst="rect">
              <a:avLst/>
            </a:prstGeom>
          </p:spPr>
        </p:pic>
      </p:grpSp>
      <p:sp>
        <p:nvSpPr>
          <p:cNvPr id="57" name="圆角矩形 56"/>
          <p:cNvSpPr/>
          <p:nvPr/>
        </p:nvSpPr>
        <p:spPr>
          <a:xfrm>
            <a:off x="1124040" y="2601480"/>
            <a:ext cx="2149506" cy="45732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汉仪大宋简" panose="02010609000101010101" pitchFamily="49" charset="-122"/>
                <a:ea typeface="汉仪大宋简" panose="02010609000101010101" pitchFamily="49" charset="-122"/>
              </a:rPr>
              <a:t>国内生产总值</a:t>
            </a:r>
          </a:p>
        </p:txBody>
      </p:sp>
      <p:sp>
        <p:nvSpPr>
          <p:cNvPr id="58" name="文本框 57"/>
          <p:cNvSpPr txBox="1"/>
          <p:nvPr/>
        </p:nvSpPr>
        <p:spPr>
          <a:xfrm>
            <a:off x="988351" y="3058800"/>
            <a:ext cx="2420885" cy="459165"/>
          </a:xfrm>
          <a:prstGeom prst="rect">
            <a:avLst/>
          </a:prstGeom>
          <a:noFill/>
        </p:spPr>
        <p:txBody>
          <a:bodyPr wrap="square" rtlCol="0">
            <a:spAutoFit/>
          </a:bodyPr>
          <a:lstStyle/>
          <a:p>
            <a:pPr algn="ctr">
              <a:lnSpc>
                <a:spcPct val="150000"/>
              </a:lnSpc>
            </a:pPr>
            <a:r>
              <a:rPr lang="zh-CN" altLang="en-US" dirty="0">
                <a:solidFill>
                  <a:schemeClr val="accent1"/>
                </a:solidFill>
                <a:latin typeface="汉仪大宋简" panose="02010609000101010101" pitchFamily="49" charset="-122"/>
                <a:ea typeface="汉仪大宋简" panose="02010609000101010101" pitchFamily="49" charset="-122"/>
              </a:rPr>
              <a:t>增长</a:t>
            </a:r>
            <a:r>
              <a:rPr lang="en-US" altLang="zh-CN" dirty="0">
                <a:solidFill>
                  <a:schemeClr val="accent1"/>
                </a:solidFill>
                <a:latin typeface="汉仪大宋简" panose="02010609000101010101" pitchFamily="49" charset="-122"/>
                <a:ea typeface="汉仪大宋简" panose="02010609000101010101" pitchFamily="49" charset="-122"/>
              </a:rPr>
              <a:t>6.5%</a:t>
            </a:r>
            <a:r>
              <a:rPr lang="zh-CN" altLang="en-US" dirty="0">
                <a:solidFill>
                  <a:schemeClr val="accent1"/>
                </a:solidFill>
                <a:latin typeface="汉仪大宋简" panose="02010609000101010101" pitchFamily="49" charset="-122"/>
                <a:ea typeface="汉仪大宋简" panose="02010609000101010101" pitchFamily="49" charset="-122"/>
              </a:rPr>
              <a:t>左右</a:t>
            </a:r>
            <a:endParaRPr lang="en-US" altLang="zh-CN" dirty="0">
              <a:solidFill>
                <a:schemeClr val="accent1"/>
              </a:solidFill>
              <a:latin typeface="汉仪大宋简" panose="02010609000101010101" pitchFamily="49" charset="-122"/>
              <a:ea typeface="汉仪大宋简" panose="02010609000101010101" pitchFamily="49" charset="-122"/>
            </a:endParaRPr>
          </a:p>
        </p:txBody>
      </p:sp>
      <p:grpSp>
        <p:nvGrpSpPr>
          <p:cNvPr id="27" name="组合 26"/>
          <p:cNvGrpSpPr/>
          <p:nvPr/>
        </p:nvGrpSpPr>
        <p:grpSpPr>
          <a:xfrm>
            <a:off x="5261087" y="1102476"/>
            <a:ext cx="1686799" cy="1686798"/>
            <a:chOff x="1488557" y="1743739"/>
            <a:chExt cx="2232837" cy="2232837"/>
          </a:xfrm>
        </p:grpSpPr>
        <p:grpSp>
          <p:nvGrpSpPr>
            <p:cNvPr id="32" name="组合 31"/>
            <p:cNvGrpSpPr/>
            <p:nvPr/>
          </p:nvGrpSpPr>
          <p:grpSpPr>
            <a:xfrm>
              <a:off x="1488557" y="1743739"/>
              <a:ext cx="2232837" cy="2232837"/>
              <a:chOff x="1924493" y="1998921"/>
              <a:chExt cx="1935126" cy="1935126"/>
            </a:xfrm>
          </p:grpSpPr>
          <p:sp>
            <p:nvSpPr>
              <p:cNvPr id="35" name="椭圆 34"/>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4" name="图片 3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42587" y="2072279"/>
              <a:ext cx="1520169" cy="1520170"/>
            </a:xfrm>
            <a:prstGeom prst="rect">
              <a:avLst/>
            </a:prstGeom>
          </p:spPr>
        </p:pic>
      </p:grpSp>
      <p:sp>
        <p:nvSpPr>
          <p:cNvPr id="37" name="圆角矩形 36"/>
          <p:cNvSpPr/>
          <p:nvPr/>
        </p:nvSpPr>
        <p:spPr>
          <a:xfrm>
            <a:off x="5029733" y="2590061"/>
            <a:ext cx="2149506" cy="45732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汉仪大宋简" panose="02010609000101010101" pitchFamily="49" charset="-122"/>
                <a:ea typeface="汉仪大宋简" panose="02010609000101010101" pitchFamily="49" charset="-122"/>
              </a:rPr>
              <a:t>居民消费价格</a:t>
            </a:r>
          </a:p>
        </p:txBody>
      </p:sp>
      <p:sp>
        <p:nvSpPr>
          <p:cNvPr id="38" name="文本框 37"/>
          <p:cNvSpPr txBox="1"/>
          <p:nvPr/>
        </p:nvSpPr>
        <p:spPr>
          <a:xfrm>
            <a:off x="4894044" y="3047381"/>
            <a:ext cx="2420885" cy="459165"/>
          </a:xfrm>
          <a:prstGeom prst="rect">
            <a:avLst/>
          </a:prstGeom>
          <a:noFill/>
        </p:spPr>
        <p:txBody>
          <a:bodyPr wrap="square" rtlCol="0">
            <a:spAutoFit/>
          </a:bodyPr>
          <a:lstStyle/>
          <a:p>
            <a:pPr algn="ctr">
              <a:lnSpc>
                <a:spcPct val="150000"/>
              </a:lnSpc>
            </a:pPr>
            <a:r>
              <a:rPr lang="zh-CN" altLang="en-US" dirty="0">
                <a:solidFill>
                  <a:schemeClr val="accent1"/>
                </a:solidFill>
                <a:latin typeface="汉仪大宋简" panose="02010609000101010101" pitchFamily="49" charset="-122"/>
                <a:ea typeface="汉仪大宋简" panose="02010609000101010101" pitchFamily="49" charset="-122"/>
              </a:rPr>
              <a:t>涨幅</a:t>
            </a:r>
            <a:r>
              <a:rPr lang="en-US" altLang="zh-CN" dirty="0">
                <a:solidFill>
                  <a:schemeClr val="accent1"/>
                </a:solidFill>
                <a:latin typeface="汉仪大宋简" panose="02010609000101010101" pitchFamily="49" charset="-122"/>
                <a:ea typeface="汉仪大宋简" panose="02010609000101010101" pitchFamily="49" charset="-122"/>
              </a:rPr>
              <a:t>3%</a:t>
            </a:r>
          </a:p>
        </p:txBody>
      </p:sp>
      <p:grpSp>
        <p:nvGrpSpPr>
          <p:cNvPr id="39" name="组合 38"/>
          <p:cNvGrpSpPr/>
          <p:nvPr/>
        </p:nvGrpSpPr>
        <p:grpSpPr>
          <a:xfrm>
            <a:off x="9039189" y="1113895"/>
            <a:ext cx="1686799" cy="1686798"/>
            <a:chOff x="1488557" y="1743739"/>
            <a:chExt cx="2232837" cy="2232837"/>
          </a:xfrm>
        </p:grpSpPr>
        <p:grpSp>
          <p:nvGrpSpPr>
            <p:cNvPr id="40" name="组合 39"/>
            <p:cNvGrpSpPr/>
            <p:nvPr/>
          </p:nvGrpSpPr>
          <p:grpSpPr>
            <a:xfrm>
              <a:off x="1488557" y="1743739"/>
              <a:ext cx="2232837" cy="2232837"/>
              <a:chOff x="1924493" y="1998921"/>
              <a:chExt cx="1935126" cy="1935126"/>
            </a:xfrm>
          </p:grpSpPr>
          <p:sp>
            <p:nvSpPr>
              <p:cNvPr id="42" name="椭圆 41"/>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1" name="大演PPT工作室制作"/>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42587" y="2072279"/>
              <a:ext cx="1520169" cy="1520170"/>
            </a:xfrm>
            <a:prstGeom prst="rect">
              <a:avLst/>
            </a:prstGeom>
          </p:spPr>
        </p:pic>
      </p:grpSp>
      <p:sp>
        <p:nvSpPr>
          <p:cNvPr id="44" name="圆角矩形 43"/>
          <p:cNvSpPr/>
          <p:nvPr/>
        </p:nvSpPr>
        <p:spPr>
          <a:xfrm>
            <a:off x="8807835" y="2601480"/>
            <a:ext cx="2149506" cy="45732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汉仪大宋简" panose="02010609000101010101" pitchFamily="49" charset="-122"/>
                <a:ea typeface="汉仪大宋简" panose="02010609000101010101" pitchFamily="49" charset="-122"/>
              </a:rPr>
              <a:t>城镇新增就业</a:t>
            </a:r>
          </a:p>
        </p:txBody>
      </p:sp>
      <p:sp>
        <p:nvSpPr>
          <p:cNvPr id="45" name="文本框 44"/>
          <p:cNvSpPr txBox="1"/>
          <p:nvPr/>
        </p:nvSpPr>
        <p:spPr>
          <a:xfrm>
            <a:off x="8672146" y="3058800"/>
            <a:ext cx="2420885" cy="459165"/>
          </a:xfrm>
          <a:prstGeom prst="rect">
            <a:avLst/>
          </a:prstGeom>
          <a:noFill/>
        </p:spPr>
        <p:txBody>
          <a:bodyPr wrap="square" rtlCol="0">
            <a:spAutoFit/>
          </a:bodyPr>
          <a:lstStyle/>
          <a:p>
            <a:pPr algn="ctr">
              <a:lnSpc>
                <a:spcPct val="150000"/>
              </a:lnSpc>
            </a:pPr>
            <a:r>
              <a:rPr lang="en-US" altLang="zh-CN" dirty="0">
                <a:solidFill>
                  <a:schemeClr val="accent1"/>
                </a:solidFill>
                <a:latin typeface="汉仪大宋简" panose="02010609000101010101" pitchFamily="49" charset="-122"/>
                <a:ea typeface="汉仪大宋简" panose="02010609000101010101" pitchFamily="49" charset="-122"/>
              </a:rPr>
              <a:t>1100</a:t>
            </a:r>
            <a:r>
              <a:rPr lang="zh-CN" altLang="en-US" dirty="0">
                <a:solidFill>
                  <a:schemeClr val="accent1"/>
                </a:solidFill>
                <a:latin typeface="汉仪大宋简" panose="02010609000101010101" pitchFamily="49" charset="-122"/>
                <a:ea typeface="汉仪大宋简" panose="02010609000101010101" pitchFamily="49" charset="-122"/>
              </a:rPr>
              <a:t>万以上</a:t>
            </a:r>
            <a:endParaRPr lang="en-US" altLang="zh-CN" dirty="0">
              <a:solidFill>
                <a:schemeClr val="accent1"/>
              </a:solidFill>
              <a:latin typeface="汉仪大宋简" panose="02010609000101010101" pitchFamily="49" charset="-122"/>
              <a:ea typeface="汉仪大宋简" panose="02010609000101010101" pitchFamily="49" charset="-122"/>
            </a:endParaRPr>
          </a:p>
        </p:txBody>
      </p:sp>
      <p:grpSp>
        <p:nvGrpSpPr>
          <p:cNvPr id="46" name="组合 45"/>
          <p:cNvGrpSpPr/>
          <p:nvPr/>
        </p:nvGrpSpPr>
        <p:grpSpPr>
          <a:xfrm>
            <a:off x="1355394" y="3899705"/>
            <a:ext cx="1686799" cy="1686798"/>
            <a:chOff x="1488557" y="1743739"/>
            <a:chExt cx="2232837" cy="2232837"/>
          </a:xfrm>
        </p:grpSpPr>
        <p:grpSp>
          <p:nvGrpSpPr>
            <p:cNvPr id="47" name="组合 46"/>
            <p:cNvGrpSpPr/>
            <p:nvPr/>
          </p:nvGrpSpPr>
          <p:grpSpPr>
            <a:xfrm>
              <a:off x="1488557" y="1743739"/>
              <a:ext cx="2232837" cy="2232837"/>
              <a:chOff x="1924493" y="1998921"/>
              <a:chExt cx="1935126" cy="1935126"/>
            </a:xfrm>
          </p:grpSpPr>
          <p:sp>
            <p:nvSpPr>
              <p:cNvPr id="49" name="椭圆 48"/>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8" name="图片 4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42587" y="2072279"/>
              <a:ext cx="1520169" cy="1520170"/>
            </a:xfrm>
            <a:prstGeom prst="rect">
              <a:avLst/>
            </a:prstGeom>
          </p:spPr>
        </p:pic>
      </p:grpSp>
      <p:sp>
        <p:nvSpPr>
          <p:cNvPr id="51" name="圆角矩形 50"/>
          <p:cNvSpPr/>
          <p:nvPr/>
        </p:nvSpPr>
        <p:spPr>
          <a:xfrm>
            <a:off x="1124040" y="5387290"/>
            <a:ext cx="2149506" cy="45732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汉仪大宋简" panose="02010609000101010101" pitchFamily="49" charset="-122"/>
                <a:ea typeface="汉仪大宋简" panose="02010609000101010101" pitchFamily="49" charset="-122"/>
              </a:rPr>
              <a:t>城市登记失业率</a:t>
            </a:r>
          </a:p>
        </p:txBody>
      </p:sp>
      <p:sp>
        <p:nvSpPr>
          <p:cNvPr id="52" name="文本框 51"/>
          <p:cNvSpPr txBox="1"/>
          <p:nvPr/>
        </p:nvSpPr>
        <p:spPr>
          <a:xfrm>
            <a:off x="988351" y="5844610"/>
            <a:ext cx="2420885" cy="507831"/>
          </a:xfrm>
          <a:prstGeom prst="rect">
            <a:avLst/>
          </a:prstGeom>
          <a:noFill/>
        </p:spPr>
        <p:txBody>
          <a:bodyPr wrap="square" rtlCol="0">
            <a:spAutoFit/>
          </a:bodyPr>
          <a:lstStyle/>
          <a:p>
            <a:pPr algn="ctr">
              <a:lnSpc>
                <a:spcPct val="150000"/>
              </a:lnSpc>
            </a:pPr>
            <a:r>
              <a:rPr lang="en-US" altLang="zh-CN" dirty="0">
                <a:solidFill>
                  <a:schemeClr val="accent1"/>
                </a:solidFill>
                <a:latin typeface="汉仪大宋简" panose="02010609000101010101" pitchFamily="49" charset="-122"/>
                <a:ea typeface="汉仪大宋简" panose="02010609000101010101" pitchFamily="49" charset="-122"/>
              </a:rPr>
              <a:t>5.5%</a:t>
            </a:r>
            <a:r>
              <a:rPr lang="zh-CN" altLang="en-US" dirty="0">
                <a:solidFill>
                  <a:schemeClr val="accent1"/>
                </a:solidFill>
                <a:latin typeface="汉仪大宋简" panose="02010609000101010101" pitchFamily="49" charset="-122"/>
                <a:ea typeface="汉仪大宋简" panose="02010609000101010101" pitchFamily="49" charset="-122"/>
              </a:rPr>
              <a:t>以内</a:t>
            </a:r>
            <a:endParaRPr lang="en-US" altLang="zh-CN" dirty="0">
              <a:solidFill>
                <a:schemeClr val="accent1"/>
              </a:solidFill>
              <a:latin typeface="汉仪大宋简" panose="02010609000101010101" pitchFamily="49" charset="-122"/>
              <a:ea typeface="汉仪大宋简" panose="02010609000101010101" pitchFamily="49" charset="-122"/>
            </a:endParaRPr>
          </a:p>
        </p:txBody>
      </p:sp>
      <p:sp>
        <p:nvSpPr>
          <p:cNvPr id="65" name="圆角矩形 64"/>
          <p:cNvSpPr/>
          <p:nvPr/>
        </p:nvSpPr>
        <p:spPr>
          <a:xfrm>
            <a:off x="4994897" y="5375871"/>
            <a:ext cx="2285196" cy="45732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汉仪大宋简" panose="02010609000101010101" pitchFamily="49" charset="-122"/>
                <a:ea typeface="汉仪大宋简" panose="02010609000101010101" pitchFamily="49" charset="-122"/>
              </a:rPr>
              <a:t>单位国内生产总值能耗</a:t>
            </a:r>
          </a:p>
        </p:txBody>
      </p:sp>
      <p:sp>
        <p:nvSpPr>
          <p:cNvPr id="66" name="文本框 65"/>
          <p:cNvSpPr txBox="1"/>
          <p:nvPr/>
        </p:nvSpPr>
        <p:spPr>
          <a:xfrm>
            <a:off x="4894044" y="5928986"/>
            <a:ext cx="2420885" cy="369332"/>
          </a:xfrm>
          <a:prstGeom prst="rect">
            <a:avLst/>
          </a:prstGeom>
          <a:noFill/>
        </p:spPr>
        <p:txBody>
          <a:bodyPr wrap="square" rtlCol="0">
            <a:spAutoFit/>
          </a:bodyPr>
          <a:lstStyle/>
          <a:p>
            <a:pPr algn="ctr"/>
            <a:r>
              <a:rPr lang="zh-CN" altLang="en-US" dirty="0">
                <a:solidFill>
                  <a:schemeClr val="accent1"/>
                </a:solidFill>
                <a:latin typeface="汉仪大宋简" panose="02010609000101010101" pitchFamily="49" charset="-122"/>
                <a:ea typeface="汉仪大宋简" panose="02010609000101010101" pitchFamily="49" charset="-122"/>
              </a:rPr>
              <a:t>下降</a:t>
            </a:r>
            <a:r>
              <a:rPr lang="en-US" altLang="zh-CN" dirty="0">
                <a:solidFill>
                  <a:schemeClr val="accent1"/>
                </a:solidFill>
                <a:latin typeface="汉仪大宋简" panose="02010609000101010101" pitchFamily="49" charset="-122"/>
                <a:ea typeface="汉仪大宋简" panose="02010609000101010101" pitchFamily="49" charset="-122"/>
              </a:rPr>
              <a:t>3%</a:t>
            </a:r>
            <a:r>
              <a:rPr lang="zh-CN" altLang="en-US" dirty="0">
                <a:solidFill>
                  <a:schemeClr val="accent1"/>
                </a:solidFill>
                <a:latin typeface="汉仪大宋简" panose="02010609000101010101" pitchFamily="49" charset="-122"/>
                <a:ea typeface="汉仪大宋简" panose="02010609000101010101" pitchFamily="49" charset="-122"/>
              </a:rPr>
              <a:t>以上</a:t>
            </a:r>
          </a:p>
        </p:txBody>
      </p:sp>
      <p:grpSp>
        <p:nvGrpSpPr>
          <p:cNvPr id="67" name="组合 66"/>
          <p:cNvGrpSpPr/>
          <p:nvPr/>
        </p:nvGrpSpPr>
        <p:grpSpPr>
          <a:xfrm>
            <a:off x="9039189" y="3899705"/>
            <a:ext cx="1686799" cy="1686798"/>
            <a:chOff x="1488557" y="1743739"/>
            <a:chExt cx="2232837" cy="2232837"/>
          </a:xfrm>
        </p:grpSpPr>
        <p:grpSp>
          <p:nvGrpSpPr>
            <p:cNvPr id="68" name="组合 67"/>
            <p:cNvGrpSpPr/>
            <p:nvPr/>
          </p:nvGrpSpPr>
          <p:grpSpPr>
            <a:xfrm>
              <a:off x="1488557" y="1743739"/>
              <a:ext cx="2232837" cy="2232837"/>
              <a:chOff x="1924493" y="1998921"/>
              <a:chExt cx="1935126" cy="1935126"/>
            </a:xfrm>
          </p:grpSpPr>
          <p:sp>
            <p:nvSpPr>
              <p:cNvPr id="70" name="椭圆 69"/>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9" name="图片 6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42587" y="2072279"/>
              <a:ext cx="1520169" cy="1520170"/>
            </a:xfrm>
            <a:prstGeom prst="rect">
              <a:avLst/>
            </a:prstGeom>
          </p:spPr>
        </p:pic>
      </p:grpSp>
      <p:sp>
        <p:nvSpPr>
          <p:cNvPr id="72" name="圆角矩形 71"/>
          <p:cNvSpPr/>
          <p:nvPr/>
        </p:nvSpPr>
        <p:spPr>
          <a:xfrm>
            <a:off x="8807835" y="5387290"/>
            <a:ext cx="2149506" cy="45732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汉仪大宋简" panose="02010609000101010101" pitchFamily="49" charset="-122"/>
                <a:ea typeface="汉仪大宋简" panose="02010609000101010101" pitchFamily="49" charset="-122"/>
              </a:rPr>
              <a:t>经济与收入</a:t>
            </a:r>
          </a:p>
        </p:txBody>
      </p:sp>
      <p:sp>
        <p:nvSpPr>
          <p:cNvPr id="73" name="文本框 72"/>
          <p:cNvSpPr txBox="1"/>
          <p:nvPr/>
        </p:nvSpPr>
        <p:spPr>
          <a:xfrm>
            <a:off x="8069464" y="5859736"/>
            <a:ext cx="3622766" cy="507831"/>
          </a:xfrm>
          <a:prstGeom prst="rect">
            <a:avLst/>
          </a:prstGeom>
          <a:noFill/>
        </p:spPr>
        <p:txBody>
          <a:bodyPr wrap="square" rtlCol="0">
            <a:spAutoFit/>
          </a:bodyPr>
          <a:lstStyle/>
          <a:p>
            <a:pPr algn="ctr">
              <a:lnSpc>
                <a:spcPct val="150000"/>
              </a:lnSpc>
            </a:pPr>
            <a:r>
              <a:rPr lang="zh-CN" altLang="en-US" dirty="0">
                <a:solidFill>
                  <a:schemeClr val="accent1"/>
                </a:solidFill>
                <a:latin typeface="汉仪大宋简" panose="02010609000101010101" pitchFamily="49" charset="-122"/>
                <a:ea typeface="汉仪大宋简" panose="02010609000101010101" pitchFamily="49" charset="-122"/>
              </a:rPr>
              <a:t>居民收入增长和经济增长基本同步</a:t>
            </a:r>
            <a:endParaRPr lang="en-US" altLang="zh-CN" dirty="0">
              <a:solidFill>
                <a:schemeClr val="accent1"/>
              </a:solidFill>
              <a:latin typeface="汉仪大宋简" panose="02010609000101010101" pitchFamily="49" charset="-122"/>
              <a:ea typeface="汉仪大宋简" panose="02010609000101010101" pitchFamily="49" charset="-122"/>
            </a:endParaRPr>
          </a:p>
        </p:txBody>
      </p:sp>
      <p:sp>
        <p:nvSpPr>
          <p:cNvPr id="74" name="Freeform 43"/>
          <p:cNvSpPr>
            <a:spLocks/>
          </p:cNvSpPr>
          <p:nvPr/>
        </p:nvSpPr>
        <p:spPr bwMode="auto">
          <a:xfrm>
            <a:off x="434733" y="44747"/>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63753182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39476" y="2658778"/>
            <a:ext cx="2756036" cy="3905854"/>
          </a:xfrm>
          <a:prstGeom prst="rect">
            <a:avLst/>
          </a:prstGeom>
        </p:spPr>
      </p:pic>
      <p:pic>
        <p:nvPicPr>
          <p:cNvPr id="5" name="图片 4"/>
          <p:cNvPicPr>
            <a:picLocks noChangeAspect="1"/>
          </p:cNvPicPr>
          <p:nvPr/>
        </p:nvPicPr>
        <p:blipFill>
          <a:blip r:embed="rId4"/>
          <a:stretch>
            <a:fillRect/>
          </a:stretch>
        </p:blipFill>
        <p:spPr>
          <a:xfrm>
            <a:off x="0" y="4121876"/>
            <a:ext cx="12192000" cy="2442756"/>
          </a:xfrm>
          <a:prstGeom prst="rect">
            <a:avLst/>
          </a:prstGeom>
        </p:spPr>
      </p:pic>
      <p:pic>
        <p:nvPicPr>
          <p:cNvPr id="2" name="图片 1"/>
          <p:cNvPicPr>
            <a:picLocks noChangeAspect="1"/>
          </p:cNvPicPr>
          <p:nvPr/>
        </p:nvPicPr>
        <p:blipFill>
          <a:blip r:embed="rId5"/>
          <a:stretch>
            <a:fillRect/>
          </a:stretch>
        </p:blipFill>
        <p:spPr>
          <a:xfrm>
            <a:off x="9371543" y="3420551"/>
            <a:ext cx="2825433" cy="3325128"/>
          </a:xfrm>
          <a:prstGeom prst="rect">
            <a:avLst/>
          </a:prstGeom>
          <a:ln>
            <a:noFill/>
          </a:ln>
        </p:spPr>
      </p:pic>
      <p:pic>
        <p:nvPicPr>
          <p:cNvPr id="13" name="图片 12"/>
          <p:cNvPicPr>
            <a:picLocks noChangeAspect="1"/>
          </p:cNvPicPr>
          <p:nvPr/>
        </p:nvPicPr>
        <p:blipFill>
          <a:blip r:embed="rId6"/>
          <a:stretch>
            <a:fillRect/>
          </a:stretch>
        </p:blipFill>
        <p:spPr>
          <a:xfrm>
            <a:off x="-4976" y="5840258"/>
            <a:ext cx="12192000" cy="1072206"/>
          </a:xfrm>
          <a:prstGeom prst="rect">
            <a:avLst/>
          </a:prstGeom>
        </p:spPr>
      </p:pic>
      <p:sp>
        <p:nvSpPr>
          <p:cNvPr id="22" name="大演PPT工作室制作"/>
          <p:cNvSpPr txBox="1"/>
          <p:nvPr/>
        </p:nvSpPr>
        <p:spPr>
          <a:xfrm>
            <a:off x="1664789" y="2833380"/>
            <a:ext cx="8862422" cy="1015663"/>
          </a:xfrm>
          <a:prstGeom prst="rect">
            <a:avLst/>
          </a:prstGeom>
          <a:noFill/>
        </p:spPr>
        <p:txBody>
          <a:bodyPr wrap="square" rtlCol="0">
            <a:spAutoFit/>
          </a:bodyPr>
          <a:lstStyle/>
          <a:p>
            <a:pPr algn="ctr"/>
            <a:r>
              <a:rPr lang="en-US" altLang="zh-CN" sz="6000" dirty="0">
                <a:solidFill>
                  <a:schemeClr val="accent1"/>
                </a:solidFill>
                <a:latin typeface="汉仪大宋简" panose="02010609000101010101" pitchFamily="49" charset="-122"/>
                <a:ea typeface="汉仪大宋简" panose="02010609000101010101" pitchFamily="49" charset="-122"/>
              </a:rPr>
              <a:t>2018</a:t>
            </a:r>
            <a:r>
              <a:rPr lang="zh-CN" altLang="en-US" sz="6000" dirty="0">
                <a:solidFill>
                  <a:schemeClr val="accent1"/>
                </a:solidFill>
                <a:latin typeface="汉仪大宋简" panose="02010609000101010101" pitchFamily="49" charset="-122"/>
                <a:ea typeface="汉仪大宋简" panose="02010609000101010101" pitchFamily="49" charset="-122"/>
              </a:rPr>
              <a:t>年政府工作建议</a:t>
            </a:r>
          </a:p>
        </p:txBody>
      </p:sp>
      <p:sp>
        <p:nvSpPr>
          <p:cNvPr id="23" name="TextBox 51"/>
          <p:cNvSpPr txBox="1"/>
          <p:nvPr/>
        </p:nvSpPr>
        <p:spPr>
          <a:xfrm>
            <a:off x="4440478" y="1680243"/>
            <a:ext cx="3311045" cy="923330"/>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eaLnBrk="1" hangingPunct="1">
              <a:defRPr/>
            </a:pPr>
            <a:r>
              <a:rPr lang="zh-CN" altLang="en-US" sz="5400" b="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mn-ea"/>
                <a:ea typeface="长城大标宋体" panose="02010609010101010101" pitchFamily="49" charset="-122"/>
              </a:rPr>
              <a:t>第四部分</a:t>
            </a:r>
          </a:p>
        </p:txBody>
      </p:sp>
      <p:pic>
        <p:nvPicPr>
          <p:cNvPr id="27" name="图片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 y="-21679"/>
            <a:ext cx="6434385" cy="1406444"/>
          </a:xfrm>
          <a:prstGeom prst="rect">
            <a:avLst/>
          </a:prstGeom>
        </p:spPr>
      </p:pic>
      <p:pic>
        <p:nvPicPr>
          <p:cNvPr id="4" name="图片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291919" y="5083115"/>
            <a:ext cx="2682472" cy="1737511"/>
          </a:xfrm>
          <a:prstGeom prst="rect">
            <a:avLst/>
          </a:prstGeom>
        </p:spPr>
      </p:pic>
    </p:spTree>
    <p:extLst>
      <p:ext uri="{BB962C8B-B14F-4D97-AF65-F5344CB8AC3E}">
        <p14:creationId xmlns:p14="http://schemas.microsoft.com/office/powerpoint/2010/main" val="420230279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24039" y="80182"/>
            <a:ext cx="5050337" cy="584775"/>
          </a:xfrm>
          <a:prstGeom prst="rect">
            <a:avLst/>
          </a:prstGeom>
          <a:noFill/>
        </p:spPr>
        <p:txBody>
          <a:bodyPr wrap="square" rtlCol="0">
            <a:spAutoFit/>
          </a:bodyPr>
          <a:lstStyle/>
          <a:p>
            <a:r>
              <a:rPr lang="en-US" altLang="zh-CN" sz="3200" dirty="0">
                <a:solidFill>
                  <a:schemeClr val="accent1"/>
                </a:solidFill>
                <a:latin typeface="汉仪大宋简" panose="02010609000101010101" pitchFamily="49" charset="-122"/>
                <a:ea typeface="汉仪大宋简" panose="02010609000101010101" pitchFamily="49" charset="-122"/>
              </a:rPr>
              <a:t>2018</a:t>
            </a:r>
            <a:r>
              <a:rPr lang="zh-CN" altLang="en-US" sz="3200" dirty="0">
                <a:solidFill>
                  <a:schemeClr val="accent1"/>
                </a:solidFill>
                <a:latin typeface="汉仪大宋简" panose="02010609000101010101" pitchFamily="49" charset="-122"/>
                <a:ea typeface="汉仪大宋简" panose="02010609000101010101" pitchFamily="49" charset="-122"/>
              </a:rPr>
              <a:t>年政府工作建议</a:t>
            </a:r>
          </a:p>
        </p:txBody>
      </p:sp>
      <p:sp>
        <p:nvSpPr>
          <p:cNvPr id="74" name="Freeform 43"/>
          <p:cNvSpPr>
            <a:spLocks/>
          </p:cNvSpPr>
          <p:nvPr/>
        </p:nvSpPr>
        <p:spPr bwMode="auto">
          <a:xfrm>
            <a:off x="434733" y="44747"/>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53" name="组合 52"/>
          <p:cNvGrpSpPr/>
          <p:nvPr/>
        </p:nvGrpSpPr>
        <p:grpSpPr>
          <a:xfrm>
            <a:off x="3969932" y="1204541"/>
            <a:ext cx="4252137" cy="741216"/>
            <a:chOff x="3924300" y="1204541"/>
            <a:chExt cx="4252137" cy="741216"/>
          </a:xfrm>
        </p:grpSpPr>
        <p:grpSp>
          <p:nvGrpSpPr>
            <p:cNvPr id="55" name="组合 54"/>
            <p:cNvGrpSpPr/>
            <p:nvPr/>
          </p:nvGrpSpPr>
          <p:grpSpPr>
            <a:xfrm>
              <a:off x="3924300" y="1204541"/>
              <a:ext cx="4252137" cy="741216"/>
              <a:chOff x="3469759" y="1342765"/>
              <a:chExt cx="3781646" cy="741216"/>
            </a:xfrm>
          </p:grpSpPr>
          <p:sp>
            <p:nvSpPr>
              <p:cNvPr id="77" name="矩形 76"/>
              <p:cNvSpPr/>
              <p:nvPr/>
            </p:nvSpPr>
            <p:spPr>
              <a:xfrm>
                <a:off x="3540642" y="1414130"/>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p:cNvSpPr/>
              <p:nvPr/>
            </p:nvSpPr>
            <p:spPr>
              <a:xfrm>
                <a:off x="3469759" y="1342765"/>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6" name="文本框 75"/>
            <p:cNvSpPr txBox="1"/>
            <p:nvPr/>
          </p:nvSpPr>
          <p:spPr>
            <a:xfrm>
              <a:off x="4173722" y="1263476"/>
              <a:ext cx="3753293" cy="584775"/>
            </a:xfrm>
            <a:prstGeom prst="rect">
              <a:avLst/>
            </a:prstGeom>
            <a:noFill/>
          </p:spPr>
          <p:txBody>
            <a:bodyPr wrap="square" rtlCol="0">
              <a:spAutoFit/>
            </a:bodyPr>
            <a:lstStyle/>
            <a:p>
              <a:pPr algn="ctr"/>
              <a:r>
                <a:rPr lang="zh-CN" altLang="en-US" sz="3200" dirty="0">
                  <a:solidFill>
                    <a:schemeClr val="accent1"/>
                  </a:solidFill>
                  <a:latin typeface="汉仪大宋简" panose="02010609000101010101" pitchFamily="49" charset="-122"/>
                  <a:ea typeface="汉仪大宋简" panose="02010609000101010101" pitchFamily="49" charset="-122"/>
                </a:rPr>
                <a:t>乡村振兴战略</a:t>
              </a:r>
            </a:p>
          </p:txBody>
        </p:sp>
      </p:grpSp>
      <p:sp>
        <p:nvSpPr>
          <p:cNvPr id="79" name="大演PPT工作室制作"/>
          <p:cNvSpPr txBox="1"/>
          <p:nvPr/>
        </p:nvSpPr>
        <p:spPr>
          <a:xfrm>
            <a:off x="6135851" y="2413976"/>
            <a:ext cx="5365208" cy="3231654"/>
          </a:xfrm>
          <a:prstGeom prst="rect">
            <a:avLst/>
          </a:prstGeom>
          <a:noFill/>
        </p:spPr>
        <p:txBody>
          <a:bodyPr wrap="square" rtlCol="0">
            <a:spAutoFit/>
          </a:bodyPr>
          <a:lstStyle/>
          <a:p>
            <a:pPr>
              <a:lnSpc>
                <a:spcPct val="150000"/>
              </a:lnSpc>
            </a:pPr>
            <a:r>
              <a:rPr lang="zh-CN" altLang="en-US" sz="2400" dirty="0">
                <a:solidFill>
                  <a:schemeClr val="accent1"/>
                </a:solidFill>
                <a:latin typeface="汉仪大宋简" panose="02010609000101010101" pitchFamily="49" charset="-122"/>
                <a:ea typeface="汉仪大宋简" panose="02010609000101010101" pitchFamily="49" charset="-122"/>
              </a:rPr>
              <a:t>报告看点：</a:t>
            </a:r>
            <a:r>
              <a:rPr lang="zh-CN" altLang="en-US" sz="1600" dirty="0">
                <a:solidFill>
                  <a:schemeClr val="tx1">
                    <a:lumMod val="85000"/>
                    <a:lumOff val="15000"/>
                  </a:schemeClr>
                </a:solidFill>
              </a:rPr>
              <a:t>实施乡村振兴战略，科学制定规划，健全城乡融合发展体制机制，依靠改革创新壮大乡村发展新动能。推进农业供给侧结构性改革。促进农林牧渔业和种业创新发展，加快建设现代农业产业园和特色农产品优势区，稳定和优化粮食生产。新增高标准农田</a:t>
            </a:r>
            <a:r>
              <a:rPr lang="en-US" altLang="zh-CN" sz="1600" dirty="0">
                <a:solidFill>
                  <a:schemeClr val="tx1">
                    <a:lumMod val="85000"/>
                    <a:lumOff val="15000"/>
                  </a:schemeClr>
                </a:solidFill>
              </a:rPr>
              <a:t>8000</a:t>
            </a:r>
            <a:r>
              <a:rPr lang="zh-CN" altLang="en-US" sz="1600" dirty="0">
                <a:solidFill>
                  <a:schemeClr val="tx1">
                    <a:lumMod val="85000"/>
                    <a:lumOff val="15000"/>
                  </a:schemeClr>
                </a:solidFill>
              </a:rPr>
              <a:t>万亩以上、高效节水灌溉面积</a:t>
            </a:r>
            <a:r>
              <a:rPr lang="en-US" altLang="zh-CN" sz="1600" dirty="0">
                <a:solidFill>
                  <a:schemeClr val="tx1">
                    <a:lumMod val="85000"/>
                    <a:lumOff val="15000"/>
                  </a:schemeClr>
                </a:solidFill>
              </a:rPr>
              <a:t>2000</a:t>
            </a:r>
            <a:r>
              <a:rPr lang="zh-CN" altLang="en-US" sz="1600" dirty="0">
                <a:solidFill>
                  <a:schemeClr val="tx1">
                    <a:lumMod val="85000"/>
                    <a:lumOff val="15000"/>
                  </a:schemeClr>
                </a:solidFill>
              </a:rPr>
              <a:t>万亩。培育新型经营主体，加强面向小农户的社会化服务。发展“互联网</a:t>
            </a:r>
            <a:r>
              <a:rPr lang="en-US" altLang="zh-CN" sz="1600" dirty="0">
                <a:solidFill>
                  <a:schemeClr val="tx1">
                    <a:lumMod val="85000"/>
                    <a:lumOff val="15000"/>
                  </a:schemeClr>
                </a:solidFill>
              </a:rPr>
              <a:t>+</a:t>
            </a:r>
            <a:r>
              <a:rPr lang="zh-CN" altLang="en-US" sz="1600" dirty="0">
                <a:solidFill>
                  <a:schemeClr val="tx1">
                    <a:lumMod val="85000"/>
                    <a:lumOff val="15000"/>
                  </a:schemeClr>
                </a:solidFill>
              </a:rPr>
              <a:t>农业”，多渠道增加农民收入，促进农村一二三产业融合发展。</a:t>
            </a:r>
            <a:endParaRPr lang="en-US" altLang="zh-CN" sz="1600" dirty="0">
              <a:solidFill>
                <a:schemeClr val="tx1">
                  <a:lumMod val="85000"/>
                  <a:lumOff val="15000"/>
                </a:schemeClr>
              </a:solidFill>
            </a:endParaRPr>
          </a:p>
        </p:txBody>
      </p:sp>
      <p:grpSp>
        <p:nvGrpSpPr>
          <p:cNvPr id="80" name="组合 79"/>
          <p:cNvGrpSpPr/>
          <p:nvPr/>
        </p:nvGrpSpPr>
        <p:grpSpPr>
          <a:xfrm>
            <a:off x="797393" y="2586725"/>
            <a:ext cx="4880043" cy="3230931"/>
            <a:chOff x="797393" y="2586725"/>
            <a:chExt cx="4880043" cy="3230931"/>
          </a:xfrm>
        </p:grpSpPr>
        <p:sp>
          <p:nvSpPr>
            <p:cNvPr id="81" name="矩形 80"/>
            <p:cNvSpPr/>
            <p:nvPr/>
          </p:nvSpPr>
          <p:spPr>
            <a:xfrm>
              <a:off x="797393" y="2670136"/>
              <a:ext cx="4791327" cy="31475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p:nvSpPr>
          <p:spPr>
            <a:xfrm>
              <a:off x="886109" y="2586725"/>
              <a:ext cx="4791327" cy="314752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32787063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24039" y="80182"/>
            <a:ext cx="5050337" cy="584775"/>
          </a:xfrm>
          <a:prstGeom prst="rect">
            <a:avLst/>
          </a:prstGeom>
          <a:noFill/>
        </p:spPr>
        <p:txBody>
          <a:bodyPr wrap="square" rtlCol="0">
            <a:spAutoFit/>
          </a:bodyPr>
          <a:lstStyle/>
          <a:p>
            <a:r>
              <a:rPr lang="en-US" altLang="zh-CN" sz="3200" dirty="0">
                <a:solidFill>
                  <a:schemeClr val="accent1"/>
                </a:solidFill>
                <a:latin typeface="汉仪大宋简" panose="02010609000101010101" pitchFamily="49" charset="-122"/>
                <a:ea typeface="汉仪大宋简" panose="02010609000101010101" pitchFamily="49" charset="-122"/>
              </a:rPr>
              <a:t>2018</a:t>
            </a:r>
            <a:r>
              <a:rPr lang="zh-CN" altLang="en-US" sz="3200" dirty="0">
                <a:solidFill>
                  <a:schemeClr val="accent1"/>
                </a:solidFill>
                <a:latin typeface="汉仪大宋简" panose="02010609000101010101" pitchFamily="49" charset="-122"/>
                <a:ea typeface="汉仪大宋简" panose="02010609000101010101" pitchFamily="49" charset="-122"/>
              </a:rPr>
              <a:t>年政府工作建议</a:t>
            </a:r>
          </a:p>
        </p:txBody>
      </p:sp>
      <p:sp>
        <p:nvSpPr>
          <p:cNvPr id="74" name="Freeform 43"/>
          <p:cNvSpPr>
            <a:spLocks/>
          </p:cNvSpPr>
          <p:nvPr/>
        </p:nvSpPr>
        <p:spPr bwMode="auto">
          <a:xfrm>
            <a:off x="434733" y="44747"/>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13" name="组合 12"/>
          <p:cNvGrpSpPr/>
          <p:nvPr/>
        </p:nvGrpSpPr>
        <p:grpSpPr>
          <a:xfrm>
            <a:off x="3969932" y="1204541"/>
            <a:ext cx="4252137" cy="741216"/>
            <a:chOff x="3924300" y="1204541"/>
            <a:chExt cx="4252137" cy="741216"/>
          </a:xfrm>
        </p:grpSpPr>
        <p:grpSp>
          <p:nvGrpSpPr>
            <p:cNvPr id="14" name="组合 13"/>
            <p:cNvGrpSpPr/>
            <p:nvPr/>
          </p:nvGrpSpPr>
          <p:grpSpPr>
            <a:xfrm>
              <a:off x="3924300" y="1204541"/>
              <a:ext cx="4252137" cy="741216"/>
              <a:chOff x="3469759" y="1342765"/>
              <a:chExt cx="3781646" cy="741216"/>
            </a:xfrm>
          </p:grpSpPr>
          <p:sp>
            <p:nvSpPr>
              <p:cNvPr id="16" name="矩形 15"/>
              <p:cNvSpPr/>
              <p:nvPr/>
            </p:nvSpPr>
            <p:spPr>
              <a:xfrm>
                <a:off x="3540642" y="1414130"/>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469759" y="1342765"/>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p:cNvSpPr txBox="1"/>
            <p:nvPr/>
          </p:nvSpPr>
          <p:spPr>
            <a:xfrm>
              <a:off x="4173722" y="1289603"/>
              <a:ext cx="3753293" cy="523220"/>
            </a:xfrm>
            <a:prstGeom prst="rect">
              <a:avLst/>
            </a:prstGeom>
            <a:noFill/>
          </p:spPr>
          <p:txBody>
            <a:bodyPr wrap="square" rtlCol="0">
              <a:spAutoFit/>
            </a:bodyPr>
            <a:lstStyle/>
            <a:p>
              <a:pPr algn="ctr"/>
              <a:r>
                <a:rPr lang="zh-CN" altLang="en-US" sz="2800" dirty="0">
                  <a:solidFill>
                    <a:schemeClr val="accent1"/>
                  </a:solidFill>
                  <a:latin typeface="汉仪大宋简" panose="02010609000101010101" pitchFamily="49" charset="-122"/>
                  <a:ea typeface="汉仪大宋简" panose="02010609000101010101" pitchFamily="49" charset="-122"/>
                </a:rPr>
                <a:t>个人所得税起征点</a:t>
              </a:r>
            </a:p>
          </p:txBody>
        </p:sp>
      </p:grpSp>
      <p:sp>
        <p:nvSpPr>
          <p:cNvPr id="18" name="大演PPT工作室制作"/>
          <p:cNvSpPr txBox="1"/>
          <p:nvPr/>
        </p:nvSpPr>
        <p:spPr>
          <a:xfrm>
            <a:off x="5904411" y="2451061"/>
            <a:ext cx="5619433" cy="3208571"/>
          </a:xfrm>
          <a:prstGeom prst="rect">
            <a:avLst/>
          </a:prstGeom>
          <a:noFill/>
        </p:spPr>
        <p:txBody>
          <a:bodyPr wrap="square" rtlCol="0">
            <a:spAutoFit/>
          </a:bodyPr>
          <a:lstStyle/>
          <a:p>
            <a:pPr>
              <a:lnSpc>
                <a:spcPct val="150000"/>
              </a:lnSpc>
            </a:pPr>
            <a:r>
              <a:rPr lang="zh-CN" altLang="en-US" sz="2000" dirty="0">
                <a:solidFill>
                  <a:schemeClr val="accent1"/>
                </a:solidFill>
                <a:latin typeface="汉仪大宋简" panose="02010609000101010101" pitchFamily="49" charset="-122"/>
                <a:ea typeface="汉仪大宋简" panose="02010609000101010101" pitchFamily="49" charset="-122"/>
              </a:rPr>
              <a:t>报告看点：</a:t>
            </a:r>
            <a:r>
              <a:rPr lang="zh-CN" altLang="en-US" sz="1500" dirty="0">
                <a:solidFill>
                  <a:schemeClr val="tx1">
                    <a:lumMod val="85000"/>
                    <a:lumOff val="15000"/>
                  </a:schemeClr>
                </a:solidFill>
                <a:latin typeface="+mn-ea"/>
              </a:rPr>
              <a:t>稳步提高居民收入水平。继续提高退休人员基本养老金和城乡居民基础养老金。合理调整社会最低工资标准。完善机关事业单位工资和津补贴制度，向艰苦地区、特殊岗位倾斜。提高个人所得税起征点，增加子女教育、大病医疗等专项费用扣除，合理减负，鼓励人民群众通过劳动增加收入、迈向富裕。</a:t>
            </a:r>
          </a:p>
          <a:p>
            <a:pPr>
              <a:lnSpc>
                <a:spcPct val="150000"/>
              </a:lnSpc>
            </a:pPr>
            <a:endParaRPr lang="zh-CN" altLang="en-US" sz="1000" dirty="0">
              <a:solidFill>
                <a:schemeClr val="tx1">
                  <a:lumMod val="85000"/>
                  <a:lumOff val="15000"/>
                </a:schemeClr>
              </a:solidFill>
              <a:latin typeface="+mn-ea"/>
            </a:endParaRPr>
          </a:p>
          <a:p>
            <a:pPr>
              <a:lnSpc>
                <a:spcPct val="150000"/>
              </a:lnSpc>
            </a:pPr>
            <a:r>
              <a:rPr lang="zh-CN" altLang="en-US" sz="1500" dirty="0">
                <a:solidFill>
                  <a:schemeClr val="tx1">
                    <a:lumMod val="85000"/>
                    <a:lumOff val="15000"/>
                  </a:schemeClr>
                </a:solidFill>
                <a:latin typeface="+mn-ea"/>
              </a:rPr>
              <a:t>个人所得税起征点调整在七年之后又迎来了新的调整，此时的调整，与上次有着不同的时代背景，在调整起征点的同时还增加了抵扣的内容，响应了百姓的呼声，符合了个税改革的方向。</a:t>
            </a:r>
            <a:endParaRPr lang="en-US" altLang="zh-CN" sz="1500" dirty="0">
              <a:solidFill>
                <a:schemeClr val="tx1">
                  <a:lumMod val="85000"/>
                  <a:lumOff val="15000"/>
                </a:schemeClr>
              </a:solidFill>
              <a:latin typeface="+mn-ea"/>
            </a:endParaRPr>
          </a:p>
        </p:txBody>
      </p:sp>
      <p:grpSp>
        <p:nvGrpSpPr>
          <p:cNvPr id="19" name="组合 18"/>
          <p:cNvGrpSpPr/>
          <p:nvPr/>
        </p:nvGrpSpPr>
        <p:grpSpPr>
          <a:xfrm>
            <a:off x="797393" y="2586725"/>
            <a:ext cx="4880043" cy="3230931"/>
            <a:chOff x="797393" y="2586725"/>
            <a:chExt cx="4880043" cy="3230931"/>
          </a:xfrm>
        </p:grpSpPr>
        <p:sp>
          <p:nvSpPr>
            <p:cNvPr id="20" name="矩形 19"/>
            <p:cNvSpPr/>
            <p:nvPr/>
          </p:nvSpPr>
          <p:spPr>
            <a:xfrm>
              <a:off x="797393" y="2670136"/>
              <a:ext cx="4791327" cy="31475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886109" y="2586725"/>
              <a:ext cx="4791327" cy="314752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88081902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24039" y="80182"/>
            <a:ext cx="5050337" cy="584775"/>
          </a:xfrm>
          <a:prstGeom prst="rect">
            <a:avLst/>
          </a:prstGeom>
          <a:noFill/>
        </p:spPr>
        <p:txBody>
          <a:bodyPr wrap="square" rtlCol="0">
            <a:spAutoFit/>
          </a:bodyPr>
          <a:lstStyle/>
          <a:p>
            <a:r>
              <a:rPr lang="en-US" altLang="zh-CN" sz="3200" dirty="0">
                <a:solidFill>
                  <a:schemeClr val="accent1"/>
                </a:solidFill>
                <a:latin typeface="汉仪大宋简" panose="02010609000101010101" pitchFamily="49" charset="-122"/>
                <a:ea typeface="汉仪大宋简" panose="02010609000101010101" pitchFamily="49" charset="-122"/>
              </a:rPr>
              <a:t>2018</a:t>
            </a:r>
            <a:r>
              <a:rPr lang="zh-CN" altLang="en-US" sz="3200" dirty="0">
                <a:solidFill>
                  <a:schemeClr val="accent1"/>
                </a:solidFill>
                <a:latin typeface="汉仪大宋简" panose="02010609000101010101" pitchFamily="49" charset="-122"/>
                <a:ea typeface="汉仪大宋简" panose="02010609000101010101" pitchFamily="49" charset="-122"/>
              </a:rPr>
              <a:t>年政府工作建议</a:t>
            </a:r>
          </a:p>
        </p:txBody>
      </p:sp>
      <p:sp>
        <p:nvSpPr>
          <p:cNvPr id="74" name="Freeform 43"/>
          <p:cNvSpPr>
            <a:spLocks/>
          </p:cNvSpPr>
          <p:nvPr/>
        </p:nvSpPr>
        <p:spPr bwMode="auto">
          <a:xfrm>
            <a:off x="434733" y="44747"/>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4" name="组合 3"/>
          <p:cNvGrpSpPr/>
          <p:nvPr/>
        </p:nvGrpSpPr>
        <p:grpSpPr>
          <a:xfrm>
            <a:off x="3969932" y="1204541"/>
            <a:ext cx="4252137" cy="741216"/>
            <a:chOff x="3924300" y="1204541"/>
            <a:chExt cx="4252137" cy="741216"/>
          </a:xfrm>
        </p:grpSpPr>
        <p:grpSp>
          <p:nvGrpSpPr>
            <p:cNvPr id="5" name="组合 4"/>
            <p:cNvGrpSpPr/>
            <p:nvPr/>
          </p:nvGrpSpPr>
          <p:grpSpPr>
            <a:xfrm>
              <a:off x="3924300" y="1204541"/>
              <a:ext cx="4252137" cy="741216"/>
              <a:chOff x="3469759" y="1342765"/>
              <a:chExt cx="3781646" cy="741216"/>
            </a:xfrm>
          </p:grpSpPr>
          <p:sp>
            <p:nvSpPr>
              <p:cNvPr id="8" name="矩形 7"/>
              <p:cNvSpPr/>
              <p:nvPr/>
            </p:nvSpPr>
            <p:spPr>
              <a:xfrm>
                <a:off x="3540642" y="1414130"/>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469759" y="1342765"/>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173722" y="1289603"/>
              <a:ext cx="3753293" cy="523220"/>
            </a:xfrm>
            <a:prstGeom prst="rect">
              <a:avLst/>
            </a:prstGeom>
            <a:noFill/>
          </p:spPr>
          <p:txBody>
            <a:bodyPr wrap="square" rtlCol="0">
              <a:spAutoFit/>
            </a:bodyPr>
            <a:lstStyle/>
            <a:p>
              <a:pPr algn="ctr"/>
              <a:r>
                <a:rPr lang="zh-CN" altLang="en-US" sz="2800" dirty="0">
                  <a:solidFill>
                    <a:schemeClr val="accent1"/>
                  </a:solidFill>
                  <a:latin typeface="汉仪大宋简" panose="02010609000101010101" pitchFamily="49" charset="-122"/>
                  <a:ea typeface="汉仪大宋简" panose="02010609000101010101" pitchFamily="49" charset="-122"/>
                </a:rPr>
                <a:t>减轻企业税负</a:t>
              </a:r>
            </a:p>
          </p:txBody>
        </p:sp>
      </p:grpSp>
      <p:sp>
        <p:nvSpPr>
          <p:cNvPr id="10" name="TextBox 23"/>
          <p:cNvSpPr txBox="1"/>
          <p:nvPr/>
        </p:nvSpPr>
        <p:spPr>
          <a:xfrm>
            <a:off x="5888671" y="2427895"/>
            <a:ext cx="5365208" cy="3465179"/>
          </a:xfrm>
          <a:prstGeom prst="rect">
            <a:avLst/>
          </a:prstGeom>
          <a:noFill/>
        </p:spPr>
        <p:txBody>
          <a:bodyPr wrap="square" rtlCol="0">
            <a:spAutoFit/>
          </a:bodyPr>
          <a:lstStyle/>
          <a:p>
            <a:pPr>
              <a:lnSpc>
                <a:spcPct val="150000"/>
              </a:lnSpc>
            </a:pPr>
            <a:r>
              <a:rPr lang="zh-CN" altLang="en-US" sz="2000" dirty="0">
                <a:solidFill>
                  <a:schemeClr val="accent1"/>
                </a:solidFill>
                <a:latin typeface="汉仪大宋简" panose="02010609000101010101" pitchFamily="49" charset="-122"/>
                <a:ea typeface="汉仪大宋简" panose="02010609000101010101" pitchFamily="49" charset="-122"/>
              </a:rPr>
              <a:t>报告看点：</a:t>
            </a:r>
            <a:r>
              <a:rPr lang="zh-CN" altLang="en-US" sz="1600" dirty="0">
                <a:solidFill>
                  <a:schemeClr val="tx1">
                    <a:lumMod val="85000"/>
                    <a:lumOff val="15000"/>
                  </a:schemeClr>
                </a:solidFill>
                <a:latin typeface="+mn-ea"/>
              </a:rPr>
              <a:t>进一步减轻企业税负。改革完善增值税，按照三档并两档方向调整税率水平，重点降低制造业、交通运输等行业税率，提高小规模纳税人年销售额标准。大幅扩展享受减半征收所得税优惠政策的小微企业范围。大幅提高企业新购入仪器设备税前扣除上限。实施企业境外所得综合抵免政策。扩大物流企业仓储用地税收优惠范围。继续实施企业重组土地增值税、契税等到期优惠政策。全年再为企业和个人减税</a:t>
            </a:r>
            <a:r>
              <a:rPr lang="en-US" altLang="zh-CN" sz="1600" dirty="0">
                <a:solidFill>
                  <a:schemeClr val="tx1">
                    <a:lumMod val="85000"/>
                    <a:lumOff val="15000"/>
                  </a:schemeClr>
                </a:solidFill>
                <a:latin typeface="+mn-ea"/>
              </a:rPr>
              <a:t>8000</a:t>
            </a:r>
            <a:r>
              <a:rPr lang="zh-CN" altLang="en-US" sz="1600" dirty="0">
                <a:solidFill>
                  <a:schemeClr val="tx1">
                    <a:lumMod val="85000"/>
                    <a:lumOff val="15000"/>
                  </a:schemeClr>
                </a:solidFill>
                <a:latin typeface="+mn-ea"/>
              </a:rPr>
              <a:t>多亿元，促进实体经济转型升级，着力激发市场活力和社会创造力。</a:t>
            </a:r>
          </a:p>
        </p:txBody>
      </p:sp>
      <p:grpSp>
        <p:nvGrpSpPr>
          <p:cNvPr id="11" name="大演PPT工作室制作"/>
          <p:cNvGrpSpPr/>
          <p:nvPr/>
        </p:nvGrpSpPr>
        <p:grpSpPr>
          <a:xfrm>
            <a:off x="797393" y="2586725"/>
            <a:ext cx="4880043" cy="3230931"/>
            <a:chOff x="797393" y="2586725"/>
            <a:chExt cx="4880043" cy="3230931"/>
          </a:xfrm>
        </p:grpSpPr>
        <p:sp>
          <p:nvSpPr>
            <p:cNvPr id="12" name="矩形 11"/>
            <p:cNvSpPr/>
            <p:nvPr/>
          </p:nvSpPr>
          <p:spPr>
            <a:xfrm>
              <a:off x="797393" y="2670136"/>
              <a:ext cx="4791327" cy="31475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86109" y="2586725"/>
              <a:ext cx="4791327" cy="314752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20916667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24039" y="80182"/>
            <a:ext cx="5050337" cy="584775"/>
          </a:xfrm>
          <a:prstGeom prst="rect">
            <a:avLst/>
          </a:prstGeom>
          <a:noFill/>
        </p:spPr>
        <p:txBody>
          <a:bodyPr wrap="square" rtlCol="0">
            <a:spAutoFit/>
          </a:bodyPr>
          <a:lstStyle/>
          <a:p>
            <a:r>
              <a:rPr lang="en-US" altLang="zh-CN" sz="3200" dirty="0">
                <a:solidFill>
                  <a:schemeClr val="accent1"/>
                </a:solidFill>
                <a:latin typeface="汉仪大宋简" panose="02010609000101010101" pitchFamily="49" charset="-122"/>
                <a:ea typeface="汉仪大宋简" panose="02010609000101010101" pitchFamily="49" charset="-122"/>
              </a:rPr>
              <a:t>2018</a:t>
            </a:r>
            <a:r>
              <a:rPr lang="zh-CN" altLang="en-US" sz="3200" dirty="0">
                <a:solidFill>
                  <a:schemeClr val="accent1"/>
                </a:solidFill>
                <a:latin typeface="汉仪大宋简" panose="02010609000101010101" pitchFamily="49" charset="-122"/>
                <a:ea typeface="汉仪大宋简" panose="02010609000101010101" pitchFamily="49" charset="-122"/>
              </a:rPr>
              <a:t>年政府工作建议</a:t>
            </a:r>
          </a:p>
        </p:txBody>
      </p:sp>
      <p:sp>
        <p:nvSpPr>
          <p:cNvPr id="74" name="Freeform 43"/>
          <p:cNvSpPr>
            <a:spLocks/>
          </p:cNvSpPr>
          <p:nvPr/>
        </p:nvSpPr>
        <p:spPr bwMode="auto">
          <a:xfrm>
            <a:off x="434733" y="44747"/>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14" name="组合 13"/>
          <p:cNvGrpSpPr/>
          <p:nvPr/>
        </p:nvGrpSpPr>
        <p:grpSpPr>
          <a:xfrm>
            <a:off x="3969932" y="1204541"/>
            <a:ext cx="4252137" cy="741216"/>
            <a:chOff x="3924300" y="1204541"/>
            <a:chExt cx="4252137" cy="741216"/>
          </a:xfrm>
        </p:grpSpPr>
        <p:grpSp>
          <p:nvGrpSpPr>
            <p:cNvPr id="15" name="组合 14"/>
            <p:cNvGrpSpPr/>
            <p:nvPr/>
          </p:nvGrpSpPr>
          <p:grpSpPr>
            <a:xfrm>
              <a:off x="3924300" y="1204541"/>
              <a:ext cx="4252137" cy="741216"/>
              <a:chOff x="3469759" y="1342765"/>
              <a:chExt cx="3781646" cy="741216"/>
            </a:xfrm>
          </p:grpSpPr>
          <p:sp>
            <p:nvSpPr>
              <p:cNvPr id="17" name="矩形 16"/>
              <p:cNvSpPr/>
              <p:nvPr/>
            </p:nvSpPr>
            <p:spPr>
              <a:xfrm>
                <a:off x="3540642" y="1414130"/>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469759" y="1342765"/>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p:cNvSpPr txBox="1"/>
            <p:nvPr/>
          </p:nvSpPr>
          <p:spPr>
            <a:xfrm>
              <a:off x="4173722" y="1289603"/>
              <a:ext cx="3753293" cy="523220"/>
            </a:xfrm>
            <a:prstGeom prst="rect">
              <a:avLst/>
            </a:prstGeom>
            <a:noFill/>
          </p:spPr>
          <p:txBody>
            <a:bodyPr wrap="square" rtlCol="0">
              <a:spAutoFit/>
            </a:bodyPr>
            <a:lstStyle/>
            <a:p>
              <a:pPr algn="ctr"/>
              <a:r>
                <a:rPr lang="zh-CN" altLang="en-US" sz="2800" dirty="0">
                  <a:solidFill>
                    <a:schemeClr val="accent1"/>
                  </a:solidFill>
                  <a:latin typeface="汉仪大宋简" panose="02010609000101010101" pitchFamily="49" charset="-122"/>
                  <a:ea typeface="汉仪大宋简" panose="02010609000101010101" pitchFamily="49" charset="-122"/>
                </a:rPr>
                <a:t>网络提速降费 </a:t>
              </a:r>
            </a:p>
          </p:txBody>
        </p:sp>
      </p:grpSp>
      <p:sp>
        <p:nvSpPr>
          <p:cNvPr id="19" name="TextBox 23"/>
          <p:cNvSpPr txBox="1"/>
          <p:nvPr/>
        </p:nvSpPr>
        <p:spPr>
          <a:xfrm>
            <a:off x="6056149" y="2586725"/>
            <a:ext cx="5291120" cy="2723823"/>
          </a:xfrm>
          <a:prstGeom prst="rect">
            <a:avLst/>
          </a:prstGeom>
          <a:noFill/>
        </p:spPr>
        <p:txBody>
          <a:bodyPr wrap="square" rtlCol="0">
            <a:spAutoFit/>
          </a:bodyPr>
          <a:lstStyle/>
          <a:p>
            <a:pPr>
              <a:lnSpc>
                <a:spcPct val="150000"/>
              </a:lnSpc>
            </a:pPr>
            <a:r>
              <a:rPr lang="zh-CN" altLang="en-US" sz="2400" dirty="0">
                <a:solidFill>
                  <a:schemeClr val="accent1"/>
                </a:solidFill>
                <a:latin typeface="汉仪大宋简" panose="02010609000101010101" pitchFamily="49" charset="-122"/>
                <a:ea typeface="汉仪大宋简" panose="02010609000101010101" pitchFamily="49" charset="-122"/>
              </a:rPr>
              <a:t>报告看点：</a:t>
            </a:r>
            <a:r>
              <a:rPr lang="zh-CN" altLang="en-US" dirty="0">
                <a:solidFill>
                  <a:schemeClr val="tx1">
                    <a:lumMod val="85000"/>
                    <a:lumOff val="15000"/>
                  </a:schemeClr>
                </a:solidFill>
                <a:latin typeface="+mn-ea"/>
              </a:rPr>
              <a:t>加大网络提速降费力度，实现高速宽带城乡全覆盖，扩大公共场所免费上网范围，明显降低家庭宽带、企业宽带和专线使用费，取消流量“漫游”费，移动网络流量资费年内至少降低</a:t>
            </a:r>
            <a:r>
              <a:rPr lang="en-US" altLang="zh-CN" dirty="0">
                <a:solidFill>
                  <a:schemeClr val="tx1">
                    <a:lumMod val="85000"/>
                    <a:lumOff val="15000"/>
                  </a:schemeClr>
                </a:solidFill>
                <a:latin typeface="+mn-ea"/>
              </a:rPr>
              <a:t>30%</a:t>
            </a:r>
            <a:r>
              <a:rPr lang="zh-CN" altLang="en-US" dirty="0">
                <a:solidFill>
                  <a:schemeClr val="tx1">
                    <a:lumMod val="85000"/>
                    <a:lumOff val="15000"/>
                  </a:schemeClr>
                </a:solidFill>
                <a:latin typeface="+mn-ea"/>
              </a:rPr>
              <a:t>，让群众和企业切实受益，为数字中国建设加油助力。</a:t>
            </a:r>
            <a:endParaRPr lang="en-US" altLang="zh-CN" dirty="0">
              <a:solidFill>
                <a:schemeClr val="tx1">
                  <a:lumMod val="85000"/>
                  <a:lumOff val="15000"/>
                </a:schemeClr>
              </a:solidFill>
              <a:latin typeface="+mn-ea"/>
            </a:endParaRPr>
          </a:p>
        </p:txBody>
      </p:sp>
      <p:grpSp>
        <p:nvGrpSpPr>
          <p:cNvPr id="20" name="大演PPT工作室制作"/>
          <p:cNvGrpSpPr/>
          <p:nvPr/>
        </p:nvGrpSpPr>
        <p:grpSpPr>
          <a:xfrm>
            <a:off x="797393" y="2586725"/>
            <a:ext cx="4880043" cy="3230931"/>
            <a:chOff x="797393" y="2586725"/>
            <a:chExt cx="4880043" cy="3230931"/>
          </a:xfrm>
        </p:grpSpPr>
        <p:sp>
          <p:nvSpPr>
            <p:cNvPr id="21" name="矩形 20"/>
            <p:cNvSpPr/>
            <p:nvPr/>
          </p:nvSpPr>
          <p:spPr>
            <a:xfrm>
              <a:off x="797393" y="2670136"/>
              <a:ext cx="4791327" cy="31475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886109" y="2586725"/>
              <a:ext cx="4791327" cy="3147520"/>
            </a:xfrm>
            <a:prstGeom prst="rect">
              <a:avLst/>
            </a:prstGeom>
            <a:blipFill dpi="0" rotWithShape="1">
              <a:blip r:embed="rId3"/>
              <a:srcRect/>
              <a:stretch>
                <a:fillRect/>
              </a:stretch>
            </a:blip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37216003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1"/>
          <p:cNvSpPr/>
          <p:nvPr/>
        </p:nvSpPr>
        <p:spPr>
          <a:xfrm>
            <a:off x="1350569" y="1361018"/>
            <a:ext cx="9791700" cy="3492000"/>
          </a:xfrm>
          <a:prstGeom prst="roundRect">
            <a:avLst>
              <a:gd name="adj" fmla="val 6579"/>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3"/>
          <a:stretch>
            <a:fillRect/>
          </a:stretch>
        </p:blipFill>
        <p:spPr>
          <a:xfrm flipH="1">
            <a:off x="-55902" y="4121876"/>
            <a:ext cx="1189208" cy="2472447"/>
          </a:xfrm>
          <a:prstGeom prst="rect">
            <a:avLst/>
          </a:prstGeom>
        </p:spPr>
      </p:pic>
      <p:pic>
        <p:nvPicPr>
          <p:cNvPr id="5" name="图片 4"/>
          <p:cNvPicPr>
            <a:picLocks noChangeAspect="1"/>
          </p:cNvPicPr>
          <p:nvPr/>
        </p:nvPicPr>
        <p:blipFill>
          <a:blip r:embed="rId4"/>
          <a:stretch>
            <a:fillRect/>
          </a:stretch>
        </p:blipFill>
        <p:spPr>
          <a:xfrm>
            <a:off x="0" y="4121876"/>
            <a:ext cx="12192000" cy="2442756"/>
          </a:xfrm>
          <a:prstGeom prst="rect">
            <a:avLst/>
          </a:prstGeom>
        </p:spPr>
      </p:pic>
      <p:pic>
        <p:nvPicPr>
          <p:cNvPr id="2" name="图片 1"/>
          <p:cNvPicPr>
            <a:picLocks noChangeAspect="1"/>
          </p:cNvPicPr>
          <p:nvPr/>
        </p:nvPicPr>
        <p:blipFill>
          <a:blip r:embed="rId5"/>
          <a:stretch>
            <a:fillRect/>
          </a:stretch>
        </p:blipFill>
        <p:spPr>
          <a:xfrm>
            <a:off x="9366566" y="3973707"/>
            <a:ext cx="2825433" cy="3325128"/>
          </a:xfrm>
          <a:prstGeom prst="rect">
            <a:avLst/>
          </a:prstGeom>
          <a:ln>
            <a:noFill/>
          </a:ln>
        </p:spPr>
      </p:pic>
      <p:pic>
        <p:nvPicPr>
          <p:cNvPr id="13" name="图片 12"/>
          <p:cNvPicPr>
            <a:picLocks noChangeAspect="1"/>
          </p:cNvPicPr>
          <p:nvPr/>
        </p:nvPicPr>
        <p:blipFill>
          <a:blip r:embed="rId6"/>
          <a:stretch>
            <a:fillRect/>
          </a:stretch>
        </p:blipFill>
        <p:spPr>
          <a:xfrm>
            <a:off x="-4976" y="5840258"/>
            <a:ext cx="12192000" cy="1072206"/>
          </a:xfrm>
          <a:prstGeom prst="rect">
            <a:avLst/>
          </a:prstGeom>
        </p:spPr>
      </p:pic>
      <p:sp>
        <p:nvSpPr>
          <p:cNvPr id="19" name="TextBox 19"/>
          <p:cNvSpPr txBox="1"/>
          <p:nvPr/>
        </p:nvSpPr>
        <p:spPr>
          <a:xfrm>
            <a:off x="1573846" y="1571305"/>
            <a:ext cx="9345146" cy="2859565"/>
          </a:xfrm>
          <a:prstGeom prst="rect">
            <a:avLst/>
          </a:prstGeom>
          <a:noFill/>
        </p:spPr>
        <p:txBody>
          <a:bodyPr wrap="square" lIns="0" tIns="0" rIns="0" bIns="0">
            <a:spAutoFit/>
          </a:bodyPr>
          <a:lstStyle/>
          <a:p>
            <a:pPr defTabSz="1217930">
              <a:lnSpc>
                <a:spcPct val="150000"/>
              </a:lnSpc>
              <a:defRPr/>
            </a:pPr>
            <a:r>
              <a:rPr lang="en-US" altLang="zh-CN" kern="0" dirty="0">
                <a:solidFill>
                  <a:schemeClr val="accent1"/>
                </a:solidFill>
                <a:latin typeface="微软雅黑" panose="020B0503020204020204" pitchFamily="34" charset="-122"/>
                <a:ea typeface="微软雅黑" panose="020B0503020204020204" pitchFamily="34" charset="-122"/>
                <a:cs typeface="+mn-ea"/>
                <a:sym typeface="+mn-lt"/>
              </a:rPr>
              <a:t>2018</a:t>
            </a:r>
            <a:r>
              <a:rPr lang="zh-CN" altLang="en-US" kern="0" dirty="0">
                <a:solidFill>
                  <a:schemeClr val="accent1"/>
                </a:solidFill>
                <a:latin typeface="微软雅黑" panose="020B0503020204020204" pitchFamily="34" charset="-122"/>
                <a:ea typeface="微软雅黑" panose="020B0503020204020204" pitchFamily="34" charset="-122"/>
                <a:cs typeface="+mn-ea"/>
                <a:sym typeface="+mn-lt"/>
              </a:rPr>
              <a:t>年全国两会即中华人民共和国第十三届全国人民代表大会第一次会议和中国人民政治协商会议第十三届全国委员会第一次会议。</a:t>
            </a:r>
          </a:p>
          <a:p>
            <a:pPr defTabSz="1217930">
              <a:lnSpc>
                <a:spcPct val="150000"/>
              </a:lnSpc>
              <a:defRPr/>
            </a:pPr>
            <a:r>
              <a:rPr lang="en-US" altLang="zh-CN" kern="0" dirty="0">
                <a:solidFill>
                  <a:schemeClr val="accent1"/>
                </a:solidFill>
                <a:latin typeface="微软雅黑" panose="020B0503020204020204" pitchFamily="34" charset="-122"/>
                <a:ea typeface="微软雅黑" panose="020B0503020204020204" pitchFamily="34" charset="-122"/>
                <a:cs typeface="+mn-ea"/>
                <a:sym typeface="+mn-lt"/>
              </a:rPr>
              <a:t>2018</a:t>
            </a:r>
            <a:r>
              <a:rPr lang="zh-CN" altLang="en-US" kern="0" dirty="0">
                <a:solidFill>
                  <a:schemeClr val="accent1"/>
                </a:solidFill>
                <a:latin typeface="微软雅黑" panose="020B0503020204020204" pitchFamily="34" charset="-122"/>
                <a:ea typeface="微软雅黑" panose="020B0503020204020204" pitchFamily="34" charset="-122"/>
                <a:cs typeface="+mn-ea"/>
                <a:sym typeface="+mn-lt"/>
              </a:rPr>
              <a:t>年</a:t>
            </a:r>
            <a:r>
              <a:rPr lang="en-US" altLang="zh-CN" kern="0" dirty="0">
                <a:solidFill>
                  <a:schemeClr val="accent1"/>
                </a:solidFill>
                <a:latin typeface="微软雅黑" panose="020B0503020204020204" pitchFamily="34" charset="-122"/>
                <a:ea typeface="微软雅黑" panose="020B0503020204020204" pitchFamily="34" charset="-122"/>
                <a:cs typeface="+mn-ea"/>
                <a:sym typeface="+mn-lt"/>
              </a:rPr>
              <a:t>2</a:t>
            </a:r>
            <a:r>
              <a:rPr lang="zh-CN" altLang="en-US" kern="0" dirty="0">
                <a:solidFill>
                  <a:schemeClr val="accent1"/>
                </a:solidFill>
                <a:latin typeface="微软雅黑" panose="020B0503020204020204" pitchFamily="34" charset="-122"/>
                <a:ea typeface="微软雅黑" panose="020B0503020204020204" pitchFamily="34" charset="-122"/>
                <a:cs typeface="+mn-ea"/>
                <a:sym typeface="+mn-lt"/>
              </a:rPr>
              <a:t>月</a:t>
            </a:r>
            <a:r>
              <a:rPr lang="en-US" altLang="zh-CN" kern="0" dirty="0">
                <a:solidFill>
                  <a:schemeClr val="accent1"/>
                </a:solidFill>
                <a:latin typeface="微软雅黑" panose="020B0503020204020204" pitchFamily="34" charset="-122"/>
                <a:ea typeface="微软雅黑" panose="020B0503020204020204" pitchFamily="34" charset="-122"/>
                <a:cs typeface="+mn-ea"/>
                <a:sym typeface="+mn-lt"/>
              </a:rPr>
              <a:t>27</a:t>
            </a:r>
            <a:r>
              <a:rPr lang="zh-CN" altLang="en-US" kern="0" dirty="0">
                <a:solidFill>
                  <a:schemeClr val="accent1"/>
                </a:solidFill>
                <a:latin typeface="微软雅黑" panose="020B0503020204020204" pitchFamily="34" charset="-122"/>
                <a:ea typeface="微软雅黑" panose="020B0503020204020204" pitchFamily="34" charset="-122"/>
                <a:cs typeface="+mn-ea"/>
                <a:sym typeface="+mn-lt"/>
              </a:rPr>
              <a:t>日，十三届全国人大一次会议、全国政协十三届一次会议将分别于</a:t>
            </a:r>
            <a:r>
              <a:rPr lang="en-US" altLang="zh-CN" kern="0" dirty="0">
                <a:solidFill>
                  <a:schemeClr val="accent1"/>
                </a:solidFill>
                <a:latin typeface="微软雅黑" panose="020B0503020204020204" pitchFamily="34" charset="-122"/>
                <a:ea typeface="微软雅黑" panose="020B0503020204020204" pitchFamily="34" charset="-122"/>
                <a:cs typeface="+mn-ea"/>
                <a:sym typeface="+mn-lt"/>
              </a:rPr>
              <a:t>2018</a:t>
            </a:r>
            <a:r>
              <a:rPr lang="zh-CN" altLang="en-US" kern="0" dirty="0">
                <a:solidFill>
                  <a:schemeClr val="accent1"/>
                </a:solidFill>
                <a:latin typeface="微软雅黑" panose="020B0503020204020204" pitchFamily="34" charset="-122"/>
                <a:ea typeface="微软雅黑" panose="020B0503020204020204" pitchFamily="34" charset="-122"/>
                <a:cs typeface="+mn-ea"/>
                <a:sym typeface="+mn-lt"/>
              </a:rPr>
              <a:t>年</a:t>
            </a:r>
            <a:r>
              <a:rPr lang="en-US" altLang="zh-CN" kern="0" dirty="0">
                <a:solidFill>
                  <a:schemeClr val="accent1"/>
                </a:solidFill>
                <a:latin typeface="微软雅黑" panose="020B0503020204020204" pitchFamily="34" charset="-122"/>
                <a:ea typeface="微软雅黑" panose="020B0503020204020204" pitchFamily="34" charset="-122"/>
                <a:cs typeface="+mn-ea"/>
                <a:sym typeface="+mn-lt"/>
              </a:rPr>
              <a:t>3</a:t>
            </a:r>
            <a:r>
              <a:rPr lang="zh-CN" altLang="en-US" kern="0" dirty="0">
                <a:solidFill>
                  <a:schemeClr val="accent1"/>
                </a:solidFill>
                <a:latin typeface="微软雅黑" panose="020B0503020204020204" pitchFamily="34" charset="-122"/>
                <a:ea typeface="微软雅黑" panose="020B0503020204020204" pitchFamily="34" charset="-122"/>
                <a:cs typeface="+mn-ea"/>
                <a:sym typeface="+mn-lt"/>
              </a:rPr>
              <a:t>月</a:t>
            </a:r>
            <a:r>
              <a:rPr lang="en-US" altLang="zh-CN" kern="0" dirty="0">
                <a:solidFill>
                  <a:schemeClr val="accent1"/>
                </a:solidFill>
                <a:latin typeface="微软雅黑" panose="020B0503020204020204" pitchFamily="34" charset="-122"/>
                <a:ea typeface="微软雅黑" panose="020B0503020204020204" pitchFamily="34" charset="-122"/>
                <a:cs typeface="+mn-ea"/>
                <a:sym typeface="+mn-lt"/>
              </a:rPr>
              <a:t>5</a:t>
            </a:r>
            <a:r>
              <a:rPr lang="zh-CN" altLang="en-US" kern="0" dirty="0">
                <a:solidFill>
                  <a:schemeClr val="accent1"/>
                </a:solidFill>
                <a:latin typeface="微软雅黑" panose="020B0503020204020204" pitchFamily="34" charset="-122"/>
                <a:ea typeface="微软雅黑" panose="020B0503020204020204" pitchFamily="34" charset="-122"/>
                <a:cs typeface="+mn-ea"/>
                <a:sym typeface="+mn-lt"/>
              </a:rPr>
              <a:t>日和</a:t>
            </a:r>
            <a:r>
              <a:rPr lang="en-US" altLang="zh-CN" kern="0" dirty="0">
                <a:solidFill>
                  <a:schemeClr val="accent1"/>
                </a:solidFill>
                <a:latin typeface="微软雅黑" panose="020B0503020204020204" pitchFamily="34" charset="-122"/>
                <a:ea typeface="微软雅黑" panose="020B0503020204020204" pitchFamily="34" charset="-122"/>
                <a:cs typeface="+mn-ea"/>
                <a:sym typeface="+mn-lt"/>
              </a:rPr>
              <a:t>3</a:t>
            </a:r>
            <a:r>
              <a:rPr lang="zh-CN" altLang="en-US" kern="0" dirty="0">
                <a:solidFill>
                  <a:schemeClr val="accent1"/>
                </a:solidFill>
                <a:latin typeface="微软雅黑" panose="020B0503020204020204" pitchFamily="34" charset="-122"/>
                <a:ea typeface="微软雅黑" panose="020B0503020204020204" pitchFamily="34" charset="-122"/>
                <a:cs typeface="+mn-ea"/>
                <a:sym typeface="+mn-lt"/>
              </a:rPr>
              <a:t>月</a:t>
            </a:r>
            <a:r>
              <a:rPr lang="en-US" altLang="zh-CN" kern="0" dirty="0">
                <a:solidFill>
                  <a:schemeClr val="accent1"/>
                </a:solidFill>
                <a:latin typeface="微软雅黑" panose="020B0503020204020204" pitchFamily="34" charset="-122"/>
                <a:ea typeface="微软雅黑" panose="020B0503020204020204" pitchFamily="34" charset="-122"/>
                <a:cs typeface="+mn-ea"/>
                <a:sym typeface="+mn-lt"/>
              </a:rPr>
              <a:t>3</a:t>
            </a:r>
            <a:r>
              <a:rPr lang="zh-CN" altLang="en-US" kern="0" dirty="0">
                <a:solidFill>
                  <a:schemeClr val="accent1"/>
                </a:solidFill>
                <a:latin typeface="微软雅黑" panose="020B0503020204020204" pitchFamily="34" charset="-122"/>
                <a:ea typeface="微软雅黑" panose="020B0503020204020204" pitchFamily="34" charset="-122"/>
                <a:cs typeface="+mn-ea"/>
                <a:sym typeface="+mn-lt"/>
              </a:rPr>
              <a:t>日在京开幕。设于北京梅地亚中心的“两会”新闻中心正式开始启动，将为境内外记者提供</a:t>
            </a:r>
            <a:r>
              <a:rPr lang="en-US" altLang="zh-CN" kern="0" dirty="0">
                <a:solidFill>
                  <a:schemeClr val="accent1"/>
                </a:solidFill>
                <a:latin typeface="微软雅黑" panose="020B0503020204020204" pitchFamily="34" charset="-122"/>
                <a:ea typeface="微软雅黑" panose="020B0503020204020204" pitchFamily="34" charset="-122"/>
                <a:cs typeface="+mn-ea"/>
                <a:sym typeface="+mn-lt"/>
              </a:rPr>
              <a:t>24</a:t>
            </a:r>
            <a:r>
              <a:rPr lang="zh-CN" altLang="en-US" kern="0" dirty="0">
                <a:solidFill>
                  <a:schemeClr val="accent1"/>
                </a:solidFill>
                <a:latin typeface="微软雅黑" panose="020B0503020204020204" pitchFamily="34" charset="-122"/>
                <a:ea typeface="微软雅黑" panose="020B0503020204020204" pitchFamily="34" charset="-122"/>
                <a:cs typeface="+mn-ea"/>
                <a:sym typeface="+mn-lt"/>
              </a:rPr>
              <a:t>小时服务。凝心聚力携手新时代，继往开来创造新辉煌。经历光荣岁月、坚持团结和民主两大主题的人民政协，又迎来一个重要的历史时刻：中国人民政治协商会议第十三届全国委员会第一次会议</a:t>
            </a:r>
            <a:r>
              <a:rPr lang="en-US" altLang="zh-CN" kern="0" dirty="0">
                <a:solidFill>
                  <a:schemeClr val="accent1"/>
                </a:solidFill>
                <a:latin typeface="微软雅黑" panose="020B0503020204020204" pitchFamily="34" charset="-122"/>
                <a:ea typeface="微软雅黑" panose="020B0503020204020204" pitchFamily="34" charset="-122"/>
                <a:cs typeface="+mn-ea"/>
                <a:sym typeface="+mn-lt"/>
              </a:rPr>
              <a:t>2018</a:t>
            </a:r>
            <a:r>
              <a:rPr lang="zh-CN" altLang="en-US" kern="0" dirty="0">
                <a:solidFill>
                  <a:schemeClr val="accent1"/>
                </a:solidFill>
                <a:latin typeface="微软雅黑" panose="020B0503020204020204" pitchFamily="34" charset="-122"/>
                <a:ea typeface="微软雅黑" panose="020B0503020204020204" pitchFamily="34" charset="-122"/>
                <a:cs typeface="+mn-ea"/>
                <a:sym typeface="+mn-lt"/>
              </a:rPr>
              <a:t>年</a:t>
            </a:r>
            <a:r>
              <a:rPr lang="en-US" altLang="zh-CN" kern="0" dirty="0">
                <a:solidFill>
                  <a:schemeClr val="accent1"/>
                </a:solidFill>
                <a:latin typeface="微软雅黑" panose="020B0503020204020204" pitchFamily="34" charset="-122"/>
                <a:ea typeface="微软雅黑" panose="020B0503020204020204" pitchFamily="34" charset="-122"/>
                <a:cs typeface="+mn-ea"/>
                <a:sym typeface="+mn-lt"/>
              </a:rPr>
              <a:t>3</a:t>
            </a:r>
            <a:r>
              <a:rPr lang="zh-CN" altLang="en-US" kern="0" dirty="0">
                <a:solidFill>
                  <a:schemeClr val="accent1"/>
                </a:solidFill>
                <a:latin typeface="微软雅黑" panose="020B0503020204020204" pitchFamily="34" charset="-122"/>
                <a:ea typeface="微软雅黑" panose="020B0503020204020204" pitchFamily="34" charset="-122"/>
                <a:cs typeface="+mn-ea"/>
                <a:sym typeface="+mn-lt"/>
              </a:rPr>
              <a:t>月</a:t>
            </a:r>
            <a:r>
              <a:rPr lang="en-US" altLang="zh-CN" kern="0" dirty="0">
                <a:solidFill>
                  <a:schemeClr val="accent1"/>
                </a:solidFill>
                <a:latin typeface="微软雅黑" panose="020B0503020204020204" pitchFamily="34" charset="-122"/>
                <a:ea typeface="微软雅黑" panose="020B0503020204020204" pitchFamily="34" charset="-122"/>
                <a:cs typeface="+mn-ea"/>
                <a:sym typeface="+mn-lt"/>
              </a:rPr>
              <a:t>3</a:t>
            </a:r>
            <a:r>
              <a:rPr lang="zh-CN" altLang="en-US" kern="0" dirty="0">
                <a:solidFill>
                  <a:schemeClr val="accent1"/>
                </a:solidFill>
                <a:latin typeface="微软雅黑" panose="020B0503020204020204" pitchFamily="34" charset="-122"/>
                <a:ea typeface="微软雅黑" panose="020B0503020204020204" pitchFamily="34" charset="-122"/>
                <a:cs typeface="+mn-ea"/>
                <a:sym typeface="+mn-lt"/>
              </a:rPr>
              <a:t>日下午在人民大会堂开幕。</a:t>
            </a:r>
            <a:endParaRPr lang="zh-CN" altLang="en-US" b="1"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20" name="文本框 19"/>
          <p:cNvSpPr txBox="1"/>
          <p:nvPr/>
        </p:nvSpPr>
        <p:spPr>
          <a:xfrm>
            <a:off x="1049864" y="-4192"/>
            <a:ext cx="4837059" cy="707886"/>
          </a:xfrm>
          <a:prstGeom prst="rect">
            <a:avLst/>
          </a:prstGeom>
          <a:noFill/>
        </p:spPr>
        <p:txBody>
          <a:bodyPr wrap="square" rtlCol="0">
            <a:spAutoFit/>
          </a:bodyPr>
          <a:lstStyle/>
          <a:p>
            <a:r>
              <a:rPr lang="zh-CN" altLang="en-US" sz="4000" dirty="0">
                <a:solidFill>
                  <a:schemeClr val="accent1"/>
                </a:solidFill>
                <a:latin typeface="+mn-ea"/>
                <a:ea typeface="长城大标宋体" panose="02010609010101010101" pitchFamily="49" charset="-122"/>
              </a:rPr>
              <a:t>前言</a:t>
            </a:r>
          </a:p>
        </p:txBody>
      </p:sp>
      <p:sp>
        <p:nvSpPr>
          <p:cNvPr id="24" name="Freeform 43"/>
          <p:cNvSpPr/>
          <p:nvPr/>
        </p:nvSpPr>
        <p:spPr bwMode="auto">
          <a:xfrm>
            <a:off x="233560"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24039" y="80182"/>
            <a:ext cx="5050337" cy="584775"/>
          </a:xfrm>
          <a:prstGeom prst="rect">
            <a:avLst/>
          </a:prstGeom>
          <a:noFill/>
        </p:spPr>
        <p:txBody>
          <a:bodyPr wrap="square" rtlCol="0">
            <a:spAutoFit/>
          </a:bodyPr>
          <a:lstStyle/>
          <a:p>
            <a:r>
              <a:rPr lang="en-US" altLang="zh-CN" sz="3200" dirty="0">
                <a:solidFill>
                  <a:schemeClr val="accent1"/>
                </a:solidFill>
                <a:latin typeface="汉仪大宋简" panose="02010609000101010101" pitchFamily="49" charset="-122"/>
                <a:ea typeface="汉仪大宋简" panose="02010609000101010101" pitchFamily="49" charset="-122"/>
              </a:rPr>
              <a:t>2018</a:t>
            </a:r>
            <a:r>
              <a:rPr lang="zh-CN" altLang="en-US" sz="3200" dirty="0">
                <a:solidFill>
                  <a:schemeClr val="accent1"/>
                </a:solidFill>
                <a:latin typeface="汉仪大宋简" panose="02010609000101010101" pitchFamily="49" charset="-122"/>
                <a:ea typeface="汉仪大宋简" panose="02010609000101010101" pitchFamily="49" charset="-122"/>
              </a:rPr>
              <a:t>年政府工作建议</a:t>
            </a:r>
          </a:p>
        </p:txBody>
      </p:sp>
      <p:sp>
        <p:nvSpPr>
          <p:cNvPr id="74" name="Freeform 43"/>
          <p:cNvSpPr>
            <a:spLocks/>
          </p:cNvSpPr>
          <p:nvPr/>
        </p:nvSpPr>
        <p:spPr bwMode="auto">
          <a:xfrm>
            <a:off x="434733" y="44747"/>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13" name="组合 12"/>
          <p:cNvGrpSpPr/>
          <p:nvPr/>
        </p:nvGrpSpPr>
        <p:grpSpPr>
          <a:xfrm>
            <a:off x="3969932" y="1204541"/>
            <a:ext cx="4252137" cy="741216"/>
            <a:chOff x="3924300" y="1204541"/>
            <a:chExt cx="4252137" cy="741216"/>
          </a:xfrm>
        </p:grpSpPr>
        <p:grpSp>
          <p:nvGrpSpPr>
            <p:cNvPr id="23" name="组合 22"/>
            <p:cNvGrpSpPr/>
            <p:nvPr/>
          </p:nvGrpSpPr>
          <p:grpSpPr>
            <a:xfrm>
              <a:off x="3924300" y="1204541"/>
              <a:ext cx="4252137" cy="741216"/>
              <a:chOff x="3469759" y="1342765"/>
              <a:chExt cx="3781646" cy="741216"/>
            </a:xfrm>
          </p:grpSpPr>
          <p:sp>
            <p:nvSpPr>
              <p:cNvPr id="25" name="矩形 24"/>
              <p:cNvSpPr/>
              <p:nvPr/>
            </p:nvSpPr>
            <p:spPr>
              <a:xfrm>
                <a:off x="3540642" y="1414130"/>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469759" y="1342765"/>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文本框 23"/>
            <p:cNvSpPr txBox="1"/>
            <p:nvPr/>
          </p:nvSpPr>
          <p:spPr>
            <a:xfrm>
              <a:off x="4173722" y="1289603"/>
              <a:ext cx="3753293" cy="523220"/>
            </a:xfrm>
            <a:prstGeom prst="rect">
              <a:avLst/>
            </a:prstGeom>
            <a:noFill/>
          </p:spPr>
          <p:txBody>
            <a:bodyPr wrap="square" rtlCol="0">
              <a:spAutoFit/>
            </a:bodyPr>
            <a:lstStyle/>
            <a:p>
              <a:pPr algn="ctr"/>
              <a:r>
                <a:rPr lang="zh-CN" altLang="en-US" sz="2800" dirty="0">
                  <a:solidFill>
                    <a:schemeClr val="accent1"/>
                  </a:solidFill>
                  <a:latin typeface="汉仪大宋简" panose="02010609000101010101" pitchFamily="49" charset="-122"/>
                  <a:ea typeface="汉仪大宋简" panose="02010609000101010101" pitchFamily="49" charset="-122"/>
                </a:rPr>
                <a:t>医保支付异地就医</a:t>
              </a:r>
            </a:p>
          </p:txBody>
        </p:sp>
      </p:grpSp>
      <p:sp>
        <p:nvSpPr>
          <p:cNvPr id="27" name="大演PPT工作室制作"/>
          <p:cNvSpPr txBox="1"/>
          <p:nvPr/>
        </p:nvSpPr>
        <p:spPr>
          <a:xfrm>
            <a:off x="6176054" y="2433643"/>
            <a:ext cx="5153797" cy="2492990"/>
          </a:xfrm>
          <a:prstGeom prst="rect">
            <a:avLst/>
          </a:prstGeom>
          <a:noFill/>
        </p:spPr>
        <p:txBody>
          <a:bodyPr wrap="square" rtlCol="0">
            <a:spAutoFit/>
          </a:bodyPr>
          <a:lstStyle/>
          <a:p>
            <a:pPr>
              <a:lnSpc>
                <a:spcPct val="150000"/>
              </a:lnSpc>
            </a:pPr>
            <a:r>
              <a:rPr lang="zh-CN" altLang="en-US" sz="2400" dirty="0">
                <a:solidFill>
                  <a:schemeClr val="accent1"/>
                </a:solidFill>
                <a:latin typeface="汉仪大宋简" panose="02010609000101010101" pitchFamily="49" charset="-122"/>
                <a:ea typeface="汉仪大宋简" panose="02010609000101010101" pitchFamily="49" charset="-122"/>
              </a:rPr>
              <a:t>报告看点：</a:t>
            </a:r>
            <a:r>
              <a:rPr lang="zh-CN" altLang="en-US" sz="1600" dirty="0">
                <a:solidFill>
                  <a:schemeClr val="tx1">
                    <a:lumMod val="85000"/>
                    <a:lumOff val="15000"/>
                  </a:schemeClr>
                </a:solidFill>
                <a:latin typeface="+mn-ea"/>
              </a:rPr>
              <a:t>推进深化养老保险制度改革，建立企业职工基本养老保险基金中央调剂制度。深化公立医院综合改革，协调推进医疗价格、人事薪酬、药品流通、医保支付改革，提高医疗卫生服务质量，下大力气解决群众看病就医难题。深入推进教育、文化、体育等改革，充分释放社会领域巨大发展潜力。</a:t>
            </a:r>
            <a:endParaRPr lang="en-US" altLang="zh-CN" sz="1600" dirty="0">
              <a:solidFill>
                <a:schemeClr val="tx1">
                  <a:lumMod val="85000"/>
                  <a:lumOff val="15000"/>
                </a:schemeClr>
              </a:solidFill>
              <a:latin typeface="+mn-ea"/>
            </a:endParaRPr>
          </a:p>
        </p:txBody>
      </p:sp>
      <p:grpSp>
        <p:nvGrpSpPr>
          <p:cNvPr id="28" name="组合 27"/>
          <p:cNvGrpSpPr/>
          <p:nvPr/>
        </p:nvGrpSpPr>
        <p:grpSpPr>
          <a:xfrm>
            <a:off x="797393" y="2586725"/>
            <a:ext cx="4880043" cy="3230931"/>
            <a:chOff x="797393" y="2586725"/>
            <a:chExt cx="4880043" cy="3230931"/>
          </a:xfrm>
        </p:grpSpPr>
        <p:sp>
          <p:nvSpPr>
            <p:cNvPr id="29" name="矩形 28"/>
            <p:cNvSpPr/>
            <p:nvPr/>
          </p:nvSpPr>
          <p:spPr>
            <a:xfrm>
              <a:off x="797393" y="2670136"/>
              <a:ext cx="4791327" cy="31475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886109" y="2586725"/>
              <a:ext cx="4791327" cy="314752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49491669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24039" y="80182"/>
            <a:ext cx="5050337" cy="584775"/>
          </a:xfrm>
          <a:prstGeom prst="rect">
            <a:avLst/>
          </a:prstGeom>
          <a:noFill/>
        </p:spPr>
        <p:txBody>
          <a:bodyPr wrap="square" rtlCol="0">
            <a:spAutoFit/>
          </a:bodyPr>
          <a:lstStyle/>
          <a:p>
            <a:r>
              <a:rPr lang="en-US" altLang="zh-CN" sz="3200" dirty="0">
                <a:solidFill>
                  <a:schemeClr val="accent1"/>
                </a:solidFill>
                <a:latin typeface="汉仪大宋简" panose="02010609000101010101" pitchFamily="49" charset="-122"/>
                <a:ea typeface="汉仪大宋简" panose="02010609000101010101" pitchFamily="49" charset="-122"/>
              </a:rPr>
              <a:t>2018</a:t>
            </a:r>
            <a:r>
              <a:rPr lang="zh-CN" altLang="en-US" sz="3200" dirty="0">
                <a:solidFill>
                  <a:schemeClr val="accent1"/>
                </a:solidFill>
                <a:latin typeface="汉仪大宋简" panose="02010609000101010101" pitchFamily="49" charset="-122"/>
                <a:ea typeface="汉仪大宋简" panose="02010609000101010101" pitchFamily="49" charset="-122"/>
              </a:rPr>
              <a:t>年政府工作建议</a:t>
            </a:r>
          </a:p>
        </p:txBody>
      </p:sp>
      <p:sp>
        <p:nvSpPr>
          <p:cNvPr id="74" name="Freeform 43"/>
          <p:cNvSpPr>
            <a:spLocks/>
          </p:cNvSpPr>
          <p:nvPr/>
        </p:nvSpPr>
        <p:spPr bwMode="auto">
          <a:xfrm>
            <a:off x="434733" y="44747"/>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13" name="组合 12"/>
          <p:cNvGrpSpPr/>
          <p:nvPr/>
        </p:nvGrpSpPr>
        <p:grpSpPr>
          <a:xfrm>
            <a:off x="3969932" y="1204541"/>
            <a:ext cx="4252137" cy="741216"/>
            <a:chOff x="3924300" y="1204541"/>
            <a:chExt cx="4252137" cy="741216"/>
          </a:xfrm>
        </p:grpSpPr>
        <p:grpSp>
          <p:nvGrpSpPr>
            <p:cNvPr id="14" name="组合 13"/>
            <p:cNvGrpSpPr/>
            <p:nvPr/>
          </p:nvGrpSpPr>
          <p:grpSpPr>
            <a:xfrm>
              <a:off x="3924300" y="1204541"/>
              <a:ext cx="4252137" cy="741216"/>
              <a:chOff x="3469759" y="1342765"/>
              <a:chExt cx="3781646" cy="741216"/>
            </a:xfrm>
          </p:grpSpPr>
          <p:sp>
            <p:nvSpPr>
              <p:cNvPr id="16" name="矩形 15"/>
              <p:cNvSpPr/>
              <p:nvPr/>
            </p:nvSpPr>
            <p:spPr>
              <a:xfrm>
                <a:off x="3540642" y="1414130"/>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469759" y="1342765"/>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p:cNvSpPr txBox="1"/>
            <p:nvPr/>
          </p:nvSpPr>
          <p:spPr>
            <a:xfrm>
              <a:off x="4173722" y="1289603"/>
              <a:ext cx="3753293" cy="523220"/>
            </a:xfrm>
            <a:prstGeom prst="rect">
              <a:avLst/>
            </a:prstGeom>
            <a:noFill/>
          </p:spPr>
          <p:txBody>
            <a:bodyPr wrap="square" rtlCol="0">
              <a:spAutoFit/>
            </a:bodyPr>
            <a:lstStyle/>
            <a:p>
              <a:pPr algn="ctr"/>
              <a:r>
                <a:rPr lang="zh-CN" altLang="en-US" sz="2800" dirty="0">
                  <a:solidFill>
                    <a:schemeClr val="accent1"/>
                  </a:solidFill>
                  <a:latin typeface="汉仪大宋简" panose="02010609000101010101" pitchFamily="49" charset="-122"/>
                  <a:ea typeface="汉仪大宋简" panose="02010609000101010101" pitchFamily="49" charset="-122"/>
                </a:rPr>
                <a:t>赤字率拟按</a:t>
              </a:r>
              <a:r>
                <a:rPr lang="en-US" altLang="zh-CN" sz="2800" dirty="0">
                  <a:solidFill>
                    <a:schemeClr val="accent1"/>
                  </a:solidFill>
                  <a:latin typeface="汉仪大宋简" panose="02010609000101010101" pitchFamily="49" charset="-122"/>
                  <a:ea typeface="汉仪大宋简" panose="02010609000101010101" pitchFamily="49" charset="-122"/>
                </a:rPr>
                <a:t>2.6%</a:t>
              </a:r>
              <a:r>
                <a:rPr lang="zh-CN" altLang="en-US" sz="2800" dirty="0">
                  <a:solidFill>
                    <a:schemeClr val="accent1"/>
                  </a:solidFill>
                  <a:latin typeface="汉仪大宋简" panose="02010609000101010101" pitchFamily="49" charset="-122"/>
                  <a:ea typeface="汉仪大宋简" panose="02010609000101010101" pitchFamily="49" charset="-122"/>
                </a:rPr>
                <a:t>安排</a:t>
              </a:r>
            </a:p>
          </p:txBody>
        </p:sp>
      </p:grpSp>
      <p:sp>
        <p:nvSpPr>
          <p:cNvPr id="18" name="大演PPT工作室制作"/>
          <p:cNvSpPr txBox="1"/>
          <p:nvPr/>
        </p:nvSpPr>
        <p:spPr>
          <a:xfrm>
            <a:off x="5904411" y="2451061"/>
            <a:ext cx="5619433" cy="3219343"/>
          </a:xfrm>
          <a:prstGeom prst="rect">
            <a:avLst/>
          </a:prstGeom>
          <a:noFill/>
        </p:spPr>
        <p:txBody>
          <a:bodyPr wrap="square" rtlCol="0">
            <a:spAutoFit/>
          </a:bodyPr>
          <a:lstStyle/>
          <a:p>
            <a:pPr>
              <a:lnSpc>
                <a:spcPct val="150000"/>
              </a:lnSpc>
            </a:pPr>
            <a:r>
              <a:rPr lang="zh-CN" altLang="en-US" sz="2000" dirty="0">
                <a:solidFill>
                  <a:schemeClr val="accent1"/>
                </a:solidFill>
                <a:latin typeface="汉仪大宋简" panose="02010609000101010101" pitchFamily="49" charset="-122"/>
                <a:ea typeface="汉仪大宋简" panose="02010609000101010101" pitchFamily="49" charset="-122"/>
              </a:rPr>
              <a:t>报告看点：</a:t>
            </a:r>
            <a:r>
              <a:rPr lang="zh-CN" altLang="en-US" sz="1300" dirty="0">
                <a:solidFill>
                  <a:schemeClr val="tx1">
                    <a:lumMod val="85000"/>
                    <a:lumOff val="15000"/>
                  </a:schemeClr>
                </a:solidFill>
                <a:latin typeface="+mn-ea"/>
              </a:rPr>
              <a:t>积极的财政政策取向不变，要聚力增效。今年赤字率拟按</a:t>
            </a:r>
            <a:r>
              <a:rPr lang="en-US" altLang="zh-CN" sz="1300" dirty="0">
                <a:solidFill>
                  <a:schemeClr val="tx1">
                    <a:lumMod val="85000"/>
                    <a:lumOff val="15000"/>
                  </a:schemeClr>
                </a:solidFill>
                <a:latin typeface="+mn-ea"/>
              </a:rPr>
              <a:t>2.6%</a:t>
            </a:r>
            <a:r>
              <a:rPr lang="zh-CN" altLang="en-US" sz="1300" dirty="0">
                <a:solidFill>
                  <a:schemeClr val="tx1">
                    <a:lumMod val="85000"/>
                    <a:lumOff val="15000"/>
                  </a:schemeClr>
                </a:solidFill>
                <a:latin typeface="+mn-ea"/>
              </a:rPr>
              <a:t>安排，比去年预算低</a:t>
            </a:r>
            <a:r>
              <a:rPr lang="en-US" altLang="zh-CN" sz="1300" dirty="0">
                <a:solidFill>
                  <a:schemeClr val="tx1">
                    <a:lumMod val="85000"/>
                    <a:lumOff val="15000"/>
                  </a:schemeClr>
                </a:solidFill>
                <a:latin typeface="+mn-ea"/>
              </a:rPr>
              <a:t>0.4</a:t>
            </a:r>
            <a:r>
              <a:rPr lang="zh-CN" altLang="en-US" sz="1300" dirty="0">
                <a:solidFill>
                  <a:schemeClr val="tx1">
                    <a:lumMod val="85000"/>
                    <a:lumOff val="15000"/>
                  </a:schemeClr>
                </a:solidFill>
                <a:latin typeface="+mn-ea"/>
              </a:rPr>
              <a:t>个百分点；财政赤字</a:t>
            </a:r>
            <a:r>
              <a:rPr lang="en-US" altLang="zh-CN" sz="1300" dirty="0">
                <a:solidFill>
                  <a:schemeClr val="tx1">
                    <a:lumMod val="85000"/>
                    <a:lumOff val="15000"/>
                  </a:schemeClr>
                </a:solidFill>
                <a:latin typeface="+mn-ea"/>
              </a:rPr>
              <a:t>2.38</a:t>
            </a:r>
            <a:r>
              <a:rPr lang="zh-CN" altLang="en-US" sz="1300" dirty="0">
                <a:solidFill>
                  <a:schemeClr val="tx1">
                    <a:lumMod val="85000"/>
                    <a:lumOff val="15000"/>
                  </a:schemeClr>
                </a:solidFill>
                <a:latin typeface="+mn-ea"/>
              </a:rPr>
              <a:t>万亿元，其中中央财政赤字</a:t>
            </a:r>
            <a:r>
              <a:rPr lang="en-US" altLang="zh-CN" sz="1300" dirty="0">
                <a:solidFill>
                  <a:schemeClr val="tx1">
                    <a:lumMod val="85000"/>
                    <a:lumOff val="15000"/>
                  </a:schemeClr>
                </a:solidFill>
                <a:latin typeface="+mn-ea"/>
              </a:rPr>
              <a:t>1.55</a:t>
            </a:r>
            <a:r>
              <a:rPr lang="zh-CN" altLang="en-US" sz="1300" dirty="0">
                <a:solidFill>
                  <a:schemeClr val="tx1">
                    <a:lumMod val="85000"/>
                    <a:lumOff val="15000"/>
                  </a:schemeClr>
                </a:solidFill>
                <a:latin typeface="+mn-ea"/>
              </a:rPr>
              <a:t>万亿元，地方财政赤字</a:t>
            </a:r>
            <a:r>
              <a:rPr lang="en-US" altLang="zh-CN" sz="1300" dirty="0">
                <a:solidFill>
                  <a:schemeClr val="tx1">
                    <a:lumMod val="85000"/>
                    <a:lumOff val="15000"/>
                  </a:schemeClr>
                </a:solidFill>
                <a:latin typeface="+mn-ea"/>
              </a:rPr>
              <a:t>8300</a:t>
            </a:r>
            <a:r>
              <a:rPr lang="zh-CN" altLang="en-US" sz="1300" dirty="0">
                <a:solidFill>
                  <a:schemeClr val="tx1">
                    <a:lumMod val="85000"/>
                    <a:lumOff val="15000"/>
                  </a:schemeClr>
                </a:solidFill>
                <a:latin typeface="+mn-ea"/>
              </a:rPr>
              <a:t>亿元。调低赤字率，主要是我国经济稳中向好、财政增收有基础，也为宏观调控留下更多政策空间。今年全国财政支出</a:t>
            </a:r>
            <a:r>
              <a:rPr lang="en-US" altLang="zh-CN" sz="1300" dirty="0">
                <a:solidFill>
                  <a:schemeClr val="tx1">
                    <a:lumMod val="85000"/>
                    <a:lumOff val="15000"/>
                  </a:schemeClr>
                </a:solidFill>
                <a:latin typeface="+mn-ea"/>
              </a:rPr>
              <a:t>21</a:t>
            </a:r>
            <a:r>
              <a:rPr lang="zh-CN" altLang="en-US" sz="1300" dirty="0">
                <a:solidFill>
                  <a:schemeClr val="tx1">
                    <a:lumMod val="85000"/>
                    <a:lumOff val="15000"/>
                  </a:schemeClr>
                </a:solidFill>
                <a:latin typeface="+mn-ea"/>
              </a:rPr>
              <a:t>万亿元，支出规模进一步加大。中央对地方一般性转移支付增长</a:t>
            </a:r>
            <a:r>
              <a:rPr lang="en-US" altLang="zh-CN" sz="1300" dirty="0">
                <a:solidFill>
                  <a:schemeClr val="tx1">
                    <a:lumMod val="85000"/>
                    <a:lumOff val="15000"/>
                  </a:schemeClr>
                </a:solidFill>
                <a:latin typeface="+mn-ea"/>
              </a:rPr>
              <a:t>10.9%</a:t>
            </a:r>
            <a:r>
              <a:rPr lang="zh-CN" altLang="en-US" sz="1300" dirty="0">
                <a:solidFill>
                  <a:schemeClr val="tx1">
                    <a:lumMod val="85000"/>
                    <a:lumOff val="15000"/>
                  </a:schemeClr>
                </a:solidFill>
                <a:latin typeface="+mn-ea"/>
              </a:rPr>
              <a:t>，增强地方特别是中西部地区财力。优化财政支出结构，提高财政支出的公共性、普惠性，加大对三大攻坚战的支持，更多向创新驱动、“三农”、民生等领域倾斜。当前财政状况出现好转，各级政府仍要坚持过紧日子，执守简朴、力戒浮华，严控一般性支出，把宝贵的资金更多用于为发展增添后劲、为民生雪中送炭。</a:t>
            </a:r>
            <a:endParaRPr lang="en-US" altLang="zh-CN" sz="1300" dirty="0">
              <a:solidFill>
                <a:schemeClr val="tx1">
                  <a:lumMod val="85000"/>
                  <a:lumOff val="15000"/>
                </a:schemeClr>
              </a:solidFill>
              <a:latin typeface="+mn-ea"/>
            </a:endParaRPr>
          </a:p>
        </p:txBody>
      </p:sp>
      <p:grpSp>
        <p:nvGrpSpPr>
          <p:cNvPr id="19" name="组合 18"/>
          <p:cNvGrpSpPr/>
          <p:nvPr/>
        </p:nvGrpSpPr>
        <p:grpSpPr>
          <a:xfrm>
            <a:off x="797393" y="2586725"/>
            <a:ext cx="4880043" cy="3230931"/>
            <a:chOff x="797393" y="2586725"/>
            <a:chExt cx="4880043" cy="3230931"/>
          </a:xfrm>
        </p:grpSpPr>
        <p:sp>
          <p:nvSpPr>
            <p:cNvPr id="20" name="矩形 19"/>
            <p:cNvSpPr/>
            <p:nvPr/>
          </p:nvSpPr>
          <p:spPr>
            <a:xfrm>
              <a:off x="797393" y="2670136"/>
              <a:ext cx="4791327" cy="31475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886109" y="2586725"/>
              <a:ext cx="4791327" cy="314752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38880968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24039" y="80182"/>
            <a:ext cx="5050337" cy="584775"/>
          </a:xfrm>
          <a:prstGeom prst="rect">
            <a:avLst/>
          </a:prstGeom>
          <a:noFill/>
        </p:spPr>
        <p:txBody>
          <a:bodyPr wrap="square" rtlCol="0">
            <a:spAutoFit/>
          </a:bodyPr>
          <a:lstStyle/>
          <a:p>
            <a:r>
              <a:rPr lang="en-US" altLang="zh-CN" sz="3200" dirty="0">
                <a:solidFill>
                  <a:schemeClr val="accent1"/>
                </a:solidFill>
                <a:latin typeface="汉仪大宋简" panose="02010609000101010101" pitchFamily="49" charset="-122"/>
                <a:ea typeface="汉仪大宋简" panose="02010609000101010101" pitchFamily="49" charset="-122"/>
              </a:rPr>
              <a:t>2018</a:t>
            </a:r>
            <a:r>
              <a:rPr lang="zh-CN" altLang="en-US" sz="3200" dirty="0">
                <a:solidFill>
                  <a:schemeClr val="accent1"/>
                </a:solidFill>
                <a:latin typeface="汉仪大宋简" panose="02010609000101010101" pitchFamily="49" charset="-122"/>
                <a:ea typeface="汉仪大宋简" panose="02010609000101010101" pitchFamily="49" charset="-122"/>
              </a:rPr>
              <a:t>年政府工作建议</a:t>
            </a:r>
          </a:p>
        </p:txBody>
      </p:sp>
      <p:sp>
        <p:nvSpPr>
          <p:cNvPr id="74" name="Freeform 43"/>
          <p:cNvSpPr>
            <a:spLocks/>
          </p:cNvSpPr>
          <p:nvPr/>
        </p:nvSpPr>
        <p:spPr bwMode="auto">
          <a:xfrm>
            <a:off x="434733" y="44747"/>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4" name="组合 3"/>
          <p:cNvGrpSpPr/>
          <p:nvPr/>
        </p:nvGrpSpPr>
        <p:grpSpPr>
          <a:xfrm>
            <a:off x="3969932" y="1204541"/>
            <a:ext cx="4252137" cy="741216"/>
            <a:chOff x="3924300" y="1204541"/>
            <a:chExt cx="4252137" cy="741216"/>
          </a:xfrm>
        </p:grpSpPr>
        <p:grpSp>
          <p:nvGrpSpPr>
            <p:cNvPr id="5" name="组合 4"/>
            <p:cNvGrpSpPr/>
            <p:nvPr/>
          </p:nvGrpSpPr>
          <p:grpSpPr>
            <a:xfrm>
              <a:off x="3924300" y="1204541"/>
              <a:ext cx="4252137" cy="741216"/>
              <a:chOff x="3469759" y="1342765"/>
              <a:chExt cx="3781646" cy="741216"/>
            </a:xfrm>
          </p:grpSpPr>
          <p:sp>
            <p:nvSpPr>
              <p:cNvPr id="8" name="矩形 7"/>
              <p:cNvSpPr/>
              <p:nvPr/>
            </p:nvSpPr>
            <p:spPr>
              <a:xfrm>
                <a:off x="3540642" y="1414130"/>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469759" y="1342765"/>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173722" y="1289603"/>
              <a:ext cx="3753293" cy="523220"/>
            </a:xfrm>
            <a:prstGeom prst="rect">
              <a:avLst/>
            </a:prstGeom>
            <a:noFill/>
          </p:spPr>
          <p:txBody>
            <a:bodyPr wrap="square" rtlCol="0">
              <a:spAutoFit/>
            </a:bodyPr>
            <a:lstStyle/>
            <a:p>
              <a:pPr algn="ctr"/>
              <a:r>
                <a:rPr lang="zh-CN" altLang="en-US" sz="2800" dirty="0">
                  <a:solidFill>
                    <a:schemeClr val="accent1"/>
                  </a:solidFill>
                  <a:latin typeface="汉仪大宋简" panose="02010609000101010101" pitchFamily="49" charset="-122"/>
                  <a:ea typeface="汉仪大宋简" panose="02010609000101010101" pitchFamily="49" charset="-122"/>
                </a:rPr>
                <a:t>蓝天保卫战</a:t>
              </a:r>
            </a:p>
          </p:txBody>
        </p:sp>
      </p:grpSp>
      <p:sp>
        <p:nvSpPr>
          <p:cNvPr id="10" name="大演PPT工作室制作"/>
          <p:cNvSpPr txBox="1"/>
          <p:nvPr/>
        </p:nvSpPr>
        <p:spPr>
          <a:xfrm>
            <a:off x="5834743" y="2337846"/>
            <a:ext cx="5706519" cy="3785652"/>
          </a:xfrm>
          <a:prstGeom prst="rect">
            <a:avLst/>
          </a:prstGeom>
          <a:noFill/>
        </p:spPr>
        <p:txBody>
          <a:bodyPr wrap="square" rtlCol="0">
            <a:spAutoFit/>
          </a:bodyPr>
          <a:lstStyle/>
          <a:p>
            <a:pPr>
              <a:lnSpc>
                <a:spcPct val="150000"/>
              </a:lnSpc>
            </a:pPr>
            <a:r>
              <a:rPr lang="zh-CN" altLang="en-US" sz="2000" dirty="0">
                <a:solidFill>
                  <a:schemeClr val="accent1"/>
                </a:solidFill>
                <a:latin typeface="汉仪大宋简" panose="02010609000101010101" pitchFamily="49" charset="-122"/>
                <a:ea typeface="汉仪大宋简" panose="02010609000101010101" pitchFamily="49" charset="-122"/>
              </a:rPr>
              <a:t>报告看点：</a:t>
            </a:r>
            <a:r>
              <a:rPr lang="zh-CN" altLang="en-US" sz="1400" dirty="0">
                <a:solidFill>
                  <a:schemeClr val="tx1">
                    <a:lumMod val="85000"/>
                    <a:lumOff val="15000"/>
                  </a:schemeClr>
                </a:solidFill>
                <a:latin typeface="+mn-ea"/>
              </a:rPr>
              <a:t>推进污染防治要取得更大成效。巩固蓝天保卫战成果，今年二氧化硫、氮氧化物排放量要下降</a:t>
            </a:r>
            <a:r>
              <a:rPr lang="en-US" altLang="zh-CN" sz="1400" dirty="0">
                <a:solidFill>
                  <a:schemeClr val="tx1">
                    <a:lumMod val="85000"/>
                    <a:lumOff val="15000"/>
                  </a:schemeClr>
                </a:solidFill>
                <a:latin typeface="+mn-ea"/>
              </a:rPr>
              <a:t>3%</a:t>
            </a:r>
            <a:r>
              <a:rPr lang="zh-CN" altLang="en-US" sz="1400" dirty="0">
                <a:solidFill>
                  <a:schemeClr val="tx1">
                    <a:lumMod val="85000"/>
                    <a:lumOff val="15000"/>
                  </a:schemeClr>
                </a:solidFill>
                <a:latin typeface="+mn-ea"/>
              </a:rPr>
              <a:t>，重点地区细颗粒物（</a:t>
            </a:r>
            <a:r>
              <a:rPr lang="en-US" altLang="zh-CN" sz="1400" dirty="0">
                <a:solidFill>
                  <a:schemeClr val="tx1">
                    <a:lumMod val="85000"/>
                    <a:lumOff val="15000"/>
                  </a:schemeClr>
                </a:solidFill>
                <a:latin typeface="+mn-ea"/>
              </a:rPr>
              <a:t>PM2.5</a:t>
            </a:r>
            <a:r>
              <a:rPr lang="zh-CN" altLang="en-US" sz="1400" dirty="0">
                <a:solidFill>
                  <a:schemeClr val="tx1">
                    <a:lumMod val="85000"/>
                    <a:lumOff val="15000"/>
                  </a:schemeClr>
                </a:solidFill>
                <a:latin typeface="+mn-ea"/>
              </a:rPr>
              <a:t>）浓度继续下降。推动钢铁等行业超低排放改造。提高污染排放标准，实行限期达标。开展柴油货车超标排放专项治理。深入推进水、土壤污染防治，今年化学需氧量、氨氮排放量要下降</a:t>
            </a:r>
            <a:r>
              <a:rPr lang="en-US" altLang="zh-CN" sz="1400" dirty="0">
                <a:solidFill>
                  <a:schemeClr val="tx1">
                    <a:lumMod val="85000"/>
                    <a:lumOff val="15000"/>
                  </a:schemeClr>
                </a:solidFill>
                <a:latin typeface="+mn-ea"/>
              </a:rPr>
              <a:t>2%</a:t>
            </a:r>
            <a:r>
              <a:rPr lang="zh-CN" altLang="en-US" sz="1400" dirty="0">
                <a:solidFill>
                  <a:schemeClr val="tx1">
                    <a:lumMod val="85000"/>
                    <a:lumOff val="15000"/>
                  </a:schemeClr>
                </a:solidFill>
                <a:latin typeface="+mn-ea"/>
              </a:rPr>
              <a:t>。实施重点流域和海域综合治理，全面整治黑臭水体。加大污水处理设施建设力度，完善收费政策。严禁“洋垃圾”入境。加强生态系统保护和修复，全面划定生态保护红线，完成造林</a:t>
            </a:r>
            <a:r>
              <a:rPr lang="en-US" altLang="zh-CN" sz="1400" dirty="0">
                <a:solidFill>
                  <a:schemeClr val="tx1">
                    <a:lumMod val="85000"/>
                    <a:lumOff val="15000"/>
                  </a:schemeClr>
                </a:solidFill>
                <a:latin typeface="+mn-ea"/>
              </a:rPr>
              <a:t>1</a:t>
            </a:r>
            <a:r>
              <a:rPr lang="zh-CN" altLang="en-US" sz="1400" dirty="0">
                <a:solidFill>
                  <a:schemeClr val="tx1">
                    <a:lumMod val="85000"/>
                    <a:lumOff val="15000"/>
                  </a:schemeClr>
                </a:solidFill>
                <a:latin typeface="+mn-ea"/>
              </a:rPr>
              <a:t>亿亩以上，耕地轮作休耕试点面积增加到</a:t>
            </a:r>
            <a:r>
              <a:rPr lang="en-US" altLang="zh-CN" sz="1400" dirty="0">
                <a:solidFill>
                  <a:schemeClr val="tx1">
                    <a:lumMod val="85000"/>
                    <a:lumOff val="15000"/>
                  </a:schemeClr>
                </a:solidFill>
                <a:latin typeface="+mn-ea"/>
              </a:rPr>
              <a:t>3000</a:t>
            </a:r>
            <a:r>
              <a:rPr lang="zh-CN" altLang="en-US" sz="1400" dirty="0">
                <a:solidFill>
                  <a:schemeClr val="tx1">
                    <a:lumMod val="85000"/>
                    <a:lumOff val="15000"/>
                  </a:schemeClr>
                </a:solidFill>
                <a:latin typeface="+mn-ea"/>
              </a:rPr>
              <a:t>万亩，扩大湿地保护和恢复范围，深化国家公园体制改革试点。严控填海造地。严格环境执法。我们要携手行动，建设天蓝、地绿、水清的美丽中国。</a:t>
            </a:r>
            <a:endParaRPr lang="en-US" altLang="zh-CN" sz="1400" dirty="0">
              <a:solidFill>
                <a:schemeClr val="tx1">
                  <a:lumMod val="85000"/>
                  <a:lumOff val="15000"/>
                </a:schemeClr>
              </a:solidFill>
              <a:latin typeface="+mn-ea"/>
            </a:endParaRPr>
          </a:p>
        </p:txBody>
      </p:sp>
      <p:grpSp>
        <p:nvGrpSpPr>
          <p:cNvPr id="11" name="大演PPT工作室制作"/>
          <p:cNvGrpSpPr/>
          <p:nvPr/>
        </p:nvGrpSpPr>
        <p:grpSpPr>
          <a:xfrm>
            <a:off x="797393" y="2586725"/>
            <a:ext cx="4880043" cy="3230931"/>
            <a:chOff x="797393" y="2586725"/>
            <a:chExt cx="4880043" cy="3230931"/>
          </a:xfrm>
        </p:grpSpPr>
        <p:sp>
          <p:nvSpPr>
            <p:cNvPr id="12" name="矩形 11"/>
            <p:cNvSpPr/>
            <p:nvPr/>
          </p:nvSpPr>
          <p:spPr>
            <a:xfrm>
              <a:off x="797393" y="2670136"/>
              <a:ext cx="4791327" cy="31475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86109" y="2586725"/>
              <a:ext cx="4791327" cy="314752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80794532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24039" y="80182"/>
            <a:ext cx="5050337" cy="584775"/>
          </a:xfrm>
          <a:prstGeom prst="rect">
            <a:avLst/>
          </a:prstGeom>
          <a:noFill/>
        </p:spPr>
        <p:txBody>
          <a:bodyPr wrap="square" rtlCol="0">
            <a:spAutoFit/>
          </a:bodyPr>
          <a:lstStyle/>
          <a:p>
            <a:r>
              <a:rPr lang="en-US" altLang="zh-CN" sz="3200" dirty="0">
                <a:solidFill>
                  <a:schemeClr val="accent1"/>
                </a:solidFill>
                <a:latin typeface="汉仪大宋简" panose="02010609000101010101" pitchFamily="49" charset="-122"/>
                <a:ea typeface="汉仪大宋简" panose="02010609000101010101" pitchFamily="49" charset="-122"/>
              </a:rPr>
              <a:t>2018</a:t>
            </a:r>
            <a:r>
              <a:rPr lang="zh-CN" altLang="en-US" sz="3200" dirty="0">
                <a:solidFill>
                  <a:schemeClr val="accent1"/>
                </a:solidFill>
                <a:latin typeface="汉仪大宋简" panose="02010609000101010101" pitchFamily="49" charset="-122"/>
                <a:ea typeface="汉仪大宋简" panose="02010609000101010101" pitchFamily="49" charset="-122"/>
              </a:rPr>
              <a:t>年政府工作建议</a:t>
            </a:r>
          </a:p>
        </p:txBody>
      </p:sp>
      <p:sp>
        <p:nvSpPr>
          <p:cNvPr id="74" name="Freeform 43"/>
          <p:cNvSpPr>
            <a:spLocks/>
          </p:cNvSpPr>
          <p:nvPr/>
        </p:nvSpPr>
        <p:spPr bwMode="auto">
          <a:xfrm>
            <a:off x="434733" y="44747"/>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9" name="组合 8"/>
          <p:cNvGrpSpPr/>
          <p:nvPr/>
        </p:nvGrpSpPr>
        <p:grpSpPr>
          <a:xfrm>
            <a:off x="3969932" y="1204541"/>
            <a:ext cx="4252137" cy="741216"/>
            <a:chOff x="3924300" y="1204541"/>
            <a:chExt cx="4252137" cy="741216"/>
          </a:xfrm>
        </p:grpSpPr>
        <p:grpSp>
          <p:nvGrpSpPr>
            <p:cNvPr id="10" name="组合 9"/>
            <p:cNvGrpSpPr/>
            <p:nvPr/>
          </p:nvGrpSpPr>
          <p:grpSpPr>
            <a:xfrm>
              <a:off x="3924300" y="1204541"/>
              <a:ext cx="4252137" cy="741216"/>
              <a:chOff x="3469759" y="1342765"/>
              <a:chExt cx="3781646" cy="741216"/>
            </a:xfrm>
          </p:grpSpPr>
          <p:sp>
            <p:nvSpPr>
              <p:cNvPr id="12" name="矩形 11"/>
              <p:cNvSpPr/>
              <p:nvPr/>
            </p:nvSpPr>
            <p:spPr>
              <a:xfrm>
                <a:off x="3540642" y="1414130"/>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469759" y="1342765"/>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3959060" y="1353303"/>
              <a:ext cx="4102914" cy="461665"/>
            </a:xfrm>
            <a:prstGeom prst="rect">
              <a:avLst/>
            </a:prstGeom>
            <a:noFill/>
          </p:spPr>
          <p:txBody>
            <a:bodyPr wrap="square" rtlCol="0">
              <a:spAutoFit/>
            </a:bodyPr>
            <a:lstStyle/>
            <a:p>
              <a:pPr algn="ctr"/>
              <a:r>
                <a:rPr lang="zh-CN" altLang="en-US" sz="2400" dirty="0">
                  <a:solidFill>
                    <a:schemeClr val="accent1"/>
                  </a:solidFill>
                  <a:latin typeface="汉仪大宋简" panose="02010609000101010101" pitchFamily="49" charset="-122"/>
                  <a:ea typeface="汉仪大宋简" panose="02010609000101010101" pitchFamily="49" charset="-122"/>
                </a:rPr>
                <a:t>维护教育公平提升教育质量</a:t>
              </a:r>
            </a:p>
          </p:txBody>
        </p:sp>
      </p:grpSp>
      <p:sp>
        <p:nvSpPr>
          <p:cNvPr id="14" name="TextBox 23"/>
          <p:cNvSpPr txBox="1"/>
          <p:nvPr/>
        </p:nvSpPr>
        <p:spPr>
          <a:xfrm>
            <a:off x="5843452" y="2586725"/>
            <a:ext cx="5689102" cy="3101234"/>
          </a:xfrm>
          <a:prstGeom prst="rect">
            <a:avLst/>
          </a:prstGeom>
          <a:noFill/>
        </p:spPr>
        <p:txBody>
          <a:bodyPr wrap="square" rtlCol="0">
            <a:spAutoFit/>
          </a:bodyPr>
          <a:lstStyle/>
          <a:p>
            <a:pPr>
              <a:lnSpc>
                <a:spcPct val="150000"/>
              </a:lnSpc>
            </a:pPr>
            <a:r>
              <a:rPr lang="zh-CN" altLang="en-US" sz="2000" dirty="0">
                <a:solidFill>
                  <a:schemeClr val="accent1"/>
                </a:solidFill>
                <a:latin typeface="汉仪大宋简" panose="02010609000101010101" pitchFamily="49" charset="-122"/>
                <a:ea typeface="汉仪大宋简" panose="02010609000101010101" pitchFamily="49" charset="-122"/>
              </a:rPr>
              <a:t>报告看点：</a:t>
            </a:r>
            <a:r>
              <a:rPr lang="zh-CN" altLang="en-US" sz="1400" dirty="0">
                <a:solidFill>
                  <a:schemeClr val="tx1">
                    <a:lumMod val="85000"/>
                    <a:lumOff val="15000"/>
                  </a:schemeClr>
                </a:solidFill>
                <a:latin typeface="+mn-ea"/>
              </a:rPr>
              <a:t>推动城乡义务教育一体化发展，教育投入继续向困难地区和薄弱环节倾斜。切实降低农村学生辍学率，抓紧消除城镇“大班额”，着力解决中小学生课外负担重问题。要多渠道增加学前教育资源供给。继续实施农村和贫困地区专项招生计划。加强师资队伍和师德师风建设。要办好人民满意的教育，让每个人都有平等机会通过教育改变自身命运、成就人生梦想。要多渠道增加学前教育资源供给，运用互联网等信息化手段，加强对儿童托育全过程监管，一定要让家长放心安心。以经济社会发展需要为导向，优化高等教育结构，加快“双一流”建设，支持中西部建设有特色、高水平大学。</a:t>
            </a:r>
            <a:endParaRPr lang="en-US" altLang="zh-CN" sz="1400" dirty="0">
              <a:solidFill>
                <a:schemeClr val="tx1">
                  <a:lumMod val="85000"/>
                  <a:lumOff val="15000"/>
                </a:schemeClr>
              </a:solidFill>
              <a:latin typeface="+mn-ea"/>
            </a:endParaRPr>
          </a:p>
        </p:txBody>
      </p:sp>
      <p:grpSp>
        <p:nvGrpSpPr>
          <p:cNvPr id="15" name="大演PPT工作室制作"/>
          <p:cNvGrpSpPr/>
          <p:nvPr/>
        </p:nvGrpSpPr>
        <p:grpSpPr>
          <a:xfrm>
            <a:off x="797393" y="2586725"/>
            <a:ext cx="4880043" cy="3230931"/>
            <a:chOff x="797393" y="2586725"/>
            <a:chExt cx="4880043" cy="3230931"/>
          </a:xfrm>
        </p:grpSpPr>
        <p:sp>
          <p:nvSpPr>
            <p:cNvPr id="16" name="矩形 15"/>
            <p:cNvSpPr/>
            <p:nvPr/>
          </p:nvSpPr>
          <p:spPr>
            <a:xfrm>
              <a:off x="797393" y="2670136"/>
              <a:ext cx="4791327" cy="31475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886109" y="2586725"/>
              <a:ext cx="4791327" cy="314752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19145230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24039" y="80182"/>
            <a:ext cx="5050337" cy="584775"/>
          </a:xfrm>
          <a:prstGeom prst="rect">
            <a:avLst/>
          </a:prstGeom>
          <a:noFill/>
        </p:spPr>
        <p:txBody>
          <a:bodyPr wrap="square" rtlCol="0">
            <a:spAutoFit/>
          </a:bodyPr>
          <a:lstStyle/>
          <a:p>
            <a:r>
              <a:rPr lang="en-US" altLang="zh-CN" sz="3200" dirty="0">
                <a:solidFill>
                  <a:schemeClr val="accent1"/>
                </a:solidFill>
                <a:latin typeface="汉仪大宋简" panose="02010609000101010101" pitchFamily="49" charset="-122"/>
                <a:ea typeface="汉仪大宋简" panose="02010609000101010101" pitchFamily="49" charset="-122"/>
              </a:rPr>
              <a:t>2018</a:t>
            </a:r>
            <a:r>
              <a:rPr lang="zh-CN" altLang="en-US" sz="3200" dirty="0">
                <a:solidFill>
                  <a:schemeClr val="accent1"/>
                </a:solidFill>
                <a:latin typeface="汉仪大宋简" panose="02010609000101010101" pitchFamily="49" charset="-122"/>
                <a:ea typeface="汉仪大宋简" panose="02010609000101010101" pitchFamily="49" charset="-122"/>
              </a:rPr>
              <a:t>年政府工作建议</a:t>
            </a:r>
          </a:p>
        </p:txBody>
      </p:sp>
      <p:sp>
        <p:nvSpPr>
          <p:cNvPr id="74" name="Freeform 43"/>
          <p:cNvSpPr>
            <a:spLocks/>
          </p:cNvSpPr>
          <p:nvPr/>
        </p:nvSpPr>
        <p:spPr bwMode="auto">
          <a:xfrm>
            <a:off x="434733" y="44747"/>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4" name="组合 3"/>
          <p:cNvGrpSpPr/>
          <p:nvPr/>
        </p:nvGrpSpPr>
        <p:grpSpPr>
          <a:xfrm>
            <a:off x="3969932" y="1204541"/>
            <a:ext cx="4252137" cy="741216"/>
            <a:chOff x="3924300" y="1204541"/>
            <a:chExt cx="4252137" cy="741216"/>
          </a:xfrm>
        </p:grpSpPr>
        <p:grpSp>
          <p:nvGrpSpPr>
            <p:cNvPr id="5" name="组合 4"/>
            <p:cNvGrpSpPr/>
            <p:nvPr/>
          </p:nvGrpSpPr>
          <p:grpSpPr>
            <a:xfrm>
              <a:off x="3924300" y="1204541"/>
              <a:ext cx="4252137" cy="741216"/>
              <a:chOff x="3469759" y="1342765"/>
              <a:chExt cx="3781646" cy="741216"/>
            </a:xfrm>
          </p:grpSpPr>
          <p:sp>
            <p:nvSpPr>
              <p:cNvPr id="8" name="矩形 7"/>
              <p:cNvSpPr/>
              <p:nvPr/>
            </p:nvSpPr>
            <p:spPr>
              <a:xfrm>
                <a:off x="3540642" y="1414130"/>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469759" y="1342765"/>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173722" y="1289603"/>
              <a:ext cx="3753293" cy="461665"/>
            </a:xfrm>
            <a:prstGeom prst="rect">
              <a:avLst/>
            </a:prstGeom>
            <a:noFill/>
          </p:spPr>
          <p:txBody>
            <a:bodyPr wrap="square" rtlCol="0">
              <a:spAutoFit/>
            </a:bodyPr>
            <a:lstStyle/>
            <a:p>
              <a:pPr algn="ctr"/>
              <a:r>
                <a:rPr lang="zh-CN" altLang="en-US" sz="2400" dirty="0">
                  <a:solidFill>
                    <a:schemeClr val="accent1"/>
                  </a:solidFill>
                  <a:latin typeface="汉仪大宋简" panose="02010609000101010101" pitchFamily="49" charset="-122"/>
                  <a:ea typeface="汉仪大宋简" panose="02010609000101010101" pitchFamily="49" charset="-122"/>
                </a:rPr>
                <a:t>科技进步贡献率提高明显 </a:t>
              </a:r>
            </a:p>
          </p:txBody>
        </p:sp>
      </p:grpSp>
      <p:sp>
        <p:nvSpPr>
          <p:cNvPr id="10" name="TextBox 23"/>
          <p:cNvSpPr txBox="1"/>
          <p:nvPr/>
        </p:nvSpPr>
        <p:spPr>
          <a:xfrm>
            <a:off x="5940921" y="2468479"/>
            <a:ext cx="5240883" cy="2862322"/>
          </a:xfrm>
          <a:prstGeom prst="rect">
            <a:avLst/>
          </a:prstGeom>
          <a:noFill/>
        </p:spPr>
        <p:txBody>
          <a:bodyPr wrap="square" rtlCol="0">
            <a:spAutoFit/>
          </a:bodyPr>
          <a:lstStyle/>
          <a:p>
            <a:pPr>
              <a:lnSpc>
                <a:spcPct val="150000"/>
              </a:lnSpc>
            </a:pPr>
            <a:r>
              <a:rPr lang="zh-CN" altLang="en-US" sz="2400" dirty="0">
                <a:solidFill>
                  <a:schemeClr val="accent1"/>
                </a:solidFill>
                <a:latin typeface="汉仪大宋简" panose="02010609000101010101" pitchFamily="49" charset="-122"/>
                <a:ea typeface="汉仪大宋简" panose="02010609000101010101" pitchFamily="49" charset="-122"/>
              </a:rPr>
              <a:t>报告看点</a:t>
            </a:r>
            <a:r>
              <a:rPr lang="zh-CN" altLang="en-US" sz="2400" dirty="0">
                <a:solidFill>
                  <a:schemeClr val="tx1">
                    <a:lumMod val="85000"/>
                    <a:lumOff val="15000"/>
                  </a:schemeClr>
                </a:solidFill>
                <a:latin typeface="汉仪大宋简" panose="02010609000101010101" pitchFamily="49" charset="-122"/>
                <a:ea typeface="汉仪大宋简" panose="02010609000101010101" pitchFamily="49" charset="-122"/>
              </a:rPr>
              <a:t>：</a:t>
            </a:r>
            <a:r>
              <a:rPr lang="zh-CN" altLang="en-US" sz="1600" dirty="0">
                <a:solidFill>
                  <a:schemeClr val="tx1">
                    <a:lumMod val="85000"/>
                    <a:lumOff val="15000"/>
                  </a:schemeClr>
                </a:solidFill>
                <a:latin typeface="+mn-ea"/>
              </a:rPr>
              <a:t>五年来，创新驱动发展成果丰硕。全社会研发投入年均增长</a:t>
            </a:r>
            <a:r>
              <a:rPr lang="en-US" altLang="zh-CN" sz="1600" dirty="0">
                <a:solidFill>
                  <a:schemeClr val="tx1">
                    <a:lumMod val="85000"/>
                    <a:lumOff val="15000"/>
                  </a:schemeClr>
                </a:solidFill>
                <a:latin typeface="+mn-ea"/>
              </a:rPr>
              <a:t>11%</a:t>
            </a:r>
            <a:r>
              <a:rPr lang="zh-CN" altLang="en-US" sz="1600" dirty="0">
                <a:solidFill>
                  <a:schemeClr val="tx1">
                    <a:lumMod val="85000"/>
                    <a:lumOff val="15000"/>
                  </a:schemeClr>
                </a:solidFill>
                <a:latin typeface="+mn-ea"/>
              </a:rPr>
              <a:t>，规模跃居世界第二位。科技进步贡献率由</a:t>
            </a:r>
            <a:r>
              <a:rPr lang="en-US" altLang="zh-CN" sz="1600" dirty="0">
                <a:solidFill>
                  <a:schemeClr val="tx1">
                    <a:lumMod val="85000"/>
                    <a:lumOff val="15000"/>
                  </a:schemeClr>
                </a:solidFill>
                <a:latin typeface="+mn-ea"/>
              </a:rPr>
              <a:t>52.2%</a:t>
            </a:r>
            <a:r>
              <a:rPr lang="zh-CN" altLang="en-US" sz="1600" dirty="0">
                <a:solidFill>
                  <a:schemeClr val="tx1">
                    <a:lumMod val="85000"/>
                    <a:lumOff val="15000"/>
                  </a:schemeClr>
                </a:solidFill>
                <a:latin typeface="+mn-ea"/>
              </a:rPr>
              <a:t>提高到</a:t>
            </a:r>
            <a:r>
              <a:rPr lang="en-US" altLang="zh-CN" sz="1600" dirty="0">
                <a:solidFill>
                  <a:schemeClr val="tx1">
                    <a:lumMod val="85000"/>
                    <a:lumOff val="15000"/>
                  </a:schemeClr>
                </a:solidFill>
                <a:latin typeface="+mn-ea"/>
              </a:rPr>
              <a:t>57.5%</a:t>
            </a:r>
            <a:r>
              <a:rPr lang="zh-CN" altLang="en-US" sz="1600" dirty="0">
                <a:solidFill>
                  <a:schemeClr val="tx1">
                    <a:lumMod val="85000"/>
                    <a:lumOff val="15000"/>
                  </a:schemeClr>
                </a:solidFill>
                <a:latin typeface="+mn-ea"/>
              </a:rPr>
              <a:t>。载人航天、深海探测、量子通信、大飞机等重大创新成果不断涌现。高铁网络、电子商务、移动支付、共享经济等引领世界潮流。“互联网</a:t>
            </a:r>
            <a:r>
              <a:rPr lang="en-US" altLang="zh-CN" sz="1600" dirty="0">
                <a:solidFill>
                  <a:schemeClr val="tx1">
                    <a:lumMod val="85000"/>
                    <a:lumOff val="15000"/>
                  </a:schemeClr>
                </a:solidFill>
                <a:latin typeface="+mn-ea"/>
              </a:rPr>
              <a:t>+”</a:t>
            </a:r>
            <a:r>
              <a:rPr lang="zh-CN" altLang="en-US" sz="1600" dirty="0">
                <a:solidFill>
                  <a:schemeClr val="tx1">
                    <a:lumMod val="85000"/>
                    <a:lumOff val="15000"/>
                  </a:schemeClr>
                </a:solidFill>
                <a:latin typeface="+mn-ea"/>
              </a:rPr>
              <a:t>广泛融入各行各业。大众创业、万众创新蓬勃发展，日均新设企业由</a:t>
            </a:r>
            <a:r>
              <a:rPr lang="en-US" altLang="zh-CN" sz="1600" dirty="0">
                <a:solidFill>
                  <a:schemeClr val="tx1">
                    <a:lumMod val="85000"/>
                    <a:lumOff val="15000"/>
                  </a:schemeClr>
                </a:solidFill>
                <a:latin typeface="+mn-ea"/>
              </a:rPr>
              <a:t>5</a:t>
            </a:r>
            <a:r>
              <a:rPr lang="zh-CN" altLang="en-US" sz="1600" dirty="0">
                <a:solidFill>
                  <a:schemeClr val="tx1">
                    <a:lumMod val="85000"/>
                    <a:lumOff val="15000"/>
                  </a:schemeClr>
                </a:solidFill>
                <a:latin typeface="+mn-ea"/>
              </a:rPr>
              <a:t>千多户增加到</a:t>
            </a:r>
            <a:r>
              <a:rPr lang="en-US" altLang="zh-CN" sz="1600" dirty="0">
                <a:solidFill>
                  <a:schemeClr val="tx1">
                    <a:lumMod val="85000"/>
                    <a:lumOff val="15000"/>
                  </a:schemeClr>
                </a:solidFill>
                <a:latin typeface="+mn-ea"/>
              </a:rPr>
              <a:t>1</a:t>
            </a:r>
            <a:r>
              <a:rPr lang="zh-CN" altLang="en-US" sz="1600" dirty="0">
                <a:solidFill>
                  <a:schemeClr val="tx1">
                    <a:lumMod val="85000"/>
                    <a:lumOff val="15000"/>
                  </a:schemeClr>
                </a:solidFill>
                <a:latin typeface="+mn-ea"/>
              </a:rPr>
              <a:t>万</a:t>
            </a:r>
            <a:r>
              <a:rPr lang="en-US" altLang="zh-CN" sz="1600" dirty="0">
                <a:solidFill>
                  <a:schemeClr val="tx1">
                    <a:lumMod val="85000"/>
                    <a:lumOff val="15000"/>
                  </a:schemeClr>
                </a:solidFill>
                <a:latin typeface="+mn-ea"/>
              </a:rPr>
              <a:t>6</a:t>
            </a:r>
            <a:r>
              <a:rPr lang="zh-CN" altLang="en-US" sz="1600" dirty="0">
                <a:solidFill>
                  <a:schemeClr val="tx1">
                    <a:lumMod val="85000"/>
                    <a:lumOff val="15000"/>
                  </a:schemeClr>
                </a:solidFill>
                <a:latin typeface="+mn-ea"/>
              </a:rPr>
              <a:t>千多户。</a:t>
            </a:r>
            <a:endParaRPr lang="en-US" altLang="zh-CN" sz="1600" dirty="0">
              <a:solidFill>
                <a:schemeClr val="tx1">
                  <a:lumMod val="85000"/>
                  <a:lumOff val="15000"/>
                </a:schemeClr>
              </a:solidFill>
              <a:latin typeface="+mn-ea"/>
            </a:endParaRPr>
          </a:p>
        </p:txBody>
      </p:sp>
      <p:grpSp>
        <p:nvGrpSpPr>
          <p:cNvPr id="11" name="大演PPT工作室制作"/>
          <p:cNvGrpSpPr/>
          <p:nvPr/>
        </p:nvGrpSpPr>
        <p:grpSpPr>
          <a:xfrm>
            <a:off x="797393" y="2586725"/>
            <a:ext cx="4880043" cy="3230931"/>
            <a:chOff x="797393" y="2586725"/>
            <a:chExt cx="4880043" cy="3230931"/>
          </a:xfrm>
        </p:grpSpPr>
        <p:sp>
          <p:nvSpPr>
            <p:cNvPr id="12" name="矩形 11"/>
            <p:cNvSpPr/>
            <p:nvPr/>
          </p:nvSpPr>
          <p:spPr>
            <a:xfrm>
              <a:off x="797393" y="2670136"/>
              <a:ext cx="4791327" cy="31475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86109" y="2586725"/>
              <a:ext cx="4791327" cy="314752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95333223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24039" y="80182"/>
            <a:ext cx="5050337" cy="584775"/>
          </a:xfrm>
          <a:prstGeom prst="rect">
            <a:avLst/>
          </a:prstGeom>
          <a:noFill/>
        </p:spPr>
        <p:txBody>
          <a:bodyPr wrap="square" rtlCol="0">
            <a:spAutoFit/>
          </a:bodyPr>
          <a:lstStyle/>
          <a:p>
            <a:r>
              <a:rPr lang="en-US" altLang="zh-CN" sz="3200" dirty="0">
                <a:solidFill>
                  <a:schemeClr val="accent1"/>
                </a:solidFill>
                <a:latin typeface="汉仪大宋简" panose="02010609000101010101" pitchFamily="49" charset="-122"/>
                <a:ea typeface="汉仪大宋简" panose="02010609000101010101" pitchFamily="49" charset="-122"/>
              </a:rPr>
              <a:t>2018</a:t>
            </a:r>
            <a:r>
              <a:rPr lang="zh-CN" altLang="en-US" sz="3200" dirty="0">
                <a:solidFill>
                  <a:schemeClr val="accent1"/>
                </a:solidFill>
                <a:latin typeface="汉仪大宋简" panose="02010609000101010101" pitchFamily="49" charset="-122"/>
                <a:ea typeface="汉仪大宋简" panose="02010609000101010101" pitchFamily="49" charset="-122"/>
              </a:rPr>
              <a:t>年政府工作建议</a:t>
            </a:r>
          </a:p>
        </p:txBody>
      </p:sp>
      <p:sp>
        <p:nvSpPr>
          <p:cNvPr id="74" name="Freeform 43"/>
          <p:cNvSpPr>
            <a:spLocks/>
          </p:cNvSpPr>
          <p:nvPr/>
        </p:nvSpPr>
        <p:spPr bwMode="auto">
          <a:xfrm>
            <a:off x="434733" y="44747"/>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4" name="组合 3"/>
          <p:cNvGrpSpPr/>
          <p:nvPr/>
        </p:nvGrpSpPr>
        <p:grpSpPr>
          <a:xfrm>
            <a:off x="3969932" y="1204541"/>
            <a:ext cx="4252137" cy="741216"/>
            <a:chOff x="3924300" y="1204541"/>
            <a:chExt cx="4252137" cy="741216"/>
          </a:xfrm>
        </p:grpSpPr>
        <p:grpSp>
          <p:nvGrpSpPr>
            <p:cNvPr id="5" name="组合 4"/>
            <p:cNvGrpSpPr/>
            <p:nvPr/>
          </p:nvGrpSpPr>
          <p:grpSpPr>
            <a:xfrm>
              <a:off x="3924300" y="1204541"/>
              <a:ext cx="4252137" cy="741216"/>
              <a:chOff x="3469759" y="1342765"/>
              <a:chExt cx="3781646" cy="741216"/>
            </a:xfrm>
          </p:grpSpPr>
          <p:sp>
            <p:nvSpPr>
              <p:cNvPr id="8" name="矩形 7"/>
              <p:cNvSpPr/>
              <p:nvPr/>
            </p:nvSpPr>
            <p:spPr>
              <a:xfrm>
                <a:off x="3540642" y="1414130"/>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469759" y="1342765"/>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173722" y="1289603"/>
              <a:ext cx="3753293" cy="523220"/>
            </a:xfrm>
            <a:prstGeom prst="rect">
              <a:avLst/>
            </a:prstGeom>
            <a:noFill/>
          </p:spPr>
          <p:txBody>
            <a:bodyPr wrap="square" rtlCol="0">
              <a:spAutoFit/>
            </a:bodyPr>
            <a:lstStyle/>
            <a:p>
              <a:pPr algn="ctr"/>
              <a:r>
                <a:rPr lang="zh-CN" altLang="en-US" sz="2800" dirty="0">
                  <a:solidFill>
                    <a:schemeClr val="accent1"/>
                  </a:solidFill>
                  <a:latin typeface="汉仪大宋简" panose="02010609000101010101" pitchFamily="49" charset="-122"/>
                  <a:ea typeface="汉仪大宋简" panose="02010609000101010101" pitchFamily="49" charset="-122"/>
                </a:rPr>
                <a:t>宅基地三权分置</a:t>
              </a:r>
            </a:p>
          </p:txBody>
        </p:sp>
      </p:grpSp>
      <p:sp>
        <p:nvSpPr>
          <p:cNvPr id="10" name="TextBox 23"/>
          <p:cNvSpPr txBox="1"/>
          <p:nvPr/>
        </p:nvSpPr>
        <p:spPr>
          <a:xfrm>
            <a:off x="5878286" y="2433643"/>
            <a:ext cx="5662976" cy="3104696"/>
          </a:xfrm>
          <a:prstGeom prst="rect">
            <a:avLst/>
          </a:prstGeom>
          <a:noFill/>
        </p:spPr>
        <p:txBody>
          <a:bodyPr wrap="square" rtlCol="0">
            <a:spAutoFit/>
          </a:bodyPr>
          <a:lstStyle/>
          <a:p>
            <a:pPr>
              <a:lnSpc>
                <a:spcPct val="150000"/>
              </a:lnSpc>
            </a:pPr>
            <a:r>
              <a:rPr lang="zh-CN" altLang="en-US" sz="2400" dirty="0">
                <a:solidFill>
                  <a:schemeClr val="accent1"/>
                </a:solidFill>
                <a:latin typeface="汉仪大宋简" panose="02010609000101010101" pitchFamily="49" charset="-122"/>
                <a:ea typeface="汉仪大宋简" panose="02010609000101010101" pitchFamily="49" charset="-122"/>
              </a:rPr>
              <a:t>报告看点：</a:t>
            </a:r>
            <a:r>
              <a:rPr lang="zh-CN" altLang="en-US" sz="1600" dirty="0">
                <a:solidFill>
                  <a:schemeClr val="tx1">
                    <a:lumMod val="85000"/>
                    <a:lumOff val="15000"/>
                  </a:schemeClr>
                </a:solidFill>
                <a:latin typeface="+mn-ea"/>
              </a:rPr>
              <a:t>探索宅基地所有权、资格权、使用权分置改革。改进耕地占补平衡管理办法，建立新增耕地指标、城乡建设用地增减挂钩节余指标跨省域调剂机制，所得收益全部用于脱贫攻坚和支持乡村振兴。</a:t>
            </a:r>
          </a:p>
          <a:p>
            <a:pPr>
              <a:lnSpc>
                <a:spcPct val="150000"/>
              </a:lnSpc>
            </a:pPr>
            <a:endParaRPr lang="zh-CN" altLang="en-US" sz="1050" dirty="0">
              <a:solidFill>
                <a:schemeClr val="tx1">
                  <a:lumMod val="85000"/>
                  <a:lumOff val="15000"/>
                </a:schemeClr>
              </a:solidFill>
              <a:latin typeface="+mn-ea"/>
            </a:endParaRPr>
          </a:p>
          <a:p>
            <a:pPr>
              <a:lnSpc>
                <a:spcPct val="150000"/>
              </a:lnSpc>
            </a:pPr>
            <a:r>
              <a:rPr lang="zh-CN" altLang="en-US" sz="1600" dirty="0">
                <a:solidFill>
                  <a:schemeClr val="tx1">
                    <a:lumMod val="85000"/>
                    <a:lumOff val="15000"/>
                  </a:schemeClr>
                </a:solidFill>
                <a:latin typeface="+mn-ea"/>
              </a:rPr>
              <a:t>探索宅基地三权分置改革，为农地改革提出了理论化的指针。有关耕地指标调剂机制中的土地收益用于支持脱贫攻坚和乡村振兴的措施，有望为焕发农村生机活力创造新的动能。</a:t>
            </a:r>
            <a:endParaRPr lang="en-US" altLang="zh-CN" sz="1600" dirty="0">
              <a:solidFill>
                <a:schemeClr val="tx1">
                  <a:lumMod val="85000"/>
                  <a:lumOff val="15000"/>
                </a:schemeClr>
              </a:solidFill>
              <a:latin typeface="+mn-ea"/>
            </a:endParaRPr>
          </a:p>
        </p:txBody>
      </p:sp>
      <p:grpSp>
        <p:nvGrpSpPr>
          <p:cNvPr id="11" name="组合 10"/>
          <p:cNvGrpSpPr/>
          <p:nvPr/>
        </p:nvGrpSpPr>
        <p:grpSpPr>
          <a:xfrm>
            <a:off x="797393" y="2586725"/>
            <a:ext cx="4880043" cy="3230931"/>
            <a:chOff x="797393" y="2586725"/>
            <a:chExt cx="4880043" cy="3230931"/>
          </a:xfrm>
        </p:grpSpPr>
        <p:sp>
          <p:nvSpPr>
            <p:cNvPr id="12" name="矩形 11"/>
            <p:cNvSpPr/>
            <p:nvPr/>
          </p:nvSpPr>
          <p:spPr>
            <a:xfrm>
              <a:off x="797393" y="2670136"/>
              <a:ext cx="4791327" cy="31475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86109" y="2586725"/>
              <a:ext cx="4791327" cy="314752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36907582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24039" y="80182"/>
            <a:ext cx="5050337" cy="584775"/>
          </a:xfrm>
          <a:prstGeom prst="rect">
            <a:avLst/>
          </a:prstGeom>
          <a:noFill/>
        </p:spPr>
        <p:txBody>
          <a:bodyPr wrap="square" rtlCol="0">
            <a:spAutoFit/>
          </a:bodyPr>
          <a:lstStyle/>
          <a:p>
            <a:r>
              <a:rPr lang="en-US" altLang="zh-CN" sz="3200" dirty="0">
                <a:solidFill>
                  <a:schemeClr val="accent1"/>
                </a:solidFill>
                <a:latin typeface="汉仪大宋简" panose="02010609000101010101" pitchFamily="49" charset="-122"/>
                <a:ea typeface="汉仪大宋简" panose="02010609000101010101" pitchFamily="49" charset="-122"/>
              </a:rPr>
              <a:t>2018</a:t>
            </a:r>
            <a:r>
              <a:rPr lang="zh-CN" altLang="en-US" sz="3200" dirty="0">
                <a:solidFill>
                  <a:schemeClr val="accent1"/>
                </a:solidFill>
                <a:latin typeface="汉仪大宋简" panose="02010609000101010101" pitchFamily="49" charset="-122"/>
                <a:ea typeface="汉仪大宋简" panose="02010609000101010101" pitchFamily="49" charset="-122"/>
              </a:rPr>
              <a:t>年政府工作建议</a:t>
            </a:r>
          </a:p>
        </p:txBody>
      </p:sp>
      <p:sp>
        <p:nvSpPr>
          <p:cNvPr id="74" name="Freeform 43"/>
          <p:cNvSpPr>
            <a:spLocks/>
          </p:cNvSpPr>
          <p:nvPr/>
        </p:nvSpPr>
        <p:spPr bwMode="auto">
          <a:xfrm>
            <a:off x="434733" y="44747"/>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4" name="组合 3"/>
          <p:cNvGrpSpPr/>
          <p:nvPr/>
        </p:nvGrpSpPr>
        <p:grpSpPr>
          <a:xfrm>
            <a:off x="3969932" y="1204541"/>
            <a:ext cx="4252137" cy="741216"/>
            <a:chOff x="3924300" y="1204541"/>
            <a:chExt cx="4252137" cy="741216"/>
          </a:xfrm>
        </p:grpSpPr>
        <p:grpSp>
          <p:nvGrpSpPr>
            <p:cNvPr id="5" name="组合 4"/>
            <p:cNvGrpSpPr/>
            <p:nvPr/>
          </p:nvGrpSpPr>
          <p:grpSpPr>
            <a:xfrm>
              <a:off x="3924300" y="1204541"/>
              <a:ext cx="4252137" cy="741216"/>
              <a:chOff x="3469759" y="1342765"/>
              <a:chExt cx="3781646" cy="741216"/>
            </a:xfrm>
          </p:grpSpPr>
          <p:sp>
            <p:nvSpPr>
              <p:cNvPr id="8" name="矩形 7"/>
              <p:cNvSpPr/>
              <p:nvPr/>
            </p:nvSpPr>
            <p:spPr>
              <a:xfrm>
                <a:off x="3540642" y="1414130"/>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469759" y="1342765"/>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173722" y="1263476"/>
              <a:ext cx="3753293" cy="584775"/>
            </a:xfrm>
            <a:prstGeom prst="rect">
              <a:avLst/>
            </a:prstGeom>
            <a:noFill/>
          </p:spPr>
          <p:txBody>
            <a:bodyPr wrap="square" rtlCol="0">
              <a:spAutoFit/>
            </a:bodyPr>
            <a:lstStyle/>
            <a:p>
              <a:pPr algn="ctr"/>
              <a:r>
                <a:rPr lang="zh-CN" altLang="en-US" sz="3200" dirty="0">
                  <a:solidFill>
                    <a:schemeClr val="accent1"/>
                  </a:solidFill>
                  <a:latin typeface="汉仪大宋简" panose="02010609000101010101" pitchFamily="49" charset="-122"/>
                  <a:ea typeface="汉仪大宋简" panose="02010609000101010101" pitchFamily="49" charset="-122"/>
                </a:rPr>
                <a:t>人工智能 </a:t>
              </a:r>
            </a:p>
          </p:txBody>
        </p:sp>
      </p:grpSp>
      <p:sp>
        <p:nvSpPr>
          <p:cNvPr id="10" name="TextBox 23"/>
          <p:cNvSpPr txBox="1"/>
          <p:nvPr/>
        </p:nvSpPr>
        <p:spPr>
          <a:xfrm>
            <a:off x="5860869" y="2390098"/>
            <a:ext cx="5680393" cy="3670236"/>
          </a:xfrm>
          <a:prstGeom prst="rect">
            <a:avLst/>
          </a:prstGeom>
          <a:noFill/>
        </p:spPr>
        <p:txBody>
          <a:bodyPr wrap="square" rtlCol="0">
            <a:spAutoFit/>
          </a:bodyPr>
          <a:lstStyle/>
          <a:p>
            <a:pPr>
              <a:lnSpc>
                <a:spcPct val="150000"/>
              </a:lnSpc>
            </a:pPr>
            <a:r>
              <a:rPr lang="zh-CN" altLang="en-US" sz="2000" dirty="0">
                <a:solidFill>
                  <a:schemeClr val="accent1"/>
                </a:solidFill>
                <a:latin typeface="汉仪大宋简" panose="02010609000101010101" pitchFamily="49" charset="-122"/>
                <a:ea typeface="汉仪大宋简" panose="02010609000101010101" pitchFamily="49" charset="-122"/>
              </a:rPr>
              <a:t>报告看点</a:t>
            </a:r>
            <a:r>
              <a:rPr lang="zh-CN" altLang="en-US" sz="2000" dirty="0">
                <a:solidFill>
                  <a:schemeClr val="tx1">
                    <a:lumMod val="85000"/>
                    <a:lumOff val="15000"/>
                  </a:schemeClr>
                </a:solidFill>
                <a:latin typeface="汉仪大宋简" panose="02010609000101010101" pitchFamily="49" charset="-122"/>
                <a:ea typeface="汉仪大宋简" panose="02010609000101010101" pitchFamily="49" charset="-122"/>
              </a:rPr>
              <a:t>：</a:t>
            </a:r>
            <a:r>
              <a:rPr lang="zh-CN" altLang="en-US" sz="1500" dirty="0">
                <a:solidFill>
                  <a:schemeClr val="tx1">
                    <a:lumMod val="85000"/>
                    <a:lumOff val="15000"/>
                  </a:schemeClr>
                </a:solidFill>
                <a:latin typeface="+mn-ea"/>
              </a:rPr>
              <a:t>发展壮大新动能。做大做强新兴产业集群，实施大数据发展行动，加强新一代人工智能研发应用，在医疗、养老、教育、文化、体育等多领域推进“互联网</a:t>
            </a:r>
            <a:r>
              <a:rPr lang="en-US" altLang="zh-CN" sz="1500" dirty="0">
                <a:solidFill>
                  <a:schemeClr val="tx1">
                    <a:lumMod val="85000"/>
                    <a:lumOff val="15000"/>
                  </a:schemeClr>
                </a:solidFill>
                <a:latin typeface="+mn-ea"/>
              </a:rPr>
              <a:t>+”</a:t>
            </a:r>
            <a:r>
              <a:rPr lang="zh-CN" altLang="en-US" sz="1500" dirty="0">
                <a:solidFill>
                  <a:schemeClr val="tx1">
                    <a:lumMod val="85000"/>
                    <a:lumOff val="15000"/>
                  </a:schemeClr>
                </a:solidFill>
                <a:latin typeface="+mn-ea"/>
              </a:rPr>
              <a:t>。发展智能产业，拓展智能生活。运用新技术、新业态、新模式，大力改造提升传统产业。</a:t>
            </a:r>
          </a:p>
          <a:p>
            <a:pPr>
              <a:lnSpc>
                <a:spcPct val="150000"/>
              </a:lnSpc>
            </a:pPr>
            <a:r>
              <a:rPr lang="zh-CN" altLang="en-US" sz="1500" dirty="0">
                <a:solidFill>
                  <a:schemeClr val="tx1">
                    <a:lumMod val="85000"/>
                    <a:lumOff val="15000"/>
                  </a:schemeClr>
                </a:solidFill>
                <a:latin typeface="+mn-ea"/>
              </a:rPr>
              <a:t>自“人工智能”这一表述进入政府工作报告以来，在本次报告中首次被强调与传统产业融合的必要性。</a:t>
            </a:r>
            <a:r>
              <a:rPr lang="en-US" altLang="zh-CN" sz="1500" dirty="0">
                <a:solidFill>
                  <a:schemeClr val="tx1">
                    <a:lumMod val="85000"/>
                    <a:lumOff val="15000"/>
                  </a:schemeClr>
                </a:solidFill>
                <a:latin typeface="+mn-ea"/>
              </a:rPr>
              <a:t>2017</a:t>
            </a:r>
            <a:r>
              <a:rPr lang="zh-CN" altLang="en-US" sz="1500" dirty="0">
                <a:solidFill>
                  <a:schemeClr val="tx1">
                    <a:lumMod val="85000"/>
                    <a:lumOff val="15000"/>
                  </a:schemeClr>
                </a:solidFill>
                <a:latin typeface="+mn-ea"/>
              </a:rPr>
              <a:t>年来，在学术界、企业界共同努力下，人工智能各细分领域的技术正在向交通、金融、安防、法务等传统行业渗透，进入了从技术到行业落地的关键时刻。其中智能驾驶领域已进入法律落地阶段。</a:t>
            </a:r>
            <a:endParaRPr lang="en-US" altLang="zh-CN" sz="1500" dirty="0">
              <a:solidFill>
                <a:schemeClr val="tx1">
                  <a:lumMod val="85000"/>
                  <a:lumOff val="15000"/>
                </a:schemeClr>
              </a:solidFill>
              <a:latin typeface="+mn-ea"/>
            </a:endParaRPr>
          </a:p>
        </p:txBody>
      </p:sp>
      <p:grpSp>
        <p:nvGrpSpPr>
          <p:cNvPr id="11" name="大演PPT工作室制作"/>
          <p:cNvGrpSpPr/>
          <p:nvPr/>
        </p:nvGrpSpPr>
        <p:grpSpPr>
          <a:xfrm>
            <a:off x="797393" y="2586725"/>
            <a:ext cx="4880043" cy="3230931"/>
            <a:chOff x="797393" y="2586725"/>
            <a:chExt cx="4880043" cy="3230931"/>
          </a:xfrm>
        </p:grpSpPr>
        <p:sp>
          <p:nvSpPr>
            <p:cNvPr id="12" name="矩形 11"/>
            <p:cNvSpPr/>
            <p:nvPr/>
          </p:nvSpPr>
          <p:spPr>
            <a:xfrm>
              <a:off x="797393" y="2670136"/>
              <a:ext cx="4791327" cy="31475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86109" y="2586725"/>
              <a:ext cx="4791327" cy="314752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31658932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5280384"/>
            <a:ext cx="12204000" cy="1217531"/>
          </a:xfrm>
          <a:prstGeom prst="rect">
            <a:avLst/>
          </a:prstGeom>
        </p:spPr>
      </p:pic>
      <p:pic>
        <p:nvPicPr>
          <p:cNvPr id="2" name="图片 1"/>
          <p:cNvPicPr>
            <a:picLocks noChangeAspect="1"/>
          </p:cNvPicPr>
          <p:nvPr/>
        </p:nvPicPr>
        <p:blipFill>
          <a:blip r:embed="rId4"/>
          <a:stretch>
            <a:fillRect/>
          </a:stretch>
        </p:blipFill>
        <p:spPr>
          <a:xfrm>
            <a:off x="9610454" y="3651814"/>
            <a:ext cx="2600545" cy="3060467"/>
          </a:xfrm>
          <a:prstGeom prst="rect">
            <a:avLst/>
          </a:prstGeom>
          <a:ln>
            <a:noFill/>
          </a:ln>
        </p:spPr>
      </p:pic>
      <p:pic>
        <p:nvPicPr>
          <p:cNvPr id="11" name="图片 10"/>
          <p:cNvPicPr>
            <a:picLocks noChangeAspect="1"/>
          </p:cNvPicPr>
          <p:nvPr/>
        </p:nvPicPr>
        <p:blipFill>
          <a:blip r:embed="rId5"/>
          <a:stretch>
            <a:fillRect/>
          </a:stretch>
        </p:blipFill>
        <p:spPr>
          <a:xfrm>
            <a:off x="-9501" y="4296572"/>
            <a:ext cx="3965656" cy="2590090"/>
          </a:xfrm>
          <a:prstGeom prst="rect">
            <a:avLst/>
          </a:prstGeom>
        </p:spPr>
      </p:pic>
      <p:pic>
        <p:nvPicPr>
          <p:cNvPr id="13" name="图片 12"/>
          <p:cNvPicPr>
            <a:picLocks noChangeAspect="1"/>
          </p:cNvPicPr>
          <p:nvPr/>
        </p:nvPicPr>
        <p:blipFill>
          <a:blip r:embed="rId6"/>
          <a:stretch>
            <a:fillRect/>
          </a:stretch>
        </p:blipFill>
        <p:spPr>
          <a:xfrm>
            <a:off x="-9501" y="5826936"/>
            <a:ext cx="12211001" cy="1072206"/>
          </a:xfrm>
          <a:prstGeom prst="rect">
            <a:avLst/>
          </a:prstGeom>
        </p:spPr>
      </p:pic>
      <p:pic>
        <p:nvPicPr>
          <p:cNvPr id="19" name="图片 18"/>
          <p:cNvPicPr>
            <a:picLocks noChangeAspect="1"/>
          </p:cNvPicPr>
          <p:nvPr/>
        </p:nvPicPr>
        <p:blipFill>
          <a:blip r:embed="rId7"/>
          <a:stretch>
            <a:fillRect/>
          </a:stretch>
        </p:blipFill>
        <p:spPr>
          <a:xfrm>
            <a:off x="1763551" y="300441"/>
            <a:ext cx="229441" cy="198435"/>
          </a:xfrm>
          <a:prstGeom prst="rect">
            <a:avLst/>
          </a:prstGeom>
        </p:spPr>
      </p:pic>
      <p:pic>
        <p:nvPicPr>
          <p:cNvPr id="20" name="图片 19"/>
          <p:cNvPicPr>
            <a:picLocks noChangeAspect="1"/>
          </p:cNvPicPr>
          <p:nvPr/>
        </p:nvPicPr>
        <p:blipFill>
          <a:blip r:embed="rId8"/>
          <a:stretch>
            <a:fillRect/>
          </a:stretch>
        </p:blipFill>
        <p:spPr>
          <a:xfrm>
            <a:off x="1232185" y="545743"/>
            <a:ext cx="328658" cy="210837"/>
          </a:xfrm>
          <a:prstGeom prst="rect">
            <a:avLst/>
          </a:prstGeom>
        </p:spPr>
      </p:pic>
      <p:sp>
        <p:nvSpPr>
          <p:cNvPr id="22" name="文本框 21"/>
          <p:cNvSpPr txBox="1"/>
          <p:nvPr/>
        </p:nvSpPr>
        <p:spPr>
          <a:xfrm>
            <a:off x="2923334" y="3367264"/>
            <a:ext cx="6345332" cy="461665"/>
          </a:xfrm>
          <a:prstGeom prst="rect">
            <a:avLst/>
          </a:prstGeom>
          <a:noFill/>
        </p:spPr>
        <p:txBody>
          <a:bodyPr wrap="square" rtlCol="0">
            <a:spAutoFit/>
          </a:bodyPr>
          <a:lstStyle/>
          <a:p>
            <a:pPr algn="ctr"/>
            <a:r>
              <a:rPr lang="zh-CN" altLang="en-US" sz="24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mn-ea"/>
                <a:ea typeface="长城大标宋体" panose="02010609010101010101" pitchFamily="49" charset="-122"/>
              </a:rPr>
              <a:t>适用于党支部工作总结、党建工作汇报等场景</a:t>
            </a:r>
          </a:p>
        </p:txBody>
      </p:sp>
      <p:sp>
        <p:nvSpPr>
          <p:cNvPr id="27" name="文本框 26"/>
          <p:cNvSpPr txBox="1"/>
          <p:nvPr/>
        </p:nvSpPr>
        <p:spPr>
          <a:xfrm>
            <a:off x="1063328" y="1810901"/>
            <a:ext cx="10065342" cy="1046440"/>
          </a:xfrm>
          <a:prstGeom prst="rect">
            <a:avLst/>
          </a:prstGeom>
          <a:noFill/>
        </p:spPr>
        <p:txBody>
          <a:bodyPr wrap="square" rtlCol="0">
            <a:spAutoFit/>
          </a:bodyPr>
          <a:lstStyle/>
          <a:p>
            <a:pPr algn="ctr"/>
            <a:r>
              <a:rPr lang="zh-CN" altLang="en-US" sz="62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方正兰亭粗黑简体" panose="02000000000000000000" pitchFamily="2" charset="-122"/>
                <a:ea typeface="长城大标宋体" panose="02010609010101010101" pitchFamily="49" charset="-122"/>
              </a:rPr>
              <a:t>恳请各位领导批评指正</a:t>
            </a:r>
          </a:p>
        </p:txBody>
      </p:sp>
      <p:pic>
        <p:nvPicPr>
          <p:cNvPr id="4" name="图片 3"/>
          <p:cNvPicPr>
            <a:picLocks noChangeAspect="1"/>
          </p:cNvPicPr>
          <p:nvPr/>
        </p:nvPicPr>
        <p:blipFill>
          <a:blip r:embed="rId9" cstate="print"/>
          <a:stretch>
            <a:fillRect/>
          </a:stretch>
        </p:blipFill>
        <p:spPr>
          <a:xfrm>
            <a:off x="9783314" y="1151691"/>
            <a:ext cx="1208762" cy="659210"/>
          </a:xfrm>
          <a:prstGeom prst="rect">
            <a:avLst/>
          </a:prstGeom>
        </p:spPr>
      </p:pic>
      <p:pic>
        <p:nvPicPr>
          <p:cNvPr id="7" name="图片 6"/>
          <p:cNvPicPr>
            <a:picLocks noChangeAspect="1"/>
          </p:cNvPicPr>
          <p:nvPr/>
        </p:nvPicPr>
        <p:blipFill>
          <a:blip r:embed="rId10"/>
          <a:stretch>
            <a:fillRect/>
          </a:stretch>
        </p:blipFill>
        <p:spPr>
          <a:xfrm>
            <a:off x="857102" y="5678741"/>
            <a:ext cx="2042337" cy="1013548"/>
          </a:xfrm>
          <a:prstGeom prst="rect">
            <a:avLst/>
          </a:prstGeom>
        </p:spPr>
      </p:pic>
      <p:pic>
        <p:nvPicPr>
          <p:cNvPr id="8" name="图片 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21679"/>
            <a:ext cx="6829778" cy="1492870"/>
          </a:xfrm>
          <a:prstGeom prst="rect">
            <a:avLst/>
          </a:prstGeom>
        </p:spPr>
      </p:pic>
      <p:pic>
        <p:nvPicPr>
          <p:cNvPr id="5" name="图片 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899727" y="5015240"/>
            <a:ext cx="2682472" cy="1737511"/>
          </a:xfrm>
          <a:prstGeom prst="rect">
            <a:avLst/>
          </a:prstGeom>
        </p:spPr>
      </p:pic>
      <p:sp>
        <p:nvSpPr>
          <p:cNvPr id="17" name="文本框 16"/>
          <p:cNvSpPr txBox="1"/>
          <p:nvPr/>
        </p:nvSpPr>
        <p:spPr>
          <a:xfrm>
            <a:off x="2923334" y="4326813"/>
            <a:ext cx="6345332" cy="461665"/>
          </a:xfrm>
          <a:prstGeom prst="rect">
            <a:avLst/>
          </a:prstGeom>
          <a:noFill/>
        </p:spPr>
        <p:txBody>
          <a:bodyPr wrap="square" rtlCol="0">
            <a:spAutoFit/>
          </a:bodyPr>
          <a:lstStyle/>
          <a:p>
            <a:pPr algn="ctr"/>
            <a:r>
              <a:rPr lang="zh-CN" altLang="en-US" sz="24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mn-ea"/>
                <a:ea typeface="长城大标宋体" panose="02010609010101010101" pitchFamily="49" charset="-122"/>
              </a:rPr>
              <a:t>汇报人：锦素图文素材坊</a:t>
            </a:r>
          </a:p>
        </p:txBody>
      </p:sp>
      <p:pic>
        <p:nvPicPr>
          <p:cNvPr id="15" name="图片 14"/>
          <p:cNvPicPr>
            <a:picLocks noChangeAspect="1"/>
          </p:cNvPicPr>
          <p:nvPr/>
        </p:nvPicPr>
        <p:blipFill>
          <a:blip r:embed="rId13"/>
          <a:stretch>
            <a:fillRect/>
          </a:stretch>
        </p:blipFill>
        <p:spPr>
          <a:xfrm>
            <a:off x="3829767" y="846668"/>
            <a:ext cx="4684868" cy="69557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667592" y="1752609"/>
            <a:ext cx="2977715" cy="4220017"/>
          </a:xfrm>
          <a:prstGeom prst="rect">
            <a:avLst/>
          </a:prstGeom>
        </p:spPr>
      </p:pic>
      <p:pic>
        <p:nvPicPr>
          <p:cNvPr id="5" name="图片 4"/>
          <p:cNvPicPr>
            <a:picLocks noChangeAspect="1"/>
          </p:cNvPicPr>
          <p:nvPr/>
        </p:nvPicPr>
        <p:blipFill>
          <a:blip r:embed="rId4"/>
          <a:stretch>
            <a:fillRect/>
          </a:stretch>
        </p:blipFill>
        <p:spPr>
          <a:xfrm>
            <a:off x="0" y="4121876"/>
            <a:ext cx="12192000" cy="2442756"/>
          </a:xfrm>
          <a:prstGeom prst="rect">
            <a:avLst/>
          </a:prstGeom>
        </p:spPr>
      </p:pic>
      <p:pic>
        <p:nvPicPr>
          <p:cNvPr id="2" name="图片 1"/>
          <p:cNvPicPr>
            <a:picLocks noChangeAspect="1"/>
          </p:cNvPicPr>
          <p:nvPr/>
        </p:nvPicPr>
        <p:blipFill>
          <a:blip r:embed="rId5"/>
          <a:stretch>
            <a:fillRect/>
          </a:stretch>
        </p:blipFill>
        <p:spPr>
          <a:xfrm>
            <a:off x="9469337" y="3631958"/>
            <a:ext cx="2717687" cy="3198326"/>
          </a:xfrm>
          <a:prstGeom prst="rect">
            <a:avLst/>
          </a:prstGeom>
          <a:ln>
            <a:noFill/>
          </a:ln>
        </p:spPr>
      </p:pic>
      <p:pic>
        <p:nvPicPr>
          <p:cNvPr id="13" name="图片 12"/>
          <p:cNvPicPr>
            <a:picLocks noChangeAspect="1"/>
          </p:cNvPicPr>
          <p:nvPr/>
        </p:nvPicPr>
        <p:blipFill>
          <a:blip r:embed="rId6"/>
          <a:stretch>
            <a:fillRect/>
          </a:stretch>
        </p:blipFill>
        <p:spPr>
          <a:xfrm>
            <a:off x="-4976" y="5840258"/>
            <a:ext cx="12192000" cy="1072206"/>
          </a:xfrm>
          <a:prstGeom prst="rect">
            <a:avLst/>
          </a:prstGeom>
        </p:spPr>
      </p:pic>
      <p:sp>
        <p:nvSpPr>
          <p:cNvPr id="23" name="圆角矩形 22"/>
          <p:cNvSpPr/>
          <p:nvPr/>
        </p:nvSpPr>
        <p:spPr bwMode="auto">
          <a:xfrm>
            <a:off x="3452967" y="1377488"/>
            <a:ext cx="630382" cy="63287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dirty="0">
                <a:solidFill>
                  <a:schemeClr val="bg1"/>
                </a:solidFill>
                <a:latin typeface="Impact" panose="020B0806030902050204" pitchFamily="34" charset="0"/>
                <a:ea typeface="汉仪大宋简" panose="02010609000101010101" pitchFamily="49" charset="-122"/>
              </a:rPr>
              <a:t>1</a:t>
            </a:r>
            <a:endParaRPr lang="zh-CN" altLang="en-US" sz="3200" dirty="0">
              <a:solidFill>
                <a:schemeClr val="bg1"/>
              </a:solidFill>
              <a:latin typeface="Impact" panose="020B0806030902050204" pitchFamily="34" charset="0"/>
              <a:ea typeface="汉仪大宋简" panose="02010609000101010101" pitchFamily="49" charset="-122"/>
            </a:endParaRPr>
          </a:p>
        </p:txBody>
      </p:sp>
      <p:sp>
        <p:nvSpPr>
          <p:cNvPr id="24" name="TextBox 38">
            <a:hlinkClick r:id="" action="ppaction://hlinkshowjump?jump=nextslide"/>
          </p:cNvPr>
          <p:cNvSpPr txBox="1">
            <a:spLocks noChangeArrowheads="1"/>
          </p:cNvSpPr>
          <p:nvPr/>
        </p:nvSpPr>
        <p:spPr bwMode="auto">
          <a:xfrm>
            <a:off x="4329820" y="1404483"/>
            <a:ext cx="4644849" cy="578882"/>
          </a:xfrm>
          <a:prstGeom prst="round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2800" dirty="0">
                <a:solidFill>
                  <a:schemeClr val="accent1"/>
                </a:solidFill>
                <a:latin typeface="汉仪大宋简" panose="02010609000101010101" pitchFamily="49" charset="-122"/>
                <a:ea typeface="汉仪大宋简" panose="02010609000101010101" pitchFamily="49" charset="-122"/>
              </a:rPr>
              <a:t>两会基本概述</a:t>
            </a:r>
          </a:p>
        </p:txBody>
      </p:sp>
      <p:sp>
        <p:nvSpPr>
          <p:cNvPr id="25" name="圆角矩形 24"/>
          <p:cNvSpPr/>
          <p:nvPr/>
        </p:nvSpPr>
        <p:spPr bwMode="auto">
          <a:xfrm>
            <a:off x="3452967" y="2481251"/>
            <a:ext cx="630382" cy="63287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dirty="0">
                <a:solidFill>
                  <a:schemeClr val="bg1"/>
                </a:solidFill>
                <a:latin typeface="Impact" panose="020B0806030902050204" pitchFamily="34" charset="0"/>
                <a:ea typeface="汉仪大宋简" panose="02010609000101010101" pitchFamily="49" charset="-122"/>
              </a:rPr>
              <a:t>2</a:t>
            </a:r>
            <a:endParaRPr lang="zh-CN" altLang="en-US" sz="3200" dirty="0">
              <a:solidFill>
                <a:schemeClr val="bg1"/>
              </a:solidFill>
              <a:latin typeface="Impact" panose="020B0806030902050204" pitchFamily="34" charset="0"/>
              <a:ea typeface="汉仪大宋简" panose="02010609000101010101" pitchFamily="49" charset="-122"/>
            </a:endParaRPr>
          </a:p>
        </p:txBody>
      </p:sp>
      <p:sp>
        <p:nvSpPr>
          <p:cNvPr id="26" name="TextBox 38">
            <a:hlinkClick r:id="" action="ppaction://hlinkshowjump?jump=nextslide"/>
          </p:cNvPr>
          <p:cNvSpPr txBox="1">
            <a:spLocks noChangeArrowheads="1"/>
          </p:cNvSpPr>
          <p:nvPr/>
        </p:nvSpPr>
        <p:spPr bwMode="auto">
          <a:xfrm>
            <a:off x="4329820" y="2508246"/>
            <a:ext cx="4644849" cy="578882"/>
          </a:xfrm>
          <a:prstGeom prst="round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2800" dirty="0">
                <a:solidFill>
                  <a:schemeClr val="accent1"/>
                </a:solidFill>
                <a:latin typeface="Impact" panose="020B0806030902050204" pitchFamily="34" charset="0"/>
                <a:ea typeface="汉仪大宋简" panose="02010609000101010101" pitchFamily="49" charset="-122"/>
              </a:rPr>
              <a:t>过去五年工作回顾</a:t>
            </a:r>
          </a:p>
        </p:txBody>
      </p:sp>
      <p:sp>
        <p:nvSpPr>
          <p:cNvPr id="27" name="圆角矩形 26"/>
          <p:cNvSpPr/>
          <p:nvPr/>
        </p:nvSpPr>
        <p:spPr bwMode="auto">
          <a:xfrm>
            <a:off x="3472895" y="3483382"/>
            <a:ext cx="630382" cy="63287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dirty="0">
                <a:solidFill>
                  <a:schemeClr val="bg1"/>
                </a:solidFill>
                <a:latin typeface="Impact" panose="020B0806030902050204" pitchFamily="34" charset="0"/>
                <a:ea typeface="汉仪大宋简" panose="02010609000101010101" pitchFamily="49" charset="-122"/>
              </a:rPr>
              <a:t>3</a:t>
            </a:r>
            <a:endParaRPr lang="zh-CN" altLang="en-US" sz="3200" dirty="0">
              <a:solidFill>
                <a:schemeClr val="bg1"/>
              </a:solidFill>
              <a:latin typeface="Impact" panose="020B0806030902050204" pitchFamily="34" charset="0"/>
              <a:ea typeface="汉仪大宋简" panose="02010609000101010101" pitchFamily="49" charset="-122"/>
            </a:endParaRPr>
          </a:p>
        </p:txBody>
      </p:sp>
      <p:sp>
        <p:nvSpPr>
          <p:cNvPr id="28" name="大演PPT工作室制作">
            <a:hlinkClick r:id="" action="ppaction://hlinkshowjump?jump=nextslide"/>
          </p:cNvPr>
          <p:cNvSpPr txBox="1">
            <a:spLocks noChangeArrowheads="1"/>
          </p:cNvSpPr>
          <p:nvPr/>
        </p:nvSpPr>
        <p:spPr bwMode="auto">
          <a:xfrm>
            <a:off x="4349748" y="3510377"/>
            <a:ext cx="4644849" cy="578882"/>
          </a:xfrm>
          <a:prstGeom prst="round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800" dirty="0">
                <a:solidFill>
                  <a:schemeClr val="accent1"/>
                </a:solidFill>
                <a:latin typeface="汉仪大宋简" panose="02010609000101010101" pitchFamily="49" charset="-122"/>
                <a:ea typeface="汉仪大宋简" panose="02010609000101010101" pitchFamily="49" charset="-122"/>
              </a:rPr>
              <a:t>2018</a:t>
            </a:r>
            <a:r>
              <a:rPr lang="zh-CN" altLang="en-US" sz="2800" dirty="0">
                <a:solidFill>
                  <a:schemeClr val="accent1"/>
                </a:solidFill>
                <a:latin typeface="汉仪大宋简" panose="02010609000101010101" pitchFamily="49" charset="-122"/>
                <a:ea typeface="汉仪大宋简" panose="02010609000101010101" pitchFamily="49" charset="-122"/>
              </a:rPr>
              <a:t>年经济发展总体要求</a:t>
            </a:r>
          </a:p>
        </p:txBody>
      </p:sp>
      <p:sp>
        <p:nvSpPr>
          <p:cNvPr id="29" name="圆角矩形 28"/>
          <p:cNvSpPr/>
          <p:nvPr/>
        </p:nvSpPr>
        <p:spPr bwMode="auto">
          <a:xfrm>
            <a:off x="3472895" y="4477727"/>
            <a:ext cx="630382" cy="63287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dirty="0">
                <a:solidFill>
                  <a:schemeClr val="bg1"/>
                </a:solidFill>
                <a:latin typeface="Impact" panose="020B0806030902050204" pitchFamily="34" charset="0"/>
                <a:ea typeface="汉仪大宋简" panose="02010609000101010101" pitchFamily="49" charset="-122"/>
              </a:rPr>
              <a:t>4</a:t>
            </a:r>
            <a:endParaRPr lang="zh-CN" altLang="en-US" sz="3200" dirty="0">
              <a:solidFill>
                <a:schemeClr val="bg1"/>
              </a:solidFill>
              <a:latin typeface="Impact" panose="020B0806030902050204" pitchFamily="34" charset="0"/>
              <a:ea typeface="汉仪大宋简" panose="02010609000101010101" pitchFamily="49" charset="-122"/>
            </a:endParaRPr>
          </a:p>
        </p:txBody>
      </p:sp>
      <p:sp>
        <p:nvSpPr>
          <p:cNvPr id="30" name="TextBox 38">
            <a:hlinkClick r:id="" action="ppaction://hlinkshowjump?jump=nextslide"/>
          </p:cNvPr>
          <p:cNvSpPr txBox="1">
            <a:spLocks noChangeArrowheads="1"/>
          </p:cNvSpPr>
          <p:nvPr/>
        </p:nvSpPr>
        <p:spPr bwMode="auto">
          <a:xfrm>
            <a:off x="4329820" y="4504722"/>
            <a:ext cx="4644849" cy="578882"/>
          </a:xfrm>
          <a:prstGeom prst="round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800" dirty="0">
                <a:solidFill>
                  <a:schemeClr val="accent1"/>
                </a:solidFill>
                <a:latin typeface="汉仪大宋简" panose="02010609000101010101" pitchFamily="49" charset="-122"/>
                <a:ea typeface="汉仪大宋简" panose="02010609000101010101" pitchFamily="49" charset="-122"/>
              </a:rPr>
              <a:t>2018</a:t>
            </a:r>
            <a:r>
              <a:rPr lang="zh-CN" altLang="en-US" sz="2800" dirty="0">
                <a:solidFill>
                  <a:schemeClr val="accent1"/>
                </a:solidFill>
                <a:latin typeface="汉仪大宋简" panose="02010609000101010101" pitchFamily="49" charset="-122"/>
                <a:ea typeface="汉仪大宋简" panose="02010609000101010101" pitchFamily="49" charset="-122"/>
              </a:rPr>
              <a:t>年</a:t>
            </a:r>
            <a:r>
              <a:rPr lang="zh-CN" altLang="en-US" sz="2800" dirty="0">
                <a:solidFill>
                  <a:schemeClr val="accent1"/>
                </a:solidFill>
                <a:latin typeface="Impact" panose="020B0806030902050204" pitchFamily="34" charset="0"/>
                <a:ea typeface="汉仪大宋简" panose="02010609000101010101" pitchFamily="49" charset="-122"/>
              </a:rPr>
              <a:t>政府工作建议</a:t>
            </a:r>
          </a:p>
        </p:txBody>
      </p:sp>
      <p:sp>
        <p:nvSpPr>
          <p:cNvPr id="42" name="文本框 41"/>
          <p:cNvSpPr txBox="1"/>
          <p:nvPr/>
        </p:nvSpPr>
        <p:spPr>
          <a:xfrm>
            <a:off x="1049865" y="114342"/>
            <a:ext cx="1921936" cy="707886"/>
          </a:xfrm>
          <a:prstGeom prst="rect">
            <a:avLst/>
          </a:prstGeom>
          <a:noFill/>
        </p:spPr>
        <p:txBody>
          <a:bodyPr wrap="square" rtlCol="0">
            <a:spAutoFit/>
          </a:bodyPr>
          <a:lstStyle/>
          <a:p>
            <a:r>
              <a:rPr lang="zh-CN" altLang="en-US" sz="4000" dirty="0">
                <a:solidFill>
                  <a:schemeClr val="accent1"/>
                </a:solidFill>
                <a:latin typeface="+mn-ea"/>
                <a:ea typeface="长城大标宋体" panose="02010609010101010101" pitchFamily="49" charset="-122"/>
              </a:rPr>
              <a:t>目录</a:t>
            </a:r>
          </a:p>
        </p:txBody>
      </p:sp>
      <p:sp>
        <p:nvSpPr>
          <p:cNvPr id="43" name="Freeform 43"/>
          <p:cNvSpPr/>
          <p:nvPr/>
        </p:nvSpPr>
        <p:spPr bwMode="auto">
          <a:xfrm>
            <a:off x="233560" y="144655"/>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588570" y="2658778"/>
            <a:ext cx="2756036" cy="3905854"/>
          </a:xfrm>
          <a:prstGeom prst="rect">
            <a:avLst/>
          </a:prstGeom>
        </p:spPr>
      </p:pic>
      <p:pic>
        <p:nvPicPr>
          <p:cNvPr id="5" name="图片 4"/>
          <p:cNvPicPr>
            <a:picLocks noChangeAspect="1"/>
          </p:cNvPicPr>
          <p:nvPr/>
        </p:nvPicPr>
        <p:blipFill>
          <a:blip r:embed="rId4"/>
          <a:stretch>
            <a:fillRect/>
          </a:stretch>
        </p:blipFill>
        <p:spPr>
          <a:xfrm>
            <a:off x="0" y="4121876"/>
            <a:ext cx="12192000" cy="2442756"/>
          </a:xfrm>
          <a:prstGeom prst="rect">
            <a:avLst/>
          </a:prstGeom>
        </p:spPr>
      </p:pic>
      <p:pic>
        <p:nvPicPr>
          <p:cNvPr id="2" name="图片 1"/>
          <p:cNvPicPr>
            <a:picLocks noChangeAspect="1"/>
          </p:cNvPicPr>
          <p:nvPr/>
        </p:nvPicPr>
        <p:blipFill>
          <a:blip r:embed="rId5"/>
          <a:stretch>
            <a:fillRect/>
          </a:stretch>
        </p:blipFill>
        <p:spPr>
          <a:xfrm>
            <a:off x="9371543" y="3420551"/>
            <a:ext cx="2825433" cy="3325128"/>
          </a:xfrm>
          <a:prstGeom prst="rect">
            <a:avLst/>
          </a:prstGeom>
          <a:ln>
            <a:noFill/>
          </a:ln>
        </p:spPr>
      </p:pic>
      <p:pic>
        <p:nvPicPr>
          <p:cNvPr id="13" name="图片 12"/>
          <p:cNvPicPr>
            <a:picLocks noChangeAspect="1"/>
          </p:cNvPicPr>
          <p:nvPr/>
        </p:nvPicPr>
        <p:blipFill>
          <a:blip r:embed="rId6"/>
          <a:stretch>
            <a:fillRect/>
          </a:stretch>
        </p:blipFill>
        <p:spPr>
          <a:xfrm>
            <a:off x="-4976" y="5840258"/>
            <a:ext cx="12192000" cy="1072206"/>
          </a:xfrm>
          <a:prstGeom prst="rect">
            <a:avLst/>
          </a:prstGeom>
        </p:spPr>
      </p:pic>
      <p:sp>
        <p:nvSpPr>
          <p:cNvPr id="22" name="大演PPT工作室制作"/>
          <p:cNvSpPr txBox="1"/>
          <p:nvPr/>
        </p:nvSpPr>
        <p:spPr>
          <a:xfrm>
            <a:off x="3010022" y="2833380"/>
            <a:ext cx="6171956" cy="1200329"/>
          </a:xfrm>
          <a:prstGeom prst="rect">
            <a:avLst/>
          </a:prstGeom>
          <a:noFill/>
        </p:spPr>
        <p:txBody>
          <a:bodyPr wrap="square" rtlCol="0">
            <a:spAutoFit/>
          </a:bodyPr>
          <a:lstStyle/>
          <a:p>
            <a:pPr algn="ctr"/>
            <a:r>
              <a:rPr lang="zh-CN" altLang="en-US" sz="7200" dirty="0">
                <a:solidFill>
                  <a:schemeClr val="accent1"/>
                </a:solidFill>
                <a:latin typeface="+mn-ea"/>
                <a:ea typeface="长城大标宋体" panose="02010609010101010101" pitchFamily="49" charset="-122"/>
              </a:rPr>
              <a:t>两会基本概述</a:t>
            </a:r>
          </a:p>
        </p:txBody>
      </p:sp>
      <p:sp>
        <p:nvSpPr>
          <p:cNvPr id="23" name="TextBox 51"/>
          <p:cNvSpPr txBox="1"/>
          <p:nvPr/>
        </p:nvSpPr>
        <p:spPr>
          <a:xfrm>
            <a:off x="4440478" y="1680243"/>
            <a:ext cx="3311045" cy="923330"/>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eaLnBrk="1" hangingPunct="1">
              <a:defRPr/>
            </a:pPr>
            <a:r>
              <a:rPr lang="zh-CN" altLang="en-US" sz="5400" b="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mn-ea"/>
                <a:ea typeface="长城大标宋体" panose="02010609010101010101" pitchFamily="49" charset="-122"/>
              </a:rPr>
              <a:t>第一部分</a:t>
            </a:r>
          </a:p>
        </p:txBody>
      </p:sp>
      <p:pic>
        <p:nvPicPr>
          <p:cNvPr id="27" name="图片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 y="-21679"/>
            <a:ext cx="6434385" cy="1406444"/>
          </a:xfrm>
          <a:prstGeom prst="rect">
            <a:avLst/>
          </a:prstGeom>
        </p:spPr>
      </p:pic>
      <p:pic>
        <p:nvPicPr>
          <p:cNvPr id="4" name="图片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291919" y="5083115"/>
            <a:ext cx="2682472" cy="1737511"/>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472FF76-329C-4CA5-A5A3-03582C848047}"/>
              </a:ext>
            </a:extLst>
          </p:cNvPr>
          <p:cNvSpPr txBox="1"/>
          <p:nvPr/>
        </p:nvSpPr>
        <p:spPr>
          <a:xfrm>
            <a:off x="1092455" y="4005633"/>
            <a:ext cx="4511840" cy="923330"/>
          </a:xfrm>
          <a:prstGeom prst="rect">
            <a:avLst/>
          </a:prstGeom>
          <a:noFill/>
        </p:spPr>
        <p:txBody>
          <a:bodyPr wrap="square" rtlCol="0">
            <a:spAutoFit/>
          </a:bodyPr>
          <a:lstStyle/>
          <a:p>
            <a:pPr algn="ctr" defTabSz="914377"/>
            <a:r>
              <a:rPr lang="zh-CN" altLang="en-US" sz="5400" dirty="0">
                <a:solidFill>
                  <a:schemeClr val="accent1"/>
                </a:solidFill>
                <a:latin typeface="汉仪大宋简" panose="02010609000101010101" pitchFamily="49" charset="-122"/>
                <a:ea typeface="汉仪大宋简" panose="02010609000101010101" pitchFamily="49" charset="-122"/>
              </a:rPr>
              <a:t>两会是什么？</a:t>
            </a:r>
            <a:endParaRPr lang="en-US" altLang="zh-CN" sz="5400" dirty="0">
              <a:solidFill>
                <a:schemeClr val="accent1"/>
              </a:solidFill>
              <a:latin typeface="汉仪大宋简" panose="02010609000101010101" pitchFamily="49" charset="-122"/>
              <a:ea typeface="汉仪大宋简" panose="02010609000101010101" pitchFamily="49" charset="-122"/>
            </a:endParaRPr>
          </a:p>
        </p:txBody>
      </p:sp>
      <p:cxnSp>
        <p:nvCxnSpPr>
          <p:cNvPr id="10" name="直接连接符 9">
            <a:extLst>
              <a:ext uri="{FF2B5EF4-FFF2-40B4-BE49-F238E27FC236}">
                <a16:creationId xmlns:a16="http://schemas.microsoft.com/office/drawing/2014/main" id="{2EF9E0F3-BE51-4802-A3DC-53FFC8FC4609}"/>
              </a:ext>
            </a:extLst>
          </p:cNvPr>
          <p:cNvCxnSpPr/>
          <p:nvPr/>
        </p:nvCxnSpPr>
        <p:spPr>
          <a:xfrm>
            <a:off x="5313688" y="2118408"/>
            <a:ext cx="0" cy="3600000"/>
          </a:xfrm>
          <a:prstGeom prst="line">
            <a:avLst/>
          </a:prstGeom>
          <a:ln w="19050">
            <a:solidFill>
              <a:schemeClr val="accent1"/>
            </a:solidFill>
            <a:prstDash val="sysDash"/>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1202252" y="138480"/>
            <a:ext cx="3990360" cy="646331"/>
          </a:xfrm>
          <a:prstGeom prst="rect">
            <a:avLst/>
          </a:prstGeom>
          <a:noFill/>
        </p:spPr>
        <p:txBody>
          <a:bodyPr wrap="square" rtlCol="0">
            <a:spAutoFit/>
          </a:bodyPr>
          <a:lstStyle/>
          <a:p>
            <a:r>
              <a:rPr lang="zh-CN" altLang="en-US" sz="3600" dirty="0">
                <a:solidFill>
                  <a:schemeClr val="accent1"/>
                </a:solidFill>
                <a:latin typeface="汉仪大宋简" panose="02010609000101010101" pitchFamily="49" charset="-122"/>
                <a:ea typeface="汉仪大宋简" panose="02010609000101010101" pitchFamily="49" charset="-122"/>
              </a:rPr>
              <a:t>两会是什么</a:t>
            </a:r>
          </a:p>
        </p:txBody>
      </p:sp>
      <p:sp>
        <p:nvSpPr>
          <p:cNvPr id="18" name="Freeform 43"/>
          <p:cNvSpPr>
            <a:spLocks/>
          </p:cNvSpPr>
          <p:nvPr/>
        </p:nvSpPr>
        <p:spPr bwMode="auto">
          <a:xfrm>
            <a:off x="434733" y="13788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 name="组合 1"/>
          <p:cNvGrpSpPr/>
          <p:nvPr/>
        </p:nvGrpSpPr>
        <p:grpSpPr>
          <a:xfrm>
            <a:off x="5853652" y="2044756"/>
            <a:ext cx="5541315" cy="1551080"/>
            <a:chOff x="5853652" y="2044756"/>
            <a:chExt cx="5541315" cy="1551080"/>
          </a:xfrm>
        </p:grpSpPr>
        <p:sp>
          <p:nvSpPr>
            <p:cNvPr id="15" name="矩形 14">
              <a:extLst>
                <a:ext uri="{FF2B5EF4-FFF2-40B4-BE49-F238E27FC236}">
                  <a16:creationId xmlns:a16="http://schemas.microsoft.com/office/drawing/2014/main" id="{2B61BA5D-E295-4385-B3EC-FC5BA57E5B02}"/>
                </a:ext>
              </a:extLst>
            </p:cNvPr>
            <p:cNvSpPr/>
            <p:nvPr/>
          </p:nvSpPr>
          <p:spPr>
            <a:xfrm>
              <a:off x="7546548" y="2044756"/>
              <a:ext cx="3848419" cy="502765"/>
            </a:xfrm>
            <a:prstGeom prst="rect">
              <a:avLst/>
            </a:prstGeom>
          </p:spPr>
          <p:txBody>
            <a:bodyPr wrap="square">
              <a:spAutoFit/>
            </a:bodyPr>
            <a:lstStyle/>
            <a:p>
              <a:pPr defTabSz="914377"/>
              <a:r>
                <a:rPr lang="zh-CN" altLang="en-US" sz="2667" dirty="0">
                  <a:solidFill>
                    <a:schemeClr val="accent1"/>
                  </a:solidFill>
                  <a:latin typeface="汉仪大宋简" panose="02010609000101010101" pitchFamily="49" charset="-122"/>
                  <a:ea typeface="汉仪大宋简" panose="02010609000101010101" pitchFamily="49" charset="-122"/>
                </a:rPr>
                <a:t>全国人民代表大会会议</a:t>
              </a:r>
            </a:p>
          </p:txBody>
        </p:sp>
        <p:pic>
          <p:nvPicPr>
            <p:cNvPr id="16" name="大演PPT工作室制作">
              <a:extLst>
                <a:ext uri="{FF2B5EF4-FFF2-40B4-BE49-F238E27FC236}">
                  <a16:creationId xmlns:a16="http://schemas.microsoft.com/office/drawing/2014/main" id="{1E616A31-F5C5-4A10-88CD-07A4083397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53652" y="2098199"/>
              <a:ext cx="1439688" cy="1497637"/>
            </a:xfrm>
            <a:prstGeom prst="rect">
              <a:avLst/>
            </a:prstGeom>
          </p:spPr>
        </p:pic>
        <p:sp>
          <p:nvSpPr>
            <p:cNvPr id="19" name="矩形 18">
              <a:extLst>
                <a:ext uri="{FF2B5EF4-FFF2-40B4-BE49-F238E27FC236}">
                  <a16:creationId xmlns:a16="http://schemas.microsoft.com/office/drawing/2014/main" id="{2B61BA5D-E295-4385-B3EC-FC5BA57E5B02}"/>
                </a:ext>
              </a:extLst>
            </p:cNvPr>
            <p:cNvSpPr/>
            <p:nvPr/>
          </p:nvSpPr>
          <p:spPr>
            <a:xfrm>
              <a:off x="7546547" y="2562797"/>
              <a:ext cx="3848419" cy="369332"/>
            </a:xfrm>
            <a:prstGeom prst="rect">
              <a:avLst/>
            </a:prstGeom>
          </p:spPr>
          <p:txBody>
            <a:bodyPr wrap="square">
              <a:spAutoFit/>
            </a:bodyPr>
            <a:lstStyle/>
            <a:p>
              <a:pPr defTabSz="914377"/>
              <a:r>
                <a:rPr lang="zh-CN" altLang="en-US" dirty="0">
                  <a:solidFill>
                    <a:schemeClr val="accent1"/>
                  </a:solidFill>
                  <a:latin typeface="汉仪大宋简" panose="02010609000101010101" pitchFamily="49" charset="-122"/>
                  <a:ea typeface="汉仪大宋简" panose="02010609000101010101" pitchFamily="49" charset="-122"/>
                </a:rPr>
                <a:t>召开时间：</a:t>
              </a:r>
              <a:r>
                <a:rPr lang="en-US" altLang="zh-CN" dirty="0">
                  <a:solidFill>
                    <a:schemeClr val="accent1"/>
                  </a:solidFill>
                  <a:latin typeface="汉仪大宋简" panose="02010609000101010101" pitchFamily="49" charset="-122"/>
                  <a:ea typeface="汉仪大宋简" panose="02010609000101010101" pitchFamily="49" charset="-122"/>
                </a:rPr>
                <a:t>3</a:t>
              </a:r>
              <a:r>
                <a:rPr lang="zh-CN" altLang="en-US" dirty="0">
                  <a:solidFill>
                    <a:schemeClr val="accent1"/>
                  </a:solidFill>
                  <a:latin typeface="汉仪大宋简" panose="02010609000101010101" pitchFamily="49" charset="-122"/>
                  <a:ea typeface="汉仪大宋简" panose="02010609000101010101" pitchFamily="49" charset="-122"/>
                </a:rPr>
                <a:t>月</a:t>
              </a:r>
              <a:r>
                <a:rPr lang="en-US" altLang="zh-CN" dirty="0">
                  <a:solidFill>
                    <a:schemeClr val="accent1"/>
                  </a:solidFill>
                  <a:latin typeface="汉仪大宋简" panose="02010609000101010101" pitchFamily="49" charset="-122"/>
                  <a:ea typeface="汉仪大宋简" panose="02010609000101010101" pitchFamily="49" charset="-122"/>
                </a:rPr>
                <a:t>5</a:t>
              </a:r>
              <a:r>
                <a:rPr lang="zh-CN" altLang="en-US" dirty="0">
                  <a:solidFill>
                    <a:schemeClr val="accent1"/>
                  </a:solidFill>
                  <a:latin typeface="汉仪大宋简" panose="02010609000101010101" pitchFamily="49" charset="-122"/>
                  <a:ea typeface="汉仪大宋简" panose="02010609000101010101" pitchFamily="49" charset="-122"/>
                </a:rPr>
                <a:t>日</a:t>
              </a:r>
            </a:p>
          </p:txBody>
        </p:sp>
        <p:sp>
          <p:nvSpPr>
            <p:cNvPr id="21" name="矩形 20">
              <a:extLst>
                <a:ext uri="{FF2B5EF4-FFF2-40B4-BE49-F238E27FC236}">
                  <a16:creationId xmlns:a16="http://schemas.microsoft.com/office/drawing/2014/main" id="{2B61BA5D-E295-4385-B3EC-FC5BA57E5B02}"/>
                </a:ext>
              </a:extLst>
            </p:cNvPr>
            <p:cNvSpPr/>
            <p:nvPr/>
          </p:nvSpPr>
          <p:spPr>
            <a:xfrm>
              <a:off x="7546547" y="2910074"/>
              <a:ext cx="3848419" cy="646331"/>
            </a:xfrm>
            <a:prstGeom prst="rect">
              <a:avLst/>
            </a:prstGeom>
          </p:spPr>
          <p:txBody>
            <a:bodyPr wrap="square">
              <a:spAutoFit/>
            </a:bodyPr>
            <a:lstStyle/>
            <a:p>
              <a:pPr defTabSz="914377"/>
              <a:r>
                <a:rPr lang="zh-CN" altLang="en-US" dirty="0">
                  <a:solidFill>
                    <a:schemeClr val="accent1"/>
                  </a:solidFill>
                  <a:latin typeface="汉仪大宋简" panose="02010609000101010101" pitchFamily="49" charset="-122"/>
                  <a:ea typeface="汉仪大宋简" panose="02010609000101010101" pitchFamily="49" charset="-122"/>
                </a:rPr>
                <a:t>参加成员：来自省、自治区、直辖市，港、澳、台和解放军共</a:t>
              </a:r>
              <a:r>
                <a:rPr lang="en-US" altLang="zh-CN" dirty="0">
                  <a:solidFill>
                    <a:schemeClr val="accent1"/>
                  </a:solidFill>
                  <a:latin typeface="汉仪大宋简" panose="02010609000101010101" pitchFamily="49" charset="-122"/>
                  <a:ea typeface="汉仪大宋简" panose="02010609000101010101" pitchFamily="49" charset="-122"/>
                </a:rPr>
                <a:t>35</a:t>
              </a:r>
              <a:r>
                <a:rPr lang="zh-CN" altLang="en-US" dirty="0">
                  <a:solidFill>
                    <a:schemeClr val="accent1"/>
                  </a:solidFill>
                  <a:latin typeface="汉仪大宋简" panose="02010609000101010101" pitchFamily="49" charset="-122"/>
                  <a:ea typeface="汉仪大宋简" panose="02010609000101010101" pitchFamily="49" charset="-122"/>
                </a:rPr>
                <a:t>个代表团</a:t>
              </a:r>
            </a:p>
          </p:txBody>
        </p:sp>
      </p:grpSp>
      <p:grpSp>
        <p:nvGrpSpPr>
          <p:cNvPr id="25" name="组合 24"/>
          <p:cNvGrpSpPr/>
          <p:nvPr/>
        </p:nvGrpSpPr>
        <p:grpSpPr>
          <a:xfrm>
            <a:off x="5853650" y="4136646"/>
            <a:ext cx="5541316" cy="1841710"/>
            <a:chOff x="5853650" y="4136646"/>
            <a:chExt cx="5541316" cy="1841710"/>
          </a:xfrm>
        </p:grpSpPr>
        <p:sp>
          <p:nvSpPr>
            <p:cNvPr id="12" name="矩形 11">
              <a:extLst>
                <a:ext uri="{FF2B5EF4-FFF2-40B4-BE49-F238E27FC236}">
                  <a16:creationId xmlns:a16="http://schemas.microsoft.com/office/drawing/2014/main" id="{CF03F1E8-B766-4F40-B2C1-DE93915392A0}"/>
                </a:ext>
              </a:extLst>
            </p:cNvPr>
            <p:cNvSpPr/>
            <p:nvPr/>
          </p:nvSpPr>
          <p:spPr>
            <a:xfrm>
              <a:off x="7546549" y="4215916"/>
              <a:ext cx="3599062" cy="502765"/>
            </a:xfrm>
            <a:prstGeom prst="rect">
              <a:avLst/>
            </a:prstGeom>
          </p:spPr>
          <p:txBody>
            <a:bodyPr wrap="none">
              <a:spAutoFit/>
            </a:bodyPr>
            <a:lstStyle/>
            <a:p>
              <a:pPr defTabSz="914377"/>
              <a:r>
                <a:rPr lang="zh-CN" altLang="en-US" sz="2667" dirty="0">
                  <a:solidFill>
                    <a:schemeClr val="accent1"/>
                  </a:solidFill>
                  <a:latin typeface="汉仪大宋简" panose="02010609000101010101" pitchFamily="49" charset="-122"/>
                  <a:ea typeface="汉仪大宋简" panose="02010609000101010101" pitchFamily="49" charset="-122"/>
                </a:rPr>
                <a:t>中国人民政治协商会议</a:t>
              </a:r>
              <a:endParaRPr lang="en-US" altLang="zh-CN" sz="2667" dirty="0">
                <a:solidFill>
                  <a:schemeClr val="accent1"/>
                </a:solidFill>
                <a:latin typeface="汉仪大宋简" panose="02010609000101010101" pitchFamily="49" charset="-122"/>
                <a:ea typeface="汉仪大宋简" panose="02010609000101010101" pitchFamily="49" charset="-122"/>
              </a:endParaRPr>
            </a:p>
          </p:txBody>
        </p:sp>
        <p:pic>
          <p:nvPicPr>
            <p:cNvPr id="13" name="图片 12">
              <a:extLst>
                <a:ext uri="{FF2B5EF4-FFF2-40B4-BE49-F238E27FC236}">
                  <a16:creationId xmlns:a16="http://schemas.microsoft.com/office/drawing/2014/main" id="{F29D8859-0166-4007-803F-F07CA42CC84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53650" y="4136646"/>
              <a:ext cx="1450380" cy="1489047"/>
            </a:xfrm>
            <a:prstGeom prst="rect">
              <a:avLst/>
            </a:prstGeom>
          </p:spPr>
        </p:pic>
        <p:sp>
          <p:nvSpPr>
            <p:cNvPr id="20" name="矩形 19">
              <a:extLst>
                <a:ext uri="{FF2B5EF4-FFF2-40B4-BE49-F238E27FC236}">
                  <a16:creationId xmlns:a16="http://schemas.microsoft.com/office/drawing/2014/main" id="{2B61BA5D-E295-4385-B3EC-FC5BA57E5B02}"/>
                </a:ext>
              </a:extLst>
            </p:cNvPr>
            <p:cNvSpPr/>
            <p:nvPr/>
          </p:nvSpPr>
          <p:spPr>
            <a:xfrm>
              <a:off x="7546547" y="4691162"/>
              <a:ext cx="3848419" cy="369332"/>
            </a:xfrm>
            <a:prstGeom prst="rect">
              <a:avLst/>
            </a:prstGeom>
          </p:spPr>
          <p:txBody>
            <a:bodyPr wrap="square">
              <a:spAutoFit/>
            </a:bodyPr>
            <a:lstStyle/>
            <a:p>
              <a:pPr defTabSz="914377"/>
              <a:r>
                <a:rPr lang="zh-CN" altLang="en-US" dirty="0">
                  <a:solidFill>
                    <a:schemeClr val="accent1"/>
                  </a:solidFill>
                  <a:latin typeface="汉仪大宋简" panose="02010609000101010101" pitchFamily="49" charset="-122"/>
                  <a:ea typeface="汉仪大宋简" panose="02010609000101010101" pitchFamily="49" charset="-122"/>
                </a:rPr>
                <a:t>召开时间：</a:t>
              </a:r>
              <a:r>
                <a:rPr lang="en-US" altLang="zh-CN" dirty="0">
                  <a:solidFill>
                    <a:schemeClr val="accent1"/>
                  </a:solidFill>
                  <a:latin typeface="汉仪大宋简" panose="02010609000101010101" pitchFamily="49" charset="-122"/>
                  <a:ea typeface="汉仪大宋简" panose="02010609000101010101" pitchFamily="49" charset="-122"/>
                </a:rPr>
                <a:t>3</a:t>
              </a:r>
              <a:r>
                <a:rPr lang="zh-CN" altLang="en-US" dirty="0">
                  <a:solidFill>
                    <a:schemeClr val="accent1"/>
                  </a:solidFill>
                  <a:latin typeface="汉仪大宋简" panose="02010609000101010101" pitchFamily="49" charset="-122"/>
                  <a:ea typeface="汉仪大宋简" panose="02010609000101010101" pitchFamily="49" charset="-122"/>
                </a:rPr>
                <a:t>月</a:t>
              </a:r>
              <a:r>
                <a:rPr lang="en-US" altLang="zh-CN" dirty="0">
                  <a:solidFill>
                    <a:schemeClr val="accent1"/>
                  </a:solidFill>
                  <a:latin typeface="汉仪大宋简" panose="02010609000101010101" pitchFamily="49" charset="-122"/>
                  <a:ea typeface="汉仪大宋简" panose="02010609000101010101" pitchFamily="49" charset="-122"/>
                </a:rPr>
                <a:t>3</a:t>
              </a:r>
              <a:r>
                <a:rPr lang="zh-CN" altLang="en-US" dirty="0">
                  <a:solidFill>
                    <a:schemeClr val="accent1"/>
                  </a:solidFill>
                  <a:latin typeface="汉仪大宋简" panose="02010609000101010101" pitchFamily="49" charset="-122"/>
                  <a:ea typeface="汉仪大宋简" panose="02010609000101010101" pitchFamily="49" charset="-122"/>
                </a:rPr>
                <a:t>日</a:t>
              </a:r>
            </a:p>
          </p:txBody>
        </p:sp>
        <p:sp>
          <p:nvSpPr>
            <p:cNvPr id="22" name="矩形 21">
              <a:extLst>
                <a:ext uri="{FF2B5EF4-FFF2-40B4-BE49-F238E27FC236}">
                  <a16:creationId xmlns:a16="http://schemas.microsoft.com/office/drawing/2014/main" id="{2B61BA5D-E295-4385-B3EC-FC5BA57E5B02}"/>
                </a:ext>
              </a:extLst>
            </p:cNvPr>
            <p:cNvSpPr/>
            <p:nvPr/>
          </p:nvSpPr>
          <p:spPr>
            <a:xfrm>
              <a:off x="7546546" y="5055026"/>
              <a:ext cx="3848419" cy="923330"/>
            </a:xfrm>
            <a:prstGeom prst="rect">
              <a:avLst/>
            </a:prstGeom>
          </p:spPr>
          <p:txBody>
            <a:bodyPr wrap="square">
              <a:spAutoFit/>
            </a:bodyPr>
            <a:lstStyle/>
            <a:p>
              <a:pPr defTabSz="914377"/>
              <a:r>
                <a:rPr lang="zh-CN" altLang="en-US" dirty="0">
                  <a:solidFill>
                    <a:schemeClr val="accent1"/>
                  </a:solidFill>
                  <a:latin typeface="汉仪大宋简" panose="02010609000101010101" pitchFamily="49" charset="-122"/>
                  <a:ea typeface="汉仪大宋简" panose="02010609000101010101" pitchFamily="49" charset="-122"/>
                </a:rPr>
                <a:t>参加成员：来来自中国共产党、民主党派、无党派民主人士、人民团体等</a:t>
              </a:r>
              <a:r>
                <a:rPr lang="en-US" altLang="zh-CN" dirty="0">
                  <a:solidFill>
                    <a:schemeClr val="accent1"/>
                  </a:solidFill>
                  <a:latin typeface="汉仪大宋简" panose="02010609000101010101" pitchFamily="49" charset="-122"/>
                  <a:ea typeface="汉仪大宋简" panose="02010609000101010101" pitchFamily="49" charset="-122"/>
                </a:rPr>
                <a:t>34</a:t>
              </a:r>
              <a:r>
                <a:rPr lang="zh-CN" altLang="en-US" dirty="0">
                  <a:solidFill>
                    <a:schemeClr val="accent1"/>
                  </a:solidFill>
                  <a:latin typeface="汉仪大宋简" panose="02010609000101010101" pitchFamily="49" charset="-122"/>
                  <a:ea typeface="汉仪大宋简" panose="02010609000101010101" pitchFamily="49" charset="-122"/>
                </a:rPr>
                <a:t>个界别，</a:t>
              </a:r>
              <a:r>
                <a:rPr lang="en-US" altLang="zh-CN" dirty="0">
                  <a:solidFill>
                    <a:schemeClr val="accent1"/>
                  </a:solidFill>
                  <a:latin typeface="汉仪大宋简" panose="02010609000101010101" pitchFamily="49" charset="-122"/>
                  <a:ea typeface="汉仪大宋简" panose="02010609000101010101" pitchFamily="49" charset="-122"/>
                </a:rPr>
                <a:t>56</a:t>
              </a:r>
              <a:r>
                <a:rPr lang="zh-CN" altLang="en-US" dirty="0">
                  <a:solidFill>
                    <a:schemeClr val="accent1"/>
                  </a:solidFill>
                  <a:latin typeface="汉仪大宋简" panose="02010609000101010101" pitchFamily="49" charset="-122"/>
                  <a:ea typeface="汉仪大宋简" panose="02010609000101010101" pitchFamily="49" charset="-122"/>
                </a:rPr>
                <a:t>个民族都有委员入选</a:t>
              </a:r>
            </a:p>
          </p:txBody>
        </p:sp>
      </p:grpSp>
      <p:sp>
        <p:nvSpPr>
          <p:cNvPr id="24" name="大演PPT工作室制作"/>
          <p:cNvSpPr>
            <a:spLocks noChangeAspect="1"/>
          </p:cNvSpPr>
          <p:nvPr/>
        </p:nvSpPr>
        <p:spPr bwMode="auto">
          <a:xfrm>
            <a:off x="2377019" y="2350726"/>
            <a:ext cx="1407623" cy="1422589"/>
          </a:xfrm>
          <a:custGeom>
            <a:avLst/>
            <a:gdLst>
              <a:gd name="connsiteX0" fmla="*/ 381250 w 600898"/>
              <a:gd name="connsiteY0" fmla="*/ 502355 h 607286"/>
              <a:gd name="connsiteX1" fmla="*/ 402857 w 600898"/>
              <a:gd name="connsiteY1" fmla="*/ 523730 h 607286"/>
              <a:gd name="connsiteX2" fmla="*/ 405314 w 600898"/>
              <a:gd name="connsiteY2" fmla="*/ 523730 h 607286"/>
              <a:gd name="connsiteX3" fmla="*/ 426921 w 600898"/>
              <a:gd name="connsiteY3" fmla="*/ 502355 h 607286"/>
              <a:gd name="connsiteX4" fmla="*/ 440335 w 600898"/>
              <a:gd name="connsiteY4" fmla="*/ 513605 h 607286"/>
              <a:gd name="connsiteX5" fmla="*/ 468187 w 600898"/>
              <a:gd name="connsiteY5" fmla="*/ 526389 h 607286"/>
              <a:gd name="connsiteX6" fmla="*/ 478427 w 600898"/>
              <a:gd name="connsiteY6" fmla="*/ 535184 h 607286"/>
              <a:gd name="connsiteX7" fmla="*/ 492354 w 600898"/>
              <a:gd name="connsiteY7" fmla="*/ 607286 h 607286"/>
              <a:gd name="connsiteX8" fmla="*/ 315817 w 600898"/>
              <a:gd name="connsiteY8" fmla="*/ 607286 h 607286"/>
              <a:gd name="connsiteX9" fmla="*/ 329744 w 600898"/>
              <a:gd name="connsiteY9" fmla="*/ 535184 h 607286"/>
              <a:gd name="connsiteX10" fmla="*/ 339984 w 600898"/>
              <a:gd name="connsiteY10" fmla="*/ 526389 h 607286"/>
              <a:gd name="connsiteX11" fmla="*/ 367836 w 600898"/>
              <a:gd name="connsiteY11" fmla="*/ 513605 h 607286"/>
              <a:gd name="connsiteX12" fmla="*/ 174013 w 600898"/>
              <a:gd name="connsiteY12" fmla="*/ 502355 h 607286"/>
              <a:gd name="connsiteX13" fmla="*/ 195520 w 600898"/>
              <a:gd name="connsiteY13" fmla="*/ 523730 h 607286"/>
              <a:gd name="connsiteX14" fmla="*/ 197978 w 600898"/>
              <a:gd name="connsiteY14" fmla="*/ 523730 h 607286"/>
              <a:gd name="connsiteX15" fmla="*/ 198080 w 600898"/>
              <a:gd name="connsiteY15" fmla="*/ 523730 h 607286"/>
              <a:gd name="connsiteX16" fmla="*/ 219587 w 600898"/>
              <a:gd name="connsiteY16" fmla="*/ 502355 h 607286"/>
              <a:gd name="connsiteX17" fmla="*/ 233004 w 600898"/>
              <a:gd name="connsiteY17" fmla="*/ 513605 h 607286"/>
              <a:gd name="connsiteX18" fmla="*/ 260860 w 600898"/>
              <a:gd name="connsiteY18" fmla="*/ 526389 h 607286"/>
              <a:gd name="connsiteX19" fmla="*/ 271204 w 600898"/>
              <a:gd name="connsiteY19" fmla="*/ 535184 h 607286"/>
              <a:gd name="connsiteX20" fmla="*/ 285030 w 600898"/>
              <a:gd name="connsiteY20" fmla="*/ 607286 h 607286"/>
              <a:gd name="connsiteX21" fmla="*/ 108467 w 600898"/>
              <a:gd name="connsiteY21" fmla="*/ 607286 h 607286"/>
              <a:gd name="connsiteX22" fmla="*/ 122396 w 600898"/>
              <a:gd name="connsiteY22" fmla="*/ 535184 h 607286"/>
              <a:gd name="connsiteX23" fmla="*/ 132637 w 600898"/>
              <a:gd name="connsiteY23" fmla="*/ 526389 h 607286"/>
              <a:gd name="connsiteX24" fmla="*/ 160596 w 600898"/>
              <a:gd name="connsiteY24" fmla="*/ 513605 h 607286"/>
              <a:gd name="connsiteX25" fmla="*/ 70368 w 600898"/>
              <a:gd name="connsiteY25" fmla="*/ 425862 h 607286"/>
              <a:gd name="connsiteX26" fmla="*/ 91879 w 600898"/>
              <a:gd name="connsiteY26" fmla="*/ 447237 h 607286"/>
              <a:gd name="connsiteX27" fmla="*/ 94440 w 600898"/>
              <a:gd name="connsiteY27" fmla="*/ 447237 h 607286"/>
              <a:gd name="connsiteX28" fmla="*/ 115952 w 600898"/>
              <a:gd name="connsiteY28" fmla="*/ 425862 h 607286"/>
              <a:gd name="connsiteX29" fmla="*/ 129371 w 600898"/>
              <a:gd name="connsiteY29" fmla="*/ 437112 h 607286"/>
              <a:gd name="connsiteX30" fmla="*/ 132956 w 600898"/>
              <a:gd name="connsiteY30" fmla="*/ 438748 h 607286"/>
              <a:gd name="connsiteX31" fmla="*/ 151701 w 600898"/>
              <a:gd name="connsiteY31" fmla="*/ 497452 h 607286"/>
              <a:gd name="connsiteX32" fmla="*/ 154672 w 600898"/>
              <a:gd name="connsiteY32" fmla="*/ 500930 h 607286"/>
              <a:gd name="connsiteX33" fmla="*/ 153238 w 600898"/>
              <a:gd name="connsiteY33" fmla="*/ 502157 h 607286"/>
              <a:gd name="connsiteX34" fmla="*/ 127219 w 600898"/>
              <a:gd name="connsiteY34" fmla="*/ 514020 h 607286"/>
              <a:gd name="connsiteX35" fmla="*/ 110113 w 600898"/>
              <a:gd name="connsiteY35" fmla="*/ 529566 h 607286"/>
              <a:gd name="connsiteX36" fmla="*/ 109908 w 600898"/>
              <a:gd name="connsiteY36" fmla="*/ 529975 h 607286"/>
              <a:gd name="connsiteX37" fmla="*/ 109601 w 600898"/>
              <a:gd name="connsiteY37" fmla="*/ 530793 h 607286"/>
              <a:gd name="connsiteX38" fmla="*/ 4912 w 600898"/>
              <a:gd name="connsiteY38" fmla="*/ 530793 h 607286"/>
              <a:gd name="connsiteX39" fmla="*/ 18741 w 600898"/>
              <a:gd name="connsiteY39" fmla="*/ 458691 h 607286"/>
              <a:gd name="connsiteX40" fmla="*/ 28984 w 600898"/>
              <a:gd name="connsiteY40" fmla="*/ 449998 h 607286"/>
              <a:gd name="connsiteX41" fmla="*/ 56949 w 600898"/>
              <a:gd name="connsiteY41" fmla="*/ 437112 h 607286"/>
              <a:gd name="connsiteX42" fmla="*/ 484877 w 600898"/>
              <a:gd name="connsiteY42" fmla="*/ 425792 h 607286"/>
              <a:gd name="connsiteX43" fmla="*/ 506495 w 600898"/>
              <a:gd name="connsiteY43" fmla="*/ 447263 h 607286"/>
              <a:gd name="connsiteX44" fmla="*/ 508954 w 600898"/>
              <a:gd name="connsiteY44" fmla="*/ 447263 h 607286"/>
              <a:gd name="connsiteX45" fmla="*/ 530469 w 600898"/>
              <a:gd name="connsiteY45" fmla="*/ 425792 h 607286"/>
              <a:gd name="connsiteX46" fmla="*/ 543890 w 600898"/>
              <a:gd name="connsiteY46" fmla="*/ 437141 h 607286"/>
              <a:gd name="connsiteX47" fmla="*/ 571859 w 600898"/>
              <a:gd name="connsiteY47" fmla="*/ 450023 h 607286"/>
              <a:gd name="connsiteX48" fmla="*/ 582104 w 600898"/>
              <a:gd name="connsiteY48" fmla="*/ 458713 h 607286"/>
              <a:gd name="connsiteX49" fmla="*/ 596038 w 600898"/>
              <a:gd name="connsiteY49" fmla="*/ 530793 h 607286"/>
              <a:gd name="connsiteX50" fmla="*/ 491332 w 600898"/>
              <a:gd name="connsiteY50" fmla="*/ 530793 h 607286"/>
              <a:gd name="connsiteX51" fmla="*/ 490922 w 600898"/>
              <a:gd name="connsiteY51" fmla="*/ 529975 h 607286"/>
              <a:gd name="connsiteX52" fmla="*/ 473608 w 600898"/>
              <a:gd name="connsiteY52" fmla="*/ 514026 h 607286"/>
              <a:gd name="connsiteX53" fmla="*/ 447585 w 600898"/>
              <a:gd name="connsiteY53" fmla="*/ 502166 h 607286"/>
              <a:gd name="connsiteX54" fmla="*/ 445331 w 600898"/>
              <a:gd name="connsiteY54" fmla="*/ 500223 h 607286"/>
              <a:gd name="connsiteX55" fmla="*/ 447585 w 600898"/>
              <a:gd name="connsiteY55" fmla="*/ 497667 h 607286"/>
              <a:gd name="connsiteX56" fmla="*/ 467870 w 600898"/>
              <a:gd name="connsiteY56" fmla="*/ 438777 h 607286"/>
              <a:gd name="connsiteX57" fmla="*/ 471456 w 600898"/>
              <a:gd name="connsiteY57" fmla="*/ 437141 h 607286"/>
              <a:gd name="connsiteX58" fmla="*/ 277678 w 600898"/>
              <a:gd name="connsiteY58" fmla="*/ 425792 h 607286"/>
              <a:gd name="connsiteX59" fmla="*/ 299182 w 600898"/>
              <a:gd name="connsiteY59" fmla="*/ 447263 h 607286"/>
              <a:gd name="connsiteX60" fmla="*/ 301640 w 600898"/>
              <a:gd name="connsiteY60" fmla="*/ 447263 h 607286"/>
              <a:gd name="connsiteX61" fmla="*/ 323247 w 600898"/>
              <a:gd name="connsiteY61" fmla="*/ 425792 h 607286"/>
              <a:gd name="connsiteX62" fmla="*/ 336661 w 600898"/>
              <a:gd name="connsiteY62" fmla="*/ 437141 h 607286"/>
              <a:gd name="connsiteX63" fmla="*/ 340245 w 600898"/>
              <a:gd name="connsiteY63" fmla="*/ 438777 h 607286"/>
              <a:gd name="connsiteX64" fmla="*/ 358985 w 600898"/>
              <a:gd name="connsiteY64" fmla="*/ 497463 h 607286"/>
              <a:gd name="connsiteX65" fmla="*/ 361852 w 600898"/>
              <a:gd name="connsiteY65" fmla="*/ 500939 h 607286"/>
              <a:gd name="connsiteX66" fmla="*/ 360521 w 600898"/>
              <a:gd name="connsiteY66" fmla="*/ 502166 h 607286"/>
              <a:gd name="connsiteX67" fmla="*/ 334511 w 600898"/>
              <a:gd name="connsiteY67" fmla="*/ 514026 h 607286"/>
              <a:gd name="connsiteX68" fmla="*/ 317410 w 600898"/>
              <a:gd name="connsiteY68" fmla="*/ 529566 h 607286"/>
              <a:gd name="connsiteX69" fmla="*/ 317205 w 600898"/>
              <a:gd name="connsiteY69" fmla="*/ 529975 h 607286"/>
              <a:gd name="connsiteX70" fmla="*/ 316795 w 600898"/>
              <a:gd name="connsiteY70" fmla="*/ 530793 h 607286"/>
              <a:gd name="connsiteX71" fmla="*/ 284027 w 600898"/>
              <a:gd name="connsiteY71" fmla="*/ 530793 h 607286"/>
              <a:gd name="connsiteX72" fmla="*/ 283617 w 600898"/>
              <a:gd name="connsiteY72" fmla="*/ 529975 h 607286"/>
              <a:gd name="connsiteX73" fmla="*/ 266311 w 600898"/>
              <a:gd name="connsiteY73" fmla="*/ 514026 h 607286"/>
              <a:gd name="connsiteX74" fmla="*/ 240301 w 600898"/>
              <a:gd name="connsiteY74" fmla="*/ 502166 h 607286"/>
              <a:gd name="connsiteX75" fmla="*/ 238151 w 600898"/>
              <a:gd name="connsiteY75" fmla="*/ 500223 h 607286"/>
              <a:gd name="connsiteX76" fmla="*/ 240301 w 600898"/>
              <a:gd name="connsiteY76" fmla="*/ 497667 h 607286"/>
              <a:gd name="connsiteX77" fmla="*/ 260577 w 600898"/>
              <a:gd name="connsiteY77" fmla="*/ 438777 h 607286"/>
              <a:gd name="connsiteX78" fmla="*/ 264263 w 600898"/>
              <a:gd name="connsiteY78" fmla="*/ 437141 h 607286"/>
              <a:gd name="connsiteX79" fmla="*/ 404085 w 600898"/>
              <a:gd name="connsiteY79" fmla="*/ 387545 h 607286"/>
              <a:gd name="connsiteX80" fmla="*/ 454480 w 600898"/>
              <a:gd name="connsiteY80" fmla="*/ 436921 h 607286"/>
              <a:gd name="connsiteX81" fmla="*/ 404085 w 600898"/>
              <a:gd name="connsiteY81" fmla="*/ 508071 h 607286"/>
              <a:gd name="connsiteX82" fmla="*/ 353691 w 600898"/>
              <a:gd name="connsiteY82" fmla="*/ 436921 h 607286"/>
              <a:gd name="connsiteX83" fmla="*/ 404085 w 600898"/>
              <a:gd name="connsiteY83" fmla="*/ 387545 h 607286"/>
              <a:gd name="connsiteX84" fmla="*/ 196783 w 600898"/>
              <a:gd name="connsiteY84" fmla="*/ 387545 h 607286"/>
              <a:gd name="connsiteX85" fmla="*/ 247158 w 600898"/>
              <a:gd name="connsiteY85" fmla="*/ 436921 h 607286"/>
              <a:gd name="connsiteX86" fmla="*/ 196783 w 600898"/>
              <a:gd name="connsiteY86" fmla="*/ 508071 h 607286"/>
              <a:gd name="connsiteX87" fmla="*/ 146511 w 600898"/>
              <a:gd name="connsiteY87" fmla="*/ 436921 h 607286"/>
              <a:gd name="connsiteX88" fmla="*/ 196783 w 600898"/>
              <a:gd name="connsiteY88" fmla="*/ 387545 h 607286"/>
              <a:gd name="connsiteX89" fmla="*/ 507727 w 600898"/>
              <a:gd name="connsiteY89" fmla="*/ 311052 h 607286"/>
              <a:gd name="connsiteX90" fmla="*/ 557999 w 600898"/>
              <a:gd name="connsiteY90" fmla="*/ 360428 h 607286"/>
              <a:gd name="connsiteX91" fmla="*/ 507727 w 600898"/>
              <a:gd name="connsiteY91" fmla="*/ 431578 h 607286"/>
              <a:gd name="connsiteX92" fmla="*/ 457352 w 600898"/>
              <a:gd name="connsiteY92" fmla="*/ 360428 h 607286"/>
              <a:gd name="connsiteX93" fmla="*/ 507727 w 600898"/>
              <a:gd name="connsiteY93" fmla="*/ 311052 h 607286"/>
              <a:gd name="connsiteX94" fmla="*/ 300409 w 600898"/>
              <a:gd name="connsiteY94" fmla="*/ 311052 h 607286"/>
              <a:gd name="connsiteX95" fmla="*/ 350819 w 600898"/>
              <a:gd name="connsiteY95" fmla="*/ 360428 h 607286"/>
              <a:gd name="connsiteX96" fmla="*/ 300409 w 600898"/>
              <a:gd name="connsiteY96" fmla="*/ 431578 h 607286"/>
              <a:gd name="connsiteX97" fmla="*/ 250101 w 600898"/>
              <a:gd name="connsiteY97" fmla="*/ 360428 h 607286"/>
              <a:gd name="connsiteX98" fmla="*/ 300409 w 600898"/>
              <a:gd name="connsiteY98" fmla="*/ 311052 h 607286"/>
              <a:gd name="connsiteX99" fmla="*/ 93123 w 600898"/>
              <a:gd name="connsiteY99" fmla="*/ 311052 h 607286"/>
              <a:gd name="connsiteX100" fmla="*/ 143498 w 600898"/>
              <a:gd name="connsiteY100" fmla="*/ 360428 h 607286"/>
              <a:gd name="connsiteX101" fmla="*/ 93123 w 600898"/>
              <a:gd name="connsiteY101" fmla="*/ 431578 h 607286"/>
              <a:gd name="connsiteX102" fmla="*/ 42851 w 600898"/>
              <a:gd name="connsiteY102" fmla="*/ 360428 h 607286"/>
              <a:gd name="connsiteX103" fmla="*/ 93123 w 600898"/>
              <a:gd name="connsiteY103" fmla="*/ 311052 h 607286"/>
              <a:gd name="connsiteX104" fmla="*/ 283005 w 600898"/>
              <a:gd name="connsiteY104" fmla="*/ 101444 h 607286"/>
              <a:gd name="connsiteX105" fmla="*/ 288434 w 600898"/>
              <a:gd name="connsiteY105" fmla="*/ 101956 h 607286"/>
              <a:gd name="connsiteX106" fmla="*/ 341597 w 600898"/>
              <a:gd name="connsiteY106" fmla="*/ 142574 h 607286"/>
              <a:gd name="connsiteX107" fmla="*/ 343646 w 600898"/>
              <a:gd name="connsiteY107" fmla="*/ 146666 h 607286"/>
              <a:gd name="connsiteX108" fmla="*/ 341597 w 600898"/>
              <a:gd name="connsiteY108" fmla="*/ 150759 h 607286"/>
              <a:gd name="connsiteX109" fmla="*/ 288434 w 600898"/>
              <a:gd name="connsiteY109" fmla="*/ 191377 h 607286"/>
              <a:gd name="connsiteX110" fmla="*/ 285259 w 600898"/>
              <a:gd name="connsiteY110" fmla="*/ 192502 h 607286"/>
              <a:gd name="connsiteX111" fmla="*/ 283005 w 600898"/>
              <a:gd name="connsiteY111" fmla="*/ 191888 h 607286"/>
              <a:gd name="connsiteX112" fmla="*/ 280137 w 600898"/>
              <a:gd name="connsiteY112" fmla="*/ 187284 h 607286"/>
              <a:gd name="connsiteX113" fmla="*/ 280137 w 600898"/>
              <a:gd name="connsiteY113" fmla="*/ 106049 h 607286"/>
              <a:gd name="connsiteX114" fmla="*/ 283005 w 600898"/>
              <a:gd name="connsiteY114" fmla="*/ 101444 h 607286"/>
              <a:gd name="connsiteX115" fmla="*/ 300445 w 600898"/>
              <a:gd name="connsiteY115" fmla="*/ 63107 h 607286"/>
              <a:gd name="connsiteX116" fmla="*/ 216759 w 600898"/>
              <a:gd name="connsiteY116" fmla="*/ 146670 h 607286"/>
              <a:gd name="connsiteX117" fmla="*/ 300445 w 600898"/>
              <a:gd name="connsiteY117" fmla="*/ 230335 h 607286"/>
              <a:gd name="connsiteX118" fmla="*/ 384233 w 600898"/>
              <a:gd name="connsiteY118" fmla="*/ 146670 h 607286"/>
              <a:gd name="connsiteX119" fmla="*/ 300445 w 600898"/>
              <a:gd name="connsiteY119" fmla="*/ 63107 h 607286"/>
              <a:gd name="connsiteX120" fmla="*/ 27980 w 600898"/>
              <a:gd name="connsiteY120" fmla="*/ 0 h 607286"/>
              <a:gd name="connsiteX121" fmla="*/ 572909 w 600898"/>
              <a:gd name="connsiteY121" fmla="*/ 0 h 607286"/>
              <a:gd name="connsiteX122" fmla="*/ 580182 w 600898"/>
              <a:gd name="connsiteY122" fmla="*/ 7160 h 607286"/>
              <a:gd name="connsiteX123" fmla="*/ 580182 w 600898"/>
              <a:gd name="connsiteY123" fmla="*/ 286180 h 607286"/>
              <a:gd name="connsiteX124" fmla="*/ 572909 w 600898"/>
              <a:gd name="connsiteY124" fmla="*/ 293340 h 607286"/>
              <a:gd name="connsiteX125" fmla="*/ 27980 w 600898"/>
              <a:gd name="connsiteY125" fmla="*/ 293340 h 607286"/>
              <a:gd name="connsiteX126" fmla="*/ 20810 w 600898"/>
              <a:gd name="connsiteY126" fmla="*/ 286180 h 607286"/>
              <a:gd name="connsiteX127" fmla="*/ 20810 w 600898"/>
              <a:gd name="connsiteY127" fmla="*/ 7160 h 607286"/>
              <a:gd name="connsiteX128" fmla="*/ 27980 w 600898"/>
              <a:gd name="connsiteY128" fmla="*/ 0 h 607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600898" h="607286">
                <a:moveTo>
                  <a:pt x="381250" y="502355"/>
                </a:moveTo>
                <a:lnTo>
                  <a:pt x="402857" y="523730"/>
                </a:lnTo>
                <a:lnTo>
                  <a:pt x="405314" y="523730"/>
                </a:lnTo>
                <a:lnTo>
                  <a:pt x="426921" y="502355"/>
                </a:lnTo>
                <a:lnTo>
                  <a:pt x="440335" y="513605"/>
                </a:lnTo>
                <a:lnTo>
                  <a:pt x="468187" y="526389"/>
                </a:lnTo>
                <a:cubicBezTo>
                  <a:pt x="472283" y="528128"/>
                  <a:pt x="476687" y="530889"/>
                  <a:pt x="478427" y="535184"/>
                </a:cubicBezTo>
                <a:cubicBezTo>
                  <a:pt x="478427" y="535184"/>
                  <a:pt x="508840" y="607286"/>
                  <a:pt x="492354" y="607286"/>
                </a:cubicBezTo>
                <a:lnTo>
                  <a:pt x="315817" y="607286"/>
                </a:lnTo>
                <a:cubicBezTo>
                  <a:pt x="299331" y="607286"/>
                  <a:pt x="329744" y="535184"/>
                  <a:pt x="329744" y="535184"/>
                </a:cubicBezTo>
                <a:cubicBezTo>
                  <a:pt x="331792" y="530684"/>
                  <a:pt x="335888" y="528128"/>
                  <a:pt x="339984" y="526389"/>
                </a:cubicBezTo>
                <a:lnTo>
                  <a:pt x="367836" y="513605"/>
                </a:lnTo>
                <a:close/>
                <a:moveTo>
                  <a:pt x="174013" y="502355"/>
                </a:moveTo>
                <a:lnTo>
                  <a:pt x="195520" y="523730"/>
                </a:lnTo>
                <a:lnTo>
                  <a:pt x="197978" y="523730"/>
                </a:lnTo>
                <a:lnTo>
                  <a:pt x="198080" y="523730"/>
                </a:lnTo>
                <a:lnTo>
                  <a:pt x="219587" y="502355"/>
                </a:lnTo>
                <a:lnTo>
                  <a:pt x="233004" y="513605"/>
                </a:lnTo>
                <a:lnTo>
                  <a:pt x="260860" y="526389"/>
                </a:lnTo>
                <a:cubicBezTo>
                  <a:pt x="265059" y="528128"/>
                  <a:pt x="269361" y="530889"/>
                  <a:pt x="271204" y="535184"/>
                </a:cubicBezTo>
                <a:cubicBezTo>
                  <a:pt x="271204" y="535184"/>
                  <a:pt x="301519" y="607286"/>
                  <a:pt x="285030" y="607286"/>
                </a:cubicBezTo>
                <a:lnTo>
                  <a:pt x="108467" y="607286"/>
                </a:lnTo>
                <a:cubicBezTo>
                  <a:pt x="92081" y="607286"/>
                  <a:pt x="122396" y="535184"/>
                  <a:pt x="122396" y="535184"/>
                </a:cubicBezTo>
                <a:cubicBezTo>
                  <a:pt x="124444" y="530684"/>
                  <a:pt x="128541" y="528128"/>
                  <a:pt x="132637" y="526389"/>
                </a:cubicBezTo>
                <a:lnTo>
                  <a:pt x="160596" y="513605"/>
                </a:lnTo>
                <a:close/>
                <a:moveTo>
                  <a:pt x="70368" y="425862"/>
                </a:moveTo>
                <a:lnTo>
                  <a:pt x="91879" y="447237"/>
                </a:lnTo>
                <a:lnTo>
                  <a:pt x="94440" y="447237"/>
                </a:lnTo>
                <a:lnTo>
                  <a:pt x="115952" y="425862"/>
                </a:lnTo>
                <a:lnTo>
                  <a:pt x="129371" y="437112"/>
                </a:lnTo>
                <a:lnTo>
                  <a:pt x="132956" y="438748"/>
                </a:lnTo>
                <a:cubicBezTo>
                  <a:pt x="133570" y="461862"/>
                  <a:pt x="140024" y="482214"/>
                  <a:pt x="151701" y="497452"/>
                </a:cubicBezTo>
                <a:cubicBezTo>
                  <a:pt x="152726" y="498680"/>
                  <a:pt x="153648" y="499805"/>
                  <a:pt x="154672" y="500930"/>
                </a:cubicBezTo>
                <a:lnTo>
                  <a:pt x="153238" y="502157"/>
                </a:lnTo>
                <a:lnTo>
                  <a:pt x="127219" y="514020"/>
                </a:lnTo>
                <a:cubicBezTo>
                  <a:pt x="119025" y="517498"/>
                  <a:pt x="113288" y="522714"/>
                  <a:pt x="110113" y="529566"/>
                </a:cubicBezTo>
                <a:lnTo>
                  <a:pt x="109908" y="529975"/>
                </a:lnTo>
                <a:cubicBezTo>
                  <a:pt x="109908" y="530077"/>
                  <a:pt x="109805" y="530384"/>
                  <a:pt x="109601" y="530793"/>
                </a:cubicBezTo>
                <a:lnTo>
                  <a:pt x="4912" y="530793"/>
                </a:lnTo>
                <a:cubicBezTo>
                  <a:pt x="-11580" y="530793"/>
                  <a:pt x="18741" y="458691"/>
                  <a:pt x="18741" y="458691"/>
                </a:cubicBezTo>
                <a:cubicBezTo>
                  <a:pt x="20789" y="454191"/>
                  <a:pt x="24887" y="451635"/>
                  <a:pt x="28984" y="449998"/>
                </a:cubicBezTo>
                <a:lnTo>
                  <a:pt x="56949" y="437112"/>
                </a:lnTo>
                <a:close/>
                <a:moveTo>
                  <a:pt x="484877" y="425792"/>
                </a:moveTo>
                <a:lnTo>
                  <a:pt x="506495" y="447263"/>
                </a:lnTo>
                <a:lnTo>
                  <a:pt x="508954" y="447263"/>
                </a:lnTo>
                <a:lnTo>
                  <a:pt x="530469" y="425792"/>
                </a:lnTo>
                <a:lnTo>
                  <a:pt x="543890" y="437141"/>
                </a:lnTo>
                <a:lnTo>
                  <a:pt x="571859" y="450023"/>
                </a:lnTo>
                <a:cubicBezTo>
                  <a:pt x="575957" y="451659"/>
                  <a:pt x="580363" y="454419"/>
                  <a:pt x="582104" y="458713"/>
                </a:cubicBezTo>
                <a:cubicBezTo>
                  <a:pt x="582104" y="458713"/>
                  <a:pt x="612430" y="530793"/>
                  <a:pt x="596038" y="530793"/>
                </a:cubicBezTo>
                <a:lnTo>
                  <a:pt x="491332" y="530793"/>
                </a:lnTo>
                <a:cubicBezTo>
                  <a:pt x="491127" y="530384"/>
                  <a:pt x="490922" y="530077"/>
                  <a:pt x="490922" y="529975"/>
                </a:cubicBezTo>
                <a:cubicBezTo>
                  <a:pt x="488053" y="523125"/>
                  <a:pt x="482111" y="517604"/>
                  <a:pt x="473608" y="514026"/>
                </a:cubicBezTo>
                <a:lnTo>
                  <a:pt x="447585" y="502166"/>
                </a:lnTo>
                <a:lnTo>
                  <a:pt x="445331" y="500223"/>
                </a:lnTo>
                <a:cubicBezTo>
                  <a:pt x="446151" y="499405"/>
                  <a:pt x="446868" y="498587"/>
                  <a:pt x="447585" y="497667"/>
                </a:cubicBezTo>
                <a:cubicBezTo>
                  <a:pt x="460084" y="482127"/>
                  <a:pt x="467256" y="461269"/>
                  <a:pt x="467870" y="438777"/>
                </a:cubicBezTo>
                <a:lnTo>
                  <a:pt x="471456" y="437141"/>
                </a:lnTo>
                <a:close/>
                <a:moveTo>
                  <a:pt x="277678" y="425792"/>
                </a:moveTo>
                <a:lnTo>
                  <a:pt x="299182" y="447263"/>
                </a:lnTo>
                <a:lnTo>
                  <a:pt x="301640" y="447263"/>
                </a:lnTo>
                <a:lnTo>
                  <a:pt x="323247" y="425792"/>
                </a:lnTo>
                <a:lnTo>
                  <a:pt x="336661" y="437141"/>
                </a:lnTo>
                <a:lnTo>
                  <a:pt x="340245" y="438777"/>
                </a:lnTo>
                <a:cubicBezTo>
                  <a:pt x="340757" y="461883"/>
                  <a:pt x="347209" y="482229"/>
                  <a:pt x="358985" y="497463"/>
                </a:cubicBezTo>
                <a:cubicBezTo>
                  <a:pt x="359906" y="498689"/>
                  <a:pt x="360930" y="499814"/>
                  <a:pt x="361852" y="500939"/>
                </a:cubicBezTo>
                <a:lnTo>
                  <a:pt x="360521" y="502166"/>
                </a:lnTo>
                <a:lnTo>
                  <a:pt x="334511" y="514026"/>
                </a:lnTo>
                <a:cubicBezTo>
                  <a:pt x="326319" y="517502"/>
                  <a:pt x="320584" y="522716"/>
                  <a:pt x="317410" y="529566"/>
                </a:cubicBezTo>
                <a:lnTo>
                  <a:pt x="317205" y="529975"/>
                </a:lnTo>
                <a:cubicBezTo>
                  <a:pt x="317205" y="530077"/>
                  <a:pt x="317000" y="530384"/>
                  <a:pt x="316795" y="530793"/>
                </a:cubicBezTo>
                <a:lnTo>
                  <a:pt x="284027" y="530793"/>
                </a:lnTo>
                <a:cubicBezTo>
                  <a:pt x="283822" y="530384"/>
                  <a:pt x="283720" y="530077"/>
                  <a:pt x="283617" y="529975"/>
                </a:cubicBezTo>
                <a:cubicBezTo>
                  <a:pt x="280750" y="523125"/>
                  <a:pt x="274811" y="517604"/>
                  <a:pt x="266311" y="514026"/>
                </a:cubicBezTo>
                <a:lnTo>
                  <a:pt x="240301" y="502166"/>
                </a:lnTo>
                <a:lnTo>
                  <a:pt x="238151" y="500223"/>
                </a:lnTo>
                <a:cubicBezTo>
                  <a:pt x="238868" y="499405"/>
                  <a:pt x="239585" y="498587"/>
                  <a:pt x="240301" y="497667"/>
                </a:cubicBezTo>
                <a:cubicBezTo>
                  <a:pt x="252897" y="482127"/>
                  <a:pt x="260065" y="461269"/>
                  <a:pt x="260577" y="438777"/>
                </a:cubicBezTo>
                <a:lnTo>
                  <a:pt x="264263" y="437141"/>
                </a:lnTo>
                <a:close/>
                <a:moveTo>
                  <a:pt x="404085" y="387545"/>
                </a:moveTo>
                <a:cubicBezTo>
                  <a:pt x="440037" y="387545"/>
                  <a:pt x="454787" y="406048"/>
                  <a:pt x="454480" y="436921"/>
                </a:cubicBezTo>
                <a:cubicBezTo>
                  <a:pt x="453968" y="481492"/>
                  <a:pt x="425390" y="508071"/>
                  <a:pt x="404085" y="508071"/>
                </a:cubicBezTo>
                <a:cubicBezTo>
                  <a:pt x="379196" y="508071"/>
                  <a:pt x="354203" y="481492"/>
                  <a:pt x="353691" y="436921"/>
                </a:cubicBezTo>
                <a:cubicBezTo>
                  <a:pt x="353384" y="406048"/>
                  <a:pt x="368134" y="387545"/>
                  <a:pt x="404085" y="387545"/>
                </a:cubicBezTo>
                <a:close/>
                <a:moveTo>
                  <a:pt x="196783" y="387545"/>
                </a:moveTo>
                <a:cubicBezTo>
                  <a:pt x="232721" y="387545"/>
                  <a:pt x="247465" y="406048"/>
                  <a:pt x="247158" y="436921"/>
                </a:cubicBezTo>
                <a:cubicBezTo>
                  <a:pt x="246646" y="481492"/>
                  <a:pt x="218080" y="508071"/>
                  <a:pt x="196783" y="508071"/>
                </a:cubicBezTo>
                <a:cubicBezTo>
                  <a:pt x="171903" y="508071"/>
                  <a:pt x="146921" y="481492"/>
                  <a:pt x="146511" y="436921"/>
                </a:cubicBezTo>
                <a:cubicBezTo>
                  <a:pt x="146204" y="406048"/>
                  <a:pt x="160948" y="387545"/>
                  <a:pt x="196783" y="387545"/>
                </a:cubicBezTo>
                <a:close/>
                <a:moveTo>
                  <a:pt x="507727" y="311052"/>
                </a:moveTo>
                <a:cubicBezTo>
                  <a:pt x="543562" y="311052"/>
                  <a:pt x="558306" y="329555"/>
                  <a:pt x="557999" y="360428"/>
                </a:cubicBezTo>
                <a:cubicBezTo>
                  <a:pt x="557589" y="404999"/>
                  <a:pt x="529023" y="431578"/>
                  <a:pt x="507727" y="431578"/>
                </a:cubicBezTo>
                <a:cubicBezTo>
                  <a:pt x="482744" y="431578"/>
                  <a:pt x="457864" y="404999"/>
                  <a:pt x="457352" y="360428"/>
                </a:cubicBezTo>
                <a:cubicBezTo>
                  <a:pt x="457045" y="329555"/>
                  <a:pt x="471789" y="311052"/>
                  <a:pt x="507727" y="311052"/>
                </a:cubicBezTo>
                <a:close/>
                <a:moveTo>
                  <a:pt x="300409" y="311052"/>
                </a:moveTo>
                <a:cubicBezTo>
                  <a:pt x="336372" y="311052"/>
                  <a:pt x="351126" y="329555"/>
                  <a:pt x="350819" y="360428"/>
                </a:cubicBezTo>
                <a:cubicBezTo>
                  <a:pt x="350306" y="404999"/>
                  <a:pt x="321720" y="431578"/>
                  <a:pt x="300409" y="431578"/>
                </a:cubicBezTo>
                <a:cubicBezTo>
                  <a:pt x="275511" y="431578"/>
                  <a:pt x="250511" y="404999"/>
                  <a:pt x="250101" y="360428"/>
                </a:cubicBezTo>
                <a:cubicBezTo>
                  <a:pt x="249794" y="329555"/>
                  <a:pt x="264548" y="311052"/>
                  <a:pt x="300409" y="311052"/>
                </a:cubicBezTo>
                <a:close/>
                <a:moveTo>
                  <a:pt x="93123" y="311052"/>
                </a:moveTo>
                <a:cubicBezTo>
                  <a:pt x="129061" y="311052"/>
                  <a:pt x="143805" y="329555"/>
                  <a:pt x="143498" y="360428"/>
                </a:cubicBezTo>
                <a:cubicBezTo>
                  <a:pt x="142986" y="404999"/>
                  <a:pt x="114420" y="431578"/>
                  <a:pt x="93123" y="431578"/>
                </a:cubicBezTo>
                <a:cubicBezTo>
                  <a:pt x="68243" y="431578"/>
                  <a:pt x="43363" y="404999"/>
                  <a:pt x="42851" y="360428"/>
                </a:cubicBezTo>
                <a:cubicBezTo>
                  <a:pt x="42544" y="329555"/>
                  <a:pt x="57288" y="311052"/>
                  <a:pt x="93123" y="311052"/>
                </a:cubicBezTo>
                <a:close/>
                <a:moveTo>
                  <a:pt x="283005" y="101444"/>
                </a:moveTo>
                <a:cubicBezTo>
                  <a:pt x="284747" y="100626"/>
                  <a:pt x="286898" y="100831"/>
                  <a:pt x="288434" y="101956"/>
                </a:cubicBezTo>
                <a:lnTo>
                  <a:pt x="341597" y="142574"/>
                </a:lnTo>
                <a:cubicBezTo>
                  <a:pt x="342929" y="143597"/>
                  <a:pt x="343646" y="145029"/>
                  <a:pt x="343646" y="146666"/>
                </a:cubicBezTo>
                <a:cubicBezTo>
                  <a:pt x="343646" y="148303"/>
                  <a:pt x="342929" y="149838"/>
                  <a:pt x="341597" y="150759"/>
                </a:cubicBezTo>
                <a:lnTo>
                  <a:pt x="288434" y="191377"/>
                </a:lnTo>
                <a:cubicBezTo>
                  <a:pt x="287512" y="192093"/>
                  <a:pt x="286385" y="192502"/>
                  <a:pt x="285259" y="192502"/>
                </a:cubicBezTo>
                <a:cubicBezTo>
                  <a:pt x="284542" y="192502"/>
                  <a:pt x="283722" y="192297"/>
                  <a:pt x="283005" y="191888"/>
                </a:cubicBezTo>
                <a:cubicBezTo>
                  <a:pt x="281264" y="191070"/>
                  <a:pt x="280137" y="189228"/>
                  <a:pt x="280137" y="187284"/>
                </a:cubicBezTo>
                <a:lnTo>
                  <a:pt x="280137" y="106049"/>
                </a:lnTo>
                <a:cubicBezTo>
                  <a:pt x="280137" y="104105"/>
                  <a:pt x="281264" y="102365"/>
                  <a:pt x="283005" y="101444"/>
                </a:cubicBezTo>
                <a:close/>
                <a:moveTo>
                  <a:pt x="300445" y="63107"/>
                </a:moveTo>
                <a:cubicBezTo>
                  <a:pt x="254249" y="63107"/>
                  <a:pt x="216759" y="100542"/>
                  <a:pt x="216759" y="146670"/>
                </a:cubicBezTo>
                <a:cubicBezTo>
                  <a:pt x="216759" y="192901"/>
                  <a:pt x="254249" y="230335"/>
                  <a:pt x="300445" y="230335"/>
                </a:cubicBezTo>
                <a:cubicBezTo>
                  <a:pt x="346743" y="230335"/>
                  <a:pt x="384233" y="192901"/>
                  <a:pt x="384233" y="146670"/>
                </a:cubicBezTo>
                <a:cubicBezTo>
                  <a:pt x="384233" y="100542"/>
                  <a:pt x="346743" y="63107"/>
                  <a:pt x="300445" y="63107"/>
                </a:cubicBezTo>
                <a:close/>
                <a:moveTo>
                  <a:pt x="27980" y="0"/>
                </a:moveTo>
                <a:lnTo>
                  <a:pt x="572909" y="0"/>
                </a:lnTo>
                <a:cubicBezTo>
                  <a:pt x="576904" y="0"/>
                  <a:pt x="580182" y="3171"/>
                  <a:pt x="580182" y="7160"/>
                </a:cubicBezTo>
                <a:lnTo>
                  <a:pt x="580182" y="286180"/>
                </a:lnTo>
                <a:cubicBezTo>
                  <a:pt x="580182" y="290169"/>
                  <a:pt x="576904" y="293340"/>
                  <a:pt x="572909" y="293340"/>
                </a:cubicBezTo>
                <a:lnTo>
                  <a:pt x="27980" y="293340"/>
                </a:lnTo>
                <a:cubicBezTo>
                  <a:pt x="23985" y="293340"/>
                  <a:pt x="20810" y="290169"/>
                  <a:pt x="20810" y="286180"/>
                </a:cubicBezTo>
                <a:lnTo>
                  <a:pt x="20810" y="7160"/>
                </a:lnTo>
                <a:cubicBezTo>
                  <a:pt x="20810" y="3171"/>
                  <a:pt x="23985" y="0"/>
                  <a:pt x="27980" y="0"/>
                </a:cubicBezTo>
                <a:close/>
              </a:path>
            </a:pathLst>
          </a:custGeom>
          <a:solidFill>
            <a:schemeClr val="accent1"/>
          </a:solidFill>
          <a:ln>
            <a:noFill/>
          </a:ln>
        </p:spPr>
      </p:sp>
    </p:spTree>
    <p:extLst>
      <p:ext uri="{BB962C8B-B14F-4D97-AF65-F5344CB8AC3E}">
        <p14:creationId xmlns:p14="http://schemas.microsoft.com/office/powerpoint/2010/main" val="168058435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507030" y="1269607"/>
            <a:ext cx="9177941" cy="707886"/>
          </a:xfrm>
          <a:prstGeom prst="rect">
            <a:avLst/>
          </a:prstGeom>
          <a:noFill/>
        </p:spPr>
        <p:txBody>
          <a:bodyPr wrap="square" rtlCol="0">
            <a:spAutoFit/>
          </a:bodyPr>
          <a:lstStyle/>
          <a:p>
            <a:pPr algn="ctr" defTabSz="914377"/>
            <a:r>
              <a:rPr lang="zh-CN" altLang="en-US" sz="4000" dirty="0">
                <a:solidFill>
                  <a:schemeClr val="accent1"/>
                </a:solidFill>
                <a:latin typeface="汉仪大宋简" panose="02010609000101010101" pitchFamily="49" charset="-122"/>
                <a:ea typeface="汉仪大宋简" panose="02010609000101010101" pitchFamily="49" charset="-122"/>
              </a:rPr>
              <a:t>中国人民政治协商会议有何职能</a:t>
            </a:r>
            <a:endParaRPr lang="en-US" altLang="zh-CN" sz="4000" dirty="0">
              <a:solidFill>
                <a:schemeClr val="accent1"/>
              </a:solidFill>
              <a:latin typeface="汉仪大宋简" panose="02010609000101010101" pitchFamily="49" charset="-122"/>
              <a:ea typeface="汉仪大宋简" panose="02010609000101010101" pitchFamily="49" charset="-122"/>
            </a:endParaRPr>
          </a:p>
        </p:txBody>
      </p:sp>
      <p:grpSp>
        <p:nvGrpSpPr>
          <p:cNvPr id="7" name="组合 6"/>
          <p:cNvGrpSpPr/>
          <p:nvPr/>
        </p:nvGrpSpPr>
        <p:grpSpPr>
          <a:xfrm>
            <a:off x="889528" y="3460606"/>
            <a:ext cx="2420104" cy="2420101"/>
            <a:chOff x="889528" y="3035300"/>
            <a:chExt cx="2420104" cy="2420101"/>
          </a:xfrm>
        </p:grpSpPr>
        <p:sp>
          <p:nvSpPr>
            <p:cNvPr id="24" name="Oval 7"/>
            <p:cNvSpPr/>
            <p:nvPr/>
          </p:nvSpPr>
          <p:spPr bwMode="auto">
            <a:xfrm>
              <a:off x="889528" y="3035300"/>
              <a:ext cx="2420104" cy="2420101"/>
            </a:xfrm>
            <a:prstGeom prst="ellipse">
              <a:avLst/>
            </a:prstGeom>
            <a:noFill/>
            <a:ln w="38100" cap="flat" cmpd="sng" algn="ctr">
              <a:solidFill>
                <a:schemeClr val="accent1"/>
              </a:solidFill>
              <a:prstDash val="solid"/>
              <a:round/>
              <a:headEnd type="none" w="med" len="med"/>
              <a:tailEnd type="none" w="med" len="med"/>
            </a:ln>
          </p:spPr>
          <p:txBody>
            <a:bodyPr rot="0" spcFirstLastPara="0" vert="horz" wrap="none" lIns="121920" tIns="60960" rIns="121920" bIns="60960" anchor="t" anchorCtr="1" forceAA="0" compatLnSpc="1">
              <a:prstTxWarp prst="textNoShape">
                <a:avLst/>
              </a:prstTxWarp>
              <a:normAutofit/>
            </a:bodyPr>
            <a:lstStyle/>
            <a:p>
              <a:pPr algn="ctr"/>
              <a:endParaRPr lang="en-US" altLang="zh-CN" sz="5867" dirty="0">
                <a:gradFill>
                  <a:gsLst>
                    <a:gs pos="0">
                      <a:srgbClr val="FF3302"/>
                    </a:gs>
                    <a:gs pos="100000">
                      <a:srgbClr val="CB0800"/>
                    </a:gs>
                  </a:gsLst>
                  <a:lin ang="5400000" scaled="1"/>
                </a:gradFill>
                <a:latin typeface="汉仪大宋简" panose="02010609000101010101" pitchFamily="49" charset="-122"/>
                <a:ea typeface="汉仪大宋简" panose="02010609000101010101" pitchFamily="49" charset="-122"/>
              </a:endParaRPr>
            </a:p>
          </p:txBody>
        </p:sp>
        <p:sp>
          <p:nvSpPr>
            <p:cNvPr id="25" name="Freeform: Shape 14"/>
            <p:cNvSpPr/>
            <p:nvPr/>
          </p:nvSpPr>
          <p:spPr bwMode="auto">
            <a:xfrm>
              <a:off x="889528" y="4204816"/>
              <a:ext cx="2420104" cy="1250585"/>
            </a:xfrm>
            <a:custGeom>
              <a:avLst/>
              <a:gdLst>
                <a:gd name="connsiteX0" fmla="*/ 1644 w 1944216"/>
                <a:gd name="connsiteY0" fmla="*/ 0 h 1004672"/>
                <a:gd name="connsiteX1" fmla="*/ 1942572 w 1944216"/>
                <a:gd name="connsiteY1" fmla="*/ 0 h 1004672"/>
                <a:gd name="connsiteX2" fmla="*/ 1944216 w 1944216"/>
                <a:gd name="connsiteY2" fmla="*/ 32564 h 1004672"/>
                <a:gd name="connsiteX3" fmla="*/ 972108 w 1944216"/>
                <a:gd name="connsiteY3" fmla="*/ 1004672 h 1004672"/>
                <a:gd name="connsiteX4" fmla="*/ 0 w 1944216"/>
                <a:gd name="connsiteY4" fmla="*/ 32564 h 1004672"/>
                <a:gd name="connsiteX5" fmla="*/ 1644 w 1944216"/>
                <a:gd name="connsiteY5" fmla="*/ 0 h 100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44216" h="1004672">
                  <a:moveTo>
                    <a:pt x="1644" y="0"/>
                  </a:moveTo>
                  <a:lnTo>
                    <a:pt x="1942572" y="0"/>
                  </a:lnTo>
                  <a:lnTo>
                    <a:pt x="1944216" y="32564"/>
                  </a:lnTo>
                  <a:cubicBezTo>
                    <a:pt x="1944216" y="569444"/>
                    <a:pt x="1508988" y="1004672"/>
                    <a:pt x="972108" y="1004672"/>
                  </a:cubicBezTo>
                  <a:cubicBezTo>
                    <a:pt x="435228" y="1004672"/>
                    <a:pt x="0" y="569444"/>
                    <a:pt x="0" y="32564"/>
                  </a:cubicBezTo>
                  <a:lnTo>
                    <a:pt x="1644" y="0"/>
                  </a:lnTo>
                  <a:close/>
                </a:path>
              </a:pathLst>
            </a:custGeom>
            <a:solidFill>
              <a:schemeClr val="accent1"/>
            </a:solidFill>
            <a:ln w="12700" cap="flat" cmpd="sng" algn="ctr">
              <a:noFill/>
              <a:prstDash val="solid"/>
              <a:round/>
              <a:headEnd type="none" w="med" len="med"/>
              <a:tailEnd type="none" w="med" len="med"/>
            </a:ln>
            <a:extLst/>
          </p:spPr>
          <p:txBody>
            <a:bodyPr rot="0" spcFirstLastPara="0" vert="horz" wrap="none" lIns="121920" tIns="60960" rIns="121920" bIns="60960" anchor="ctr" anchorCtr="1" forceAA="0" compatLnSpc="1">
              <a:prstTxWarp prst="textNoShape">
                <a:avLst/>
              </a:prstTxWarp>
              <a:normAutofit/>
            </a:bodyPr>
            <a:lstStyle/>
            <a:p>
              <a:pPr algn="ctr">
                <a:lnSpc>
                  <a:spcPct val="120000"/>
                </a:lnSpc>
              </a:pPr>
              <a:r>
                <a:rPr lang="zh-CN" altLang="en-US" sz="3200" dirty="0">
                  <a:solidFill>
                    <a:schemeClr val="bg1">
                      <a:lumMod val="100000"/>
                    </a:schemeClr>
                  </a:solidFill>
                  <a:latin typeface="汉仪大宋简" panose="02010609000101010101" pitchFamily="49" charset="-122"/>
                  <a:ea typeface="汉仪大宋简" panose="02010609000101010101" pitchFamily="49" charset="-122"/>
                </a:rPr>
                <a:t>政治协商</a:t>
              </a:r>
            </a:p>
          </p:txBody>
        </p:sp>
        <p:sp>
          <p:nvSpPr>
            <p:cNvPr id="2" name="文本框 1"/>
            <p:cNvSpPr txBox="1"/>
            <p:nvPr/>
          </p:nvSpPr>
          <p:spPr>
            <a:xfrm>
              <a:off x="1589535" y="3233283"/>
              <a:ext cx="1020089" cy="923330"/>
            </a:xfrm>
            <a:prstGeom prst="rect">
              <a:avLst/>
            </a:prstGeom>
            <a:noFill/>
          </p:spPr>
          <p:txBody>
            <a:bodyPr wrap="square" rtlCol="0">
              <a:spAutoFit/>
            </a:bodyPr>
            <a:lstStyle/>
            <a:p>
              <a:pPr algn="ctr"/>
              <a:r>
                <a:rPr lang="en-US" altLang="zh-CN" sz="5400" dirty="0">
                  <a:solidFill>
                    <a:schemeClr val="accent1"/>
                  </a:solidFill>
                  <a:latin typeface="汉仪大宋简" panose="02010609000101010101" pitchFamily="49" charset="-122"/>
                  <a:ea typeface="汉仪大宋简" panose="02010609000101010101" pitchFamily="49" charset="-122"/>
                </a:rPr>
                <a:t>01</a:t>
              </a:r>
              <a:endParaRPr lang="zh-CN" altLang="en-US" sz="5400" dirty="0">
                <a:solidFill>
                  <a:schemeClr val="accent1"/>
                </a:solidFill>
                <a:latin typeface="汉仪大宋简" panose="02010609000101010101" pitchFamily="49" charset="-122"/>
                <a:ea typeface="汉仪大宋简" panose="02010609000101010101" pitchFamily="49" charset="-122"/>
              </a:endParaRPr>
            </a:p>
          </p:txBody>
        </p:sp>
      </p:grpSp>
      <p:grpSp>
        <p:nvGrpSpPr>
          <p:cNvPr id="8" name="组合 7"/>
          <p:cNvGrpSpPr/>
          <p:nvPr/>
        </p:nvGrpSpPr>
        <p:grpSpPr>
          <a:xfrm>
            <a:off x="4651563" y="3460606"/>
            <a:ext cx="2420104" cy="2420101"/>
            <a:chOff x="4651563" y="3035300"/>
            <a:chExt cx="2420104" cy="2420101"/>
          </a:xfrm>
        </p:grpSpPr>
        <p:sp>
          <p:nvSpPr>
            <p:cNvPr id="27" name="Oval 6"/>
            <p:cNvSpPr/>
            <p:nvPr/>
          </p:nvSpPr>
          <p:spPr bwMode="auto">
            <a:xfrm>
              <a:off x="4651563" y="3035300"/>
              <a:ext cx="2420104" cy="2420101"/>
            </a:xfrm>
            <a:prstGeom prst="ellipse">
              <a:avLst/>
            </a:prstGeom>
            <a:noFill/>
            <a:ln w="38100" cap="flat" cmpd="sng" algn="ctr">
              <a:solidFill>
                <a:schemeClr val="accent1"/>
              </a:solidFill>
              <a:prstDash val="solid"/>
              <a:round/>
              <a:headEnd type="none" w="med" len="med"/>
              <a:tailEnd type="none" w="med" len="med"/>
            </a:ln>
          </p:spPr>
          <p:txBody>
            <a:bodyPr rot="0" spcFirstLastPara="0" vert="horz" wrap="none" lIns="121920" tIns="60960" rIns="121920" bIns="60960" anchor="t" anchorCtr="1" forceAA="0" compatLnSpc="1">
              <a:prstTxWarp prst="textNoShape">
                <a:avLst/>
              </a:prstTxWarp>
              <a:normAutofit/>
            </a:bodyPr>
            <a:lstStyle/>
            <a:p>
              <a:pPr algn="ctr"/>
              <a:endParaRPr lang="en-US" altLang="zh-CN" sz="5867" dirty="0">
                <a:gradFill>
                  <a:gsLst>
                    <a:gs pos="0">
                      <a:srgbClr val="FF3302"/>
                    </a:gs>
                    <a:gs pos="100000">
                      <a:srgbClr val="CB0800"/>
                    </a:gs>
                  </a:gsLst>
                  <a:lin ang="5400000" scaled="1"/>
                </a:gradFill>
                <a:latin typeface="汉仪大宋简" panose="02010609000101010101" pitchFamily="49" charset="-122"/>
                <a:ea typeface="汉仪大宋简" panose="02010609000101010101" pitchFamily="49" charset="-122"/>
              </a:endParaRPr>
            </a:p>
          </p:txBody>
        </p:sp>
        <p:sp>
          <p:nvSpPr>
            <p:cNvPr id="28" name="大演PPT工作室制作"/>
            <p:cNvSpPr/>
            <p:nvPr/>
          </p:nvSpPr>
          <p:spPr bwMode="auto">
            <a:xfrm>
              <a:off x="4651563" y="4204814"/>
              <a:ext cx="2420104" cy="1250585"/>
            </a:xfrm>
            <a:custGeom>
              <a:avLst/>
              <a:gdLst>
                <a:gd name="connsiteX0" fmla="*/ 1644 w 1944216"/>
                <a:gd name="connsiteY0" fmla="*/ 0 h 1004672"/>
                <a:gd name="connsiteX1" fmla="*/ 1942572 w 1944216"/>
                <a:gd name="connsiteY1" fmla="*/ 0 h 1004672"/>
                <a:gd name="connsiteX2" fmla="*/ 1944216 w 1944216"/>
                <a:gd name="connsiteY2" fmla="*/ 32564 h 1004672"/>
                <a:gd name="connsiteX3" fmla="*/ 972108 w 1944216"/>
                <a:gd name="connsiteY3" fmla="*/ 1004672 h 1004672"/>
                <a:gd name="connsiteX4" fmla="*/ 0 w 1944216"/>
                <a:gd name="connsiteY4" fmla="*/ 32564 h 1004672"/>
                <a:gd name="connsiteX5" fmla="*/ 1644 w 1944216"/>
                <a:gd name="connsiteY5" fmla="*/ 0 h 100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44216" h="1004672">
                  <a:moveTo>
                    <a:pt x="1644" y="0"/>
                  </a:moveTo>
                  <a:lnTo>
                    <a:pt x="1942572" y="0"/>
                  </a:lnTo>
                  <a:lnTo>
                    <a:pt x="1944216" y="32564"/>
                  </a:lnTo>
                  <a:cubicBezTo>
                    <a:pt x="1944216" y="569444"/>
                    <a:pt x="1508988" y="1004672"/>
                    <a:pt x="972108" y="1004672"/>
                  </a:cubicBezTo>
                  <a:cubicBezTo>
                    <a:pt x="435228" y="1004672"/>
                    <a:pt x="0" y="569444"/>
                    <a:pt x="0" y="32564"/>
                  </a:cubicBezTo>
                  <a:lnTo>
                    <a:pt x="1644" y="0"/>
                  </a:lnTo>
                  <a:close/>
                </a:path>
              </a:pathLst>
            </a:custGeom>
            <a:solidFill>
              <a:schemeClr val="accent1"/>
            </a:solidFill>
            <a:ln w="12700" cap="flat" cmpd="sng" algn="ctr">
              <a:solidFill>
                <a:schemeClr val="accent1"/>
              </a:solidFill>
              <a:prstDash val="solid"/>
              <a:round/>
              <a:headEnd type="none" w="med" len="med"/>
              <a:tailEnd type="none" w="med" len="med"/>
            </a:ln>
            <a:extLst/>
          </p:spPr>
          <p:txBody>
            <a:bodyPr rot="0" spcFirstLastPara="0" vert="horz" wrap="none" lIns="121920" tIns="60960" rIns="121920" bIns="60960" anchor="ctr" anchorCtr="1" forceAA="0" compatLnSpc="1">
              <a:prstTxWarp prst="textNoShape">
                <a:avLst/>
              </a:prstTxWarp>
              <a:normAutofit/>
            </a:bodyPr>
            <a:lstStyle/>
            <a:p>
              <a:pPr algn="ctr">
                <a:lnSpc>
                  <a:spcPct val="120000"/>
                </a:lnSpc>
              </a:pPr>
              <a:r>
                <a:rPr lang="zh-CN" altLang="en-US" sz="3200" dirty="0">
                  <a:solidFill>
                    <a:schemeClr val="bg1">
                      <a:lumMod val="100000"/>
                    </a:schemeClr>
                  </a:solidFill>
                  <a:latin typeface="汉仪大宋简" panose="02010609000101010101" pitchFamily="49" charset="-122"/>
                  <a:ea typeface="汉仪大宋简" panose="02010609000101010101" pitchFamily="49" charset="-122"/>
                </a:rPr>
                <a:t>参政议政</a:t>
              </a:r>
            </a:p>
          </p:txBody>
        </p:sp>
        <p:sp>
          <p:nvSpPr>
            <p:cNvPr id="21" name="文本框 20"/>
            <p:cNvSpPr txBox="1"/>
            <p:nvPr/>
          </p:nvSpPr>
          <p:spPr>
            <a:xfrm>
              <a:off x="5261312" y="3233283"/>
              <a:ext cx="1020089" cy="923330"/>
            </a:xfrm>
            <a:prstGeom prst="rect">
              <a:avLst/>
            </a:prstGeom>
            <a:noFill/>
          </p:spPr>
          <p:txBody>
            <a:bodyPr wrap="square" rtlCol="0">
              <a:spAutoFit/>
            </a:bodyPr>
            <a:lstStyle/>
            <a:p>
              <a:pPr algn="ctr"/>
              <a:r>
                <a:rPr lang="en-US" altLang="zh-CN" sz="5400" dirty="0">
                  <a:solidFill>
                    <a:schemeClr val="accent1"/>
                  </a:solidFill>
                  <a:latin typeface="汉仪大宋简" panose="02010609000101010101" pitchFamily="49" charset="-122"/>
                  <a:ea typeface="汉仪大宋简" panose="02010609000101010101" pitchFamily="49" charset="-122"/>
                </a:rPr>
                <a:t>02</a:t>
              </a:r>
              <a:endParaRPr lang="zh-CN" altLang="en-US" sz="5400" dirty="0">
                <a:solidFill>
                  <a:schemeClr val="accent1"/>
                </a:solidFill>
                <a:latin typeface="汉仪大宋简" panose="02010609000101010101" pitchFamily="49" charset="-122"/>
                <a:ea typeface="汉仪大宋简" panose="02010609000101010101" pitchFamily="49" charset="-122"/>
              </a:endParaRPr>
            </a:p>
          </p:txBody>
        </p:sp>
      </p:grpSp>
      <p:grpSp>
        <p:nvGrpSpPr>
          <p:cNvPr id="9" name="组合 8"/>
          <p:cNvGrpSpPr/>
          <p:nvPr/>
        </p:nvGrpSpPr>
        <p:grpSpPr>
          <a:xfrm>
            <a:off x="8413597" y="3460606"/>
            <a:ext cx="2420104" cy="2420101"/>
            <a:chOff x="8413597" y="3035300"/>
            <a:chExt cx="2420104" cy="2420101"/>
          </a:xfrm>
        </p:grpSpPr>
        <p:sp>
          <p:nvSpPr>
            <p:cNvPr id="30" name="Oval 5"/>
            <p:cNvSpPr/>
            <p:nvPr/>
          </p:nvSpPr>
          <p:spPr bwMode="auto">
            <a:xfrm>
              <a:off x="8413597" y="3035300"/>
              <a:ext cx="2420104" cy="2420099"/>
            </a:xfrm>
            <a:prstGeom prst="ellipse">
              <a:avLst/>
            </a:prstGeom>
            <a:noFill/>
            <a:ln w="38100" cap="flat" cmpd="sng" algn="ctr">
              <a:solidFill>
                <a:schemeClr val="accent1"/>
              </a:solidFill>
              <a:prstDash val="solid"/>
              <a:round/>
              <a:headEnd type="none" w="med" len="med"/>
              <a:tailEnd type="none" w="med" len="med"/>
            </a:ln>
          </p:spPr>
          <p:txBody>
            <a:bodyPr rot="0" spcFirstLastPara="0" vert="horz" wrap="none" lIns="121920" tIns="60960" rIns="121920" bIns="60960" anchor="t" anchorCtr="1" forceAA="0" compatLnSpc="1">
              <a:prstTxWarp prst="textNoShape">
                <a:avLst/>
              </a:prstTxWarp>
              <a:normAutofit/>
            </a:bodyPr>
            <a:lstStyle/>
            <a:p>
              <a:pPr algn="ctr"/>
              <a:endParaRPr lang="en-US" altLang="zh-CN" sz="5867" dirty="0">
                <a:gradFill>
                  <a:gsLst>
                    <a:gs pos="0">
                      <a:srgbClr val="FF3302"/>
                    </a:gs>
                    <a:gs pos="100000">
                      <a:srgbClr val="CB0800"/>
                    </a:gs>
                  </a:gsLst>
                  <a:lin ang="5400000" scaled="1"/>
                </a:gradFill>
                <a:latin typeface="汉仪大宋简" panose="02010609000101010101" pitchFamily="49" charset="-122"/>
                <a:ea typeface="汉仪大宋简" panose="02010609000101010101" pitchFamily="49" charset="-122"/>
              </a:endParaRPr>
            </a:p>
          </p:txBody>
        </p:sp>
        <p:sp>
          <p:nvSpPr>
            <p:cNvPr id="31" name="Freeform: Shape 16"/>
            <p:cNvSpPr/>
            <p:nvPr/>
          </p:nvSpPr>
          <p:spPr bwMode="auto">
            <a:xfrm>
              <a:off x="8413597" y="4204817"/>
              <a:ext cx="2420104" cy="1250584"/>
            </a:xfrm>
            <a:custGeom>
              <a:avLst/>
              <a:gdLst>
                <a:gd name="connsiteX0" fmla="*/ 1644 w 1944216"/>
                <a:gd name="connsiteY0" fmla="*/ 0 h 1004672"/>
                <a:gd name="connsiteX1" fmla="*/ 1942572 w 1944216"/>
                <a:gd name="connsiteY1" fmla="*/ 0 h 1004672"/>
                <a:gd name="connsiteX2" fmla="*/ 1944216 w 1944216"/>
                <a:gd name="connsiteY2" fmla="*/ 32564 h 1004672"/>
                <a:gd name="connsiteX3" fmla="*/ 972108 w 1944216"/>
                <a:gd name="connsiteY3" fmla="*/ 1004672 h 1004672"/>
                <a:gd name="connsiteX4" fmla="*/ 0 w 1944216"/>
                <a:gd name="connsiteY4" fmla="*/ 32564 h 1004672"/>
                <a:gd name="connsiteX5" fmla="*/ 1644 w 1944216"/>
                <a:gd name="connsiteY5" fmla="*/ 0 h 100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44216" h="1004672">
                  <a:moveTo>
                    <a:pt x="1644" y="0"/>
                  </a:moveTo>
                  <a:lnTo>
                    <a:pt x="1942572" y="0"/>
                  </a:lnTo>
                  <a:lnTo>
                    <a:pt x="1944216" y="32564"/>
                  </a:lnTo>
                  <a:cubicBezTo>
                    <a:pt x="1944216" y="569444"/>
                    <a:pt x="1508988" y="1004672"/>
                    <a:pt x="972108" y="1004672"/>
                  </a:cubicBezTo>
                  <a:cubicBezTo>
                    <a:pt x="435228" y="1004672"/>
                    <a:pt x="0" y="569444"/>
                    <a:pt x="0" y="32564"/>
                  </a:cubicBezTo>
                  <a:lnTo>
                    <a:pt x="1644" y="0"/>
                  </a:lnTo>
                  <a:close/>
                </a:path>
              </a:pathLst>
            </a:custGeom>
            <a:solidFill>
              <a:schemeClr val="accent1"/>
            </a:solidFill>
            <a:ln w="12700" cap="flat" cmpd="sng" algn="ctr">
              <a:solidFill>
                <a:schemeClr val="accent1"/>
              </a:solidFill>
              <a:prstDash val="solid"/>
              <a:round/>
              <a:headEnd type="none" w="med" len="med"/>
              <a:tailEnd type="none" w="med" len="med"/>
            </a:ln>
            <a:extLst/>
          </p:spPr>
          <p:txBody>
            <a:bodyPr rot="0" spcFirstLastPara="0" vert="horz" wrap="none" lIns="121920" tIns="60960" rIns="121920" bIns="60960" anchor="ctr" anchorCtr="1" forceAA="0" compatLnSpc="1">
              <a:prstTxWarp prst="textNoShape">
                <a:avLst/>
              </a:prstTxWarp>
              <a:normAutofit/>
            </a:bodyPr>
            <a:lstStyle/>
            <a:p>
              <a:pPr algn="ctr">
                <a:lnSpc>
                  <a:spcPct val="120000"/>
                </a:lnSpc>
              </a:pPr>
              <a:r>
                <a:rPr lang="zh-CN" altLang="en-US" sz="3200" dirty="0">
                  <a:solidFill>
                    <a:schemeClr val="bg1">
                      <a:lumMod val="100000"/>
                    </a:schemeClr>
                  </a:solidFill>
                  <a:latin typeface="汉仪大宋简" panose="02010609000101010101" pitchFamily="49" charset="-122"/>
                  <a:ea typeface="汉仪大宋简" panose="02010609000101010101" pitchFamily="49" charset="-122"/>
                </a:rPr>
                <a:t>民主监督</a:t>
              </a:r>
            </a:p>
          </p:txBody>
        </p:sp>
        <p:sp>
          <p:nvSpPr>
            <p:cNvPr id="35" name="文本框 34"/>
            <p:cNvSpPr txBox="1"/>
            <p:nvPr/>
          </p:nvSpPr>
          <p:spPr>
            <a:xfrm>
              <a:off x="9113604" y="3233283"/>
              <a:ext cx="1020089" cy="923330"/>
            </a:xfrm>
            <a:prstGeom prst="rect">
              <a:avLst/>
            </a:prstGeom>
            <a:noFill/>
          </p:spPr>
          <p:txBody>
            <a:bodyPr wrap="square" rtlCol="0">
              <a:spAutoFit/>
            </a:bodyPr>
            <a:lstStyle/>
            <a:p>
              <a:pPr algn="ctr"/>
              <a:r>
                <a:rPr lang="en-US" altLang="zh-CN" sz="5400" dirty="0">
                  <a:solidFill>
                    <a:schemeClr val="accent1"/>
                  </a:solidFill>
                  <a:latin typeface="汉仪大宋简" panose="02010609000101010101" pitchFamily="49" charset="-122"/>
                  <a:ea typeface="汉仪大宋简" panose="02010609000101010101" pitchFamily="49" charset="-122"/>
                </a:rPr>
                <a:t>03</a:t>
              </a:r>
              <a:endParaRPr lang="zh-CN" altLang="en-US" sz="5400" dirty="0">
                <a:solidFill>
                  <a:schemeClr val="accent1"/>
                </a:solidFill>
                <a:latin typeface="汉仪大宋简" panose="02010609000101010101" pitchFamily="49" charset="-122"/>
                <a:ea typeface="汉仪大宋简" panose="02010609000101010101" pitchFamily="49" charset="-122"/>
              </a:endParaRPr>
            </a:p>
          </p:txBody>
        </p:sp>
      </p:grpSp>
      <p:sp>
        <p:nvSpPr>
          <p:cNvPr id="36" name="矩形 35"/>
          <p:cNvSpPr/>
          <p:nvPr/>
        </p:nvSpPr>
        <p:spPr>
          <a:xfrm>
            <a:off x="0" y="6725468"/>
            <a:ext cx="12192000" cy="144000"/>
          </a:xfrm>
          <a:prstGeom prst="rect">
            <a:avLst/>
          </a:prstGeom>
          <a:gradFill>
            <a:gsLst>
              <a:gs pos="0">
                <a:srgbClr val="FF3302"/>
              </a:gs>
              <a:gs pos="100000">
                <a:srgbClr val="CB08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p:cNvGrpSpPr>
            <a:grpSpLocks noChangeAspect="1"/>
          </p:cNvGrpSpPr>
          <p:nvPr/>
        </p:nvGrpSpPr>
        <p:grpSpPr>
          <a:xfrm>
            <a:off x="1416000" y="2085358"/>
            <a:ext cx="9360000" cy="542027"/>
            <a:chOff x="3886825" y="1796061"/>
            <a:chExt cx="7459994" cy="432000"/>
          </a:xfrm>
        </p:grpSpPr>
        <p:cxnSp>
          <p:nvCxnSpPr>
            <p:cNvPr id="38" name="直接连接符 37"/>
            <p:cNvCxnSpPr/>
            <p:nvPr/>
          </p:nvCxnSpPr>
          <p:spPr>
            <a:xfrm>
              <a:off x="3886825" y="2035893"/>
              <a:ext cx="3265366" cy="528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9" name="星形: 五角 14"/>
            <p:cNvSpPr/>
            <p:nvPr/>
          </p:nvSpPr>
          <p:spPr>
            <a:xfrm>
              <a:off x="7400822" y="1796061"/>
              <a:ext cx="432000" cy="432000"/>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0" name="直接连接符 39"/>
            <p:cNvCxnSpPr/>
            <p:nvPr/>
          </p:nvCxnSpPr>
          <p:spPr>
            <a:xfrm>
              <a:off x="8081453" y="2035893"/>
              <a:ext cx="3265366" cy="528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3" name="文本框 22"/>
          <p:cNvSpPr txBox="1"/>
          <p:nvPr/>
        </p:nvSpPr>
        <p:spPr>
          <a:xfrm>
            <a:off x="1202252" y="45346"/>
            <a:ext cx="3990360" cy="646331"/>
          </a:xfrm>
          <a:prstGeom prst="rect">
            <a:avLst/>
          </a:prstGeom>
          <a:noFill/>
        </p:spPr>
        <p:txBody>
          <a:bodyPr wrap="square" rtlCol="0">
            <a:spAutoFit/>
          </a:bodyPr>
          <a:lstStyle/>
          <a:p>
            <a:r>
              <a:rPr lang="zh-CN" altLang="en-US" sz="3600" dirty="0">
                <a:solidFill>
                  <a:schemeClr val="accent1"/>
                </a:solidFill>
                <a:latin typeface="汉仪大宋简" panose="02010609000101010101" pitchFamily="49" charset="-122"/>
                <a:ea typeface="汉仪大宋简" panose="02010609000101010101" pitchFamily="49" charset="-122"/>
              </a:rPr>
              <a:t>政协职能</a:t>
            </a:r>
          </a:p>
        </p:txBody>
      </p:sp>
      <p:sp>
        <p:nvSpPr>
          <p:cNvPr id="26" name="Freeform 43"/>
          <p:cNvSpPr>
            <a:spLocks/>
          </p:cNvSpPr>
          <p:nvPr/>
        </p:nvSpPr>
        <p:spPr bwMode="auto">
          <a:xfrm>
            <a:off x="434733" y="44747"/>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54745969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大演PPT工作室制作"/>
          <p:cNvSpPr txBox="1"/>
          <p:nvPr/>
        </p:nvSpPr>
        <p:spPr>
          <a:xfrm>
            <a:off x="1507030" y="1450363"/>
            <a:ext cx="9177941" cy="707886"/>
          </a:xfrm>
          <a:prstGeom prst="rect">
            <a:avLst/>
          </a:prstGeom>
          <a:noFill/>
        </p:spPr>
        <p:txBody>
          <a:bodyPr wrap="square" rtlCol="0">
            <a:spAutoFit/>
          </a:bodyPr>
          <a:lstStyle/>
          <a:p>
            <a:pPr algn="ctr" defTabSz="914377"/>
            <a:r>
              <a:rPr lang="zh-CN" altLang="en-US" sz="4000" dirty="0">
                <a:solidFill>
                  <a:schemeClr val="accent1"/>
                </a:solidFill>
                <a:latin typeface="汉仪大宋简" panose="02010609000101010101" pitchFamily="49" charset="-122"/>
                <a:ea typeface="汉仪大宋简" panose="02010609000101010101" pitchFamily="49" charset="-122"/>
              </a:rPr>
              <a:t>全国人民代表大会会议有何职能</a:t>
            </a:r>
          </a:p>
        </p:txBody>
      </p:sp>
      <p:sp>
        <p:nvSpPr>
          <p:cNvPr id="36" name="矩形 35"/>
          <p:cNvSpPr/>
          <p:nvPr/>
        </p:nvSpPr>
        <p:spPr>
          <a:xfrm>
            <a:off x="0" y="6725468"/>
            <a:ext cx="12192000" cy="144000"/>
          </a:xfrm>
          <a:prstGeom prst="rect">
            <a:avLst/>
          </a:prstGeom>
          <a:gradFill>
            <a:gsLst>
              <a:gs pos="0">
                <a:srgbClr val="FF3302"/>
              </a:gs>
              <a:gs pos="100000">
                <a:srgbClr val="CB08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1370460" y="3564137"/>
            <a:ext cx="1536002" cy="156075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800" b="1" dirty="0">
                <a:latin typeface="微软雅黑" panose="020B0503020204020204" pitchFamily="82" charset="2"/>
                <a:ea typeface="微软雅黑" panose="020B0503020204020204" pitchFamily="82" charset="2"/>
              </a:rPr>
              <a:t>任免权</a:t>
            </a:r>
          </a:p>
        </p:txBody>
      </p:sp>
      <p:sp>
        <p:nvSpPr>
          <p:cNvPr id="18" name="圆角矩形 17"/>
          <p:cNvSpPr/>
          <p:nvPr/>
        </p:nvSpPr>
        <p:spPr>
          <a:xfrm>
            <a:off x="4008819" y="3564137"/>
            <a:ext cx="1536002" cy="156075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800" b="1" dirty="0">
                <a:latin typeface="微软雅黑" panose="020B0503020204020204" pitchFamily="82" charset="2"/>
                <a:ea typeface="微软雅黑" panose="020B0503020204020204" pitchFamily="82" charset="2"/>
              </a:rPr>
              <a:t>决定权</a:t>
            </a:r>
          </a:p>
        </p:txBody>
      </p:sp>
      <p:sp>
        <p:nvSpPr>
          <p:cNvPr id="20" name="圆角矩形 19"/>
          <p:cNvSpPr/>
          <p:nvPr/>
        </p:nvSpPr>
        <p:spPr>
          <a:xfrm>
            <a:off x="6647179" y="3564137"/>
            <a:ext cx="1536002" cy="156075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800" b="1" dirty="0">
                <a:latin typeface="微软雅黑" panose="020B0503020204020204" pitchFamily="82" charset="2"/>
                <a:ea typeface="微软雅黑" panose="020B0503020204020204" pitchFamily="82" charset="2"/>
              </a:rPr>
              <a:t>监督权</a:t>
            </a:r>
          </a:p>
        </p:txBody>
      </p:sp>
      <p:sp>
        <p:nvSpPr>
          <p:cNvPr id="22" name="圆角矩形 21"/>
          <p:cNvSpPr/>
          <p:nvPr/>
        </p:nvSpPr>
        <p:spPr>
          <a:xfrm>
            <a:off x="9285538" y="3564137"/>
            <a:ext cx="1536002" cy="156075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800" b="1" dirty="0">
                <a:latin typeface="微软雅黑" panose="020B0503020204020204" pitchFamily="82" charset="2"/>
                <a:ea typeface="微软雅黑" panose="020B0503020204020204" pitchFamily="82" charset="2"/>
              </a:rPr>
              <a:t>立法权</a:t>
            </a:r>
          </a:p>
        </p:txBody>
      </p:sp>
      <p:sp>
        <p:nvSpPr>
          <p:cNvPr id="23" name="加号 22"/>
          <p:cNvSpPr/>
          <p:nvPr/>
        </p:nvSpPr>
        <p:spPr>
          <a:xfrm>
            <a:off x="2990914" y="3936833"/>
            <a:ext cx="815363" cy="815363"/>
          </a:xfrm>
          <a:prstGeom prst="mathPlus">
            <a:avLst>
              <a:gd name="adj1" fmla="val 1708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b="1">
              <a:latin typeface="微软雅黑" panose="020B0503020204020204" pitchFamily="82" charset="2"/>
              <a:ea typeface="微软雅黑" panose="020B0503020204020204" pitchFamily="82" charset="2"/>
            </a:endParaRPr>
          </a:p>
        </p:txBody>
      </p:sp>
      <p:sp>
        <p:nvSpPr>
          <p:cNvPr id="26" name="加号 25"/>
          <p:cNvSpPr/>
          <p:nvPr/>
        </p:nvSpPr>
        <p:spPr>
          <a:xfrm>
            <a:off x="5697902" y="3936833"/>
            <a:ext cx="815363" cy="815363"/>
          </a:xfrm>
          <a:prstGeom prst="mathPlus">
            <a:avLst>
              <a:gd name="adj1" fmla="val 1708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b="1">
              <a:latin typeface="微软雅黑" panose="020B0503020204020204" pitchFamily="82" charset="2"/>
              <a:ea typeface="微软雅黑" panose="020B0503020204020204" pitchFamily="82" charset="2"/>
            </a:endParaRPr>
          </a:p>
        </p:txBody>
      </p:sp>
      <p:sp>
        <p:nvSpPr>
          <p:cNvPr id="29" name="加号 28"/>
          <p:cNvSpPr/>
          <p:nvPr/>
        </p:nvSpPr>
        <p:spPr>
          <a:xfrm>
            <a:off x="8235649" y="3936833"/>
            <a:ext cx="815363" cy="815363"/>
          </a:xfrm>
          <a:prstGeom prst="mathPlus">
            <a:avLst>
              <a:gd name="adj1" fmla="val 1708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b="1">
              <a:latin typeface="微软雅黑" panose="020B0503020204020204" pitchFamily="82" charset="2"/>
              <a:ea typeface="微软雅黑" panose="020B0503020204020204" pitchFamily="82" charset="2"/>
            </a:endParaRPr>
          </a:p>
        </p:txBody>
      </p:sp>
      <p:grpSp>
        <p:nvGrpSpPr>
          <p:cNvPr id="32" name="组合 31"/>
          <p:cNvGrpSpPr>
            <a:grpSpLocks noChangeAspect="1"/>
          </p:cNvGrpSpPr>
          <p:nvPr/>
        </p:nvGrpSpPr>
        <p:grpSpPr>
          <a:xfrm>
            <a:off x="1416000" y="2266114"/>
            <a:ext cx="9360000" cy="542027"/>
            <a:chOff x="3886825" y="1796061"/>
            <a:chExt cx="7459994" cy="432000"/>
          </a:xfrm>
        </p:grpSpPr>
        <p:cxnSp>
          <p:nvCxnSpPr>
            <p:cNvPr id="33" name="直接连接符 32"/>
            <p:cNvCxnSpPr/>
            <p:nvPr/>
          </p:nvCxnSpPr>
          <p:spPr>
            <a:xfrm>
              <a:off x="3886825" y="2035893"/>
              <a:ext cx="3265366" cy="528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4" name="星形: 五角 14"/>
            <p:cNvSpPr/>
            <p:nvPr/>
          </p:nvSpPr>
          <p:spPr>
            <a:xfrm>
              <a:off x="7400822" y="1796061"/>
              <a:ext cx="432000" cy="432000"/>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p:cNvCxnSpPr/>
            <p:nvPr/>
          </p:nvCxnSpPr>
          <p:spPr>
            <a:xfrm>
              <a:off x="8081453" y="2035893"/>
              <a:ext cx="3265366" cy="528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9" name="文本框 18"/>
          <p:cNvSpPr txBox="1"/>
          <p:nvPr/>
        </p:nvSpPr>
        <p:spPr>
          <a:xfrm>
            <a:off x="1202252" y="45346"/>
            <a:ext cx="3990360" cy="646331"/>
          </a:xfrm>
          <a:prstGeom prst="rect">
            <a:avLst/>
          </a:prstGeom>
          <a:noFill/>
        </p:spPr>
        <p:txBody>
          <a:bodyPr wrap="square" rtlCol="0">
            <a:spAutoFit/>
          </a:bodyPr>
          <a:lstStyle/>
          <a:p>
            <a:r>
              <a:rPr lang="zh-CN" altLang="en-US" sz="3600" dirty="0">
                <a:solidFill>
                  <a:schemeClr val="accent1"/>
                </a:solidFill>
                <a:latin typeface="汉仪大宋简" panose="02010609000101010101" pitchFamily="49" charset="-122"/>
                <a:ea typeface="汉仪大宋简" panose="02010609000101010101" pitchFamily="49" charset="-122"/>
              </a:rPr>
              <a:t>人大职能</a:t>
            </a:r>
          </a:p>
        </p:txBody>
      </p:sp>
      <p:sp>
        <p:nvSpPr>
          <p:cNvPr id="21" name="Freeform 43"/>
          <p:cNvSpPr>
            <a:spLocks/>
          </p:cNvSpPr>
          <p:nvPr/>
        </p:nvSpPr>
        <p:spPr bwMode="auto">
          <a:xfrm>
            <a:off x="434733" y="44747"/>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68982415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 name="TextBox 5">
            <a:extLst>
              <a:ext uri="{FF2B5EF4-FFF2-40B4-BE49-F238E27FC236}">
                <a16:creationId xmlns:a16="http://schemas.microsoft.com/office/drawing/2014/main" id="{7862C80C-3EAD-40FA-B8AC-D9234AC9E2AF}"/>
              </a:ext>
            </a:extLst>
          </p:cNvPr>
          <p:cNvSpPr txBox="1"/>
          <p:nvPr/>
        </p:nvSpPr>
        <p:spPr>
          <a:xfrm>
            <a:off x="1242869" y="2991552"/>
            <a:ext cx="2933580" cy="461665"/>
          </a:xfrm>
          <a:prstGeom prst="rect">
            <a:avLst/>
          </a:prstGeom>
          <a:noFill/>
        </p:spPr>
        <p:txBody>
          <a:bodyPr wrap="square" rtlCol="0">
            <a:spAutoFit/>
          </a:bodyPr>
          <a:lstStyle/>
          <a:p>
            <a:pPr algn="ctr" defTabSz="914377"/>
            <a:r>
              <a:rPr lang="zh-CN" altLang="en-US" sz="2400" dirty="0">
                <a:solidFill>
                  <a:schemeClr val="accent1"/>
                </a:solidFill>
                <a:latin typeface="汉仪大宋简" panose="02010609000101010101" pitchFamily="49" charset="-122"/>
                <a:ea typeface="汉仪大宋简" panose="02010609000101010101" pitchFamily="49" charset="-122"/>
              </a:rPr>
              <a:t>政府工作报告</a:t>
            </a:r>
          </a:p>
        </p:txBody>
      </p:sp>
      <p:sp>
        <p:nvSpPr>
          <p:cNvPr id="233" name="TextBox 28">
            <a:extLst>
              <a:ext uri="{FF2B5EF4-FFF2-40B4-BE49-F238E27FC236}">
                <a16:creationId xmlns:a16="http://schemas.microsoft.com/office/drawing/2014/main" id="{8188A0BF-DB0A-4A89-A35A-D017FB657C02}"/>
              </a:ext>
            </a:extLst>
          </p:cNvPr>
          <p:cNvSpPr txBox="1"/>
          <p:nvPr/>
        </p:nvSpPr>
        <p:spPr>
          <a:xfrm>
            <a:off x="1244463" y="4813620"/>
            <a:ext cx="2933580" cy="461665"/>
          </a:xfrm>
          <a:prstGeom prst="rect">
            <a:avLst/>
          </a:prstGeom>
          <a:noFill/>
        </p:spPr>
        <p:txBody>
          <a:bodyPr wrap="square" rtlCol="0">
            <a:spAutoFit/>
          </a:bodyPr>
          <a:lstStyle/>
          <a:p>
            <a:pPr algn="ctr" defTabSz="914377"/>
            <a:r>
              <a:rPr lang="zh-CN" altLang="en-US" sz="2400" dirty="0">
                <a:solidFill>
                  <a:schemeClr val="accent1"/>
                </a:solidFill>
                <a:latin typeface="汉仪大宋简" panose="02010609000101010101" pitchFamily="49" charset="-122"/>
                <a:ea typeface="汉仪大宋简" panose="02010609000101010101" pitchFamily="49" charset="-122"/>
              </a:rPr>
              <a:t>政协常委会工作报告</a:t>
            </a:r>
          </a:p>
        </p:txBody>
      </p:sp>
      <p:sp>
        <p:nvSpPr>
          <p:cNvPr id="234" name="TextBox 36">
            <a:extLst>
              <a:ext uri="{FF2B5EF4-FFF2-40B4-BE49-F238E27FC236}">
                <a16:creationId xmlns:a16="http://schemas.microsoft.com/office/drawing/2014/main" id="{548EE1A6-31B1-42DA-8962-2415D4D8573B}"/>
              </a:ext>
            </a:extLst>
          </p:cNvPr>
          <p:cNvSpPr txBox="1"/>
          <p:nvPr/>
        </p:nvSpPr>
        <p:spPr>
          <a:xfrm>
            <a:off x="1244464" y="3902392"/>
            <a:ext cx="2933580" cy="461665"/>
          </a:xfrm>
          <a:prstGeom prst="rect">
            <a:avLst/>
          </a:prstGeom>
          <a:noFill/>
        </p:spPr>
        <p:txBody>
          <a:bodyPr wrap="square" rtlCol="0">
            <a:spAutoFit/>
          </a:bodyPr>
          <a:lstStyle/>
          <a:p>
            <a:pPr algn="ctr" defTabSz="914377"/>
            <a:r>
              <a:rPr lang="zh-CN" altLang="en-US" sz="2400" dirty="0">
                <a:solidFill>
                  <a:schemeClr val="accent1"/>
                </a:solidFill>
                <a:latin typeface="汉仪大宋简" panose="02010609000101010101" pitchFamily="49" charset="-122"/>
                <a:ea typeface="汉仪大宋简" panose="02010609000101010101" pitchFamily="49" charset="-122"/>
              </a:rPr>
              <a:t>人大常委会工作报告</a:t>
            </a:r>
          </a:p>
        </p:txBody>
      </p:sp>
      <p:sp>
        <p:nvSpPr>
          <p:cNvPr id="235" name="TextBox 50">
            <a:extLst>
              <a:ext uri="{FF2B5EF4-FFF2-40B4-BE49-F238E27FC236}">
                <a16:creationId xmlns:a16="http://schemas.microsoft.com/office/drawing/2014/main" id="{0A0829F7-9FF9-4FE6-80B7-F229636A92CA}"/>
              </a:ext>
            </a:extLst>
          </p:cNvPr>
          <p:cNvSpPr txBox="1"/>
          <p:nvPr/>
        </p:nvSpPr>
        <p:spPr>
          <a:xfrm flipH="1">
            <a:off x="8111516" y="2991551"/>
            <a:ext cx="2933580" cy="461665"/>
          </a:xfrm>
          <a:prstGeom prst="rect">
            <a:avLst/>
          </a:prstGeom>
          <a:noFill/>
        </p:spPr>
        <p:txBody>
          <a:bodyPr wrap="square" rtlCol="0">
            <a:spAutoFit/>
          </a:bodyPr>
          <a:lstStyle/>
          <a:p>
            <a:pPr algn="ctr" defTabSz="914377"/>
            <a:r>
              <a:rPr lang="zh-CN" altLang="en-US" sz="2400" dirty="0">
                <a:solidFill>
                  <a:schemeClr val="accent1"/>
                </a:solidFill>
                <a:latin typeface="汉仪大宋简" panose="02010609000101010101" pitchFamily="49" charset="-122"/>
                <a:ea typeface="汉仪大宋简" panose="02010609000101010101" pitchFamily="49" charset="-122"/>
              </a:rPr>
              <a:t>最高法工作报告</a:t>
            </a:r>
          </a:p>
        </p:txBody>
      </p:sp>
      <p:sp>
        <p:nvSpPr>
          <p:cNvPr id="236" name="TextBox 46">
            <a:extLst>
              <a:ext uri="{FF2B5EF4-FFF2-40B4-BE49-F238E27FC236}">
                <a16:creationId xmlns:a16="http://schemas.microsoft.com/office/drawing/2014/main" id="{F6ACB702-2BAC-468A-B755-A53653616C82}"/>
              </a:ext>
            </a:extLst>
          </p:cNvPr>
          <p:cNvSpPr txBox="1"/>
          <p:nvPr/>
        </p:nvSpPr>
        <p:spPr>
          <a:xfrm flipH="1">
            <a:off x="8111516" y="4813620"/>
            <a:ext cx="2933580" cy="461665"/>
          </a:xfrm>
          <a:prstGeom prst="rect">
            <a:avLst/>
          </a:prstGeom>
          <a:noFill/>
        </p:spPr>
        <p:txBody>
          <a:bodyPr wrap="square" rtlCol="0">
            <a:spAutoFit/>
          </a:bodyPr>
          <a:lstStyle/>
          <a:p>
            <a:pPr algn="ctr" defTabSz="914377"/>
            <a:r>
              <a:rPr lang="en-US" altLang="zh-CN" sz="2400" dirty="0">
                <a:solidFill>
                  <a:schemeClr val="accent1"/>
                </a:solidFill>
                <a:latin typeface="汉仪大宋简" panose="02010609000101010101" pitchFamily="49" charset="-122"/>
                <a:ea typeface="汉仪大宋简" panose="02010609000101010101" pitchFamily="49" charset="-122"/>
              </a:rPr>
              <a:t>……</a:t>
            </a:r>
            <a:endParaRPr lang="zh-CN" altLang="en-US" sz="2400" dirty="0">
              <a:solidFill>
                <a:schemeClr val="accent1"/>
              </a:solidFill>
              <a:latin typeface="汉仪大宋简" panose="02010609000101010101" pitchFamily="49" charset="-122"/>
              <a:ea typeface="汉仪大宋简" panose="02010609000101010101" pitchFamily="49" charset="-122"/>
            </a:endParaRPr>
          </a:p>
        </p:txBody>
      </p:sp>
      <p:sp>
        <p:nvSpPr>
          <p:cNvPr id="237" name="TextBox 43">
            <a:extLst>
              <a:ext uri="{FF2B5EF4-FFF2-40B4-BE49-F238E27FC236}">
                <a16:creationId xmlns:a16="http://schemas.microsoft.com/office/drawing/2014/main" id="{0D9465C2-469D-4E05-999F-843EFA0DC095}"/>
              </a:ext>
            </a:extLst>
          </p:cNvPr>
          <p:cNvSpPr txBox="1"/>
          <p:nvPr/>
        </p:nvSpPr>
        <p:spPr>
          <a:xfrm flipH="1">
            <a:off x="8111516" y="3902391"/>
            <a:ext cx="2933580" cy="461665"/>
          </a:xfrm>
          <a:prstGeom prst="rect">
            <a:avLst/>
          </a:prstGeom>
          <a:noFill/>
        </p:spPr>
        <p:txBody>
          <a:bodyPr wrap="square" rtlCol="0">
            <a:spAutoFit/>
          </a:bodyPr>
          <a:lstStyle/>
          <a:p>
            <a:pPr algn="ctr" defTabSz="914377"/>
            <a:r>
              <a:rPr lang="zh-CN" altLang="en-US" sz="2400" dirty="0">
                <a:solidFill>
                  <a:schemeClr val="accent1"/>
                </a:solidFill>
                <a:latin typeface="汉仪大宋简" panose="02010609000101010101" pitchFamily="49" charset="-122"/>
                <a:ea typeface="汉仪大宋简" panose="02010609000101010101" pitchFamily="49" charset="-122"/>
              </a:rPr>
              <a:t>最高检工作报告</a:t>
            </a:r>
          </a:p>
        </p:txBody>
      </p:sp>
      <p:sp>
        <p:nvSpPr>
          <p:cNvPr id="241" name="椭圆 240">
            <a:extLst>
              <a:ext uri="{FF2B5EF4-FFF2-40B4-BE49-F238E27FC236}">
                <a16:creationId xmlns:a16="http://schemas.microsoft.com/office/drawing/2014/main" id="{C137823B-3654-423B-B202-733A800C6613}"/>
              </a:ext>
            </a:extLst>
          </p:cNvPr>
          <p:cNvSpPr/>
          <p:nvPr/>
        </p:nvSpPr>
        <p:spPr>
          <a:xfrm>
            <a:off x="4859334" y="2802464"/>
            <a:ext cx="2654849" cy="2654848"/>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3200" dirty="0">
              <a:solidFill>
                <a:prstClr val="white"/>
              </a:solidFill>
              <a:latin typeface="Calibri" panose="020F0502020204030204"/>
              <a:ea typeface="宋体" panose="02010600030101010101" pitchFamily="2" charset="-122"/>
            </a:endParaRPr>
          </a:p>
        </p:txBody>
      </p:sp>
      <p:grpSp>
        <p:nvGrpSpPr>
          <p:cNvPr id="242" name="组合 241">
            <a:extLst>
              <a:ext uri="{FF2B5EF4-FFF2-40B4-BE49-F238E27FC236}">
                <a16:creationId xmlns:a16="http://schemas.microsoft.com/office/drawing/2014/main" id="{AFAA7324-6B76-4D06-9D31-D2BBA584B82C}"/>
              </a:ext>
            </a:extLst>
          </p:cNvPr>
          <p:cNvGrpSpPr/>
          <p:nvPr/>
        </p:nvGrpSpPr>
        <p:grpSpPr>
          <a:xfrm>
            <a:off x="4396608" y="3144374"/>
            <a:ext cx="893447" cy="169849"/>
            <a:chOff x="2890138" y="1712498"/>
            <a:chExt cx="757475" cy="144000"/>
          </a:xfrm>
          <a:solidFill>
            <a:schemeClr val="accent1"/>
          </a:solidFill>
        </p:grpSpPr>
        <p:sp>
          <p:nvSpPr>
            <p:cNvPr id="243" name="椭圆 242">
              <a:extLst>
                <a:ext uri="{FF2B5EF4-FFF2-40B4-BE49-F238E27FC236}">
                  <a16:creationId xmlns:a16="http://schemas.microsoft.com/office/drawing/2014/main" id="{75C4D226-7516-44AB-8F37-7CE11861A234}"/>
                </a:ext>
              </a:extLst>
            </p:cNvPr>
            <p:cNvSpPr/>
            <p:nvPr/>
          </p:nvSpPr>
          <p:spPr>
            <a:xfrm>
              <a:off x="3503613" y="1712498"/>
              <a:ext cx="144000" cy="144000"/>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latin typeface="Calibri" panose="020F0502020204030204"/>
                <a:ea typeface="宋体" panose="02010600030101010101" pitchFamily="2" charset="-122"/>
              </a:endParaRPr>
            </a:p>
          </p:txBody>
        </p:sp>
        <p:cxnSp>
          <p:nvCxnSpPr>
            <p:cNvPr id="244" name="直接连接符 243">
              <a:extLst>
                <a:ext uri="{FF2B5EF4-FFF2-40B4-BE49-F238E27FC236}">
                  <a16:creationId xmlns:a16="http://schemas.microsoft.com/office/drawing/2014/main" id="{F50D5B3F-ACA7-4522-9ED0-376EB0873E87}"/>
                </a:ext>
              </a:extLst>
            </p:cNvPr>
            <p:cNvCxnSpPr/>
            <p:nvPr/>
          </p:nvCxnSpPr>
          <p:spPr>
            <a:xfrm>
              <a:off x="2890138" y="1784498"/>
              <a:ext cx="685475" cy="0"/>
            </a:xfrm>
            <a:prstGeom prst="line">
              <a:avLst/>
            </a:prstGeom>
            <a:grpFill/>
            <a:ln w="127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245" name="组合 244">
            <a:extLst>
              <a:ext uri="{FF2B5EF4-FFF2-40B4-BE49-F238E27FC236}">
                <a16:creationId xmlns:a16="http://schemas.microsoft.com/office/drawing/2014/main" id="{150326FA-7CAF-4601-B260-6AAC1C8D2E52}"/>
              </a:ext>
            </a:extLst>
          </p:cNvPr>
          <p:cNvGrpSpPr/>
          <p:nvPr/>
        </p:nvGrpSpPr>
        <p:grpSpPr>
          <a:xfrm>
            <a:off x="4414025" y="4974624"/>
            <a:ext cx="893447" cy="169849"/>
            <a:chOff x="2890138" y="1712498"/>
            <a:chExt cx="757475" cy="144000"/>
          </a:xfrm>
          <a:solidFill>
            <a:schemeClr val="accent1"/>
          </a:solidFill>
        </p:grpSpPr>
        <p:sp>
          <p:nvSpPr>
            <p:cNvPr id="246" name="椭圆 245">
              <a:extLst>
                <a:ext uri="{FF2B5EF4-FFF2-40B4-BE49-F238E27FC236}">
                  <a16:creationId xmlns:a16="http://schemas.microsoft.com/office/drawing/2014/main" id="{761AA783-25E5-4ACC-9167-1DEC4DF7D99B}"/>
                </a:ext>
              </a:extLst>
            </p:cNvPr>
            <p:cNvSpPr/>
            <p:nvPr/>
          </p:nvSpPr>
          <p:spPr>
            <a:xfrm>
              <a:off x="3503613" y="1712498"/>
              <a:ext cx="144000" cy="144000"/>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latin typeface="Calibri" panose="020F0502020204030204"/>
                <a:ea typeface="宋体" panose="02010600030101010101" pitchFamily="2" charset="-122"/>
              </a:endParaRPr>
            </a:p>
          </p:txBody>
        </p:sp>
        <p:cxnSp>
          <p:nvCxnSpPr>
            <p:cNvPr id="247" name="直接连接符 246">
              <a:extLst>
                <a:ext uri="{FF2B5EF4-FFF2-40B4-BE49-F238E27FC236}">
                  <a16:creationId xmlns:a16="http://schemas.microsoft.com/office/drawing/2014/main" id="{8A0032BE-3CE5-48FF-87C1-50718362BB10}"/>
                </a:ext>
              </a:extLst>
            </p:cNvPr>
            <p:cNvCxnSpPr/>
            <p:nvPr/>
          </p:nvCxnSpPr>
          <p:spPr>
            <a:xfrm>
              <a:off x="2890138" y="1784498"/>
              <a:ext cx="685475" cy="0"/>
            </a:xfrm>
            <a:prstGeom prst="line">
              <a:avLst/>
            </a:prstGeom>
            <a:grpFill/>
            <a:ln w="127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248" name="组合 247">
            <a:extLst>
              <a:ext uri="{FF2B5EF4-FFF2-40B4-BE49-F238E27FC236}">
                <a16:creationId xmlns:a16="http://schemas.microsoft.com/office/drawing/2014/main" id="{4C679EB1-AF6E-4F88-A16F-602495B6C8CF}"/>
              </a:ext>
            </a:extLst>
          </p:cNvPr>
          <p:cNvGrpSpPr/>
          <p:nvPr/>
        </p:nvGrpSpPr>
        <p:grpSpPr>
          <a:xfrm>
            <a:off x="4396608" y="4059501"/>
            <a:ext cx="550263" cy="169849"/>
            <a:chOff x="3353935" y="3044625"/>
            <a:chExt cx="412697" cy="127387"/>
          </a:xfrm>
          <a:solidFill>
            <a:schemeClr val="accent1"/>
          </a:solidFill>
        </p:grpSpPr>
        <p:sp>
          <p:nvSpPr>
            <p:cNvPr id="249" name="椭圆 248">
              <a:extLst>
                <a:ext uri="{FF2B5EF4-FFF2-40B4-BE49-F238E27FC236}">
                  <a16:creationId xmlns:a16="http://schemas.microsoft.com/office/drawing/2014/main" id="{8A4E1D50-4043-4C78-80BF-BB57C7EB842C}"/>
                </a:ext>
              </a:extLst>
            </p:cNvPr>
            <p:cNvSpPr/>
            <p:nvPr/>
          </p:nvSpPr>
          <p:spPr>
            <a:xfrm>
              <a:off x="3639245" y="3044625"/>
              <a:ext cx="127387" cy="127387"/>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latin typeface="Calibri" panose="020F0502020204030204"/>
                <a:ea typeface="宋体" panose="02010600030101010101" pitchFamily="2" charset="-122"/>
              </a:endParaRPr>
            </a:p>
          </p:txBody>
        </p:sp>
        <p:cxnSp>
          <p:nvCxnSpPr>
            <p:cNvPr id="250" name="直接连接符 249">
              <a:extLst>
                <a:ext uri="{FF2B5EF4-FFF2-40B4-BE49-F238E27FC236}">
                  <a16:creationId xmlns:a16="http://schemas.microsoft.com/office/drawing/2014/main" id="{E8E927A4-47E3-434B-99B4-F90C9D57F8C9}"/>
                </a:ext>
              </a:extLst>
            </p:cNvPr>
            <p:cNvCxnSpPr/>
            <p:nvPr/>
          </p:nvCxnSpPr>
          <p:spPr>
            <a:xfrm>
              <a:off x="3353935" y="3108317"/>
              <a:ext cx="350314" cy="0"/>
            </a:xfrm>
            <a:prstGeom prst="line">
              <a:avLst/>
            </a:prstGeom>
            <a:grpFill/>
            <a:ln w="127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251" name="组合 250">
            <a:extLst>
              <a:ext uri="{FF2B5EF4-FFF2-40B4-BE49-F238E27FC236}">
                <a16:creationId xmlns:a16="http://schemas.microsoft.com/office/drawing/2014/main" id="{4FC1D110-C675-4221-9F3E-DDD463F02E78}"/>
              </a:ext>
            </a:extLst>
          </p:cNvPr>
          <p:cNvGrpSpPr/>
          <p:nvPr/>
        </p:nvGrpSpPr>
        <p:grpSpPr>
          <a:xfrm flipH="1">
            <a:off x="7094017" y="3144374"/>
            <a:ext cx="893447" cy="169849"/>
            <a:chOff x="2890138" y="1712498"/>
            <a:chExt cx="757475" cy="144000"/>
          </a:xfrm>
          <a:solidFill>
            <a:schemeClr val="accent1"/>
          </a:solidFill>
        </p:grpSpPr>
        <p:sp>
          <p:nvSpPr>
            <p:cNvPr id="252" name="椭圆 251">
              <a:extLst>
                <a:ext uri="{FF2B5EF4-FFF2-40B4-BE49-F238E27FC236}">
                  <a16:creationId xmlns:a16="http://schemas.microsoft.com/office/drawing/2014/main" id="{38BD20E0-C422-4494-B6EB-868EF74ABE7F}"/>
                </a:ext>
              </a:extLst>
            </p:cNvPr>
            <p:cNvSpPr/>
            <p:nvPr/>
          </p:nvSpPr>
          <p:spPr>
            <a:xfrm>
              <a:off x="3503613" y="1712498"/>
              <a:ext cx="144000" cy="144000"/>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latin typeface="Calibri" panose="020F0502020204030204"/>
                <a:ea typeface="宋体" panose="02010600030101010101" pitchFamily="2" charset="-122"/>
              </a:endParaRPr>
            </a:p>
          </p:txBody>
        </p:sp>
        <p:cxnSp>
          <p:nvCxnSpPr>
            <p:cNvPr id="253" name="直接连接符 252">
              <a:extLst>
                <a:ext uri="{FF2B5EF4-FFF2-40B4-BE49-F238E27FC236}">
                  <a16:creationId xmlns:a16="http://schemas.microsoft.com/office/drawing/2014/main" id="{C47E7BFC-0865-4A2A-9A58-BED2EAC99938}"/>
                </a:ext>
              </a:extLst>
            </p:cNvPr>
            <p:cNvCxnSpPr/>
            <p:nvPr/>
          </p:nvCxnSpPr>
          <p:spPr>
            <a:xfrm>
              <a:off x="2890138" y="1784498"/>
              <a:ext cx="685475" cy="0"/>
            </a:xfrm>
            <a:prstGeom prst="line">
              <a:avLst/>
            </a:prstGeom>
            <a:grpFill/>
            <a:ln w="127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254" name="组合 253">
            <a:extLst>
              <a:ext uri="{FF2B5EF4-FFF2-40B4-BE49-F238E27FC236}">
                <a16:creationId xmlns:a16="http://schemas.microsoft.com/office/drawing/2014/main" id="{26616A2C-6B9C-4023-A518-7739FBB9528C}"/>
              </a:ext>
            </a:extLst>
          </p:cNvPr>
          <p:cNvGrpSpPr/>
          <p:nvPr/>
        </p:nvGrpSpPr>
        <p:grpSpPr>
          <a:xfrm flipH="1">
            <a:off x="7076600" y="4974624"/>
            <a:ext cx="893447" cy="169849"/>
            <a:chOff x="2890138" y="1712498"/>
            <a:chExt cx="757475" cy="144000"/>
          </a:xfrm>
          <a:solidFill>
            <a:schemeClr val="accent1"/>
          </a:solidFill>
        </p:grpSpPr>
        <p:sp>
          <p:nvSpPr>
            <p:cNvPr id="255" name="椭圆 254">
              <a:extLst>
                <a:ext uri="{FF2B5EF4-FFF2-40B4-BE49-F238E27FC236}">
                  <a16:creationId xmlns:a16="http://schemas.microsoft.com/office/drawing/2014/main" id="{39E2D03F-A7F9-4866-A0F1-C1AEC0981F42}"/>
                </a:ext>
              </a:extLst>
            </p:cNvPr>
            <p:cNvSpPr/>
            <p:nvPr/>
          </p:nvSpPr>
          <p:spPr>
            <a:xfrm>
              <a:off x="3503613" y="1712498"/>
              <a:ext cx="144000" cy="144000"/>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latin typeface="Calibri" panose="020F0502020204030204"/>
                <a:ea typeface="宋体" panose="02010600030101010101" pitchFamily="2" charset="-122"/>
              </a:endParaRPr>
            </a:p>
          </p:txBody>
        </p:sp>
        <p:cxnSp>
          <p:nvCxnSpPr>
            <p:cNvPr id="256" name="直接连接符 255">
              <a:extLst>
                <a:ext uri="{FF2B5EF4-FFF2-40B4-BE49-F238E27FC236}">
                  <a16:creationId xmlns:a16="http://schemas.microsoft.com/office/drawing/2014/main" id="{753AD09E-23DD-4795-8708-961BE1644D40}"/>
                </a:ext>
              </a:extLst>
            </p:cNvPr>
            <p:cNvCxnSpPr/>
            <p:nvPr/>
          </p:nvCxnSpPr>
          <p:spPr>
            <a:xfrm>
              <a:off x="2890138" y="1784498"/>
              <a:ext cx="685475" cy="0"/>
            </a:xfrm>
            <a:prstGeom prst="line">
              <a:avLst/>
            </a:prstGeom>
            <a:grpFill/>
            <a:ln w="127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257" name="组合 256">
            <a:extLst>
              <a:ext uri="{FF2B5EF4-FFF2-40B4-BE49-F238E27FC236}">
                <a16:creationId xmlns:a16="http://schemas.microsoft.com/office/drawing/2014/main" id="{306D0B1B-B4D5-4887-9F47-2FDC10DF8F5B}"/>
              </a:ext>
            </a:extLst>
          </p:cNvPr>
          <p:cNvGrpSpPr/>
          <p:nvPr/>
        </p:nvGrpSpPr>
        <p:grpSpPr>
          <a:xfrm>
            <a:off x="7437201" y="4059501"/>
            <a:ext cx="550263" cy="169849"/>
            <a:chOff x="5634380" y="3044625"/>
            <a:chExt cx="412697" cy="127387"/>
          </a:xfrm>
          <a:solidFill>
            <a:schemeClr val="accent1"/>
          </a:solidFill>
        </p:grpSpPr>
        <p:sp>
          <p:nvSpPr>
            <p:cNvPr id="258" name="椭圆 257">
              <a:extLst>
                <a:ext uri="{FF2B5EF4-FFF2-40B4-BE49-F238E27FC236}">
                  <a16:creationId xmlns:a16="http://schemas.microsoft.com/office/drawing/2014/main" id="{BD33C666-A280-4C74-B056-50209E5E9F1B}"/>
                </a:ext>
              </a:extLst>
            </p:cNvPr>
            <p:cNvSpPr/>
            <p:nvPr/>
          </p:nvSpPr>
          <p:spPr>
            <a:xfrm flipH="1">
              <a:off x="5634380" y="3044625"/>
              <a:ext cx="127387" cy="127387"/>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latin typeface="Calibri" panose="020F0502020204030204"/>
                <a:ea typeface="宋体" panose="02010600030101010101" pitchFamily="2" charset="-122"/>
              </a:endParaRPr>
            </a:p>
          </p:txBody>
        </p:sp>
        <p:cxnSp>
          <p:nvCxnSpPr>
            <p:cNvPr id="259" name="直接连接符 258">
              <a:extLst>
                <a:ext uri="{FF2B5EF4-FFF2-40B4-BE49-F238E27FC236}">
                  <a16:creationId xmlns:a16="http://schemas.microsoft.com/office/drawing/2014/main" id="{4568F05C-7F4D-4E8E-9476-C27D2FF6EF9C}"/>
                </a:ext>
              </a:extLst>
            </p:cNvPr>
            <p:cNvCxnSpPr/>
            <p:nvPr/>
          </p:nvCxnSpPr>
          <p:spPr>
            <a:xfrm flipH="1">
              <a:off x="5696763" y="3108317"/>
              <a:ext cx="350314" cy="0"/>
            </a:xfrm>
            <a:prstGeom prst="line">
              <a:avLst/>
            </a:prstGeom>
            <a:grpFill/>
            <a:ln w="127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33" name="大演PPT工作室制作"/>
          <p:cNvSpPr>
            <a:spLocks noChangeAspect="1"/>
          </p:cNvSpPr>
          <p:nvPr/>
        </p:nvSpPr>
        <p:spPr bwMode="auto">
          <a:xfrm>
            <a:off x="5660999" y="3511943"/>
            <a:ext cx="1062073" cy="1264962"/>
          </a:xfrm>
          <a:custGeom>
            <a:avLst/>
            <a:gdLst>
              <a:gd name="connsiteX0" fmla="*/ 89718 w 502496"/>
              <a:gd name="connsiteY0" fmla="*/ 426004 h 598488"/>
              <a:gd name="connsiteX1" fmla="*/ 134440 w 502496"/>
              <a:gd name="connsiteY1" fmla="*/ 470445 h 598488"/>
              <a:gd name="connsiteX2" fmla="*/ 109743 w 502496"/>
              <a:gd name="connsiteY2" fmla="*/ 517107 h 598488"/>
              <a:gd name="connsiteX3" fmla="*/ 170485 w 502496"/>
              <a:gd name="connsiteY3" fmla="*/ 578657 h 598488"/>
              <a:gd name="connsiteX4" fmla="*/ 9173 w 502496"/>
              <a:gd name="connsiteY4" fmla="*/ 578657 h 598488"/>
              <a:gd name="connsiteX5" fmla="*/ 69915 w 502496"/>
              <a:gd name="connsiteY5" fmla="*/ 517107 h 598488"/>
              <a:gd name="connsiteX6" fmla="*/ 45218 w 502496"/>
              <a:gd name="connsiteY6" fmla="*/ 470445 h 598488"/>
              <a:gd name="connsiteX7" fmla="*/ 89718 w 502496"/>
              <a:gd name="connsiteY7" fmla="*/ 426004 h 598488"/>
              <a:gd name="connsiteX8" fmla="*/ 412601 w 502496"/>
              <a:gd name="connsiteY8" fmla="*/ 425933 h 598488"/>
              <a:gd name="connsiteX9" fmla="*/ 457120 w 502496"/>
              <a:gd name="connsiteY9" fmla="*/ 470391 h 598488"/>
              <a:gd name="connsiteX10" fmla="*/ 432412 w 502496"/>
              <a:gd name="connsiteY10" fmla="*/ 517072 h 598488"/>
              <a:gd name="connsiteX11" fmla="*/ 493181 w 502496"/>
              <a:gd name="connsiteY11" fmla="*/ 578647 h 598488"/>
              <a:gd name="connsiteX12" fmla="*/ 331798 w 502496"/>
              <a:gd name="connsiteY12" fmla="*/ 578647 h 598488"/>
              <a:gd name="connsiteX13" fmla="*/ 392567 w 502496"/>
              <a:gd name="connsiteY13" fmla="*/ 517072 h 598488"/>
              <a:gd name="connsiteX14" fmla="*/ 368081 w 502496"/>
              <a:gd name="connsiteY14" fmla="*/ 470391 h 598488"/>
              <a:gd name="connsiteX15" fmla="*/ 412601 w 502496"/>
              <a:gd name="connsiteY15" fmla="*/ 425933 h 598488"/>
              <a:gd name="connsiteX16" fmla="*/ 251253 w 502496"/>
              <a:gd name="connsiteY16" fmla="*/ 425933 h 598488"/>
              <a:gd name="connsiteX17" fmla="*/ 295753 w 502496"/>
              <a:gd name="connsiteY17" fmla="*/ 470391 h 598488"/>
              <a:gd name="connsiteX18" fmla="*/ 271056 w 502496"/>
              <a:gd name="connsiteY18" fmla="*/ 517072 h 598488"/>
              <a:gd name="connsiteX19" fmla="*/ 331798 w 502496"/>
              <a:gd name="connsiteY19" fmla="*/ 578647 h 598488"/>
              <a:gd name="connsiteX20" fmla="*/ 170486 w 502496"/>
              <a:gd name="connsiteY20" fmla="*/ 578647 h 598488"/>
              <a:gd name="connsiteX21" fmla="*/ 231228 w 502496"/>
              <a:gd name="connsiteY21" fmla="*/ 517072 h 598488"/>
              <a:gd name="connsiteX22" fmla="*/ 206531 w 502496"/>
              <a:gd name="connsiteY22" fmla="*/ 470391 h 598488"/>
              <a:gd name="connsiteX23" fmla="*/ 251253 w 502496"/>
              <a:gd name="connsiteY23" fmla="*/ 425933 h 598488"/>
              <a:gd name="connsiteX24" fmla="*/ 298703 w 502496"/>
              <a:gd name="connsiteY24" fmla="*/ 213955 h 598488"/>
              <a:gd name="connsiteX25" fmla="*/ 322060 w 502496"/>
              <a:gd name="connsiteY25" fmla="*/ 213955 h 598488"/>
              <a:gd name="connsiteX26" fmla="*/ 322060 w 502496"/>
              <a:gd name="connsiteY26" fmla="*/ 280004 h 598488"/>
              <a:gd name="connsiteX27" fmla="*/ 298703 w 502496"/>
              <a:gd name="connsiteY27" fmla="*/ 280004 h 598488"/>
              <a:gd name="connsiteX28" fmla="*/ 333845 w 502496"/>
              <a:gd name="connsiteY28" fmla="*/ 184458 h 598488"/>
              <a:gd name="connsiteX29" fmla="*/ 357202 w 502496"/>
              <a:gd name="connsiteY29" fmla="*/ 184458 h 598488"/>
              <a:gd name="connsiteX30" fmla="*/ 357202 w 502496"/>
              <a:gd name="connsiteY30" fmla="*/ 280004 h 598488"/>
              <a:gd name="connsiteX31" fmla="*/ 333845 w 502496"/>
              <a:gd name="connsiteY31" fmla="*/ 280004 h 598488"/>
              <a:gd name="connsiteX32" fmla="*/ 369198 w 502496"/>
              <a:gd name="connsiteY32" fmla="*/ 147976 h 598488"/>
              <a:gd name="connsiteX33" fmla="*/ 392555 w 502496"/>
              <a:gd name="connsiteY33" fmla="*/ 147976 h 598488"/>
              <a:gd name="connsiteX34" fmla="*/ 392555 w 502496"/>
              <a:gd name="connsiteY34" fmla="*/ 280004 h 598488"/>
              <a:gd name="connsiteX35" fmla="*/ 369198 w 502496"/>
              <a:gd name="connsiteY35" fmla="*/ 280004 h 598488"/>
              <a:gd name="connsiteX36" fmla="*/ 170514 w 502496"/>
              <a:gd name="connsiteY36" fmla="*/ 142683 h 598488"/>
              <a:gd name="connsiteX37" fmla="*/ 174075 w 502496"/>
              <a:gd name="connsiteY37" fmla="*/ 149348 h 598488"/>
              <a:gd name="connsiteX38" fmla="*/ 164505 w 502496"/>
              <a:gd name="connsiteY38" fmla="*/ 224219 h 598488"/>
              <a:gd name="connsiteX39" fmla="*/ 175855 w 502496"/>
              <a:gd name="connsiteY39" fmla="*/ 244214 h 598488"/>
              <a:gd name="connsiteX40" fmla="*/ 187204 w 502496"/>
              <a:gd name="connsiteY40" fmla="*/ 224219 h 598488"/>
              <a:gd name="connsiteX41" fmla="*/ 177635 w 502496"/>
              <a:gd name="connsiteY41" fmla="*/ 149348 h 598488"/>
              <a:gd name="connsiteX42" fmla="*/ 177858 w 502496"/>
              <a:gd name="connsiteY42" fmla="*/ 149348 h 598488"/>
              <a:gd name="connsiteX43" fmla="*/ 181196 w 502496"/>
              <a:gd name="connsiteY43" fmla="*/ 142683 h 598488"/>
              <a:gd name="connsiteX44" fmla="*/ 237499 w 502496"/>
              <a:gd name="connsiteY44" fmla="*/ 154680 h 598488"/>
              <a:gd name="connsiteX45" fmla="*/ 306042 w 502496"/>
              <a:gd name="connsiteY45" fmla="*/ 177341 h 598488"/>
              <a:gd name="connsiteX46" fmla="*/ 315166 w 502496"/>
              <a:gd name="connsiteY46" fmla="*/ 195559 h 598488"/>
              <a:gd name="connsiteX47" fmla="*/ 301591 w 502496"/>
              <a:gd name="connsiteY47" fmla="*/ 205334 h 598488"/>
              <a:gd name="connsiteX48" fmla="*/ 296918 w 502496"/>
              <a:gd name="connsiteY48" fmla="*/ 204446 h 598488"/>
              <a:gd name="connsiteX49" fmla="*/ 228375 w 502496"/>
              <a:gd name="connsiteY49" fmla="*/ 181785 h 598488"/>
              <a:gd name="connsiteX50" fmla="*/ 228375 w 502496"/>
              <a:gd name="connsiteY50" fmla="*/ 181562 h 598488"/>
              <a:gd name="connsiteX51" fmla="*/ 228152 w 502496"/>
              <a:gd name="connsiteY51" fmla="*/ 181562 h 598488"/>
              <a:gd name="connsiteX52" fmla="*/ 215912 w 502496"/>
              <a:gd name="connsiteY52" fmla="*/ 177786 h 598488"/>
              <a:gd name="connsiteX53" fmla="*/ 215912 w 502496"/>
              <a:gd name="connsiteY53" fmla="*/ 275095 h 598488"/>
              <a:gd name="connsiteX54" fmla="*/ 227262 w 502496"/>
              <a:gd name="connsiteY54" fmla="*/ 416172 h 598488"/>
              <a:gd name="connsiteX55" fmla="*/ 211462 w 502496"/>
              <a:gd name="connsiteY55" fmla="*/ 434612 h 598488"/>
              <a:gd name="connsiteX56" fmla="*/ 210126 w 502496"/>
              <a:gd name="connsiteY56" fmla="*/ 434612 h 598488"/>
              <a:gd name="connsiteX57" fmla="*/ 192991 w 502496"/>
              <a:gd name="connsiteY57" fmla="*/ 418838 h 598488"/>
              <a:gd name="connsiteX58" fmla="*/ 182754 w 502496"/>
              <a:gd name="connsiteY58" fmla="*/ 291314 h 598488"/>
              <a:gd name="connsiteX59" fmla="*/ 175855 w 502496"/>
              <a:gd name="connsiteY59" fmla="*/ 292869 h 598488"/>
              <a:gd name="connsiteX60" fmla="*/ 168956 w 502496"/>
              <a:gd name="connsiteY60" fmla="*/ 291314 h 598488"/>
              <a:gd name="connsiteX61" fmla="*/ 158719 w 502496"/>
              <a:gd name="connsiteY61" fmla="*/ 418838 h 598488"/>
              <a:gd name="connsiteX62" fmla="*/ 141583 w 502496"/>
              <a:gd name="connsiteY62" fmla="*/ 434612 h 598488"/>
              <a:gd name="connsiteX63" fmla="*/ 140248 w 502496"/>
              <a:gd name="connsiteY63" fmla="*/ 434612 h 598488"/>
              <a:gd name="connsiteX64" fmla="*/ 124448 w 502496"/>
              <a:gd name="connsiteY64" fmla="*/ 416172 h 598488"/>
              <a:gd name="connsiteX65" fmla="*/ 135797 w 502496"/>
              <a:gd name="connsiteY65" fmla="*/ 275095 h 598488"/>
              <a:gd name="connsiteX66" fmla="*/ 135797 w 502496"/>
              <a:gd name="connsiteY66" fmla="*/ 177786 h 598488"/>
              <a:gd name="connsiteX67" fmla="*/ 130901 w 502496"/>
              <a:gd name="connsiteY67" fmla="*/ 179119 h 598488"/>
              <a:gd name="connsiteX68" fmla="*/ 109760 w 502496"/>
              <a:gd name="connsiteY68" fmla="*/ 273984 h 598488"/>
              <a:gd name="connsiteX69" fmla="*/ 95962 w 502496"/>
              <a:gd name="connsiteY69" fmla="*/ 285093 h 598488"/>
              <a:gd name="connsiteX70" fmla="*/ 92847 w 502496"/>
              <a:gd name="connsiteY70" fmla="*/ 284649 h 598488"/>
              <a:gd name="connsiteX71" fmla="*/ 81942 w 502496"/>
              <a:gd name="connsiteY71" fmla="*/ 267764 h 598488"/>
              <a:gd name="connsiteX72" fmla="*/ 104864 w 502496"/>
              <a:gd name="connsiteY72" fmla="*/ 165122 h 598488"/>
              <a:gd name="connsiteX73" fmla="*/ 105309 w 502496"/>
              <a:gd name="connsiteY73" fmla="*/ 163567 h 598488"/>
              <a:gd name="connsiteX74" fmla="*/ 106644 w 502496"/>
              <a:gd name="connsiteY74" fmla="*/ 161123 h 598488"/>
              <a:gd name="connsiteX75" fmla="*/ 108202 w 502496"/>
              <a:gd name="connsiteY75" fmla="*/ 158901 h 598488"/>
              <a:gd name="connsiteX76" fmla="*/ 110205 w 502496"/>
              <a:gd name="connsiteY76" fmla="*/ 157124 h 598488"/>
              <a:gd name="connsiteX77" fmla="*/ 112430 w 502496"/>
              <a:gd name="connsiteY77" fmla="*/ 155569 h 598488"/>
              <a:gd name="connsiteX78" fmla="*/ 113988 w 502496"/>
              <a:gd name="connsiteY78" fmla="*/ 154680 h 598488"/>
              <a:gd name="connsiteX79" fmla="*/ 170514 w 502496"/>
              <a:gd name="connsiteY79" fmla="*/ 142683 h 598488"/>
              <a:gd name="connsiteX80" fmla="*/ 175743 w 502496"/>
              <a:gd name="connsiteY80" fmla="*/ 60475 h 598488"/>
              <a:gd name="connsiteX81" fmla="*/ 211908 w 502496"/>
              <a:gd name="connsiteY81" fmla="*/ 100027 h 598488"/>
              <a:gd name="connsiteX82" fmla="*/ 175743 w 502496"/>
              <a:gd name="connsiteY82" fmla="*/ 139579 h 598488"/>
              <a:gd name="connsiteX83" fmla="*/ 139578 w 502496"/>
              <a:gd name="connsiteY83" fmla="*/ 100027 h 598488"/>
              <a:gd name="connsiteX84" fmla="*/ 175743 w 502496"/>
              <a:gd name="connsiteY84" fmla="*/ 60475 h 598488"/>
              <a:gd name="connsiteX85" fmla="*/ 59641 w 502496"/>
              <a:gd name="connsiteY85" fmla="*/ 0 h 598488"/>
              <a:gd name="connsiteX86" fmla="*/ 442633 w 502496"/>
              <a:gd name="connsiteY86" fmla="*/ 0 h 598488"/>
              <a:gd name="connsiteX87" fmla="*/ 502496 w 502496"/>
              <a:gd name="connsiteY87" fmla="*/ 59774 h 598488"/>
              <a:gd name="connsiteX88" fmla="*/ 502496 w 502496"/>
              <a:gd name="connsiteY88" fmla="*/ 278870 h 598488"/>
              <a:gd name="connsiteX89" fmla="*/ 442633 w 502496"/>
              <a:gd name="connsiteY89" fmla="*/ 338644 h 598488"/>
              <a:gd name="connsiteX90" fmla="*/ 239453 w 502496"/>
              <a:gd name="connsiteY90" fmla="*/ 338644 h 598488"/>
              <a:gd name="connsiteX91" fmla="*/ 237450 w 502496"/>
              <a:gd name="connsiteY91" fmla="*/ 314868 h 598488"/>
              <a:gd name="connsiteX92" fmla="*/ 442633 w 502496"/>
              <a:gd name="connsiteY92" fmla="*/ 314868 h 598488"/>
              <a:gd name="connsiteX93" fmla="*/ 478462 w 502496"/>
              <a:gd name="connsiteY93" fmla="*/ 278870 h 598488"/>
              <a:gd name="connsiteX94" fmla="*/ 478462 w 502496"/>
              <a:gd name="connsiteY94" fmla="*/ 59774 h 598488"/>
              <a:gd name="connsiteX95" fmla="*/ 442633 w 502496"/>
              <a:gd name="connsiteY95" fmla="*/ 23776 h 598488"/>
              <a:gd name="connsiteX96" fmla="*/ 59641 w 502496"/>
              <a:gd name="connsiteY96" fmla="*/ 23776 h 598488"/>
              <a:gd name="connsiteX97" fmla="*/ 23812 w 502496"/>
              <a:gd name="connsiteY97" fmla="*/ 59774 h 598488"/>
              <a:gd name="connsiteX98" fmla="*/ 23812 w 502496"/>
              <a:gd name="connsiteY98" fmla="*/ 278870 h 598488"/>
              <a:gd name="connsiteX99" fmla="*/ 59641 w 502496"/>
              <a:gd name="connsiteY99" fmla="*/ 314646 h 598488"/>
              <a:gd name="connsiteX100" fmla="*/ 113941 w 502496"/>
              <a:gd name="connsiteY100" fmla="*/ 314646 h 598488"/>
              <a:gd name="connsiteX101" fmla="*/ 112160 w 502496"/>
              <a:gd name="connsiteY101" fmla="*/ 338644 h 598488"/>
              <a:gd name="connsiteX102" fmla="*/ 59641 w 502496"/>
              <a:gd name="connsiteY102" fmla="*/ 338644 h 598488"/>
              <a:gd name="connsiteX103" fmla="*/ 0 w 502496"/>
              <a:gd name="connsiteY103" fmla="*/ 278870 h 598488"/>
              <a:gd name="connsiteX104" fmla="*/ 0 w 502496"/>
              <a:gd name="connsiteY104" fmla="*/ 59774 h 598488"/>
              <a:gd name="connsiteX105" fmla="*/ 59641 w 502496"/>
              <a:gd name="connsiteY105" fmla="*/ 0 h 598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502496" h="598488">
                <a:moveTo>
                  <a:pt x="89718" y="426004"/>
                </a:moveTo>
                <a:cubicBezTo>
                  <a:pt x="114415" y="426004"/>
                  <a:pt x="134440" y="446002"/>
                  <a:pt x="134440" y="470445"/>
                </a:cubicBezTo>
                <a:cubicBezTo>
                  <a:pt x="134440" y="487998"/>
                  <a:pt x="124205" y="507330"/>
                  <a:pt x="109743" y="517107"/>
                </a:cubicBezTo>
                <a:cubicBezTo>
                  <a:pt x="144675" y="525995"/>
                  <a:pt x="170485" y="556215"/>
                  <a:pt x="170485" y="578657"/>
                </a:cubicBezTo>
                <a:cubicBezTo>
                  <a:pt x="170485" y="605099"/>
                  <a:pt x="9173" y="605099"/>
                  <a:pt x="9173" y="578657"/>
                </a:cubicBezTo>
                <a:cubicBezTo>
                  <a:pt x="9173" y="556215"/>
                  <a:pt x="34983" y="525995"/>
                  <a:pt x="69915" y="517107"/>
                </a:cubicBezTo>
                <a:cubicBezTo>
                  <a:pt x="55230" y="507330"/>
                  <a:pt x="45218" y="487998"/>
                  <a:pt x="45218" y="470445"/>
                </a:cubicBezTo>
                <a:cubicBezTo>
                  <a:pt x="45218" y="446002"/>
                  <a:pt x="65243" y="426004"/>
                  <a:pt x="89718" y="426004"/>
                </a:cubicBezTo>
                <a:close/>
                <a:moveTo>
                  <a:pt x="412601" y="425933"/>
                </a:moveTo>
                <a:cubicBezTo>
                  <a:pt x="437087" y="425933"/>
                  <a:pt x="457120" y="445939"/>
                  <a:pt x="457120" y="470391"/>
                </a:cubicBezTo>
                <a:cubicBezTo>
                  <a:pt x="457120" y="487952"/>
                  <a:pt x="447103" y="507291"/>
                  <a:pt x="432412" y="517072"/>
                </a:cubicBezTo>
                <a:cubicBezTo>
                  <a:pt x="467360" y="525964"/>
                  <a:pt x="493181" y="556195"/>
                  <a:pt x="493181" y="578647"/>
                </a:cubicBezTo>
                <a:cubicBezTo>
                  <a:pt x="493181" y="605099"/>
                  <a:pt x="331798" y="605099"/>
                  <a:pt x="331798" y="578647"/>
                </a:cubicBezTo>
                <a:cubicBezTo>
                  <a:pt x="331798" y="556195"/>
                  <a:pt x="357619" y="525964"/>
                  <a:pt x="392567" y="517072"/>
                </a:cubicBezTo>
                <a:cubicBezTo>
                  <a:pt x="378098" y="507291"/>
                  <a:pt x="368081" y="487952"/>
                  <a:pt x="368081" y="470391"/>
                </a:cubicBezTo>
                <a:cubicBezTo>
                  <a:pt x="368081" y="445939"/>
                  <a:pt x="387893" y="425933"/>
                  <a:pt x="412601" y="425933"/>
                </a:cubicBezTo>
                <a:close/>
                <a:moveTo>
                  <a:pt x="251253" y="425933"/>
                </a:moveTo>
                <a:cubicBezTo>
                  <a:pt x="275728" y="425933"/>
                  <a:pt x="295753" y="445939"/>
                  <a:pt x="295753" y="470391"/>
                </a:cubicBezTo>
                <a:cubicBezTo>
                  <a:pt x="295753" y="487952"/>
                  <a:pt x="285518" y="507291"/>
                  <a:pt x="271056" y="517072"/>
                </a:cubicBezTo>
                <a:cubicBezTo>
                  <a:pt x="305988" y="525964"/>
                  <a:pt x="331798" y="556195"/>
                  <a:pt x="331798" y="578647"/>
                </a:cubicBezTo>
                <a:cubicBezTo>
                  <a:pt x="331798" y="605099"/>
                  <a:pt x="170486" y="605099"/>
                  <a:pt x="170486" y="578647"/>
                </a:cubicBezTo>
                <a:cubicBezTo>
                  <a:pt x="170486" y="556195"/>
                  <a:pt x="196296" y="525964"/>
                  <a:pt x="231228" y="517072"/>
                </a:cubicBezTo>
                <a:cubicBezTo>
                  <a:pt x="216766" y="507291"/>
                  <a:pt x="206531" y="487952"/>
                  <a:pt x="206531" y="470391"/>
                </a:cubicBezTo>
                <a:cubicBezTo>
                  <a:pt x="206531" y="445939"/>
                  <a:pt x="226556" y="425933"/>
                  <a:pt x="251253" y="425933"/>
                </a:cubicBezTo>
                <a:close/>
                <a:moveTo>
                  <a:pt x="298703" y="213955"/>
                </a:moveTo>
                <a:lnTo>
                  <a:pt x="322060" y="213955"/>
                </a:lnTo>
                <a:lnTo>
                  <a:pt x="322060" y="280004"/>
                </a:lnTo>
                <a:lnTo>
                  <a:pt x="298703" y="280004"/>
                </a:lnTo>
                <a:close/>
                <a:moveTo>
                  <a:pt x="333845" y="184458"/>
                </a:moveTo>
                <a:lnTo>
                  <a:pt x="357202" y="184458"/>
                </a:lnTo>
                <a:lnTo>
                  <a:pt x="357202" y="280004"/>
                </a:lnTo>
                <a:lnTo>
                  <a:pt x="333845" y="280004"/>
                </a:lnTo>
                <a:close/>
                <a:moveTo>
                  <a:pt x="369198" y="147976"/>
                </a:moveTo>
                <a:lnTo>
                  <a:pt x="392555" y="147976"/>
                </a:lnTo>
                <a:lnTo>
                  <a:pt x="392555" y="280004"/>
                </a:lnTo>
                <a:lnTo>
                  <a:pt x="369198" y="280004"/>
                </a:lnTo>
                <a:close/>
                <a:moveTo>
                  <a:pt x="170514" y="142683"/>
                </a:moveTo>
                <a:lnTo>
                  <a:pt x="174075" y="149348"/>
                </a:lnTo>
                <a:lnTo>
                  <a:pt x="164505" y="224219"/>
                </a:lnTo>
                <a:lnTo>
                  <a:pt x="175855" y="244214"/>
                </a:lnTo>
                <a:lnTo>
                  <a:pt x="187204" y="224219"/>
                </a:lnTo>
                <a:lnTo>
                  <a:pt x="177635" y="149348"/>
                </a:lnTo>
                <a:lnTo>
                  <a:pt x="177858" y="149348"/>
                </a:lnTo>
                <a:lnTo>
                  <a:pt x="181196" y="142683"/>
                </a:lnTo>
                <a:cubicBezTo>
                  <a:pt x="206566" y="143794"/>
                  <a:pt x="234383" y="153569"/>
                  <a:pt x="237499" y="154680"/>
                </a:cubicBezTo>
                <a:lnTo>
                  <a:pt x="306042" y="177341"/>
                </a:lnTo>
                <a:cubicBezTo>
                  <a:pt x="313608" y="180007"/>
                  <a:pt x="317614" y="188005"/>
                  <a:pt x="315166" y="195559"/>
                </a:cubicBezTo>
                <a:cubicBezTo>
                  <a:pt x="313163" y="201335"/>
                  <a:pt x="307600" y="205334"/>
                  <a:pt x="301591" y="205334"/>
                </a:cubicBezTo>
                <a:cubicBezTo>
                  <a:pt x="300033" y="205334"/>
                  <a:pt x="298475" y="204890"/>
                  <a:pt x="296918" y="204446"/>
                </a:cubicBezTo>
                <a:lnTo>
                  <a:pt x="228375" y="181785"/>
                </a:lnTo>
                <a:cubicBezTo>
                  <a:pt x="228375" y="181562"/>
                  <a:pt x="228375" y="181562"/>
                  <a:pt x="228375" y="181562"/>
                </a:cubicBezTo>
                <a:cubicBezTo>
                  <a:pt x="228152" y="181562"/>
                  <a:pt x="228152" y="181562"/>
                  <a:pt x="228152" y="181562"/>
                </a:cubicBezTo>
                <a:cubicBezTo>
                  <a:pt x="227930" y="181562"/>
                  <a:pt x="223034" y="179785"/>
                  <a:pt x="215912" y="177786"/>
                </a:cubicBezTo>
                <a:lnTo>
                  <a:pt x="215912" y="275095"/>
                </a:lnTo>
                <a:lnTo>
                  <a:pt x="227262" y="416172"/>
                </a:lnTo>
                <a:cubicBezTo>
                  <a:pt x="227930" y="425503"/>
                  <a:pt x="221031" y="433723"/>
                  <a:pt x="211462" y="434612"/>
                </a:cubicBezTo>
                <a:cubicBezTo>
                  <a:pt x="211016" y="434612"/>
                  <a:pt x="210571" y="434612"/>
                  <a:pt x="210126" y="434612"/>
                </a:cubicBezTo>
                <a:cubicBezTo>
                  <a:pt x="201225" y="434612"/>
                  <a:pt x="193881" y="427947"/>
                  <a:pt x="192991" y="418838"/>
                </a:cubicBezTo>
                <a:lnTo>
                  <a:pt x="182754" y="291314"/>
                </a:lnTo>
                <a:cubicBezTo>
                  <a:pt x="180751" y="292202"/>
                  <a:pt x="178303" y="292869"/>
                  <a:pt x="175855" y="292869"/>
                </a:cubicBezTo>
                <a:cubicBezTo>
                  <a:pt x="173407" y="292869"/>
                  <a:pt x="170959" y="292202"/>
                  <a:pt x="168956" y="291314"/>
                </a:cubicBezTo>
                <a:lnTo>
                  <a:pt x="158719" y="418838"/>
                </a:lnTo>
                <a:cubicBezTo>
                  <a:pt x="158052" y="427947"/>
                  <a:pt x="150485" y="434612"/>
                  <a:pt x="141583" y="434612"/>
                </a:cubicBezTo>
                <a:cubicBezTo>
                  <a:pt x="141138" y="434612"/>
                  <a:pt x="140693" y="434612"/>
                  <a:pt x="140248" y="434612"/>
                </a:cubicBezTo>
                <a:cubicBezTo>
                  <a:pt x="130679" y="433723"/>
                  <a:pt x="123780" y="425503"/>
                  <a:pt x="124448" y="416172"/>
                </a:cubicBezTo>
                <a:lnTo>
                  <a:pt x="135797" y="275095"/>
                </a:lnTo>
                <a:lnTo>
                  <a:pt x="135797" y="177786"/>
                </a:lnTo>
                <a:cubicBezTo>
                  <a:pt x="134017" y="178230"/>
                  <a:pt x="132459" y="178674"/>
                  <a:pt x="130901" y="179119"/>
                </a:cubicBezTo>
                <a:lnTo>
                  <a:pt x="109760" y="273984"/>
                </a:lnTo>
                <a:cubicBezTo>
                  <a:pt x="108425" y="280650"/>
                  <a:pt x="102416" y="285093"/>
                  <a:pt x="95962" y="285093"/>
                </a:cubicBezTo>
                <a:cubicBezTo>
                  <a:pt x="94850" y="285093"/>
                  <a:pt x="93737" y="284871"/>
                  <a:pt x="92847" y="284649"/>
                </a:cubicBezTo>
                <a:cubicBezTo>
                  <a:pt x="85058" y="283093"/>
                  <a:pt x="80162" y="275317"/>
                  <a:pt x="81942" y="267764"/>
                </a:cubicBezTo>
                <a:lnTo>
                  <a:pt x="104864" y="165122"/>
                </a:lnTo>
                <a:cubicBezTo>
                  <a:pt x="104864" y="164456"/>
                  <a:pt x="105309" y="164233"/>
                  <a:pt x="105309" y="163567"/>
                </a:cubicBezTo>
                <a:cubicBezTo>
                  <a:pt x="105754" y="162678"/>
                  <a:pt x="105977" y="161790"/>
                  <a:pt x="106644" y="161123"/>
                </a:cubicBezTo>
                <a:cubicBezTo>
                  <a:pt x="107089" y="160234"/>
                  <a:pt x="107535" y="159568"/>
                  <a:pt x="108202" y="158901"/>
                </a:cubicBezTo>
                <a:cubicBezTo>
                  <a:pt x="108647" y="158235"/>
                  <a:pt x="109315" y="157568"/>
                  <a:pt x="110205" y="157124"/>
                </a:cubicBezTo>
                <a:cubicBezTo>
                  <a:pt x="110873" y="156457"/>
                  <a:pt x="111540" y="156013"/>
                  <a:pt x="112430" y="155569"/>
                </a:cubicBezTo>
                <a:cubicBezTo>
                  <a:pt x="112876" y="155347"/>
                  <a:pt x="113321" y="154902"/>
                  <a:pt x="113988" y="154680"/>
                </a:cubicBezTo>
                <a:cubicBezTo>
                  <a:pt x="115101" y="154236"/>
                  <a:pt x="144031" y="144016"/>
                  <a:pt x="170514" y="142683"/>
                </a:cubicBezTo>
                <a:close/>
                <a:moveTo>
                  <a:pt x="175743" y="60475"/>
                </a:moveTo>
                <a:cubicBezTo>
                  <a:pt x="195716" y="60475"/>
                  <a:pt x="211908" y="78183"/>
                  <a:pt x="211908" y="100027"/>
                </a:cubicBezTo>
                <a:cubicBezTo>
                  <a:pt x="211908" y="121871"/>
                  <a:pt x="195716" y="139579"/>
                  <a:pt x="175743" y="139579"/>
                </a:cubicBezTo>
                <a:cubicBezTo>
                  <a:pt x="155770" y="139579"/>
                  <a:pt x="139578" y="121871"/>
                  <a:pt x="139578" y="100027"/>
                </a:cubicBezTo>
                <a:cubicBezTo>
                  <a:pt x="139578" y="78183"/>
                  <a:pt x="155770" y="60475"/>
                  <a:pt x="175743" y="60475"/>
                </a:cubicBezTo>
                <a:close/>
                <a:moveTo>
                  <a:pt x="59641" y="0"/>
                </a:moveTo>
                <a:lnTo>
                  <a:pt x="442633" y="0"/>
                </a:lnTo>
                <a:cubicBezTo>
                  <a:pt x="475569" y="0"/>
                  <a:pt x="502496" y="26665"/>
                  <a:pt x="502496" y="59774"/>
                </a:cubicBezTo>
                <a:lnTo>
                  <a:pt x="502496" y="278870"/>
                </a:lnTo>
                <a:cubicBezTo>
                  <a:pt x="502496" y="311979"/>
                  <a:pt x="475569" y="338644"/>
                  <a:pt x="442633" y="338644"/>
                </a:cubicBezTo>
                <a:lnTo>
                  <a:pt x="239453" y="338644"/>
                </a:lnTo>
                <a:lnTo>
                  <a:pt x="237450" y="314868"/>
                </a:lnTo>
                <a:lnTo>
                  <a:pt x="442633" y="314868"/>
                </a:lnTo>
                <a:cubicBezTo>
                  <a:pt x="462439" y="314868"/>
                  <a:pt x="478462" y="298647"/>
                  <a:pt x="478462" y="278870"/>
                </a:cubicBezTo>
                <a:lnTo>
                  <a:pt x="478462" y="59774"/>
                </a:lnTo>
                <a:cubicBezTo>
                  <a:pt x="478462" y="39997"/>
                  <a:pt x="462439" y="23776"/>
                  <a:pt x="442633" y="23776"/>
                </a:cubicBezTo>
                <a:lnTo>
                  <a:pt x="59641" y="23776"/>
                </a:lnTo>
                <a:cubicBezTo>
                  <a:pt x="40057" y="23776"/>
                  <a:pt x="23812" y="39997"/>
                  <a:pt x="23812" y="59774"/>
                </a:cubicBezTo>
                <a:lnTo>
                  <a:pt x="23812" y="278870"/>
                </a:lnTo>
                <a:cubicBezTo>
                  <a:pt x="23812" y="298647"/>
                  <a:pt x="40057" y="314646"/>
                  <a:pt x="59641" y="314646"/>
                </a:cubicBezTo>
                <a:lnTo>
                  <a:pt x="113941" y="314646"/>
                </a:lnTo>
                <a:lnTo>
                  <a:pt x="112160" y="338644"/>
                </a:lnTo>
                <a:lnTo>
                  <a:pt x="59641" y="338644"/>
                </a:lnTo>
                <a:cubicBezTo>
                  <a:pt x="26705" y="338644"/>
                  <a:pt x="0" y="311979"/>
                  <a:pt x="0" y="278870"/>
                </a:cubicBezTo>
                <a:lnTo>
                  <a:pt x="0" y="59774"/>
                </a:lnTo>
                <a:cubicBezTo>
                  <a:pt x="0" y="26665"/>
                  <a:pt x="26705" y="0"/>
                  <a:pt x="59641" y="0"/>
                </a:cubicBezTo>
                <a:close/>
              </a:path>
            </a:pathLst>
          </a:custGeom>
          <a:solidFill>
            <a:schemeClr val="accent1"/>
          </a:solidFill>
          <a:ln>
            <a:noFill/>
          </a:ln>
        </p:spPr>
      </p:sp>
      <p:sp>
        <p:nvSpPr>
          <p:cNvPr id="34" name="文本框 33"/>
          <p:cNvSpPr txBox="1"/>
          <p:nvPr/>
        </p:nvSpPr>
        <p:spPr>
          <a:xfrm>
            <a:off x="1202252" y="45346"/>
            <a:ext cx="3990360" cy="646331"/>
          </a:xfrm>
          <a:prstGeom prst="rect">
            <a:avLst/>
          </a:prstGeom>
          <a:noFill/>
        </p:spPr>
        <p:txBody>
          <a:bodyPr wrap="square" rtlCol="0">
            <a:spAutoFit/>
          </a:bodyPr>
          <a:lstStyle/>
          <a:p>
            <a:r>
              <a:rPr lang="zh-CN" altLang="en-US" sz="3600" dirty="0">
                <a:solidFill>
                  <a:schemeClr val="accent1"/>
                </a:solidFill>
                <a:latin typeface="汉仪大宋简" panose="02010609000101010101" pitchFamily="49" charset="-122"/>
                <a:ea typeface="汉仪大宋简" panose="02010609000101010101" pitchFamily="49" charset="-122"/>
              </a:rPr>
              <a:t>两会重要报告</a:t>
            </a:r>
          </a:p>
        </p:txBody>
      </p:sp>
      <p:sp>
        <p:nvSpPr>
          <p:cNvPr id="35" name="Freeform 43"/>
          <p:cNvSpPr>
            <a:spLocks/>
          </p:cNvSpPr>
          <p:nvPr/>
        </p:nvSpPr>
        <p:spPr bwMode="auto">
          <a:xfrm>
            <a:off x="434733" y="44747"/>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 name="文本框 35">
            <a:extLst>
              <a:ext uri="{FF2B5EF4-FFF2-40B4-BE49-F238E27FC236}">
                <a16:creationId xmlns:a16="http://schemas.microsoft.com/office/drawing/2014/main" id="{2EE229B8-52E1-40CB-95A1-AAD3927E5FB6}"/>
              </a:ext>
            </a:extLst>
          </p:cNvPr>
          <p:cNvSpPr txBox="1"/>
          <p:nvPr/>
        </p:nvSpPr>
        <p:spPr>
          <a:xfrm>
            <a:off x="3227455" y="1422725"/>
            <a:ext cx="5823154" cy="646331"/>
          </a:xfrm>
          <a:prstGeom prst="rect">
            <a:avLst/>
          </a:prstGeom>
          <a:noFill/>
        </p:spPr>
        <p:txBody>
          <a:bodyPr wrap="square" rtlCol="0">
            <a:spAutoFit/>
          </a:bodyPr>
          <a:lstStyle/>
          <a:p>
            <a:pPr algn="ctr" defTabSz="914377"/>
            <a:r>
              <a:rPr lang="zh-CN" altLang="en-US" sz="3600" dirty="0">
                <a:solidFill>
                  <a:schemeClr val="accent1"/>
                </a:solidFill>
                <a:latin typeface="汉仪大宋简" panose="02010609000101010101" pitchFamily="49" charset="-122"/>
                <a:ea typeface="汉仪大宋简" panose="02010609000101010101" pitchFamily="49" charset="-122"/>
              </a:rPr>
              <a:t>听取和审议（讨论）报告</a:t>
            </a:r>
          </a:p>
        </p:txBody>
      </p:sp>
    </p:spTree>
    <p:extLst>
      <p:ext uri="{BB962C8B-B14F-4D97-AF65-F5344CB8AC3E}">
        <p14:creationId xmlns:p14="http://schemas.microsoft.com/office/powerpoint/2010/main" val="399349461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588570" y="2658778"/>
            <a:ext cx="2756036" cy="3905854"/>
          </a:xfrm>
          <a:prstGeom prst="rect">
            <a:avLst/>
          </a:prstGeom>
        </p:spPr>
      </p:pic>
      <p:pic>
        <p:nvPicPr>
          <p:cNvPr id="5" name="图片 4"/>
          <p:cNvPicPr>
            <a:picLocks noChangeAspect="1"/>
          </p:cNvPicPr>
          <p:nvPr/>
        </p:nvPicPr>
        <p:blipFill>
          <a:blip r:embed="rId4"/>
          <a:stretch>
            <a:fillRect/>
          </a:stretch>
        </p:blipFill>
        <p:spPr>
          <a:xfrm>
            <a:off x="0" y="4121876"/>
            <a:ext cx="12192000" cy="2442756"/>
          </a:xfrm>
          <a:prstGeom prst="rect">
            <a:avLst/>
          </a:prstGeom>
        </p:spPr>
      </p:pic>
      <p:pic>
        <p:nvPicPr>
          <p:cNvPr id="2" name="图片 1"/>
          <p:cNvPicPr>
            <a:picLocks noChangeAspect="1"/>
          </p:cNvPicPr>
          <p:nvPr/>
        </p:nvPicPr>
        <p:blipFill>
          <a:blip r:embed="rId5"/>
          <a:stretch>
            <a:fillRect/>
          </a:stretch>
        </p:blipFill>
        <p:spPr>
          <a:xfrm>
            <a:off x="9371543" y="3420551"/>
            <a:ext cx="2825433" cy="3325128"/>
          </a:xfrm>
          <a:prstGeom prst="rect">
            <a:avLst/>
          </a:prstGeom>
          <a:ln>
            <a:noFill/>
          </a:ln>
        </p:spPr>
      </p:pic>
      <p:pic>
        <p:nvPicPr>
          <p:cNvPr id="13" name="图片 12"/>
          <p:cNvPicPr>
            <a:picLocks noChangeAspect="1"/>
          </p:cNvPicPr>
          <p:nvPr/>
        </p:nvPicPr>
        <p:blipFill>
          <a:blip r:embed="rId6"/>
          <a:stretch>
            <a:fillRect/>
          </a:stretch>
        </p:blipFill>
        <p:spPr>
          <a:xfrm>
            <a:off x="-4976" y="5840258"/>
            <a:ext cx="12192000" cy="1072206"/>
          </a:xfrm>
          <a:prstGeom prst="rect">
            <a:avLst/>
          </a:prstGeom>
        </p:spPr>
      </p:pic>
      <p:sp>
        <p:nvSpPr>
          <p:cNvPr id="22" name="大演PPT工作室制作"/>
          <p:cNvSpPr txBox="1"/>
          <p:nvPr/>
        </p:nvSpPr>
        <p:spPr>
          <a:xfrm>
            <a:off x="1839445" y="2833380"/>
            <a:ext cx="8513111" cy="1107996"/>
          </a:xfrm>
          <a:prstGeom prst="rect">
            <a:avLst/>
          </a:prstGeom>
          <a:noFill/>
        </p:spPr>
        <p:txBody>
          <a:bodyPr wrap="square" rtlCol="0">
            <a:spAutoFit/>
          </a:bodyPr>
          <a:lstStyle/>
          <a:p>
            <a:pPr algn="ctr"/>
            <a:r>
              <a:rPr lang="zh-CN" altLang="en-US" sz="6600" dirty="0">
                <a:solidFill>
                  <a:schemeClr val="accent1"/>
                </a:solidFill>
                <a:latin typeface="Impact" panose="020B0806030902050204" pitchFamily="34" charset="0"/>
                <a:ea typeface="汉仪大宋简" panose="02010609000101010101" pitchFamily="49" charset="-122"/>
              </a:rPr>
              <a:t>过去五年工作回顾</a:t>
            </a:r>
          </a:p>
        </p:txBody>
      </p:sp>
      <p:sp>
        <p:nvSpPr>
          <p:cNvPr id="23" name="TextBox 51"/>
          <p:cNvSpPr txBox="1"/>
          <p:nvPr/>
        </p:nvSpPr>
        <p:spPr>
          <a:xfrm>
            <a:off x="4440478" y="1680243"/>
            <a:ext cx="3311045" cy="923330"/>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eaLnBrk="1" hangingPunct="1">
              <a:defRPr/>
            </a:pPr>
            <a:r>
              <a:rPr lang="zh-CN" altLang="en-US" sz="5400" b="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mn-ea"/>
                <a:ea typeface="长城大标宋体" panose="02010609010101010101" pitchFamily="49" charset="-122"/>
              </a:rPr>
              <a:t>第二部分</a:t>
            </a:r>
          </a:p>
        </p:txBody>
      </p:sp>
      <p:pic>
        <p:nvPicPr>
          <p:cNvPr id="27" name="图片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 y="-21679"/>
            <a:ext cx="6434385" cy="1406444"/>
          </a:xfrm>
          <a:prstGeom prst="rect">
            <a:avLst/>
          </a:prstGeom>
        </p:spPr>
      </p:pic>
      <p:pic>
        <p:nvPicPr>
          <p:cNvPr id="4" name="图片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291919" y="5083115"/>
            <a:ext cx="2682472" cy="1737511"/>
          </a:xfrm>
          <a:prstGeom prst="rect">
            <a:avLst/>
          </a:prstGeom>
        </p:spPr>
      </p:pic>
    </p:spTree>
    <p:extLst>
      <p:ext uri="{BB962C8B-B14F-4D97-AF65-F5344CB8AC3E}">
        <p14:creationId xmlns:p14="http://schemas.microsoft.com/office/powerpoint/2010/main" val="5839565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 (3)"/>
</p:tagLst>
</file>

<file path=ppt/tags/tag2.xml><?xml version="1.0" encoding="utf-8"?>
<p:tagLst xmlns:a="http://schemas.openxmlformats.org/drawingml/2006/main" xmlns:r="http://schemas.openxmlformats.org/officeDocument/2006/relationships" xmlns:p="http://schemas.openxmlformats.org/presentationml/2006/main">
  <p:tag name="KSO_WM_TEMPLATE_TOPIC_ID" val="2806177"/>
  <p:tag name="KSO_WM_TEMPLATE_OUTLINE_ID" val="15"/>
  <p:tag name="KSO_WM_TEMPLATE_SCENE_ID" val="1"/>
  <p:tag name="KSO_WM_TEMPLATE_JOB_ID" val="2"/>
  <p:tag name="KSO_WM_TEMPLATE_TOPIC_DEFAULT" val="1"/>
</p:tagLst>
</file>

<file path=ppt/theme/theme1.xml><?xml version="1.0" encoding="utf-8"?>
<a:theme xmlns:a="http://schemas.openxmlformats.org/drawingml/2006/main" name="下载更多PPT模板，请登陆蘑菇创意www.imogu.cn">
  <a:themeElements>
    <a:clrScheme name="自定义 33-党政">
      <a:dk1>
        <a:srgbClr val="000000"/>
      </a:dk1>
      <a:lt1>
        <a:srgbClr val="FFFFFF"/>
      </a:lt1>
      <a:dk2>
        <a:srgbClr val="44546A"/>
      </a:dk2>
      <a:lt2>
        <a:srgbClr val="E7E6E6"/>
      </a:lt2>
      <a:accent1>
        <a:srgbClr val="DE0000"/>
      </a:accent1>
      <a:accent2>
        <a:srgbClr val="C00000"/>
      </a:accent2>
      <a:accent3>
        <a:srgbClr val="E55618"/>
      </a:accent3>
      <a:accent4>
        <a:srgbClr val="00ADEF"/>
      </a:accent4>
      <a:accent5>
        <a:srgbClr val="00ADEF"/>
      </a:accent5>
      <a:accent6>
        <a:srgbClr val="00ADEF"/>
      </a:accent6>
      <a:hlink>
        <a:srgbClr val="00ADEF"/>
      </a:hlink>
      <a:folHlink>
        <a:srgbClr val="00ADEF"/>
      </a:folHlink>
    </a:clrScheme>
    <a:fontScheme name="Lao UI">
      <a:majorFont>
        <a:latin typeface="Lao UI"/>
        <a:ea typeface="微软雅黑"/>
        <a:cs typeface=""/>
      </a:majorFont>
      <a:minorFont>
        <a:latin typeface="Lao U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TotalTime>
  <Words>2006</Words>
  <Application>Microsoft Office PowerPoint</Application>
  <PresentationFormat>宽屏</PresentationFormat>
  <Paragraphs>154</Paragraphs>
  <Slides>27</Slides>
  <Notes>27</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27</vt:i4>
      </vt:variant>
    </vt:vector>
  </HeadingPairs>
  <TitlesOfParts>
    <vt:vector size="37" baseType="lpstr">
      <vt:lpstr>方正兰亭粗黑简体</vt:lpstr>
      <vt:lpstr>汉仪大宋简</vt:lpstr>
      <vt:lpstr>宋体</vt:lpstr>
      <vt:lpstr>微软雅黑</vt:lpstr>
      <vt:lpstr>长城大标宋体</vt:lpstr>
      <vt:lpstr>Arial</vt:lpstr>
      <vt:lpstr>Calibri</vt:lpstr>
      <vt:lpstr>Impact</vt:lpstr>
      <vt:lpstr>Lao UI</vt:lpstr>
      <vt:lpstr>下载更多PPT模板，请登陆蘑菇创意www.imogu.cn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(3)</dc:title>
  <dc:creator>Sky123.Org</dc:creator>
  <cp:lastModifiedBy>hgfhfhg</cp:lastModifiedBy>
  <cp:revision>31</cp:revision>
  <dcterms:created xsi:type="dcterms:W3CDTF">2017-12-19T02:32:00Z</dcterms:created>
  <dcterms:modified xsi:type="dcterms:W3CDTF">2018-03-17T10:38:23Z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RubyTemplateID">
    <vt:lpwstr>2</vt:lpwstr>
  </property>
  <property fmtid="{D5CDD505-2E9C-101B-9397-08002B2CF9AE}" pid="3" name="KSOProductBuildVer">
    <vt:lpwstr>2052-10.1.0.7023</vt:lpwstr>
  </property>
</Properties>
</file>