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257" r:id="rId3"/>
    <p:sldId id="258" r:id="rId4"/>
    <p:sldId id="259" r:id="rId5"/>
    <p:sldId id="264" r:id="rId6"/>
    <p:sldId id="265" r:id="rId7"/>
    <p:sldId id="266" r:id="rId8"/>
    <p:sldId id="267" r:id="rId9"/>
    <p:sldId id="268" r:id="rId10"/>
    <p:sldId id="260" r:id="rId11"/>
    <p:sldId id="269" r:id="rId12"/>
    <p:sldId id="270" r:id="rId13"/>
    <p:sldId id="271" r:id="rId14"/>
    <p:sldId id="272" r:id="rId15"/>
    <p:sldId id="273" r:id="rId16"/>
    <p:sldId id="261" r:id="rId17"/>
    <p:sldId id="275" r:id="rId18"/>
    <p:sldId id="279" r:id="rId19"/>
    <p:sldId id="280" r:id="rId20"/>
    <p:sldId id="281" r:id="rId21"/>
    <p:sldId id="262" r:id="rId22"/>
    <p:sldId id="282" r:id="rId23"/>
    <p:sldId id="283" r:id="rId24"/>
    <p:sldId id="284" r:id="rId25"/>
    <p:sldId id="285" r:id="rId26"/>
    <p:sldId id="286" r:id="rId27"/>
    <p:sldId id="263" r:id="rId28"/>
  </p:sldIdLst>
  <p:sldSz cx="12192000" cy="6858000"/>
  <p:notesSz cx="7104063" cy="10234613"/>
  <p:embeddedFontLst>
    <p:embeddedFont>
      <p:font typeface="Calibri" panose="020F0502020204030204" pitchFamily="34" charset="0"/>
      <p:regular r:id="rId30"/>
      <p:bold r:id="rId31"/>
      <p:italic r:id="rId32"/>
      <p:boldItalic r:id="rId33"/>
    </p:embeddedFont>
    <p:embeddedFont>
      <p:font typeface="等线" panose="02010600030101010101" pitchFamily="2" charset="-122"/>
      <p:regular r:id="rId34"/>
      <p:bold r:id="rId35"/>
    </p:embeddedFont>
    <p:embeddedFont>
      <p:font typeface="方正姚体" panose="02010601030101010101" pitchFamily="2" charset="-122"/>
      <p:regular r:id="rId36"/>
    </p:embeddedFont>
    <p:embeddedFont>
      <p:font typeface="李旭科毛笔行书" panose="02010600030101010101" pitchFamily="2" charset="-122"/>
      <p:regular r:id="rId37"/>
    </p:embeddedFont>
    <p:embeddedFont>
      <p:font typeface="微软雅黑" panose="020B0503020204020204" pitchFamily="34" charset="-122"/>
      <p:regular r:id="rId38"/>
      <p:bold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0B06"/>
    <a:srgbClr val="E60012"/>
    <a:srgbClr val="E5001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25A2471F-FBBF-48EE-9D38-CD27409F96B2}" type="datetimeFigureOut">
              <a:rPr lang="zh-CN" altLang="en-US" smtClean="0"/>
              <a:t>2017/7/24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048CD913-2ADD-434B-9BB8-EDF266BB1D2D}" type="slidenum">
              <a:rPr lang="zh-CN" altLang="en-US" smtClean="0"/>
              <a:t>‹#›</a:t>
            </a:fld>
            <a:endParaRPr lang="zh-CN" altLang="en-US"/>
          </a:p>
        </p:txBody>
      </p:sp>
    </p:spTree>
    <p:extLst>
      <p:ext uri="{BB962C8B-B14F-4D97-AF65-F5344CB8AC3E}">
        <p14:creationId xmlns:p14="http://schemas.microsoft.com/office/powerpoint/2010/main" val="3167589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a:t>
            </a:fld>
            <a:endParaRPr lang="zh-CN" altLang="en-US"/>
          </a:p>
        </p:txBody>
      </p:sp>
    </p:spTree>
    <p:extLst>
      <p:ext uri="{BB962C8B-B14F-4D97-AF65-F5344CB8AC3E}">
        <p14:creationId xmlns:p14="http://schemas.microsoft.com/office/powerpoint/2010/main" val="369915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10</a:t>
            </a:fld>
            <a:endParaRPr lang="zh-CN" altLang="en-US"/>
          </a:p>
        </p:txBody>
      </p:sp>
    </p:spTree>
    <p:extLst>
      <p:ext uri="{BB962C8B-B14F-4D97-AF65-F5344CB8AC3E}">
        <p14:creationId xmlns:p14="http://schemas.microsoft.com/office/powerpoint/2010/main" val="3084504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11</a:t>
            </a:fld>
            <a:endParaRPr lang="zh-CN" altLang="en-US"/>
          </a:p>
        </p:txBody>
      </p:sp>
    </p:spTree>
    <p:extLst>
      <p:ext uri="{BB962C8B-B14F-4D97-AF65-F5344CB8AC3E}">
        <p14:creationId xmlns:p14="http://schemas.microsoft.com/office/powerpoint/2010/main" val="3239457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12</a:t>
            </a:fld>
            <a:endParaRPr lang="zh-CN" altLang="en-US"/>
          </a:p>
        </p:txBody>
      </p:sp>
    </p:spTree>
    <p:extLst>
      <p:ext uri="{BB962C8B-B14F-4D97-AF65-F5344CB8AC3E}">
        <p14:creationId xmlns:p14="http://schemas.microsoft.com/office/powerpoint/2010/main" val="1062012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13</a:t>
            </a:fld>
            <a:endParaRPr lang="zh-CN" altLang="en-US"/>
          </a:p>
        </p:txBody>
      </p:sp>
    </p:spTree>
    <p:extLst>
      <p:ext uri="{BB962C8B-B14F-4D97-AF65-F5344CB8AC3E}">
        <p14:creationId xmlns:p14="http://schemas.microsoft.com/office/powerpoint/2010/main" val="427568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14</a:t>
            </a:fld>
            <a:endParaRPr lang="zh-CN" altLang="en-US"/>
          </a:p>
        </p:txBody>
      </p:sp>
    </p:spTree>
    <p:extLst>
      <p:ext uri="{BB962C8B-B14F-4D97-AF65-F5344CB8AC3E}">
        <p14:creationId xmlns:p14="http://schemas.microsoft.com/office/powerpoint/2010/main" val="2631744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15</a:t>
            </a:fld>
            <a:endParaRPr lang="zh-CN" altLang="en-US"/>
          </a:p>
        </p:txBody>
      </p:sp>
    </p:spTree>
    <p:extLst>
      <p:ext uri="{BB962C8B-B14F-4D97-AF65-F5344CB8AC3E}">
        <p14:creationId xmlns:p14="http://schemas.microsoft.com/office/powerpoint/2010/main" val="1208667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16</a:t>
            </a:fld>
            <a:endParaRPr lang="zh-CN" altLang="en-US"/>
          </a:p>
        </p:txBody>
      </p:sp>
    </p:spTree>
    <p:extLst>
      <p:ext uri="{BB962C8B-B14F-4D97-AF65-F5344CB8AC3E}">
        <p14:creationId xmlns:p14="http://schemas.microsoft.com/office/powerpoint/2010/main" val="3632081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17</a:t>
            </a:fld>
            <a:endParaRPr lang="zh-CN" altLang="en-US"/>
          </a:p>
        </p:txBody>
      </p:sp>
    </p:spTree>
    <p:extLst>
      <p:ext uri="{BB962C8B-B14F-4D97-AF65-F5344CB8AC3E}">
        <p14:creationId xmlns:p14="http://schemas.microsoft.com/office/powerpoint/2010/main" val="3615283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18</a:t>
            </a:fld>
            <a:endParaRPr lang="zh-CN" altLang="en-US"/>
          </a:p>
        </p:txBody>
      </p:sp>
    </p:spTree>
    <p:extLst>
      <p:ext uri="{BB962C8B-B14F-4D97-AF65-F5344CB8AC3E}">
        <p14:creationId xmlns:p14="http://schemas.microsoft.com/office/powerpoint/2010/main" val="2260350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19</a:t>
            </a:fld>
            <a:endParaRPr lang="zh-CN" altLang="en-US"/>
          </a:p>
        </p:txBody>
      </p:sp>
    </p:spTree>
    <p:extLst>
      <p:ext uri="{BB962C8B-B14F-4D97-AF65-F5344CB8AC3E}">
        <p14:creationId xmlns:p14="http://schemas.microsoft.com/office/powerpoint/2010/main" val="164325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a:t>
            </a:fld>
            <a:endParaRPr lang="zh-CN" altLang="en-US"/>
          </a:p>
        </p:txBody>
      </p:sp>
    </p:spTree>
    <p:extLst>
      <p:ext uri="{BB962C8B-B14F-4D97-AF65-F5344CB8AC3E}">
        <p14:creationId xmlns:p14="http://schemas.microsoft.com/office/powerpoint/2010/main" val="1383667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20</a:t>
            </a:fld>
            <a:endParaRPr lang="zh-CN" altLang="en-US"/>
          </a:p>
        </p:txBody>
      </p:sp>
    </p:spTree>
    <p:extLst>
      <p:ext uri="{BB962C8B-B14F-4D97-AF65-F5344CB8AC3E}">
        <p14:creationId xmlns:p14="http://schemas.microsoft.com/office/powerpoint/2010/main" val="1268285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21</a:t>
            </a:fld>
            <a:endParaRPr lang="zh-CN" altLang="en-US"/>
          </a:p>
        </p:txBody>
      </p:sp>
    </p:spTree>
    <p:extLst>
      <p:ext uri="{BB962C8B-B14F-4D97-AF65-F5344CB8AC3E}">
        <p14:creationId xmlns:p14="http://schemas.microsoft.com/office/powerpoint/2010/main" val="40154358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22</a:t>
            </a:fld>
            <a:endParaRPr lang="zh-CN" altLang="en-US"/>
          </a:p>
        </p:txBody>
      </p:sp>
    </p:spTree>
    <p:extLst>
      <p:ext uri="{BB962C8B-B14F-4D97-AF65-F5344CB8AC3E}">
        <p14:creationId xmlns:p14="http://schemas.microsoft.com/office/powerpoint/2010/main" val="319175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23</a:t>
            </a:fld>
            <a:endParaRPr lang="zh-CN" altLang="en-US"/>
          </a:p>
        </p:txBody>
      </p:sp>
    </p:spTree>
    <p:extLst>
      <p:ext uri="{BB962C8B-B14F-4D97-AF65-F5344CB8AC3E}">
        <p14:creationId xmlns:p14="http://schemas.microsoft.com/office/powerpoint/2010/main" val="3678112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24</a:t>
            </a:fld>
            <a:endParaRPr lang="zh-CN" altLang="en-US"/>
          </a:p>
        </p:txBody>
      </p:sp>
    </p:spTree>
    <p:extLst>
      <p:ext uri="{BB962C8B-B14F-4D97-AF65-F5344CB8AC3E}">
        <p14:creationId xmlns:p14="http://schemas.microsoft.com/office/powerpoint/2010/main" val="3119453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25</a:t>
            </a:fld>
            <a:endParaRPr lang="zh-CN" altLang="en-US"/>
          </a:p>
        </p:txBody>
      </p:sp>
    </p:spTree>
    <p:extLst>
      <p:ext uri="{BB962C8B-B14F-4D97-AF65-F5344CB8AC3E}">
        <p14:creationId xmlns:p14="http://schemas.microsoft.com/office/powerpoint/2010/main" val="41774490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26</a:t>
            </a:fld>
            <a:endParaRPr lang="zh-CN" altLang="en-US"/>
          </a:p>
        </p:txBody>
      </p:sp>
    </p:spTree>
    <p:extLst>
      <p:ext uri="{BB962C8B-B14F-4D97-AF65-F5344CB8AC3E}">
        <p14:creationId xmlns:p14="http://schemas.microsoft.com/office/powerpoint/2010/main" val="13193069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27</a:t>
            </a:fld>
            <a:endParaRPr lang="zh-CN" altLang="en-US"/>
          </a:p>
        </p:txBody>
      </p:sp>
    </p:spTree>
    <p:extLst>
      <p:ext uri="{BB962C8B-B14F-4D97-AF65-F5344CB8AC3E}">
        <p14:creationId xmlns:p14="http://schemas.microsoft.com/office/powerpoint/2010/main" val="171880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3</a:t>
            </a:fld>
            <a:endParaRPr lang="zh-CN" altLang="en-US"/>
          </a:p>
        </p:txBody>
      </p:sp>
    </p:spTree>
    <p:extLst>
      <p:ext uri="{BB962C8B-B14F-4D97-AF65-F5344CB8AC3E}">
        <p14:creationId xmlns:p14="http://schemas.microsoft.com/office/powerpoint/2010/main" val="2755654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4</a:t>
            </a:fld>
            <a:endParaRPr lang="zh-CN" altLang="en-US"/>
          </a:p>
        </p:txBody>
      </p:sp>
    </p:spTree>
    <p:extLst>
      <p:ext uri="{BB962C8B-B14F-4D97-AF65-F5344CB8AC3E}">
        <p14:creationId xmlns:p14="http://schemas.microsoft.com/office/powerpoint/2010/main" val="3188466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5</a:t>
            </a:fld>
            <a:endParaRPr lang="zh-CN" altLang="en-US"/>
          </a:p>
        </p:txBody>
      </p:sp>
    </p:spTree>
    <p:extLst>
      <p:ext uri="{BB962C8B-B14F-4D97-AF65-F5344CB8AC3E}">
        <p14:creationId xmlns:p14="http://schemas.microsoft.com/office/powerpoint/2010/main" val="2691447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6</a:t>
            </a:fld>
            <a:endParaRPr lang="zh-CN" altLang="en-US"/>
          </a:p>
        </p:txBody>
      </p:sp>
    </p:spTree>
    <p:extLst>
      <p:ext uri="{BB962C8B-B14F-4D97-AF65-F5344CB8AC3E}">
        <p14:creationId xmlns:p14="http://schemas.microsoft.com/office/powerpoint/2010/main" val="1283619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7</a:t>
            </a:fld>
            <a:endParaRPr lang="zh-CN" altLang="en-US"/>
          </a:p>
        </p:txBody>
      </p:sp>
    </p:spTree>
    <p:extLst>
      <p:ext uri="{BB962C8B-B14F-4D97-AF65-F5344CB8AC3E}">
        <p14:creationId xmlns:p14="http://schemas.microsoft.com/office/powerpoint/2010/main" val="1513195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8</a:t>
            </a:fld>
            <a:endParaRPr lang="zh-CN" altLang="en-US"/>
          </a:p>
        </p:txBody>
      </p:sp>
    </p:spTree>
    <p:extLst>
      <p:ext uri="{BB962C8B-B14F-4D97-AF65-F5344CB8AC3E}">
        <p14:creationId xmlns:p14="http://schemas.microsoft.com/office/powerpoint/2010/main" val="61795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8CD913-2ADD-434B-9BB8-EDF266BB1D2D}" type="slidenum">
              <a:rPr lang="zh-CN" altLang="en-US" smtClean="0"/>
              <a:t>9</a:t>
            </a:fld>
            <a:endParaRPr lang="zh-CN" altLang="en-US"/>
          </a:p>
        </p:txBody>
      </p:sp>
    </p:spTree>
    <p:extLst>
      <p:ext uri="{BB962C8B-B14F-4D97-AF65-F5344CB8AC3E}">
        <p14:creationId xmlns:p14="http://schemas.microsoft.com/office/powerpoint/2010/main" val="2810306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矩形 2"/>
          <p:cNvSpPr/>
          <p:nvPr userDrawn="1"/>
        </p:nvSpPr>
        <p:spPr>
          <a:xfrm>
            <a:off x="-9525" y="-41910"/>
            <a:ext cx="12210415" cy="69418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spd="slow" advClick="0"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5"/>
          <a:stretch>
            <a:fillRect/>
          </a:stretch>
        </p:blipFill>
        <p:spPr>
          <a:xfrm>
            <a:off x="-38100" y="2310130"/>
            <a:ext cx="6051550" cy="4375785"/>
          </a:xfrm>
          <a:prstGeom prst="rect">
            <a:avLst/>
          </a:prstGeom>
        </p:spPr>
      </p:pic>
      <p:pic>
        <p:nvPicPr>
          <p:cNvPr id="5" name="图片 4" descr="长城"/>
          <p:cNvPicPr>
            <a:picLocks noChangeAspect="1"/>
          </p:cNvPicPr>
          <p:nvPr/>
        </p:nvPicPr>
        <p:blipFill>
          <a:blip r:embed="rId6"/>
          <a:stretch>
            <a:fillRect/>
          </a:stretch>
        </p:blipFill>
        <p:spPr>
          <a:xfrm>
            <a:off x="5292725" y="2044700"/>
            <a:ext cx="6936740" cy="5077460"/>
          </a:xfrm>
          <a:prstGeom prst="rect">
            <a:avLst/>
          </a:prstGeom>
        </p:spPr>
      </p:pic>
      <p:sp>
        <p:nvSpPr>
          <p:cNvPr id="7" name="矩形 6"/>
          <p:cNvSpPr/>
          <p:nvPr/>
        </p:nvSpPr>
        <p:spPr>
          <a:xfrm>
            <a:off x="-38100" y="6589395"/>
            <a:ext cx="12267565" cy="26606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752850" y="1388110"/>
            <a:ext cx="5611495" cy="1322070"/>
          </a:xfrm>
          <a:prstGeom prst="rect">
            <a:avLst/>
          </a:prstGeom>
          <a:noFill/>
        </p:spPr>
        <p:txBody>
          <a:bodyPr wrap="square" rtlCol="0">
            <a:spAutoFit/>
          </a:bodyPr>
          <a:lstStyle/>
          <a:p>
            <a:pPr algn="ctr"/>
            <a:r>
              <a:rPr lang="zh-CN" altLang="en-US" sz="8000">
                <a:solidFill>
                  <a:srgbClr val="AF0B06"/>
                </a:solidFill>
                <a:effectLst/>
                <a:latin typeface="李旭科毛笔行书" panose="02010600030101010101" charset="-122"/>
                <a:ea typeface="李旭科毛笔行书" panose="02010600030101010101" charset="-122"/>
              </a:rPr>
              <a:t>四讲四有</a:t>
            </a:r>
          </a:p>
        </p:txBody>
      </p:sp>
      <p:sp>
        <p:nvSpPr>
          <p:cNvPr id="9" name="文本框 8"/>
          <p:cNvSpPr txBox="1"/>
          <p:nvPr/>
        </p:nvSpPr>
        <p:spPr>
          <a:xfrm>
            <a:off x="2848610" y="3528060"/>
            <a:ext cx="7418070" cy="583565"/>
          </a:xfrm>
          <a:prstGeom prst="rect">
            <a:avLst/>
          </a:prstGeom>
          <a:noFill/>
        </p:spPr>
        <p:txBody>
          <a:bodyPr wrap="square" rtlCol="0">
            <a:spAutoFit/>
          </a:bodyPr>
          <a:lstStyle/>
          <a:p>
            <a:pPr algn="ctr" fontAlgn="auto">
              <a:lnSpc>
                <a:spcPct val="200000"/>
              </a:lnSpc>
            </a:pPr>
            <a:r>
              <a:rPr lang="zh-CN" altLang="en-US" sz="1600" b="1">
                <a:solidFill>
                  <a:srgbClr val="AF0B06"/>
                </a:solidFill>
                <a:latin typeface="微软雅黑" panose="020B0503020204020204" charset="-122"/>
                <a:ea typeface="微软雅黑" panose="020B0503020204020204" charset="-122"/>
              </a:rPr>
              <a:t>★讲政治、有信念    ★讲规矩、有纪律    </a:t>
            </a:r>
            <a:r>
              <a:rPr lang="zh-CN" altLang="en-US" sz="1600" b="1">
                <a:solidFill>
                  <a:srgbClr val="AF0B06"/>
                </a:solidFill>
                <a:latin typeface="微软雅黑" panose="020B0503020204020204" charset="-122"/>
                <a:ea typeface="微软雅黑" panose="020B0503020204020204" charset="-122"/>
                <a:sym typeface="+mn-ea"/>
              </a:rPr>
              <a:t>★</a:t>
            </a:r>
            <a:r>
              <a:rPr lang="zh-CN" altLang="en-US" sz="1600" b="1">
                <a:solidFill>
                  <a:srgbClr val="AF0B06"/>
                </a:solidFill>
                <a:latin typeface="微软雅黑" panose="020B0503020204020204" charset="-122"/>
                <a:ea typeface="微软雅黑" panose="020B0503020204020204" charset="-122"/>
              </a:rPr>
              <a:t>讲道德、有品行    ★讲奉献、有作为</a:t>
            </a:r>
          </a:p>
        </p:txBody>
      </p:sp>
      <p:grpSp>
        <p:nvGrpSpPr>
          <p:cNvPr id="12" name="组合 11"/>
          <p:cNvGrpSpPr/>
          <p:nvPr/>
        </p:nvGrpSpPr>
        <p:grpSpPr>
          <a:xfrm>
            <a:off x="3382010" y="890270"/>
            <a:ext cx="1160780" cy="914400"/>
            <a:chOff x="5326" y="1402"/>
            <a:chExt cx="1828" cy="1440"/>
          </a:xfrm>
        </p:grpSpPr>
        <p:sp>
          <p:nvSpPr>
            <p:cNvPr id="2050" name="对话框"/>
            <p:cNvSpPr/>
            <p:nvPr/>
          </p:nvSpPr>
          <p:spPr bwMode="auto">
            <a:xfrm flipH="1">
              <a:off x="5326" y="1402"/>
              <a:ext cx="1829" cy="1440"/>
            </a:xfrm>
            <a:custGeom>
              <a:avLst/>
              <a:gdLst>
                <a:gd name="T0" fmla="*/ 2147483646 w 23380"/>
                <a:gd name="T1" fmla="*/ 2147483646 h 21600"/>
                <a:gd name="T2" fmla="*/ 2147483646 w 23380"/>
                <a:gd name="T3" fmla="*/ 2147483646 h 21600"/>
                <a:gd name="T4" fmla="*/ 2147483646 w 23380"/>
                <a:gd name="T5" fmla="*/ 2147483646 h 21600"/>
                <a:gd name="T6" fmla="*/ 2147483646 w 23380"/>
                <a:gd name="T7" fmla="*/ 2147483646 h 21600"/>
                <a:gd name="T8" fmla="*/ 2147483646 w 23380"/>
                <a:gd name="T9" fmla="*/ 2147483646 h 21600"/>
                <a:gd name="T10" fmla="*/ 2147483646 w 23380"/>
                <a:gd name="T11" fmla="*/ 0 h 21600"/>
                <a:gd name="T12" fmla="*/ 2147483646 w 23380"/>
                <a:gd name="T13" fmla="*/ 2147483646 h 21600"/>
                <a:gd name="T14" fmla="*/ 0 w 23380"/>
                <a:gd name="T15" fmla="*/ 2147483646 h 21600"/>
                <a:gd name="T16" fmla="*/ 2147483646 w 23380"/>
                <a:gd name="T17" fmla="*/ 2147483646 h 21600"/>
                <a:gd name="T18" fmla="*/ 2147483646 w 23380"/>
                <a:gd name="T19" fmla="*/ 2147483646 h 21600"/>
                <a:gd name="T20" fmla="*/ 2147483646 w 23380"/>
                <a:gd name="T21" fmla="*/ 2147483646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380" h="21600">
                  <a:moveTo>
                    <a:pt x="5664" y="21600"/>
                  </a:moveTo>
                  <a:lnTo>
                    <a:pt x="13635" y="15092"/>
                  </a:lnTo>
                  <a:lnTo>
                    <a:pt x="20009" y="11981"/>
                  </a:lnTo>
                  <a:lnTo>
                    <a:pt x="23380" y="4951"/>
                  </a:lnTo>
                  <a:lnTo>
                    <a:pt x="19313" y="2525"/>
                  </a:lnTo>
                  <a:lnTo>
                    <a:pt x="11822" y="0"/>
                  </a:lnTo>
                  <a:lnTo>
                    <a:pt x="5049" y="1753"/>
                  </a:lnTo>
                  <a:lnTo>
                    <a:pt x="0" y="7860"/>
                  </a:lnTo>
                  <a:lnTo>
                    <a:pt x="4835" y="14101"/>
                  </a:lnTo>
                  <a:lnTo>
                    <a:pt x="9791" y="13805"/>
                  </a:lnTo>
                  <a:lnTo>
                    <a:pt x="5664" y="21600"/>
                  </a:lnTo>
                  <a:close/>
                </a:path>
              </a:pathLst>
            </a:custGeom>
            <a:solidFill>
              <a:srgbClr val="AF0B06"/>
            </a:solidFill>
            <a:ln>
              <a:noFill/>
            </a:ln>
            <a:extLst>
              <a:ext uri="{91240B29-F687-4F45-9708-019B960494DF}">
                <a14:hiddenLine xmlns:a14="http://schemas.microsoft.com/office/drawing/2010/main" w="9525">
                  <a:solidFill>
                    <a:srgbClr val="000000"/>
                  </a:solidFill>
                  <a:round/>
                </a14:hiddenLine>
              </a:ext>
            </a:extLst>
          </p:spPr>
          <p:txBody>
            <a:bodyPr bIns="648000" anchor="ctr">
              <a:scene3d>
                <a:camera prst="orthographicFront"/>
                <a:lightRig rig="threePt" dir="t"/>
              </a:scene3d>
              <a:sp3d>
                <a:contourClr>
                  <a:srgbClr val="FFFFFF"/>
                </a:contourClr>
              </a:sp3d>
            </a:bodyPr>
            <a:lstStyle/>
            <a:p>
              <a:pPr algn="ctr">
                <a:defRPr/>
              </a:pPr>
              <a:endParaRPr lang="zh-CN" altLang="en-US" dirty="0">
                <a:solidFill>
                  <a:srgbClr val="FFFFFF"/>
                </a:solidFill>
              </a:endParaRPr>
            </a:p>
          </p:txBody>
        </p:sp>
        <p:sp>
          <p:nvSpPr>
            <p:cNvPr id="10" name="文本框 9"/>
            <p:cNvSpPr txBox="1"/>
            <p:nvPr/>
          </p:nvSpPr>
          <p:spPr>
            <a:xfrm>
              <a:off x="5394" y="1486"/>
              <a:ext cx="1693" cy="919"/>
            </a:xfrm>
            <a:prstGeom prst="rect">
              <a:avLst/>
            </a:prstGeom>
            <a:noFill/>
          </p:spPr>
          <p:txBody>
            <a:bodyPr wrap="square" rtlCol="0">
              <a:spAutoFit/>
            </a:bodyPr>
            <a:lstStyle/>
            <a:p>
              <a:pPr algn="ctr"/>
              <a:r>
                <a:rPr lang="zh-CN" altLang="en-US" sz="3200">
                  <a:solidFill>
                    <a:schemeClr val="bg1"/>
                  </a:solidFill>
                  <a:latin typeface="李旭科毛笔行书" panose="02010600030101010101" charset="-122"/>
                  <a:ea typeface="李旭科毛笔行书" panose="02010600030101010101" charset="-122"/>
                </a:rPr>
                <a:t>践行</a:t>
              </a:r>
            </a:p>
          </p:txBody>
        </p:sp>
      </p:grpSp>
      <p:sp>
        <p:nvSpPr>
          <p:cNvPr id="11" name="圆角矩形 10"/>
          <p:cNvSpPr/>
          <p:nvPr/>
        </p:nvSpPr>
        <p:spPr>
          <a:xfrm>
            <a:off x="4732020" y="2834005"/>
            <a:ext cx="3651885" cy="466090"/>
          </a:xfrm>
          <a:prstGeom prst="roundRect">
            <a:avLst>
              <a:gd name="adj" fmla="val 50000"/>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bg1"/>
                </a:solidFill>
                <a:latin typeface="李旭科毛笔行书" panose="02010600030101010101" charset="-122"/>
                <a:ea typeface="李旭科毛笔行书" panose="02010600030101010101" charset="-122"/>
              </a:rPr>
              <a:t>做 合 格 党 员</a:t>
            </a:r>
          </a:p>
        </p:txBody>
      </p:sp>
      <p:pic>
        <p:nvPicPr>
          <p:cNvPr id="2" name="Two Steps From Hell - Men Of Honor">
            <a:hlinkClick r:id="" action="ppaction://media"/>
          </p:cNvPr>
          <p:cNvPicPr>
            <a:picLocks noChangeAspect="1"/>
          </p:cNvPicPr>
          <p:nvPr>
            <a:audioFile r:link="rId2"/>
            <p:extLst>
              <p:ext uri="{DAA4B4D4-6D71-4841-9C94-3DE7FCFB9230}">
                <p14:media xmlns:p14="http://schemas.microsoft.com/office/powerpoint/2010/main" r:embed="rId1">
                  <p14:fade in="750"/>
                </p14:media>
              </p:ext>
            </p:extLst>
          </p:nvPr>
        </p:nvPicPr>
        <p:blipFill>
          <a:blip r:embed="rId7"/>
          <a:stretch>
            <a:fillRect/>
          </a:stretch>
        </p:blipFill>
        <p:spPr>
          <a:xfrm>
            <a:off x="-676127" y="73351"/>
            <a:ext cx="609600" cy="609600"/>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9" presetClass="entr" presetSubtype="0" fill="hold" grpId="1"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2"/>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0" dur="500"/>
                                        <p:tgtEl>
                                          <p:spTgt spid="7"/>
                                        </p:tgtEl>
                                      </p:cBhvr>
                                    </p:animEffect>
                                  </p:childTnLst>
                                </p:cTn>
                              </p:par>
                            </p:childTnLst>
                          </p:cTn>
                        </p:par>
                        <p:par>
                          <p:cTn id="21" fill="hold">
                            <p:stCondLst>
                              <p:cond delay="1000"/>
                            </p:stCondLst>
                            <p:childTnLst>
                              <p:par>
                                <p:cTn id="22" presetID="41" presetClass="entr" presetSubtype="0" fill="hold" grpId="1"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 calcmode="lin" valueType="num">
                                      <p:cBhvr>
                                        <p:cTn id="2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gtEl>
                                      </p:cBhvr>
                                    </p:animEffect>
                                  </p:childTnLst>
                                </p:cTn>
                              </p:par>
                            </p:childTnLst>
                          </p:cTn>
                        </p:par>
                        <p:par>
                          <p:cTn id="29" fill="hold">
                            <p:stCondLst>
                              <p:cond delay="1650"/>
                            </p:stCondLst>
                            <p:childTnLst>
                              <p:par>
                                <p:cTn id="30" presetID="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150"/>
                            </p:stCondLst>
                            <p:childTnLst>
                              <p:par>
                                <p:cTn id="35" presetID="53" presetClass="entr" presetSubtype="16" fill="hold" grpId="1"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265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2"/>
                </p:tgtEl>
              </p:cMediaNode>
            </p:audio>
          </p:childTnLst>
        </p:cTn>
      </p:par>
    </p:tnLst>
    <p:bldLst>
      <p:bldP spid="7" grpId="0" animBg="1"/>
      <p:bldP spid="7" grpId="1" animBg="1"/>
      <p:bldP spid="8" grpId="0"/>
      <p:bldP spid="8" grpId="1"/>
      <p:bldP spid="9" grpId="0"/>
      <p:bldP spid="11" grpId="0" animBg="1"/>
      <p:bldP spid="11"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3"/>
          <a:stretch>
            <a:fillRect/>
          </a:stretch>
        </p:blipFill>
        <p:spPr>
          <a:xfrm>
            <a:off x="-38100" y="2310130"/>
            <a:ext cx="6051550" cy="4375785"/>
          </a:xfrm>
          <a:prstGeom prst="rect">
            <a:avLst/>
          </a:prstGeom>
        </p:spPr>
      </p:pic>
      <p:pic>
        <p:nvPicPr>
          <p:cNvPr id="5" name="图片 4" descr="长城"/>
          <p:cNvPicPr>
            <a:picLocks noChangeAspect="1"/>
          </p:cNvPicPr>
          <p:nvPr/>
        </p:nvPicPr>
        <p:blipFill>
          <a:blip r:embed="rId4"/>
          <a:stretch>
            <a:fillRect/>
          </a:stretch>
        </p:blipFill>
        <p:spPr>
          <a:xfrm>
            <a:off x="5292725" y="2044700"/>
            <a:ext cx="6936740" cy="5077460"/>
          </a:xfrm>
          <a:prstGeom prst="rect">
            <a:avLst/>
          </a:prstGeom>
        </p:spPr>
      </p:pic>
      <p:sp>
        <p:nvSpPr>
          <p:cNvPr id="7" name="矩形 6"/>
          <p:cNvSpPr/>
          <p:nvPr/>
        </p:nvSpPr>
        <p:spPr>
          <a:xfrm>
            <a:off x="-38100" y="6589395"/>
            <a:ext cx="12267565" cy="26606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60595" y="1479550"/>
            <a:ext cx="3395345" cy="645160"/>
          </a:xfrm>
          <a:prstGeom prst="rect">
            <a:avLst/>
          </a:prstGeom>
          <a:noFill/>
        </p:spPr>
        <p:txBody>
          <a:bodyPr wrap="square" rtlCol="0">
            <a:spAutoFit/>
          </a:bodyPr>
          <a:lstStyle/>
          <a:p>
            <a:pPr algn="ctr"/>
            <a:r>
              <a:rPr lang="zh-CN" altLang="en-US" sz="3600">
                <a:solidFill>
                  <a:srgbClr val="AF0B06"/>
                </a:solidFill>
                <a:latin typeface="李旭科毛笔行书" panose="02010600030101010101" charset="-122"/>
                <a:ea typeface="李旭科毛笔行书" panose="02010600030101010101" charset="-122"/>
              </a:rPr>
              <a:t>第二部分</a:t>
            </a:r>
          </a:p>
        </p:txBody>
      </p:sp>
      <p:sp>
        <p:nvSpPr>
          <p:cNvPr id="8" name="文本框 7"/>
          <p:cNvSpPr txBox="1"/>
          <p:nvPr/>
        </p:nvSpPr>
        <p:spPr>
          <a:xfrm>
            <a:off x="3476625" y="2310130"/>
            <a:ext cx="5963920" cy="521970"/>
          </a:xfrm>
          <a:prstGeom prst="rect">
            <a:avLst/>
          </a:prstGeom>
          <a:noFill/>
        </p:spPr>
        <p:txBody>
          <a:bodyPr wrap="square" rtlCol="0">
            <a:spAutoFit/>
          </a:bodyPr>
          <a:lstStyle/>
          <a:p>
            <a:pPr algn="ctr"/>
            <a:r>
              <a:rPr lang="zh-CN" altLang="en-US" sz="2800">
                <a:solidFill>
                  <a:srgbClr val="AF0B06"/>
                </a:solidFill>
                <a:latin typeface="李旭科毛笔行书" panose="02010600030101010101" charset="-122"/>
                <a:ea typeface="李旭科毛笔行书" panose="02010600030101010101" charset="-122"/>
              </a:rPr>
              <a:t>做“四讲四有”合格党员的标志和特质</a:t>
            </a:r>
          </a:p>
        </p:txBody>
      </p:sp>
      <p:sp>
        <p:nvSpPr>
          <p:cNvPr id="9" name="矩形 8"/>
          <p:cNvSpPr/>
          <p:nvPr/>
        </p:nvSpPr>
        <p:spPr>
          <a:xfrm>
            <a:off x="2939415" y="3106420"/>
            <a:ext cx="7035165" cy="645160"/>
          </a:xfrm>
          <a:prstGeom prst="rect">
            <a:avLst/>
          </a:prstGeom>
        </p:spPr>
        <p:txBody>
          <a:bodyPr wrap="square">
            <a:spAutoFit/>
          </a:bodyPr>
          <a:lstStyle/>
          <a:p>
            <a:pPr algn="ctr" fontAlgn="auto">
              <a:lnSpc>
                <a:spcPct val="150000"/>
              </a:lnSpc>
            </a:pPr>
            <a:r>
              <a:rPr lang="zh-CN" altLang="en-US" sz="1200">
                <a:solidFill>
                  <a:schemeClr val="tx1">
                    <a:lumMod val="65000"/>
                    <a:lumOff val="3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9" presetClass="entr" presetSubtype="0" fill="hold" grpId="1"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29"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2"/>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500"/>
                                        <p:tgtEl>
                                          <p:spTgt spid="8"/>
                                        </p:tgtEl>
                                      </p:cBhvr>
                                    </p:animEffect>
                                  </p:childTnLst>
                                </p:cTn>
                              </p:par>
                            </p:childTnLst>
                          </p:cTn>
                        </p:par>
                        <p:par>
                          <p:cTn id="31" fill="hold">
                            <p:stCondLst>
                              <p:cond delay="2500"/>
                            </p:stCondLst>
                            <p:childTnLst>
                              <p:par>
                                <p:cTn id="32" presetID="6"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27914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824611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061293" y="232316"/>
            <a:ext cx="40690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做“四讲四有”合格党员的标志和特质</a:t>
            </a:r>
          </a:p>
        </p:txBody>
      </p:sp>
      <p:cxnSp>
        <p:nvCxnSpPr>
          <p:cNvPr id="4" name="直接连接符 3"/>
          <p:cNvCxnSpPr/>
          <p:nvPr/>
        </p:nvCxnSpPr>
        <p:spPr>
          <a:xfrm>
            <a:off x="9164955" y="41910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Freeform 21"/>
          <p:cNvSpPr/>
          <p:nvPr/>
        </p:nvSpPr>
        <p:spPr bwMode="auto">
          <a:xfrm>
            <a:off x="4472305" y="1821815"/>
            <a:ext cx="1585595" cy="1583690"/>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AF0B06"/>
          </a:solidFill>
          <a:ln>
            <a:noFill/>
          </a:ln>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Freeform 22"/>
          <p:cNvSpPr/>
          <p:nvPr/>
        </p:nvSpPr>
        <p:spPr bwMode="auto">
          <a:xfrm>
            <a:off x="6120130" y="1821815"/>
            <a:ext cx="1583055" cy="1583690"/>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AF0B06"/>
          </a:solidFill>
          <a:ln>
            <a:noFill/>
          </a:ln>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Freeform 23"/>
          <p:cNvSpPr/>
          <p:nvPr/>
        </p:nvSpPr>
        <p:spPr bwMode="auto">
          <a:xfrm>
            <a:off x="4472305" y="3470275"/>
            <a:ext cx="1585595" cy="1583690"/>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AF0B06"/>
          </a:solidFill>
          <a:ln>
            <a:noFill/>
          </a:ln>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Freeform 24"/>
          <p:cNvSpPr/>
          <p:nvPr/>
        </p:nvSpPr>
        <p:spPr bwMode="auto">
          <a:xfrm>
            <a:off x="6120130" y="3470275"/>
            <a:ext cx="1583055" cy="1583690"/>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AF0B06"/>
          </a:solidFill>
          <a:ln>
            <a:noFill/>
          </a:ln>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30" name="组合 29"/>
          <p:cNvGrpSpPr/>
          <p:nvPr/>
        </p:nvGrpSpPr>
        <p:grpSpPr>
          <a:xfrm>
            <a:off x="5683250" y="3032125"/>
            <a:ext cx="819150" cy="819150"/>
            <a:chOff x="8872" y="5295"/>
            <a:chExt cx="1290" cy="1290"/>
          </a:xfrm>
        </p:grpSpPr>
        <p:sp>
          <p:nvSpPr>
            <p:cNvPr id="22" name="椭圆 21"/>
            <p:cNvSpPr/>
            <p:nvPr/>
          </p:nvSpPr>
          <p:spPr>
            <a:xfrm>
              <a:off x="8872" y="5295"/>
              <a:ext cx="1290" cy="1291"/>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Freeform 6"/>
            <p:cNvSpPr>
              <a:spLocks noEditPoints="1"/>
            </p:cNvSpPr>
            <p:nvPr/>
          </p:nvSpPr>
          <p:spPr bwMode="auto">
            <a:xfrm>
              <a:off x="9180" y="5682"/>
              <a:ext cx="674" cy="517"/>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rgbClr val="AF0B06"/>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4" name="文本框 23"/>
          <p:cNvSpPr txBox="1"/>
          <p:nvPr/>
        </p:nvSpPr>
        <p:spPr>
          <a:xfrm>
            <a:off x="4518707" y="2075489"/>
            <a:ext cx="1492300" cy="1076325"/>
          </a:xfrm>
          <a:prstGeom prst="rect">
            <a:avLst/>
          </a:prstGeom>
          <a:noFill/>
        </p:spPr>
        <p:txBody>
          <a:bodyPr wrap="square" rtlCol="0">
            <a:spAutoFit/>
          </a:bodyPr>
          <a:lstStyle/>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政治</a:t>
            </a:r>
          </a:p>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25" name="文本框 24"/>
          <p:cNvSpPr txBox="1"/>
          <p:nvPr/>
        </p:nvSpPr>
        <p:spPr>
          <a:xfrm>
            <a:off x="6165696" y="2075489"/>
            <a:ext cx="1492300" cy="1076325"/>
          </a:xfrm>
          <a:prstGeom prst="rect">
            <a:avLst/>
          </a:prstGeom>
          <a:noFill/>
        </p:spPr>
        <p:txBody>
          <a:bodyPr wrap="square" rtlCol="0">
            <a:spAutoFit/>
          </a:bodyPr>
          <a:lstStyle/>
          <a:p>
            <a:pPr algn="ctr"/>
            <a:r>
              <a:rPr lang="zh-CN" altLang="en-US" sz="3200" b="1" dirty="0">
                <a:solidFill>
                  <a:sysClr val="window" lastClr="FFFFFF"/>
                </a:solidFill>
                <a:latin typeface="微软雅黑" panose="020B0503020204020204" charset="-122"/>
                <a:ea typeface="微软雅黑" panose="020B0503020204020204" charset="-122"/>
                <a:sym typeface="+mn-ea"/>
              </a:rPr>
              <a:t>守纪</a:t>
            </a:r>
          </a:p>
          <a:p>
            <a:pPr algn="ct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26" name="文本框 25"/>
          <p:cNvSpPr txBox="1"/>
          <p:nvPr/>
        </p:nvSpPr>
        <p:spPr>
          <a:xfrm>
            <a:off x="4519342" y="3724584"/>
            <a:ext cx="1492300" cy="1076325"/>
          </a:xfrm>
          <a:prstGeom prst="rect">
            <a:avLst/>
          </a:prstGeom>
          <a:noFill/>
        </p:spPr>
        <p:txBody>
          <a:bodyPr wrap="square" rtlCol="0">
            <a:spAutoFit/>
          </a:bodyPr>
          <a:lstStyle/>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品德</a:t>
            </a:r>
          </a:p>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sp>
        <p:nvSpPr>
          <p:cNvPr id="27" name="文本框 26"/>
          <p:cNvSpPr txBox="1"/>
          <p:nvPr/>
        </p:nvSpPr>
        <p:spPr>
          <a:xfrm>
            <a:off x="6165696" y="3724584"/>
            <a:ext cx="1492300" cy="1076325"/>
          </a:xfrm>
          <a:prstGeom prst="rect">
            <a:avLst/>
          </a:prstGeom>
          <a:noFill/>
        </p:spPr>
        <p:txBody>
          <a:bodyPr wrap="square" rtlCol="0">
            <a:spAutoFit/>
          </a:bodyPr>
          <a:lstStyle/>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履责</a:t>
            </a:r>
          </a:p>
          <a:p>
            <a:pPr algn="ctr" fontAlgn="auto">
              <a:spcBef>
                <a:spcPts val="0"/>
              </a:spcBef>
              <a:spcAft>
                <a:spcPts val="0"/>
              </a:spcAft>
            </a:pPr>
            <a:r>
              <a:rPr lang="zh-CN" altLang="en-US" sz="3200" b="1" dirty="0">
                <a:solidFill>
                  <a:sysClr val="window" lastClr="FFFFFF"/>
                </a:solidFill>
                <a:latin typeface="微软雅黑" panose="020B0503020204020204" charset="-122"/>
                <a:ea typeface="微软雅黑" panose="020B0503020204020204" charset="-122"/>
                <a:sym typeface="+mn-ea"/>
              </a:rPr>
              <a:t>合格</a:t>
            </a:r>
            <a:endParaRPr lang="zh-CN" altLang="en-US" sz="6000" dirty="0">
              <a:solidFill>
                <a:prstClr val="white"/>
              </a:solidFill>
              <a:latin typeface="方正正纤黑简体"/>
              <a:ea typeface="方正正纤黑简体"/>
              <a:cs typeface="+mn-ea"/>
              <a:sym typeface="+mn-lt"/>
            </a:endParaRPr>
          </a:p>
        </p:txBody>
      </p:sp>
      <p:cxnSp>
        <p:nvCxnSpPr>
          <p:cNvPr id="28" name="直接连接符 27"/>
          <p:cNvCxnSpPr/>
          <p:nvPr/>
        </p:nvCxnSpPr>
        <p:spPr>
          <a:xfrm>
            <a:off x="3944620" y="1821815"/>
            <a:ext cx="1270" cy="3286125"/>
          </a:xfrm>
          <a:prstGeom prst="line">
            <a:avLst/>
          </a:prstGeom>
          <a:noFill/>
          <a:ln w="12700" cap="flat" cmpd="sng" algn="ctr">
            <a:solidFill>
              <a:srgbClr val="AF0B06"/>
            </a:solidFill>
            <a:prstDash val="solid"/>
            <a:miter lim="800000"/>
            <a:headEnd type="diamond" w="sm" len="sm"/>
            <a:tailEnd type="diamond" w="sm" len="sm"/>
          </a:ln>
          <a:effectLst/>
        </p:spPr>
      </p:cxnSp>
      <p:cxnSp>
        <p:nvCxnSpPr>
          <p:cNvPr id="29" name="直接连接符 28"/>
          <p:cNvCxnSpPr/>
          <p:nvPr/>
        </p:nvCxnSpPr>
        <p:spPr>
          <a:xfrm>
            <a:off x="8244840" y="1821815"/>
            <a:ext cx="1270" cy="3286125"/>
          </a:xfrm>
          <a:prstGeom prst="line">
            <a:avLst/>
          </a:prstGeom>
          <a:noFill/>
          <a:ln w="12700" cap="flat" cmpd="sng" algn="ctr">
            <a:solidFill>
              <a:srgbClr val="AF0B06"/>
            </a:solidFill>
            <a:prstDash val="solid"/>
            <a:miter lim="800000"/>
            <a:headEnd type="diamond" w="sm" len="sm"/>
            <a:tailEnd type="diamond" w="sm" len="sm"/>
          </a:ln>
          <a:effectLst/>
        </p:spPr>
      </p:cxnSp>
      <p:sp>
        <p:nvSpPr>
          <p:cNvPr id="31" name="文本框 30"/>
          <p:cNvSpPr txBox="1"/>
          <p:nvPr/>
        </p:nvSpPr>
        <p:spPr bwMode="auto">
          <a:xfrm>
            <a:off x="1275715" y="2311400"/>
            <a:ext cx="2366010" cy="2306955"/>
          </a:xfrm>
          <a:prstGeom prst="rect">
            <a:avLst/>
          </a:prstGeom>
          <a:noFill/>
        </p:spPr>
        <p:txBody>
          <a:bodyPr wrap="square">
            <a:spAutoFit/>
          </a:bodyPr>
          <a:lstStyle/>
          <a:p>
            <a:pPr indent="0" fontAlgn="auto">
              <a:lnSpc>
                <a:spcPct val="150000"/>
              </a:lnSpc>
              <a:spcBef>
                <a:spcPts val="0"/>
              </a:spcBef>
              <a:spcAft>
                <a:spcPts val="0"/>
              </a:spcAft>
              <a:buClr>
                <a:prstClr val="black">
                  <a:lumMod val="65000"/>
                  <a:lumOff val="35000"/>
                </a:prstClr>
              </a:buClr>
              <a:buFont typeface="Arial" panose="020B0604020202020204" pitchFamily="34" charset="0"/>
              <a:buNone/>
              <a:defRPr/>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“四讲四有”强调的是政治合格、守纪合格、品德合格、履责合格，使党员能够在党爱党、在党言党、在党忧党、在党为党。</a:t>
            </a:r>
          </a:p>
        </p:txBody>
      </p:sp>
      <p:sp>
        <p:nvSpPr>
          <p:cNvPr id="32" name="文本框 31"/>
          <p:cNvSpPr txBox="1"/>
          <p:nvPr/>
        </p:nvSpPr>
        <p:spPr bwMode="auto">
          <a:xfrm>
            <a:off x="8547735" y="2126615"/>
            <a:ext cx="2366010" cy="2676525"/>
          </a:xfrm>
          <a:prstGeom prst="rect">
            <a:avLst/>
          </a:prstGeom>
          <a:noFill/>
        </p:spPr>
        <p:txBody>
          <a:bodyPr wrap="square">
            <a:spAutoFit/>
          </a:bodyPr>
          <a:lstStyle/>
          <a:p>
            <a:pPr indent="0" fontAlgn="auto">
              <a:lnSpc>
                <a:spcPct val="150000"/>
              </a:lnSpc>
              <a:spcBef>
                <a:spcPts val="0"/>
              </a:spcBef>
              <a:spcAft>
                <a:spcPts val="0"/>
              </a:spcAft>
              <a:buClr>
                <a:prstClr val="black">
                  <a:lumMod val="65000"/>
                  <a:lumOff val="35000"/>
                </a:prstClr>
              </a:buClr>
              <a:buFont typeface="Arial" panose="020B0604020202020204" pitchFamily="34" charset="0"/>
              <a:buNone/>
              <a:defRPr/>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四讲四有”不是抽象的，而是具体的。做合格党员，“四讲四有”缺一不可，少了任何“一讲”、缺了任何“一有”，都算不上合格党员。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799"/>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par>
                          <p:cTn id="53" fill="hold">
                            <p:stCondLst>
                              <p:cond delay="3299"/>
                            </p:stCondLst>
                            <p:childTnLst>
                              <p:par>
                                <p:cTn id="54" presetID="35" presetClass="entr" presetSubtype="0"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style.rotation</p:attrName>
                                        </p:attrNameLst>
                                      </p:cBhvr>
                                      <p:tavLst>
                                        <p:tav tm="0">
                                          <p:val>
                                            <p:fltVal val="720"/>
                                          </p:val>
                                        </p:tav>
                                        <p:tav tm="100000">
                                          <p:val>
                                            <p:fltVal val="0"/>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 calcmode="lin" valueType="num">
                                      <p:cBhvr>
                                        <p:cTn id="59" dur="500" fill="hold"/>
                                        <p:tgtEl>
                                          <p:spTgt spid="30"/>
                                        </p:tgtEl>
                                        <p:attrNameLst>
                                          <p:attrName>ppt_w</p:attrName>
                                        </p:attrNameLst>
                                      </p:cBhvr>
                                      <p:tavLst>
                                        <p:tav tm="0">
                                          <p:val>
                                            <p:fltVal val="0"/>
                                          </p:val>
                                        </p:tav>
                                        <p:tav tm="100000">
                                          <p:val>
                                            <p:strVal val="#ppt_w"/>
                                          </p:val>
                                        </p:tav>
                                      </p:tavLst>
                                    </p:anim>
                                  </p:childTnLst>
                                </p:cTn>
                              </p:par>
                            </p:childTnLst>
                          </p:cTn>
                        </p:par>
                        <p:par>
                          <p:cTn id="60" fill="hold">
                            <p:stCondLst>
                              <p:cond delay="3799"/>
                            </p:stCondLst>
                            <p:childTnLst>
                              <p:par>
                                <p:cTn id="61" presetID="45"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anim calcmode="lin" valueType="num">
                                      <p:cBhvr>
                                        <p:cTn id="64" dur="500" fill="hold"/>
                                        <p:tgtEl>
                                          <p:spTgt spid="24"/>
                                        </p:tgtEl>
                                        <p:attrNameLst>
                                          <p:attrName>ppt_w</p:attrName>
                                        </p:attrNameLst>
                                      </p:cBhvr>
                                      <p:tavLst>
                                        <p:tav tm="0" fmla="#ppt_w*sin(2.5*pi*$)">
                                          <p:val>
                                            <p:fltVal val="0"/>
                                          </p:val>
                                        </p:tav>
                                        <p:tav tm="100000">
                                          <p:val>
                                            <p:fltVal val="1"/>
                                          </p:val>
                                        </p:tav>
                                      </p:tavLst>
                                    </p:anim>
                                    <p:anim calcmode="lin" valueType="num">
                                      <p:cBhvr>
                                        <p:cTn id="65" dur="500" fill="hold"/>
                                        <p:tgtEl>
                                          <p:spTgt spid="24"/>
                                        </p:tgtEl>
                                        <p:attrNameLst>
                                          <p:attrName>ppt_h</p:attrName>
                                        </p:attrNameLst>
                                      </p:cBhvr>
                                      <p:tavLst>
                                        <p:tav tm="0">
                                          <p:val>
                                            <p:strVal val="#ppt_h"/>
                                          </p:val>
                                        </p:tav>
                                        <p:tav tm="100000">
                                          <p:val>
                                            <p:strVal val="#ppt_h"/>
                                          </p:val>
                                        </p:tav>
                                      </p:tavLst>
                                    </p:anim>
                                  </p:childTnLst>
                                </p:cTn>
                              </p:par>
                            </p:childTnLst>
                          </p:cTn>
                        </p:par>
                        <p:par>
                          <p:cTn id="66" fill="hold">
                            <p:stCondLst>
                              <p:cond delay="4299"/>
                            </p:stCondLst>
                            <p:childTnLst>
                              <p:par>
                                <p:cTn id="67" presetID="45"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anim calcmode="lin" valueType="num">
                                      <p:cBhvr>
                                        <p:cTn id="70" dur="500" fill="hold"/>
                                        <p:tgtEl>
                                          <p:spTgt spid="25"/>
                                        </p:tgtEl>
                                        <p:attrNameLst>
                                          <p:attrName>ppt_w</p:attrName>
                                        </p:attrNameLst>
                                      </p:cBhvr>
                                      <p:tavLst>
                                        <p:tav tm="0" fmla="#ppt_w*sin(2.5*pi*$)">
                                          <p:val>
                                            <p:fltVal val="0"/>
                                          </p:val>
                                        </p:tav>
                                        <p:tav tm="100000">
                                          <p:val>
                                            <p:fltVal val="1"/>
                                          </p:val>
                                        </p:tav>
                                      </p:tavLst>
                                    </p:anim>
                                    <p:anim calcmode="lin" valueType="num">
                                      <p:cBhvr>
                                        <p:cTn id="71" dur="500" fill="hold"/>
                                        <p:tgtEl>
                                          <p:spTgt spid="25"/>
                                        </p:tgtEl>
                                        <p:attrNameLst>
                                          <p:attrName>ppt_h</p:attrName>
                                        </p:attrNameLst>
                                      </p:cBhvr>
                                      <p:tavLst>
                                        <p:tav tm="0">
                                          <p:val>
                                            <p:strVal val="#ppt_h"/>
                                          </p:val>
                                        </p:tav>
                                        <p:tav tm="100000">
                                          <p:val>
                                            <p:strVal val="#ppt_h"/>
                                          </p:val>
                                        </p:tav>
                                      </p:tavLst>
                                    </p:anim>
                                  </p:childTnLst>
                                </p:cTn>
                              </p:par>
                            </p:childTnLst>
                          </p:cTn>
                        </p:par>
                        <p:par>
                          <p:cTn id="72" fill="hold">
                            <p:stCondLst>
                              <p:cond delay="4799"/>
                            </p:stCondLst>
                            <p:childTnLst>
                              <p:par>
                                <p:cTn id="73" presetID="45"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anim calcmode="lin" valueType="num">
                                      <p:cBhvr>
                                        <p:cTn id="76" dur="500" fill="hold"/>
                                        <p:tgtEl>
                                          <p:spTgt spid="26"/>
                                        </p:tgtEl>
                                        <p:attrNameLst>
                                          <p:attrName>ppt_w</p:attrName>
                                        </p:attrNameLst>
                                      </p:cBhvr>
                                      <p:tavLst>
                                        <p:tav tm="0" fmla="#ppt_w*sin(2.5*pi*$)">
                                          <p:val>
                                            <p:fltVal val="0"/>
                                          </p:val>
                                        </p:tav>
                                        <p:tav tm="100000">
                                          <p:val>
                                            <p:fltVal val="1"/>
                                          </p:val>
                                        </p:tav>
                                      </p:tavLst>
                                    </p:anim>
                                    <p:anim calcmode="lin" valueType="num">
                                      <p:cBhvr>
                                        <p:cTn id="77" dur="500" fill="hold"/>
                                        <p:tgtEl>
                                          <p:spTgt spid="26"/>
                                        </p:tgtEl>
                                        <p:attrNameLst>
                                          <p:attrName>ppt_h</p:attrName>
                                        </p:attrNameLst>
                                      </p:cBhvr>
                                      <p:tavLst>
                                        <p:tav tm="0">
                                          <p:val>
                                            <p:strVal val="#ppt_h"/>
                                          </p:val>
                                        </p:tav>
                                        <p:tav tm="100000">
                                          <p:val>
                                            <p:strVal val="#ppt_h"/>
                                          </p:val>
                                        </p:tav>
                                      </p:tavLst>
                                    </p:anim>
                                  </p:childTnLst>
                                </p:cTn>
                              </p:par>
                            </p:childTnLst>
                          </p:cTn>
                        </p:par>
                        <p:par>
                          <p:cTn id="78" fill="hold">
                            <p:stCondLst>
                              <p:cond delay="5299"/>
                            </p:stCondLst>
                            <p:childTnLst>
                              <p:par>
                                <p:cTn id="79" presetID="45"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anim calcmode="lin" valueType="num">
                                      <p:cBhvr>
                                        <p:cTn id="82" dur="500" fill="hold"/>
                                        <p:tgtEl>
                                          <p:spTgt spid="27"/>
                                        </p:tgtEl>
                                        <p:attrNameLst>
                                          <p:attrName>ppt_w</p:attrName>
                                        </p:attrNameLst>
                                      </p:cBhvr>
                                      <p:tavLst>
                                        <p:tav tm="0" fmla="#ppt_w*sin(2.5*pi*$)">
                                          <p:val>
                                            <p:fltVal val="0"/>
                                          </p:val>
                                        </p:tav>
                                        <p:tav tm="100000">
                                          <p:val>
                                            <p:fltVal val="1"/>
                                          </p:val>
                                        </p:tav>
                                      </p:tavLst>
                                    </p:anim>
                                    <p:anim calcmode="lin" valueType="num">
                                      <p:cBhvr>
                                        <p:cTn id="83" dur="500" fill="hold"/>
                                        <p:tgtEl>
                                          <p:spTgt spid="27"/>
                                        </p:tgtEl>
                                        <p:attrNameLst>
                                          <p:attrName>ppt_h</p:attrName>
                                        </p:attrNameLst>
                                      </p:cBhvr>
                                      <p:tavLst>
                                        <p:tav tm="0">
                                          <p:val>
                                            <p:strVal val="#ppt_h"/>
                                          </p:val>
                                        </p:tav>
                                        <p:tav tm="100000">
                                          <p:val>
                                            <p:strVal val="#ppt_h"/>
                                          </p:val>
                                        </p:tav>
                                      </p:tavLst>
                                    </p:anim>
                                  </p:childTnLst>
                                </p:cTn>
                              </p:par>
                            </p:childTnLst>
                          </p:cTn>
                        </p:par>
                        <p:par>
                          <p:cTn id="84" fill="hold">
                            <p:stCondLst>
                              <p:cond delay="5799"/>
                            </p:stCondLst>
                            <p:childTnLst>
                              <p:par>
                                <p:cTn id="85" presetID="22" presetClass="entr" presetSubtype="1"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up)">
                                      <p:cBhvr>
                                        <p:cTn id="87" dur="500"/>
                                        <p:tgtEl>
                                          <p:spTgt spid="28"/>
                                        </p:tgtEl>
                                      </p:cBhvr>
                                    </p:animEffect>
                                  </p:childTnLst>
                                </p:cTn>
                              </p:par>
                            </p:childTnLst>
                          </p:cTn>
                        </p:par>
                        <p:par>
                          <p:cTn id="88" fill="hold">
                            <p:stCondLst>
                              <p:cond delay="6299"/>
                            </p:stCondLst>
                            <p:childTnLst>
                              <p:par>
                                <p:cTn id="89" presetID="22" presetClass="entr" presetSubtype="1"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par>
                          <p:cTn id="92" fill="hold">
                            <p:stCondLst>
                              <p:cond delay="6799"/>
                            </p:stCondLst>
                            <p:childTnLst>
                              <p:par>
                                <p:cTn id="93" presetID="22" presetClass="entr" presetSubtype="8"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500"/>
                                        <p:tgtEl>
                                          <p:spTgt spid="31"/>
                                        </p:tgtEl>
                                      </p:cBhvr>
                                    </p:animEffect>
                                  </p:childTnLst>
                                </p:cTn>
                              </p:par>
                            </p:childTnLst>
                          </p:cTn>
                        </p:par>
                        <p:par>
                          <p:cTn id="96" fill="hold">
                            <p:stCondLst>
                              <p:cond delay="7299"/>
                            </p:stCondLst>
                            <p:childTnLst>
                              <p:par>
                                <p:cTn id="97" presetID="22" presetClass="entr" presetSubtype="8"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15" grpId="0" bldLvl="0" animBg="1"/>
      <p:bldP spid="16" grpId="0" bldLvl="0" animBg="1"/>
      <p:bldP spid="17" grpId="0" bldLvl="0" animBg="1"/>
      <p:bldP spid="24" grpId="0"/>
      <p:bldP spid="25" grpId="0"/>
      <p:bldP spid="26" grpId="0"/>
      <p:bldP spid="27"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27914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824611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061293" y="232316"/>
            <a:ext cx="40690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做“四讲四有”合格党员的标志和特质</a:t>
            </a:r>
          </a:p>
        </p:txBody>
      </p:sp>
      <p:cxnSp>
        <p:nvCxnSpPr>
          <p:cNvPr id="4" name="直接连接符 3"/>
          <p:cNvCxnSpPr/>
          <p:nvPr/>
        </p:nvCxnSpPr>
        <p:spPr>
          <a:xfrm>
            <a:off x="9164955" y="41910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56030" y="1527810"/>
            <a:ext cx="1141730" cy="1141730"/>
          </a:xfrm>
          <a:prstGeom prst="rect">
            <a:avLst/>
          </a:prstGeom>
          <a:noFill/>
          <a:ln w="15875">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政治</a:t>
            </a:r>
          </a:p>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合格</a:t>
            </a:r>
          </a:p>
        </p:txBody>
      </p:sp>
      <p:cxnSp>
        <p:nvCxnSpPr>
          <p:cNvPr id="14" name="直接箭头连接符 13"/>
          <p:cNvCxnSpPr>
            <a:stCxn id="5" idx="3"/>
          </p:cNvCxnSpPr>
          <p:nvPr/>
        </p:nvCxnSpPr>
        <p:spPr>
          <a:xfrm flipV="1">
            <a:off x="2397760" y="2095500"/>
            <a:ext cx="8034020" cy="1143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498725" y="1527810"/>
            <a:ext cx="7498715" cy="368300"/>
          </a:xfrm>
          <a:prstGeom prst="rect">
            <a:avLst/>
          </a:prstGeom>
          <a:noFill/>
        </p:spPr>
        <p:txBody>
          <a:bodyPr wrap="square" rtlCol="0">
            <a:spAutoFit/>
          </a:bodyPr>
          <a:lstStyle/>
          <a:p>
            <a:pPr algn="l" fontAlgn="auto">
              <a:lnSpc>
                <a:spcPct val="100000"/>
              </a:lnSpc>
            </a:pPr>
            <a:r>
              <a:rPr lang="zh-CN" altLang="zh-CN" b="1" dirty="0">
                <a:solidFill>
                  <a:srgbClr val="AF0B06"/>
                </a:solidFill>
                <a:latin typeface="微软雅黑" panose="020B0503020204020204" charset="-122"/>
                <a:ea typeface="微软雅黑" panose="020B0503020204020204" charset="-122"/>
                <a:sym typeface="+mn-ea"/>
              </a:rPr>
              <a:t>讲政治、有信念，强调的是政治合格，就是要对党忠诚、坚定理想信念。</a:t>
            </a:r>
          </a:p>
        </p:txBody>
      </p:sp>
      <p:sp>
        <p:nvSpPr>
          <p:cNvPr id="35" name="矩形 34"/>
          <p:cNvSpPr/>
          <p:nvPr/>
        </p:nvSpPr>
        <p:spPr>
          <a:xfrm>
            <a:off x="2498725" y="2292350"/>
            <a:ext cx="7933055" cy="230695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习近平同志一再强调，理想信念是共产党人精神上的“钙”。通过“两学一做”，做合格党员，首先要解决的是对党忠诚问题，也就是政治合格问题。政治合格，最根本的是增强政治意识、大局意识、核心意识、看齐意识。这“四个意识”是检验党员政治素养的试金石。“四个意识”的落脚点是“看齐意识”。看齐意识强不强，关键看行动，就是要始终做到党中央提倡什么就认真践行什么、党中央禁止什么就坚决反对什么，做到令行禁止。</a:t>
            </a:r>
          </a:p>
        </p:txBody>
      </p:sp>
      <p:sp>
        <p:nvSpPr>
          <p:cNvPr id="44" name="圆角矩形 43"/>
          <p:cNvSpPr/>
          <p:nvPr/>
        </p:nvSpPr>
        <p:spPr>
          <a:xfrm>
            <a:off x="2398395" y="4974590"/>
            <a:ext cx="803338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“看齐意识”是落脚点</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799"/>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299"/>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3799"/>
                            </p:stCondLst>
                            <p:childTnLst>
                              <p:par>
                                <p:cTn id="43" presetID="12" presetClass="entr" presetSubtype="1"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p:tgtEl>
                                          <p:spTgt spid="34"/>
                                        </p:tgtEl>
                                        <p:attrNameLst>
                                          <p:attrName>ppt_y</p:attrName>
                                        </p:attrNameLst>
                                      </p:cBhvr>
                                      <p:tavLst>
                                        <p:tav tm="0">
                                          <p:val>
                                            <p:strVal val="#ppt_y-#ppt_h*1.125000"/>
                                          </p:val>
                                        </p:tav>
                                        <p:tav tm="100000">
                                          <p:val>
                                            <p:strVal val="#ppt_y"/>
                                          </p:val>
                                        </p:tav>
                                      </p:tavLst>
                                    </p:anim>
                                    <p:animEffect transition="in" filter="wipe(down)">
                                      <p:cBhvr>
                                        <p:cTn id="46" dur="500"/>
                                        <p:tgtEl>
                                          <p:spTgt spid="34"/>
                                        </p:tgtEl>
                                      </p:cBhvr>
                                    </p:animEffect>
                                  </p:childTnLst>
                                </p:cTn>
                              </p:par>
                            </p:childTnLst>
                          </p:cTn>
                        </p:par>
                        <p:par>
                          <p:cTn id="47" fill="hold">
                            <p:stCondLst>
                              <p:cond delay="4299"/>
                            </p:stCondLst>
                            <p:childTnLst>
                              <p:par>
                                <p:cTn id="48" presetID="12" presetClass="entr" presetSubtype="4"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ppt_y</p:attrName>
                                        </p:attrNameLst>
                                      </p:cBhvr>
                                      <p:tavLst>
                                        <p:tav tm="0">
                                          <p:val>
                                            <p:strVal val="#ppt_y+#ppt_h*1.125000"/>
                                          </p:val>
                                        </p:tav>
                                        <p:tav tm="100000">
                                          <p:val>
                                            <p:strVal val="#ppt_y"/>
                                          </p:val>
                                        </p:tav>
                                      </p:tavLst>
                                    </p:anim>
                                    <p:animEffect transition="in" filter="wipe(up)">
                                      <p:cBhvr>
                                        <p:cTn id="51" dur="500"/>
                                        <p:tgtEl>
                                          <p:spTgt spid="35"/>
                                        </p:tgtEl>
                                      </p:cBhvr>
                                    </p:animEffect>
                                  </p:childTnLst>
                                </p:cTn>
                              </p:par>
                            </p:childTnLst>
                          </p:cTn>
                        </p:par>
                        <p:par>
                          <p:cTn id="52" fill="hold">
                            <p:stCondLst>
                              <p:cond delay="4799"/>
                            </p:stCondLst>
                            <p:childTnLst>
                              <p:par>
                                <p:cTn id="53" presetID="20" presetClass="entr" presetSubtype="0" fill="hold" grpId="1"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edge">
                                      <p:cBhvr>
                                        <p:cTn id="5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animBg="1"/>
      <p:bldP spid="34" grpId="0"/>
      <p:bldP spid="35" grpId="0"/>
      <p:bldP spid="4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27914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824611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061293" y="232316"/>
            <a:ext cx="40690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做“四讲四有”合格党员的标志和特质</a:t>
            </a:r>
          </a:p>
        </p:txBody>
      </p:sp>
      <p:cxnSp>
        <p:nvCxnSpPr>
          <p:cNvPr id="4" name="直接连接符 3"/>
          <p:cNvCxnSpPr/>
          <p:nvPr/>
        </p:nvCxnSpPr>
        <p:spPr>
          <a:xfrm>
            <a:off x="9164955" y="41910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56030" y="1527810"/>
            <a:ext cx="1141730" cy="1141730"/>
          </a:xfrm>
          <a:prstGeom prst="rect">
            <a:avLst/>
          </a:prstGeom>
          <a:noFill/>
          <a:ln w="15875">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守纪</a:t>
            </a:r>
          </a:p>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合格</a:t>
            </a:r>
          </a:p>
        </p:txBody>
      </p:sp>
      <p:cxnSp>
        <p:nvCxnSpPr>
          <p:cNvPr id="14" name="直接箭头连接符 13"/>
          <p:cNvCxnSpPr>
            <a:stCxn id="5" idx="3"/>
          </p:cNvCxnSpPr>
          <p:nvPr/>
        </p:nvCxnSpPr>
        <p:spPr>
          <a:xfrm flipV="1">
            <a:off x="2397760" y="2095500"/>
            <a:ext cx="8034020" cy="1143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498725" y="1527810"/>
            <a:ext cx="7933055" cy="368300"/>
          </a:xfrm>
          <a:prstGeom prst="rect">
            <a:avLst/>
          </a:prstGeom>
          <a:noFill/>
        </p:spPr>
        <p:txBody>
          <a:bodyPr wrap="square" rtlCol="0">
            <a:spAutoFit/>
          </a:bodyPr>
          <a:lstStyle/>
          <a:p>
            <a:pPr algn="l" fontAlgn="auto">
              <a:lnSpc>
                <a:spcPct val="100000"/>
              </a:lnSpc>
            </a:pPr>
            <a:r>
              <a:rPr lang="zh-CN" altLang="zh-CN" b="1" dirty="0">
                <a:solidFill>
                  <a:srgbClr val="AF0B06"/>
                </a:solidFill>
                <a:latin typeface="微软雅黑" panose="020B0503020204020204" charset="-122"/>
                <a:ea typeface="微软雅黑" panose="020B0503020204020204" charset="-122"/>
                <a:sym typeface="+mn-ea"/>
              </a:rPr>
              <a:t>讲规矩、有纪律，强调的是守纪合格，就是要严守党的政治纪律和政治规矩。</a:t>
            </a:r>
          </a:p>
        </p:txBody>
      </p:sp>
      <p:sp>
        <p:nvSpPr>
          <p:cNvPr id="35" name="矩形 34"/>
          <p:cNvSpPr/>
          <p:nvPr/>
        </p:nvSpPr>
        <p:spPr>
          <a:xfrm>
            <a:off x="2498725" y="2292350"/>
            <a:ext cx="7933055" cy="267652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毛泽东同志说，路线是“王道”，纪律是“霸道”，这两者都不可少。习近平同志在谈到苏联解体时说，苏联共产党作为一个有着90多年历史、连续执政70多年的大党老党轰然倒塌，其中很重要的一个原因就是政治纪律被动摇了，谁都可以言所欲言、为所欲为。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p>
        </p:txBody>
      </p:sp>
      <p:sp>
        <p:nvSpPr>
          <p:cNvPr id="44" name="圆角矩形 43"/>
          <p:cNvSpPr/>
          <p:nvPr/>
        </p:nvSpPr>
        <p:spPr>
          <a:xfrm>
            <a:off x="2398395" y="5241290"/>
            <a:ext cx="803338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用纪律和规矩来规范和约束自己的言行</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799"/>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299"/>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3799"/>
                            </p:stCondLst>
                            <p:childTnLst>
                              <p:par>
                                <p:cTn id="43" presetID="12" presetClass="entr" presetSubtype="1"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p:tgtEl>
                                          <p:spTgt spid="34"/>
                                        </p:tgtEl>
                                        <p:attrNameLst>
                                          <p:attrName>ppt_y</p:attrName>
                                        </p:attrNameLst>
                                      </p:cBhvr>
                                      <p:tavLst>
                                        <p:tav tm="0">
                                          <p:val>
                                            <p:strVal val="#ppt_y-#ppt_h*1.125000"/>
                                          </p:val>
                                        </p:tav>
                                        <p:tav tm="100000">
                                          <p:val>
                                            <p:strVal val="#ppt_y"/>
                                          </p:val>
                                        </p:tav>
                                      </p:tavLst>
                                    </p:anim>
                                    <p:animEffect transition="in" filter="wipe(down)">
                                      <p:cBhvr>
                                        <p:cTn id="46" dur="500"/>
                                        <p:tgtEl>
                                          <p:spTgt spid="34"/>
                                        </p:tgtEl>
                                      </p:cBhvr>
                                    </p:animEffect>
                                  </p:childTnLst>
                                </p:cTn>
                              </p:par>
                            </p:childTnLst>
                          </p:cTn>
                        </p:par>
                        <p:par>
                          <p:cTn id="47" fill="hold">
                            <p:stCondLst>
                              <p:cond delay="4299"/>
                            </p:stCondLst>
                            <p:childTnLst>
                              <p:par>
                                <p:cTn id="48" presetID="12" presetClass="entr" presetSubtype="4"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ppt_y</p:attrName>
                                        </p:attrNameLst>
                                      </p:cBhvr>
                                      <p:tavLst>
                                        <p:tav tm="0">
                                          <p:val>
                                            <p:strVal val="#ppt_y+#ppt_h*1.125000"/>
                                          </p:val>
                                        </p:tav>
                                        <p:tav tm="100000">
                                          <p:val>
                                            <p:strVal val="#ppt_y"/>
                                          </p:val>
                                        </p:tav>
                                      </p:tavLst>
                                    </p:anim>
                                    <p:animEffect transition="in" filter="wipe(up)">
                                      <p:cBhvr>
                                        <p:cTn id="51" dur="500"/>
                                        <p:tgtEl>
                                          <p:spTgt spid="35"/>
                                        </p:tgtEl>
                                      </p:cBhvr>
                                    </p:animEffect>
                                  </p:childTnLst>
                                </p:cTn>
                              </p:par>
                            </p:childTnLst>
                          </p:cTn>
                        </p:par>
                        <p:par>
                          <p:cTn id="52" fill="hold">
                            <p:stCondLst>
                              <p:cond delay="4799"/>
                            </p:stCondLst>
                            <p:childTnLst>
                              <p:par>
                                <p:cTn id="53" presetID="20" presetClass="entr" presetSubtype="0" fill="hold" grpId="1"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edge">
                                      <p:cBhvr>
                                        <p:cTn id="5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34" grpId="0"/>
      <p:bldP spid="35" grpId="0"/>
      <p:bldP spid="44" grpId="1"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27914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824611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061293" y="232316"/>
            <a:ext cx="40690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做“四讲四有”合格党员的标志和特质</a:t>
            </a:r>
          </a:p>
        </p:txBody>
      </p:sp>
      <p:cxnSp>
        <p:nvCxnSpPr>
          <p:cNvPr id="4" name="直接连接符 3"/>
          <p:cNvCxnSpPr/>
          <p:nvPr/>
        </p:nvCxnSpPr>
        <p:spPr>
          <a:xfrm>
            <a:off x="9164955" y="41910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56030" y="1527810"/>
            <a:ext cx="1141730" cy="1141730"/>
          </a:xfrm>
          <a:prstGeom prst="rect">
            <a:avLst/>
          </a:prstGeom>
          <a:noFill/>
          <a:ln w="15875">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品德</a:t>
            </a:r>
          </a:p>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合格</a:t>
            </a:r>
          </a:p>
        </p:txBody>
      </p:sp>
      <p:cxnSp>
        <p:nvCxnSpPr>
          <p:cNvPr id="14" name="直接箭头连接符 13"/>
          <p:cNvCxnSpPr>
            <a:stCxn id="5" idx="3"/>
          </p:cNvCxnSpPr>
          <p:nvPr/>
        </p:nvCxnSpPr>
        <p:spPr>
          <a:xfrm flipV="1">
            <a:off x="2397760" y="2095500"/>
            <a:ext cx="8034020" cy="1143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498725" y="1527810"/>
            <a:ext cx="7498715" cy="368300"/>
          </a:xfrm>
          <a:prstGeom prst="rect">
            <a:avLst/>
          </a:prstGeom>
          <a:noFill/>
        </p:spPr>
        <p:txBody>
          <a:bodyPr wrap="square" rtlCol="0">
            <a:spAutoFit/>
          </a:bodyPr>
          <a:lstStyle/>
          <a:p>
            <a:pPr algn="l" fontAlgn="auto">
              <a:lnSpc>
                <a:spcPct val="100000"/>
              </a:lnSpc>
            </a:pPr>
            <a:r>
              <a:rPr lang="zh-CN" altLang="zh-CN" b="1" dirty="0">
                <a:solidFill>
                  <a:srgbClr val="AF0B06"/>
                </a:solidFill>
                <a:latin typeface="微软雅黑" panose="020B0503020204020204" charset="-122"/>
                <a:ea typeface="微软雅黑" panose="020B0503020204020204" charset="-122"/>
                <a:sym typeface="+mn-ea"/>
              </a:rPr>
              <a:t>讲道德、有品行，强调的是品德合格，就是要明大德、守公德、严私德。</a:t>
            </a:r>
          </a:p>
        </p:txBody>
      </p:sp>
      <p:sp>
        <p:nvSpPr>
          <p:cNvPr id="35" name="矩形 34"/>
          <p:cNvSpPr/>
          <p:nvPr/>
        </p:nvSpPr>
        <p:spPr>
          <a:xfrm>
            <a:off x="2498725" y="2292350"/>
            <a:ext cx="7933055" cy="230695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古人云：“德为立国之基”“德为国之大宝”“德为才之帅”。德行是人的根本素养，评价一名党员是否合格，“德”永远居于第一位，大德、公德、私德缺一不可。大德即政治品德，公德包括社会公德和职业道德，私德为家庭美德。从一些党员干部暴露的问题和查处的案件看，大部分违规违纪党员干部存在缺德失德问题。做一名合格党员，就要上好道德修养这一人生必修课，择其善者而从之，做到心有所畏、言有所戒、行有所止。</a:t>
            </a:r>
          </a:p>
        </p:txBody>
      </p:sp>
      <p:sp>
        <p:nvSpPr>
          <p:cNvPr id="44" name="圆角矩形 43"/>
          <p:cNvSpPr/>
          <p:nvPr/>
        </p:nvSpPr>
        <p:spPr>
          <a:xfrm>
            <a:off x="2398395" y="4974590"/>
            <a:ext cx="803338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心有所畏</a:t>
            </a:r>
            <a:r>
              <a:rPr lang="zh-CN" sz="2000" b="1">
                <a:solidFill>
                  <a:srgbClr val="AF0B06"/>
                </a:solidFill>
                <a:latin typeface="微软雅黑" panose="020B0503020204020204" charset="-122"/>
                <a:ea typeface="微软雅黑" panose="020B0503020204020204" charset="-122"/>
              </a:rPr>
              <a:t>、</a:t>
            </a:r>
            <a:r>
              <a:rPr sz="2000" b="1">
                <a:solidFill>
                  <a:srgbClr val="AF0B06"/>
                </a:solidFill>
                <a:latin typeface="微软雅黑" panose="020B0503020204020204" charset="-122"/>
                <a:ea typeface="微软雅黑" panose="020B0503020204020204" charset="-122"/>
              </a:rPr>
              <a:t>言有所戒</a:t>
            </a:r>
            <a:r>
              <a:rPr lang="zh-CN" sz="2000" b="1">
                <a:solidFill>
                  <a:srgbClr val="AF0B06"/>
                </a:solidFill>
                <a:latin typeface="微软雅黑" panose="020B0503020204020204" charset="-122"/>
                <a:ea typeface="微软雅黑" panose="020B0503020204020204" charset="-122"/>
              </a:rPr>
              <a:t>、</a:t>
            </a:r>
            <a:r>
              <a:rPr sz="2000" b="1">
                <a:solidFill>
                  <a:srgbClr val="AF0B06"/>
                </a:solidFill>
                <a:latin typeface="微软雅黑" panose="020B0503020204020204" charset="-122"/>
                <a:ea typeface="微软雅黑" panose="020B0503020204020204" charset="-122"/>
              </a:rPr>
              <a:t>行有所止</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799"/>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299"/>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3799"/>
                            </p:stCondLst>
                            <p:childTnLst>
                              <p:par>
                                <p:cTn id="43" presetID="12" presetClass="entr" presetSubtype="1"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p:tgtEl>
                                          <p:spTgt spid="34"/>
                                        </p:tgtEl>
                                        <p:attrNameLst>
                                          <p:attrName>ppt_y</p:attrName>
                                        </p:attrNameLst>
                                      </p:cBhvr>
                                      <p:tavLst>
                                        <p:tav tm="0">
                                          <p:val>
                                            <p:strVal val="#ppt_y-#ppt_h*1.125000"/>
                                          </p:val>
                                        </p:tav>
                                        <p:tav tm="100000">
                                          <p:val>
                                            <p:strVal val="#ppt_y"/>
                                          </p:val>
                                        </p:tav>
                                      </p:tavLst>
                                    </p:anim>
                                    <p:animEffect transition="in" filter="wipe(down)">
                                      <p:cBhvr>
                                        <p:cTn id="46" dur="500"/>
                                        <p:tgtEl>
                                          <p:spTgt spid="34"/>
                                        </p:tgtEl>
                                      </p:cBhvr>
                                    </p:animEffect>
                                  </p:childTnLst>
                                </p:cTn>
                              </p:par>
                            </p:childTnLst>
                          </p:cTn>
                        </p:par>
                        <p:par>
                          <p:cTn id="47" fill="hold">
                            <p:stCondLst>
                              <p:cond delay="4299"/>
                            </p:stCondLst>
                            <p:childTnLst>
                              <p:par>
                                <p:cTn id="48" presetID="12" presetClass="entr" presetSubtype="4"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ppt_y</p:attrName>
                                        </p:attrNameLst>
                                      </p:cBhvr>
                                      <p:tavLst>
                                        <p:tav tm="0">
                                          <p:val>
                                            <p:strVal val="#ppt_y+#ppt_h*1.125000"/>
                                          </p:val>
                                        </p:tav>
                                        <p:tav tm="100000">
                                          <p:val>
                                            <p:strVal val="#ppt_y"/>
                                          </p:val>
                                        </p:tav>
                                      </p:tavLst>
                                    </p:anim>
                                    <p:animEffect transition="in" filter="wipe(up)">
                                      <p:cBhvr>
                                        <p:cTn id="51" dur="500"/>
                                        <p:tgtEl>
                                          <p:spTgt spid="35"/>
                                        </p:tgtEl>
                                      </p:cBhvr>
                                    </p:animEffect>
                                  </p:childTnLst>
                                </p:cTn>
                              </p:par>
                            </p:childTnLst>
                          </p:cTn>
                        </p:par>
                        <p:par>
                          <p:cTn id="52" fill="hold">
                            <p:stCondLst>
                              <p:cond delay="4799"/>
                            </p:stCondLst>
                            <p:childTnLst>
                              <p:par>
                                <p:cTn id="53" presetID="20" presetClass="entr" presetSubtype="0" fill="hold" grpId="1"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edge">
                                      <p:cBhvr>
                                        <p:cTn id="5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34" grpId="0"/>
      <p:bldP spid="35" grpId="0"/>
      <p:bldP spid="44"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27914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824611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061293" y="232316"/>
            <a:ext cx="40690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做“四讲四有”合格党员的标志和特质</a:t>
            </a:r>
          </a:p>
        </p:txBody>
      </p:sp>
      <p:cxnSp>
        <p:nvCxnSpPr>
          <p:cNvPr id="4" name="直接连接符 3"/>
          <p:cNvCxnSpPr/>
          <p:nvPr/>
        </p:nvCxnSpPr>
        <p:spPr>
          <a:xfrm>
            <a:off x="9164955" y="419100"/>
            <a:ext cx="2282190" cy="254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56030" y="1527810"/>
            <a:ext cx="1141730" cy="1141730"/>
          </a:xfrm>
          <a:prstGeom prst="rect">
            <a:avLst/>
          </a:prstGeom>
          <a:noFill/>
          <a:ln w="15875">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履责</a:t>
            </a:r>
          </a:p>
          <a:p>
            <a:pPr algn="ctr">
              <a:spcBef>
                <a:spcPts val="0"/>
              </a:spcBef>
              <a:spcAft>
                <a:spcPts val="0"/>
              </a:spcAft>
            </a:pPr>
            <a:r>
              <a:rPr lang="zh-CN" altLang="en-US" sz="3200" b="1" dirty="0">
                <a:solidFill>
                  <a:srgbClr val="AF0B06"/>
                </a:solidFill>
                <a:latin typeface="微软雅黑" panose="020B0503020204020204" charset="-122"/>
                <a:ea typeface="微软雅黑" panose="020B0503020204020204" charset="-122"/>
                <a:sym typeface="+mn-ea"/>
              </a:rPr>
              <a:t>合格</a:t>
            </a:r>
          </a:p>
        </p:txBody>
      </p:sp>
      <p:cxnSp>
        <p:nvCxnSpPr>
          <p:cNvPr id="14" name="直接箭头连接符 13"/>
          <p:cNvCxnSpPr>
            <a:stCxn id="5" idx="3"/>
          </p:cNvCxnSpPr>
          <p:nvPr/>
        </p:nvCxnSpPr>
        <p:spPr>
          <a:xfrm flipV="1">
            <a:off x="2397760" y="2095500"/>
            <a:ext cx="8034020" cy="1143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498725" y="1365885"/>
            <a:ext cx="7933055" cy="645160"/>
          </a:xfrm>
          <a:prstGeom prst="rect">
            <a:avLst/>
          </a:prstGeom>
          <a:noFill/>
        </p:spPr>
        <p:txBody>
          <a:bodyPr wrap="square" rtlCol="0">
            <a:spAutoFit/>
          </a:bodyPr>
          <a:lstStyle/>
          <a:p>
            <a:pPr algn="l" fontAlgn="auto">
              <a:lnSpc>
                <a:spcPct val="100000"/>
              </a:lnSpc>
            </a:pPr>
            <a:r>
              <a:rPr lang="zh-CN" altLang="zh-CN" b="1" dirty="0">
                <a:solidFill>
                  <a:srgbClr val="AF0B06"/>
                </a:solidFill>
                <a:latin typeface="微软雅黑" panose="020B0503020204020204" charset="-122"/>
                <a:ea typeface="微软雅黑" panose="020B0503020204020204" charset="-122"/>
                <a:sym typeface="+mn-ea"/>
              </a:rPr>
              <a:t>讲奉献、有作为，强调的是履责合格，就是要践行党的宗旨、敢于担当、善于作为。</a:t>
            </a:r>
          </a:p>
        </p:txBody>
      </p:sp>
      <p:sp>
        <p:nvSpPr>
          <p:cNvPr id="35" name="矩形 34"/>
          <p:cNvSpPr/>
          <p:nvPr/>
        </p:nvSpPr>
        <p:spPr>
          <a:xfrm>
            <a:off x="2498725" y="2292350"/>
            <a:ext cx="7933055" cy="230695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毛泽东同志说：“中国人死都不怕，还怕困难么？”这正是对中国人民和中国共产党人牺牲精神的真实写照。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p>
        </p:txBody>
      </p:sp>
      <p:sp>
        <p:nvSpPr>
          <p:cNvPr id="44" name="圆角矩形 43"/>
          <p:cNvSpPr/>
          <p:nvPr/>
        </p:nvSpPr>
        <p:spPr>
          <a:xfrm>
            <a:off x="2398395" y="4974590"/>
            <a:ext cx="803338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把群众工作做实、做深、做细、做透</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799"/>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299"/>
                            </p:stCondLst>
                            <p:childTnLst>
                              <p:par>
                                <p:cTn id="39" presetID="2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3799"/>
                            </p:stCondLst>
                            <p:childTnLst>
                              <p:par>
                                <p:cTn id="43" presetID="12" presetClass="entr" presetSubtype="1"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p:tgtEl>
                                          <p:spTgt spid="34"/>
                                        </p:tgtEl>
                                        <p:attrNameLst>
                                          <p:attrName>ppt_y</p:attrName>
                                        </p:attrNameLst>
                                      </p:cBhvr>
                                      <p:tavLst>
                                        <p:tav tm="0">
                                          <p:val>
                                            <p:strVal val="#ppt_y-#ppt_h*1.125000"/>
                                          </p:val>
                                        </p:tav>
                                        <p:tav tm="100000">
                                          <p:val>
                                            <p:strVal val="#ppt_y"/>
                                          </p:val>
                                        </p:tav>
                                      </p:tavLst>
                                    </p:anim>
                                    <p:animEffect transition="in" filter="wipe(down)">
                                      <p:cBhvr>
                                        <p:cTn id="46" dur="500"/>
                                        <p:tgtEl>
                                          <p:spTgt spid="34"/>
                                        </p:tgtEl>
                                      </p:cBhvr>
                                    </p:animEffect>
                                  </p:childTnLst>
                                </p:cTn>
                              </p:par>
                            </p:childTnLst>
                          </p:cTn>
                        </p:par>
                        <p:par>
                          <p:cTn id="47" fill="hold">
                            <p:stCondLst>
                              <p:cond delay="4299"/>
                            </p:stCondLst>
                            <p:childTnLst>
                              <p:par>
                                <p:cTn id="48" presetID="12" presetClass="entr" presetSubtype="4"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ppt_y</p:attrName>
                                        </p:attrNameLst>
                                      </p:cBhvr>
                                      <p:tavLst>
                                        <p:tav tm="0">
                                          <p:val>
                                            <p:strVal val="#ppt_y+#ppt_h*1.125000"/>
                                          </p:val>
                                        </p:tav>
                                        <p:tav tm="100000">
                                          <p:val>
                                            <p:strVal val="#ppt_y"/>
                                          </p:val>
                                        </p:tav>
                                      </p:tavLst>
                                    </p:anim>
                                    <p:animEffect transition="in" filter="wipe(up)">
                                      <p:cBhvr>
                                        <p:cTn id="51" dur="500"/>
                                        <p:tgtEl>
                                          <p:spTgt spid="35"/>
                                        </p:tgtEl>
                                      </p:cBhvr>
                                    </p:animEffect>
                                  </p:childTnLst>
                                </p:cTn>
                              </p:par>
                            </p:childTnLst>
                          </p:cTn>
                        </p:par>
                        <p:par>
                          <p:cTn id="52" fill="hold">
                            <p:stCondLst>
                              <p:cond delay="4799"/>
                            </p:stCondLst>
                            <p:childTnLst>
                              <p:par>
                                <p:cTn id="53" presetID="20" presetClass="entr" presetSubtype="0" fill="hold" grpId="1"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edge">
                                      <p:cBhvr>
                                        <p:cTn id="5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34" grpId="0"/>
      <p:bldP spid="35" grpId="0"/>
      <p:bldP spid="44"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3"/>
          <a:stretch>
            <a:fillRect/>
          </a:stretch>
        </p:blipFill>
        <p:spPr>
          <a:xfrm>
            <a:off x="-38100" y="2310130"/>
            <a:ext cx="6051550" cy="4375785"/>
          </a:xfrm>
          <a:prstGeom prst="rect">
            <a:avLst/>
          </a:prstGeom>
        </p:spPr>
      </p:pic>
      <p:pic>
        <p:nvPicPr>
          <p:cNvPr id="5" name="图片 4" descr="长城"/>
          <p:cNvPicPr>
            <a:picLocks noChangeAspect="1"/>
          </p:cNvPicPr>
          <p:nvPr/>
        </p:nvPicPr>
        <p:blipFill>
          <a:blip r:embed="rId4"/>
          <a:stretch>
            <a:fillRect/>
          </a:stretch>
        </p:blipFill>
        <p:spPr>
          <a:xfrm>
            <a:off x="5292725" y="2044700"/>
            <a:ext cx="6936740" cy="5077460"/>
          </a:xfrm>
          <a:prstGeom prst="rect">
            <a:avLst/>
          </a:prstGeom>
        </p:spPr>
      </p:pic>
      <p:sp>
        <p:nvSpPr>
          <p:cNvPr id="7" name="矩形 6"/>
          <p:cNvSpPr/>
          <p:nvPr/>
        </p:nvSpPr>
        <p:spPr>
          <a:xfrm>
            <a:off x="-38100" y="6589395"/>
            <a:ext cx="12267565" cy="26606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60595" y="1479550"/>
            <a:ext cx="3395345" cy="645160"/>
          </a:xfrm>
          <a:prstGeom prst="rect">
            <a:avLst/>
          </a:prstGeom>
          <a:noFill/>
        </p:spPr>
        <p:txBody>
          <a:bodyPr wrap="square" rtlCol="0">
            <a:spAutoFit/>
          </a:bodyPr>
          <a:lstStyle/>
          <a:p>
            <a:pPr algn="ctr"/>
            <a:r>
              <a:rPr lang="zh-CN" altLang="en-US" sz="3600">
                <a:solidFill>
                  <a:srgbClr val="AF0B06"/>
                </a:solidFill>
                <a:latin typeface="李旭科毛笔行书" panose="02010600030101010101" charset="-122"/>
                <a:ea typeface="李旭科毛笔行书" panose="02010600030101010101" charset="-122"/>
              </a:rPr>
              <a:t>第三部分</a:t>
            </a:r>
          </a:p>
        </p:txBody>
      </p:sp>
      <p:sp>
        <p:nvSpPr>
          <p:cNvPr id="8" name="文本框 7"/>
          <p:cNvSpPr txBox="1"/>
          <p:nvPr/>
        </p:nvSpPr>
        <p:spPr>
          <a:xfrm>
            <a:off x="3900170" y="2310130"/>
            <a:ext cx="5114290" cy="521970"/>
          </a:xfrm>
          <a:prstGeom prst="rect">
            <a:avLst/>
          </a:prstGeom>
          <a:noFill/>
        </p:spPr>
        <p:txBody>
          <a:bodyPr wrap="square" rtlCol="0">
            <a:spAutoFit/>
          </a:bodyPr>
          <a:lstStyle/>
          <a:p>
            <a:pPr algn="ctr"/>
            <a:r>
              <a:rPr lang="zh-CN" altLang="en-US" sz="2800">
                <a:solidFill>
                  <a:srgbClr val="AF0B06"/>
                </a:solidFill>
                <a:latin typeface="李旭科毛笔行书" panose="02010600030101010101" charset="-122"/>
                <a:ea typeface="李旭科毛笔行书" panose="02010600030101010101" charset="-122"/>
              </a:rPr>
              <a:t>如何践行“四讲四有”</a:t>
            </a:r>
          </a:p>
        </p:txBody>
      </p:sp>
      <p:sp>
        <p:nvSpPr>
          <p:cNvPr id="9" name="矩形 8"/>
          <p:cNvSpPr/>
          <p:nvPr/>
        </p:nvSpPr>
        <p:spPr>
          <a:xfrm>
            <a:off x="2939415" y="3106420"/>
            <a:ext cx="7035165" cy="645160"/>
          </a:xfrm>
          <a:prstGeom prst="rect">
            <a:avLst/>
          </a:prstGeom>
        </p:spPr>
        <p:txBody>
          <a:bodyPr wrap="square">
            <a:spAutoFit/>
          </a:bodyPr>
          <a:lstStyle/>
          <a:p>
            <a:pPr algn="ctr" fontAlgn="auto">
              <a:lnSpc>
                <a:spcPct val="150000"/>
              </a:lnSpc>
            </a:pPr>
            <a:r>
              <a:rPr lang="zh-CN" altLang="en-US" sz="1200">
                <a:solidFill>
                  <a:schemeClr val="tx1">
                    <a:lumMod val="65000"/>
                    <a:lumOff val="3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9" presetClass="entr" presetSubtype="0" fill="hold" grpId="1"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29"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2"/>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500"/>
                                        <p:tgtEl>
                                          <p:spTgt spid="8"/>
                                        </p:tgtEl>
                                      </p:cBhvr>
                                    </p:animEffect>
                                  </p:childTnLst>
                                </p:cTn>
                              </p:par>
                            </p:childTnLst>
                          </p:cTn>
                        </p:par>
                        <p:par>
                          <p:cTn id="31" fill="hold">
                            <p:stCondLst>
                              <p:cond delay="2500"/>
                            </p:stCondLst>
                            <p:childTnLst>
                              <p:par>
                                <p:cTn id="32" presetID="6"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6"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60825"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44982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861393" y="232316"/>
            <a:ext cx="24688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如何践行“四讲四有”</a:t>
            </a:r>
          </a:p>
        </p:txBody>
      </p:sp>
      <p:cxnSp>
        <p:nvCxnSpPr>
          <p:cNvPr id="4" name="直接连接符 3"/>
          <p:cNvCxnSpPr/>
          <p:nvPr/>
        </p:nvCxnSpPr>
        <p:spPr>
          <a:xfrm>
            <a:off x="8337550" y="41783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2448560" y="1555115"/>
            <a:ext cx="7294245" cy="492125"/>
          </a:xfrm>
          <a:prstGeom prst="roundRect">
            <a:avLst>
              <a:gd name="adj" fmla="val 50000"/>
            </a:avLst>
          </a:prstGeom>
          <a:noFill/>
          <a:ln w="1905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400" b="1">
                <a:solidFill>
                  <a:srgbClr val="AF0B06"/>
                </a:solidFill>
                <a:latin typeface="微软雅黑" panose="020B0503020204020204" charset="-122"/>
                <a:ea typeface="微软雅黑" panose="020B0503020204020204" charset="-122"/>
              </a:rPr>
              <a:t>如何践行“四讲四有” 做合格党员？</a:t>
            </a:r>
          </a:p>
        </p:txBody>
      </p:sp>
      <p:sp>
        <p:nvSpPr>
          <p:cNvPr id="16" name="矩形 15"/>
          <p:cNvSpPr/>
          <p:nvPr/>
        </p:nvSpPr>
        <p:spPr>
          <a:xfrm>
            <a:off x="2448560" y="2467610"/>
            <a:ext cx="3456305" cy="84074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AF0B06"/>
                </a:solidFill>
                <a:latin typeface="微软雅黑" panose="020B0503020204020204" charset="-122"/>
                <a:ea typeface="微软雅黑" panose="020B0503020204020204" charset="-122"/>
              </a:rPr>
              <a:t>基础在“学”</a:t>
            </a:r>
          </a:p>
        </p:txBody>
      </p:sp>
      <p:sp>
        <p:nvSpPr>
          <p:cNvPr id="18" name="矩形 17"/>
          <p:cNvSpPr/>
          <p:nvPr/>
        </p:nvSpPr>
        <p:spPr>
          <a:xfrm>
            <a:off x="6286500" y="2467610"/>
            <a:ext cx="3456305" cy="84074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AF0B06"/>
                </a:solidFill>
                <a:latin typeface="微软雅黑" panose="020B0503020204020204" charset="-122"/>
                <a:ea typeface="微软雅黑" panose="020B0503020204020204" charset="-122"/>
                <a:sym typeface="+mn-ea"/>
              </a:rPr>
              <a:t>关键在“做”</a:t>
            </a:r>
          </a:p>
        </p:txBody>
      </p:sp>
      <p:sp>
        <p:nvSpPr>
          <p:cNvPr id="19" name="矩形 18"/>
          <p:cNvSpPr/>
          <p:nvPr/>
        </p:nvSpPr>
        <p:spPr>
          <a:xfrm>
            <a:off x="2447925" y="3642995"/>
            <a:ext cx="7294880" cy="1602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14" presetClass="entr" presetSubtype="5"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vertical)">
                                      <p:cBhvr>
                                        <p:cTn id="35" dur="500"/>
                                        <p:tgtEl>
                                          <p:spTgt spid="15"/>
                                        </p:tgtEl>
                                      </p:cBhvr>
                                    </p:animEffect>
                                  </p:childTnLst>
                                </p:cTn>
                              </p:par>
                            </p:childTnLst>
                          </p:cTn>
                        </p:par>
                        <p:par>
                          <p:cTn id="36" fill="hold">
                            <p:stCondLst>
                              <p:cond delay="2950"/>
                            </p:stCondLst>
                            <p:childTnLst>
                              <p:par>
                                <p:cTn id="37" presetID="2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edge">
                                      <p:cBhvr>
                                        <p:cTn id="39" dur="500"/>
                                        <p:tgtEl>
                                          <p:spTgt spid="16"/>
                                        </p:tgtEl>
                                      </p:cBhvr>
                                    </p:animEffect>
                                  </p:childTnLst>
                                </p:cTn>
                              </p:par>
                            </p:childTnLst>
                          </p:cTn>
                        </p:par>
                        <p:par>
                          <p:cTn id="40" fill="hold">
                            <p:stCondLst>
                              <p:cond delay="3450"/>
                            </p:stCondLst>
                            <p:childTnLst>
                              <p:par>
                                <p:cTn id="41" presetID="2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edge">
                                      <p:cBhvr>
                                        <p:cTn id="43" dur="500"/>
                                        <p:tgtEl>
                                          <p:spTgt spid="18"/>
                                        </p:tgtEl>
                                      </p:cBhvr>
                                    </p:animEffect>
                                  </p:childTnLst>
                                </p:cTn>
                              </p:par>
                            </p:childTnLst>
                          </p:cTn>
                        </p:par>
                        <p:par>
                          <p:cTn id="44" fill="hold">
                            <p:stCondLst>
                              <p:cond delay="3950"/>
                            </p:stCondLst>
                            <p:childTnLst>
                              <p:par>
                                <p:cTn id="45" presetID="14" presetClass="entr" presetSubtype="1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randombar(horizontal)">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bldLvl="0" animBg="1"/>
      <p:bldP spid="16" grpId="0" animBg="1"/>
      <p:bldP spid="18" grpId="0" animBg="1"/>
      <p:bldP spid="1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60825"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44982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861393" y="232316"/>
            <a:ext cx="24688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如何践行“四讲四有”</a:t>
            </a:r>
          </a:p>
        </p:txBody>
      </p:sp>
      <p:cxnSp>
        <p:nvCxnSpPr>
          <p:cNvPr id="4" name="直接连接符 3"/>
          <p:cNvCxnSpPr/>
          <p:nvPr/>
        </p:nvCxnSpPr>
        <p:spPr>
          <a:xfrm>
            <a:off x="8337550" y="41783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609090" y="2170430"/>
            <a:ext cx="1766570" cy="94615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坚持</a:t>
            </a:r>
          </a:p>
          <a:p>
            <a:pPr algn="ctr"/>
            <a:r>
              <a:rPr lang="zh-CN" altLang="en-US" sz="2400" b="1">
                <a:solidFill>
                  <a:srgbClr val="AF0B06"/>
                </a:solidFill>
                <a:latin typeface="微软雅黑" panose="020B0503020204020204" charset="-122"/>
                <a:ea typeface="微软雅黑" panose="020B0503020204020204" charset="-122"/>
              </a:rPr>
              <a:t>“四个结合”</a:t>
            </a:r>
          </a:p>
        </p:txBody>
      </p:sp>
      <p:sp>
        <p:nvSpPr>
          <p:cNvPr id="14" name="矩形 13"/>
          <p:cNvSpPr/>
          <p:nvPr/>
        </p:nvSpPr>
        <p:spPr>
          <a:xfrm>
            <a:off x="4515485" y="1580515"/>
            <a:ext cx="6022975" cy="366395"/>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AF0B06"/>
                </a:solidFill>
                <a:latin typeface="微软雅黑" panose="020B0503020204020204" charset="-122"/>
                <a:ea typeface="微软雅黑" panose="020B0503020204020204" charset="-122"/>
              </a:rPr>
              <a:t>坚持学党章与定理想相结合，促讲政治、有信念。</a:t>
            </a:r>
          </a:p>
        </p:txBody>
      </p:sp>
      <p:sp>
        <p:nvSpPr>
          <p:cNvPr id="15" name="矩形 14"/>
          <p:cNvSpPr/>
          <p:nvPr/>
        </p:nvSpPr>
        <p:spPr>
          <a:xfrm>
            <a:off x="4515485" y="2170430"/>
            <a:ext cx="6022975" cy="366395"/>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AF0B06"/>
                </a:solidFill>
                <a:latin typeface="微软雅黑" panose="020B0503020204020204" charset="-122"/>
                <a:ea typeface="微软雅黑" panose="020B0503020204020204" charset="-122"/>
              </a:rPr>
              <a:t>坚持学党规与明标准相结合，促讲规矩、有纪律。</a:t>
            </a:r>
          </a:p>
        </p:txBody>
      </p:sp>
      <p:sp>
        <p:nvSpPr>
          <p:cNvPr id="16" name="矩形 15"/>
          <p:cNvSpPr/>
          <p:nvPr/>
        </p:nvSpPr>
        <p:spPr>
          <a:xfrm>
            <a:off x="4515485" y="2750820"/>
            <a:ext cx="6022975" cy="366395"/>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AF0B06"/>
                </a:solidFill>
                <a:latin typeface="微软雅黑" panose="020B0503020204020204" charset="-122"/>
                <a:ea typeface="微软雅黑" panose="020B0503020204020204" charset="-122"/>
              </a:rPr>
              <a:t>坚持学思想与正身心相结合，促讲道德、有品行。</a:t>
            </a:r>
          </a:p>
        </p:txBody>
      </p:sp>
      <p:sp>
        <p:nvSpPr>
          <p:cNvPr id="17" name="矩形 16"/>
          <p:cNvSpPr/>
          <p:nvPr/>
        </p:nvSpPr>
        <p:spPr>
          <a:xfrm>
            <a:off x="4515485" y="3321685"/>
            <a:ext cx="6022975" cy="366395"/>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AF0B06"/>
                </a:solidFill>
                <a:latin typeface="微软雅黑" panose="020B0503020204020204" charset="-122"/>
                <a:ea typeface="微软雅黑" panose="020B0503020204020204" charset="-122"/>
              </a:rPr>
              <a:t>坚持学理论与重实践相结合，促讲奉献、有作为。</a:t>
            </a:r>
          </a:p>
        </p:txBody>
      </p:sp>
      <p:cxnSp>
        <p:nvCxnSpPr>
          <p:cNvPr id="18" name="直接箭头连接符 17"/>
          <p:cNvCxnSpPr>
            <a:stCxn id="5" idx="3"/>
            <a:endCxn id="15" idx="1"/>
          </p:cNvCxnSpPr>
          <p:nvPr/>
        </p:nvCxnSpPr>
        <p:spPr>
          <a:xfrm flipV="1">
            <a:off x="3375660" y="2363470"/>
            <a:ext cx="1139825" cy="28956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5" idx="3"/>
            <a:endCxn id="16" idx="1"/>
          </p:cNvCxnSpPr>
          <p:nvPr/>
        </p:nvCxnSpPr>
        <p:spPr>
          <a:xfrm>
            <a:off x="3375660" y="2653030"/>
            <a:ext cx="1139825" cy="29083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5" idx="3"/>
            <a:endCxn id="14" idx="1"/>
          </p:cNvCxnSpPr>
          <p:nvPr/>
        </p:nvCxnSpPr>
        <p:spPr>
          <a:xfrm flipV="1">
            <a:off x="3375660" y="1773555"/>
            <a:ext cx="1139825" cy="87947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endCxn id="17" idx="1"/>
          </p:cNvCxnSpPr>
          <p:nvPr/>
        </p:nvCxnSpPr>
        <p:spPr>
          <a:xfrm>
            <a:off x="3375660" y="2661285"/>
            <a:ext cx="1139825" cy="85344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609090" y="4117975"/>
            <a:ext cx="8928735" cy="1383665"/>
          </a:xfrm>
          <a:prstGeom prst="rect">
            <a:avLst/>
          </a:prstGeom>
        </p:spPr>
        <p:txBody>
          <a:bodyPr wrap="square">
            <a:spAutoFit/>
          </a:bodyPr>
          <a:lstStyle/>
          <a:p>
            <a:pPr fontAlgn="auto">
              <a:lnSpc>
                <a:spcPct val="150000"/>
              </a:lnSpc>
            </a:pPr>
            <a:r>
              <a:rPr lang="zh-CN" altLang="zh-CN" sz="1400" dirty="0">
                <a:solidFill>
                  <a:schemeClr val="tx1">
                    <a:lumMod val="65000"/>
                    <a:lumOff val="35000"/>
                  </a:schemeClr>
                </a:solidFill>
                <a:latin typeface="微软雅黑" panose="020B0503020204020204" charset="-122"/>
                <a:ea typeface="微软雅黑" panose="020B0503020204020204" charset="-122"/>
              </a:rPr>
              <a:t>现实生活中，一些党员干部信权信钱不信党，失掉了初心、忘记了誓言，甚至与党离心离德，政治上变质、经济上贪婪、道德上堕落、生活上腐化；一些党员精神不振，工作中消极怠慢，不作为、不会为、不善为，不起先锋模范作用。每位党员同志要着眼于党和国家事业的新要求，抓住此次“两学一做”活动契机，坚持“四</a:t>
            </a:r>
            <a:r>
              <a:rPr lang="zh-CN" altLang="en-US" sz="1400" dirty="0">
                <a:solidFill>
                  <a:schemeClr val="tx1">
                    <a:lumMod val="65000"/>
                    <a:lumOff val="35000"/>
                  </a:schemeClr>
                </a:solidFill>
                <a:latin typeface="微软雅黑" panose="020B0503020204020204" charset="-122"/>
                <a:ea typeface="微软雅黑" panose="020B0503020204020204" charset="-122"/>
              </a:rPr>
              <a:t>个</a:t>
            </a:r>
            <a:r>
              <a:rPr lang="zh-CN" altLang="zh-CN" sz="1400" dirty="0">
                <a:solidFill>
                  <a:schemeClr val="tx1">
                    <a:lumMod val="65000"/>
                    <a:lumOff val="35000"/>
                  </a:schemeClr>
                </a:solidFill>
                <a:latin typeface="微软雅黑" panose="020B0503020204020204" charset="-122"/>
                <a:ea typeface="微软雅黑" panose="020B0503020204020204" charset="-122"/>
              </a:rPr>
              <a:t>结合”，争做“四讲四有”合格党员。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2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edge">
                                      <p:cBhvr>
                                        <p:cTn id="35" dur="500"/>
                                        <p:tgtEl>
                                          <p:spTgt spid="5"/>
                                        </p:tgtEl>
                                      </p:cBhvr>
                                    </p:animEffect>
                                  </p:childTnLst>
                                </p:cTn>
                              </p:par>
                            </p:childTnLst>
                          </p:cTn>
                        </p:par>
                        <p:par>
                          <p:cTn id="36" fill="hold">
                            <p:stCondLst>
                              <p:cond delay="295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3450"/>
                            </p:stCondLst>
                            <p:childTnLst>
                              <p:par>
                                <p:cTn id="41" presetID="29"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2"/>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5" dur="500"/>
                                        <p:tgtEl>
                                          <p:spTgt spid="14"/>
                                        </p:tgtEl>
                                      </p:cBhvr>
                                    </p:animEffect>
                                  </p:childTnLst>
                                </p:cTn>
                              </p:par>
                            </p:childTnLst>
                          </p:cTn>
                        </p:par>
                        <p:par>
                          <p:cTn id="46" fill="hold">
                            <p:stCondLst>
                              <p:cond delay="3950"/>
                            </p:stCondLst>
                            <p:childTnLst>
                              <p:par>
                                <p:cTn id="47" presetID="22" presetClass="entr" presetSubtype="8"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4450"/>
                            </p:stCondLst>
                            <p:childTnLst>
                              <p:par>
                                <p:cTn id="51" presetID="29"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2"/>
                                          </p:val>
                                        </p:tav>
                                        <p:tav tm="100000">
                                          <p:val>
                                            <p:strVal val="#ppt_x"/>
                                          </p:val>
                                        </p:tav>
                                      </p:tavLst>
                                    </p:anim>
                                    <p:anim calcmode="lin" valueType="num">
                                      <p:cBhvr>
                                        <p:cTn id="54"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55" dur="500"/>
                                        <p:tgtEl>
                                          <p:spTgt spid="15"/>
                                        </p:tgtEl>
                                      </p:cBhvr>
                                    </p:animEffect>
                                  </p:childTnLst>
                                </p:cTn>
                              </p:par>
                            </p:childTnLst>
                          </p:cTn>
                        </p:par>
                        <p:par>
                          <p:cTn id="56" fill="hold">
                            <p:stCondLst>
                              <p:cond delay="4950"/>
                            </p:stCondLst>
                            <p:childTnLst>
                              <p:par>
                                <p:cTn id="57" presetID="2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par>
                          <p:cTn id="60" fill="hold">
                            <p:stCondLst>
                              <p:cond delay="5450"/>
                            </p:stCondLst>
                            <p:childTnLst>
                              <p:par>
                                <p:cTn id="61" presetID="29"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ppt_x</p:attrName>
                                        </p:attrNameLst>
                                      </p:cBhvr>
                                      <p:tavLst>
                                        <p:tav tm="0">
                                          <p:val>
                                            <p:strVal val="#ppt_x-.2"/>
                                          </p:val>
                                        </p:tav>
                                        <p:tav tm="100000">
                                          <p:val>
                                            <p:strVal val="#ppt_x"/>
                                          </p:val>
                                        </p:tav>
                                      </p:tavLst>
                                    </p:anim>
                                    <p:anim calcmode="lin" valueType="num">
                                      <p:cBhvr>
                                        <p:cTn id="64"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65" dur="500"/>
                                        <p:tgtEl>
                                          <p:spTgt spid="16"/>
                                        </p:tgtEl>
                                      </p:cBhvr>
                                    </p:animEffect>
                                  </p:childTnLst>
                                </p:cTn>
                              </p:par>
                            </p:childTnLst>
                          </p:cTn>
                        </p:par>
                        <p:par>
                          <p:cTn id="66" fill="hold">
                            <p:stCondLst>
                              <p:cond delay="595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6450"/>
                            </p:stCondLst>
                            <p:childTnLst>
                              <p:par>
                                <p:cTn id="71" presetID="29"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ppt_x</p:attrName>
                                        </p:attrNameLst>
                                      </p:cBhvr>
                                      <p:tavLst>
                                        <p:tav tm="0">
                                          <p:val>
                                            <p:strVal val="#ppt_x-.2"/>
                                          </p:val>
                                        </p:tav>
                                        <p:tav tm="100000">
                                          <p:val>
                                            <p:strVal val="#ppt_x"/>
                                          </p:val>
                                        </p:tav>
                                      </p:tavLst>
                                    </p:anim>
                                    <p:anim calcmode="lin" valueType="num">
                                      <p:cBhvr>
                                        <p:cTn id="74"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75" dur="500"/>
                                        <p:tgtEl>
                                          <p:spTgt spid="17"/>
                                        </p:tgtEl>
                                      </p:cBhvr>
                                    </p:animEffect>
                                  </p:childTnLst>
                                </p:cTn>
                              </p:par>
                            </p:childTnLst>
                          </p:cTn>
                        </p:par>
                        <p:par>
                          <p:cTn id="76" fill="hold">
                            <p:stCondLst>
                              <p:cond delay="6950"/>
                            </p:stCondLst>
                            <p:childTnLst>
                              <p:par>
                                <p:cTn id="77" presetID="22" presetClass="entr" presetSubtype="1"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up)">
                                      <p:cBhvr>
                                        <p:cTn id="79"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14" grpId="0" bldLvl="0" animBg="1"/>
      <p:bldP spid="15" grpId="0" bldLvl="0" animBg="1"/>
      <p:bldP spid="16" grpId="0" bldLvl="0" animBg="1"/>
      <p:bldP spid="17" grpId="0" bldLvl="0" animBg="1"/>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60825"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44982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861393" y="232316"/>
            <a:ext cx="24688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如何践行“四讲四有”</a:t>
            </a:r>
          </a:p>
        </p:txBody>
      </p:sp>
      <p:cxnSp>
        <p:nvCxnSpPr>
          <p:cNvPr id="4" name="直接连接符 3"/>
          <p:cNvCxnSpPr/>
          <p:nvPr/>
        </p:nvCxnSpPr>
        <p:spPr>
          <a:xfrm>
            <a:off x="8337550" y="41783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1781175" y="1996440"/>
            <a:ext cx="4881880" cy="492125"/>
          </a:xfrm>
          <a:prstGeom prst="roundRect">
            <a:avLst>
              <a:gd name="adj" fmla="val 50000"/>
            </a:avLst>
          </a:prstGeom>
          <a:noFill/>
          <a:ln w="1905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400" b="1">
                <a:solidFill>
                  <a:srgbClr val="AF0B06"/>
                </a:solidFill>
                <a:latin typeface="微软雅黑" panose="020B0503020204020204" charset="-122"/>
                <a:ea typeface="微软雅黑" panose="020B0503020204020204" charset="-122"/>
              </a:rPr>
              <a:t>进一步坚定“三个自信”，做到</a:t>
            </a:r>
          </a:p>
        </p:txBody>
      </p:sp>
      <p:sp>
        <p:nvSpPr>
          <p:cNvPr id="5" name="矩形 4"/>
          <p:cNvSpPr/>
          <p:nvPr/>
        </p:nvSpPr>
        <p:spPr>
          <a:xfrm>
            <a:off x="3565525" y="3271520"/>
            <a:ext cx="1313180" cy="1313180"/>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6660">
              <a:spcBef>
                <a:spcPct val="20000"/>
              </a:spcBef>
              <a:defRPr/>
            </a:pPr>
            <a:r>
              <a:rPr lang="zh-CN" altLang="en-US" sz="3200" b="1" dirty="0">
                <a:solidFill>
                  <a:schemeClr val="bg1"/>
                </a:solidFill>
                <a:latin typeface="微软雅黑" panose="020B0503020204020204" pitchFamily="82" charset="2"/>
                <a:ea typeface="微软雅黑" panose="020B0503020204020204" pitchFamily="82" charset="2"/>
                <a:sym typeface="+mn-ea"/>
              </a:rPr>
              <a:t>在党为党</a:t>
            </a:r>
            <a:endParaRPr lang="zh-CN" altLang="en-US" sz="3200"/>
          </a:p>
        </p:txBody>
      </p:sp>
      <p:sp>
        <p:nvSpPr>
          <p:cNvPr id="16" name="矩形 15"/>
          <p:cNvSpPr/>
          <p:nvPr/>
        </p:nvSpPr>
        <p:spPr>
          <a:xfrm>
            <a:off x="1781175" y="3271520"/>
            <a:ext cx="1313180" cy="1313180"/>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6660">
              <a:spcBef>
                <a:spcPct val="20000"/>
              </a:spcBef>
              <a:defRPr/>
            </a:pPr>
            <a:r>
              <a:rPr lang="zh-CN" altLang="en-US" sz="3200" b="1" dirty="0">
                <a:solidFill>
                  <a:schemeClr val="bg1"/>
                </a:solidFill>
                <a:latin typeface="微软雅黑" panose="020B0503020204020204" pitchFamily="82" charset="2"/>
                <a:ea typeface="微软雅黑" panose="020B0503020204020204" pitchFamily="82" charset="2"/>
                <a:sym typeface="+mn-ea"/>
              </a:rPr>
              <a:t>在党爱党</a:t>
            </a:r>
          </a:p>
        </p:txBody>
      </p:sp>
      <p:sp>
        <p:nvSpPr>
          <p:cNvPr id="17" name="矩形 16"/>
          <p:cNvSpPr/>
          <p:nvPr/>
        </p:nvSpPr>
        <p:spPr>
          <a:xfrm>
            <a:off x="5349875" y="3271520"/>
            <a:ext cx="1313180" cy="1313180"/>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6660">
              <a:spcBef>
                <a:spcPct val="20000"/>
              </a:spcBef>
              <a:defRPr/>
            </a:pPr>
            <a:r>
              <a:rPr lang="zh-CN" altLang="en-US" sz="3200" b="1" dirty="0">
                <a:solidFill>
                  <a:schemeClr val="bg1"/>
                </a:solidFill>
                <a:latin typeface="微软雅黑" panose="020B0503020204020204" pitchFamily="82" charset="2"/>
                <a:ea typeface="微软雅黑" panose="020B0503020204020204" pitchFamily="82" charset="2"/>
                <a:sym typeface="+mn-ea"/>
              </a:rPr>
              <a:t>在党护党</a:t>
            </a:r>
          </a:p>
        </p:txBody>
      </p:sp>
      <p:cxnSp>
        <p:nvCxnSpPr>
          <p:cNvPr id="18" name="直接箭头连接符 17"/>
          <p:cNvCxnSpPr>
            <a:stCxn id="15" idx="2"/>
            <a:endCxn id="5" idx="0"/>
          </p:cNvCxnSpPr>
          <p:nvPr/>
        </p:nvCxnSpPr>
        <p:spPr>
          <a:xfrm>
            <a:off x="4222115" y="2480310"/>
            <a:ext cx="0" cy="78295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endCxn id="16" idx="0"/>
          </p:cNvCxnSpPr>
          <p:nvPr/>
        </p:nvCxnSpPr>
        <p:spPr>
          <a:xfrm flipH="1">
            <a:off x="2437765" y="2499995"/>
            <a:ext cx="1778635" cy="76327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5" idx="2"/>
            <a:endCxn id="17" idx="0"/>
          </p:cNvCxnSpPr>
          <p:nvPr/>
        </p:nvCxnSpPr>
        <p:spPr>
          <a:xfrm>
            <a:off x="4222115" y="2480310"/>
            <a:ext cx="1784350" cy="78295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449820" y="1996440"/>
            <a:ext cx="3161030" cy="26689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cxnSp>
        <p:nvCxnSpPr>
          <p:cNvPr id="28" name="直接连接符 27"/>
          <p:cNvCxnSpPr/>
          <p:nvPr/>
        </p:nvCxnSpPr>
        <p:spPr>
          <a:xfrm>
            <a:off x="7125335" y="2027555"/>
            <a:ext cx="3175" cy="2606675"/>
          </a:xfrm>
          <a:prstGeom prst="line">
            <a:avLst/>
          </a:prstGeom>
          <a:noFill/>
          <a:ln w="12700" cap="flat" cmpd="sng" algn="ctr">
            <a:solidFill>
              <a:srgbClr val="AF0B06"/>
            </a:solidFill>
            <a:prstDash val="solid"/>
            <a:miter lim="800000"/>
            <a:headEnd type="diamond" w="sm" len="sm"/>
            <a:tailEnd type="diamond" w="sm" len="sm"/>
          </a:ln>
          <a:effectLst/>
        </p:spPr>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14" presetClass="entr" presetSubtype="5"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vertical)">
                                      <p:cBhvr>
                                        <p:cTn id="35" dur="500"/>
                                        <p:tgtEl>
                                          <p:spTgt spid="15"/>
                                        </p:tgtEl>
                                      </p:cBhvr>
                                    </p:animEffect>
                                  </p:childTnLst>
                                </p:cTn>
                              </p:par>
                            </p:childTnLst>
                          </p:cTn>
                        </p:par>
                        <p:par>
                          <p:cTn id="36" fill="hold">
                            <p:stCondLst>
                              <p:cond delay="2950"/>
                            </p:stCondLst>
                            <p:childTnLst>
                              <p:par>
                                <p:cTn id="37" presetID="22" presetClass="entr" presetSubtype="1"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345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3950"/>
                            </p:stCondLst>
                            <p:childTnLst>
                              <p:par>
                                <p:cTn id="47" presetID="22"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4450"/>
                            </p:stCondLst>
                            <p:childTnLst>
                              <p:par>
                                <p:cTn id="51" presetID="53" presetClass="entr" presetSubtype="16"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4950"/>
                            </p:stCondLst>
                            <p:childTnLst>
                              <p:par>
                                <p:cTn id="57" presetID="22" presetClass="entr" presetSubtype="1"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5450"/>
                            </p:stCondLst>
                            <p:childTnLst>
                              <p:par>
                                <p:cTn id="61" presetID="5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Effect transition="in" filter="fade">
                                      <p:cBhvr>
                                        <p:cTn id="65" dur="500"/>
                                        <p:tgtEl>
                                          <p:spTgt spid="17"/>
                                        </p:tgtEl>
                                      </p:cBhvr>
                                    </p:animEffect>
                                  </p:childTnLst>
                                </p:cTn>
                              </p:par>
                            </p:childTnLst>
                          </p:cTn>
                        </p:par>
                        <p:par>
                          <p:cTn id="66" fill="hold">
                            <p:stCondLst>
                              <p:cond delay="5950"/>
                            </p:stCondLst>
                            <p:childTnLst>
                              <p:par>
                                <p:cTn id="67" presetID="22" presetClass="entr" presetSubtype="1"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up)">
                                      <p:cBhvr>
                                        <p:cTn id="69" dur="500"/>
                                        <p:tgtEl>
                                          <p:spTgt spid="28"/>
                                        </p:tgtEl>
                                      </p:cBhvr>
                                    </p:animEffect>
                                  </p:childTnLst>
                                </p:cTn>
                              </p:par>
                            </p:childTnLst>
                          </p:cTn>
                        </p:par>
                        <p:par>
                          <p:cTn id="70" fill="hold">
                            <p:stCondLst>
                              <p:cond delay="6450"/>
                            </p:stCondLst>
                            <p:childTnLst>
                              <p:par>
                                <p:cTn id="71" presetID="47"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1000"/>
                                        <p:tgtEl>
                                          <p:spTgt spid="46"/>
                                        </p:tgtEl>
                                      </p:cBhvr>
                                    </p:animEffect>
                                    <p:anim calcmode="lin" valueType="num">
                                      <p:cBhvr>
                                        <p:cTn id="74" dur="1000" fill="hold"/>
                                        <p:tgtEl>
                                          <p:spTgt spid="46"/>
                                        </p:tgtEl>
                                        <p:attrNameLst>
                                          <p:attrName>ppt_x</p:attrName>
                                        </p:attrNameLst>
                                      </p:cBhvr>
                                      <p:tavLst>
                                        <p:tav tm="0">
                                          <p:val>
                                            <p:strVal val="#ppt_x"/>
                                          </p:val>
                                        </p:tav>
                                        <p:tav tm="100000">
                                          <p:val>
                                            <p:strVal val="#ppt_x"/>
                                          </p:val>
                                        </p:tav>
                                      </p:tavLst>
                                    </p:anim>
                                    <p:anim calcmode="lin" valueType="num">
                                      <p:cBhvr>
                                        <p:cTn id="75"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bldLvl="0" animBg="1"/>
      <p:bldP spid="5" grpId="0" animBg="1"/>
      <p:bldP spid="16" grpId="0" animBg="1"/>
      <p:bldP spid="17" grpId="0" animBg="1"/>
      <p:bldP spid="4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146540" y="800735"/>
            <a:ext cx="1741170" cy="1014730"/>
          </a:xfrm>
          <a:prstGeom prst="rect">
            <a:avLst/>
          </a:prstGeom>
          <a:noFill/>
        </p:spPr>
        <p:txBody>
          <a:bodyPr wrap="square" rtlCol="0">
            <a:spAutoFit/>
          </a:bodyPr>
          <a:lstStyle/>
          <a:p>
            <a:pPr algn="l"/>
            <a:r>
              <a:rPr lang="zh-CN" altLang="en-US" sz="6000">
                <a:solidFill>
                  <a:srgbClr val="AF0B06"/>
                </a:solidFill>
                <a:effectLst/>
                <a:latin typeface="李旭科毛笔行书" panose="02010600030101010101" charset="-122"/>
                <a:ea typeface="李旭科毛笔行书" panose="02010600030101010101" charset="-122"/>
              </a:rPr>
              <a:t>前言</a:t>
            </a:r>
          </a:p>
        </p:txBody>
      </p:sp>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sp>
        <p:nvSpPr>
          <p:cNvPr id="4" name="矩形 3"/>
          <p:cNvSpPr/>
          <p:nvPr/>
        </p:nvSpPr>
        <p:spPr>
          <a:xfrm>
            <a:off x="1316990" y="1905000"/>
            <a:ext cx="9558020" cy="3904615"/>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1485" y="2059305"/>
            <a:ext cx="8749665" cy="3415030"/>
          </a:xfrm>
          <a:prstGeom prst="rect">
            <a:avLst/>
          </a:prstGeom>
          <a:noFill/>
        </p:spPr>
        <p:txBody>
          <a:bodyPr wrap="square" rtlCol="0">
            <a:spAutoFit/>
          </a:bodyPr>
          <a:lstStyle/>
          <a:p>
            <a:pPr fontAlgn="auto">
              <a:lnSpc>
                <a:spcPct val="200000"/>
              </a:lnSpc>
            </a:pPr>
            <a:r>
              <a:rPr lang="zh-CN" altLang="en-US" dirty="0">
                <a:solidFill>
                  <a:schemeClr val="tx1">
                    <a:lumMod val="65000"/>
                    <a:lumOff val="35000"/>
                  </a:schemeClr>
                </a:solidFill>
                <a:latin typeface="微软雅黑" panose="020B0503020204020204" charset="-122"/>
                <a:ea typeface="微软雅黑" panose="020B0503020204020204" charset="-122"/>
                <a:sym typeface="+mn-ea"/>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pic>
        <p:nvPicPr>
          <p:cNvPr id="6" name="图片 5" descr="天安门"/>
          <p:cNvPicPr>
            <a:picLocks noChangeAspect="1"/>
          </p:cNvPicPr>
          <p:nvPr/>
        </p:nvPicPr>
        <p:blipFill>
          <a:blip r:embed="rId4"/>
          <a:stretch>
            <a:fillRect/>
          </a:stretch>
        </p:blipFill>
        <p:spPr>
          <a:xfrm>
            <a:off x="1305560" y="510540"/>
            <a:ext cx="1804035" cy="1304925"/>
          </a:xfrm>
          <a:prstGeom prst="rect">
            <a:avLst/>
          </a:prstGeom>
        </p:spPr>
      </p:pic>
      <p:cxnSp>
        <p:nvCxnSpPr>
          <p:cNvPr id="7" name="直接连接符 6"/>
          <p:cNvCxnSpPr/>
          <p:nvPr/>
        </p:nvCxnSpPr>
        <p:spPr>
          <a:xfrm>
            <a:off x="1305560" y="1815465"/>
            <a:ext cx="9582150" cy="0"/>
          </a:xfrm>
          <a:prstGeom prst="line">
            <a:avLst/>
          </a:prstGeom>
          <a:ln w="34925">
            <a:solidFill>
              <a:srgbClr val="AF0B0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53" presetClass="entr" presetSubtype="16" fill="hold" grpId="2" nodeType="afterEffect">
                                  <p:stCondLst>
                                    <p:cond delay="0"/>
                                  </p:stCondLst>
                                  <p:iterate type="lt">
                                    <p:tmPct val="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2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edge">
                                      <p:cBhvr>
                                        <p:cTn id="26" dur="500"/>
                                        <p:tgtEl>
                                          <p:spTgt spid="4"/>
                                        </p:tgtEl>
                                      </p:cBhvr>
                                    </p:animEffect>
                                  </p:childTnLst>
                                </p:cTn>
                              </p:par>
                            </p:childTnLst>
                          </p:cTn>
                        </p:par>
                        <p:par>
                          <p:cTn id="27" fill="hold">
                            <p:stCondLst>
                              <p:cond delay="2500"/>
                            </p:stCondLst>
                            <p:childTnLst>
                              <p:par>
                                <p:cTn id="28" presetID="14" presetClass="entr" presetSubtype="5" fill="hold" grpId="1"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vertical)">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2"/>
      <p:bldP spid="4" grpId="0" animBg="1"/>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060825"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449820" y="31813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861393" y="232316"/>
            <a:ext cx="24688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如何践行“四讲四有”</a:t>
            </a:r>
          </a:p>
        </p:txBody>
      </p:sp>
      <p:cxnSp>
        <p:nvCxnSpPr>
          <p:cNvPr id="4" name="直接连接符 3"/>
          <p:cNvCxnSpPr/>
          <p:nvPr/>
        </p:nvCxnSpPr>
        <p:spPr>
          <a:xfrm>
            <a:off x="8337550" y="417830"/>
            <a:ext cx="311023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351915" y="3270885"/>
            <a:ext cx="4991100" cy="616585"/>
            <a:chOff x="2129" y="5250"/>
            <a:chExt cx="7860" cy="971"/>
          </a:xfrm>
        </p:grpSpPr>
        <p:sp>
          <p:nvSpPr>
            <p:cNvPr id="14" name="AutoShape 58"/>
            <p:cNvSpPr>
              <a:spLocks noChangeArrowheads="1"/>
            </p:cNvSpPr>
            <p:nvPr/>
          </p:nvSpPr>
          <p:spPr bwMode="auto">
            <a:xfrm>
              <a:off x="2130" y="5250"/>
              <a:ext cx="7859" cy="971"/>
            </a:xfrm>
            <a:prstGeom prst="homePlate">
              <a:avLst>
                <a:gd name="adj" fmla="val 43942"/>
              </a:avLst>
            </a:prstGeom>
            <a:solidFill>
              <a:srgbClr val="AF0B06"/>
            </a:solidFill>
            <a:ln>
              <a:noFill/>
            </a:ln>
            <a:effectLst/>
          </p:spPr>
          <p:txBody>
            <a:bodyPr wrap="none" anchor="ctr"/>
            <a:lstStyle/>
            <a:p>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5" name="Text Box 59"/>
            <p:cNvSpPr txBox="1">
              <a:spLocks noChangeArrowheads="1"/>
            </p:cNvSpPr>
            <p:nvPr/>
          </p:nvSpPr>
          <p:spPr bwMode="auto">
            <a:xfrm>
              <a:off x="2129" y="5494"/>
              <a:ext cx="7860"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自觉践行社会主义核心价值观，自觉投身工作一线</a:t>
              </a:r>
            </a:p>
          </p:txBody>
        </p:sp>
      </p:grpSp>
      <p:sp>
        <p:nvSpPr>
          <p:cNvPr id="17" name="AutoShape 71"/>
          <p:cNvSpPr>
            <a:spLocks noChangeArrowheads="1"/>
          </p:cNvSpPr>
          <p:nvPr/>
        </p:nvSpPr>
        <p:spPr bwMode="auto">
          <a:xfrm>
            <a:off x="1649730" y="1583055"/>
            <a:ext cx="4394200" cy="1367155"/>
          </a:xfrm>
          <a:prstGeom prst="roundRect">
            <a:avLst>
              <a:gd name="adj" fmla="val 5528"/>
            </a:avLst>
          </a:prstGeom>
          <a:noFill/>
          <a:ln w="19050" cap="rnd" algn="ctr">
            <a:solidFill>
              <a:srgbClr val="AF0B06"/>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5" name="AutoShape 71"/>
          <p:cNvSpPr>
            <a:spLocks noChangeArrowheads="1"/>
          </p:cNvSpPr>
          <p:nvPr/>
        </p:nvSpPr>
        <p:spPr bwMode="auto">
          <a:xfrm>
            <a:off x="1649730" y="4264025"/>
            <a:ext cx="4394200" cy="1367155"/>
          </a:xfrm>
          <a:prstGeom prst="roundRect">
            <a:avLst>
              <a:gd name="adj" fmla="val 5528"/>
            </a:avLst>
          </a:prstGeom>
          <a:noFill/>
          <a:ln w="19050" cap="rnd" algn="ctr">
            <a:solidFill>
              <a:srgbClr val="AF0B06"/>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35" name="组合 34"/>
          <p:cNvGrpSpPr/>
          <p:nvPr/>
        </p:nvGrpSpPr>
        <p:grpSpPr>
          <a:xfrm>
            <a:off x="6661785" y="2748915"/>
            <a:ext cx="1892300" cy="1691640"/>
            <a:chOff x="10491" y="4428"/>
            <a:chExt cx="2980" cy="2664"/>
          </a:xfrm>
        </p:grpSpPr>
        <p:sp>
          <p:nvSpPr>
            <p:cNvPr id="16" name="Oval 60"/>
            <p:cNvSpPr>
              <a:spLocks noChangeArrowheads="1"/>
            </p:cNvSpPr>
            <p:nvPr/>
          </p:nvSpPr>
          <p:spPr bwMode="auto">
            <a:xfrm>
              <a:off x="10573" y="4428"/>
              <a:ext cx="2816" cy="2664"/>
            </a:xfrm>
            <a:prstGeom prst="ellipse">
              <a:avLst/>
            </a:prstGeom>
            <a:solidFill>
              <a:srgbClr val="AF0B06"/>
            </a:solidFill>
            <a:ln>
              <a:noFill/>
            </a:ln>
            <a:effec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8" name="文本框 17"/>
            <p:cNvSpPr txBox="1"/>
            <p:nvPr/>
          </p:nvSpPr>
          <p:spPr>
            <a:xfrm>
              <a:off x="10491" y="4616"/>
              <a:ext cx="2980" cy="1888"/>
            </a:xfrm>
            <a:prstGeom prst="rect">
              <a:avLst/>
            </a:prstGeom>
            <a:noFill/>
          </p:spPr>
          <p:txBody>
            <a:bodyPr wrap="square" rtlCol="0">
              <a:spAutoFit/>
            </a:bodyPr>
            <a:lstStyle/>
            <a:p>
              <a:pPr algn="ctr" fontAlgn="auto">
                <a:lnSpc>
                  <a:spcPct val="150000"/>
                </a:lnSpc>
              </a:pPr>
              <a:r>
                <a:rPr lang="zh-CN" altLang="en-US" sz="2400" b="1">
                  <a:solidFill>
                    <a:schemeClr val="bg1"/>
                  </a:solidFill>
                  <a:latin typeface="微软雅黑" panose="020B0503020204020204" charset="-122"/>
                  <a:ea typeface="微软雅黑" panose="020B0503020204020204" charset="-122"/>
                </a:rPr>
                <a:t>践行</a:t>
              </a:r>
            </a:p>
            <a:p>
              <a:pPr algn="ctr" fontAlgn="auto">
                <a:lnSpc>
                  <a:spcPct val="150000"/>
                </a:lnSpc>
              </a:pPr>
              <a:r>
                <a:rPr lang="en-US" altLang="zh-CN" sz="2400" b="1">
                  <a:solidFill>
                    <a:schemeClr val="bg1"/>
                  </a:solidFill>
                  <a:latin typeface="微软雅黑" panose="020B0503020204020204" charset="-122"/>
                  <a:ea typeface="微软雅黑" panose="020B0503020204020204" charset="-122"/>
                </a:rPr>
                <a:t>“</a:t>
              </a:r>
              <a:r>
                <a:rPr lang="zh-CN" altLang="en-US" sz="2400" b="1">
                  <a:solidFill>
                    <a:schemeClr val="bg1"/>
                  </a:solidFill>
                  <a:latin typeface="微软雅黑" panose="020B0503020204020204" charset="-122"/>
                  <a:ea typeface="微软雅黑" panose="020B0503020204020204" charset="-122"/>
                </a:rPr>
                <a:t>四讲四有</a:t>
              </a:r>
              <a:r>
                <a:rPr lang="en-US" altLang="zh-CN" sz="2400" b="1">
                  <a:solidFill>
                    <a:schemeClr val="bg1"/>
                  </a:solidFill>
                  <a:latin typeface="微软雅黑" panose="020B0503020204020204" charset="-122"/>
                  <a:ea typeface="微软雅黑" panose="020B0503020204020204" charset="-122"/>
                </a:rPr>
                <a:t>”</a:t>
              </a:r>
              <a:endParaRPr lang="zh-CN" altLang="en-US" sz="2400" b="1">
                <a:solidFill>
                  <a:schemeClr val="bg1"/>
                </a:solidFill>
                <a:latin typeface="微软雅黑" panose="020B0503020204020204" charset="-122"/>
                <a:ea typeface="微软雅黑" panose="020B0503020204020204" charset="-122"/>
              </a:endParaRPr>
            </a:p>
          </p:txBody>
        </p:sp>
      </p:grpSp>
      <p:grpSp>
        <p:nvGrpSpPr>
          <p:cNvPr id="19" name="组合 18"/>
          <p:cNvGrpSpPr/>
          <p:nvPr/>
        </p:nvGrpSpPr>
        <p:grpSpPr>
          <a:xfrm>
            <a:off x="7539355" y="1696720"/>
            <a:ext cx="1972310" cy="616585"/>
            <a:chOff x="11873" y="2771"/>
            <a:chExt cx="3106" cy="971"/>
          </a:xfrm>
        </p:grpSpPr>
        <p:sp>
          <p:nvSpPr>
            <p:cNvPr id="21" name="AutoShape 65"/>
            <p:cNvSpPr>
              <a:spLocks noChangeArrowheads="1"/>
            </p:cNvSpPr>
            <p:nvPr/>
          </p:nvSpPr>
          <p:spPr bwMode="auto">
            <a:xfrm rot="10800000">
              <a:off x="11873" y="2771"/>
              <a:ext cx="3106" cy="971"/>
            </a:xfrm>
            <a:prstGeom prst="homePlate">
              <a:avLst>
                <a:gd name="adj" fmla="val 43731"/>
              </a:avLst>
            </a:prstGeom>
            <a:solidFill>
              <a:srgbClr val="AF0B0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0" name="文本框 19"/>
            <p:cNvSpPr txBox="1"/>
            <p:nvPr/>
          </p:nvSpPr>
          <p:spPr>
            <a:xfrm>
              <a:off x="11873" y="2966"/>
              <a:ext cx="3106"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不越雷池一步</a:t>
              </a:r>
            </a:p>
          </p:txBody>
        </p:sp>
      </p:grpSp>
      <p:grpSp>
        <p:nvGrpSpPr>
          <p:cNvPr id="22" name="组合 21"/>
          <p:cNvGrpSpPr/>
          <p:nvPr/>
        </p:nvGrpSpPr>
        <p:grpSpPr>
          <a:xfrm>
            <a:off x="8856345" y="3258185"/>
            <a:ext cx="1972945" cy="616585"/>
            <a:chOff x="13947" y="5230"/>
            <a:chExt cx="3107" cy="971"/>
          </a:xfrm>
        </p:grpSpPr>
        <p:sp>
          <p:nvSpPr>
            <p:cNvPr id="23" name="Text Box 66"/>
            <p:cNvSpPr txBox="1">
              <a:spLocks noChangeArrowheads="1"/>
            </p:cNvSpPr>
            <p:nvPr/>
          </p:nvSpPr>
          <p:spPr bwMode="auto">
            <a:xfrm>
              <a:off x="14686" y="5468"/>
              <a:ext cx="2047"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8" name="AutoShape 65"/>
            <p:cNvSpPr>
              <a:spLocks noChangeArrowheads="1"/>
            </p:cNvSpPr>
            <p:nvPr/>
          </p:nvSpPr>
          <p:spPr bwMode="auto">
            <a:xfrm rot="10800000">
              <a:off x="13947" y="5230"/>
              <a:ext cx="3106" cy="971"/>
            </a:xfrm>
            <a:prstGeom prst="homePlate">
              <a:avLst>
                <a:gd name="adj" fmla="val 43731"/>
              </a:avLst>
            </a:prstGeom>
            <a:solidFill>
              <a:srgbClr val="AF0B0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4" name="文本框 23"/>
            <p:cNvSpPr txBox="1"/>
            <p:nvPr/>
          </p:nvSpPr>
          <p:spPr>
            <a:xfrm>
              <a:off x="13947" y="5449"/>
              <a:ext cx="3107"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不碰红线一下</a:t>
              </a:r>
            </a:p>
          </p:txBody>
        </p:sp>
      </p:grpSp>
      <p:grpSp>
        <p:nvGrpSpPr>
          <p:cNvPr id="26" name="组合 25"/>
          <p:cNvGrpSpPr/>
          <p:nvPr/>
        </p:nvGrpSpPr>
        <p:grpSpPr>
          <a:xfrm>
            <a:off x="7589520" y="4807585"/>
            <a:ext cx="1972945" cy="616585"/>
            <a:chOff x="11952" y="7670"/>
            <a:chExt cx="3107" cy="971"/>
          </a:xfrm>
        </p:grpSpPr>
        <p:sp>
          <p:nvSpPr>
            <p:cNvPr id="27" name="Text Box 66"/>
            <p:cNvSpPr txBox="1">
              <a:spLocks noChangeArrowheads="1"/>
            </p:cNvSpPr>
            <p:nvPr/>
          </p:nvSpPr>
          <p:spPr bwMode="auto">
            <a:xfrm>
              <a:off x="12669" y="7874"/>
              <a:ext cx="2047"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1" name="AutoShape 65"/>
            <p:cNvSpPr>
              <a:spLocks noChangeArrowheads="1"/>
            </p:cNvSpPr>
            <p:nvPr/>
          </p:nvSpPr>
          <p:spPr bwMode="auto">
            <a:xfrm rot="10800000">
              <a:off x="11952" y="7670"/>
              <a:ext cx="3106" cy="971"/>
            </a:xfrm>
            <a:prstGeom prst="homePlate">
              <a:avLst>
                <a:gd name="adj" fmla="val 43731"/>
              </a:avLst>
            </a:prstGeom>
            <a:solidFill>
              <a:srgbClr val="AF0B0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9" name="文本框 28"/>
            <p:cNvSpPr txBox="1"/>
            <p:nvPr/>
          </p:nvSpPr>
          <p:spPr>
            <a:xfrm>
              <a:off x="11952" y="7849"/>
              <a:ext cx="3107"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坚持立足岗位</a:t>
              </a:r>
            </a:p>
          </p:txBody>
        </p:sp>
      </p:grpSp>
      <p:sp>
        <p:nvSpPr>
          <p:cNvPr id="30" name="矩形 29"/>
          <p:cNvSpPr/>
          <p:nvPr/>
        </p:nvSpPr>
        <p:spPr>
          <a:xfrm>
            <a:off x="1649095" y="1621155"/>
            <a:ext cx="4394835" cy="1290320"/>
          </a:xfrm>
          <a:prstGeom prst="rect">
            <a:avLst/>
          </a:prstGeom>
        </p:spPr>
        <p:txBody>
          <a:bodyPr wrap="square">
            <a:spAutoFit/>
          </a:bodyPr>
          <a:lstStyle/>
          <a:p>
            <a:pPr lvl="0" algn="ctr" fontAlgn="auto">
              <a:lnSpc>
                <a:spcPct val="130000"/>
              </a:lnSpc>
            </a:pPr>
            <a:r>
              <a:rPr sz="1200" dirty="0">
                <a:solidFill>
                  <a:schemeClr val="tx1">
                    <a:lumMod val="65000"/>
                    <a:lumOff val="35000"/>
                  </a:schemeClr>
                </a:solidFill>
                <a:latin typeface="微软雅黑" panose="020B0503020204020204" charset="-122"/>
                <a:ea typeface="微软雅黑" panose="020B0503020204020204" charset="-12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sp>
        <p:nvSpPr>
          <p:cNvPr id="39" name="矩形 38"/>
          <p:cNvSpPr/>
          <p:nvPr/>
        </p:nvSpPr>
        <p:spPr>
          <a:xfrm>
            <a:off x="1649095" y="4302760"/>
            <a:ext cx="4394200" cy="1290320"/>
          </a:xfrm>
          <a:prstGeom prst="rect">
            <a:avLst/>
          </a:prstGeom>
        </p:spPr>
        <p:txBody>
          <a:bodyPr wrap="square">
            <a:spAutoFit/>
          </a:bodyPr>
          <a:lstStyle/>
          <a:p>
            <a:pPr lvl="0" algn="ctr" fontAlgn="auto">
              <a:lnSpc>
                <a:spcPct val="130000"/>
              </a:lnSpc>
            </a:pPr>
            <a:r>
              <a:rPr sz="1200" dirty="0">
                <a:solidFill>
                  <a:schemeClr val="tx1">
                    <a:lumMod val="65000"/>
                    <a:lumOff val="35000"/>
                  </a:schemeClr>
                </a:solidFill>
                <a:latin typeface="微软雅黑" panose="020B0503020204020204" charset="-122"/>
                <a:ea typeface="微软雅黑" panose="020B0503020204020204" charset="-12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2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edge">
                                      <p:cBhvr>
                                        <p:cTn id="35" dur="500"/>
                                        <p:tgtEl>
                                          <p:spTgt spid="17"/>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right)">
                                      <p:cBhvr>
                                        <p:cTn id="38" dur="500"/>
                                        <p:tgtEl>
                                          <p:spTgt spid="30"/>
                                        </p:tgtEl>
                                      </p:cBhvr>
                                    </p:animEffect>
                                  </p:childTnLst>
                                </p:cTn>
                              </p:par>
                            </p:childTnLst>
                          </p:cTn>
                        </p:par>
                        <p:par>
                          <p:cTn id="39" fill="hold">
                            <p:stCondLst>
                              <p:cond delay="2950"/>
                            </p:stCondLst>
                            <p:childTnLst>
                              <p:par>
                                <p:cTn id="40" presetID="2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edge">
                                      <p:cBhvr>
                                        <p:cTn id="42" dur="500"/>
                                        <p:tgtEl>
                                          <p:spTgt spid="25"/>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right)">
                                      <p:cBhvr>
                                        <p:cTn id="45" dur="500"/>
                                        <p:tgtEl>
                                          <p:spTgt spid="39"/>
                                        </p:tgtEl>
                                      </p:cBhvr>
                                    </p:animEffect>
                                  </p:childTnLst>
                                </p:cTn>
                              </p:par>
                            </p:childTnLst>
                          </p:cTn>
                        </p:par>
                        <p:par>
                          <p:cTn id="46" fill="hold">
                            <p:stCondLst>
                              <p:cond delay="3450"/>
                            </p:stCondLst>
                            <p:childTnLst>
                              <p:par>
                                <p:cTn id="47" presetID="29"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ppt_x</p:attrName>
                                        </p:attrNameLst>
                                      </p:cBhvr>
                                      <p:tavLst>
                                        <p:tav tm="0">
                                          <p:val>
                                            <p:strVal val="#ppt_x-.2"/>
                                          </p:val>
                                        </p:tav>
                                        <p:tav tm="100000">
                                          <p:val>
                                            <p:strVal val="#ppt_x"/>
                                          </p:val>
                                        </p:tav>
                                      </p:tavLst>
                                    </p:anim>
                                    <p:anim calcmode="lin" valueType="num">
                                      <p:cBhvr>
                                        <p:cTn id="50"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51" dur="500"/>
                                        <p:tgtEl>
                                          <p:spTgt spid="5"/>
                                        </p:tgtEl>
                                      </p:cBhvr>
                                    </p:animEffect>
                                  </p:childTnLst>
                                </p:cTn>
                              </p:par>
                              <p:par>
                                <p:cTn id="52" presetID="22" presetClass="entr" presetSubtype="2"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right)">
                                      <p:cBhvr>
                                        <p:cTn id="54" dur="500"/>
                                        <p:tgtEl>
                                          <p:spTgt spid="19"/>
                                        </p:tgtEl>
                                      </p:cBhvr>
                                    </p:animEffect>
                                  </p:childTnLst>
                                </p:cTn>
                              </p:par>
                              <p:par>
                                <p:cTn id="55" presetID="22" presetClass="entr" presetSubtype="2"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right)">
                                      <p:cBhvr>
                                        <p:cTn id="57" dur="500"/>
                                        <p:tgtEl>
                                          <p:spTgt spid="22"/>
                                        </p:tgtEl>
                                      </p:cBhvr>
                                    </p:animEffect>
                                  </p:childTnLst>
                                </p:cTn>
                              </p:par>
                              <p:par>
                                <p:cTn id="58" presetID="22" presetClass="entr" presetSubtype="2"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right)">
                                      <p:cBhvr>
                                        <p:cTn id="60" dur="500"/>
                                        <p:tgtEl>
                                          <p:spTgt spid="26"/>
                                        </p:tgtEl>
                                      </p:cBhvr>
                                    </p:animEffect>
                                  </p:childTnLst>
                                </p:cTn>
                              </p:par>
                            </p:childTnLst>
                          </p:cTn>
                        </p:par>
                        <p:par>
                          <p:cTn id="61" fill="hold">
                            <p:stCondLst>
                              <p:cond delay="3950"/>
                            </p:stCondLst>
                            <p:childTnLst>
                              <p:par>
                                <p:cTn id="62" presetID="53" presetClass="entr" presetSubtype="16"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fltVal val="0"/>
                                          </p:val>
                                        </p:tav>
                                        <p:tav tm="100000">
                                          <p:val>
                                            <p:strVal val="#ppt_w"/>
                                          </p:val>
                                        </p:tav>
                                      </p:tavLst>
                                    </p:anim>
                                    <p:anim calcmode="lin" valueType="num">
                                      <p:cBhvr>
                                        <p:cTn id="65" dur="500" fill="hold"/>
                                        <p:tgtEl>
                                          <p:spTgt spid="35"/>
                                        </p:tgtEl>
                                        <p:attrNameLst>
                                          <p:attrName>ppt_h</p:attrName>
                                        </p:attrNameLst>
                                      </p:cBhvr>
                                      <p:tavLst>
                                        <p:tav tm="0">
                                          <p:val>
                                            <p:fltVal val="0"/>
                                          </p:val>
                                        </p:tav>
                                        <p:tav tm="100000">
                                          <p:val>
                                            <p:strVal val="#ppt_h"/>
                                          </p:val>
                                        </p:tav>
                                      </p:tavLst>
                                    </p:anim>
                                    <p:animEffect transition="in" filter="fade">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bldLvl="0" animBg="1"/>
      <p:bldP spid="25" grpId="0" bldLvl="0" animBg="1"/>
      <p:bldP spid="30"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3"/>
          <a:stretch>
            <a:fillRect/>
          </a:stretch>
        </p:blipFill>
        <p:spPr>
          <a:xfrm>
            <a:off x="-38100" y="2310130"/>
            <a:ext cx="6051550" cy="4375785"/>
          </a:xfrm>
          <a:prstGeom prst="rect">
            <a:avLst/>
          </a:prstGeom>
        </p:spPr>
      </p:pic>
      <p:pic>
        <p:nvPicPr>
          <p:cNvPr id="5" name="图片 4" descr="长城"/>
          <p:cNvPicPr>
            <a:picLocks noChangeAspect="1"/>
          </p:cNvPicPr>
          <p:nvPr/>
        </p:nvPicPr>
        <p:blipFill>
          <a:blip r:embed="rId4"/>
          <a:stretch>
            <a:fillRect/>
          </a:stretch>
        </p:blipFill>
        <p:spPr>
          <a:xfrm>
            <a:off x="5292725" y="2044700"/>
            <a:ext cx="6936740" cy="5077460"/>
          </a:xfrm>
          <a:prstGeom prst="rect">
            <a:avLst/>
          </a:prstGeom>
        </p:spPr>
      </p:pic>
      <p:sp>
        <p:nvSpPr>
          <p:cNvPr id="7" name="矩形 6"/>
          <p:cNvSpPr/>
          <p:nvPr/>
        </p:nvSpPr>
        <p:spPr>
          <a:xfrm>
            <a:off x="-38100" y="6589395"/>
            <a:ext cx="12267565" cy="26606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60595" y="1479550"/>
            <a:ext cx="3395345" cy="645160"/>
          </a:xfrm>
          <a:prstGeom prst="rect">
            <a:avLst/>
          </a:prstGeom>
          <a:noFill/>
        </p:spPr>
        <p:txBody>
          <a:bodyPr wrap="square" rtlCol="0">
            <a:spAutoFit/>
          </a:bodyPr>
          <a:lstStyle/>
          <a:p>
            <a:pPr algn="ctr"/>
            <a:r>
              <a:rPr lang="zh-CN" altLang="en-US" sz="3600">
                <a:solidFill>
                  <a:srgbClr val="AF0B06"/>
                </a:solidFill>
                <a:latin typeface="李旭科毛笔行书" panose="02010600030101010101" charset="-122"/>
                <a:ea typeface="李旭科毛笔行书" panose="02010600030101010101" charset="-122"/>
              </a:rPr>
              <a:t>第四部分</a:t>
            </a:r>
          </a:p>
        </p:txBody>
      </p:sp>
      <p:sp>
        <p:nvSpPr>
          <p:cNvPr id="8" name="文本框 7"/>
          <p:cNvSpPr txBox="1"/>
          <p:nvPr/>
        </p:nvSpPr>
        <p:spPr>
          <a:xfrm>
            <a:off x="3900170" y="2310130"/>
            <a:ext cx="5114290" cy="521970"/>
          </a:xfrm>
          <a:prstGeom prst="rect">
            <a:avLst/>
          </a:prstGeom>
          <a:noFill/>
        </p:spPr>
        <p:txBody>
          <a:bodyPr wrap="square" rtlCol="0">
            <a:spAutoFit/>
          </a:bodyPr>
          <a:lstStyle/>
          <a:p>
            <a:pPr algn="ctr"/>
            <a:r>
              <a:rPr lang="zh-CN" altLang="en-US" sz="2800">
                <a:solidFill>
                  <a:srgbClr val="AF0B06"/>
                </a:solidFill>
                <a:latin typeface="李旭科毛笔行书" panose="02010600030101010101" charset="-122"/>
                <a:ea typeface="李旭科毛笔行书" panose="02010600030101010101" charset="-122"/>
              </a:rPr>
              <a:t>如何做一名合格共产党员</a:t>
            </a:r>
          </a:p>
        </p:txBody>
      </p:sp>
      <p:sp>
        <p:nvSpPr>
          <p:cNvPr id="9" name="矩形 8"/>
          <p:cNvSpPr/>
          <p:nvPr/>
        </p:nvSpPr>
        <p:spPr>
          <a:xfrm>
            <a:off x="2939415" y="3106420"/>
            <a:ext cx="7035165" cy="645160"/>
          </a:xfrm>
          <a:prstGeom prst="rect">
            <a:avLst/>
          </a:prstGeom>
        </p:spPr>
        <p:txBody>
          <a:bodyPr wrap="square">
            <a:spAutoFit/>
          </a:bodyPr>
          <a:lstStyle/>
          <a:p>
            <a:pPr algn="ctr" fontAlgn="auto">
              <a:lnSpc>
                <a:spcPct val="150000"/>
              </a:lnSpc>
            </a:pPr>
            <a:r>
              <a:rPr lang="zh-CN" altLang="en-US" sz="1200">
                <a:solidFill>
                  <a:schemeClr val="tx1">
                    <a:lumMod val="65000"/>
                    <a:lumOff val="3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9" presetClass="entr" presetSubtype="0" fill="hold" grpId="1"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29"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2"/>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500"/>
                                        <p:tgtEl>
                                          <p:spTgt spid="8"/>
                                        </p:tgtEl>
                                      </p:cBhvr>
                                    </p:animEffect>
                                  </p:childTnLst>
                                </p:cTn>
                              </p:par>
                            </p:childTnLst>
                          </p:cTn>
                        </p:par>
                        <p:par>
                          <p:cTn id="31" fill="hold">
                            <p:stCondLst>
                              <p:cond delay="2500"/>
                            </p:stCondLst>
                            <p:childTnLst>
                              <p:par>
                                <p:cTn id="32" presetID="6"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6"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2176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597775" y="31940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747093" y="232316"/>
            <a:ext cx="26974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如何做一名合格共产党员</a:t>
            </a:r>
          </a:p>
        </p:txBody>
      </p:sp>
      <p:cxnSp>
        <p:nvCxnSpPr>
          <p:cNvPr id="4" name="直接连接符 3"/>
          <p:cNvCxnSpPr/>
          <p:nvPr/>
        </p:nvCxnSpPr>
        <p:spPr>
          <a:xfrm>
            <a:off x="8467725" y="41783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382395" y="2580005"/>
            <a:ext cx="108585" cy="663575"/>
            <a:chOff x="4524245" y="3111810"/>
            <a:chExt cx="134937" cy="825081"/>
          </a:xfrm>
        </p:grpSpPr>
        <p:cxnSp>
          <p:nvCxnSpPr>
            <p:cNvPr id="42" name="直接连接符 41"/>
            <p:cNvCxnSpPr/>
            <p:nvPr/>
          </p:nvCxnSpPr>
          <p:spPr>
            <a:xfrm>
              <a:off x="4524246" y="3111810"/>
              <a:ext cx="134936" cy="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524246" y="3111810"/>
              <a:ext cx="0" cy="746771"/>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524245" y="3852541"/>
              <a:ext cx="127498" cy="8435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3824605" y="2580005"/>
            <a:ext cx="108585" cy="663575"/>
            <a:chOff x="4524245" y="3111810"/>
            <a:chExt cx="134937" cy="825081"/>
          </a:xfrm>
        </p:grpSpPr>
        <p:cxnSp>
          <p:nvCxnSpPr>
            <p:cNvPr id="49" name="直接连接符 48"/>
            <p:cNvCxnSpPr/>
            <p:nvPr/>
          </p:nvCxnSpPr>
          <p:spPr>
            <a:xfrm>
              <a:off x="4524246" y="3111810"/>
              <a:ext cx="134936" cy="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524246" y="3111810"/>
              <a:ext cx="0" cy="746771"/>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524245" y="3852541"/>
              <a:ext cx="127498" cy="8435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6352540" y="2580005"/>
            <a:ext cx="108585" cy="663575"/>
            <a:chOff x="4524245" y="3111810"/>
            <a:chExt cx="134937" cy="825081"/>
          </a:xfrm>
        </p:grpSpPr>
        <p:cxnSp>
          <p:nvCxnSpPr>
            <p:cNvPr id="58" name="直接连接符 57"/>
            <p:cNvCxnSpPr/>
            <p:nvPr/>
          </p:nvCxnSpPr>
          <p:spPr>
            <a:xfrm>
              <a:off x="4524246" y="3111810"/>
              <a:ext cx="134936" cy="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524246" y="3111810"/>
              <a:ext cx="0" cy="746771"/>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524245" y="3852541"/>
              <a:ext cx="127498" cy="8435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1680210" y="3347085"/>
            <a:ext cx="607060" cy="618886"/>
            <a:chOff x="1113255" y="3451514"/>
            <a:chExt cx="1006013" cy="1025234"/>
          </a:xfrm>
        </p:grpSpPr>
        <p:sp>
          <p:nvSpPr>
            <p:cNvPr id="63"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AF0B06"/>
            </a:solidFill>
            <a:ln>
              <a:noFill/>
            </a:ln>
          </p:spPr>
          <p:txBody>
            <a:bodyPr/>
            <a:lstStyle/>
            <a:p>
              <a:endParaRPr lang="zh-CN" altLang="en-US" sz="1800"/>
            </a:p>
          </p:txBody>
        </p:sp>
        <p:sp>
          <p:nvSpPr>
            <p:cNvPr id="64" name="文本框 63"/>
            <p:cNvSpPr txBox="1"/>
            <p:nvPr/>
          </p:nvSpPr>
          <p:spPr>
            <a:xfrm>
              <a:off x="1242662" y="3583363"/>
              <a:ext cx="746467" cy="762648"/>
            </a:xfrm>
            <a:prstGeom prst="rect">
              <a:avLst/>
            </a:prstGeom>
            <a:noFill/>
            <a:effectLst/>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rPr>
                <a:t>要</a:t>
              </a:r>
            </a:p>
          </p:txBody>
        </p:sp>
      </p:grpSp>
      <p:grpSp>
        <p:nvGrpSpPr>
          <p:cNvPr id="65" name="组合 64"/>
          <p:cNvGrpSpPr/>
          <p:nvPr/>
        </p:nvGrpSpPr>
        <p:grpSpPr>
          <a:xfrm>
            <a:off x="4122420" y="3340100"/>
            <a:ext cx="607060" cy="618976"/>
            <a:chOff x="4858339" y="3441846"/>
            <a:chExt cx="1006013" cy="1025234"/>
          </a:xfrm>
        </p:grpSpPr>
        <p:sp>
          <p:nvSpPr>
            <p:cNvPr id="66"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AF0B06"/>
            </a:solidFill>
            <a:ln>
              <a:noFill/>
            </a:ln>
          </p:spPr>
          <p:txBody>
            <a:bodyPr/>
            <a:lstStyle/>
            <a:p>
              <a:endParaRPr lang="zh-CN" altLang="en-US" sz="1800"/>
            </a:p>
          </p:txBody>
        </p:sp>
        <p:sp>
          <p:nvSpPr>
            <p:cNvPr id="67" name="文本框 66"/>
            <p:cNvSpPr txBox="1"/>
            <p:nvPr/>
          </p:nvSpPr>
          <p:spPr>
            <a:xfrm>
              <a:off x="4948266" y="3573418"/>
              <a:ext cx="826890" cy="762537"/>
            </a:xfrm>
            <a:prstGeom prst="rect">
              <a:avLst/>
            </a:prstGeom>
            <a:noFill/>
            <a:effectLst/>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sym typeface="+mn-ea"/>
                </a:rPr>
                <a:t>要</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68" name="组合 67"/>
          <p:cNvGrpSpPr/>
          <p:nvPr/>
        </p:nvGrpSpPr>
        <p:grpSpPr>
          <a:xfrm>
            <a:off x="6649720" y="3340100"/>
            <a:ext cx="607060" cy="618962"/>
            <a:chOff x="8603423" y="3441846"/>
            <a:chExt cx="1006013" cy="1025234"/>
          </a:xfrm>
        </p:grpSpPr>
        <p:sp>
          <p:nvSpPr>
            <p:cNvPr id="6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AF0B06"/>
            </a:solidFill>
            <a:ln>
              <a:noFill/>
            </a:ln>
          </p:spPr>
          <p:txBody>
            <a:bodyPr/>
            <a:lstStyle/>
            <a:p>
              <a:endParaRPr lang="zh-CN" altLang="en-US" sz="1800"/>
            </a:p>
          </p:txBody>
        </p:sp>
        <p:sp>
          <p:nvSpPr>
            <p:cNvPr id="70" name="文本框 69"/>
            <p:cNvSpPr txBox="1"/>
            <p:nvPr/>
          </p:nvSpPr>
          <p:spPr>
            <a:xfrm>
              <a:off x="8692619" y="3573459"/>
              <a:ext cx="827621" cy="762554"/>
            </a:xfrm>
            <a:prstGeom prst="rect">
              <a:avLst/>
            </a:prstGeom>
            <a:noFill/>
            <a:effectLst/>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sym typeface="+mn-ea"/>
                </a:rPr>
                <a:t>要</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71" name="组合 70"/>
          <p:cNvGrpSpPr/>
          <p:nvPr/>
        </p:nvGrpSpPr>
        <p:grpSpPr>
          <a:xfrm>
            <a:off x="1680016" y="2461871"/>
            <a:ext cx="1735649" cy="598309"/>
            <a:chOff x="1112934" y="2177582"/>
            <a:chExt cx="2877699" cy="992085"/>
          </a:xfrm>
        </p:grpSpPr>
        <p:sp>
          <p:nvSpPr>
            <p:cNvPr id="72" name="矩形 71"/>
            <p:cNvSpPr/>
            <p:nvPr/>
          </p:nvSpPr>
          <p:spPr>
            <a:xfrm>
              <a:off x="1113255" y="2177622"/>
              <a:ext cx="2877378" cy="992045"/>
            </a:xfrm>
            <a:prstGeom prst="rect">
              <a:avLst/>
            </a:prstGeom>
            <a:solidFill>
              <a:srgbClr val="AF0B0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charset="0"/>
                <a:ea typeface="微软雅黑" panose="020B0503020204020204" charset="-122"/>
              </a:endParaRPr>
            </a:p>
          </p:txBody>
        </p:sp>
        <p:sp>
          <p:nvSpPr>
            <p:cNvPr id="73" name="文本框 72"/>
            <p:cNvSpPr txBox="1"/>
            <p:nvPr/>
          </p:nvSpPr>
          <p:spPr>
            <a:xfrm>
              <a:off x="1112934" y="2177582"/>
              <a:ext cx="2876646" cy="967637"/>
            </a:xfrm>
            <a:prstGeom prst="rect">
              <a:avLst/>
            </a:prstGeom>
            <a:noFill/>
          </p:spPr>
          <p:txBody>
            <a:bodyPr wrap="square" rtlCol="0">
              <a:spAutoFit/>
            </a:bodyPr>
            <a:lstStyle/>
            <a:p>
              <a:pPr fontAlgn="auto">
                <a:lnSpc>
                  <a:spcPct val="100000"/>
                </a:lnSpc>
              </a:pPr>
              <a:r>
                <a:rPr lang="zh-CN" altLang="en-US" sz="1600" b="1">
                  <a:solidFill>
                    <a:schemeClr val="bg1"/>
                  </a:solidFill>
                  <a:effectLst/>
                  <a:latin typeface="微软雅黑" panose="020B0503020204020204" charset="-122"/>
                  <a:ea typeface="微软雅黑" panose="020B0503020204020204" charset="-122"/>
                  <a:sym typeface="+mn-ea"/>
                </a:rPr>
                <a:t>遵守党章、加强党性</a:t>
              </a:r>
            </a:p>
          </p:txBody>
        </p:sp>
      </p:grpSp>
      <p:grpSp>
        <p:nvGrpSpPr>
          <p:cNvPr id="74" name="组合 73"/>
          <p:cNvGrpSpPr/>
          <p:nvPr/>
        </p:nvGrpSpPr>
        <p:grpSpPr>
          <a:xfrm>
            <a:off x="4117340" y="2461870"/>
            <a:ext cx="1740535" cy="598310"/>
            <a:chOff x="4849916" y="2177581"/>
            <a:chExt cx="2885801" cy="992086"/>
          </a:xfrm>
        </p:grpSpPr>
        <p:sp>
          <p:nvSpPr>
            <p:cNvPr id="75" name="矩形 74"/>
            <p:cNvSpPr/>
            <p:nvPr/>
          </p:nvSpPr>
          <p:spPr>
            <a:xfrm>
              <a:off x="4858339" y="2177622"/>
              <a:ext cx="2877378" cy="992045"/>
            </a:xfrm>
            <a:prstGeom prst="rect">
              <a:avLst/>
            </a:prstGeom>
            <a:solidFill>
              <a:srgbClr val="AF0B0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charset="0"/>
                <a:ea typeface="微软雅黑" panose="020B0503020204020204" charset="-122"/>
              </a:endParaRPr>
            </a:p>
          </p:txBody>
        </p:sp>
        <p:sp>
          <p:nvSpPr>
            <p:cNvPr id="76" name="文本框 75"/>
            <p:cNvSpPr txBox="1"/>
            <p:nvPr/>
          </p:nvSpPr>
          <p:spPr>
            <a:xfrm>
              <a:off x="4849916" y="2177581"/>
              <a:ext cx="2877378" cy="967637"/>
            </a:xfrm>
            <a:prstGeom prst="rect">
              <a:avLst/>
            </a:prstGeom>
            <a:noFill/>
          </p:spPr>
          <p:txBody>
            <a:bodyPr wrap="square" rtlCol="0">
              <a:spAutoFit/>
            </a:bodyPr>
            <a:lstStyle/>
            <a:p>
              <a:pPr algn="l">
                <a:lnSpc>
                  <a:spcPct val="100000"/>
                </a:lnSpc>
              </a:pPr>
              <a:r>
                <a:rPr lang="zh-CN" altLang="en-US" sz="1600" b="1">
                  <a:solidFill>
                    <a:schemeClr val="bg1"/>
                  </a:solidFill>
                  <a:effectLst/>
                  <a:latin typeface="微软雅黑" panose="020B0503020204020204" charset="-122"/>
                  <a:ea typeface="微软雅黑" panose="020B0503020204020204" charset="-122"/>
                  <a:sym typeface="+mn-ea"/>
                </a:rPr>
                <a:t>坚定信念、加强学习</a:t>
              </a:r>
            </a:p>
          </p:txBody>
        </p:sp>
      </p:grpSp>
      <p:grpSp>
        <p:nvGrpSpPr>
          <p:cNvPr id="77" name="组合 76"/>
          <p:cNvGrpSpPr/>
          <p:nvPr/>
        </p:nvGrpSpPr>
        <p:grpSpPr>
          <a:xfrm>
            <a:off x="6649720" y="2461870"/>
            <a:ext cx="1736090" cy="598310"/>
            <a:chOff x="8603423" y="2177581"/>
            <a:chExt cx="2878110" cy="992086"/>
          </a:xfrm>
        </p:grpSpPr>
        <p:sp>
          <p:nvSpPr>
            <p:cNvPr id="78" name="矩形 77"/>
            <p:cNvSpPr/>
            <p:nvPr/>
          </p:nvSpPr>
          <p:spPr>
            <a:xfrm>
              <a:off x="8603423" y="2177622"/>
              <a:ext cx="2877378" cy="992045"/>
            </a:xfrm>
            <a:prstGeom prst="rect">
              <a:avLst/>
            </a:prstGeom>
            <a:solidFill>
              <a:srgbClr val="AF0B0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charset="0"/>
                <a:ea typeface="微软雅黑" panose="020B0503020204020204" charset="-122"/>
              </a:endParaRPr>
            </a:p>
          </p:txBody>
        </p:sp>
        <p:sp>
          <p:nvSpPr>
            <p:cNvPr id="79" name="文本框 78"/>
            <p:cNvSpPr txBox="1"/>
            <p:nvPr/>
          </p:nvSpPr>
          <p:spPr>
            <a:xfrm>
              <a:off x="8603423" y="2177581"/>
              <a:ext cx="2878110" cy="967637"/>
            </a:xfrm>
            <a:prstGeom prst="rect">
              <a:avLst/>
            </a:prstGeom>
            <a:noFill/>
          </p:spPr>
          <p:txBody>
            <a:bodyPr wrap="square" rtlCol="0">
              <a:spAutoFit/>
            </a:bodyPr>
            <a:lstStyle/>
            <a:p>
              <a:pPr algn="l" fontAlgn="auto">
                <a:lnSpc>
                  <a:spcPct val="100000"/>
                </a:lnSpc>
              </a:pPr>
              <a:r>
                <a:rPr lang="zh-CN" altLang="en-US" sz="1600" b="1">
                  <a:solidFill>
                    <a:schemeClr val="bg1"/>
                  </a:solidFill>
                  <a:effectLst/>
                  <a:latin typeface="微软雅黑" panose="020B0503020204020204" charset="-122"/>
                  <a:ea typeface="微软雅黑" panose="020B0503020204020204" charset="-122"/>
                  <a:sym typeface="+mn-ea"/>
                </a:rPr>
                <a:t>遵纪守法、廉洁正派</a:t>
              </a:r>
            </a:p>
          </p:txBody>
        </p:sp>
      </p:grpSp>
      <p:grpSp>
        <p:nvGrpSpPr>
          <p:cNvPr id="81" name="组合 80"/>
          <p:cNvGrpSpPr/>
          <p:nvPr/>
        </p:nvGrpSpPr>
        <p:grpSpPr>
          <a:xfrm>
            <a:off x="8796655" y="2587625"/>
            <a:ext cx="108585" cy="663575"/>
            <a:chOff x="4524245" y="3111810"/>
            <a:chExt cx="134937" cy="825081"/>
          </a:xfrm>
        </p:grpSpPr>
        <p:cxnSp>
          <p:nvCxnSpPr>
            <p:cNvPr id="82" name="直接连接符 81"/>
            <p:cNvCxnSpPr/>
            <p:nvPr/>
          </p:nvCxnSpPr>
          <p:spPr>
            <a:xfrm>
              <a:off x="4524246" y="3111810"/>
              <a:ext cx="134936" cy="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524246" y="3111810"/>
              <a:ext cx="0" cy="746771"/>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524245" y="3852541"/>
              <a:ext cx="127498" cy="84350"/>
            </a:xfrm>
            <a:prstGeom prst="line">
              <a:avLst/>
            </a:prstGeom>
            <a:ln>
              <a:solidFill>
                <a:srgbClr val="AF0B06"/>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9093835" y="3347720"/>
            <a:ext cx="607060" cy="618962"/>
            <a:chOff x="8603423" y="3441846"/>
            <a:chExt cx="1006013" cy="1025234"/>
          </a:xfrm>
        </p:grpSpPr>
        <p:sp>
          <p:nvSpPr>
            <p:cNvPr id="86"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AF0B06"/>
            </a:solidFill>
            <a:ln>
              <a:noFill/>
            </a:ln>
          </p:spPr>
          <p:txBody>
            <a:bodyPr/>
            <a:lstStyle/>
            <a:p>
              <a:endParaRPr lang="zh-CN" altLang="en-US" sz="1800"/>
            </a:p>
          </p:txBody>
        </p:sp>
        <p:sp>
          <p:nvSpPr>
            <p:cNvPr id="87" name="文本框 86"/>
            <p:cNvSpPr txBox="1"/>
            <p:nvPr/>
          </p:nvSpPr>
          <p:spPr>
            <a:xfrm>
              <a:off x="8692619" y="3573459"/>
              <a:ext cx="827621" cy="762554"/>
            </a:xfrm>
            <a:prstGeom prst="rect">
              <a:avLst/>
            </a:prstGeom>
            <a:noFill/>
            <a:effectLst/>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sym typeface="+mn-ea"/>
                </a:rPr>
                <a:t>要</a:t>
              </a:r>
              <a:endParaRPr lang="en-US" altLang="zh-CN" sz="2800" b="1" dirty="0" smtClean="0">
                <a:solidFill>
                  <a:schemeClr val="bg1"/>
                </a:solidFill>
                <a:latin typeface="方正姚体" panose="02010601030101010101" pitchFamily="2" charset="-122"/>
                <a:ea typeface="方正姚体" panose="02010601030101010101" pitchFamily="2" charset="-122"/>
              </a:endParaRPr>
            </a:p>
          </p:txBody>
        </p:sp>
      </p:grpSp>
      <p:grpSp>
        <p:nvGrpSpPr>
          <p:cNvPr id="88" name="组合 87"/>
          <p:cNvGrpSpPr/>
          <p:nvPr/>
        </p:nvGrpSpPr>
        <p:grpSpPr>
          <a:xfrm>
            <a:off x="9093835" y="2469490"/>
            <a:ext cx="1736090" cy="598310"/>
            <a:chOff x="8603423" y="2177581"/>
            <a:chExt cx="2878110" cy="992086"/>
          </a:xfrm>
        </p:grpSpPr>
        <p:sp>
          <p:nvSpPr>
            <p:cNvPr id="89" name="矩形 88"/>
            <p:cNvSpPr/>
            <p:nvPr/>
          </p:nvSpPr>
          <p:spPr>
            <a:xfrm>
              <a:off x="8603423" y="2177622"/>
              <a:ext cx="2877378" cy="992045"/>
            </a:xfrm>
            <a:prstGeom prst="rect">
              <a:avLst/>
            </a:prstGeom>
            <a:solidFill>
              <a:srgbClr val="AF0B0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charset="0"/>
                <a:ea typeface="微软雅黑" panose="020B0503020204020204" charset="-122"/>
              </a:endParaRPr>
            </a:p>
          </p:txBody>
        </p:sp>
        <p:sp>
          <p:nvSpPr>
            <p:cNvPr id="90" name="文本框 89"/>
            <p:cNvSpPr txBox="1"/>
            <p:nvPr/>
          </p:nvSpPr>
          <p:spPr>
            <a:xfrm>
              <a:off x="8603423" y="2177581"/>
              <a:ext cx="2878110" cy="967637"/>
            </a:xfrm>
            <a:prstGeom prst="rect">
              <a:avLst/>
            </a:prstGeom>
            <a:noFill/>
          </p:spPr>
          <p:txBody>
            <a:bodyPr wrap="square" rtlCol="0">
              <a:spAutoFit/>
            </a:bodyPr>
            <a:lstStyle/>
            <a:p>
              <a:pPr algn="l" fontAlgn="auto">
                <a:lnSpc>
                  <a:spcPct val="100000"/>
                </a:lnSpc>
              </a:pPr>
              <a:r>
                <a:rPr lang="zh-CN" altLang="en-US" sz="1600" b="1">
                  <a:solidFill>
                    <a:schemeClr val="bg1"/>
                  </a:solidFill>
                  <a:effectLst/>
                  <a:latin typeface="微软雅黑" panose="020B0503020204020204" charset="-122"/>
                  <a:ea typeface="微软雅黑" panose="020B0503020204020204" charset="-122"/>
                  <a:sym typeface="+mn-ea"/>
                </a:rPr>
                <a:t>向榜样学习、向群众学习</a:t>
              </a:r>
            </a:p>
          </p:txBody>
        </p:sp>
      </p:grpSp>
      <p:sp>
        <p:nvSpPr>
          <p:cNvPr id="91" name="圆角矩形 90"/>
          <p:cNvSpPr/>
          <p:nvPr/>
        </p:nvSpPr>
        <p:spPr>
          <a:xfrm>
            <a:off x="2449195" y="1399540"/>
            <a:ext cx="7294245" cy="492125"/>
          </a:xfrm>
          <a:prstGeom prst="roundRect">
            <a:avLst>
              <a:gd name="adj" fmla="val 50000"/>
            </a:avLst>
          </a:prstGeom>
          <a:noFill/>
          <a:ln w="1905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b="1">
                <a:solidFill>
                  <a:srgbClr val="AF0B06"/>
                </a:solidFill>
                <a:latin typeface="微软雅黑" panose="020B0503020204020204" charset="-122"/>
                <a:ea typeface="微软雅黑" panose="020B0503020204020204" charset="-122"/>
              </a:rPr>
              <a:t>要成为一名合格的共产党员必须要做到四个方面：</a:t>
            </a:r>
          </a:p>
        </p:txBody>
      </p:sp>
      <p:sp>
        <p:nvSpPr>
          <p:cNvPr id="93" name="矩形 92"/>
          <p:cNvSpPr/>
          <p:nvPr/>
        </p:nvSpPr>
        <p:spPr>
          <a:xfrm>
            <a:off x="1382395" y="4408170"/>
            <a:ext cx="9447530" cy="1024890"/>
          </a:xfrm>
          <a:prstGeom prst="rect">
            <a:avLst/>
          </a:prstGeom>
        </p:spPr>
        <p:txBody>
          <a:bodyPr wrap="square" lIns="0" tIns="0" rIns="0" bIns="0">
            <a:spAutoFit/>
          </a:bodyPr>
          <a:lstStyle/>
          <a:p>
            <a:pPr algn="just">
              <a:lnSpc>
                <a:spcPts val="2665"/>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14" presetClass="entr" presetSubtype="5" fill="hold" grpId="0"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randombar(vertical)">
                                      <p:cBhvr>
                                        <p:cTn id="35" dur="500"/>
                                        <p:tgtEl>
                                          <p:spTgt spid="9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p:cTn id="39" dur="500" fill="hold"/>
                                        <p:tgtEl>
                                          <p:spTgt spid="62"/>
                                        </p:tgtEl>
                                        <p:attrNameLst>
                                          <p:attrName>ppt_w</p:attrName>
                                        </p:attrNameLst>
                                      </p:cBhvr>
                                      <p:tavLst>
                                        <p:tav tm="0">
                                          <p:val>
                                            <p:fltVal val="0"/>
                                          </p:val>
                                        </p:tav>
                                        <p:tav tm="100000">
                                          <p:val>
                                            <p:strVal val="#ppt_w"/>
                                          </p:val>
                                        </p:tav>
                                      </p:tavLst>
                                    </p:anim>
                                    <p:anim calcmode="lin" valueType="num">
                                      <p:cBhvr>
                                        <p:cTn id="40" dur="500" fill="hold"/>
                                        <p:tgtEl>
                                          <p:spTgt spid="62"/>
                                        </p:tgtEl>
                                        <p:attrNameLst>
                                          <p:attrName>ppt_h</p:attrName>
                                        </p:attrNameLst>
                                      </p:cBhvr>
                                      <p:tavLst>
                                        <p:tav tm="0">
                                          <p:val>
                                            <p:fltVal val="0"/>
                                          </p:val>
                                        </p:tav>
                                        <p:tav tm="100000">
                                          <p:val>
                                            <p:strVal val="#ppt_h"/>
                                          </p:val>
                                        </p:tav>
                                      </p:tavLst>
                                    </p:anim>
                                    <p:animEffect transition="in" filter="fade">
                                      <p:cBhvr>
                                        <p:cTn id="41" dur="500"/>
                                        <p:tgtEl>
                                          <p:spTgt spid="62"/>
                                        </p:tgtEl>
                                      </p:cBhvr>
                                    </p:animEffect>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childTnLst>
                          </p:cTn>
                        </p:par>
                        <p:par>
                          <p:cTn id="46" fill="hold">
                            <p:stCondLst>
                              <p:cond delay="4000"/>
                            </p:stCondLst>
                            <p:childTnLst>
                              <p:par>
                                <p:cTn id="47" presetID="14" presetClass="entr" presetSubtype="5" fill="hold"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randombar(vertical)">
                                      <p:cBhvr>
                                        <p:cTn id="49" dur="500"/>
                                        <p:tgtEl>
                                          <p:spTgt spid="71"/>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fltVal val="0"/>
                                          </p:val>
                                        </p:tav>
                                        <p:tav tm="100000">
                                          <p:val>
                                            <p:strVal val="#ppt_w"/>
                                          </p:val>
                                        </p:tav>
                                      </p:tavLst>
                                    </p:anim>
                                    <p:anim calcmode="lin" valueType="num">
                                      <p:cBhvr>
                                        <p:cTn id="54" dur="500" fill="hold"/>
                                        <p:tgtEl>
                                          <p:spTgt spid="65"/>
                                        </p:tgtEl>
                                        <p:attrNameLst>
                                          <p:attrName>ppt_h</p:attrName>
                                        </p:attrNameLst>
                                      </p:cBhvr>
                                      <p:tavLst>
                                        <p:tav tm="0">
                                          <p:val>
                                            <p:fltVal val="0"/>
                                          </p:val>
                                        </p:tav>
                                        <p:tav tm="100000">
                                          <p:val>
                                            <p:strVal val="#ppt_h"/>
                                          </p:val>
                                        </p:tav>
                                      </p:tavLst>
                                    </p:anim>
                                    <p:animEffect transition="in" filter="fade">
                                      <p:cBhvr>
                                        <p:cTn id="55" dur="500"/>
                                        <p:tgtEl>
                                          <p:spTgt spid="65"/>
                                        </p:tgtEl>
                                      </p:cBhvr>
                                    </p:animEffect>
                                  </p:childTnLst>
                                </p:cTn>
                              </p:par>
                            </p:childTnLst>
                          </p:cTn>
                        </p:par>
                        <p:par>
                          <p:cTn id="56" fill="hold">
                            <p:stCondLst>
                              <p:cond delay="5000"/>
                            </p:stCondLst>
                            <p:childTnLst>
                              <p:par>
                                <p:cTn id="57" presetID="22" presetClass="entr" presetSubtype="4"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p:stCondLst>
                              <p:cond delay="5500"/>
                            </p:stCondLst>
                            <p:childTnLst>
                              <p:par>
                                <p:cTn id="61" presetID="14" presetClass="entr" presetSubtype="5"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randombar(vertical)">
                                      <p:cBhvr>
                                        <p:cTn id="63" dur="500"/>
                                        <p:tgtEl>
                                          <p:spTgt spid="74"/>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childTnLst>
                          </p:cTn>
                        </p:par>
                        <p:par>
                          <p:cTn id="70" fill="hold">
                            <p:stCondLst>
                              <p:cond delay="6500"/>
                            </p:stCondLst>
                            <p:childTnLst>
                              <p:par>
                                <p:cTn id="71" presetID="22" presetClass="entr" presetSubtype="4" fill="hold" nodeType="after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wipe(down)">
                                      <p:cBhvr>
                                        <p:cTn id="73" dur="500"/>
                                        <p:tgtEl>
                                          <p:spTgt spid="57"/>
                                        </p:tgtEl>
                                      </p:cBhvr>
                                    </p:animEffect>
                                  </p:childTnLst>
                                </p:cTn>
                              </p:par>
                            </p:childTnLst>
                          </p:cTn>
                        </p:par>
                        <p:par>
                          <p:cTn id="74" fill="hold">
                            <p:stCondLst>
                              <p:cond delay="7000"/>
                            </p:stCondLst>
                            <p:childTnLst>
                              <p:par>
                                <p:cTn id="75" presetID="14" presetClass="entr" presetSubtype="5" fill="hold" nodeType="afterEffect">
                                  <p:stCondLst>
                                    <p:cond delay="0"/>
                                  </p:stCondLst>
                                  <p:childTnLst>
                                    <p:set>
                                      <p:cBhvr>
                                        <p:cTn id="76" dur="1" fill="hold">
                                          <p:stCondLst>
                                            <p:cond delay="0"/>
                                          </p:stCondLst>
                                        </p:cTn>
                                        <p:tgtEl>
                                          <p:spTgt spid="77"/>
                                        </p:tgtEl>
                                        <p:attrNameLst>
                                          <p:attrName>style.visibility</p:attrName>
                                        </p:attrNameLst>
                                      </p:cBhvr>
                                      <p:to>
                                        <p:strVal val="visible"/>
                                      </p:to>
                                    </p:set>
                                    <p:animEffect transition="in" filter="randombar(vertical)">
                                      <p:cBhvr>
                                        <p:cTn id="77" dur="500"/>
                                        <p:tgtEl>
                                          <p:spTgt spid="77"/>
                                        </p:tgtEl>
                                      </p:cBhvr>
                                    </p:animEffect>
                                  </p:childTnLst>
                                </p:cTn>
                              </p:par>
                            </p:childTnLst>
                          </p:cTn>
                        </p:par>
                        <p:par>
                          <p:cTn id="78" fill="hold">
                            <p:stCondLst>
                              <p:cond delay="7500"/>
                            </p:stCondLst>
                            <p:childTnLst>
                              <p:par>
                                <p:cTn id="79" presetID="53" presetClass="entr" presetSubtype="16" fill="hold" nodeType="after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Effect transition="in" filter="fade">
                                      <p:cBhvr>
                                        <p:cTn id="83" dur="500"/>
                                        <p:tgtEl>
                                          <p:spTgt spid="85"/>
                                        </p:tgtEl>
                                      </p:cBhvr>
                                    </p:animEffect>
                                  </p:childTnLst>
                                </p:cTn>
                              </p:par>
                            </p:childTnLst>
                          </p:cTn>
                        </p:par>
                        <p:par>
                          <p:cTn id="84" fill="hold">
                            <p:stCondLst>
                              <p:cond delay="8000"/>
                            </p:stCondLst>
                            <p:childTnLst>
                              <p:par>
                                <p:cTn id="85" presetID="22" presetClass="entr" presetSubtype="4" fill="hold" nodeType="after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wipe(down)">
                                      <p:cBhvr>
                                        <p:cTn id="87" dur="500"/>
                                        <p:tgtEl>
                                          <p:spTgt spid="81"/>
                                        </p:tgtEl>
                                      </p:cBhvr>
                                    </p:animEffect>
                                  </p:childTnLst>
                                </p:cTn>
                              </p:par>
                            </p:childTnLst>
                          </p:cTn>
                        </p:par>
                        <p:par>
                          <p:cTn id="88" fill="hold">
                            <p:stCondLst>
                              <p:cond delay="8500"/>
                            </p:stCondLst>
                            <p:childTnLst>
                              <p:par>
                                <p:cTn id="89" presetID="14" presetClass="entr" presetSubtype="5" fill="hold" nodeType="afterEffect">
                                  <p:stCondLst>
                                    <p:cond delay="0"/>
                                  </p:stCondLst>
                                  <p:childTnLst>
                                    <p:set>
                                      <p:cBhvr>
                                        <p:cTn id="90" dur="1" fill="hold">
                                          <p:stCondLst>
                                            <p:cond delay="0"/>
                                          </p:stCondLst>
                                        </p:cTn>
                                        <p:tgtEl>
                                          <p:spTgt spid="88"/>
                                        </p:tgtEl>
                                        <p:attrNameLst>
                                          <p:attrName>style.visibility</p:attrName>
                                        </p:attrNameLst>
                                      </p:cBhvr>
                                      <p:to>
                                        <p:strVal val="visible"/>
                                      </p:to>
                                    </p:set>
                                    <p:animEffect transition="in" filter="randombar(vertical)">
                                      <p:cBhvr>
                                        <p:cTn id="91" dur="500"/>
                                        <p:tgtEl>
                                          <p:spTgt spid="88"/>
                                        </p:tgtEl>
                                      </p:cBhvr>
                                    </p:animEffect>
                                  </p:childTnLst>
                                </p:cTn>
                              </p:par>
                            </p:childTnLst>
                          </p:cTn>
                        </p:par>
                        <p:par>
                          <p:cTn id="92" fill="hold">
                            <p:stCondLst>
                              <p:cond delay="9000"/>
                            </p:stCondLst>
                            <p:childTnLst>
                              <p:par>
                                <p:cTn id="93" presetID="12" presetClass="entr" presetSubtype="4" fill="hold" grpId="0" nodeType="afterEffect">
                                  <p:stCondLst>
                                    <p:cond delay="0"/>
                                  </p:stCondLst>
                                  <p:childTnLst>
                                    <p:set>
                                      <p:cBhvr>
                                        <p:cTn id="94" dur="1" fill="hold">
                                          <p:stCondLst>
                                            <p:cond delay="0"/>
                                          </p:stCondLst>
                                        </p:cTn>
                                        <p:tgtEl>
                                          <p:spTgt spid="93"/>
                                        </p:tgtEl>
                                        <p:attrNameLst>
                                          <p:attrName>style.visibility</p:attrName>
                                        </p:attrNameLst>
                                      </p:cBhvr>
                                      <p:to>
                                        <p:strVal val="visible"/>
                                      </p:to>
                                    </p:set>
                                    <p:anim calcmode="lin" valueType="num">
                                      <p:cBhvr additive="base">
                                        <p:cTn id="95" dur="500"/>
                                        <p:tgtEl>
                                          <p:spTgt spid="93"/>
                                        </p:tgtEl>
                                        <p:attrNameLst>
                                          <p:attrName>ppt_y</p:attrName>
                                        </p:attrNameLst>
                                      </p:cBhvr>
                                      <p:tavLst>
                                        <p:tav tm="0">
                                          <p:val>
                                            <p:strVal val="#ppt_y+#ppt_h*1.125000"/>
                                          </p:val>
                                        </p:tav>
                                        <p:tav tm="100000">
                                          <p:val>
                                            <p:strVal val="#ppt_y"/>
                                          </p:val>
                                        </p:tav>
                                      </p:tavLst>
                                    </p:anim>
                                    <p:animEffect transition="in" filter="wipe(up)">
                                      <p:cBhvr>
                                        <p:cTn id="96"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1" grpId="0" bldLvl="0" animBg="1"/>
      <p:bldP spid="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2176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597775" y="31940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747093" y="232316"/>
            <a:ext cx="26974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如何做一名合格共产党员</a:t>
            </a:r>
          </a:p>
        </p:txBody>
      </p:sp>
      <p:cxnSp>
        <p:nvCxnSpPr>
          <p:cNvPr id="4" name="直接连接符 3"/>
          <p:cNvCxnSpPr/>
          <p:nvPr/>
        </p:nvCxnSpPr>
        <p:spPr>
          <a:xfrm>
            <a:off x="8467725" y="41783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45375" y="1528445"/>
            <a:ext cx="3442335" cy="829945"/>
          </a:xfrm>
          <a:prstGeom prst="rect">
            <a:avLst/>
          </a:prstGeom>
          <a:noFill/>
        </p:spPr>
        <p:txBody>
          <a:bodyPr wrap="square" rtlCol="0">
            <a:spAutoFit/>
          </a:bodyPr>
          <a:lstStyle/>
          <a:p>
            <a:pPr algn="r"/>
            <a:r>
              <a:rPr lang="zh-CN" altLang="en-US" sz="4800">
                <a:solidFill>
                  <a:srgbClr val="AF0B06"/>
                </a:solidFill>
                <a:effectLst/>
                <a:latin typeface="李旭科毛笔行书" panose="02010600030101010101" charset="-122"/>
                <a:ea typeface="李旭科毛笔行书" panose="02010600030101010101" charset="-122"/>
              </a:rPr>
              <a:t>总书记要求</a:t>
            </a:r>
          </a:p>
        </p:txBody>
      </p:sp>
      <p:sp>
        <p:nvSpPr>
          <p:cNvPr id="17" name="矩形 16"/>
          <p:cNvSpPr/>
          <p:nvPr/>
        </p:nvSpPr>
        <p:spPr>
          <a:xfrm>
            <a:off x="1316990" y="2447925"/>
            <a:ext cx="9558020" cy="256794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天安门"/>
          <p:cNvPicPr>
            <a:picLocks noChangeAspect="1"/>
          </p:cNvPicPr>
          <p:nvPr/>
        </p:nvPicPr>
        <p:blipFill>
          <a:blip r:embed="rId4"/>
          <a:stretch>
            <a:fillRect/>
          </a:stretch>
        </p:blipFill>
        <p:spPr>
          <a:xfrm>
            <a:off x="1305560" y="1360170"/>
            <a:ext cx="1379855" cy="998220"/>
          </a:xfrm>
          <a:prstGeom prst="rect">
            <a:avLst/>
          </a:prstGeom>
        </p:spPr>
      </p:pic>
      <p:cxnSp>
        <p:nvCxnSpPr>
          <p:cNvPr id="20" name="直接连接符 19"/>
          <p:cNvCxnSpPr/>
          <p:nvPr/>
        </p:nvCxnSpPr>
        <p:spPr>
          <a:xfrm>
            <a:off x="1305560" y="2358390"/>
            <a:ext cx="9582150" cy="0"/>
          </a:xfrm>
          <a:prstGeom prst="line">
            <a:avLst/>
          </a:prstGeom>
          <a:ln w="34925">
            <a:solidFill>
              <a:srgbClr val="AF0B06"/>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798445" y="1811655"/>
            <a:ext cx="3282315" cy="460375"/>
          </a:xfrm>
          <a:prstGeom prst="rect">
            <a:avLst/>
          </a:prstGeom>
          <a:noFill/>
        </p:spPr>
        <p:txBody>
          <a:bodyPr wrap="square" rtlCol="0">
            <a:spAutoFit/>
          </a:bodyPr>
          <a:lstStyle/>
          <a:p>
            <a:r>
              <a:rPr lang="zh-CN" altLang="en-US" sz="2400" b="1">
                <a:solidFill>
                  <a:srgbClr val="AF0B06"/>
                </a:solidFill>
                <a:latin typeface="李旭科毛笔行书" panose="02010600030101010101" charset="-122"/>
                <a:ea typeface="李旭科毛笔行书" panose="02010600030101010101" charset="-122"/>
                <a:sym typeface="+mn-ea"/>
              </a:rPr>
              <a:t>遵守党章  加强党性</a:t>
            </a:r>
          </a:p>
        </p:txBody>
      </p:sp>
      <p:sp>
        <p:nvSpPr>
          <p:cNvPr id="24" name="矩形 23"/>
          <p:cNvSpPr/>
          <p:nvPr/>
        </p:nvSpPr>
        <p:spPr>
          <a:xfrm>
            <a:off x="1470660" y="2633345"/>
            <a:ext cx="9250045" cy="1661795"/>
          </a:xfrm>
          <a:prstGeom prst="rect">
            <a:avLst/>
          </a:prstGeom>
        </p:spPr>
        <p:txBody>
          <a:bodyPr wrap="square" lIns="0" tIns="0" rIns="0" bIns="0">
            <a:spAutoFit/>
          </a:bodyPr>
          <a:lstStyle/>
          <a:p>
            <a:pPr algn="just">
              <a:lnSpc>
                <a:spcPct val="150000"/>
              </a:lnSpc>
            </a:pPr>
            <a:r>
              <a:rPr lang="zh-CN" altLang="en-US" dirty="0">
                <a:solidFill>
                  <a:schemeClr val="tx1">
                    <a:lumMod val="65000"/>
                    <a:lumOff val="35000"/>
                  </a:schemeClr>
                </a:solidFill>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25" name="矩形 24"/>
          <p:cNvSpPr/>
          <p:nvPr/>
        </p:nvSpPr>
        <p:spPr>
          <a:xfrm>
            <a:off x="4150626" y="4295325"/>
            <a:ext cx="6570141" cy="495115"/>
          </a:xfrm>
          <a:prstGeom prst="rect">
            <a:avLst/>
          </a:prstGeom>
          <a:noFill/>
        </p:spPr>
        <p:txBody>
          <a:bodyPr wrap="square" lIns="0" tIns="0" rIns="0" bIns="0" anchor="ctr">
            <a:noAutofit/>
          </a:bodyPr>
          <a:lstStyle/>
          <a:p>
            <a:pPr algn="r"/>
            <a:r>
              <a:rPr lang="en-US" altLang="zh-CN" sz="1600" dirty="0">
                <a:solidFill>
                  <a:schemeClr val="tx1">
                    <a:lumMod val="65000"/>
                    <a:lumOff val="35000"/>
                  </a:schemeClr>
                </a:solidFill>
                <a:latin typeface="微软雅黑" panose="020B0503020204020204" charset="-122"/>
                <a:ea typeface="微软雅黑" panose="020B0503020204020204" charset="-122"/>
              </a:rPr>
              <a:t>——2012</a:t>
            </a:r>
            <a:r>
              <a:rPr lang="zh-CN" altLang="en-US" sz="1600" dirty="0">
                <a:solidFill>
                  <a:schemeClr val="tx1">
                    <a:lumMod val="65000"/>
                    <a:lumOff val="35000"/>
                  </a:schemeClr>
                </a:solidFill>
                <a:latin typeface="微软雅黑" panose="020B0503020204020204" charset="-122"/>
                <a:ea typeface="微软雅黑" panose="020B0503020204020204" charset="-122"/>
              </a:rPr>
              <a:t>年</a:t>
            </a:r>
            <a:r>
              <a:rPr lang="en-US" altLang="zh-CN" sz="1600" dirty="0">
                <a:solidFill>
                  <a:schemeClr val="tx1">
                    <a:lumMod val="65000"/>
                    <a:lumOff val="35000"/>
                  </a:schemeClr>
                </a:solidFill>
                <a:latin typeface="微软雅黑" panose="020B0503020204020204" charset="-122"/>
                <a:ea typeface="微软雅黑" panose="020B0503020204020204" charset="-122"/>
              </a:rPr>
              <a:t>11</a:t>
            </a:r>
            <a:r>
              <a:rPr lang="zh-CN" altLang="en-US" sz="1600" dirty="0">
                <a:solidFill>
                  <a:schemeClr val="tx1">
                    <a:lumMod val="65000"/>
                    <a:lumOff val="35000"/>
                  </a:schemeClr>
                </a:solidFill>
                <a:latin typeface="微软雅黑" panose="020B0503020204020204" charset="-122"/>
                <a:ea typeface="微软雅黑" panose="020B0503020204020204" charset="-122"/>
              </a:rPr>
              <a:t>月</a:t>
            </a:r>
            <a:r>
              <a:rPr lang="en-US" altLang="zh-CN" sz="1600" dirty="0">
                <a:solidFill>
                  <a:schemeClr val="tx1">
                    <a:lumMod val="65000"/>
                    <a:lumOff val="35000"/>
                  </a:schemeClr>
                </a:solidFill>
                <a:latin typeface="微软雅黑" panose="020B0503020204020204" charset="-122"/>
                <a:ea typeface="微软雅黑" panose="020B0503020204020204" charset="-122"/>
              </a:rPr>
              <a:t>16</a:t>
            </a:r>
            <a:r>
              <a:rPr lang="zh-CN" altLang="en-US" sz="1600" dirty="0">
                <a:solidFill>
                  <a:schemeClr val="tx1">
                    <a:lumMod val="65000"/>
                    <a:lumOff val="35000"/>
                  </a:schemeClr>
                </a:solidFill>
                <a:latin typeface="微软雅黑" panose="020B0503020204020204" charset="-122"/>
                <a:ea typeface="微软雅黑" panose="020B0503020204020204" charset="-122"/>
              </a:rPr>
              <a:t>日</a:t>
            </a:r>
            <a:r>
              <a:rPr lang="en-US" altLang="zh-CN" sz="1600" dirty="0">
                <a:solidFill>
                  <a:schemeClr val="tx1">
                    <a:lumMod val="65000"/>
                    <a:lumOff val="35000"/>
                  </a:schemeClr>
                </a:solidFill>
                <a:latin typeface="微软雅黑" panose="020B0503020204020204" charset="-122"/>
                <a:ea typeface="微软雅黑" panose="020B0503020204020204" charset="-122"/>
              </a:rPr>
              <a:t>《</a:t>
            </a:r>
            <a:r>
              <a:rPr lang="zh-CN" altLang="en-US" sz="1600" dirty="0">
                <a:solidFill>
                  <a:schemeClr val="tx1">
                    <a:lumMod val="65000"/>
                    <a:lumOff val="35000"/>
                  </a:schemeClr>
                </a:solidFill>
                <a:latin typeface="微软雅黑" panose="020B0503020204020204" charset="-122"/>
                <a:ea typeface="微软雅黑" panose="020B0503020204020204" charset="-122"/>
              </a:rPr>
              <a:t>认真学习党章，严格遵守党章</a:t>
            </a:r>
            <a:r>
              <a:rPr lang="en-US" altLang="zh-CN" sz="1600" dirty="0">
                <a:solidFill>
                  <a:schemeClr val="tx1">
                    <a:lumMod val="65000"/>
                    <a:lumOff val="35000"/>
                  </a:schemeClr>
                </a:solidFill>
                <a:latin typeface="微软雅黑" panose="020B0503020204020204" charset="-122"/>
                <a:ea typeface="微软雅黑" panose="020B0503020204020204" charset="-122"/>
              </a:rPr>
              <a:t>》</a:t>
            </a:r>
          </a:p>
        </p:txBody>
      </p:sp>
      <p:sp>
        <p:nvSpPr>
          <p:cNvPr id="26" name="矩形 25"/>
          <p:cNvSpPr/>
          <p:nvPr/>
        </p:nvSpPr>
        <p:spPr>
          <a:xfrm>
            <a:off x="8439338" y="5111891"/>
            <a:ext cx="2448272" cy="607695"/>
          </a:xfrm>
          <a:prstGeom prst="rect">
            <a:avLst/>
          </a:prstGeom>
        </p:spPr>
        <p:txBody>
          <a:bodyPr vert="horz" wrap="square">
            <a:spAutoFit/>
          </a:bodyPr>
          <a:lstStyle/>
          <a:p>
            <a:pPr lvl="0" algn="r">
              <a:lnSpc>
                <a:spcPct val="120000"/>
              </a:lnSpc>
            </a:pPr>
            <a:r>
              <a:rPr lang="zh-CN" altLang="en-US" sz="2800" b="1" spc="300" dirty="0">
                <a:solidFill>
                  <a:srgbClr val="AF0B06"/>
                </a:solidFill>
                <a:latin typeface="李旭科毛笔行书" panose="02010600030101010101" charset="-122"/>
                <a:ea typeface="李旭科毛笔行书" panose="02010600030101010101" charset="-122"/>
              </a:rPr>
              <a:t>习近平</a:t>
            </a:r>
            <a:r>
              <a:rPr lang="en-US" altLang="zh-CN" sz="2800" b="1" spc="300" dirty="0">
                <a:solidFill>
                  <a:srgbClr val="AF0B06"/>
                </a:solidFill>
                <a:latin typeface="李旭科毛笔行书" panose="02010600030101010101" charset="-122"/>
                <a:ea typeface="李旭科毛笔行书" panose="02010600030101010101" charset="-122"/>
              </a:rPr>
              <a:t>·</a:t>
            </a:r>
            <a:r>
              <a:rPr lang="zh-CN" altLang="en-US" sz="2800" b="1" spc="300" dirty="0">
                <a:solidFill>
                  <a:srgbClr val="AF0B06"/>
                </a:solidFill>
                <a:latin typeface="李旭科毛笔行书" panose="02010600030101010101" charset="-122"/>
                <a:ea typeface="李旭科毛笔行书" panose="02010600030101010101"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par>
                          <p:cTn id="47" fill="hold">
                            <p:stCondLst>
                              <p:cond delay="4000"/>
                            </p:stCondLst>
                            <p:childTnLst>
                              <p:par>
                                <p:cTn id="48" presetID="53" presetClass="entr" presetSubtype="16" fill="hold" grpId="2" nodeType="afterEffect">
                                  <p:stCondLst>
                                    <p:cond delay="0"/>
                                  </p:stCondLst>
                                  <p:iterate type="lt">
                                    <p:tmPct val="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500"/>
                            </p:stCondLst>
                            <p:childTnLst>
                              <p:par>
                                <p:cTn id="54" presetID="2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edge">
                                      <p:cBhvr>
                                        <p:cTn id="56" dur="500"/>
                                        <p:tgtEl>
                                          <p:spTgt spid="17"/>
                                        </p:tgtEl>
                                      </p:cBhvr>
                                    </p:animEffect>
                                  </p:childTnLst>
                                </p:cTn>
                              </p:par>
                            </p:childTnLst>
                          </p:cTn>
                        </p:par>
                        <p:par>
                          <p:cTn id="57" fill="hold">
                            <p:stCondLst>
                              <p:cond delay="5000"/>
                            </p:stCondLst>
                            <p:childTnLst>
                              <p:par>
                                <p:cTn id="58" presetID="14" presetClass="entr" presetSubtype="1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1500"/>
                                        <p:tgtEl>
                                          <p:spTgt spid="24"/>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1000"/>
                                        <p:tgtEl>
                                          <p:spTgt spid="2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6" grpId="2"/>
      <p:bldP spid="17" grpId="0" bldLvl="0" animBg="1"/>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2176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597775" y="31940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747093" y="232316"/>
            <a:ext cx="26974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如何做一名合格共产党员</a:t>
            </a:r>
          </a:p>
        </p:txBody>
      </p:sp>
      <p:cxnSp>
        <p:nvCxnSpPr>
          <p:cNvPr id="4" name="直接连接符 3"/>
          <p:cNvCxnSpPr/>
          <p:nvPr/>
        </p:nvCxnSpPr>
        <p:spPr>
          <a:xfrm>
            <a:off x="8467725" y="41783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45375" y="1528445"/>
            <a:ext cx="3442335" cy="829945"/>
          </a:xfrm>
          <a:prstGeom prst="rect">
            <a:avLst/>
          </a:prstGeom>
          <a:noFill/>
        </p:spPr>
        <p:txBody>
          <a:bodyPr wrap="square" rtlCol="0">
            <a:spAutoFit/>
          </a:bodyPr>
          <a:lstStyle/>
          <a:p>
            <a:pPr algn="r"/>
            <a:r>
              <a:rPr lang="zh-CN" altLang="en-US" sz="4800">
                <a:solidFill>
                  <a:srgbClr val="AF0B06"/>
                </a:solidFill>
                <a:effectLst/>
                <a:latin typeface="李旭科毛笔行书" panose="02010600030101010101" charset="-122"/>
                <a:ea typeface="李旭科毛笔行书" panose="02010600030101010101" charset="-122"/>
              </a:rPr>
              <a:t>总书记要求</a:t>
            </a:r>
          </a:p>
        </p:txBody>
      </p:sp>
      <p:sp>
        <p:nvSpPr>
          <p:cNvPr id="17" name="矩形 16"/>
          <p:cNvSpPr/>
          <p:nvPr/>
        </p:nvSpPr>
        <p:spPr>
          <a:xfrm>
            <a:off x="1316990" y="2447925"/>
            <a:ext cx="9558020" cy="256794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天安门"/>
          <p:cNvPicPr>
            <a:picLocks noChangeAspect="1"/>
          </p:cNvPicPr>
          <p:nvPr/>
        </p:nvPicPr>
        <p:blipFill>
          <a:blip r:embed="rId4"/>
          <a:stretch>
            <a:fillRect/>
          </a:stretch>
        </p:blipFill>
        <p:spPr>
          <a:xfrm>
            <a:off x="1305560" y="1360170"/>
            <a:ext cx="1379855" cy="998220"/>
          </a:xfrm>
          <a:prstGeom prst="rect">
            <a:avLst/>
          </a:prstGeom>
        </p:spPr>
      </p:pic>
      <p:cxnSp>
        <p:nvCxnSpPr>
          <p:cNvPr id="20" name="直接连接符 19"/>
          <p:cNvCxnSpPr/>
          <p:nvPr/>
        </p:nvCxnSpPr>
        <p:spPr>
          <a:xfrm>
            <a:off x="1305560" y="2358390"/>
            <a:ext cx="9582150" cy="0"/>
          </a:xfrm>
          <a:prstGeom prst="line">
            <a:avLst/>
          </a:prstGeom>
          <a:ln w="34925">
            <a:solidFill>
              <a:srgbClr val="AF0B06"/>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798445" y="1811655"/>
            <a:ext cx="3282315" cy="460375"/>
          </a:xfrm>
          <a:prstGeom prst="rect">
            <a:avLst/>
          </a:prstGeom>
          <a:noFill/>
        </p:spPr>
        <p:txBody>
          <a:bodyPr wrap="square" rtlCol="0">
            <a:spAutoFit/>
          </a:bodyPr>
          <a:lstStyle/>
          <a:p>
            <a:r>
              <a:rPr lang="zh-CN" altLang="en-US" sz="2400" b="1">
                <a:solidFill>
                  <a:srgbClr val="AF0B06"/>
                </a:solidFill>
                <a:latin typeface="李旭科毛笔行书" panose="02010600030101010101" charset="-122"/>
                <a:ea typeface="李旭科毛笔行书" panose="02010600030101010101" charset="-122"/>
                <a:sym typeface="+mn-ea"/>
              </a:rPr>
              <a:t>坚定信念  加强学习</a:t>
            </a:r>
          </a:p>
        </p:txBody>
      </p:sp>
      <p:sp>
        <p:nvSpPr>
          <p:cNvPr id="24" name="矩形 23"/>
          <p:cNvSpPr/>
          <p:nvPr/>
        </p:nvSpPr>
        <p:spPr>
          <a:xfrm>
            <a:off x="1470660" y="2633345"/>
            <a:ext cx="9250045" cy="1846580"/>
          </a:xfrm>
          <a:prstGeom prst="rect">
            <a:avLst/>
          </a:prstGeom>
        </p:spPr>
        <p:txBody>
          <a:bodyPr wrap="square" lIns="0" tIns="0" rIns="0" bIns="0">
            <a:spAutoFit/>
          </a:bodyPr>
          <a:lstStyle/>
          <a:p>
            <a:pPr algn="just">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rPr>
              <a:t>我们党在中国这样一个有着13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25" name="矩形 24"/>
          <p:cNvSpPr/>
          <p:nvPr/>
        </p:nvSpPr>
        <p:spPr>
          <a:xfrm>
            <a:off x="4160151" y="4450265"/>
            <a:ext cx="6570141" cy="495115"/>
          </a:xfrm>
          <a:prstGeom prst="rect">
            <a:avLst/>
          </a:prstGeom>
          <a:noFill/>
        </p:spPr>
        <p:txBody>
          <a:bodyPr wrap="square" lIns="0" tIns="0" rIns="0" bIns="0" anchor="ctr">
            <a:noAutofit/>
          </a:bodyPr>
          <a:lstStyle/>
          <a:p>
            <a:pPr algn="r"/>
            <a:r>
              <a:rPr sz="1400" dirty="0">
                <a:solidFill>
                  <a:schemeClr val="tx1">
                    <a:lumMod val="65000"/>
                    <a:lumOff val="35000"/>
                  </a:schemeClr>
                </a:solidFill>
                <a:latin typeface="微软雅黑" panose="020B0503020204020204" charset="-122"/>
                <a:ea typeface="微软雅黑" panose="020B0503020204020204" charset="-122"/>
              </a:rPr>
              <a:t>——2013年12月3日在中央政治局集体学习时的讲话</a:t>
            </a:r>
          </a:p>
        </p:txBody>
      </p:sp>
      <p:sp>
        <p:nvSpPr>
          <p:cNvPr id="26" name="矩形 25"/>
          <p:cNvSpPr/>
          <p:nvPr/>
        </p:nvSpPr>
        <p:spPr>
          <a:xfrm>
            <a:off x="8439338" y="5111891"/>
            <a:ext cx="2448272" cy="607695"/>
          </a:xfrm>
          <a:prstGeom prst="rect">
            <a:avLst/>
          </a:prstGeom>
        </p:spPr>
        <p:txBody>
          <a:bodyPr vert="horz" wrap="square">
            <a:spAutoFit/>
          </a:bodyPr>
          <a:lstStyle/>
          <a:p>
            <a:pPr lvl="0" algn="r">
              <a:lnSpc>
                <a:spcPct val="120000"/>
              </a:lnSpc>
            </a:pPr>
            <a:r>
              <a:rPr lang="zh-CN" altLang="en-US" sz="2800" b="1" spc="300" dirty="0">
                <a:solidFill>
                  <a:srgbClr val="AF0B06"/>
                </a:solidFill>
                <a:latin typeface="李旭科毛笔行书" panose="02010600030101010101" charset="-122"/>
                <a:ea typeface="李旭科毛笔行书" panose="02010600030101010101" charset="-122"/>
              </a:rPr>
              <a:t>习近平</a:t>
            </a:r>
            <a:r>
              <a:rPr lang="en-US" altLang="zh-CN" sz="2800" b="1" spc="300" dirty="0">
                <a:solidFill>
                  <a:srgbClr val="AF0B06"/>
                </a:solidFill>
                <a:latin typeface="李旭科毛笔行书" panose="02010600030101010101" charset="-122"/>
                <a:ea typeface="李旭科毛笔行书" panose="02010600030101010101" charset="-122"/>
              </a:rPr>
              <a:t>·</a:t>
            </a:r>
            <a:r>
              <a:rPr lang="zh-CN" altLang="en-US" sz="2800" b="1" spc="300" dirty="0">
                <a:solidFill>
                  <a:srgbClr val="AF0B06"/>
                </a:solidFill>
                <a:latin typeface="李旭科毛笔行书" panose="02010600030101010101" charset="-122"/>
                <a:ea typeface="李旭科毛笔行书" panose="02010600030101010101"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par>
                          <p:cTn id="47" fill="hold">
                            <p:stCondLst>
                              <p:cond delay="4000"/>
                            </p:stCondLst>
                            <p:childTnLst>
                              <p:par>
                                <p:cTn id="48" presetID="53" presetClass="entr" presetSubtype="16" fill="hold" grpId="2" nodeType="afterEffect">
                                  <p:stCondLst>
                                    <p:cond delay="0"/>
                                  </p:stCondLst>
                                  <p:iterate type="lt">
                                    <p:tmPct val="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500"/>
                            </p:stCondLst>
                            <p:childTnLst>
                              <p:par>
                                <p:cTn id="54" presetID="2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edge">
                                      <p:cBhvr>
                                        <p:cTn id="56" dur="500"/>
                                        <p:tgtEl>
                                          <p:spTgt spid="17"/>
                                        </p:tgtEl>
                                      </p:cBhvr>
                                    </p:animEffect>
                                  </p:childTnLst>
                                </p:cTn>
                              </p:par>
                            </p:childTnLst>
                          </p:cTn>
                        </p:par>
                        <p:par>
                          <p:cTn id="57" fill="hold">
                            <p:stCondLst>
                              <p:cond delay="5000"/>
                            </p:stCondLst>
                            <p:childTnLst>
                              <p:par>
                                <p:cTn id="58" presetID="14" presetClass="entr" presetSubtype="1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1500"/>
                                        <p:tgtEl>
                                          <p:spTgt spid="24"/>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1000"/>
                                        <p:tgtEl>
                                          <p:spTgt spid="2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6" grpId="2"/>
      <p:bldP spid="17" grpId="0" bldLvl="0" animBg="1"/>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2176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597775" y="31940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747093" y="232316"/>
            <a:ext cx="26974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如何做一名合格共产党员</a:t>
            </a:r>
          </a:p>
        </p:txBody>
      </p:sp>
      <p:cxnSp>
        <p:nvCxnSpPr>
          <p:cNvPr id="4" name="直接连接符 3"/>
          <p:cNvCxnSpPr/>
          <p:nvPr/>
        </p:nvCxnSpPr>
        <p:spPr>
          <a:xfrm>
            <a:off x="8467725" y="41783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45375" y="1528445"/>
            <a:ext cx="3442335" cy="829945"/>
          </a:xfrm>
          <a:prstGeom prst="rect">
            <a:avLst/>
          </a:prstGeom>
          <a:noFill/>
        </p:spPr>
        <p:txBody>
          <a:bodyPr wrap="square" rtlCol="0">
            <a:spAutoFit/>
          </a:bodyPr>
          <a:lstStyle/>
          <a:p>
            <a:pPr algn="r"/>
            <a:r>
              <a:rPr lang="zh-CN" altLang="en-US" sz="4800">
                <a:solidFill>
                  <a:srgbClr val="AF0B06"/>
                </a:solidFill>
                <a:effectLst/>
                <a:latin typeface="李旭科毛笔行书" panose="02010600030101010101" charset="-122"/>
                <a:ea typeface="李旭科毛笔行书" panose="02010600030101010101" charset="-122"/>
              </a:rPr>
              <a:t>总书记要求</a:t>
            </a:r>
          </a:p>
        </p:txBody>
      </p:sp>
      <p:sp>
        <p:nvSpPr>
          <p:cNvPr id="17" name="矩形 16"/>
          <p:cNvSpPr/>
          <p:nvPr/>
        </p:nvSpPr>
        <p:spPr>
          <a:xfrm>
            <a:off x="1316990" y="2447925"/>
            <a:ext cx="9558020" cy="256794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天安门"/>
          <p:cNvPicPr>
            <a:picLocks noChangeAspect="1"/>
          </p:cNvPicPr>
          <p:nvPr/>
        </p:nvPicPr>
        <p:blipFill>
          <a:blip r:embed="rId4"/>
          <a:stretch>
            <a:fillRect/>
          </a:stretch>
        </p:blipFill>
        <p:spPr>
          <a:xfrm>
            <a:off x="1305560" y="1360170"/>
            <a:ext cx="1379855" cy="998220"/>
          </a:xfrm>
          <a:prstGeom prst="rect">
            <a:avLst/>
          </a:prstGeom>
        </p:spPr>
      </p:pic>
      <p:cxnSp>
        <p:nvCxnSpPr>
          <p:cNvPr id="20" name="直接连接符 19"/>
          <p:cNvCxnSpPr/>
          <p:nvPr/>
        </p:nvCxnSpPr>
        <p:spPr>
          <a:xfrm>
            <a:off x="1305560" y="2358390"/>
            <a:ext cx="9582150" cy="0"/>
          </a:xfrm>
          <a:prstGeom prst="line">
            <a:avLst/>
          </a:prstGeom>
          <a:ln w="34925">
            <a:solidFill>
              <a:srgbClr val="AF0B06"/>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798445" y="1811655"/>
            <a:ext cx="3282315" cy="460375"/>
          </a:xfrm>
          <a:prstGeom prst="rect">
            <a:avLst/>
          </a:prstGeom>
          <a:noFill/>
        </p:spPr>
        <p:txBody>
          <a:bodyPr wrap="square" rtlCol="0">
            <a:spAutoFit/>
          </a:bodyPr>
          <a:lstStyle/>
          <a:p>
            <a:r>
              <a:rPr lang="zh-CN" altLang="en-US" sz="2400" b="1">
                <a:solidFill>
                  <a:srgbClr val="AF0B06"/>
                </a:solidFill>
                <a:latin typeface="李旭科毛笔行书" panose="02010600030101010101" charset="-122"/>
                <a:ea typeface="李旭科毛笔行书" panose="02010600030101010101" charset="-122"/>
                <a:sym typeface="+mn-ea"/>
              </a:rPr>
              <a:t>遵纪守法  廉洁正派</a:t>
            </a:r>
          </a:p>
        </p:txBody>
      </p:sp>
      <p:sp>
        <p:nvSpPr>
          <p:cNvPr id="24" name="矩形 23"/>
          <p:cNvSpPr/>
          <p:nvPr/>
        </p:nvSpPr>
        <p:spPr>
          <a:xfrm>
            <a:off x="1470660" y="2633345"/>
            <a:ext cx="9250045" cy="1661795"/>
          </a:xfrm>
          <a:prstGeom prst="rect">
            <a:avLst/>
          </a:prstGeom>
        </p:spPr>
        <p:txBody>
          <a:bodyPr wrap="square" lIns="0" tIns="0" rIns="0" bIns="0">
            <a:spAutoFit/>
          </a:bodyPr>
          <a:lstStyle/>
          <a:p>
            <a:pPr algn="just">
              <a:lnSpc>
                <a:spcPct val="150000"/>
              </a:lnSpc>
            </a:pPr>
            <a:r>
              <a:rPr lang="zh-CN" altLang="en-US" dirty="0">
                <a:solidFill>
                  <a:schemeClr val="tx1">
                    <a:lumMod val="65000"/>
                    <a:lumOff val="35000"/>
                  </a:schemeClr>
                </a:solidFill>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25" name="矩形 24"/>
          <p:cNvSpPr/>
          <p:nvPr/>
        </p:nvSpPr>
        <p:spPr>
          <a:xfrm>
            <a:off x="3730625" y="4295140"/>
            <a:ext cx="6990080" cy="495300"/>
          </a:xfrm>
          <a:prstGeom prst="rect">
            <a:avLst/>
          </a:prstGeom>
          <a:noFill/>
        </p:spPr>
        <p:txBody>
          <a:bodyPr wrap="square" lIns="0" tIns="0" rIns="0" bIns="0" anchor="ctr">
            <a:noAutofit/>
          </a:bodyPr>
          <a:lstStyle/>
          <a:p>
            <a:pPr algn="r"/>
            <a:r>
              <a:rPr sz="1600" dirty="0">
                <a:solidFill>
                  <a:schemeClr val="tx1">
                    <a:lumMod val="65000"/>
                    <a:lumOff val="35000"/>
                  </a:schemeClr>
                </a:solidFill>
                <a:latin typeface="微软雅黑" panose="020B0503020204020204" charset="-122"/>
                <a:ea typeface="微软雅黑" panose="020B0503020204020204" charset="-122"/>
              </a:rPr>
              <a:t>——2015年1月12日，同中央党校第一期县委书记研修班学员座谈时的讲话</a:t>
            </a:r>
          </a:p>
        </p:txBody>
      </p:sp>
      <p:sp>
        <p:nvSpPr>
          <p:cNvPr id="26" name="矩形 25"/>
          <p:cNvSpPr/>
          <p:nvPr/>
        </p:nvSpPr>
        <p:spPr>
          <a:xfrm>
            <a:off x="8439338" y="5111891"/>
            <a:ext cx="2448272" cy="607695"/>
          </a:xfrm>
          <a:prstGeom prst="rect">
            <a:avLst/>
          </a:prstGeom>
        </p:spPr>
        <p:txBody>
          <a:bodyPr vert="horz" wrap="square">
            <a:spAutoFit/>
          </a:bodyPr>
          <a:lstStyle/>
          <a:p>
            <a:pPr lvl="0" algn="r">
              <a:lnSpc>
                <a:spcPct val="120000"/>
              </a:lnSpc>
            </a:pPr>
            <a:r>
              <a:rPr lang="zh-CN" altLang="en-US" sz="2800" b="1" spc="300" dirty="0">
                <a:solidFill>
                  <a:srgbClr val="AF0B06"/>
                </a:solidFill>
                <a:latin typeface="李旭科毛笔行书" panose="02010600030101010101" charset="-122"/>
                <a:ea typeface="李旭科毛笔行书" panose="02010600030101010101" charset="-122"/>
              </a:rPr>
              <a:t>习近平</a:t>
            </a:r>
            <a:r>
              <a:rPr lang="en-US" altLang="zh-CN" sz="2800" b="1" spc="300" dirty="0">
                <a:solidFill>
                  <a:srgbClr val="AF0B06"/>
                </a:solidFill>
                <a:latin typeface="李旭科毛笔行书" panose="02010600030101010101" charset="-122"/>
                <a:ea typeface="李旭科毛笔行书" panose="02010600030101010101" charset="-122"/>
              </a:rPr>
              <a:t>·</a:t>
            </a:r>
            <a:r>
              <a:rPr lang="zh-CN" altLang="en-US" sz="2800" b="1" spc="300" dirty="0">
                <a:solidFill>
                  <a:srgbClr val="AF0B06"/>
                </a:solidFill>
                <a:latin typeface="李旭科毛笔行书" panose="02010600030101010101" charset="-122"/>
                <a:ea typeface="李旭科毛笔行书" panose="02010600030101010101"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par>
                          <p:cTn id="47" fill="hold">
                            <p:stCondLst>
                              <p:cond delay="4000"/>
                            </p:stCondLst>
                            <p:childTnLst>
                              <p:par>
                                <p:cTn id="48" presetID="53" presetClass="entr" presetSubtype="16" fill="hold" grpId="2" nodeType="afterEffect">
                                  <p:stCondLst>
                                    <p:cond delay="0"/>
                                  </p:stCondLst>
                                  <p:iterate type="lt">
                                    <p:tmPct val="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500"/>
                            </p:stCondLst>
                            <p:childTnLst>
                              <p:par>
                                <p:cTn id="54" presetID="2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edge">
                                      <p:cBhvr>
                                        <p:cTn id="56" dur="500"/>
                                        <p:tgtEl>
                                          <p:spTgt spid="17"/>
                                        </p:tgtEl>
                                      </p:cBhvr>
                                    </p:animEffect>
                                  </p:childTnLst>
                                </p:cTn>
                              </p:par>
                            </p:childTnLst>
                          </p:cTn>
                        </p:par>
                        <p:par>
                          <p:cTn id="57" fill="hold">
                            <p:stCondLst>
                              <p:cond delay="5000"/>
                            </p:stCondLst>
                            <p:childTnLst>
                              <p:par>
                                <p:cTn id="58" presetID="14" presetClass="entr" presetSubtype="1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1500"/>
                                        <p:tgtEl>
                                          <p:spTgt spid="24"/>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1000"/>
                                        <p:tgtEl>
                                          <p:spTgt spid="2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6" grpId="2"/>
      <p:bldP spid="17" grpId="0" bldLvl="0" animBg="1"/>
      <p:bldP spid="23" grpId="0"/>
      <p:bldP spid="24" grpId="0"/>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a:off x="742315" y="41656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921760" y="319405"/>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597775" y="319405"/>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747093" y="232316"/>
            <a:ext cx="2697480" cy="368300"/>
          </a:xfrm>
          <a:prstGeom prst="rect">
            <a:avLst/>
          </a:prstGeom>
        </p:spPr>
        <p:txBody>
          <a:bodyPr wrap="none">
            <a:spAutoFit/>
          </a:bodyPr>
          <a:lstStyle/>
          <a:p>
            <a:pPr algn="ctr"/>
            <a:r>
              <a:rPr lang="zh-CN" b="1" dirty="0">
                <a:solidFill>
                  <a:srgbClr val="AF0B06"/>
                </a:solidFill>
                <a:effectLst/>
                <a:latin typeface="微软雅黑" panose="020B0503020204020204" charset="-122"/>
                <a:ea typeface="微软雅黑" panose="020B0503020204020204" charset="-122"/>
              </a:rPr>
              <a:t>如何做一名合格共产党员</a:t>
            </a:r>
          </a:p>
        </p:txBody>
      </p:sp>
      <p:cxnSp>
        <p:nvCxnSpPr>
          <p:cNvPr id="4" name="直接连接符 3"/>
          <p:cNvCxnSpPr/>
          <p:nvPr/>
        </p:nvCxnSpPr>
        <p:spPr>
          <a:xfrm>
            <a:off x="8467725" y="417830"/>
            <a:ext cx="2988310" cy="127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45375" y="1528445"/>
            <a:ext cx="3442335" cy="829945"/>
          </a:xfrm>
          <a:prstGeom prst="rect">
            <a:avLst/>
          </a:prstGeom>
          <a:noFill/>
        </p:spPr>
        <p:txBody>
          <a:bodyPr wrap="square" rtlCol="0">
            <a:spAutoFit/>
          </a:bodyPr>
          <a:lstStyle/>
          <a:p>
            <a:pPr algn="r"/>
            <a:r>
              <a:rPr lang="zh-CN" altLang="en-US" sz="4800">
                <a:solidFill>
                  <a:srgbClr val="AF0B06"/>
                </a:solidFill>
                <a:effectLst/>
                <a:latin typeface="李旭科毛笔行书" panose="02010600030101010101" charset="-122"/>
                <a:ea typeface="李旭科毛笔行书" panose="02010600030101010101" charset="-122"/>
              </a:rPr>
              <a:t>总书记要求</a:t>
            </a:r>
          </a:p>
        </p:txBody>
      </p:sp>
      <p:sp>
        <p:nvSpPr>
          <p:cNvPr id="17" name="矩形 16"/>
          <p:cNvSpPr/>
          <p:nvPr/>
        </p:nvSpPr>
        <p:spPr>
          <a:xfrm>
            <a:off x="1316990" y="2447925"/>
            <a:ext cx="9558020" cy="2567940"/>
          </a:xfrm>
          <a:prstGeom prst="rect">
            <a:avLst/>
          </a:prstGeom>
          <a:noFill/>
          <a:ln w="19050">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天安门"/>
          <p:cNvPicPr>
            <a:picLocks noChangeAspect="1"/>
          </p:cNvPicPr>
          <p:nvPr/>
        </p:nvPicPr>
        <p:blipFill>
          <a:blip r:embed="rId4"/>
          <a:stretch>
            <a:fillRect/>
          </a:stretch>
        </p:blipFill>
        <p:spPr>
          <a:xfrm>
            <a:off x="1305560" y="1360170"/>
            <a:ext cx="1379855" cy="998220"/>
          </a:xfrm>
          <a:prstGeom prst="rect">
            <a:avLst/>
          </a:prstGeom>
        </p:spPr>
      </p:pic>
      <p:cxnSp>
        <p:nvCxnSpPr>
          <p:cNvPr id="20" name="直接连接符 19"/>
          <p:cNvCxnSpPr/>
          <p:nvPr/>
        </p:nvCxnSpPr>
        <p:spPr>
          <a:xfrm>
            <a:off x="1305560" y="2358390"/>
            <a:ext cx="9582150" cy="0"/>
          </a:xfrm>
          <a:prstGeom prst="line">
            <a:avLst/>
          </a:prstGeom>
          <a:ln w="34925">
            <a:solidFill>
              <a:srgbClr val="AF0B06"/>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798445" y="1811655"/>
            <a:ext cx="3620135" cy="460375"/>
          </a:xfrm>
          <a:prstGeom prst="rect">
            <a:avLst/>
          </a:prstGeom>
          <a:noFill/>
        </p:spPr>
        <p:txBody>
          <a:bodyPr wrap="square" rtlCol="0">
            <a:spAutoFit/>
          </a:bodyPr>
          <a:lstStyle/>
          <a:p>
            <a:r>
              <a:rPr lang="zh-CN" altLang="en-US" sz="2400" b="1">
                <a:solidFill>
                  <a:srgbClr val="AF0B06"/>
                </a:solidFill>
                <a:latin typeface="李旭科毛笔行书" panose="02010600030101010101" charset="-122"/>
                <a:ea typeface="李旭科毛笔行书" panose="02010600030101010101" charset="-122"/>
                <a:sym typeface="+mn-ea"/>
              </a:rPr>
              <a:t>向榜样学习 向群众学习</a:t>
            </a:r>
          </a:p>
        </p:txBody>
      </p:sp>
      <p:sp>
        <p:nvSpPr>
          <p:cNvPr id="24" name="矩形 23"/>
          <p:cNvSpPr/>
          <p:nvPr/>
        </p:nvSpPr>
        <p:spPr>
          <a:xfrm>
            <a:off x="1470660" y="2633345"/>
            <a:ext cx="9250045" cy="1246505"/>
          </a:xfrm>
          <a:prstGeom prst="rect">
            <a:avLst/>
          </a:prstGeom>
        </p:spPr>
        <p:txBody>
          <a:bodyPr wrap="square" lIns="0" tIns="0" rIns="0" bIns="0">
            <a:spAutoFit/>
          </a:bodyPr>
          <a:lstStyle/>
          <a:p>
            <a:pPr algn="just">
              <a:lnSpc>
                <a:spcPct val="150000"/>
              </a:lnSpc>
            </a:pPr>
            <a:r>
              <a:rPr lang="zh-CN" altLang="en-US" dirty="0">
                <a:solidFill>
                  <a:schemeClr val="tx1">
                    <a:lumMod val="65000"/>
                    <a:lumOff val="35000"/>
                  </a:schemeClr>
                </a:solidFill>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25" name="矩形 24"/>
          <p:cNvSpPr/>
          <p:nvPr/>
        </p:nvSpPr>
        <p:spPr>
          <a:xfrm>
            <a:off x="4150626" y="4295325"/>
            <a:ext cx="6570141" cy="495115"/>
          </a:xfrm>
          <a:prstGeom prst="rect">
            <a:avLst/>
          </a:prstGeom>
          <a:noFill/>
        </p:spPr>
        <p:txBody>
          <a:bodyPr wrap="square" lIns="0" tIns="0" rIns="0" bIns="0" anchor="ctr">
            <a:noAutofit/>
          </a:bodyPr>
          <a:lstStyle/>
          <a:p>
            <a:pPr algn="r"/>
            <a:r>
              <a:rPr sz="1600" dirty="0">
                <a:solidFill>
                  <a:schemeClr val="tx1">
                    <a:lumMod val="65000"/>
                    <a:lumOff val="35000"/>
                  </a:schemeClr>
                </a:solidFill>
                <a:latin typeface="微软雅黑" panose="020B0503020204020204" charset="-122"/>
                <a:ea typeface="微软雅黑" panose="020B0503020204020204" charset="-122"/>
              </a:rPr>
              <a:t>——2014年5月9日至10日在河南省考察调研时的讲话</a:t>
            </a:r>
          </a:p>
        </p:txBody>
      </p:sp>
      <p:sp>
        <p:nvSpPr>
          <p:cNvPr id="26" name="矩形 25"/>
          <p:cNvSpPr/>
          <p:nvPr/>
        </p:nvSpPr>
        <p:spPr>
          <a:xfrm>
            <a:off x="8439338" y="5111891"/>
            <a:ext cx="2448272" cy="607695"/>
          </a:xfrm>
          <a:prstGeom prst="rect">
            <a:avLst/>
          </a:prstGeom>
        </p:spPr>
        <p:txBody>
          <a:bodyPr vert="horz" wrap="square">
            <a:spAutoFit/>
          </a:bodyPr>
          <a:lstStyle/>
          <a:p>
            <a:pPr lvl="0" algn="r">
              <a:lnSpc>
                <a:spcPct val="120000"/>
              </a:lnSpc>
            </a:pPr>
            <a:r>
              <a:rPr lang="zh-CN" altLang="en-US" sz="2800" b="1" spc="300" dirty="0">
                <a:solidFill>
                  <a:srgbClr val="AF0B06"/>
                </a:solidFill>
                <a:latin typeface="李旭科毛笔行书" panose="02010600030101010101" charset="-122"/>
                <a:ea typeface="李旭科毛笔行书" panose="02010600030101010101" charset="-122"/>
              </a:rPr>
              <a:t>习近平</a:t>
            </a:r>
            <a:r>
              <a:rPr lang="en-US" altLang="zh-CN" sz="2800" b="1" spc="300" dirty="0">
                <a:solidFill>
                  <a:srgbClr val="AF0B06"/>
                </a:solidFill>
                <a:latin typeface="李旭科毛笔行书" panose="02010600030101010101" charset="-122"/>
                <a:ea typeface="李旭科毛笔行书" panose="02010600030101010101" charset="-122"/>
              </a:rPr>
              <a:t>·</a:t>
            </a:r>
            <a:r>
              <a:rPr lang="zh-CN" altLang="en-US" sz="2800" b="1" spc="300" dirty="0">
                <a:solidFill>
                  <a:srgbClr val="AF0B06"/>
                </a:solidFill>
                <a:latin typeface="李旭科毛笔行书" panose="02010600030101010101" charset="-122"/>
                <a:ea typeface="李旭科毛笔行书" panose="02010600030101010101" charset="-122"/>
              </a:rPr>
              <a:t>论</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par>
                          <p:cTn id="47" fill="hold">
                            <p:stCondLst>
                              <p:cond delay="4000"/>
                            </p:stCondLst>
                            <p:childTnLst>
                              <p:par>
                                <p:cTn id="48" presetID="53" presetClass="entr" presetSubtype="16" fill="hold" grpId="2" nodeType="afterEffect">
                                  <p:stCondLst>
                                    <p:cond delay="0"/>
                                  </p:stCondLst>
                                  <p:iterate type="lt">
                                    <p:tmPct val="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500"/>
                            </p:stCondLst>
                            <p:childTnLst>
                              <p:par>
                                <p:cTn id="54" presetID="2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edge">
                                      <p:cBhvr>
                                        <p:cTn id="56" dur="500"/>
                                        <p:tgtEl>
                                          <p:spTgt spid="17"/>
                                        </p:tgtEl>
                                      </p:cBhvr>
                                    </p:animEffect>
                                  </p:childTnLst>
                                </p:cTn>
                              </p:par>
                            </p:childTnLst>
                          </p:cTn>
                        </p:par>
                        <p:par>
                          <p:cTn id="57" fill="hold">
                            <p:stCondLst>
                              <p:cond delay="5000"/>
                            </p:stCondLst>
                            <p:childTnLst>
                              <p:par>
                                <p:cTn id="58" presetID="14" presetClass="entr" presetSubtype="1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1500"/>
                                        <p:tgtEl>
                                          <p:spTgt spid="24"/>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1000"/>
                                        <p:tgtEl>
                                          <p:spTgt spid="2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6" grpId="2"/>
      <p:bldP spid="17" grpId="0" bldLvl="0" animBg="1"/>
      <p:bldP spid="23" grpId="0"/>
      <p:bldP spid="24"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3"/>
          <a:stretch>
            <a:fillRect/>
          </a:stretch>
        </p:blipFill>
        <p:spPr>
          <a:xfrm>
            <a:off x="-38100" y="2310130"/>
            <a:ext cx="6051550" cy="4375785"/>
          </a:xfrm>
          <a:prstGeom prst="rect">
            <a:avLst/>
          </a:prstGeom>
        </p:spPr>
      </p:pic>
      <p:pic>
        <p:nvPicPr>
          <p:cNvPr id="5" name="图片 4" descr="长城"/>
          <p:cNvPicPr>
            <a:picLocks noChangeAspect="1"/>
          </p:cNvPicPr>
          <p:nvPr/>
        </p:nvPicPr>
        <p:blipFill>
          <a:blip r:embed="rId4"/>
          <a:stretch>
            <a:fillRect/>
          </a:stretch>
        </p:blipFill>
        <p:spPr>
          <a:xfrm>
            <a:off x="5292725" y="2044700"/>
            <a:ext cx="6936740" cy="5077460"/>
          </a:xfrm>
          <a:prstGeom prst="rect">
            <a:avLst/>
          </a:prstGeom>
        </p:spPr>
      </p:pic>
      <p:sp>
        <p:nvSpPr>
          <p:cNvPr id="7" name="矩形 6"/>
          <p:cNvSpPr/>
          <p:nvPr/>
        </p:nvSpPr>
        <p:spPr>
          <a:xfrm>
            <a:off x="-38100" y="6589395"/>
            <a:ext cx="12267565" cy="26606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936240" y="1550035"/>
            <a:ext cx="7242810" cy="1322070"/>
          </a:xfrm>
          <a:prstGeom prst="rect">
            <a:avLst/>
          </a:prstGeom>
          <a:noFill/>
        </p:spPr>
        <p:txBody>
          <a:bodyPr wrap="square" rtlCol="0">
            <a:spAutoFit/>
          </a:bodyPr>
          <a:lstStyle/>
          <a:p>
            <a:pPr algn="ctr"/>
            <a:r>
              <a:rPr lang="en-US" altLang="zh-CN" sz="8000" b="1">
                <a:solidFill>
                  <a:srgbClr val="AF0B06"/>
                </a:solidFill>
                <a:effectLst/>
                <a:latin typeface="微软雅黑" panose="020B0503020204020204" charset="-122"/>
                <a:ea typeface="微软雅黑" panose="020B0503020204020204" charset="-122"/>
              </a:rPr>
              <a:t>THANK YOU</a:t>
            </a:r>
          </a:p>
        </p:txBody>
      </p:sp>
      <p:sp>
        <p:nvSpPr>
          <p:cNvPr id="23" name="矩形 22"/>
          <p:cNvSpPr/>
          <p:nvPr/>
        </p:nvSpPr>
        <p:spPr>
          <a:xfrm>
            <a:off x="3387090" y="2977515"/>
            <a:ext cx="6341110" cy="645160"/>
          </a:xfrm>
          <a:prstGeom prst="rect">
            <a:avLst/>
          </a:prstGeom>
        </p:spPr>
        <p:txBody>
          <a:bodyPr wrap="square">
            <a:spAutoFit/>
          </a:bodyPr>
          <a:lstStyle/>
          <a:p>
            <a:pPr algn="ctr" fontAlgn="auto">
              <a:lnSpc>
                <a:spcPct val="150000"/>
              </a:lnSpc>
            </a:pPr>
            <a:r>
              <a:rPr lang="zh-CN" altLang="en-US" sz="1200">
                <a:solidFill>
                  <a:schemeClr val="tx1">
                    <a:lumMod val="65000"/>
                    <a:lumOff val="3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9" presetClass="entr" presetSubtype="0" fill="hold" grpId="1"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2"/>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7" dur="500"/>
                                        <p:tgtEl>
                                          <p:spTgt spid="7"/>
                                        </p:tgtEl>
                                      </p:cBhvr>
                                    </p:animEffect>
                                  </p:childTnLst>
                                </p:cTn>
                              </p:par>
                            </p:childTnLst>
                          </p:cTn>
                        </p:par>
                        <p:par>
                          <p:cTn id="18" fill="hold">
                            <p:stCondLst>
                              <p:cond delay="1000"/>
                            </p:stCondLst>
                            <p:childTnLst>
                              <p:par>
                                <p:cTn id="19" presetID="41" presetClass="entr" presetSubtype="0" fill="hold" grpId="1" nodeType="after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 calcmode="lin" valueType="num">
                                      <p:cBhvr>
                                        <p:cTn id="2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gtEl>
                                      </p:cBhvr>
                                    </p:animEffect>
                                  </p:childTnLst>
                                </p:cTn>
                              </p:par>
                            </p:childTnLst>
                          </p:cTn>
                        </p:par>
                        <p:par>
                          <p:cTn id="26" fill="hold">
                            <p:stCondLst>
                              <p:cond delay="1899"/>
                            </p:stCondLst>
                            <p:childTnLst>
                              <p:par>
                                <p:cTn id="27" presetID="6"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ircle(i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8" grpId="0"/>
      <p:bldP spid="8" grpId="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pic>
        <p:nvPicPr>
          <p:cNvPr id="3" name="图片 2" descr="C:\Users\win\Desktop\素材\f83ad1697d3e1a1572b62ae1a693fb93.pngf83ad1697d3e1a1572b62ae1a693fb93"/>
          <p:cNvPicPr>
            <a:picLocks noChangeAspect="1"/>
          </p:cNvPicPr>
          <p:nvPr/>
        </p:nvPicPr>
        <p:blipFill>
          <a:blip r:embed="rId4"/>
          <a:srcRect/>
          <a:stretch>
            <a:fillRect/>
          </a:stretch>
        </p:blipFill>
        <p:spPr>
          <a:xfrm>
            <a:off x="1218565" y="1816418"/>
            <a:ext cx="2809240" cy="2677795"/>
          </a:xfrm>
          <a:prstGeom prst="rect">
            <a:avLst/>
          </a:prstGeom>
        </p:spPr>
      </p:pic>
      <p:sp>
        <p:nvSpPr>
          <p:cNvPr id="4" name="文本框 3"/>
          <p:cNvSpPr txBox="1"/>
          <p:nvPr/>
        </p:nvSpPr>
        <p:spPr>
          <a:xfrm>
            <a:off x="1727835" y="2740660"/>
            <a:ext cx="1791335" cy="829945"/>
          </a:xfrm>
          <a:prstGeom prst="rect">
            <a:avLst/>
          </a:prstGeom>
          <a:noFill/>
        </p:spPr>
        <p:txBody>
          <a:bodyPr wrap="square" rtlCol="0">
            <a:spAutoFit/>
          </a:bodyPr>
          <a:lstStyle/>
          <a:p>
            <a:pPr algn="ctr"/>
            <a:r>
              <a:rPr lang="zh-CN" altLang="en-US" sz="4800">
                <a:solidFill>
                  <a:srgbClr val="AF0B06"/>
                </a:solidFill>
                <a:latin typeface="李旭科毛笔行书" panose="02010600030101010101" charset="-122"/>
                <a:ea typeface="李旭科毛笔行书" panose="02010600030101010101" charset="-122"/>
              </a:rPr>
              <a:t>目录</a:t>
            </a:r>
          </a:p>
        </p:txBody>
      </p:sp>
      <p:cxnSp>
        <p:nvCxnSpPr>
          <p:cNvPr id="5" name="直接连接符 4"/>
          <p:cNvCxnSpPr/>
          <p:nvPr/>
        </p:nvCxnSpPr>
        <p:spPr>
          <a:xfrm>
            <a:off x="5933440" y="1807210"/>
            <a:ext cx="4479290" cy="0"/>
          </a:xfrm>
          <a:prstGeom prst="line">
            <a:avLst/>
          </a:prstGeom>
          <a:ln w="19050">
            <a:solidFill>
              <a:srgbClr val="AF0B06"/>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45380" y="1353185"/>
            <a:ext cx="988060" cy="645160"/>
          </a:xfrm>
          <a:prstGeom prst="rect">
            <a:avLst/>
          </a:prstGeom>
          <a:noFill/>
        </p:spPr>
        <p:txBody>
          <a:bodyPr wrap="square" rtlCol="0">
            <a:spAutoFit/>
          </a:bodyPr>
          <a:lstStyle/>
          <a:p>
            <a:pPr algn="r"/>
            <a:r>
              <a:rPr lang="en-US" altLang="zh-CN" sz="3600" b="1">
                <a:solidFill>
                  <a:srgbClr val="AF0B06"/>
                </a:solidFill>
                <a:latin typeface="微软雅黑" panose="020B0503020204020204" charset="-122"/>
                <a:ea typeface="微软雅黑" panose="020B0503020204020204" charset="-122"/>
              </a:rPr>
              <a:t>01</a:t>
            </a:r>
          </a:p>
        </p:txBody>
      </p:sp>
      <p:sp>
        <p:nvSpPr>
          <p:cNvPr id="9" name="矩形 8"/>
          <p:cNvSpPr/>
          <p:nvPr/>
        </p:nvSpPr>
        <p:spPr>
          <a:xfrm>
            <a:off x="5933273" y="1408336"/>
            <a:ext cx="3484880" cy="398780"/>
          </a:xfrm>
          <a:prstGeom prst="rect">
            <a:avLst/>
          </a:prstGeom>
        </p:spPr>
        <p:txBody>
          <a:bodyPr wrap="none">
            <a:spAutoFit/>
          </a:bodyPr>
          <a:lstStyle/>
          <a:p>
            <a:r>
              <a:rPr lang="zh-CN" altLang="en-US" sz="2000" b="1" dirty="0">
                <a:solidFill>
                  <a:srgbClr val="AF0B06"/>
                </a:solidFill>
                <a:effectLst/>
                <a:latin typeface="微软雅黑" panose="020B0503020204020204" charset="-122"/>
                <a:ea typeface="微软雅黑" panose="020B0503020204020204" charset="-122"/>
              </a:rPr>
              <a:t>解</a:t>
            </a:r>
            <a:r>
              <a:rPr lang="zh-CN" altLang="zh-CN" sz="2000" b="1" dirty="0">
                <a:solidFill>
                  <a:srgbClr val="AF0B06"/>
                </a:solidFill>
                <a:effectLst/>
                <a:latin typeface="微软雅黑" panose="020B0503020204020204" charset="-122"/>
                <a:ea typeface="微软雅黑" panose="020B0503020204020204" charset="-122"/>
              </a:rPr>
              <a:t>析“四讲四有”的深刻内涵</a:t>
            </a:r>
          </a:p>
        </p:txBody>
      </p:sp>
      <p:cxnSp>
        <p:nvCxnSpPr>
          <p:cNvPr id="7" name="直接连接符 6"/>
          <p:cNvCxnSpPr/>
          <p:nvPr/>
        </p:nvCxnSpPr>
        <p:spPr>
          <a:xfrm>
            <a:off x="5933440" y="2962910"/>
            <a:ext cx="4479290" cy="0"/>
          </a:xfrm>
          <a:prstGeom prst="line">
            <a:avLst/>
          </a:prstGeom>
          <a:ln w="19050">
            <a:solidFill>
              <a:srgbClr val="AF0B06"/>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945380" y="2508885"/>
            <a:ext cx="988060" cy="645160"/>
          </a:xfrm>
          <a:prstGeom prst="rect">
            <a:avLst/>
          </a:prstGeom>
          <a:noFill/>
        </p:spPr>
        <p:txBody>
          <a:bodyPr wrap="square" rtlCol="0">
            <a:spAutoFit/>
          </a:bodyPr>
          <a:lstStyle/>
          <a:p>
            <a:pPr algn="r"/>
            <a:r>
              <a:rPr lang="en-US" altLang="zh-CN" sz="3600" b="1">
                <a:solidFill>
                  <a:srgbClr val="AF0B06"/>
                </a:solidFill>
                <a:latin typeface="微软雅黑" panose="020B0503020204020204" charset="-122"/>
                <a:ea typeface="微软雅黑" panose="020B0503020204020204" charset="-122"/>
              </a:rPr>
              <a:t>02</a:t>
            </a:r>
          </a:p>
        </p:txBody>
      </p:sp>
      <p:sp>
        <p:nvSpPr>
          <p:cNvPr id="10" name="矩形 9"/>
          <p:cNvSpPr/>
          <p:nvPr/>
        </p:nvSpPr>
        <p:spPr>
          <a:xfrm>
            <a:off x="5933273" y="2564036"/>
            <a:ext cx="4500880" cy="398780"/>
          </a:xfrm>
          <a:prstGeom prst="rect">
            <a:avLst/>
          </a:prstGeom>
        </p:spPr>
        <p:txBody>
          <a:bodyPr wrap="none">
            <a:spAutoFit/>
          </a:bodyPr>
          <a:lstStyle/>
          <a:p>
            <a:pPr algn="l"/>
            <a:r>
              <a:rPr lang="zh-CN" sz="2000" b="1" dirty="0">
                <a:solidFill>
                  <a:srgbClr val="AF0B06"/>
                </a:solidFill>
                <a:effectLst/>
                <a:latin typeface="微软雅黑" panose="020B0503020204020204" charset="-122"/>
                <a:ea typeface="微软雅黑" panose="020B0503020204020204" charset="-122"/>
              </a:rPr>
              <a:t>做“四讲四有”合格党员的标志和特质</a:t>
            </a:r>
          </a:p>
        </p:txBody>
      </p:sp>
      <p:cxnSp>
        <p:nvCxnSpPr>
          <p:cNvPr id="11" name="直接连接符 10"/>
          <p:cNvCxnSpPr/>
          <p:nvPr/>
        </p:nvCxnSpPr>
        <p:spPr>
          <a:xfrm>
            <a:off x="5933440" y="4116705"/>
            <a:ext cx="4479290" cy="0"/>
          </a:xfrm>
          <a:prstGeom prst="line">
            <a:avLst/>
          </a:prstGeom>
          <a:ln w="19050">
            <a:solidFill>
              <a:srgbClr val="AF0B06"/>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945380" y="3662680"/>
            <a:ext cx="988060" cy="645160"/>
          </a:xfrm>
          <a:prstGeom prst="rect">
            <a:avLst/>
          </a:prstGeom>
          <a:noFill/>
        </p:spPr>
        <p:txBody>
          <a:bodyPr wrap="square" rtlCol="0">
            <a:spAutoFit/>
          </a:bodyPr>
          <a:lstStyle/>
          <a:p>
            <a:pPr algn="r"/>
            <a:r>
              <a:rPr lang="en-US" altLang="zh-CN" sz="3600" b="1">
                <a:solidFill>
                  <a:srgbClr val="AF0B06"/>
                </a:solidFill>
                <a:latin typeface="微软雅黑" panose="020B0503020204020204" charset="-122"/>
                <a:ea typeface="微软雅黑" panose="020B0503020204020204" charset="-122"/>
              </a:rPr>
              <a:t>03</a:t>
            </a:r>
          </a:p>
        </p:txBody>
      </p:sp>
      <p:sp>
        <p:nvSpPr>
          <p:cNvPr id="13" name="矩形 12"/>
          <p:cNvSpPr/>
          <p:nvPr/>
        </p:nvSpPr>
        <p:spPr>
          <a:xfrm>
            <a:off x="5933273" y="3717831"/>
            <a:ext cx="2722880" cy="398780"/>
          </a:xfrm>
          <a:prstGeom prst="rect">
            <a:avLst/>
          </a:prstGeom>
        </p:spPr>
        <p:txBody>
          <a:bodyPr wrap="none">
            <a:spAutoFit/>
          </a:bodyPr>
          <a:lstStyle/>
          <a:p>
            <a:pPr algn="l"/>
            <a:r>
              <a:rPr lang="zh-CN" sz="2000" b="1" dirty="0">
                <a:solidFill>
                  <a:srgbClr val="AF0B06"/>
                </a:solidFill>
                <a:effectLst/>
                <a:latin typeface="微软雅黑" panose="020B0503020204020204" charset="-122"/>
                <a:ea typeface="微软雅黑" panose="020B0503020204020204" charset="-122"/>
              </a:rPr>
              <a:t>如何践行“四讲四有”</a:t>
            </a:r>
          </a:p>
        </p:txBody>
      </p:sp>
      <p:cxnSp>
        <p:nvCxnSpPr>
          <p:cNvPr id="14" name="直接连接符 13"/>
          <p:cNvCxnSpPr/>
          <p:nvPr/>
        </p:nvCxnSpPr>
        <p:spPr>
          <a:xfrm>
            <a:off x="5933440" y="5261610"/>
            <a:ext cx="4479290" cy="0"/>
          </a:xfrm>
          <a:prstGeom prst="line">
            <a:avLst/>
          </a:prstGeom>
          <a:ln w="19050">
            <a:solidFill>
              <a:srgbClr val="AF0B06"/>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945380" y="4807585"/>
            <a:ext cx="988060" cy="645160"/>
          </a:xfrm>
          <a:prstGeom prst="rect">
            <a:avLst/>
          </a:prstGeom>
          <a:noFill/>
        </p:spPr>
        <p:txBody>
          <a:bodyPr wrap="square" rtlCol="0">
            <a:spAutoFit/>
          </a:bodyPr>
          <a:lstStyle/>
          <a:p>
            <a:pPr algn="r"/>
            <a:r>
              <a:rPr lang="en-US" altLang="zh-CN" sz="3600" b="1">
                <a:solidFill>
                  <a:srgbClr val="AF0B06"/>
                </a:solidFill>
                <a:latin typeface="微软雅黑" panose="020B0503020204020204" charset="-122"/>
                <a:ea typeface="微软雅黑" panose="020B0503020204020204" charset="-122"/>
              </a:rPr>
              <a:t>04</a:t>
            </a:r>
          </a:p>
        </p:txBody>
      </p:sp>
      <p:sp>
        <p:nvSpPr>
          <p:cNvPr id="16" name="矩形 15"/>
          <p:cNvSpPr/>
          <p:nvPr/>
        </p:nvSpPr>
        <p:spPr>
          <a:xfrm>
            <a:off x="5933273" y="4862736"/>
            <a:ext cx="2976880" cy="398780"/>
          </a:xfrm>
          <a:prstGeom prst="rect">
            <a:avLst/>
          </a:prstGeom>
        </p:spPr>
        <p:txBody>
          <a:bodyPr wrap="none">
            <a:spAutoFit/>
          </a:bodyPr>
          <a:lstStyle/>
          <a:p>
            <a:pPr algn="l"/>
            <a:r>
              <a:rPr lang="zh-CN" sz="2000" b="1" dirty="0">
                <a:solidFill>
                  <a:srgbClr val="AF0B06"/>
                </a:solidFill>
                <a:effectLst/>
                <a:latin typeface="微软雅黑" panose="020B0503020204020204" charset="-122"/>
                <a:ea typeface="微软雅黑" panose="020B0503020204020204" charset="-122"/>
              </a:rPr>
              <a:t>如何做一名合格共产党员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500"/>
                            </p:stCondLst>
                            <p:childTnLst>
                              <p:par>
                                <p:cTn id="29" presetID="55"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strVal val="#ppt_w*0.70"/>
                                          </p:val>
                                        </p:tav>
                                        <p:tav tm="100000">
                                          <p:val>
                                            <p:strVal val="#ppt_w"/>
                                          </p:val>
                                        </p:tav>
                                      </p:tavLst>
                                    </p:anim>
                                    <p:anim calcmode="lin" valueType="num">
                                      <p:cBhvr>
                                        <p:cTn id="32" dur="500" fill="hold"/>
                                        <p:tgtEl>
                                          <p:spTgt spid="9"/>
                                        </p:tgtEl>
                                        <p:attrNameLst>
                                          <p:attrName>ppt_h</p:attrName>
                                        </p:attrNameLst>
                                      </p:cBhvr>
                                      <p:tavLst>
                                        <p:tav tm="0">
                                          <p:val>
                                            <p:strVal val="#ppt_h"/>
                                          </p:val>
                                        </p:tav>
                                        <p:tav tm="100000">
                                          <p:val>
                                            <p:strVal val="#ppt_h"/>
                                          </p:val>
                                        </p:tav>
                                      </p:tavLst>
                                    </p:anim>
                                    <p:animEffect transition="in" filter="fade">
                                      <p:cBhvr>
                                        <p:cTn id="33" dur="500"/>
                                        <p:tgtEl>
                                          <p:spTgt spid="9"/>
                                        </p:tgtEl>
                                      </p:cBhvr>
                                    </p:animEffect>
                                  </p:childTnLst>
                                </p:cTn>
                              </p:par>
                            </p:childTnLst>
                          </p:cTn>
                        </p:par>
                        <p:par>
                          <p:cTn id="34" fill="hold">
                            <p:stCondLst>
                              <p:cond delay="3599"/>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99"/>
                            </p:stCondLst>
                            <p:childTnLst>
                              <p:par>
                                <p:cTn id="41" presetID="2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4599"/>
                            </p:stCondLst>
                            <p:childTnLst>
                              <p:par>
                                <p:cTn id="45" presetID="55" presetClass="entr" presetSubtype="0" fill="hold" grpId="0" nodeType="afterEffect">
                                  <p:stCondLst>
                                    <p:cond delay="0"/>
                                  </p:stCondLst>
                                  <p:iterate type="lt">
                                    <p:tmPct val="10000"/>
                                  </p:iterate>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strVal val="#ppt_w*0.70"/>
                                          </p:val>
                                        </p:tav>
                                        <p:tav tm="100000">
                                          <p:val>
                                            <p:strVal val="#ppt_w"/>
                                          </p:val>
                                        </p:tav>
                                      </p:tavLst>
                                    </p:anim>
                                    <p:anim calcmode="lin" valueType="num">
                                      <p:cBhvr>
                                        <p:cTn id="48" dur="500" fill="hold"/>
                                        <p:tgtEl>
                                          <p:spTgt spid="10"/>
                                        </p:tgtEl>
                                        <p:attrNameLst>
                                          <p:attrName>ppt_h</p:attrName>
                                        </p:attrNameLst>
                                      </p:cBhvr>
                                      <p:tavLst>
                                        <p:tav tm="0">
                                          <p:val>
                                            <p:strVal val="#ppt_h"/>
                                          </p:val>
                                        </p:tav>
                                        <p:tav tm="100000">
                                          <p:val>
                                            <p:strVal val="#ppt_h"/>
                                          </p:val>
                                        </p:tav>
                                      </p:tavLst>
                                    </p:anim>
                                    <p:animEffect transition="in" filter="fade">
                                      <p:cBhvr>
                                        <p:cTn id="49" dur="500"/>
                                        <p:tgtEl>
                                          <p:spTgt spid="10"/>
                                        </p:tgtEl>
                                      </p:cBhvr>
                                    </p:animEffect>
                                  </p:childTnLst>
                                </p:cTn>
                              </p:par>
                            </p:childTnLst>
                          </p:cTn>
                        </p:par>
                        <p:par>
                          <p:cTn id="50" fill="hold">
                            <p:stCondLst>
                              <p:cond delay="590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6400"/>
                            </p:stCondLst>
                            <p:childTnLst>
                              <p:par>
                                <p:cTn id="57" presetID="2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par>
                          <p:cTn id="60" fill="hold">
                            <p:stCondLst>
                              <p:cond delay="6900"/>
                            </p:stCondLst>
                            <p:childTnLst>
                              <p:par>
                                <p:cTn id="61" presetID="55" presetClass="entr" presetSubtype="0" fill="hold" grpId="0" nodeType="after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strVal val="#ppt_w*0.70"/>
                                          </p:val>
                                        </p:tav>
                                        <p:tav tm="100000">
                                          <p:val>
                                            <p:strVal val="#ppt_w"/>
                                          </p:val>
                                        </p:tav>
                                      </p:tavLst>
                                    </p:anim>
                                    <p:anim calcmode="lin" valueType="num">
                                      <p:cBhvr>
                                        <p:cTn id="64" dur="500" fill="hold"/>
                                        <p:tgtEl>
                                          <p:spTgt spid="13"/>
                                        </p:tgtEl>
                                        <p:attrNameLst>
                                          <p:attrName>ppt_h</p:attrName>
                                        </p:attrNameLst>
                                      </p:cBhvr>
                                      <p:tavLst>
                                        <p:tav tm="0">
                                          <p:val>
                                            <p:strVal val="#ppt_h"/>
                                          </p:val>
                                        </p:tav>
                                        <p:tav tm="100000">
                                          <p:val>
                                            <p:strVal val="#ppt_h"/>
                                          </p:val>
                                        </p:tav>
                                      </p:tavLst>
                                    </p:anim>
                                    <p:animEffect transition="in" filter="fade">
                                      <p:cBhvr>
                                        <p:cTn id="65" dur="500"/>
                                        <p:tgtEl>
                                          <p:spTgt spid="13"/>
                                        </p:tgtEl>
                                      </p:cBhvr>
                                    </p:animEffect>
                                  </p:childTnLst>
                                </p:cTn>
                              </p:par>
                            </p:childTnLst>
                          </p:cTn>
                        </p:par>
                        <p:par>
                          <p:cTn id="66" fill="hold">
                            <p:stCondLst>
                              <p:cond delay="7849"/>
                            </p:stCondLst>
                            <p:childTnLst>
                              <p:par>
                                <p:cTn id="67" presetID="53" presetClass="entr" presetSubtype="16"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childTnLst>
                          </p:cTn>
                        </p:par>
                        <p:par>
                          <p:cTn id="72" fill="hold">
                            <p:stCondLst>
                              <p:cond delay="8349"/>
                            </p:stCondLst>
                            <p:childTnLst>
                              <p:par>
                                <p:cTn id="73" presetID="22" presetClass="entr" presetSubtype="8"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par>
                          <p:cTn id="76" fill="hold">
                            <p:stCondLst>
                              <p:cond delay="8849"/>
                            </p:stCondLst>
                            <p:childTnLst>
                              <p:par>
                                <p:cTn id="77" presetID="55" presetClass="entr" presetSubtype="0" fill="hold" grpId="0" nodeType="afterEffect">
                                  <p:stCondLst>
                                    <p:cond delay="0"/>
                                  </p:stCondLst>
                                  <p:iterate type="lt">
                                    <p:tmPct val="10000"/>
                                  </p:iterate>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strVal val="#ppt_w*0.70"/>
                                          </p:val>
                                        </p:tav>
                                        <p:tav tm="100000">
                                          <p:val>
                                            <p:strVal val="#ppt_w"/>
                                          </p:val>
                                        </p:tav>
                                      </p:tavLst>
                                    </p:anim>
                                    <p:anim calcmode="lin" valueType="num">
                                      <p:cBhvr>
                                        <p:cTn id="80" dur="500" fill="hold"/>
                                        <p:tgtEl>
                                          <p:spTgt spid="16"/>
                                        </p:tgtEl>
                                        <p:attrNameLst>
                                          <p:attrName>ppt_h</p:attrName>
                                        </p:attrNameLst>
                                      </p:cBhvr>
                                      <p:tavLst>
                                        <p:tav tm="0">
                                          <p:val>
                                            <p:strVal val="#ppt_h"/>
                                          </p:val>
                                        </p:tav>
                                        <p:tav tm="100000">
                                          <p:val>
                                            <p:strVal val="#ppt_h"/>
                                          </p:val>
                                        </p:tav>
                                      </p:tavLst>
                                    </p:anim>
                                    <p:animEffect transition="in" filter="fade">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8" grpId="0"/>
      <p:bldP spid="10" grpId="0"/>
      <p:bldP spid="12" grpId="0"/>
      <p:bldP spid="13"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天安门"/>
          <p:cNvPicPr>
            <a:picLocks noChangeAspect="1"/>
          </p:cNvPicPr>
          <p:nvPr/>
        </p:nvPicPr>
        <p:blipFill>
          <a:blip r:embed="rId3"/>
          <a:stretch>
            <a:fillRect/>
          </a:stretch>
        </p:blipFill>
        <p:spPr>
          <a:xfrm>
            <a:off x="-38100" y="2310130"/>
            <a:ext cx="6051550" cy="4375785"/>
          </a:xfrm>
          <a:prstGeom prst="rect">
            <a:avLst/>
          </a:prstGeom>
        </p:spPr>
      </p:pic>
      <p:pic>
        <p:nvPicPr>
          <p:cNvPr id="5" name="图片 4" descr="长城"/>
          <p:cNvPicPr>
            <a:picLocks noChangeAspect="1"/>
          </p:cNvPicPr>
          <p:nvPr/>
        </p:nvPicPr>
        <p:blipFill>
          <a:blip r:embed="rId4"/>
          <a:stretch>
            <a:fillRect/>
          </a:stretch>
        </p:blipFill>
        <p:spPr>
          <a:xfrm>
            <a:off x="5292725" y="2044700"/>
            <a:ext cx="6936740" cy="5077460"/>
          </a:xfrm>
          <a:prstGeom prst="rect">
            <a:avLst/>
          </a:prstGeom>
        </p:spPr>
      </p:pic>
      <p:sp>
        <p:nvSpPr>
          <p:cNvPr id="7" name="矩形 6"/>
          <p:cNvSpPr/>
          <p:nvPr/>
        </p:nvSpPr>
        <p:spPr>
          <a:xfrm>
            <a:off x="-38100" y="6589395"/>
            <a:ext cx="12267565" cy="26606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760595" y="1479550"/>
            <a:ext cx="3395345" cy="645160"/>
          </a:xfrm>
          <a:prstGeom prst="rect">
            <a:avLst/>
          </a:prstGeom>
          <a:noFill/>
        </p:spPr>
        <p:txBody>
          <a:bodyPr wrap="square" rtlCol="0">
            <a:spAutoFit/>
          </a:bodyPr>
          <a:lstStyle/>
          <a:p>
            <a:pPr algn="ctr"/>
            <a:r>
              <a:rPr lang="zh-CN" altLang="en-US" sz="3600">
                <a:solidFill>
                  <a:srgbClr val="AF0B06"/>
                </a:solidFill>
                <a:latin typeface="李旭科毛笔行书" panose="02010600030101010101" charset="-122"/>
                <a:ea typeface="李旭科毛笔行书" panose="02010600030101010101" charset="-122"/>
              </a:rPr>
              <a:t>第一部分</a:t>
            </a:r>
          </a:p>
        </p:txBody>
      </p:sp>
      <p:sp>
        <p:nvSpPr>
          <p:cNvPr id="3" name="文本框 2"/>
          <p:cNvSpPr txBox="1"/>
          <p:nvPr/>
        </p:nvSpPr>
        <p:spPr>
          <a:xfrm>
            <a:off x="3900170" y="2310130"/>
            <a:ext cx="5114290" cy="521970"/>
          </a:xfrm>
          <a:prstGeom prst="rect">
            <a:avLst/>
          </a:prstGeom>
          <a:noFill/>
        </p:spPr>
        <p:txBody>
          <a:bodyPr wrap="square" rtlCol="0">
            <a:spAutoFit/>
          </a:bodyPr>
          <a:lstStyle/>
          <a:p>
            <a:pPr algn="ctr"/>
            <a:r>
              <a:rPr lang="zh-CN" altLang="en-US" sz="2800">
                <a:solidFill>
                  <a:srgbClr val="AF0B06"/>
                </a:solidFill>
                <a:latin typeface="李旭科毛笔行书" panose="02010600030101010101" charset="-122"/>
                <a:ea typeface="李旭科毛笔行书" panose="02010600030101010101" charset="-122"/>
              </a:rPr>
              <a:t>解析“四讲四有”的深刻内涵</a:t>
            </a:r>
          </a:p>
        </p:txBody>
      </p:sp>
      <p:sp>
        <p:nvSpPr>
          <p:cNvPr id="23" name="矩形 22"/>
          <p:cNvSpPr/>
          <p:nvPr/>
        </p:nvSpPr>
        <p:spPr>
          <a:xfrm>
            <a:off x="2939415" y="3106420"/>
            <a:ext cx="7035165" cy="645160"/>
          </a:xfrm>
          <a:prstGeom prst="rect">
            <a:avLst/>
          </a:prstGeom>
        </p:spPr>
        <p:txBody>
          <a:bodyPr wrap="square">
            <a:spAutoFit/>
          </a:bodyPr>
          <a:lstStyle/>
          <a:p>
            <a:pPr algn="ctr" fontAlgn="auto">
              <a:lnSpc>
                <a:spcPct val="150000"/>
              </a:lnSpc>
            </a:pPr>
            <a:r>
              <a:rPr lang="zh-CN" altLang="en-US" sz="1200">
                <a:solidFill>
                  <a:schemeClr val="tx1">
                    <a:lumMod val="65000"/>
                    <a:lumOff val="35000"/>
                    <a:alpha val="70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9" presetClass="entr" presetSubtype="0" fill="hold" grpId="1"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8" dur="500"/>
                                        <p:tgtEl>
                                          <p:spTgt spid="7"/>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29"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2"/>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0" dur="500"/>
                                        <p:tgtEl>
                                          <p:spTgt spid="3"/>
                                        </p:tgtEl>
                                      </p:cBhvr>
                                    </p:animEffect>
                                  </p:childTnLst>
                                </p:cTn>
                              </p:par>
                            </p:childTnLst>
                          </p:cTn>
                        </p:par>
                        <p:par>
                          <p:cTn id="31" fill="hold">
                            <p:stCondLst>
                              <p:cond delay="2500"/>
                            </p:stCondLst>
                            <p:childTnLst>
                              <p:par>
                                <p:cTn id="32" presetID="6"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circle(in)">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2" grpId="0"/>
      <p:bldP spid="3"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flipV="1">
            <a:off x="742315" y="415925"/>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747135" y="318770"/>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789545" y="318770"/>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518493" y="232316"/>
            <a:ext cx="3154680" cy="368300"/>
          </a:xfrm>
          <a:prstGeom prst="rect">
            <a:avLst/>
          </a:prstGeom>
        </p:spPr>
        <p:txBody>
          <a:bodyPr wrap="none">
            <a:spAutoFit/>
          </a:bodyPr>
          <a:lstStyle/>
          <a:p>
            <a:pPr algn="ctr"/>
            <a:r>
              <a:rPr lang="zh-CN" altLang="en-US" b="1" dirty="0">
                <a:solidFill>
                  <a:srgbClr val="AF0B06"/>
                </a:solidFill>
                <a:effectLst/>
                <a:latin typeface="微软雅黑" panose="020B0503020204020204" charset="-122"/>
                <a:ea typeface="微软雅黑" panose="020B0503020204020204" charset="-122"/>
              </a:rPr>
              <a:t>解</a:t>
            </a:r>
            <a:r>
              <a:rPr lang="zh-CN" altLang="zh-CN" b="1" dirty="0">
                <a:solidFill>
                  <a:srgbClr val="AF0B06"/>
                </a:solidFill>
                <a:effectLst/>
                <a:latin typeface="微软雅黑" panose="020B0503020204020204" charset="-122"/>
                <a:ea typeface="微软雅黑" panose="020B0503020204020204" charset="-122"/>
              </a:rPr>
              <a:t>析“四讲四有”的深刻内涵</a:t>
            </a:r>
          </a:p>
        </p:txBody>
      </p:sp>
      <p:cxnSp>
        <p:nvCxnSpPr>
          <p:cNvPr id="14" name="直接连接符 13"/>
          <p:cNvCxnSpPr/>
          <p:nvPr/>
        </p:nvCxnSpPr>
        <p:spPr>
          <a:xfrm flipV="1">
            <a:off x="8717280" y="416560"/>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2448560" y="1383665"/>
            <a:ext cx="7294245" cy="492125"/>
          </a:xfrm>
          <a:prstGeom prst="roundRect">
            <a:avLst>
              <a:gd name="adj" fmla="val 50000"/>
            </a:avLst>
          </a:prstGeom>
          <a:noFill/>
          <a:ln w="1905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何 为 </a:t>
            </a:r>
            <a:r>
              <a:rPr lang="en-US" altLang="zh-CN" sz="2400" b="1">
                <a:solidFill>
                  <a:srgbClr val="AF0B06"/>
                </a:solidFill>
                <a:latin typeface="微软雅黑" panose="020B0503020204020204" charset="-122"/>
                <a:ea typeface="微软雅黑" panose="020B0503020204020204" charset="-122"/>
              </a:rPr>
              <a:t>“ </a:t>
            </a:r>
            <a:r>
              <a:rPr lang="zh-CN" altLang="en-US" sz="2400" b="1">
                <a:solidFill>
                  <a:srgbClr val="AF0B06"/>
                </a:solidFill>
                <a:latin typeface="微软雅黑" panose="020B0503020204020204" charset="-122"/>
                <a:ea typeface="微软雅黑" panose="020B0503020204020204" charset="-122"/>
              </a:rPr>
              <a:t>四 讲 四 有 </a:t>
            </a:r>
            <a:r>
              <a:rPr lang="en-US" altLang="zh-CN" sz="2400" b="1">
                <a:solidFill>
                  <a:srgbClr val="AF0B06"/>
                </a:solidFill>
                <a:latin typeface="微软雅黑" panose="020B0503020204020204" charset="-122"/>
                <a:ea typeface="微软雅黑" panose="020B0503020204020204" charset="-122"/>
              </a:rPr>
              <a:t>”</a:t>
            </a:r>
            <a:r>
              <a:rPr lang="zh-CN" altLang="en-US" sz="2400" b="1">
                <a:solidFill>
                  <a:srgbClr val="AF0B06"/>
                </a:solidFill>
                <a:latin typeface="微软雅黑" panose="020B0503020204020204" charset="-122"/>
                <a:ea typeface="微软雅黑" panose="020B0503020204020204" charset="-122"/>
              </a:rPr>
              <a:t>？</a:t>
            </a:r>
          </a:p>
        </p:txBody>
      </p:sp>
      <p:sp>
        <p:nvSpPr>
          <p:cNvPr id="25" name="矩形 24"/>
          <p:cNvSpPr/>
          <p:nvPr/>
        </p:nvSpPr>
        <p:spPr>
          <a:xfrm>
            <a:off x="2393315" y="2305685"/>
            <a:ext cx="3691890" cy="2676525"/>
          </a:xfrm>
          <a:prstGeom prst="rect">
            <a:avLst/>
          </a:prstGeom>
        </p:spPr>
        <p:txBody>
          <a:bodyPr wrap="square">
            <a:spAutoFit/>
          </a:bodyPr>
          <a:lstStyle/>
          <a:p>
            <a:pPr fontAlgn="auto">
              <a:lnSpc>
                <a:spcPct val="200000"/>
              </a:lnSpc>
            </a:pPr>
            <a:r>
              <a:rPr lang="zh-CN" altLang="en-US" sz="1400" dirty="0">
                <a:solidFill>
                  <a:schemeClr val="tx1">
                    <a:lumMod val="65000"/>
                    <a:lumOff val="35000"/>
                  </a:schemeClr>
                </a:solidFill>
                <a:latin typeface="微软雅黑" panose="020B0503020204020204" charset="-122"/>
                <a:ea typeface="微软雅黑" panose="020B0503020204020204" charset="-122"/>
              </a:rPr>
              <a:t>党中央要求通过开展“两学一做”学习教育，使广大党员做讲政治、有信念，讲规矩、有纪律，讲道德、有品行，讲奉献、有作为的合格党员。这“四讲四有”体现了党章对共产党员的要求，是新形势下合格党员的主要标志和显著特征。</a:t>
            </a:r>
          </a:p>
        </p:txBody>
      </p:sp>
      <p:grpSp>
        <p:nvGrpSpPr>
          <p:cNvPr id="18" name="组合 17"/>
          <p:cNvGrpSpPr/>
          <p:nvPr/>
        </p:nvGrpSpPr>
        <p:grpSpPr>
          <a:xfrm>
            <a:off x="6600825" y="2469515"/>
            <a:ext cx="1485265" cy="496570"/>
            <a:chOff x="9745" y="3869"/>
            <a:chExt cx="2339" cy="782"/>
          </a:xfrm>
        </p:grpSpPr>
        <p:sp>
          <p:nvSpPr>
            <p:cNvPr id="16" name="矩形 15"/>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17" name="矩形 16"/>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政治</a:t>
              </a:r>
            </a:p>
          </p:txBody>
        </p:sp>
      </p:grpSp>
      <p:grpSp>
        <p:nvGrpSpPr>
          <p:cNvPr id="19" name="组合 18"/>
          <p:cNvGrpSpPr/>
          <p:nvPr/>
        </p:nvGrpSpPr>
        <p:grpSpPr>
          <a:xfrm>
            <a:off x="8202295" y="2469515"/>
            <a:ext cx="1485265" cy="496570"/>
            <a:chOff x="9745" y="3869"/>
            <a:chExt cx="2339" cy="782"/>
          </a:xfrm>
        </p:grpSpPr>
        <p:sp>
          <p:nvSpPr>
            <p:cNvPr id="20" name="矩形 19"/>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21" name="矩形 20"/>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信念</a:t>
              </a:r>
            </a:p>
          </p:txBody>
        </p:sp>
      </p:grpSp>
      <p:grpSp>
        <p:nvGrpSpPr>
          <p:cNvPr id="22" name="组合 21"/>
          <p:cNvGrpSpPr/>
          <p:nvPr/>
        </p:nvGrpSpPr>
        <p:grpSpPr>
          <a:xfrm>
            <a:off x="6600825" y="3108325"/>
            <a:ext cx="1485265" cy="496570"/>
            <a:chOff x="9745" y="3869"/>
            <a:chExt cx="2339" cy="782"/>
          </a:xfrm>
        </p:grpSpPr>
        <p:sp>
          <p:nvSpPr>
            <p:cNvPr id="23" name="矩形 22"/>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24" name="矩形 23"/>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规矩</a:t>
              </a:r>
            </a:p>
          </p:txBody>
        </p:sp>
      </p:grpSp>
      <p:grpSp>
        <p:nvGrpSpPr>
          <p:cNvPr id="26" name="组合 25"/>
          <p:cNvGrpSpPr/>
          <p:nvPr/>
        </p:nvGrpSpPr>
        <p:grpSpPr>
          <a:xfrm>
            <a:off x="8202295" y="3108325"/>
            <a:ext cx="1485265" cy="496570"/>
            <a:chOff x="9745" y="3869"/>
            <a:chExt cx="2339" cy="782"/>
          </a:xfrm>
        </p:grpSpPr>
        <p:sp>
          <p:nvSpPr>
            <p:cNvPr id="27" name="矩形 26"/>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28" name="矩形 27"/>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纪律</a:t>
              </a:r>
            </a:p>
          </p:txBody>
        </p:sp>
      </p:grpSp>
      <p:grpSp>
        <p:nvGrpSpPr>
          <p:cNvPr id="29" name="组合 28"/>
          <p:cNvGrpSpPr/>
          <p:nvPr/>
        </p:nvGrpSpPr>
        <p:grpSpPr>
          <a:xfrm>
            <a:off x="6600825" y="3746500"/>
            <a:ext cx="1485265" cy="496570"/>
            <a:chOff x="9745" y="3869"/>
            <a:chExt cx="2339" cy="782"/>
          </a:xfrm>
        </p:grpSpPr>
        <p:sp>
          <p:nvSpPr>
            <p:cNvPr id="30" name="矩形 29"/>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31" name="矩形 30"/>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道德</a:t>
              </a:r>
            </a:p>
          </p:txBody>
        </p:sp>
      </p:grpSp>
      <p:grpSp>
        <p:nvGrpSpPr>
          <p:cNvPr id="32" name="组合 31"/>
          <p:cNvGrpSpPr/>
          <p:nvPr/>
        </p:nvGrpSpPr>
        <p:grpSpPr>
          <a:xfrm>
            <a:off x="8202295" y="3746500"/>
            <a:ext cx="1485265" cy="496570"/>
            <a:chOff x="9745" y="3869"/>
            <a:chExt cx="2339" cy="782"/>
          </a:xfrm>
        </p:grpSpPr>
        <p:sp>
          <p:nvSpPr>
            <p:cNvPr id="33" name="矩形 32"/>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34" name="矩形 33"/>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品行</a:t>
              </a:r>
            </a:p>
          </p:txBody>
        </p:sp>
      </p:grpSp>
      <p:grpSp>
        <p:nvGrpSpPr>
          <p:cNvPr id="35" name="组合 34"/>
          <p:cNvGrpSpPr/>
          <p:nvPr/>
        </p:nvGrpSpPr>
        <p:grpSpPr>
          <a:xfrm>
            <a:off x="6600825" y="4394200"/>
            <a:ext cx="1485265" cy="496570"/>
            <a:chOff x="9745" y="3869"/>
            <a:chExt cx="2339" cy="782"/>
          </a:xfrm>
        </p:grpSpPr>
        <p:sp>
          <p:nvSpPr>
            <p:cNvPr id="36" name="矩形 35"/>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37" name="矩形 36"/>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奉献</a:t>
              </a:r>
            </a:p>
          </p:txBody>
        </p:sp>
      </p:grpSp>
      <p:grpSp>
        <p:nvGrpSpPr>
          <p:cNvPr id="38" name="组合 37"/>
          <p:cNvGrpSpPr/>
          <p:nvPr/>
        </p:nvGrpSpPr>
        <p:grpSpPr>
          <a:xfrm>
            <a:off x="8202295" y="4394200"/>
            <a:ext cx="1485265" cy="496570"/>
            <a:chOff x="9745" y="3869"/>
            <a:chExt cx="2339" cy="782"/>
          </a:xfrm>
        </p:grpSpPr>
        <p:sp>
          <p:nvSpPr>
            <p:cNvPr id="39" name="矩形 38"/>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40" name="矩形 39"/>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作为</a:t>
              </a: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99"/>
                            </p:stCondLst>
                            <p:childTnLst>
                              <p:par>
                                <p:cTn id="33" presetID="14" presetClass="entr" presetSubtype="5"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vertical)">
                                      <p:cBhvr>
                                        <p:cTn id="35" dur="500"/>
                                        <p:tgtEl>
                                          <p:spTgt spid="15"/>
                                        </p:tgtEl>
                                      </p:cBhvr>
                                    </p:animEffect>
                                  </p:childTnLst>
                                </p:cTn>
                              </p:par>
                            </p:childTnLst>
                          </p:cTn>
                        </p:par>
                        <p:par>
                          <p:cTn id="36" fill="hold">
                            <p:stCondLst>
                              <p:cond delay="3099"/>
                            </p:stCondLst>
                            <p:childTnLst>
                              <p:par>
                                <p:cTn id="37" presetID="22"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3599"/>
                            </p:stCondLst>
                            <p:childTnLst>
                              <p:par>
                                <p:cTn id="41" presetID="53" presetClass="entr" presetSubtype="16"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4099"/>
                            </p:stCondLst>
                            <p:childTnLst>
                              <p:par>
                                <p:cTn id="47" presetID="53" presetClass="entr" presetSubtype="16"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599"/>
                            </p:stCondLst>
                            <p:childTnLst>
                              <p:par>
                                <p:cTn id="53" presetID="53" presetClass="entr" presetSubtype="16"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5099"/>
                            </p:stCondLst>
                            <p:childTnLst>
                              <p:par>
                                <p:cTn id="59" presetID="53" presetClass="entr" presetSubtype="16"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599"/>
                            </p:stCondLst>
                            <p:childTnLst>
                              <p:par>
                                <p:cTn id="65" presetID="53" presetClass="entr" presetSubtype="16"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par>
                          <p:cTn id="70" fill="hold">
                            <p:stCondLst>
                              <p:cond delay="6099"/>
                            </p:stCondLst>
                            <p:childTnLst>
                              <p:par>
                                <p:cTn id="71" presetID="53" presetClass="entr" presetSubtype="16"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6599"/>
                            </p:stCondLst>
                            <p:childTnLst>
                              <p:par>
                                <p:cTn id="77" presetID="53" presetClass="entr" presetSubtype="16"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7099"/>
                            </p:stCondLst>
                            <p:childTnLst>
                              <p:par>
                                <p:cTn id="83" presetID="53" presetClass="entr" presetSubtype="16"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animEffect transition="in" filter="fade">
                                      <p:cBhvr>
                                        <p:cTn id="8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flipV="1">
            <a:off x="742315" y="415925"/>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747135" y="318770"/>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789545" y="318770"/>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518493" y="232316"/>
            <a:ext cx="3154680" cy="368300"/>
          </a:xfrm>
          <a:prstGeom prst="rect">
            <a:avLst/>
          </a:prstGeom>
        </p:spPr>
        <p:txBody>
          <a:bodyPr wrap="none">
            <a:spAutoFit/>
          </a:bodyPr>
          <a:lstStyle/>
          <a:p>
            <a:pPr algn="ctr"/>
            <a:r>
              <a:rPr lang="zh-CN" altLang="en-US" b="1" dirty="0">
                <a:solidFill>
                  <a:srgbClr val="AF0B06"/>
                </a:solidFill>
                <a:effectLst/>
                <a:latin typeface="微软雅黑" panose="020B0503020204020204" charset="-122"/>
                <a:ea typeface="微软雅黑" panose="020B0503020204020204" charset="-122"/>
              </a:rPr>
              <a:t>解</a:t>
            </a:r>
            <a:r>
              <a:rPr lang="zh-CN" altLang="zh-CN" b="1" dirty="0">
                <a:solidFill>
                  <a:srgbClr val="AF0B06"/>
                </a:solidFill>
                <a:effectLst/>
                <a:latin typeface="微软雅黑" panose="020B0503020204020204" charset="-122"/>
                <a:ea typeface="微软雅黑" panose="020B0503020204020204" charset="-122"/>
              </a:rPr>
              <a:t>析“四讲四有”的深刻内涵</a:t>
            </a:r>
          </a:p>
        </p:txBody>
      </p:sp>
      <p:cxnSp>
        <p:nvCxnSpPr>
          <p:cNvPr id="14" name="直接连接符 13"/>
          <p:cNvCxnSpPr/>
          <p:nvPr/>
        </p:nvCxnSpPr>
        <p:spPr>
          <a:xfrm flipV="1">
            <a:off x="8717280" y="416560"/>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50290" y="1272540"/>
            <a:ext cx="1485265" cy="496570"/>
            <a:chOff x="9745" y="3869"/>
            <a:chExt cx="2339" cy="782"/>
          </a:xfrm>
        </p:grpSpPr>
        <p:sp>
          <p:nvSpPr>
            <p:cNvPr id="16" name="矩形 15"/>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17" name="矩形 16"/>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政治</a:t>
              </a:r>
            </a:p>
          </p:txBody>
        </p:sp>
      </p:grpSp>
      <p:grpSp>
        <p:nvGrpSpPr>
          <p:cNvPr id="19" name="组合 18"/>
          <p:cNvGrpSpPr/>
          <p:nvPr/>
        </p:nvGrpSpPr>
        <p:grpSpPr>
          <a:xfrm>
            <a:off x="2651760" y="1272540"/>
            <a:ext cx="1485265" cy="496570"/>
            <a:chOff x="9745" y="3869"/>
            <a:chExt cx="2339" cy="782"/>
          </a:xfrm>
        </p:grpSpPr>
        <p:sp>
          <p:nvSpPr>
            <p:cNvPr id="20" name="矩形 19"/>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21" name="矩形 20"/>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信念</a:t>
              </a:r>
            </a:p>
          </p:txBody>
        </p:sp>
      </p:grpSp>
      <p:cxnSp>
        <p:nvCxnSpPr>
          <p:cNvPr id="4" name="直接连接符 3"/>
          <p:cNvCxnSpPr/>
          <p:nvPr/>
        </p:nvCxnSpPr>
        <p:spPr>
          <a:xfrm>
            <a:off x="1042670" y="2030095"/>
            <a:ext cx="10106660" cy="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413885" y="127254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AF0B06"/>
                </a:solidFill>
                <a:latin typeface="微软雅黑" panose="020B0503020204020204" pitchFamily="82" charset="2"/>
                <a:ea typeface="微软雅黑" panose="020B0503020204020204" pitchFamily="82" charset="2"/>
              </a:rPr>
              <a:t>是爱党之源</a:t>
            </a:r>
          </a:p>
        </p:txBody>
      </p:sp>
      <p:sp>
        <p:nvSpPr>
          <p:cNvPr id="15" name="文本框 14"/>
          <p:cNvSpPr txBox="1"/>
          <p:nvPr/>
        </p:nvSpPr>
        <p:spPr>
          <a:xfrm>
            <a:off x="967740" y="2101850"/>
            <a:ext cx="10323830" cy="1198880"/>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38" name="矩形 37"/>
          <p:cNvSpPr/>
          <p:nvPr/>
        </p:nvSpPr>
        <p:spPr>
          <a:xfrm>
            <a:off x="2489200" y="4179570"/>
            <a:ext cx="1411605" cy="141160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微软雅黑" panose="020B0503020204020204" charset="-122"/>
                <a:ea typeface="微软雅黑" panose="020B0503020204020204" charset="-122"/>
                <a:sym typeface="+mn-ea"/>
              </a:rPr>
              <a:t>强化四种意识</a:t>
            </a:r>
            <a:endParaRPr lang="zh-CN" altLang="en-US" sz="2800"/>
          </a:p>
        </p:txBody>
      </p:sp>
      <p:sp>
        <p:nvSpPr>
          <p:cNvPr id="44" name="圆角矩形 43"/>
          <p:cNvSpPr/>
          <p:nvPr/>
        </p:nvSpPr>
        <p:spPr>
          <a:xfrm>
            <a:off x="5049520" y="382079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政治意识</a:t>
            </a:r>
          </a:p>
        </p:txBody>
      </p:sp>
      <p:sp>
        <p:nvSpPr>
          <p:cNvPr id="45" name="圆角矩形 44"/>
          <p:cNvSpPr/>
          <p:nvPr/>
        </p:nvSpPr>
        <p:spPr>
          <a:xfrm>
            <a:off x="5038090" y="439928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a:solidFill>
                  <a:srgbClr val="AF0B06"/>
                </a:solidFill>
                <a:latin typeface="微软雅黑" panose="020B0503020204020204" charset="-122"/>
                <a:ea typeface="微软雅黑" panose="020B0503020204020204" charset="-122"/>
              </a:rPr>
              <a:t>核心</a:t>
            </a:r>
            <a:r>
              <a:rPr sz="2000" b="1">
                <a:solidFill>
                  <a:srgbClr val="AF0B06"/>
                </a:solidFill>
                <a:latin typeface="微软雅黑" panose="020B0503020204020204" charset="-122"/>
                <a:ea typeface="微软雅黑" panose="020B0503020204020204" charset="-122"/>
              </a:rPr>
              <a:t>意识</a:t>
            </a:r>
          </a:p>
        </p:txBody>
      </p:sp>
      <p:sp>
        <p:nvSpPr>
          <p:cNvPr id="46" name="圆角矩形 45"/>
          <p:cNvSpPr/>
          <p:nvPr/>
        </p:nvSpPr>
        <p:spPr>
          <a:xfrm>
            <a:off x="5038090" y="497713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a:solidFill>
                  <a:srgbClr val="AF0B06"/>
                </a:solidFill>
                <a:latin typeface="微软雅黑" panose="020B0503020204020204" charset="-122"/>
                <a:ea typeface="微软雅黑" panose="020B0503020204020204" charset="-122"/>
              </a:rPr>
              <a:t>大局</a:t>
            </a:r>
            <a:r>
              <a:rPr sz="2000" b="1">
                <a:solidFill>
                  <a:srgbClr val="AF0B06"/>
                </a:solidFill>
                <a:latin typeface="微软雅黑" panose="020B0503020204020204" charset="-122"/>
                <a:ea typeface="微软雅黑" panose="020B0503020204020204" charset="-122"/>
              </a:rPr>
              <a:t>意识</a:t>
            </a:r>
          </a:p>
        </p:txBody>
      </p:sp>
      <p:sp>
        <p:nvSpPr>
          <p:cNvPr id="47" name="圆角矩形 46"/>
          <p:cNvSpPr/>
          <p:nvPr/>
        </p:nvSpPr>
        <p:spPr>
          <a:xfrm>
            <a:off x="5038090" y="555244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a:solidFill>
                  <a:srgbClr val="AF0B06"/>
                </a:solidFill>
                <a:latin typeface="微软雅黑" panose="020B0503020204020204" charset="-122"/>
                <a:ea typeface="微软雅黑" panose="020B0503020204020204" charset="-122"/>
              </a:rPr>
              <a:t>看齐</a:t>
            </a:r>
            <a:r>
              <a:rPr sz="2000" b="1">
                <a:solidFill>
                  <a:srgbClr val="AF0B06"/>
                </a:solidFill>
                <a:latin typeface="微软雅黑" panose="020B0503020204020204" charset="-122"/>
                <a:ea typeface="微软雅黑" panose="020B0503020204020204" charset="-122"/>
              </a:rPr>
              <a:t>意识</a:t>
            </a:r>
          </a:p>
        </p:txBody>
      </p:sp>
      <p:cxnSp>
        <p:nvCxnSpPr>
          <p:cNvPr id="49" name="直接箭头连接符 48"/>
          <p:cNvCxnSpPr>
            <a:stCxn id="38" idx="3"/>
            <a:endCxn id="45" idx="1"/>
          </p:cNvCxnSpPr>
          <p:nvPr/>
        </p:nvCxnSpPr>
        <p:spPr>
          <a:xfrm flipV="1">
            <a:off x="3900805" y="4582795"/>
            <a:ext cx="1137285" cy="30289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endCxn id="46" idx="1"/>
          </p:cNvCxnSpPr>
          <p:nvPr/>
        </p:nvCxnSpPr>
        <p:spPr>
          <a:xfrm>
            <a:off x="3909060" y="4885690"/>
            <a:ext cx="1129030" cy="27495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endCxn id="44" idx="1"/>
          </p:cNvCxnSpPr>
          <p:nvPr/>
        </p:nvCxnSpPr>
        <p:spPr>
          <a:xfrm flipV="1">
            <a:off x="3899535" y="4004310"/>
            <a:ext cx="1149985" cy="87185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38" idx="3"/>
            <a:endCxn id="47" idx="1"/>
          </p:cNvCxnSpPr>
          <p:nvPr/>
        </p:nvCxnSpPr>
        <p:spPr>
          <a:xfrm>
            <a:off x="3900805" y="4885690"/>
            <a:ext cx="1137285" cy="85026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99"/>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099"/>
                            </p:stCondLst>
                            <p:childTnLst>
                              <p:par>
                                <p:cTn id="39" presetID="5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3599"/>
                            </p:stCondLst>
                            <p:childTnLst>
                              <p:par>
                                <p:cTn id="45" presetID="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4099"/>
                            </p:stCondLst>
                            <p:childTnLst>
                              <p:par>
                                <p:cTn id="50" presetID="22" presetClass="entr" presetSubtype="8"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par>
                          <p:cTn id="53" fill="hold">
                            <p:stCondLst>
                              <p:cond delay="4599"/>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1000"/>
                                        <p:tgtEl>
                                          <p:spTgt spid="15"/>
                                        </p:tgtEl>
                                      </p:cBhvr>
                                    </p:animEffect>
                                  </p:childTnLst>
                                </p:cTn>
                              </p:par>
                            </p:childTnLst>
                          </p:cTn>
                        </p:par>
                        <p:par>
                          <p:cTn id="57" fill="hold">
                            <p:stCondLst>
                              <p:cond delay="5599"/>
                            </p:stCondLst>
                            <p:childTnLst>
                              <p:par>
                                <p:cTn id="58" presetID="53" presetClass="entr" presetSubtype="16"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childTnLst>
                          </p:cTn>
                        </p:par>
                        <p:par>
                          <p:cTn id="63" fill="hold">
                            <p:stCondLst>
                              <p:cond delay="6099"/>
                            </p:stCondLst>
                            <p:childTnLst>
                              <p:par>
                                <p:cTn id="64" presetID="22" presetClass="entr" presetSubtype="8" fill="hold" nodeType="after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left)">
                                      <p:cBhvr>
                                        <p:cTn id="66" dur="500"/>
                                        <p:tgtEl>
                                          <p:spTgt spid="51"/>
                                        </p:tgtEl>
                                      </p:cBhvr>
                                    </p:animEffect>
                                  </p:childTnLst>
                                </p:cTn>
                              </p:par>
                            </p:childTnLst>
                          </p:cTn>
                        </p:par>
                        <p:par>
                          <p:cTn id="67" fill="hold">
                            <p:stCondLst>
                              <p:cond delay="6599"/>
                            </p:stCondLst>
                            <p:childTnLst>
                              <p:par>
                                <p:cTn id="68" presetID="20"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edge">
                                      <p:cBhvr>
                                        <p:cTn id="70" dur="500"/>
                                        <p:tgtEl>
                                          <p:spTgt spid="44"/>
                                        </p:tgtEl>
                                      </p:cBhvr>
                                    </p:animEffect>
                                  </p:childTnLst>
                                </p:cTn>
                              </p:par>
                            </p:childTnLst>
                          </p:cTn>
                        </p:par>
                        <p:par>
                          <p:cTn id="71" fill="hold">
                            <p:stCondLst>
                              <p:cond delay="7099"/>
                            </p:stCondLst>
                            <p:childTnLst>
                              <p:par>
                                <p:cTn id="72" presetID="22" presetClass="entr" presetSubtype="8"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ipe(left)">
                                      <p:cBhvr>
                                        <p:cTn id="74" dur="500"/>
                                        <p:tgtEl>
                                          <p:spTgt spid="49"/>
                                        </p:tgtEl>
                                      </p:cBhvr>
                                    </p:animEffect>
                                  </p:childTnLst>
                                </p:cTn>
                              </p:par>
                            </p:childTnLst>
                          </p:cTn>
                        </p:par>
                        <p:par>
                          <p:cTn id="75" fill="hold">
                            <p:stCondLst>
                              <p:cond delay="7599"/>
                            </p:stCondLst>
                            <p:childTnLst>
                              <p:par>
                                <p:cTn id="76" presetID="2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edge">
                                      <p:cBhvr>
                                        <p:cTn id="78" dur="500"/>
                                        <p:tgtEl>
                                          <p:spTgt spid="45"/>
                                        </p:tgtEl>
                                      </p:cBhvr>
                                    </p:animEffect>
                                  </p:childTnLst>
                                </p:cTn>
                              </p:par>
                            </p:childTnLst>
                          </p:cTn>
                        </p:par>
                        <p:par>
                          <p:cTn id="79" fill="hold">
                            <p:stCondLst>
                              <p:cond delay="8099"/>
                            </p:stCondLst>
                            <p:childTnLst>
                              <p:par>
                                <p:cTn id="80" presetID="22" presetClass="entr" presetSubtype="8" fill="hold"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par>
                          <p:cTn id="83" fill="hold">
                            <p:stCondLst>
                              <p:cond delay="8599"/>
                            </p:stCondLst>
                            <p:childTnLst>
                              <p:par>
                                <p:cTn id="84" presetID="2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edge">
                                      <p:cBhvr>
                                        <p:cTn id="86" dur="500"/>
                                        <p:tgtEl>
                                          <p:spTgt spid="46"/>
                                        </p:tgtEl>
                                      </p:cBhvr>
                                    </p:animEffect>
                                  </p:childTnLst>
                                </p:cTn>
                              </p:par>
                            </p:childTnLst>
                          </p:cTn>
                        </p:par>
                        <p:par>
                          <p:cTn id="87" fill="hold">
                            <p:stCondLst>
                              <p:cond delay="9099"/>
                            </p:stCondLst>
                            <p:childTnLst>
                              <p:par>
                                <p:cTn id="88" presetID="22" presetClass="entr" presetSubtype="8" fill="hold"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left)">
                                      <p:cBhvr>
                                        <p:cTn id="90" dur="500"/>
                                        <p:tgtEl>
                                          <p:spTgt spid="52"/>
                                        </p:tgtEl>
                                      </p:cBhvr>
                                    </p:animEffect>
                                  </p:childTnLst>
                                </p:cTn>
                              </p:par>
                            </p:childTnLst>
                          </p:cTn>
                        </p:par>
                        <p:par>
                          <p:cTn id="91" fill="hold">
                            <p:stCondLst>
                              <p:cond delay="9599"/>
                            </p:stCondLst>
                            <p:childTnLst>
                              <p:par>
                                <p:cTn id="92" presetID="20" presetClass="entr" presetSubtype="0"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edge">
                                      <p:cBhvr>
                                        <p:cTn id="9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15" grpId="0"/>
      <p:bldP spid="38" grpId="0" animBg="1"/>
      <p:bldP spid="44" grpId="0" bldLvl="0" animBg="1"/>
      <p:bldP spid="45" grpId="0" bldLvl="0" animBg="1"/>
      <p:bldP spid="46" grpId="0" bldLvl="0" animBg="1"/>
      <p:bldP spid="4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flipV="1">
            <a:off x="742315" y="415925"/>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747135" y="318770"/>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789545" y="318770"/>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518493" y="232316"/>
            <a:ext cx="3154680" cy="368300"/>
          </a:xfrm>
          <a:prstGeom prst="rect">
            <a:avLst/>
          </a:prstGeom>
        </p:spPr>
        <p:txBody>
          <a:bodyPr wrap="none">
            <a:spAutoFit/>
          </a:bodyPr>
          <a:lstStyle/>
          <a:p>
            <a:pPr algn="ctr"/>
            <a:r>
              <a:rPr lang="zh-CN" altLang="en-US" b="1" dirty="0">
                <a:solidFill>
                  <a:srgbClr val="AF0B06"/>
                </a:solidFill>
                <a:effectLst/>
                <a:latin typeface="微软雅黑" panose="020B0503020204020204" charset="-122"/>
                <a:ea typeface="微软雅黑" panose="020B0503020204020204" charset="-122"/>
              </a:rPr>
              <a:t>解</a:t>
            </a:r>
            <a:r>
              <a:rPr lang="zh-CN" altLang="zh-CN" b="1" dirty="0">
                <a:solidFill>
                  <a:srgbClr val="AF0B06"/>
                </a:solidFill>
                <a:effectLst/>
                <a:latin typeface="微软雅黑" panose="020B0503020204020204" charset="-122"/>
                <a:ea typeface="微软雅黑" panose="020B0503020204020204" charset="-122"/>
              </a:rPr>
              <a:t>析“四讲四有”的深刻内涵</a:t>
            </a:r>
          </a:p>
        </p:txBody>
      </p:sp>
      <p:cxnSp>
        <p:nvCxnSpPr>
          <p:cNvPr id="14" name="直接连接符 13"/>
          <p:cNvCxnSpPr/>
          <p:nvPr/>
        </p:nvCxnSpPr>
        <p:spPr>
          <a:xfrm flipV="1">
            <a:off x="8717280" y="416560"/>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50290" y="1272540"/>
            <a:ext cx="1485265" cy="496570"/>
            <a:chOff x="9745" y="3869"/>
            <a:chExt cx="2339" cy="782"/>
          </a:xfrm>
        </p:grpSpPr>
        <p:sp>
          <p:nvSpPr>
            <p:cNvPr id="16" name="矩形 15"/>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17" name="矩形 16"/>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规矩</a:t>
              </a:r>
            </a:p>
          </p:txBody>
        </p:sp>
      </p:grpSp>
      <p:grpSp>
        <p:nvGrpSpPr>
          <p:cNvPr id="19" name="组合 18"/>
          <p:cNvGrpSpPr/>
          <p:nvPr/>
        </p:nvGrpSpPr>
        <p:grpSpPr>
          <a:xfrm>
            <a:off x="2651760" y="1272540"/>
            <a:ext cx="1485265" cy="496570"/>
            <a:chOff x="9745" y="3869"/>
            <a:chExt cx="2339" cy="782"/>
          </a:xfrm>
        </p:grpSpPr>
        <p:sp>
          <p:nvSpPr>
            <p:cNvPr id="20" name="矩形 19"/>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21" name="矩形 20"/>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纪律</a:t>
              </a:r>
            </a:p>
          </p:txBody>
        </p:sp>
      </p:grpSp>
      <p:cxnSp>
        <p:nvCxnSpPr>
          <p:cNvPr id="4" name="直接连接符 3"/>
          <p:cNvCxnSpPr/>
          <p:nvPr/>
        </p:nvCxnSpPr>
        <p:spPr>
          <a:xfrm>
            <a:off x="1042670" y="2030095"/>
            <a:ext cx="10106660" cy="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413885" y="127254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AF0B06"/>
                </a:solidFill>
                <a:latin typeface="微软雅黑" panose="020B0503020204020204" pitchFamily="82" charset="2"/>
                <a:ea typeface="微软雅黑" panose="020B0503020204020204" pitchFamily="82" charset="2"/>
              </a:rPr>
              <a:t>是护党之要</a:t>
            </a:r>
          </a:p>
        </p:txBody>
      </p:sp>
      <p:sp>
        <p:nvSpPr>
          <p:cNvPr id="15" name="文本框 14"/>
          <p:cNvSpPr txBox="1"/>
          <p:nvPr/>
        </p:nvSpPr>
        <p:spPr>
          <a:xfrm>
            <a:off x="967740" y="2101850"/>
            <a:ext cx="10323830" cy="829945"/>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纪律是稳压器，是压舱石，是规范行为的底线。没有纪律和规矩的约束，任何组织都会成为一盘散沙。尊党章、守党纪是一名合格党员的应有之义，是应尽之责任，也是在党护党的必然要求。</a:t>
            </a:r>
          </a:p>
        </p:txBody>
      </p:sp>
      <p:sp>
        <p:nvSpPr>
          <p:cNvPr id="38" name="矩形 37"/>
          <p:cNvSpPr/>
          <p:nvPr/>
        </p:nvSpPr>
        <p:spPr>
          <a:xfrm>
            <a:off x="2489200" y="3750310"/>
            <a:ext cx="1411605" cy="141160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微软雅黑" panose="020B0503020204020204" charset="-122"/>
                <a:ea typeface="微软雅黑" panose="020B0503020204020204" charset="-122"/>
                <a:sym typeface="+mn-ea"/>
              </a:rPr>
              <a:t>遵守三种纪律</a:t>
            </a:r>
          </a:p>
        </p:txBody>
      </p:sp>
      <p:cxnSp>
        <p:nvCxnSpPr>
          <p:cNvPr id="40" name="直接箭头连接符 39"/>
          <p:cNvCxnSpPr/>
          <p:nvPr/>
        </p:nvCxnSpPr>
        <p:spPr>
          <a:xfrm flipV="1">
            <a:off x="3900805" y="3869055"/>
            <a:ext cx="1148715" cy="56959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889375" y="4458335"/>
            <a:ext cx="1148715" cy="56959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a:xfrm>
            <a:off x="5038090" y="370522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遵守政治纪律</a:t>
            </a:r>
          </a:p>
        </p:txBody>
      </p:sp>
      <p:sp>
        <p:nvSpPr>
          <p:cNvPr id="45" name="圆角矩形 44"/>
          <p:cNvSpPr/>
          <p:nvPr/>
        </p:nvSpPr>
        <p:spPr>
          <a:xfrm>
            <a:off x="5038090" y="427291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遵守群众纪律</a:t>
            </a:r>
          </a:p>
        </p:txBody>
      </p:sp>
      <p:sp>
        <p:nvSpPr>
          <p:cNvPr id="47" name="圆角矩形 46"/>
          <p:cNvSpPr/>
          <p:nvPr/>
        </p:nvSpPr>
        <p:spPr>
          <a:xfrm>
            <a:off x="5038090" y="486029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遵守工作纪律</a:t>
            </a:r>
          </a:p>
        </p:txBody>
      </p:sp>
      <p:cxnSp>
        <p:nvCxnSpPr>
          <p:cNvPr id="22" name="直接箭头连接符 21"/>
          <p:cNvCxnSpPr/>
          <p:nvPr/>
        </p:nvCxnSpPr>
        <p:spPr>
          <a:xfrm flipV="1">
            <a:off x="3831590" y="4453890"/>
            <a:ext cx="1206500" cy="444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99"/>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099"/>
                            </p:stCondLst>
                            <p:childTnLst>
                              <p:par>
                                <p:cTn id="39" presetID="5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3599"/>
                            </p:stCondLst>
                            <p:childTnLst>
                              <p:par>
                                <p:cTn id="45" presetID="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4099"/>
                            </p:stCondLst>
                            <p:childTnLst>
                              <p:par>
                                <p:cTn id="50" presetID="22" presetClass="entr" presetSubtype="8"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par>
                          <p:cTn id="53" fill="hold">
                            <p:stCondLst>
                              <p:cond delay="4599"/>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1000"/>
                                        <p:tgtEl>
                                          <p:spTgt spid="15"/>
                                        </p:tgtEl>
                                      </p:cBhvr>
                                    </p:animEffect>
                                  </p:childTnLst>
                                </p:cTn>
                              </p:par>
                            </p:childTnLst>
                          </p:cTn>
                        </p:par>
                        <p:par>
                          <p:cTn id="57" fill="hold">
                            <p:stCondLst>
                              <p:cond delay="5599"/>
                            </p:stCondLst>
                            <p:childTnLst>
                              <p:par>
                                <p:cTn id="58" presetID="53" presetClass="entr" presetSubtype="16"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childTnLst>
                          </p:cTn>
                        </p:par>
                        <p:par>
                          <p:cTn id="63" fill="hold">
                            <p:stCondLst>
                              <p:cond delay="6099"/>
                            </p:stCondLst>
                            <p:childTnLst>
                              <p:par>
                                <p:cTn id="64" presetID="22" presetClass="entr" presetSubtype="8"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500"/>
                                        <p:tgtEl>
                                          <p:spTgt spid="40"/>
                                        </p:tgtEl>
                                      </p:cBhvr>
                                    </p:animEffect>
                                  </p:childTnLst>
                                </p:cTn>
                              </p:par>
                            </p:childTnLst>
                          </p:cTn>
                        </p:par>
                        <p:par>
                          <p:cTn id="67" fill="hold">
                            <p:stCondLst>
                              <p:cond delay="6599"/>
                            </p:stCondLst>
                            <p:childTnLst>
                              <p:par>
                                <p:cTn id="68" presetID="20"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edge">
                                      <p:cBhvr>
                                        <p:cTn id="70" dur="500"/>
                                        <p:tgtEl>
                                          <p:spTgt spid="44"/>
                                        </p:tgtEl>
                                      </p:cBhvr>
                                    </p:animEffect>
                                  </p:childTnLst>
                                </p:cTn>
                              </p:par>
                            </p:childTnLst>
                          </p:cTn>
                        </p:par>
                        <p:par>
                          <p:cTn id="71" fill="hold">
                            <p:stCondLst>
                              <p:cond delay="7099"/>
                            </p:stCondLst>
                            <p:childTnLst>
                              <p:par>
                                <p:cTn id="72" presetID="22" presetClass="entr" presetSubtype="8"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7599"/>
                            </p:stCondLst>
                            <p:childTnLst>
                              <p:par>
                                <p:cTn id="76" presetID="2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edge">
                                      <p:cBhvr>
                                        <p:cTn id="78" dur="500"/>
                                        <p:tgtEl>
                                          <p:spTgt spid="45"/>
                                        </p:tgtEl>
                                      </p:cBhvr>
                                    </p:animEffect>
                                  </p:childTnLst>
                                </p:cTn>
                              </p:par>
                            </p:childTnLst>
                          </p:cTn>
                        </p:par>
                        <p:par>
                          <p:cTn id="79" fill="hold">
                            <p:stCondLst>
                              <p:cond delay="8099"/>
                            </p:stCondLst>
                            <p:childTnLst>
                              <p:par>
                                <p:cTn id="80" presetID="22" presetClass="entr" presetSubtype="8"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par>
                          <p:cTn id="83" fill="hold">
                            <p:stCondLst>
                              <p:cond delay="8599"/>
                            </p:stCondLst>
                            <p:childTnLst>
                              <p:par>
                                <p:cTn id="84" presetID="2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wedge">
                                      <p:cBhvr>
                                        <p:cTn id="8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15" grpId="0"/>
      <p:bldP spid="38" grpId="0" bldLvl="0" animBg="1"/>
      <p:bldP spid="44" grpId="0" bldLvl="0" animBg="1"/>
      <p:bldP spid="45" grpId="0" bldLvl="0" animBg="1"/>
      <p:bldP spid="4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flipV="1">
            <a:off x="742315" y="415925"/>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747135" y="318770"/>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789545" y="318770"/>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518493" y="232316"/>
            <a:ext cx="3154680" cy="368300"/>
          </a:xfrm>
          <a:prstGeom prst="rect">
            <a:avLst/>
          </a:prstGeom>
        </p:spPr>
        <p:txBody>
          <a:bodyPr wrap="none">
            <a:spAutoFit/>
          </a:bodyPr>
          <a:lstStyle/>
          <a:p>
            <a:pPr algn="ctr"/>
            <a:r>
              <a:rPr lang="zh-CN" altLang="en-US" b="1" dirty="0">
                <a:solidFill>
                  <a:srgbClr val="AF0B06"/>
                </a:solidFill>
                <a:effectLst/>
                <a:latin typeface="微软雅黑" panose="020B0503020204020204" charset="-122"/>
                <a:ea typeface="微软雅黑" panose="020B0503020204020204" charset="-122"/>
              </a:rPr>
              <a:t>解</a:t>
            </a:r>
            <a:r>
              <a:rPr lang="zh-CN" altLang="zh-CN" b="1" dirty="0">
                <a:solidFill>
                  <a:srgbClr val="AF0B06"/>
                </a:solidFill>
                <a:effectLst/>
                <a:latin typeface="微软雅黑" panose="020B0503020204020204" charset="-122"/>
                <a:ea typeface="微软雅黑" panose="020B0503020204020204" charset="-122"/>
              </a:rPr>
              <a:t>析“四讲四有”的深刻内涵</a:t>
            </a:r>
          </a:p>
        </p:txBody>
      </p:sp>
      <p:cxnSp>
        <p:nvCxnSpPr>
          <p:cNvPr id="14" name="直接连接符 13"/>
          <p:cNvCxnSpPr/>
          <p:nvPr/>
        </p:nvCxnSpPr>
        <p:spPr>
          <a:xfrm flipV="1">
            <a:off x="8717280" y="416560"/>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50290" y="1272540"/>
            <a:ext cx="1485265" cy="496570"/>
            <a:chOff x="9745" y="3869"/>
            <a:chExt cx="2339" cy="782"/>
          </a:xfrm>
        </p:grpSpPr>
        <p:sp>
          <p:nvSpPr>
            <p:cNvPr id="16" name="矩形 15"/>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17" name="矩形 16"/>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道德</a:t>
              </a:r>
            </a:p>
          </p:txBody>
        </p:sp>
      </p:grpSp>
      <p:grpSp>
        <p:nvGrpSpPr>
          <p:cNvPr id="19" name="组合 18"/>
          <p:cNvGrpSpPr/>
          <p:nvPr/>
        </p:nvGrpSpPr>
        <p:grpSpPr>
          <a:xfrm>
            <a:off x="2651760" y="1272540"/>
            <a:ext cx="1485265" cy="496570"/>
            <a:chOff x="9745" y="3869"/>
            <a:chExt cx="2339" cy="782"/>
          </a:xfrm>
        </p:grpSpPr>
        <p:sp>
          <p:nvSpPr>
            <p:cNvPr id="20" name="矩形 19"/>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21" name="矩形 20"/>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品行</a:t>
              </a:r>
            </a:p>
          </p:txBody>
        </p:sp>
      </p:grpSp>
      <p:cxnSp>
        <p:nvCxnSpPr>
          <p:cNvPr id="4" name="直接连接符 3"/>
          <p:cNvCxnSpPr/>
          <p:nvPr/>
        </p:nvCxnSpPr>
        <p:spPr>
          <a:xfrm>
            <a:off x="1042670" y="2030095"/>
            <a:ext cx="10106660" cy="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413885" y="127254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AF0B06"/>
                </a:solidFill>
                <a:latin typeface="微软雅黑" panose="020B0503020204020204" pitchFamily="82" charset="2"/>
                <a:ea typeface="微软雅黑" panose="020B0503020204020204" pitchFamily="82" charset="2"/>
              </a:rPr>
              <a:t>是兴党之本</a:t>
            </a:r>
          </a:p>
        </p:txBody>
      </p:sp>
      <p:sp>
        <p:nvSpPr>
          <p:cNvPr id="15" name="文本框 14"/>
          <p:cNvSpPr txBox="1"/>
          <p:nvPr/>
        </p:nvSpPr>
        <p:spPr>
          <a:xfrm>
            <a:off x="967740" y="2101850"/>
            <a:ext cx="10323830" cy="1198880"/>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38" name="矩形 37"/>
          <p:cNvSpPr/>
          <p:nvPr/>
        </p:nvSpPr>
        <p:spPr>
          <a:xfrm>
            <a:off x="2489200" y="4179570"/>
            <a:ext cx="1411605" cy="141160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微软雅黑" panose="020B0503020204020204" charset="-122"/>
                <a:ea typeface="微软雅黑" panose="020B0503020204020204" charset="-122"/>
                <a:sym typeface="+mn-ea"/>
              </a:rPr>
              <a:t>做到五个一</a:t>
            </a:r>
          </a:p>
        </p:txBody>
      </p:sp>
      <p:sp>
        <p:nvSpPr>
          <p:cNvPr id="44" name="圆角矩形 43"/>
          <p:cNvSpPr/>
          <p:nvPr/>
        </p:nvSpPr>
        <p:spPr>
          <a:xfrm>
            <a:off x="5038090" y="364998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一个道德高尚的人</a:t>
            </a:r>
          </a:p>
        </p:txBody>
      </p:sp>
      <p:sp>
        <p:nvSpPr>
          <p:cNvPr id="45" name="圆角矩形 44"/>
          <p:cNvSpPr/>
          <p:nvPr/>
        </p:nvSpPr>
        <p:spPr>
          <a:xfrm>
            <a:off x="5038090" y="417766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一个品行端正的人</a:t>
            </a:r>
          </a:p>
        </p:txBody>
      </p:sp>
      <p:sp>
        <p:nvSpPr>
          <p:cNvPr id="46" name="圆角矩形 45"/>
          <p:cNvSpPr/>
          <p:nvPr/>
        </p:nvSpPr>
        <p:spPr>
          <a:xfrm>
            <a:off x="5038090" y="470217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一个正直正派的人</a:t>
            </a:r>
          </a:p>
        </p:txBody>
      </p:sp>
      <p:sp>
        <p:nvSpPr>
          <p:cNvPr id="47" name="圆角矩形 46"/>
          <p:cNvSpPr/>
          <p:nvPr/>
        </p:nvSpPr>
        <p:spPr>
          <a:xfrm>
            <a:off x="5038090" y="522414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一个诚实守信的人</a:t>
            </a:r>
          </a:p>
        </p:txBody>
      </p:sp>
      <p:sp>
        <p:nvSpPr>
          <p:cNvPr id="22" name="圆角矩形 21"/>
          <p:cNvSpPr/>
          <p:nvPr/>
        </p:nvSpPr>
        <p:spPr>
          <a:xfrm>
            <a:off x="5043170" y="575564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一个忠诚担当的人</a:t>
            </a:r>
          </a:p>
        </p:txBody>
      </p:sp>
      <p:cxnSp>
        <p:nvCxnSpPr>
          <p:cNvPr id="24" name="直接箭头连接符 23"/>
          <p:cNvCxnSpPr>
            <a:stCxn id="38" idx="3"/>
            <a:endCxn id="46" idx="1"/>
          </p:cNvCxnSpPr>
          <p:nvPr/>
        </p:nvCxnSpPr>
        <p:spPr>
          <a:xfrm>
            <a:off x="3900805" y="4885690"/>
            <a:ext cx="1137285" cy="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38" idx="3"/>
            <a:endCxn id="45" idx="1"/>
          </p:cNvCxnSpPr>
          <p:nvPr/>
        </p:nvCxnSpPr>
        <p:spPr>
          <a:xfrm flipV="1">
            <a:off x="3900805" y="4361180"/>
            <a:ext cx="1137285" cy="52451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38" idx="3"/>
            <a:endCxn id="47" idx="1"/>
          </p:cNvCxnSpPr>
          <p:nvPr/>
        </p:nvCxnSpPr>
        <p:spPr>
          <a:xfrm>
            <a:off x="3900805" y="4885690"/>
            <a:ext cx="1137285" cy="521970"/>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38" idx="3"/>
            <a:endCxn id="44" idx="1"/>
          </p:cNvCxnSpPr>
          <p:nvPr/>
        </p:nvCxnSpPr>
        <p:spPr>
          <a:xfrm flipV="1">
            <a:off x="3900805" y="3833495"/>
            <a:ext cx="1137285" cy="105219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38" idx="3"/>
            <a:endCxn id="22" idx="1"/>
          </p:cNvCxnSpPr>
          <p:nvPr/>
        </p:nvCxnSpPr>
        <p:spPr>
          <a:xfrm>
            <a:off x="3900805" y="4885690"/>
            <a:ext cx="1142365" cy="105346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99"/>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099"/>
                            </p:stCondLst>
                            <p:childTnLst>
                              <p:par>
                                <p:cTn id="39" presetID="5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3599"/>
                            </p:stCondLst>
                            <p:childTnLst>
                              <p:par>
                                <p:cTn id="45" presetID="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4099"/>
                            </p:stCondLst>
                            <p:childTnLst>
                              <p:par>
                                <p:cTn id="50" presetID="22" presetClass="entr" presetSubtype="8"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par>
                          <p:cTn id="53" fill="hold">
                            <p:stCondLst>
                              <p:cond delay="4599"/>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1000"/>
                                        <p:tgtEl>
                                          <p:spTgt spid="15"/>
                                        </p:tgtEl>
                                      </p:cBhvr>
                                    </p:animEffect>
                                  </p:childTnLst>
                                </p:cTn>
                              </p:par>
                            </p:childTnLst>
                          </p:cTn>
                        </p:par>
                        <p:par>
                          <p:cTn id="57" fill="hold">
                            <p:stCondLst>
                              <p:cond delay="5599"/>
                            </p:stCondLst>
                            <p:childTnLst>
                              <p:par>
                                <p:cTn id="58" presetID="53" presetClass="entr" presetSubtype="16"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childTnLst>
                          </p:cTn>
                        </p:par>
                        <p:par>
                          <p:cTn id="63" fill="hold">
                            <p:stCondLst>
                              <p:cond delay="6099"/>
                            </p:stCondLst>
                            <p:childTnLst>
                              <p:par>
                                <p:cTn id="64" presetID="22" presetClass="entr" presetSubtype="8"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par>
                          <p:cTn id="67" fill="hold">
                            <p:stCondLst>
                              <p:cond delay="6599"/>
                            </p:stCondLst>
                            <p:childTnLst>
                              <p:par>
                                <p:cTn id="68" presetID="20"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edge">
                                      <p:cBhvr>
                                        <p:cTn id="70" dur="500"/>
                                        <p:tgtEl>
                                          <p:spTgt spid="44"/>
                                        </p:tgtEl>
                                      </p:cBhvr>
                                    </p:animEffect>
                                  </p:childTnLst>
                                </p:cTn>
                              </p:par>
                            </p:childTnLst>
                          </p:cTn>
                        </p:par>
                        <p:par>
                          <p:cTn id="71" fill="hold">
                            <p:stCondLst>
                              <p:cond delay="7099"/>
                            </p:stCondLst>
                            <p:childTnLst>
                              <p:par>
                                <p:cTn id="72" presetID="22" presetClass="entr" presetSubtype="8"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childTnLst>
                          </p:cTn>
                        </p:par>
                        <p:par>
                          <p:cTn id="75" fill="hold">
                            <p:stCondLst>
                              <p:cond delay="7599"/>
                            </p:stCondLst>
                            <p:childTnLst>
                              <p:par>
                                <p:cTn id="76" presetID="2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edge">
                                      <p:cBhvr>
                                        <p:cTn id="78" dur="500"/>
                                        <p:tgtEl>
                                          <p:spTgt spid="45"/>
                                        </p:tgtEl>
                                      </p:cBhvr>
                                    </p:animEffect>
                                  </p:childTnLst>
                                </p:cTn>
                              </p:par>
                            </p:childTnLst>
                          </p:cTn>
                        </p:par>
                        <p:par>
                          <p:cTn id="79" fill="hold">
                            <p:stCondLst>
                              <p:cond delay="8099"/>
                            </p:stCondLst>
                            <p:childTnLst>
                              <p:par>
                                <p:cTn id="80" presetID="22" presetClass="entr" presetSubtype="8" fill="hold"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childTnLst>
                          </p:cTn>
                        </p:par>
                        <p:par>
                          <p:cTn id="83" fill="hold">
                            <p:stCondLst>
                              <p:cond delay="8599"/>
                            </p:stCondLst>
                            <p:childTnLst>
                              <p:par>
                                <p:cTn id="84" presetID="2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edge">
                                      <p:cBhvr>
                                        <p:cTn id="86" dur="500"/>
                                        <p:tgtEl>
                                          <p:spTgt spid="46"/>
                                        </p:tgtEl>
                                      </p:cBhvr>
                                    </p:animEffect>
                                  </p:childTnLst>
                                </p:cTn>
                              </p:par>
                            </p:childTnLst>
                          </p:cTn>
                        </p:par>
                        <p:par>
                          <p:cTn id="87" fill="hold">
                            <p:stCondLst>
                              <p:cond delay="9099"/>
                            </p:stCondLst>
                            <p:childTnLst>
                              <p:par>
                                <p:cTn id="88" presetID="22" presetClass="entr" presetSubtype="8" fill="hold"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par>
                          <p:cTn id="91" fill="hold">
                            <p:stCondLst>
                              <p:cond delay="9599"/>
                            </p:stCondLst>
                            <p:childTnLst>
                              <p:par>
                                <p:cTn id="92" presetID="20" presetClass="entr" presetSubtype="0"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edge">
                                      <p:cBhvr>
                                        <p:cTn id="94" dur="500"/>
                                        <p:tgtEl>
                                          <p:spTgt spid="47"/>
                                        </p:tgtEl>
                                      </p:cBhvr>
                                    </p:animEffect>
                                  </p:childTnLst>
                                </p:cTn>
                              </p:par>
                            </p:childTnLst>
                          </p:cTn>
                        </p:par>
                        <p:par>
                          <p:cTn id="95" fill="hold">
                            <p:stCondLst>
                              <p:cond delay="10099"/>
                            </p:stCondLst>
                            <p:childTnLst>
                              <p:par>
                                <p:cTn id="96" presetID="22" presetClass="entr" presetSubtype="8" fill="hold"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childTnLst>
                          </p:cTn>
                        </p:par>
                        <p:par>
                          <p:cTn id="99" fill="hold">
                            <p:stCondLst>
                              <p:cond delay="10599"/>
                            </p:stCondLst>
                            <p:childTnLst>
                              <p:par>
                                <p:cTn id="100" presetID="20" presetClass="entr" presetSubtype="0"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edge">
                                      <p:cBhvr>
                                        <p:cTn id="10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15" grpId="0"/>
      <p:bldP spid="38" grpId="0" bldLvl="0" animBg="1"/>
      <p:bldP spid="44" grpId="0" bldLvl="0" animBg="1"/>
      <p:bldP spid="45" grpId="0" bldLvl="0" animBg="1"/>
      <p:bldP spid="46" grpId="0" bldLvl="0" animBg="1"/>
      <p:bldP spid="47" grpId="0" bldLvl="0" animBg="1"/>
      <p:bldP spid="2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长城"/>
          <p:cNvPicPr>
            <a:picLocks noChangeAspect="1"/>
          </p:cNvPicPr>
          <p:nvPr/>
        </p:nvPicPr>
        <p:blipFill>
          <a:blip r:embed="rId3"/>
          <a:stretch>
            <a:fillRect/>
          </a:stretch>
        </p:blipFill>
        <p:spPr>
          <a:xfrm>
            <a:off x="5292725" y="2044700"/>
            <a:ext cx="6936740" cy="5077460"/>
          </a:xfrm>
          <a:prstGeom prst="rect">
            <a:avLst/>
          </a:prstGeom>
        </p:spPr>
      </p:pic>
      <p:cxnSp>
        <p:nvCxnSpPr>
          <p:cNvPr id="3" name="直接连接符 2"/>
          <p:cNvCxnSpPr/>
          <p:nvPr/>
        </p:nvCxnSpPr>
        <p:spPr>
          <a:xfrm flipV="1">
            <a:off x="742315" y="415925"/>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747135" y="318770"/>
            <a:ext cx="666750" cy="195580"/>
            <a:chOff x="5562" y="3729"/>
            <a:chExt cx="2630" cy="771"/>
          </a:xfrm>
        </p:grpSpPr>
        <p:sp>
          <p:nvSpPr>
            <p:cNvPr id="241"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9" name="组合 8"/>
          <p:cNvGrpSpPr/>
          <p:nvPr/>
        </p:nvGrpSpPr>
        <p:grpSpPr>
          <a:xfrm>
            <a:off x="7789545" y="318770"/>
            <a:ext cx="666750" cy="195580"/>
            <a:chOff x="5562" y="3729"/>
            <a:chExt cx="2630" cy="771"/>
          </a:xfrm>
        </p:grpSpPr>
        <p:sp>
          <p:nvSpPr>
            <p:cNvPr id="10" name="五角星"/>
            <p:cNvSpPr/>
            <p:nvPr/>
          </p:nvSpPr>
          <p:spPr>
            <a:xfrm>
              <a:off x="5562"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五角星"/>
            <p:cNvSpPr/>
            <p:nvPr/>
          </p:nvSpPr>
          <p:spPr>
            <a:xfrm>
              <a:off x="6507"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五角星"/>
            <p:cNvSpPr/>
            <p:nvPr/>
          </p:nvSpPr>
          <p:spPr>
            <a:xfrm>
              <a:off x="7421" y="3729"/>
              <a:ext cx="771" cy="771"/>
            </a:xfrm>
            <a:prstGeom prst="star5">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4518493" y="232316"/>
            <a:ext cx="3154680" cy="368300"/>
          </a:xfrm>
          <a:prstGeom prst="rect">
            <a:avLst/>
          </a:prstGeom>
        </p:spPr>
        <p:txBody>
          <a:bodyPr wrap="none">
            <a:spAutoFit/>
          </a:bodyPr>
          <a:lstStyle/>
          <a:p>
            <a:pPr algn="ctr"/>
            <a:r>
              <a:rPr lang="zh-CN" altLang="en-US" b="1" dirty="0">
                <a:solidFill>
                  <a:srgbClr val="AF0B06"/>
                </a:solidFill>
                <a:effectLst/>
                <a:latin typeface="微软雅黑" panose="020B0503020204020204" charset="-122"/>
                <a:ea typeface="微软雅黑" panose="020B0503020204020204" charset="-122"/>
              </a:rPr>
              <a:t>解</a:t>
            </a:r>
            <a:r>
              <a:rPr lang="zh-CN" altLang="zh-CN" b="1" dirty="0">
                <a:solidFill>
                  <a:srgbClr val="AF0B06"/>
                </a:solidFill>
                <a:effectLst/>
                <a:latin typeface="微软雅黑" panose="020B0503020204020204" charset="-122"/>
                <a:ea typeface="微软雅黑" panose="020B0503020204020204" charset="-122"/>
              </a:rPr>
              <a:t>析“四讲四有”的深刻内涵</a:t>
            </a:r>
          </a:p>
        </p:txBody>
      </p:sp>
      <p:cxnSp>
        <p:nvCxnSpPr>
          <p:cNvPr id="14" name="直接连接符 13"/>
          <p:cNvCxnSpPr/>
          <p:nvPr/>
        </p:nvCxnSpPr>
        <p:spPr>
          <a:xfrm flipV="1">
            <a:off x="8717280" y="416560"/>
            <a:ext cx="2732405" cy="635"/>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50290" y="1272540"/>
            <a:ext cx="1485265" cy="496570"/>
            <a:chOff x="9745" y="3869"/>
            <a:chExt cx="2339" cy="782"/>
          </a:xfrm>
        </p:grpSpPr>
        <p:sp>
          <p:nvSpPr>
            <p:cNvPr id="16" name="矩形 15"/>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讲</a:t>
              </a:r>
            </a:p>
          </p:txBody>
        </p:sp>
        <p:sp>
          <p:nvSpPr>
            <p:cNvPr id="17" name="矩形 16"/>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奉献</a:t>
              </a:r>
            </a:p>
          </p:txBody>
        </p:sp>
      </p:grpSp>
      <p:grpSp>
        <p:nvGrpSpPr>
          <p:cNvPr id="19" name="组合 18"/>
          <p:cNvGrpSpPr/>
          <p:nvPr/>
        </p:nvGrpSpPr>
        <p:grpSpPr>
          <a:xfrm>
            <a:off x="2651760" y="1272540"/>
            <a:ext cx="1485265" cy="496570"/>
            <a:chOff x="9745" y="3869"/>
            <a:chExt cx="2339" cy="782"/>
          </a:xfrm>
        </p:grpSpPr>
        <p:sp>
          <p:nvSpPr>
            <p:cNvPr id="20" name="矩形 19"/>
            <p:cNvSpPr/>
            <p:nvPr/>
          </p:nvSpPr>
          <p:spPr>
            <a:xfrm>
              <a:off x="9745" y="3869"/>
              <a:ext cx="782" cy="782"/>
            </a:xfrm>
            <a:prstGeom prst="rect">
              <a:avLst/>
            </a:prstGeom>
            <a:solidFill>
              <a:srgbClr val="AF0B06"/>
            </a:solid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有</a:t>
              </a:r>
            </a:p>
          </p:txBody>
        </p:sp>
        <p:sp>
          <p:nvSpPr>
            <p:cNvPr id="21" name="矩形 20"/>
            <p:cNvSpPr/>
            <p:nvPr/>
          </p:nvSpPr>
          <p:spPr>
            <a:xfrm>
              <a:off x="10527" y="3869"/>
              <a:ext cx="1557" cy="782"/>
            </a:xfrm>
            <a:prstGeom prst="rect">
              <a:avLst/>
            </a:prstGeom>
            <a:noFill/>
            <a:ln>
              <a:solidFill>
                <a:srgbClr val="AF0B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AF0B06"/>
                  </a:solidFill>
                  <a:latin typeface="微软雅黑" panose="020B0503020204020204" charset="-122"/>
                  <a:ea typeface="微软雅黑" panose="020B0503020204020204" charset="-122"/>
                </a:rPr>
                <a:t>作为</a:t>
              </a:r>
            </a:p>
          </p:txBody>
        </p:sp>
      </p:grpSp>
      <p:cxnSp>
        <p:nvCxnSpPr>
          <p:cNvPr id="4" name="直接连接符 3"/>
          <p:cNvCxnSpPr/>
          <p:nvPr/>
        </p:nvCxnSpPr>
        <p:spPr>
          <a:xfrm>
            <a:off x="1042670" y="2030095"/>
            <a:ext cx="10106660" cy="0"/>
          </a:xfrm>
          <a:prstGeom prst="line">
            <a:avLst/>
          </a:prstGeom>
          <a:ln w="12700">
            <a:solidFill>
              <a:srgbClr val="AF0B06"/>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413885" y="1272540"/>
            <a:ext cx="2409190" cy="474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AF0B06"/>
                </a:solidFill>
                <a:latin typeface="微软雅黑" panose="020B0503020204020204" pitchFamily="82" charset="2"/>
                <a:ea typeface="微软雅黑" panose="020B0503020204020204" pitchFamily="82" charset="2"/>
              </a:rPr>
              <a:t>是为党之基</a:t>
            </a:r>
          </a:p>
        </p:txBody>
      </p:sp>
      <p:sp>
        <p:nvSpPr>
          <p:cNvPr id="15" name="文本框 14"/>
          <p:cNvSpPr txBox="1"/>
          <p:nvPr/>
        </p:nvSpPr>
        <p:spPr>
          <a:xfrm>
            <a:off x="967740" y="2101850"/>
            <a:ext cx="10323830" cy="1198880"/>
          </a:xfrm>
          <a:prstGeom prst="rect">
            <a:avLst/>
          </a:prstGeom>
          <a:noFill/>
        </p:spPr>
        <p:txBody>
          <a:bodyPr wrap="square" rtlCol="0">
            <a:spAutoFit/>
          </a:bodyPr>
          <a:lstStyle/>
          <a:p>
            <a:pPr fontAlgn="auto">
              <a:lnSpc>
                <a:spcPct val="150000"/>
              </a:lnSpc>
            </a:pPr>
            <a:r>
              <a:rPr lang="zh-CN" altLang="en-US" sz="1600" dirty="0">
                <a:solidFill>
                  <a:schemeClr val="tx1">
                    <a:lumMod val="65000"/>
                    <a:lumOff val="35000"/>
                  </a:schemeClr>
                </a:solidFill>
                <a:latin typeface="微软雅黑" panose="020B0503020204020204" pitchFamily="82" charset="2"/>
                <a:ea typeface="微软雅黑" panose="020B0503020204020204" pitchFamily="82" charset="2"/>
                <a:sym typeface="+mn-ea"/>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38" name="矩形 37"/>
          <p:cNvSpPr/>
          <p:nvPr/>
        </p:nvSpPr>
        <p:spPr>
          <a:xfrm>
            <a:off x="2489200" y="3964940"/>
            <a:ext cx="1411605" cy="1411605"/>
          </a:xfrm>
          <a:prstGeom prst="rect">
            <a:avLst/>
          </a:prstGeom>
          <a:solidFill>
            <a:srgbClr val="AF0B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微软雅黑" panose="020B0503020204020204" charset="-122"/>
                <a:ea typeface="微软雅黑" panose="020B0503020204020204" charset="-122"/>
                <a:sym typeface="+mn-ea"/>
              </a:rPr>
              <a:t>做到三个一心</a:t>
            </a:r>
          </a:p>
        </p:txBody>
      </p:sp>
      <p:cxnSp>
        <p:nvCxnSpPr>
          <p:cNvPr id="40" name="直接箭头连接符 39"/>
          <p:cNvCxnSpPr/>
          <p:nvPr/>
        </p:nvCxnSpPr>
        <p:spPr>
          <a:xfrm flipV="1">
            <a:off x="3900805" y="4083685"/>
            <a:ext cx="1148715" cy="56959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889375" y="4672965"/>
            <a:ext cx="1148715" cy="56959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a:xfrm>
            <a:off x="5038090" y="391985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一心为党</a:t>
            </a:r>
          </a:p>
        </p:txBody>
      </p:sp>
      <p:sp>
        <p:nvSpPr>
          <p:cNvPr id="45" name="圆角矩形 44"/>
          <p:cNvSpPr/>
          <p:nvPr/>
        </p:nvSpPr>
        <p:spPr>
          <a:xfrm>
            <a:off x="5038090" y="4487545"/>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一心为公</a:t>
            </a:r>
          </a:p>
        </p:txBody>
      </p:sp>
      <p:sp>
        <p:nvSpPr>
          <p:cNvPr id="47" name="圆角矩形 46"/>
          <p:cNvSpPr/>
          <p:nvPr/>
        </p:nvSpPr>
        <p:spPr>
          <a:xfrm>
            <a:off x="5038090" y="5074920"/>
            <a:ext cx="2941955" cy="367030"/>
          </a:xfrm>
          <a:prstGeom prst="roundRect">
            <a:avLst>
              <a:gd name="adj" fmla="val 50000"/>
            </a:avLst>
          </a:prstGeom>
          <a:noFill/>
          <a:ln w="12700" cmpd="sng">
            <a:solidFill>
              <a:srgbClr val="AF0B0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a:solidFill>
                  <a:srgbClr val="AF0B06"/>
                </a:solidFill>
                <a:latin typeface="微软雅黑" panose="020B0503020204020204" charset="-122"/>
                <a:ea typeface="微软雅黑" panose="020B0503020204020204" charset="-122"/>
              </a:rPr>
              <a:t>一心为民</a:t>
            </a:r>
          </a:p>
        </p:txBody>
      </p:sp>
      <p:cxnSp>
        <p:nvCxnSpPr>
          <p:cNvPr id="22" name="直接箭头连接符 21"/>
          <p:cNvCxnSpPr/>
          <p:nvPr/>
        </p:nvCxnSpPr>
        <p:spPr>
          <a:xfrm flipV="1">
            <a:off x="3831590" y="4668520"/>
            <a:ext cx="1206500" cy="4445"/>
          </a:xfrm>
          <a:prstGeom prst="straightConnector1">
            <a:avLst/>
          </a:prstGeom>
          <a:ln w="12700">
            <a:solidFill>
              <a:srgbClr val="AF0B0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5"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0.7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animEffect transition="in" filter="fade">
                                      <p:cBhvr>
                                        <p:cTn id="31" dur="500"/>
                                        <p:tgtEl>
                                          <p:spTgt spid="13"/>
                                        </p:tgtEl>
                                      </p:cBhvr>
                                    </p:animEffect>
                                  </p:childTnLst>
                                </p:cTn>
                              </p:par>
                            </p:childTnLst>
                          </p:cTn>
                        </p:par>
                        <p:par>
                          <p:cTn id="32" fill="hold">
                            <p:stCondLst>
                              <p:cond delay="2599"/>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099"/>
                            </p:stCondLst>
                            <p:childTnLst>
                              <p:par>
                                <p:cTn id="39" presetID="5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3599"/>
                            </p:stCondLst>
                            <p:childTnLst>
                              <p:par>
                                <p:cTn id="45" presetID="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4099"/>
                            </p:stCondLst>
                            <p:childTnLst>
                              <p:par>
                                <p:cTn id="50" presetID="22" presetClass="entr" presetSubtype="8"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par>
                          <p:cTn id="53" fill="hold">
                            <p:stCondLst>
                              <p:cond delay="4599"/>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1000"/>
                                        <p:tgtEl>
                                          <p:spTgt spid="15"/>
                                        </p:tgtEl>
                                      </p:cBhvr>
                                    </p:animEffect>
                                  </p:childTnLst>
                                </p:cTn>
                              </p:par>
                            </p:childTnLst>
                          </p:cTn>
                        </p:par>
                        <p:par>
                          <p:cTn id="57" fill="hold">
                            <p:stCondLst>
                              <p:cond delay="5599"/>
                            </p:stCondLst>
                            <p:childTnLst>
                              <p:par>
                                <p:cTn id="58" presetID="53" presetClass="entr" presetSubtype="16"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childTnLst>
                          </p:cTn>
                        </p:par>
                        <p:par>
                          <p:cTn id="63" fill="hold">
                            <p:stCondLst>
                              <p:cond delay="6099"/>
                            </p:stCondLst>
                            <p:childTnLst>
                              <p:par>
                                <p:cTn id="64" presetID="22" presetClass="entr" presetSubtype="8"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500"/>
                                        <p:tgtEl>
                                          <p:spTgt spid="40"/>
                                        </p:tgtEl>
                                      </p:cBhvr>
                                    </p:animEffect>
                                  </p:childTnLst>
                                </p:cTn>
                              </p:par>
                            </p:childTnLst>
                          </p:cTn>
                        </p:par>
                        <p:par>
                          <p:cTn id="67" fill="hold">
                            <p:stCondLst>
                              <p:cond delay="6599"/>
                            </p:stCondLst>
                            <p:childTnLst>
                              <p:par>
                                <p:cTn id="68" presetID="20"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edge">
                                      <p:cBhvr>
                                        <p:cTn id="70" dur="500"/>
                                        <p:tgtEl>
                                          <p:spTgt spid="44"/>
                                        </p:tgtEl>
                                      </p:cBhvr>
                                    </p:animEffect>
                                  </p:childTnLst>
                                </p:cTn>
                              </p:par>
                            </p:childTnLst>
                          </p:cTn>
                        </p:par>
                        <p:par>
                          <p:cTn id="71" fill="hold">
                            <p:stCondLst>
                              <p:cond delay="7099"/>
                            </p:stCondLst>
                            <p:childTnLst>
                              <p:par>
                                <p:cTn id="72" presetID="22" presetClass="entr" presetSubtype="8"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7599"/>
                            </p:stCondLst>
                            <p:childTnLst>
                              <p:par>
                                <p:cTn id="76" presetID="2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edge">
                                      <p:cBhvr>
                                        <p:cTn id="78" dur="500"/>
                                        <p:tgtEl>
                                          <p:spTgt spid="45"/>
                                        </p:tgtEl>
                                      </p:cBhvr>
                                    </p:animEffect>
                                  </p:childTnLst>
                                </p:cTn>
                              </p:par>
                            </p:childTnLst>
                          </p:cTn>
                        </p:par>
                        <p:par>
                          <p:cTn id="79" fill="hold">
                            <p:stCondLst>
                              <p:cond delay="8099"/>
                            </p:stCondLst>
                            <p:childTnLst>
                              <p:par>
                                <p:cTn id="80" presetID="22" presetClass="entr" presetSubtype="8"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par>
                          <p:cTn id="83" fill="hold">
                            <p:stCondLst>
                              <p:cond delay="8599"/>
                            </p:stCondLst>
                            <p:childTnLst>
                              <p:par>
                                <p:cTn id="84" presetID="2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wedge">
                                      <p:cBhvr>
                                        <p:cTn id="8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bldLvl="0" animBg="1"/>
      <p:bldP spid="15" grpId="0"/>
      <p:bldP spid="38" grpId="0" bldLvl="0" animBg="1"/>
      <p:bldP spid="44" grpId="0" bldLvl="0" animBg="1"/>
      <p:bldP spid="45" grpId="0" bldLvl="0" animBg="1"/>
      <p:bldP spid="4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2414</Words>
  <Application>Microsoft Office PowerPoint</Application>
  <PresentationFormat>宽屏</PresentationFormat>
  <Paragraphs>222</Paragraphs>
  <Slides>27</Slides>
  <Notes>27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Calibri</vt:lpstr>
      <vt:lpstr>等线</vt:lpstr>
      <vt:lpstr>方正姚体</vt:lpstr>
      <vt:lpstr>李旭科毛笔行书</vt:lpstr>
      <vt:lpstr>微软雅黑</vt:lpstr>
      <vt:lpstr>方正正纤黑简体</vt:lpstr>
      <vt:lpstr>Arial</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win</cp:lastModifiedBy>
  <cp:revision>23</cp:revision>
  <dcterms:created xsi:type="dcterms:W3CDTF">2017-07-19T09:04:00Z</dcterms:created>
  <dcterms:modified xsi:type="dcterms:W3CDTF">2017-07-24T08:40:11Z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