
<file path=[Content_Types].xml><?xml version="1.0" encoding="utf-8"?>
<Types xmlns="http://schemas.openxmlformats.org/package/2006/content-types">
  <Default Extension="mp3" ContentType="audio/mpeg"/>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9.xml" ContentType="application/vnd.openxmlformats-officedocument.presentationml.tags+xml"/>
  <Override PartName="/ppt/notesSlides/notesSlide1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17.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8.xml" ContentType="application/vnd.openxmlformats-officedocument.presentationml.notesSlide+xml"/>
  <Override PartName="/ppt/tags/tag23.xml" ContentType="application/vnd.openxmlformats-officedocument.presentationml.tags+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1"/>
  </p:sldMasterIdLst>
  <p:notesMasterIdLst>
    <p:notesMasterId r:id="rId21"/>
  </p:notesMasterIdLst>
  <p:sldIdLst>
    <p:sldId id="3340" r:id="rId2"/>
    <p:sldId id="3341" r:id="rId3"/>
    <p:sldId id="3342" r:id="rId4"/>
    <p:sldId id="3345" r:id="rId5"/>
    <p:sldId id="3346" r:id="rId6"/>
    <p:sldId id="3347" r:id="rId7"/>
    <p:sldId id="3344" r:id="rId8"/>
    <p:sldId id="3348" r:id="rId9"/>
    <p:sldId id="3350" r:id="rId10"/>
    <p:sldId id="3349" r:id="rId11"/>
    <p:sldId id="3351" r:id="rId12"/>
    <p:sldId id="3352" r:id="rId13"/>
    <p:sldId id="3354" r:id="rId14"/>
    <p:sldId id="3353" r:id="rId15"/>
    <p:sldId id="3358" r:id="rId16"/>
    <p:sldId id="3355" r:id="rId17"/>
    <p:sldId id="3356" r:id="rId18"/>
    <p:sldId id="3357" r:id="rId19"/>
    <p:sldId id="3324" r:id="rId20"/>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6F76"/>
    <a:srgbClr val="E6E6E6"/>
    <a:srgbClr val="DFDFE7"/>
    <a:srgbClr val="C14E5A"/>
    <a:srgbClr val="EDD19C"/>
    <a:srgbClr val="EFB3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94" autoAdjust="0"/>
    <p:restoredTop sz="95965" autoAdjust="0"/>
  </p:normalViewPr>
  <p:slideViewPr>
    <p:cSldViewPr snapToGrid="0">
      <p:cViewPr>
        <p:scale>
          <a:sx n="100" d="100"/>
          <a:sy n="100" d="100"/>
        </p:scale>
        <p:origin x="1818" y="66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notesViewPr>
    <p:cSldViewPr snapToGrid="0">
      <p:cViewPr varScale="1">
        <p:scale>
          <a:sx n="81" d="100"/>
          <a:sy n="81" d="100"/>
        </p:scale>
        <p:origin x="3978" y="90"/>
      </p:cViewPr>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9DD37B-E8F0-46FF-BB7F-9283BB6FDB37}" type="datetimeFigureOut">
              <a:rPr lang="zh-CN" altLang="en-US" smtClean="0"/>
              <a:t>2018-04-08</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267CA7-30D1-48B3-BF62-24E0B73AEF98}" type="slidenum">
              <a:rPr lang="zh-CN" altLang="en-US" smtClean="0"/>
              <a:t>‹#›</a:t>
            </a:fld>
            <a:endParaRPr lang="zh-CN" altLang="en-US"/>
          </a:p>
        </p:txBody>
      </p:sp>
    </p:spTree>
    <p:extLst>
      <p:ext uri="{BB962C8B-B14F-4D97-AF65-F5344CB8AC3E}">
        <p14:creationId xmlns:p14="http://schemas.microsoft.com/office/powerpoint/2010/main" val="383791509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924838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266219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319942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695166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310610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541559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385265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784572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14039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652604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B47C44-683E-471E-8E77-357DC93F2672}"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5885627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41334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4326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79611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96324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989696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572752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403856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C9C7-1CA5-4F0A-A098-4F97ADAB24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234113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hasCustomPrompt="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243244F4-8239-4FBA-BAF8-1D7BA70E9511}" type="datetimeFigureOut">
              <a:rPr lang="zh-CN" altLang="en-US" smtClean="0"/>
              <a:t>2018-04-08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303B9C-3929-4105-9A36-5366D33C22D3}" type="slidenum">
              <a:rPr lang="zh-CN" altLang="en-US" smtClean="0"/>
              <a:t>‹#›</a:t>
            </a:fld>
            <a:endParaRPr lang="zh-CN" altLang="en-US"/>
          </a:p>
        </p:txBody>
      </p:sp>
    </p:spTree>
    <p:extLst>
      <p:ext uri="{BB962C8B-B14F-4D97-AF65-F5344CB8AC3E}">
        <p14:creationId xmlns:p14="http://schemas.microsoft.com/office/powerpoint/2010/main" val="19764400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3244F4-8239-4FBA-BAF8-1D7BA70E9511}" type="datetimeFigureOut">
              <a:rPr lang="zh-CN" altLang="en-US" smtClean="0"/>
              <a:t>2018-04-08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7303B9C-3929-4105-9A36-5366D33C22D3}" type="slidenum">
              <a:rPr lang="zh-CN" altLang="en-US" smtClean="0"/>
              <a:t>‹#›</a:t>
            </a:fld>
            <a:endParaRPr lang="zh-CN" altLang="en-US"/>
          </a:p>
        </p:txBody>
      </p:sp>
    </p:spTree>
    <p:extLst>
      <p:ext uri="{BB962C8B-B14F-4D97-AF65-F5344CB8AC3E}">
        <p14:creationId xmlns:p14="http://schemas.microsoft.com/office/powerpoint/2010/main" val="30857029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243244F4-8239-4FBA-BAF8-1D7BA70E9511}" type="datetimeFigureOut">
              <a:rPr lang="zh-CN" altLang="en-US" smtClean="0"/>
              <a:t>2018-04-08</a:t>
            </a:fld>
            <a:endParaRPr lang="zh-CN" altLang="en-US"/>
          </a:p>
        </p:txBody>
      </p:sp>
      <p:sp>
        <p:nvSpPr>
          <p:cNvPr id="5" name="页脚占位符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97303B9C-3929-4105-9A36-5366D33C22D3}" type="slidenum">
              <a:rPr lang="zh-CN" altLang="en-US" smtClean="0"/>
              <a:t>‹#›</a:t>
            </a:fld>
            <a:endParaRPr lang="zh-CN" altLang="en-US"/>
          </a:p>
        </p:txBody>
      </p:sp>
    </p:spTree>
    <p:extLst>
      <p:ext uri="{BB962C8B-B14F-4D97-AF65-F5344CB8AC3E}">
        <p14:creationId xmlns:p14="http://schemas.microsoft.com/office/powerpoint/2010/main" val="2931405484"/>
      </p:ext>
    </p:extLst>
  </p:cSld>
  <p:clrMap bg1="lt1" tx1="dk1" bg2="lt2" tx2="dk2" accent1="accent1" accent2="accent2" accent3="accent3" accent4="accent4" accent5="accent5" accent6="accent6" hlink="hlink" folHlink="folHlink"/>
  <p:sldLayoutIdLst>
    <p:sldLayoutId id="2147483716" r:id="rId1"/>
    <p:sldLayoutId id="2147483722" r:id="rId2"/>
  </p:sldLayoutIdLst>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xml"/><Relationship Id="rId7" Type="http://schemas.microsoft.com/office/2007/relationships/hdphoto" Target="../media/hdphoto1.wdp"/><Relationship Id="rId12" Type="http://schemas.openxmlformats.org/officeDocument/2006/relationships/image" Target="../media/image6.emf"/><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png"/><Relationship Id="rId11" Type="http://schemas.openxmlformats.org/officeDocument/2006/relationships/image" Target="../media/image5.emf"/><Relationship Id="rId5" Type="http://schemas.openxmlformats.org/officeDocument/2006/relationships/notesSlide" Target="../notesSlides/notesSlide1.xml"/><Relationship Id="rId10" Type="http://schemas.openxmlformats.org/officeDocument/2006/relationships/image" Target="../media/image4.png"/><Relationship Id="rId4" Type="http://schemas.openxmlformats.org/officeDocument/2006/relationships/slideLayout" Target="../slideLayouts/slideLayout1.xml"/><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png"/><Relationship Id="rId7"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7.emf"/><Relationship Id="rId5" Type="http://schemas.openxmlformats.org/officeDocument/2006/relationships/image" Target="../media/image23.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11.xml"/><Relationship Id="rId7"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9.xml"/><Relationship Id="rId6" Type="http://schemas.openxmlformats.org/officeDocument/2006/relationships/image" Target="../media/image11.png"/><Relationship Id="rId11" Type="http://schemas.openxmlformats.org/officeDocument/2006/relationships/image" Target="../media/image13.png"/><Relationship Id="rId5" Type="http://schemas.microsoft.com/office/2007/relationships/hdphoto" Target="../media/hdphoto1.wdp"/><Relationship Id="rId10" Type="http://schemas.openxmlformats.org/officeDocument/2006/relationships/image" Target="../media/image7.emf"/><Relationship Id="rId4" Type="http://schemas.openxmlformats.org/officeDocument/2006/relationships/image" Target="../media/image1.png"/><Relationship Id="rId9" Type="http://schemas.openxmlformats.org/officeDocument/2006/relationships/image" Target="../media/image6.emf"/></Relationships>
</file>

<file path=ppt/slides/_rels/slide12.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29.png"/><Relationship Id="rId3" Type="http://schemas.openxmlformats.org/officeDocument/2006/relationships/tags" Target="../tags/tag12.xml"/><Relationship Id="rId7" Type="http://schemas.openxmlformats.org/officeDocument/2006/relationships/image" Target="../media/image1.png"/><Relationship Id="rId12" Type="http://schemas.openxmlformats.org/officeDocument/2006/relationships/image" Target="../media/image28.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12.xml"/><Relationship Id="rId11" Type="http://schemas.openxmlformats.org/officeDocument/2006/relationships/image" Target="../media/image27.png"/><Relationship Id="rId5" Type="http://schemas.openxmlformats.org/officeDocument/2006/relationships/slideLayout" Target="../slideLayouts/slideLayout1.xml"/><Relationship Id="rId10" Type="http://schemas.openxmlformats.org/officeDocument/2006/relationships/image" Target="../media/image26.png"/><Relationship Id="rId4" Type="http://schemas.openxmlformats.org/officeDocument/2006/relationships/tags" Target="../tags/tag13.xml"/><Relationship Id="rId9" Type="http://schemas.openxmlformats.org/officeDocument/2006/relationships/image" Target="../media/image6.emf"/></Relationships>
</file>

<file path=ppt/slides/_rels/slide13.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image" Target="../media/image1.png"/><Relationship Id="rId7"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7.emf"/><Relationship Id="rId5" Type="http://schemas.openxmlformats.org/officeDocument/2006/relationships/image" Target="../media/image6.emf"/><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image" Target="../media/image1.png"/><Relationship Id="rId7"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5.png"/><Relationship Id="rId4" Type="http://schemas.microsoft.com/office/2007/relationships/hdphoto" Target="../media/hdphoto1.wdp"/><Relationship Id="rId9" Type="http://schemas.openxmlformats.org/officeDocument/2006/relationships/image" Target="../media/image6.emf"/></Relationships>
</file>

<file path=ppt/slides/_rels/slide1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15.xml"/><Relationship Id="rId7"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14.xml"/><Relationship Id="rId6" Type="http://schemas.openxmlformats.org/officeDocument/2006/relationships/image" Target="../media/image11.png"/><Relationship Id="rId11" Type="http://schemas.openxmlformats.org/officeDocument/2006/relationships/image" Target="../media/image13.png"/><Relationship Id="rId5" Type="http://schemas.microsoft.com/office/2007/relationships/hdphoto" Target="../media/hdphoto1.wdp"/><Relationship Id="rId10" Type="http://schemas.openxmlformats.org/officeDocument/2006/relationships/image" Target="../media/image7.emf"/><Relationship Id="rId4" Type="http://schemas.openxmlformats.org/officeDocument/2006/relationships/image" Target="../media/image1.png"/><Relationship Id="rId9" Type="http://schemas.openxmlformats.org/officeDocument/2006/relationships/image" Target="../media/image6.emf"/></Relationships>
</file>

<file path=ppt/slides/_rels/slide16.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tags" Target="../tags/tag17.xml"/><Relationship Id="rId7" Type="http://schemas.microsoft.com/office/2007/relationships/hdphoto" Target="../media/hdphoto1.wdp"/><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1.png"/><Relationship Id="rId11" Type="http://schemas.openxmlformats.org/officeDocument/2006/relationships/image" Target="../media/image37.png"/><Relationship Id="rId5" Type="http://schemas.openxmlformats.org/officeDocument/2006/relationships/notesSlide" Target="../notesSlides/notesSlide16.xml"/><Relationship Id="rId10" Type="http://schemas.openxmlformats.org/officeDocument/2006/relationships/image" Target="../media/image36.png"/><Relationship Id="rId4" Type="http://schemas.openxmlformats.org/officeDocument/2006/relationships/slideLayout" Target="../slideLayouts/slideLayout1.xml"/><Relationship Id="rId9" Type="http://schemas.openxmlformats.org/officeDocument/2006/relationships/image" Target="../media/image6.emf"/></Relationships>
</file>

<file path=ppt/slides/_rels/slide1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slideLayout" Target="../slideLayouts/slideLayout1.xml"/><Relationship Id="rId7" Type="http://schemas.openxmlformats.org/officeDocument/2006/relationships/image" Target="../media/image6.emf"/><Relationship Id="rId2" Type="http://schemas.openxmlformats.org/officeDocument/2006/relationships/tags" Target="../tags/tag19.xml"/><Relationship Id="rId1" Type="http://schemas.openxmlformats.org/officeDocument/2006/relationships/tags" Target="../tags/tag18.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17.xml"/><Relationship Id="rId9" Type="http://schemas.openxmlformats.org/officeDocument/2006/relationships/image" Target="../media/image39.png"/></Relationships>
</file>

<file path=ppt/slides/_rels/slide18.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tags" Target="../tags/tag22.xml"/><Relationship Id="rId7" Type="http://schemas.microsoft.com/office/2007/relationships/hdphoto" Target="../media/hdphoto1.wdp"/><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1.png"/><Relationship Id="rId5" Type="http://schemas.openxmlformats.org/officeDocument/2006/relationships/notesSlide" Target="../notesSlides/notesSlide18.xml"/><Relationship Id="rId10" Type="http://schemas.openxmlformats.org/officeDocument/2006/relationships/image" Target="../media/image40.png"/><Relationship Id="rId4" Type="http://schemas.openxmlformats.org/officeDocument/2006/relationships/slideLayout" Target="../slideLayouts/slideLayout1.xml"/><Relationship Id="rId9"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6.emf"/><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5.emf"/><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slideLayout" Target="../slideLayouts/slideLayout1.xml"/><Relationship Id="rId7" Type="http://schemas.openxmlformats.org/officeDocument/2006/relationships/image" Target="../media/image7.emf"/><Relationship Id="rId2" Type="http://schemas.openxmlformats.org/officeDocument/2006/relationships/tags" Target="../tags/tag3.xml"/><Relationship Id="rId1" Type="http://schemas.openxmlformats.org/officeDocument/2006/relationships/tags" Target="../tags/tag2.xml"/><Relationship Id="rId6" Type="http://schemas.microsoft.com/office/2007/relationships/hdphoto" Target="../media/hdphoto1.wdp"/><Relationship Id="rId11" Type="http://schemas.openxmlformats.org/officeDocument/2006/relationships/image" Target="../media/image10.png"/><Relationship Id="rId5" Type="http://schemas.openxmlformats.org/officeDocument/2006/relationships/image" Target="../media/image1.png"/><Relationship Id="rId10" Type="http://schemas.openxmlformats.org/officeDocument/2006/relationships/image" Target="../media/image9.png"/><Relationship Id="rId4" Type="http://schemas.openxmlformats.org/officeDocument/2006/relationships/notesSlide" Target="../notesSlides/notesSlide2.xml"/><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3.xml"/><Relationship Id="rId7"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11.png"/><Relationship Id="rId11" Type="http://schemas.openxmlformats.org/officeDocument/2006/relationships/image" Target="../media/image13.png"/><Relationship Id="rId5" Type="http://schemas.microsoft.com/office/2007/relationships/hdphoto" Target="../media/hdphoto1.wdp"/><Relationship Id="rId10" Type="http://schemas.openxmlformats.org/officeDocument/2006/relationships/image" Target="../media/image7.emf"/><Relationship Id="rId4" Type="http://schemas.openxmlformats.org/officeDocument/2006/relationships/image" Target="../media/image1.png"/><Relationship Id="rId9" Type="http://schemas.openxmlformats.org/officeDocument/2006/relationships/image" Target="../media/image6.emf"/></Relationships>
</file>

<file path=ppt/slides/_rels/slide4.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tags" Target="../tags/tag7.xml"/><Relationship Id="rId7" Type="http://schemas.microsoft.com/office/2007/relationships/hdphoto" Target="../media/hdphoto1.wdp"/><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1.png"/><Relationship Id="rId5" Type="http://schemas.openxmlformats.org/officeDocument/2006/relationships/notesSlide" Target="../notesSlides/notesSlide4.xml"/><Relationship Id="rId10" Type="http://schemas.openxmlformats.org/officeDocument/2006/relationships/image" Target="../media/image15.png"/><Relationship Id="rId4" Type="http://schemas.openxmlformats.org/officeDocument/2006/relationships/slideLayout" Target="../slideLayouts/slideLayout1.xml"/><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6.emf"/><Relationship Id="rId5" Type="http://schemas.openxmlformats.org/officeDocument/2006/relationships/image" Target="../media/image7.emf"/><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7.xml"/><Relationship Id="rId7"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11.png"/><Relationship Id="rId11" Type="http://schemas.openxmlformats.org/officeDocument/2006/relationships/image" Target="../media/image13.png"/><Relationship Id="rId5" Type="http://schemas.microsoft.com/office/2007/relationships/hdphoto" Target="../media/hdphoto1.wdp"/><Relationship Id="rId10" Type="http://schemas.openxmlformats.org/officeDocument/2006/relationships/image" Target="../media/image7.emf"/><Relationship Id="rId4" Type="http://schemas.openxmlformats.org/officeDocument/2006/relationships/image" Target="../media/image1.png"/><Relationship Id="rId9"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1.emf"/><Relationship Id="rId5" Type="http://schemas.openxmlformats.org/officeDocument/2006/relationships/image" Target="../media/image20.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6.emf"/><Relationship Id="rId5" Type="http://schemas.openxmlformats.org/officeDocument/2006/relationships/image" Target="../media/image22.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6">
            <a:alphaModFix amt="26000"/>
            <a:extLst>
              <a:ext uri="{BEBA8EAE-BF5A-486C-A8C5-ECC9F3942E4B}">
                <a14:imgProps xmlns:a14="http://schemas.microsoft.com/office/drawing/2010/main">
                  <a14:imgLayer r:embed="rId7">
                    <a14:imgEffect>
                      <a14:artisticTexturizer/>
                    </a14:imgEffect>
                    <a14:imgEffect>
                      <a14:brightnessContrast bright="18000"/>
                    </a14:imgEffect>
                    <a14:imgEffect>
                      <a14:colorTemperature colorTemp="5591"/>
                    </a14:imgEffect>
                    <a14:imgEffect>
                      <a14:saturation sat="28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pic>
        <p:nvPicPr>
          <p:cNvPr id="15" name="刘珂矣-半壶纱">
            <a:hlinkClick r:id="" action="ppaction://media"/>
            <a:extLst>
              <a:ext uri="{FF2B5EF4-FFF2-40B4-BE49-F238E27FC236}">
                <a16:creationId xmlns:a16="http://schemas.microsoft.com/office/drawing/2014/main" id="{D1AB8841-E2B3-4821-9D09-94130D8E9D0D}"/>
              </a:ext>
            </a:extLst>
          </p:cNvPr>
          <p:cNvPicPr>
            <a:picLocks noChangeAspect="1"/>
          </p:cNvPicPr>
          <p:nvPr>
            <a:audioFile r:link="rId2"/>
            <p:extLst>
              <p:ext uri="{DAA4B4D4-6D71-4841-9C94-3DE7FCFB9230}">
                <p14:media xmlns:p14="http://schemas.microsoft.com/office/powerpoint/2010/main" r:embed="rId1"/>
              </p:ext>
            </p:extLst>
          </p:nvPr>
        </p:nvPicPr>
        <p:blipFill>
          <a:blip r:embed="rId8" cstate="print"/>
          <a:stretch>
            <a:fillRect/>
          </a:stretch>
        </p:blipFill>
        <p:spPr>
          <a:xfrm>
            <a:off x="2302137" y="-1085850"/>
            <a:ext cx="609600" cy="609600"/>
          </a:xfrm>
          <a:prstGeom prst="rect">
            <a:avLst/>
          </a:prstGeom>
        </p:spPr>
      </p:pic>
      <p:pic>
        <p:nvPicPr>
          <p:cNvPr id="16" name="图片 15">
            <a:extLst>
              <a:ext uri="{FF2B5EF4-FFF2-40B4-BE49-F238E27FC236}">
                <a16:creationId xmlns:a16="http://schemas.microsoft.com/office/drawing/2014/main" id="{88FA5289-E1D5-4B4D-80EA-72B27BB657B3}"/>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5196012" y="2157281"/>
            <a:ext cx="2772407" cy="3001059"/>
          </a:xfrm>
          <a:prstGeom prst="rect">
            <a:avLst/>
          </a:prstGeom>
        </p:spPr>
      </p:pic>
      <p:pic>
        <p:nvPicPr>
          <p:cNvPr id="17" name="图片 16">
            <a:extLst>
              <a:ext uri="{FF2B5EF4-FFF2-40B4-BE49-F238E27FC236}">
                <a16:creationId xmlns:a16="http://schemas.microsoft.com/office/drawing/2014/main" id="{9390D2E5-BF31-472D-A7A2-C315901A2253}"/>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1" y="-19050"/>
            <a:ext cx="6796111" cy="5176838"/>
          </a:xfrm>
          <a:prstGeom prst="rect">
            <a:avLst/>
          </a:prstGeom>
        </p:spPr>
      </p:pic>
      <p:sp>
        <p:nvSpPr>
          <p:cNvPr id="18" name="文本框 17">
            <a:extLst>
              <a:ext uri="{FF2B5EF4-FFF2-40B4-BE49-F238E27FC236}">
                <a16:creationId xmlns:a16="http://schemas.microsoft.com/office/drawing/2014/main" id="{7E9484BD-847F-4956-8D84-463CC49CA635}"/>
              </a:ext>
            </a:extLst>
          </p:cNvPr>
          <p:cNvSpPr txBox="1"/>
          <p:nvPr/>
        </p:nvSpPr>
        <p:spPr>
          <a:xfrm>
            <a:off x="2382945" y="931351"/>
            <a:ext cx="1107996" cy="2612159"/>
          </a:xfrm>
          <a:prstGeom prst="rect">
            <a:avLst/>
          </a:prstGeom>
          <a:noFill/>
        </p:spPr>
        <p:txBody>
          <a:bodyPr vert="eaVert" wrap="square" rtlCol="0">
            <a:spAutoFit/>
          </a:bodyPr>
          <a:lstStyle/>
          <a:p>
            <a:pPr algn="dist" defTabSz="685800"/>
            <a:r>
              <a:rPr lang="zh-CN" altLang="en-US" sz="6000">
                <a:solidFill>
                  <a:schemeClr val="tx1">
                    <a:lumMod val="85000"/>
                    <a:lumOff val="15000"/>
                  </a:schemeClr>
                </a:solidFill>
                <a:latin typeface="方正行楷繁体" panose="03000509000000000000" pitchFamily="65" charset="-122"/>
                <a:ea typeface="方正行楷繁体" panose="03000509000000000000" pitchFamily="65" charset="-122"/>
              </a:rPr>
              <a:t>浣溪沙</a:t>
            </a:r>
          </a:p>
        </p:txBody>
      </p:sp>
      <p:grpSp>
        <p:nvGrpSpPr>
          <p:cNvPr id="19" name="组合 18">
            <a:extLst>
              <a:ext uri="{FF2B5EF4-FFF2-40B4-BE49-F238E27FC236}">
                <a16:creationId xmlns:a16="http://schemas.microsoft.com/office/drawing/2014/main" id="{8E7B11A1-1493-408D-ACBA-B82FD7C5CCCF}"/>
              </a:ext>
            </a:extLst>
          </p:cNvPr>
          <p:cNvGrpSpPr/>
          <p:nvPr/>
        </p:nvGrpSpPr>
        <p:grpSpPr>
          <a:xfrm>
            <a:off x="3418738" y="1945561"/>
            <a:ext cx="392415" cy="2451040"/>
            <a:chOff x="7591697" y="2193373"/>
            <a:chExt cx="523220" cy="3268053"/>
          </a:xfrm>
        </p:grpSpPr>
        <p:sp>
          <p:nvSpPr>
            <p:cNvPr id="20" name="文本框 19">
              <a:extLst>
                <a:ext uri="{FF2B5EF4-FFF2-40B4-BE49-F238E27FC236}">
                  <a16:creationId xmlns:a16="http://schemas.microsoft.com/office/drawing/2014/main" id="{41E923F4-3C7B-40A0-AFF5-A08710AF6E9B}"/>
                </a:ext>
              </a:extLst>
            </p:cNvPr>
            <p:cNvSpPr txBox="1"/>
            <p:nvPr/>
          </p:nvSpPr>
          <p:spPr>
            <a:xfrm>
              <a:off x="7591697" y="2193373"/>
              <a:ext cx="523220" cy="3268053"/>
            </a:xfrm>
            <a:prstGeom prst="rect">
              <a:avLst/>
            </a:prstGeom>
            <a:noFill/>
          </p:spPr>
          <p:txBody>
            <a:bodyPr vert="eaVert" wrap="square" rtlCol="0">
              <a:spAutoFit/>
            </a:bodyPr>
            <a:lstStyle/>
            <a:p>
              <a:pPr defTabSz="685800"/>
              <a:r>
                <a:rPr lang="en-US" altLang="zh-CN" sz="1350">
                  <a:solidFill>
                    <a:prstClr val="black"/>
                  </a:solidFill>
                  <a:latin typeface="方正行楷繁体" panose="03000509000000000000" pitchFamily="65" charset="-122"/>
                  <a:ea typeface="方正行楷繁体" panose="03000509000000000000" pitchFamily="65" charset="-122"/>
                </a:rPr>
                <a:t>Design        </a:t>
              </a:r>
              <a:r>
                <a:rPr lang="zh-CN" altLang="en-US" sz="1350">
                  <a:solidFill>
                    <a:srgbClr val="D76F76"/>
                  </a:solidFill>
                  <a:latin typeface="方正行楷繁体" panose="03000509000000000000" pitchFamily="65" charset="-122"/>
                  <a:ea typeface="方正行楷繁体" panose="03000509000000000000" pitchFamily="65" charset="-122"/>
                </a:rPr>
                <a:t>漠漠轻寒上小楼</a:t>
              </a:r>
              <a:endParaRPr lang="zh-CN" altLang="en-US" sz="1350" dirty="0">
                <a:solidFill>
                  <a:srgbClr val="D76F76"/>
                </a:solidFill>
                <a:latin typeface="方正行楷繁体" panose="03000509000000000000" pitchFamily="65" charset="-122"/>
                <a:ea typeface="方正行楷繁体" panose="03000509000000000000" pitchFamily="65" charset="-122"/>
              </a:endParaRPr>
            </a:p>
          </p:txBody>
        </p:sp>
        <p:cxnSp>
          <p:nvCxnSpPr>
            <p:cNvPr id="21" name="直接连接符 20">
              <a:extLst>
                <a:ext uri="{FF2B5EF4-FFF2-40B4-BE49-F238E27FC236}">
                  <a16:creationId xmlns:a16="http://schemas.microsoft.com/office/drawing/2014/main" id="{60FD1CE5-AE67-4421-A818-DA318CFD0B48}"/>
                </a:ext>
              </a:extLst>
            </p:cNvPr>
            <p:cNvCxnSpPr/>
            <p:nvPr/>
          </p:nvCxnSpPr>
          <p:spPr>
            <a:xfrm>
              <a:off x="7829973" y="2976140"/>
              <a:ext cx="0" cy="341748"/>
            </a:xfrm>
            <a:prstGeom prst="line">
              <a:avLst/>
            </a:prstGeom>
            <a:ln>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pic>
        <p:nvPicPr>
          <p:cNvPr id="22" name="rg">
            <a:extLst>
              <a:ext uri="{FF2B5EF4-FFF2-40B4-BE49-F238E27FC236}">
                <a16:creationId xmlns:a16="http://schemas.microsoft.com/office/drawing/2014/main" id="{BEF6DE83-3AE5-4920-8523-6DB68E2529A3}"/>
              </a:ext>
            </a:extLst>
          </p:cNvPr>
          <p:cNvPicPr>
            <a:picLocks noChangeAspect="1"/>
          </p:cNvPicPr>
          <p:nvPr>
            <p:custDataLst>
              <p:tags r:id="rId3"/>
            </p:custDataLst>
          </p:nvPr>
        </p:nvPicPr>
        <p:blipFill>
          <a:blip r:embed="rId11" cstate="screen">
            <a:extLst>
              <a:ext uri="{28A0092B-C50C-407E-A947-70E740481C1C}">
                <a14:useLocalDpi xmlns:a14="http://schemas.microsoft.com/office/drawing/2010/main"/>
              </a:ext>
            </a:extLst>
          </a:blip>
          <a:stretch>
            <a:fillRect/>
          </a:stretch>
        </p:blipFill>
        <p:spPr>
          <a:xfrm flipH="1">
            <a:off x="6940953" y="2005659"/>
            <a:ext cx="679425" cy="436656"/>
          </a:xfrm>
          <a:prstGeom prst="rect">
            <a:avLst/>
          </a:prstGeom>
        </p:spPr>
      </p:pic>
      <p:pic>
        <p:nvPicPr>
          <p:cNvPr id="23" name="图片 22">
            <a:extLst>
              <a:ext uri="{FF2B5EF4-FFF2-40B4-BE49-F238E27FC236}">
                <a16:creationId xmlns:a16="http://schemas.microsoft.com/office/drawing/2014/main" id="{E82B5432-A5D4-4D4C-9B68-E788C1380A5D}"/>
              </a:ext>
            </a:extLst>
          </p:cNvPr>
          <p:cNvPicPr>
            <a:picLocks noChangeAspect="1"/>
          </p:cNvPicPr>
          <p:nvPr/>
        </p:nvPicPr>
        <p:blipFill>
          <a:blip r:embed="rId12" cstate="screen">
            <a:grayscl/>
            <a:extLst>
              <a:ext uri="{28A0092B-C50C-407E-A947-70E740481C1C}">
                <a14:useLocalDpi xmlns:a14="http://schemas.microsoft.com/office/drawing/2010/main"/>
              </a:ext>
            </a:extLst>
          </a:blip>
          <a:srcRect l="10634" b="29966"/>
          <a:stretch>
            <a:fillRect/>
          </a:stretch>
        </p:blipFill>
        <p:spPr>
          <a:xfrm rot="11890474">
            <a:off x="7700574" y="-154665"/>
            <a:ext cx="1778859" cy="1804475"/>
          </a:xfrm>
          <a:custGeom>
            <a:avLst/>
            <a:gdLst>
              <a:gd name="connsiteX0" fmla="*/ 1938173 w 5820008"/>
              <a:gd name="connsiteY0" fmla="*/ 5903817 h 5903817"/>
              <a:gd name="connsiteX1" fmla="*/ 5820008 w 5820008"/>
              <a:gd name="connsiteY1" fmla="*/ 4629444 h 5903817"/>
              <a:gd name="connsiteX2" fmla="*/ 5820008 w 5820008"/>
              <a:gd name="connsiteY2" fmla="*/ 0 h 5903817"/>
              <a:gd name="connsiteX3" fmla="*/ 0 w 5820008"/>
              <a:gd name="connsiteY3" fmla="*/ 0 h 5903817"/>
            </a:gdLst>
            <a:ahLst/>
            <a:cxnLst>
              <a:cxn ang="0">
                <a:pos x="connsiteX0" y="connsiteY0"/>
              </a:cxn>
              <a:cxn ang="0">
                <a:pos x="connsiteX1" y="connsiteY1"/>
              </a:cxn>
              <a:cxn ang="0">
                <a:pos x="connsiteX2" y="connsiteY2"/>
              </a:cxn>
              <a:cxn ang="0">
                <a:pos x="connsiteX3" y="connsiteY3"/>
              </a:cxn>
            </a:cxnLst>
            <a:rect l="l" t="t" r="r" b="b"/>
            <a:pathLst>
              <a:path w="5820008" h="5903817">
                <a:moveTo>
                  <a:pt x="1938173" y="5903817"/>
                </a:moveTo>
                <a:lnTo>
                  <a:pt x="5820008" y="4629444"/>
                </a:lnTo>
                <a:lnTo>
                  <a:pt x="5820008" y="0"/>
                </a:lnTo>
                <a:lnTo>
                  <a:pt x="0" y="0"/>
                </a:lnTo>
                <a:close/>
              </a:path>
            </a:pathLst>
          </a:custGeom>
          <a:effectLst>
            <a:softEdge rad="0"/>
          </a:effectLst>
        </p:spPr>
      </p:pic>
    </p:spTree>
    <p:extLst>
      <p:ext uri="{BB962C8B-B14F-4D97-AF65-F5344CB8AC3E}">
        <p14:creationId xmlns:p14="http://schemas.microsoft.com/office/powerpoint/2010/main" val="15858215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1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6000"/>
            <a:extLst>
              <a:ext uri="{BEBA8EAE-BF5A-486C-A8C5-ECC9F3942E4B}">
                <a14:imgProps xmlns:a14="http://schemas.microsoft.com/office/drawing/2010/main">
                  <a14:imgLayer r:embed="rId4">
                    <a14:imgEffect>
                      <a14:artisticTexturizer/>
                    </a14:imgEffect>
                    <a14:imgEffect>
                      <a14:brightnessContrast bright="18000"/>
                    </a14:imgEffect>
                    <a14:imgEffect>
                      <a14:colorTemperature colorTemp="5591"/>
                    </a14:imgEffect>
                    <a14:imgEffect>
                      <a14:saturation sat="28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sp>
        <p:nvSpPr>
          <p:cNvPr id="2" name="矩形 16">
            <a:extLst>
              <a:ext uri="{FF2B5EF4-FFF2-40B4-BE49-F238E27FC236}">
                <a16:creationId xmlns:a16="http://schemas.microsoft.com/office/drawing/2014/main" id="{1D88FF71-3C01-4035-A632-FE3208A1CD96}"/>
              </a:ext>
            </a:extLst>
          </p:cNvPr>
          <p:cNvSpPr/>
          <p:nvPr/>
        </p:nvSpPr>
        <p:spPr>
          <a:xfrm rot="5400000">
            <a:off x="3400577" y="-595128"/>
            <a:ext cx="2332513" cy="9154331"/>
          </a:xfrm>
          <a:custGeom>
            <a:avLst/>
            <a:gdLst>
              <a:gd name="connsiteX0" fmla="*/ 0 w 4353502"/>
              <a:gd name="connsiteY0" fmla="*/ 0 h 12205771"/>
              <a:gd name="connsiteX1" fmla="*/ 4353502 w 4353502"/>
              <a:gd name="connsiteY1" fmla="*/ 0 h 12205771"/>
              <a:gd name="connsiteX2" fmla="*/ 4353502 w 4353502"/>
              <a:gd name="connsiteY2" fmla="*/ 12205771 h 12205771"/>
              <a:gd name="connsiteX3" fmla="*/ 0 w 4353502"/>
              <a:gd name="connsiteY3" fmla="*/ 12205771 h 12205771"/>
              <a:gd name="connsiteX4" fmla="*/ 0 w 4353502"/>
              <a:gd name="connsiteY4" fmla="*/ 0 h 12205771"/>
              <a:gd name="connsiteX0" fmla="*/ 210724 w 4564226"/>
              <a:gd name="connsiteY0" fmla="*/ 0 h 12205771"/>
              <a:gd name="connsiteX1" fmla="*/ 4564226 w 4564226"/>
              <a:gd name="connsiteY1" fmla="*/ 0 h 12205771"/>
              <a:gd name="connsiteX2" fmla="*/ 4564226 w 4564226"/>
              <a:gd name="connsiteY2" fmla="*/ 12205771 h 12205771"/>
              <a:gd name="connsiteX3" fmla="*/ 210724 w 4564226"/>
              <a:gd name="connsiteY3" fmla="*/ 12205771 h 12205771"/>
              <a:gd name="connsiteX4" fmla="*/ 210724 w 4564226"/>
              <a:gd name="connsiteY4" fmla="*/ 0 h 12205771"/>
              <a:gd name="connsiteX0" fmla="*/ 265915 w 4619417"/>
              <a:gd name="connsiteY0" fmla="*/ 0 h 12205771"/>
              <a:gd name="connsiteX1" fmla="*/ 4619417 w 4619417"/>
              <a:gd name="connsiteY1" fmla="*/ 0 h 12205771"/>
              <a:gd name="connsiteX2" fmla="*/ 4619417 w 4619417"/>
              <a:gd name="connsiteY2" fmla="*/ 12205771 h 12205771"/>
              <a:gd name="connsiteX3" fmla="*/ 265915 w 4619417"/>
              <a:gd name="connsiteY3" fmla="*/ 12205771 h 12205771"/>
              <a:gd name="connsiteX4" fmla="*/ 265915 w 4619417"/>
              <a:gd name="connsiteY4" fmla="*/ 0 h 12205771"/>
              <a:gd name="connsiteX0" fmla="*/ 215021 w 4568523"/>
              <a:gd name="connsiteY0" fmla="*/ 0 h 12205771"/>
              <a:gd name="connsiteX1" fmla="*/ 4568523 w 4568523"/>
              <a:gd name="connsiteY1" fmla="*/ 0 h 12205771"/>
              <a:gd name="connsiteX2" fmla="*/ 4568523 w 4568523"/>
              <a:gd name="connsiteY2" fmla="*/ 12205771 h 12205771"/>
              <a:gd name="connsiteX3" fmla="*/ 215021 w 4568523"/>
              <a:gd name="connsiteY3" fmla="*/ 12205771 h 12205771"/>
              <a:gd name="connsiteX4" fmla="*/ 215021 w 4568523"/>
              <a:gd name="connsiteY4" fmla="*/ 0 h 12205771"/>
              <a:gd name="connsiteX0" fmla="*/ 226135 w 4579637"/>
              <a:gd name="connsiteY0" fmla="*/ 0 h 12205771"/>
              <a:gd name="connsiteX1" fmla="*/ 4579637 w 4579637"/>
              <a:gd name="connsiteY1" fmla="*/ 0 h 12205771"/>
              <a:gd name="connsiteX2" fmla="*/ 4579637 w 4579637"/>
              <a:gd name="connsiteY2" fmla="*/ 12205771 h 12205771"/>
              <a:gd name="connsiteX3" fmla="*/ 226135 w 4579637"/>
              <a:gd name="connsiteY3" fmla="*/ 12205771 h 12205771"/>
              <a:gd name="connsiteX4" fmla="*/ 226135 w 4579637"/>
              <a:gd name="connsiteY4" fmla="*/ 0 h 12205771"/>
              <a:gd name="connsiteX0" fmla="*/ 208020 w 4584100"/>
              <a:gd name="connsiteY0" fmla="*/ 0 h 12205771"/>
              <a:gd name="connsiteX1" fmla="*/ 4584100 w 4584100"/>
              <a:gd name="connsiteY1" fmla="*/ 0 h 12205771"/>
              <a:gd name="connsiteX2" fmla="*/ 4584100 w 4584100"/>
              <a:gd name="connsiteY2" fmla="*/ 12205771 h 12205771"/>
              <a:gd name="connsiteX3" fmla="*/ 230598 w 4584100"/>
              <a:gd name="connsiteY3" fmla="*/ 12205771 h 12205771"/>
              <a:gd name="connsiteX4" fmla="*/ 208020 w 4584100"/>
              <a:gd name="connsiteY4" fmla="*/ 0 h 12205771"/>
              <a:gd name="connsiteX0" fmla="*/ 226134 w 4602214"/>
              <a:gd name="connsiteY0" fmla="*/ 0 h 12205774"/>
              <a:gd name="connsiteX1" fmla="*/ 4602214 w 4602214"/>
              <a:gd name="connsiteY1" fmla="*/ 0 h 12205774"/>
              <a:gd name="connsiteX2" fmla="*/ 4602214 w 4602214"/>
              <a:gd name="connsiteY2" fmla="*/ 12205771 h 12205774"/>
              <a:gd name="connsiteX3" fmla="*/ 226135 w 4602214"/>
              <a:gd name="connsiteY3" fmla="*/ 12205774 h 12205774"/>
              <a:gd name="connsiteX4" fmla="*/ 226134 w 4602214"/>
              <a:gd name="connsiteY4" fmla="*/ 0 h 12205774"/>
              <a:gd name="connsiteX0" fmla="*/ 186867 w 4562947"/>
              <a:gd name="connsiteY0" fmla="*/ 0 h 12205774"/>
              <a:gd name="connsiteX1" fmla="*/ 4562947 w 4562947"/>
              <a:gd name="connsiteY1" fmla="*/ 0 h 12205774"/>
              <a:gd name="connsiteX2" fmla="*/ 4562947 w 4562947"/>
              <a:gd name="connsiteY2" fmla="*/ 12205771 h 12205774"/>
              <a:gd name="connsiteX3" fmla="*/ 186868 w 4562947"/>
              <a:gd name="connsiteY3" fmla="*/ 12205774 h 12205774"/>
              <a:gd name="connsiteX4" fmla="*/ 186867 w 4562947"/>
              <a:gd name="connsiteY4" fmla="*/ 0 h 12205774"/>
              <a:gd name="connsiteX0" fmla="*/ 143093 w 4519173"/>
              <a:gd name="connsiteY0" fmla="*/ 0 h 12205774"/>
              <a:gd name="connsiteX1" fmla="*/ 4519173 w 4519173"/>
              <a:gd name="connsiteY1" fmla="*/ 0 h 12205774"/>
              <a:gd name="connsiteX2" fmla="*/ 4519173 w 4519173"/>
              <a:gd name="connsiteY2" fmla="*/ 12205771 h 12205774"/>
              <a:gd name="connsiteX3" fmla="*/ 143094 w 4519173"/>
              <a:gd name="connsiteY3" fmla="*/ 12205774 h 12205774"/>
              <a:gd name="connsiteX4" fmla="*/ 143093 w 4519173"/>
              <a:gd name="connsiteY4" fmla="*/ 0 h 12205774"/>
              <a:gd name="connsiteX0" fmla="*/ 162480 w 4538560"/>
              <a:gd name="connsiteY0" fmla="*/ 0 h 12205774"/>
              <a:gd name="connsiteX1" fmla="*/ 4538560 w 4538560"/>
              <a:gd name="connsiteY1" fmla="*/ 0 h 12205774"/>
              <a:gd name="connsiteX2" fmla="*/ 4538560 w 4538560"/>
              <a:gd name="connsiteY2" fmla="*/ 12205771 h 12205774"/>
              <a:gd name="connsiteX3" fmla="*/ 162481 w 4538560"/>
              <a:gd name="connsiteY3" fmla="*/ 12205774 h 12205774"/>
              <a:gd name="connsiteX4" fmla="*/ 162480 w 4538560"/>
              <a:gd name="connsiteY4" fmla="*/ 0 h 12205774"/>
              <a:gd name="connsiteX0" fmla="*/ 97802 w 4473882"/>
              <a:gd name="connsiteY0" fmla="*/ 0 h 12205774"/>
              <a:gd name="connsiteX1" fmla="*/ 4473882 w 4473882"/>
              <a:gd name="connsiteY1" fmla="*/ 0 h 12205774"/>
              <a:gd name="connsiteX2" fmla="*/ 4473882 w 4473882"/>
              <a:gd name="connsiteY2" fmla="*/ 12205771 h 12205774"/>
              <a:gd name="connsiteX3" fmla="*/ 97803 w 4473882"/>
              <a:gd name="connsiteY3" fmla="*/ 12205774 h 12205774"/>
              <a:gd name="connsiteX4" fmla="*/ 97802 w 4473882"/>
              <a:gd name="connsiteY4" fmla="*/ 0 h 12205774"/>
              <a:gd name="connsiteX0" fmla="*/ 230688 w 4606768"/>
              <a:gd name="connsiteY0" fmla="*/ 0 h 12205774"/>
              <a:gd name="connsiteX1" fmla="*/ 4606768 w 4606768"/>
              <a:gd name="connsiteY1" fmla="*/ 0 h 12205774"/>
              <a:gd name="connsiteX2" fmla="*/ 4606768 w 4606768"/>
              <a:gd name="connsiteY2" fmla="*/ 12205771 h 12205774"/>
              <a:gd name="connsiteX3" fmla="*/ 230689 w 4606768"/>
              <a:gd name="connsiteY3" fmla="*/ 12205774 h 12205774"/>
              <a:gd name="connsiteX4" fmla="*/ 230688 w 4606768"/>
              <a:gd name="connsiteY4" fmla="*/ 0 h 12205774"/>
              <a:gd name="connsiteX0" fmla="*/ 392054 w 4768134"/>
              <a:gd name="connsiteY0" fmla="*/ 0 h 12205774"/>
              <a:gd name="connsiteX1" fmla="*/ 4768134 w 4768134"/>
              <a:gd name="connsiteY1" fmla="*/ 0 h 12205774"/>
              <a:gd name="connsiteX2" fmla="*/ 4768134 w 4768134"/>
              <a:gd name="connsiteY2" fmla="*/ 12205771 h 12205774"/>
              <a:gd name="connsiteX3" fmla="*/ 392055 w 4768134"/>
              <a:gd name="connsiteY3" fmla="*/ 12205774 h 12205774"/>
              <a:gd name="connsiteX4" fmla="*/ 392054 w 4768134"/>
              <a:gd name="connsiteY4" fmla="*/ 0 h 12205774"/>
              <a:gd name="connsiteX0" fmla="*/ 373981 w 4750061"/>
              <a:gd name="connsiteY0" fmla="*/ 0 h 12205774"/>
              <a:gd name="connsiteX1" fmla="*/ 4750061 w 4750061"/>
              <a:gd name="connsiteY1" fmla="*/ 0 h 12205774"/>
              <a:gd name="connsiteX2" fmla="*/ 4750061 w 4750061"/>
              <a:gd name="connsiteY2" fmla="*/ 12205771 h 12205774"/>
              <a:gd name="connsiteX3" fmla="*/ 373982 w 4750061"/>
              <a:gd name="connsiteY3" fmla="*/ 12205774 h 12205774"/>
              <a:gd name="connsiteX4" fmla="*/ 373981 w 4750061"/>
              <a:gd name="connsiteY4" fmla="*/ 0 h 12205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0061" h="12205774">
                <a:moveTo>
                  <a:pt x="373981" y="0"/>
                </a:moveTo>
                <a:lnTo>
                  <a:pt x="4750061" y="0"/>
                </a:lnTo>
                <a:lnTo>
                  <a:pt x="4750061" y="12205771"/>
                </a:lnTo>
                <a:lnTo>
                  <a:pt x="373982" y="12205774"/>
                </a:lnTo>
                <a:cubicBezTo>
                  <a:pt x="-838994" y="9594863"/>
                  <a:pt x="1374860" y="3501324"/>
                  <a:pt x="373981" y="0"/>
                </a:cubicBez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a:noFill/>
          </a:ln>
          <a:effectLst>
            <a:outerShdw blurRad="127000" dist="38100" dir="16200000"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a:solidFill>
                <a:prstClr val="white"/>
              </a:solidFill>
              <a:latin typeface="等线" panose="020F0502020204030204"/>
              <a:ea typeface="等线" panose="02010600030101010101" pitchFamily="2" charset="-122"/>
            </a:endParaRPr>
          </a:p>
        </p:txBody>
      </p:sp>
      <p:pic>
        <p:nvPicPr>
          <p:cNvPr id="3" name="图片 2">
            <a:extLst>
              <a:ext uri="{FF2B5EF4-FFF2-40B4-BE49-F238E27FC236}">
                <a16:creationId xmlns:a16="http://schemas.microsoft.com/office/drawing/2014/main" id="{725BDA03-21CC-483A-9C03-E616C52CDD94}"/>
              </a:ext>
            </a:extLst>
          </p:cNvPr>
          <p:cNvPicPr>
            <a:picLocks noChangeAspect="1"/>
          </p:cNvPicPr>
          <p:nvPr/>
        </p:nvPicPr>
        <p:blipFill>
          <a:blip r:embed="rId6" cstate="screen">
            <a:grayscl/>
            <a:extLst>
              <a:ext uri="{28A0092B-C50C-407E-A947-70E740481C1C}">
                <a14:useLocalDpi xmlns:a14="http://schemas.microsoft.com/office/drawing/2010/main"/>
              </a:ext>
            </a:extLst>
          </a:blip>
          <a:stretch>
            <a:fillRect/>
          </a:stretch>
        </p:blipFill>
        <p:spPr>
          <a:xfrm rot="5400000">
            <a:off x="556349" y="-555555"/>
            <a:ext cx="3002101" cy="4114800"/>
          </a:xfrm>
          <a:prstGeom prst="rect">
            <a:avLst/>
          </a:prstGeom>
        </p:spPr>
      </p:pic>
      <p:sp>
        <p:nvSpPr>
          <p:cNvPr id="4" name="椭圆 3">
            <a:extLst>
              <a:ext uri="{FF2B5EF4-FFF2-40B4-BE49-F238E27FC236}">
                <a16:creationId xmlns:a16="http://schemas.microsoft.com/office/drawing/2014/main" id="{4C1ED7CD-A073-49FE-813B-9B93B78AF658}"/>
              </a:ext>
            </a:extLst>
          </p:cNvPr>
          <p:cNvSpPr/>
          <p:nvPr/>
        </p:nvSpPr>
        <p:spPr>
          <a:xfrm>
            <a:off x="3788401" y="1005073"/>
            <a:ext cx="1711646" cy="1711646"/>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a:extLst>
              <a:ext uri="{FF2B5EF4-FFF2-40B4-BE49-F238E27FC236}">
                <a16:creationId xmlns:a16="http://schemas.microsoft.com/office/drawing/2014/main" id="{87F8D03F-7B10-4EC9-952C-3655DDC3D7BF}"/>
              </a:ext>
            </a:extLst>
          </p:cNvPr>
          <p:cNvSpPr/>
          <p:nvPr/>
        </p:nvSpPr>
        <p:spPr>
          <a:xfrm>
            <a:off x="6728633" y="1457450"/>
            <a:ext cx="962428" cy="962428"/>
          </a:xfrm>
          <a:prstGeom prst="ellipse">
            <a:avLst/>
          </a:prstGeom>
          <a:blipFill dpi="0" rotWithShape="1">
            <a:blip r:embed="rId8"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a:extLst>
              <a:ext uri="{FF2B5EF4-FFF2-40B4-BE49-F238E27FC236}">
                <a16:creationId xmlns:a16="http://schemas.microsoft.com/office/drawing/2014/main" id="{450D8D39-61AF-4090-B1DB-F2CE03708B94}"/>
              </a:ext>
            </a:extLst>
          </p:cNvPr>
          <p:cNvSpPr/>
          <p:nvPr/>
        </p:nvSpPr>
        <p:spPr>
          <a:xfrm>
            <a:off x="1544995" y="1457450"/>
            <a:ext cx="962428" cy="962428"/>
          </a:xfrm>
          <a:prstGeom prst="ellipse">
            <a:avLst/>
          </a:prstGeom>
          <a:blipFill dpi="0" rotWithShape="1">
            <a:blip r:embed="rId8"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Text Box 39">
            <a:extLst>
              <a:ext uri="{FF2B5EF4-FFF2-40B4-BE49-F238E27FC236}">
                <a16:creationId xmlns:a16="http://schemas.microsoft.com/office/drawing/2014/main" id="{1EC25E4C-008C-400C-910E-2A0F095C0176}"/>
              </a:ext>
            </a:extLst>
          </p:cNvPr>
          <p:cNvSpPr txBox="1">
            <a:spLocks noChangeArrowheads="1"/>
          </p:cNvSpPr>
          <p:nvPr/>
        </p:nvSpPr>
        <p:spPr bwMode="auto">
          <a:xfrm>
            <a:off x="1243706" y="3147958"/>
            <a:ext cx="1565006" cy="4001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defTabSz="685800">
              <a:defRPr/>
            </a:pPr>
            <a:r>
              <a:rPr lang="zh-CN" altLang="en-US" sz="2000">
                <a:solidFill>
                  <a:schemeClr val="tx1">
                    <a:lumMod val="65000"/>
                    <a:lumOff val="35000"/>
                  </a:schemeClr>
                </a:solidFill>
                <a:latin typeface="方正行楷繁体" panose="03000509000000000000" pitchFamily="65" charset="-122"/>
                <a:ea typeface="方正行楷繁体" panose="03000509000000000000" pitchFamily="65" charset="-122"/>
              </a:rPr>
              <a:t>浣溪沙</a:t>
            </a:r>
          </a:p>
        </p:txBody>
      </p:sp>
      <p:sp>
        <p:nvSpPr>
          <p:cNvPr id="8" name="Text Box 39">
            <a:extLst>
              <a:ext uri="{FF2B5EF4-FFF2-40B4-BE49-F238E27FC236}">
                <a16:creationId xmlns:a16="http://schemas.microsoft.com/office/drawing/2014/main" id="{E9C9D3E3-1BD1-42C3-9D5F-C40A945B33C0}"/>
              </a:ext>
            </a:extLst>
          </p:cNvPr>
          <p:cNvSpPr txBox="1">
            <a:spLocks noChangeArrowheads="1"/>
          </p:cNvSpPr>
          <p:nvPr/>
        </p:nvSpPr>
        <p:spPr bwMode="auto">
          <a:xfrm>
            <a:off x="3882133" y="3395608"/>
            <a:ext cx="1524182" cy="4001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defTabSz="685800"/>
            <a:r>
              <a:rPr lang="zh-CN" altLang="en-US" sz="2000">
                <a:solidFill>
                  <a:schemeClr val="tx1">
                    <a:lumMod val="65000"/>
                    <a:lumOff val="35000"/>
                  </a:schemeClr>
                </a:solidFill>
                <a:latin typeface="方正行楷繁体" panose="03000509000000000000" pitchFamily="65" charset="-122"/>
                <a:ea typeface="方正行楷繁体" panose="03000509000000000000" pitchFamily="65" charset="-122"/>
              </a:rPr>
              <a:t>浣溪沙</a:t>
            </a:r>
          </a:p>
        </p:txBody>
      </p:sp>
      <p:sp>
        <p:nvSpPr>
          <p:cNvPr id="9" name="Text Box 39">
            <a:extLst>
              <a:ext uri="{FF2B5EF4-FFF2-40B4-BE49-F238E27FC236}">
                <a16:creationId xmlns:a16="http://schemas.microsoft.com/office/drawing/2014/main" id="{F3A99100-AE44-4865-AF27-5D35BEA94115}"/>
              </a:ext>
            </a:extLst>
          </p:cNvPr>
          <p:cNvSpPr txBox="1">
            <a:spLocks noChangeArrowheads="1"/>
          </p:cNvSpPr>
          <p:nvPr/>
        </p:nvSpPr>
        <p:spPr bwMode="auto">
          <a:xfrm>
            <a:off x="6447756" y="3214633"/>
            <a:ext cx="1524182" cy="4001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defTabSz="685800"/>
            <a:r>
              <a:rPr lang="zh-CN" altLang="en-US" sz="2000">
                <a:solidFill>
                  <a:schemeClr val="tx1">
                    <a:lumMod val="65000"/>
                    <a:lumOff val="35000"/>
                  </a:schemeClr>
                </a:solidFill>
                <a:latin typeface="方正行楷繁体" panose="03000509000000000000" pitchFamily="65" charset="-122"/>
                <a:ea typeface="方正行楷繁体" panose="03000509000000000000" pitchFamily="65" charset="-122"/>
              </a:rPr>
              <a:t>浣溪沙</a:t>
            </a:r>
          </a:p>
        </p:txBody>
      </p:sp>
      <p:sp>
        <p:nvSpPr>
          <p:cNvPr id="10" name="文本框 9">
            <a:extLst>
              <a:ext uri="{FF2B5EF4-FFF2-40B4-BE49-F238E27FC236}">
                <a16:creationId xmlns:a16="http://schemas.microsoft.com/office/drawing/2014/main" id="{EDA1822D-DE02-4840-885D-722464E48C99}"/>
              </a:ext>
            </a:extLst>
          </p:cNvPr>
          <p:cNvSpPr txBox="1"/>
          <p:nvPr/>
        </p:nvSpPr>
        <p:spPr>
          <a:xfrm>
            <a:off x="1003833" y="3461257"/>
            <a:ext cx="2044752" cy="488403"/>
          </a:xfrm>
          <a:prstGeom prst="rect">
            <a:avLst/>
          </a:prstGeom>
          <a:noFill/>
        </p:spPr>
        <p:txBody>
          <a:bodyPr wrap="square" rtlCol="0">
            <a:spAutoFit/>
          </a:bodyPr>
          <a:lstStyle/>
          <a:p>
            <a:pPr algn="ctr">
              <a:lnSpc>
                <a:spcPct val="150000"/>
              </a:lnSpc>
            </a:pPr>
            <a:r>
              <a:rPr lang="zh-CN" altLang="en-US" sz="90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意境是指抒情性作品中所呈现的的那种情景交融、虚实相生的形象</a:t>
            </a:r>
            <a:endParaRPr lang="zh-CN" altLang="en-US" sz="900"/>
          </a:p>
        </p:txBody>
      </p:sp>
      <p:sp>
        <p:nvSpPr>
          <p:cNvPr id="11" name="文本框 10">
            <a:extLst>
              <a:ext uri="{FF2B5EF4-FFF2-40B4-BE49-F238E27FC236}">
                <a16:creationId xmlns:a16="http://schemas.microsoft.com/office/drawing/2014/main" id="{434FBAAC-6A4E-41F5-A95C-9827A3239D95}"/>
              </a:ext>
            </a:extLst>
          </p:cNvPr>
          <p:cNvSpPr txBox="1"/>
          <p:nvPr/>
        </p:nvSpPr>
        <p:spPr>
          <a:xfrm>
            <a:off x="3621848" y="3708907"/>
            <a:ext cx="2044752" cy="488403"/>
          </a:xfrm>
          <a:prstGeom prst="rect">
            <a:avLst/>
          </a:prstGeom>
          <a:noFill/>
        </p:spPr>
        <p:txBody>
          <a:bodyPr wrap="square" rtlCol="0">
            <a:spAutoFit/>
          </a:bodyPr>
          <a:lstStyle/>
          <a:p>
            <a:pPr algn="ctr">
              <a:lnSpc>
                <a:spcPct val="150000"/>
              </a:lnSpc>
            </a:pPr>
            <a:r>
              <a:rPr lang="zh-CN" altLang="en-US" sz="90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意境是指抒情性作品中所呈现的的那种情景交融、虚实相生的形象</a:t>
            </a:r>
            <a:endParaRPr lang="zh-CN" altLang="en-US" sz="900"/>
          </a:p>
        </p:txBody>
      </p:sp>
      <p:sp>
        <p:nvSpPr>
          <p:cNvPr id="12" name="文本框 11">
            <a:extLst>
              <a:ext uri="{FF2B5EF4-FFF2-40B4-BE49-F238E27FC236}">
                <a16:creationId xmlns:a16="http://schemas.microsoft.com/office/drawing/2014/main" id="{75A730CE-C33E-4451-A478-A636200C0651}"/>
              </a:ext>
            </a:extLst>
          </p:cNvPr>
          <p:cNvSpPr txBox="1"/>
          <p:nvPr/>
        </p:nvSpPr>
        <p:spPr>
          <a:xfrm>
            <a:off x="6187471" y="3527932"/>
            <a:ext cx="2044752" cy="488403"/>
          </a:xfrm>
          <a:prstGeom prst="rect">
            <a:avLst/>
          </a:prstGeom>
          <a:noFill/>
        </p:spPr>
        <p:txBody>
          <a:bodyPr wrap="square" rtlCol="0">
            <a:spAutoFit/>
          </a:bodyPr>
          <a:lstStyle/>
          <a:p>
            <a:pPr algn="ctr">
              <a:lnSpc>
                <a:spcPct val="150000"/>
              </a:lnSpc>
            </a:pPr>
            <a:r>
              <a:rPr lang="zh-CN" altLang="en-US" sz="90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意境是指抒情性作品中所呈现的的那种情景交融、虚实相生的形象</a:t>
            </a:r>
            <a:endParaRPr lang="zh-CN" altLang="en-US" sz="900"/>
          </a:p>
        </p:txBody>
      </p:sp>
    </p:spTree>
    <p:extLst>
      <p:ext uri="{BB962C8B-B14F-4D97-AF65-F5344CB8AC3E}">
        <p14:creationId xmlns:p14="http://schemas.microsoft.com/office/powerpoint/2010/main" val="25005973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26000"/>
            <a:extLst>
              <a:ext uri="{BEBA8EAE-BF5A-486C-A8C5-ECC9F3942E4B}">
                <a14:imgProps xmlns:a14="http://schemas.microsoft.com/office/drawing/2010/main">
                  <a14:imgLayer r:embed="rId5">
                    <a14:imgEffect>
                      <a14:artisticTexturizer/>
                    </a14:imgEffect>
                    <a14:imgEffect>
                      <a14:brightnessContrast bright="18000"/>
                    </a14:imgEffect>
                    <a14:imgEffect>
                      <a14:colorTemperature colorTemp="5591"/>
                    </a14:imgEffect>
                    <a14:imgEffect>
                      <a14:saturation sat="28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pic>
        <p:nvPicPr>
          <p:cNvPr id="55" name="图片 54">
            <a:extLst>
              <a:ext uri="{FF2B5EF4-FFF2-40B4-BE49-F238E27FC236}">
                <a16:creationId xmlns:a16="http://schemas.microsoft.com/office/drawing/2014/main" id="{7D9830D9-0C1A-4960-BCC8-E35A7259B16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H="1">
            <a:off x="6026384" y="0"/>
            <a:ext cx="3104192" cy="5145088"/>
          </a:xfrm>
          <a:prstGeom prst="rect">
            <a:avLst/>
          </a:prstGeom>
        </p:spPr>
      </p:pic>
      <p:pic>
        <p:nvPicPr>
          <p:cNvPr id="44" name="图片 43">
            <a:extLst>
              <a:ext uri="{FF2B5EF4-FFF2-40B4-BE49-F238E27FC236}">
                <a16:creationId xmlns:a16="http://schemas.microsoft.com/office/drawing/2014/main" id="{B834A322-ED7C-402D-915D-82F4CD9267D4}"/>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87893" y="1971674"/>
            <a:ext cx="1242459" cy="3166269"/>
          </a:xfrm>
          <a:prstGeom prst="rect">
            <a:avLst/>
          </a:prstGeom>
        </p:spPr>
      </p:pic>
      <p:pic>
        <p:nvPicPr>
          <p:cNvPr id="54" name="图片 53">
            <a:extLst>
              <a:ext uri="{FF2B5EF4-FFF2-40B4-BE49-F238E27FC236}">
                <a16:creationId xmlns:a16="http://schemas.microsoft.com/office/drawing/2014/main" id="{5C4023F6-2A27-4760-B050-1AC68352C0BD}"/>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flipH="1">
            <a:off x="791985" y="0"/>
            <a:ext cx="6796111" cy="5145088"/>
          </a:xfrm>
          <a:prstGeom prst="rect">
            <a:avLst/>
          </a:prstGeom>
        </p:spPr>
      </p:pic>
      <p:pic>
        <p:nvPicPr>
          <p:cNvPr id="46" name="佳誉">
            <a:extLst>
              <a:ext uri="{FF2B5EF4-FFF2-40B4-BE49-F238E27FC236}">
                <a16:creationId xmlns:a16="http://schemas.microsoft.com/office/drawing/2014/main" id="{99789A9A-0A09-4C16-AA06-2E3C758C7364}"/>
              </a:ext>
            </a:extLst>
          </p:cNvPr>
          <p:cNvPicPr>
            <a:picLocks noChangeAspect="1"/>
          </p:cNvPicPr>
          <p:nvPr>
            <p:custDataLst>
              <p:tags r:id="rId1"/>
            </p:custDataLst>
          </p:nvPr>
        </p:nvPicPr>
        <p:blipFill>
          <a:blip r:embed="rId9" cstate="screen">
            <a:extLst>
              <a:ext uri="{28A0092B-C50C-407E-A947-70E740481C1C}">
                <a14:useLocalDpi xmlns:a14="http://schemas.microsoft.com/office/drawing/2010/main"/>
              </a:ext>
            </a:extLst>
          </a:blip>
          <a:stretch>
            <a:fillRect/>
          </a:stretch>
        </p:blipFill>
        <p:spPr>
          <a:xfrm>
            <a:off x="5043690" y="1219335"/>
            <a:ext cx="2306099" cy="2985117"/>
          </a:xfrm>
          <a:prstGeom prst="rect">
            <a:avLst/>
          </a:prstGeom>
        </p:spPr>
      </p:pic>
      <p:pic>
        <p:nvPicPr>
          <p:cNvPr id="47" name="图片 46">
            <a:extLst>
              <a:ext uri="{FF2B5EF4-FFF2-40B4-BE49-F238E27FC236}">
                <a16:creationId xmlns:a16="http://schemas.microsoft.com/office/drawing/2014/main" id="{A9236F2E-524A-4C66-994E-CFBE95CAB71A}"/>
              </a:ext>
            </a:extLst>
          </p:cNvPr>
          <p:cNvPicPr>
            <a:picLocks noChangeAspect="1"/>
          </p:cNvPicPr>
          <p:nvPr/>
        </p:nvPicPr>
        <p:blipFill>
          <a:blip r:embed="rId10" cstate="screen">
            <a:grayscl/>
            <a:extLst>
              <a:ext uri="{28A0092B-C50C-407E-A947-70E740481C1C}">
                <a14:useLocalDpi xmlns:a14="http://schemas.microsoft.com/office/drawing/2010/main"/>
              </a:ext>
            </a:extLst>
          </a:blip>
          <a:stretch>
            <a:fillRect/>
          </a:stretch>
        </p:blipFill>
        <p:spPr>
          <a:xfrm rot="2014433">
            <a:off x="5362541" y="1995942"/>
            <a:ext cx="1722716" cy="2361223"/>
          </a:xfrm>
          <a:prstGeom prst="rect">
            <a:avLst/>
          </a:prstGeom>
        </p:spPr>
      </p:pic>
      <p:sp>
        <p:nvSpPr>
          <p:cNvPr id="48" name="椭圆 47">
            <a:extLst>
              <a:ext uri="{FF2B5EF4-FFF2-40B4-BE49-F238E27FC236}">
                <a16:creationId xmlns:a16="http://schemas.microsoft.com/office/drawing/2014/main" id="{742158A2-1B03-4A81-8621-9A7B17B45AAB}"/>
              </a:ext>
            </a:extLst>
          </p:cNvPr>
          <p:cNvSpPr/>
          <p:nvPr/>
        </p:nvSpPr>
        <p:spPr>
          <a:xfrm>
            <a:off x="2805318" y="754578"/>
            <a:ext cx="3385367" cy="3385367"/>
          </a:xfrm>
          <a:prstGeom prst="ellipse">
            <a:avLst/>
          </a:prstGeom>
          <a:blipFill dpi="0" rotWithShape="1">
            <a:blip r:embed="rId11"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glow rad="101600">
              <a:schemeClr val="bg1">
                <a:lumMod val="85000"/>
                <a:alpha val="17000"/>
              </a:schemeClr>
            </a:glow>
            <a:outerShdw blurRad="50800" dist="38100" dir="5400000" algn="t" rotWithShape="0">
              <a:prstClr val="black">
                <a:alpha val="40000"/>
              </a:prstClr>
            </a:outerShdw>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a:endParaRPr>
          </a:p>
        </p:txBody>
      </p:sp>
      <p:sp>
        <p:nvSpPr>
          <p:cNvPr id="49" name="矩形 48">
            <a:extLst>
              <a:ext uri="{FF2B5EF4-FFF2-40B4-BE49-F238E27FC236}">
                <a16:creationId xmlns:a16="http://schemas.microsoft.com/office/drawing/2014/main" id="{313B05A1-A533-488D-B1AA-C957E4EE4975}"/>
              </a:ext>
            </a:extLst>
          </p:cNvPr>
          <p:cNvSpPr/>
          <p:nvPr/>
        </p:nvSpPr>
        <p:spPr>
          <a:xfrm>
            <a:off x="3013351" y="2078312"/>
            <a:ext cx="2893100" cy="1341163"/>
          </a:xfrm>
          <a:prstGeom prst="rect">
            <a:avLst/>
          </a:prstGeom>
        </p:spPr>
        <p:txBody>
          <a:bodyPr vert="eaVert" wrap="square">
            <a:spAutoFit/>
          </a:bodyPr>
          <a:lstStyle/>
          <a:p>
            <a:pPr marL="0" marR="0" lvl="0" indent="0" algn="l" defTabSz="685800" rtl="0" eaLnBrk="1" fontAlgn="auto" latinLnBrk="0" hangingPunct="1">
              <a:lnSpc>
                <a:spcPct val="2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black">
                    <a:lumMod val="65000"/>
                    <a:lumOff val="35000"/>
                  </a:prstClr>
                </a:solidFill>
                <a:effectLst/>
                <a:uLnTx/>
                <a:uFillTx/>
                <a:latin typeface="方正古隶简体" panose="03000509000000000000" pitchFamily="65" charset="-122"/>
                <a:ea typeface="方正古隶简体" panose="03000509000000000000" pitchFamily="65" charset="-122"/>
                <a:cs typeface="+mn-cs"/>
              </a:rPr>
              <a:t>意境是指抒情性作品中所呈现的的那种情景交融虚实相生的形象系统，及其所诱发和开拓的审意境是指抒情性作品中所呈现的的那种情景交融</a:t>
            </a:r>
          </a:p>
        </p:txBody>
      </p:sp>
      <p:grpSp>
        <p:nvGrpSpPr>
          <p:cNvPr id="50" name="组合 49">
            <a:extLst>
              <a:ext uri="{FF2B5EF4-FFF2-40B4-BE49-F238E27FC236}">
                <a16:creationId xmlns:a16="http://schemas.microsoft.com/office/drawing/2014/main" id="{3AC6C0EF-824E-46D3-80D7-13A1A62A883E}"/>
              </a:ext>
            </a:extLst>
          </p:cNvPr>
          <p:cNvGrpSpPr/>
          <p:nvPr/>
        </p:nvGrpSpPr>
        <p:grpSpPr>
          <a:xfrm>
            <a:off x="4046003" y="1073930"/>
            <a:ext cx="820603" cy="815859"/>
            <a:chOff x="5235093" y="759456"/>
            <a:chExt cx="714981" cy="710848"/>
          </a:xfrm>
        </p:grpSpPr>
        <p:sp>
          <p:nvSpPr>
            <p:cNvPr id="51" name="文本框 50">
              <a:extLst>
                <a:ext uri="{FF2B5EF4-FFF2-40B4-BE49-F238E27FC236}">
                  <a16:creationId xmlns:a16="http://schemas.microsoft.com/office/drawing/2014/main" id="{7872702F-C8AB-4CEA-867C-3B6FDF084745}"/>
                </a:ext>
              </a:extLst>
            </p:cNvPr>
            <p:cNvSpPr txBox="1"/>
            <p:nvPr/>
          </p:nvSpPr>
          <p:spPr>
            <a:xfrm>
              <a:off x="5248921" y="879189"/>
              <a:ext cx="643589" cy="482692"/>
            </a:xfrm>
            <a:prstGeom prst="rect">
              <a:avLst/>
            </a:prstGeom>
            <a:noFill/>
          </p:spPr>
          <p:txBody>
            <a:bodyPr vert="eaVert" wrap="none" rtlCol="0">
              <a:spAutoFit/>
            </a:bodyPr>
            <a:lstStyle/>
            <a:p>
              <a:pPr defTabSz="685800">
                <a:defRPr/>
              </a:pPr>
              <a:r>
                <a:rPr lang="zh-CN" altLang="en-US" sz="3600">
                  <a:solidFill>
                    <a:schemeClr val="tx1">
                      <a:lumMod val="65000"/>
                      <a:lumOff val="35000"/>
                    </a:schemeClr>
                  </a:solidFill>
                  <a:latin typeface="方正行楷繁体" panose="03000509000000000000" pitchFamily="65" charset="-122"/>
                  <a:ea typeface="方正行楷繁体" panose="03000509000000000000" pitchFamily="65" charset="-122"/>
                </a:rPr>
                <a:t>叁</a:t>
              </a:r>
            </a:p>
          </p:txBody>
        </p:sp>
        <p:sp>
          <p:nvSpPr>
            <p:cNvPr id="52" name="椭圆 51">
              <a:extLst>
                <a:ext uri="{FF2B5EF4-FFF2-40B4-BE49-F238E27FC236}">
                  <a16:creationId xmlns:a16="http://schemas.microsoft.com/office/drawing/2014/main" id="{F617EF58-6781-4182-B87B-DE5861A3A337}"/>
                </a:ext>
              </a:extLst>
            </p:cNvPr>
            <p:cNvSpPr/>
            <p:nvPr/>
          </p:nvSpPr>
          <p:spPr>
            <a:xfrm>
              <a:off x="5235093" y="759456"/>
              <a:ext cx="714981" cy="710848"/>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53" name="椭圆 52">
              <a:extLst>
                <a:ext uri="{FF2B5EF4-FFF2-40B4-BE49-F238E27FC236}">
                  <a16:creationId xmlns:a16="http://schemas.microsoft.com/office/drawing/2014/main" id="{228AE8BF-0CD6-460D-83B3-ECDBDA2B2C1C}"/>
                </a:ext>
              </a:extLst>
            </p:cNvPr>
            <p:cNvSpPr/>
            <p:nvPr/>
          </p:nvSpPr>
          <p:spPr>
            <a:xfrm>
              <a:off x="5287910" y="810207"/>
              <a:ext cx="609348" cy="609347"/>
            </a:xfrm>
            <a:prstGeom prst="ellips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grpSp>
    </p:spTree>
    <p:extLst>
      <p:ext uri="{BB962C8B-B14F-4D97-AF65-F5344CB8AC3E}">
        <p14:creationId xmlns:p14="http://schemas.microsoft.com/office/powerpoint/2010/main" val="23726082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7">
            <a:alphaModFix amt="26000"/>
            <a:extLst>
              <a:ext uri="{BEBA8EAE-BF5A-486C-A8C5-ECC9F3942E4B}">
                <a14:imgProps xmlns:a14="http://schemas.microsoft.com/office/drawing/2010/main">
                  <a14:imgLayer r:embed="rId8">
                    <a14:imgEffect>
                      <a14:artisticTexturizer/>
                    </a14:imgEffect>
                    <a14:imgEffect>
                      <a14:brightnessContrast bright="18000"/>
                    </a14:imgEffect>
                    <a14:imgEffect>
                      <a14:colorTemperature colorTemp="5591"/>
                    </a14:imgEffect>
                    <a14:imgEffect>
                      <a14:saturation sat="28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FC5F9FDE-E33D-4123-A183-A1271AB9D202}"/>
              </a:ext>
            </a:extLst>
          </p:cNvPr>
          <p:cNvPicPr>
            <a:picLocks noChangeAspect="1"/>
          </p:cNvPicPr>
          <p:nvPr>
            <p:custDataLst>
              <p:tags r:id="rId1"/>
            </p:custDataLst>
          </p:nvPr>
        </p:nvPicPr>
        <p:blipFill>
          <a:blip r:embed="rId9" cstate="screen">
            <a:grayscl/>
            <a:extLst>
              <a:ext uri="{28A0092B-C50C-407E-A947-70E740481C1C}">
                <a14:useLocalDpi xmlns:a14="http://schemas.microsoft.com/office/drawing/2010/main"/>
              </a:ext>
            </a:extLst>
          </a:blip>
          <a:srcRect l="29796" b="29966"/>
          <a:stretch>
            <a:fillRect/>
          </a:stretch>
        </p:blipFill>
        <p:spPr>
          <a:xfrm rot="3146514" flipH="1">
            <a:off x="721916" y="606074"/>
            <a:ext cx="629684" cy="813097"/>
          </a:xfrm>
          <a:custGeom>
            <a:avLst/>
            <a:gdLst>
              <a:gd name="connsiteX0" fmla="*/ 0 w 1350488"/>
              <a:gd name="connsiteY0" fmla="*/ 1122821 h 1743856"/>
              <a:gd name="connsiteX1" fmla="*/ 203880 w 1350488"/>
              <a:gd name="connsiteY1" fmla="*/ 1743856 h 1743856"/>
              <a:gd name="connsiteX2" fmla="*/ 1350488 w 1350488"/>
              <a:gd name="connsiteY2" fmla="*/ 1367434 h 1743856"/>
              <a:gd name="connsiteX3" fmla="*/ 1350488 w 1350488"/>
              <a:gd name="connsiteY3" fmla="*/ 0 h 1743856"/>
              <a:gd name="connsiteX4" fmla="*/ 94190 w 1350488"/>
              <a:gd name="connsiteY4" fmla="*/ 0 h 1743856"/>
              <a:gd name="connsiteX5" fmla="*/ 194272 w 1350488"/>
              <a:gd name="connsiteY5" fmla="*/ 923505 h 174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0488" h="1743856">
                <a:moveTo>
                  <a:pt x="0" y="1122821"/>
                </a:moveTo>
                <a:lnTo>
                  <a:pt x="203880" y="1743856"/>
                </a:lnTo>
                <a:lnTo>
                  <a:pt x="1350488" y="1367434"/>
                </a:lnTo>
                <a:lnTo>
                  <a:pt x="1350488" y="0"/>
                </a:lnTo>
                <a:lnTo>
                  <a:pt x="94190" y="0"/>
                </a:lnTo>
                <a:lnTo>
                  <a:pt x="194272" y="923505"/>
                </a:lnTo>
                <a:close/>
              </a:path>
            </a:pathLst>
          </a:custGeom>
          <a:effectLst>
            <a:softEdge rad="0"/>
          </a:effectLst>
        </p:spPr>
      </p:pic>
      <p:pic>
        <p:nvPicPr>
          <p:cNvPr id="14" name="图片 13">
            <a:extLst>
              <a:ext uri="{FF2B5EF4-FFF2-40B4-BE49-F238E27FC236}">
                <a16:creationId xmlns:a16="http://schemas.microsoft.com/office/drawing/2014/main" id="{BDDC56B3-88E9-4F5A-9576-9013AF4D325C}"/>
              </a:ext>
            </a:extLst>
          </p:cNvPr>
          <p:cNvPicPr>
            <a:picLocks noChangeAspect="1"/>
          </p:cNvPicPr>
          <p:nvPr>
            <p:custDataLst>
              <p:tags r:id="rId2"/>
            </p:custDataLst>
          </p:nvPr>
        </p:nvPicPr>
        <p:blipFill>
          <a:blip r:embed="rId9" cstate="screen">
            <a:grayscl/>
            <a:extLst>
              <a:ext uri="{28A0092B-C50C-407E-A947-70E740481C1C}">
                <a14:useLocalDpi xmlns:a14="http://schemas.microsoft.com/office/drawing/2010/main"/>
              </a:ext>
            </a:extLst>
          </a:blip>
          <a:srcRect l="29796" b="29966"/>
          <a:stretch>
            <a:fillRect/>
          </a:stretch>
        </p:blipFill>
        <p:spPr>
          <a:xfrm rot="3146514" flipH="1">
            <a:off x="721915" y="1886591"/>
            <a:ext cx="629684" cy="813097"/>
          </a:xfrm>
          <a:custGeom>
            <a:avLst/>
            <a:gdLst>
              <a:gd name="connsiteX0" fmla="*/ 0 w 1350488"/>
              <a:gd name="connsiteY0" fmla="*/ 1122821 h 1743856"/>
              <a:gd name="connsiteX1" fmla="*/ 203880 w 1350488"/>
              <a:gd name="connsiteY1" fmla="*/ 1743856 h 1743856"/>
              <a:gd name="connsiteX2" fmla="*/ 1350488 w 1350488"/>
              <a:gd name="connsiteY2" fmla="*/ 1367434 h 1743856"/>
              <a:gd name="connsiteX3" fmla="*/ 1350488 w 1350488"/>
              <a:gd name="connsiteY3" fmla="*/ 0 h 1743856"/>
              <a:gd name="connsiteX4" fmla="*/ 94190 w 1350488"/>
              <a:gd name="connsiteY4" fmla="*/ 0 h 1743856"/>
              <a:gd name="connsiteX5" fmla="*/ 194272 w 1350488"/>
              <a:gd name="connsiteY5" fmla="*/ 923505 h 174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0488" h="1743856">
                <a:moveTo>
                  <a:pt x="0" y="1122821"/>
                </a:moveTo>
                <a:lnTo>
                  <a:pt x="203880" y="1743856"/>
                </a:lnTo>
                <a:lnTo>
                  <a:pt x="1350488" y="1367434"/>
                </a:lnTo>
                <a:lnTo>
                  <a:pt x="1350488" y="0"/>
                </a:lnTo>
                <a:lnTo>
                  <a:pt x="94190" y="0"/>
                </a:lnTo>
                <a:lnTo>
                  <a:pt x="194272" y="923505"/>
                </a:lnTo>
                <a:close/>
              </a:path>
            </a:pathLst>
          </a:custGeom>
          <a:effectLst>
            <a:softEdge rad="0"/>
          </a:effectLst>
        </p:spPr>
      </p:pic>
      <p:pic>
        <p:nvPicPr>
          <p:cNvPr id="15" name="图片 14">
            <a:extLst>
              <a:ext uri="{FF2B5EF4-FFF2-40B4-BE49-F238E27FC236}">
                <a16:creationId xmlns:a16="http://schemas.microsoft.com/office/drawing/2014/main" id="{B91DE9C3-91CB-40AB-908F-FCDD0050F971}"/>
              </a:ext>
            </a:extLst>
          </p:cNvPr>
          <p:cNvPicPr>
            <a:picLocks noChangeAspect="1"/>
          </p:cNvPicPr>
          <p:nvPr>
            <p:custDataLst>
              <p:tags r:id="rId3"/>
            </p:custDataLst>
          </p:nvPr>
        </p:nvPicPr>
        <p:blipFill>
          <a:blip r:embed="rId9" cstate="screen">
            <a:grayscl/>
            <a:extLst>
              <a:ext uri="{28A0092B-C50C-407E-A947-70E740481C1C}">
                <a14:useLocalDpi xmlns:a14="http://schemas.microsoft.com/office/drawing/2010/main"/>
              </a:ext>
            </a:extLst>
          </a:blip>
          <a:srcRect l="29796" b="29966"/>
          <a:stretch>
            <a:fillRect/>
          </a:stretch>
        </p:blipFill>
        <p:spPr>
          <a:xfrm rot="3146514" flipH="1">
            <a:off x="721915" y="3070645"/>
            <a:ext cx="629684" cy="813097"/>
          </a:xfrm>
          <a:custGeom>
            <a:avLst/>
            <a:gdLst>
              <a:gd name="connsiteX0" fmla="*/ 0 w 1350488"/>
              <a:gd name="connsiteY0" fmla="*/ 1122821 h 1743856"/>
              <a:gd name="connsiteX1" fmla="*/ 203880 w 1350488"/>
              <a:gd name="connsiteY1" fmla="*/ 1743856 h 1743856"/>
              <a:gd name="connsiteX2" fmla="*/ 1350488 w 1350488"/>
              <a:gd name="connsiteY2" fmla="*/ 1367434 h 1743856"/>
              <a:gd name="connsiteX3" fmla="*/ 1350488 w 1350488"/>
              <a:gd name="connsiteY3" fmla="*/ 0 h 1743856"/>
              <a:gd name="connsiteX4" fmla="*/ 94190 w 1350488"/>
              <a:gd name="connsiteY4" fmla="*/ 0 h 1743856"/>
              <a:gd name="connsiteX5" fmla="*/ 194272 w 1350488"/>
              <a:gd name="connsiteY5" fmla="*/ 923505 h 174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0488" h="1743856">
                <a:moveTo>
                  <a:pt x="0" y="1122821"/>
                </a:moveTo>
                <a:lnTo>
                  <a:pt x="203880" y="1743856"/>
                </a:lnTo>
                <a:lnTo>
                  <a:pt x="1350488" y="1367434"/>
                </a:lnTo>
                <a:lnTo>
                  <a:pt x="1350488" y="0"/>
                </a:lnTo>
                <a:lnTo>
                  <a:pt x="94190" y="0"/>
                </a:lnTo>
                <a:lnTo>
                  <a:pt x="194272" y="923505"/>
                </a:lnTo>
                <a:close/>
              </a:path>
            </a:pathLst>
          </a:custGeom>
          <a:effectLst>
            <a:softEdge rad="0"/>
          </a:effectLst>
        </p:spPr>
      </p:pic>
      <p:sp>
        <p:nvSpPr>
          <p:cNvPr id="16" name="矩形 15">
            <a:extLst>
              <a:ext uri="{FF2B5EF4-FFF2-40B4-BE49-F238E27FC236}">
                <a16:creationId xmlns:a16="http://schemas.microsoft.com/office/drawing/2014/main" id="{6D25034C-569C-4597-805F-C668C7878D10}"/>
              </a:ext>
            </a:extLst>
          </p:cNvPr>
          <p:cNvSpPr/>
          <p:nvPr/>
        </p:nvSpPr>
        <p:spPr>
          <a:xfrm>
            <a:off x="6700303" y="1009746"/>
            <a:ext cx="1907090" cy="3465887"/>
          </a:xfrm>
          <a:prstGeom prst="rect">
            <a:avLst/>
          </a:prstGeom>
          <a:blipFill dpi="0" rotWithShape="1">
            <a:blip r:embed="rId10"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等线" panose="020F0502020204030204"/>
              <a:ea typeface="等线" panose="02010600030101010101" pitchFamily="2" charset="-122"/>
            </a:endParaRPr>
          </a:p>
        </p:txBody>
      </p:sp>
      <p:sp>
        <p:nvSpPr>
          <p:cNvPr id="17" name="矩形 16">
            <a:extLst>
              <a:ext uri="{FF2B5EF4-FFF2-40B4-BE49-F238E27FC236}">
                <a16:creationId xmlns:a16="http://schemas.microsoft.com/office/drawing/2014/main" id="{5A8E0B64-4470-4D25-B0EB-4A568E89D6DC}"/>
              </a:ext>
            </a:extLst>
          </p:cNvPr>
          <p:cNvSpPr/>
          <p:nvPr/>
        </p:nvSpPr>
        <p:spPr>
          <a:xfrm>
            <a:off x="6700303" y="1009746"/>
            <a:ext cx="1907090" cy="3465887"/>
          </a:xfrm>
          <a:prstGeom prst="rect">
            <a:avLst/>
          </a:prstGeom>
          <a:blipFill dpi="0" rotWithShape="1">
            <a:blip r:embed="rId10"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等线" panose="020F0502020204030204"/>
              <a:ea typeface="等线" panose="02010600030101010101" pitchFamily="2" charset="-122"/>
            </a:endParaRPr>
          </a:p>
        </p:txBody>
      </p:sp>
      <p:sp>
        <p:nvSpPr>
          <p:cNvPr id="18" name="文本框 17">
            <a:extLst>
              <a:ext uri="{FF2B5EF4-FFF2-40B4-BE49-F238E27FC236}">
                <a16:creationId xmlns:a16="http://schemas.microsoft.com/office/drawing/2014/main" id="{8028452E-E967-4F97-983E-E90102823565}"/>
              </a:ext>
            </a:extLst>
          </p:cNvPr>
          <p:cNvSpPr txBox="1"/>
          <p:nvPr/>
        </p:nvSpPr>
        <p:spPr>
          <a:xfrm>
            <a:off x="6552847" y="1348019"/>
            <a:ext cx="2114167" cy="338554"/>
          </a:xfrm>
          <a:prstGeom prst="rect">
            <a:avLst/>
          </a:prstGeom>
          <a:noFill/>
        </p:spPr>
        <p:txBody>
          <a:bodyPr vert="horz" wrap="square" rtlCol="0">
            <a:spAutoFit/>
          </a:bodyPr>
          <a:lstStyle/>
          <a:p>
            <a:pPr algn="ctr" defTabSz="685800">
              <a:defRPr/>
            </a:pPr>
            <a:r>
              <a:rPr lang="zh-CN" altLang="en-US" sz="1600">
                <a:solidFill>
                  <a:schemeClr val="tx1">
                    <a:lumMod val="65000"/>
                    <a:lumOff val="35000"/>
                  </a:schemeClr>
                </a:solidFill>
                <a:latin typeface="方正行楷繁体" panose="03000509000000000000" pitchFamily="65" charset="-122"/>
                <a:ea typeface="方正行楷繁体" panose="03000509000000000000" pitchFamily="65" charset="-122"/>
              </a:rPr>
              <a:t>一曲新词酒一杯</a:t>
            </a:r>
          </a:p>
        </p:txBody>
      </p:sp>
      <p:cxnSp>
        <p:nvCxnSpPr>
          <p:cNvPr id="19" name="直接连接符 18">
            <a:extLst>
              <a:ext uri="{FF2B5EF4-FFF2-40B4-BE49-F238E27FC236}">
                <a16:creationId xmlns:a16="http://schemas.microsoft.com/office/drawing/2014/main" id="{964DD286-8A57-43E3-9BF3-20F2045543D4}"/>
              </a:ext>
            </a:extLst>
          </p:cNvPr>
          <p:cNvCxnSpPr>
            <a:cxnSpLocks/>
          </p:cNvCxnSpPr>
          <p:nvPr/>
        </p:nvCxnSpPr>
        <p:spPr>
          <a:xfrm flipH="1">
            <a:off x="6994963" y="1698010"/>
            <a:ext cx="1343025"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20" name="矩形 19">
            <a:extLst>
              <a:ext uri="{FF2B5EF4-FFF2-40B4-BE49-F238E27FC236}">
                <a16:creationId xmlns:a16="http://schemas.microsoft.com/office/drawing/2014/main" id="{23C848D7-376A-47A6-8BA3-2C3B9443133E}"/>
              </a:ext>
            </a:extLst>
          </p:cNvPr>
          <p:cNvSpPr/>
          <p:nvPr/>
        </p:nvSpPr>
        <p:spPr>
          <a:xfrm>
            <a:off x="6874918" y="1874349"/>
            <a:ext cx="1638910" cy="2268298"/>
          </a:xfrm>
          <a:prstGeom prst="rect">
            <a:avLst/>
          </a:prstGeom>
        </p:spPr>
        <p:txBody>
          <a:bodyPr vert="eaVert" wrap="square">
            <a:spAutoFit/>
          </a:bodyPr>
          <a:lstStyle/>
          <a:p>
            <a:pPr>
              <a:lnSpc>
                <a:spcPct val="150000"/>
              </a:lnSpc>
            </a:pPr>
            <a:r>
              <a:rPr lang="zh-CN" altLang="en-US" sz="105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景交融、虚实相生的形象系统，及其所诱发和开拓的审美想象空间。他同文学典型一也是文学形象的高级意境是指抒情性作品中所呈现的的那种情景交及其所诱发和开拓的审美想</a:t>
            </a:r>
          </a:p>
        </p:txBody>
      </p:sp>
      <p:pic>
        <p:nvPicPr>
          <p:cNvPr id="21" name="图片 20">
            <a:extLst>
              <a:ext uri="{FF2B5EF4-FFF2-40B4-BE49-F238E27FC236}">
                <a16:creationId xmlns:a16="http://schemas.microsoft.com/office/drawing/2014/main" id="{B31E6641-1386-4AD7-8471-431A37A491E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5400000">
            <a:off x="3019503" y="-371832"/>
            <a:ext cx="719025" cy="3508654"/>
          </a:xfrm>
          <a:prstGeom prst="rect">
            <a:avLst/>
          </a:prstGeom>
          <a:blipFill dpi="0" rotWithShape="1">
            <a:blip r:embed="rId11" cstate="screen">
              <a:extLst>
                <a:ext uri="{28A0092B-C50C-407E-A947-70E740481C1C}">
                  <a14:useLocalDpi xmlns:a14="http://schemas.microsoft.com/office/drawing/2010/main"/>
                </a:ext>
              </a:extLst>
            </a:blip>
            <a:srcRect/>
            <a:stretch>
              <a:fillRect/>
            </a:stretch>
          </a:blipFill>
          <a:effectLst>
            <a:outerShdw blurRad="50800" dist="38100" dir="5400000" algn="t" rotWithShape="0">
              <a:prstClr val="black">
                <a:alpha val="40000"/>
              </a:prstClr>
            </a:outerShdw>
          </a:effectLst>
        </p:spPr>
      </p:pic>
      <p:sp>
        <p:nvSpPr>
          <p:cNvPr id="22" name="矩形 21">
            <a:extLst>
              <a:ext uri="{FF2B5EF4-FFF2-40B4-BE49-F238E27FC236}">
                <a16:creationId xmlns:a16="http://schemas.microsoft.com/office/drawing/2014/main" id="{109CE9B6-A033-49B0-A468-B9ED38971011}"/>
              </a:ext>
            </a:extLst>
          </p:cNvPr>
          <p:cNvSpPr/>
          <p:nvPr/>
        </p:nvSpPr>
        <p:spPr>
          <a:xfrm>
            <a:off x="1604175" y="1098582"/>
            <a:ext cx="3508653" cy="631727"/>
          </a:xfrm>
          <a:prstGeom prst="rect">
            <a:avLst/>
          </a:prstGeom>
        </p:spPr>
        <p:txBody>
          <a:bodyPr vert="eaVert" wrap="square">
            <a:spAutoFit/>
          </a:bodyPr>
          <a:lstStyle/>
          <a:p>
            <a:pPr algn="just">
              <a:lnSpc>
                <a:spcPct val="150000"/>
              </a:lnSpc>
            </a:pPr>
            <a:r>
              <a:rPr lang="zh-CN" altLang="en-US" sz="90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意境是指抒情性作品中所呈现的的那种情景交融、虚实相生的形象系统，及其所诱发和开拓的审美想象空间。他同文学典型一也是文学形象的高级</a:t>
            </a:r>
          </a:p>
        </p:txBody>
      </p:sp>
      <p:pic>
        <p:nvPicPr>
          <p:cNvPr id="23" name="图片 22">
            <a:extLst>
              <a:ext uri="{FF2B5EF4-FFF2-40B4-BE49-F238E27FC236}">
                <a16:creationId xmlns:a16="http://schemas.microsoft.com/office/drawing/2014/main" id="{C159A3EC-6662-4249-A7C1-AC0C14495EED}"/>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rot="5400000">
            <a:off x="3009244" y="2193239"/>
            <a:ext cx="719024" cy="3488141"/>
          </a:xfrm>
          <a:prstGeom prst="rect">
            <a:avLst/>
          </a:prstGeom>
          <a:blipFill dpi="0" rotWithShape="1">
            <a:blip r:embed="rId12" cstate="screen">
              <a:extLst>
                <a:ext uri="{28A0092B-C50C-407E-A947-70E740481C1C}">
                  <a14:useLocalDpi xmlns:a14="http://schemas.microsoft.com/office/drawing/2010/main"/>
                </a:ext>
              </a:extLst>
            </a:blip>
            <a:srcRect/>
            <a:stretch>
              <a:fillRect/>
            </a:stretch>
          </a:blipFill>
          <a:effectLst>
            <a:outerShdw blurRad="50800" dist="38100" dir="5400000" algn="t" rotWithShape="0">
              <a:prstClr val="black">
                <a:alpha val="40000"/>
              </a:prstClr>
            </a:outerShdw>
          </a:effectLst>
        </p:spPr>
      </p:pic>
      <p:sp>
        <p:nvSpPr>
          <p:cNvPr id="24" name="矩形 23">
            <a:extLst>
              <a:ext uri="{FF2B5EF4-FFF2-40B4-BE49-F238E27FC236}">
                <a16:creationId xmlns:a16="http://schemas.microsoft.com/office/drawing/2014/main" id="{54457F37-BA14-4F87-A788-267C57D5D40A}"/>
              </a:ext>
            </a:extLst>
          </p:cNvPr>
          <p:cNvSpPr/>
          <p:nvPr/>
        </p:nvSpPr>
        <p:spPr>
          <a:xfrm>
            <a:off x="1604176" y="3688028"/>
            <a:ext cx="3508653" cy="552539"/>
          </a:xfrm>
          <a:prstGeom prst="rect">
            <a:avLst/>
          </a:prstGeom>
        </p:spPr>
        <p:txBody>
          <a:bodyPr vert="eaVert" wrap="square">
            <a:spAutoFit/>
          </a:bodyPr>
          <a:lstStyle/>
          <a:p>
            <a:pPr algn="just">
              <a:lnSpc>
                <a:spcPct val="150000"/>
              </a:lnSpc>
            </a:pPr>
            <a:r>
              <a:rPr lang="zh-CN" altLang="en-US" sz="90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意境是指抒情性作品中所呈现的的那种情景交融、虚实相生的形象系统，及其所诱发和开拓的审美想象空间。他同文学典型一也是文学形象的高级</a:t>
            </a:r>
          </a:p>
        </p:txBody>
      </p:sp>
      <p:pic>
        <p:nvPicPr>
          <p:cNvPr id="25" name="图片 24">
            <a:extLst>
              <a:ext uri="{FF2B5EF4-FFF2-40B4-BE49-F238E27FC236}">
                <a16:creationId xmlns:a16="http://schemas.microsoft.com/office/drawing/2014/main" id="{E9037968-C1A7-41F5-A7B6-45C7E314044C}"/>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rot="5400000">
            <a:off x="3009244" y="908319"/>
            <a:ext cx="719025" cy="3488141"/>
          </a:xfrm>
          <a:prstGeom prst="rect">
            <a:avLst/>
          </a:prstGeom>
          <a:blipFill dpi="0" rotWithShape="1">
            <a:blip r:embed="rId12" cstate="screen">
              <a:extLst>
                <a:ext uri="{28A0092B-C50C-407E-A947-70E740481C1C}">
                  <a14:useLocalDpi xmlns:a14="http://schemas.microsoft.com/office/drawing/2010/main"/>
                </a:ext>
              </a:extLst>
            </a:blip>
            <a:srcRect/>
            <a:stretch>
              <a:fillRect/>
            </a:stretch>
          </a:blipFill>
          <a:effectLst>
            <a:outerShdw blurRad="50800" dist="38100" dir="5400000" algn="t" rotWithShape="0">
              <a:prstClr val="black">
                <a:alpha val="40000"/>
              </a:prstClr>
            </a:outerShdw>
          </a:effectLst>
        </p:spPr>
      </p:pic>
      <p:sp>
        <p:nvSpPr>
          <p:cNvPr id="26" name="矩形 25">
            <a:extLst>
              <a:ext uri="{FF2B5EF4-FFF2-40B4-BE49-F238E27FC236}">
                <a16:creationId xmlns:a16="http://schemas.microsoft.com/office/drawing/2014/main" id="{3FDB256C-FCAD-4B71-AFB8-F5F3B8082447}"/>
              </a:ext>
            </a:extLst>
          </p:cNvPr>
          <p:cNvSpPr/>
          <p:nvPr/>
        </p:nvSpPr>
        <p:spPr>
          <a:xfrm>
            <a:off x="1604176" y="2416964"/>
            <a:ext cx="3508653" cy="550943"/>
          </a:xfrm>
          <a:prstGeom prst="rect">
            <a:avLst/>
          </a:prstGeom>
        </p:spPr>
        <p:txBody>
          <a:bodyPr vert="eaVert" wrap="square">
            <a:spAutoFit/>
          </a:bodyPr>
          <a:lstStyle/>
          <a:p>
            <a:pPr algn="just">
              <a:lnSpc>
                <a:spcPct val="150000"/>
              </a:lnSpc>
            </a:pPr>
            <a:r>
              <a:rPr lang="zh-CN" altLang="en-US" sz="90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意境是指抒情性作品中所呈现的的那种情景交融、虚实相生的形象系统，及其所诱发和开拓的审美想象空间。他同文学典型一也是文学形象的高级</a:t>
            </a:r>
          </a:p>
        </p:txBody>
      </p:sp>
      <p:sp>
        <p:nvSpPr>
          <p:cNvPr id="27" name="椭圆 26">
            <a:extLst>
              <a:ext uri="{FF2B5EF4-FFF2-40B4-BE49-F238E27FC236}">
                <a16:creationId xmlns:a16="http://schemas.microsoft.com/office/drawing/2014/main" id="{90B7A794-AD6C-4FFC-B589-A1073C069CE5}"/>
              </a:ext>
            </a:extLst>
          </p:cNvPr>
          <p:cNvSpPr/>
          <p:nvPr/>
        </p:nvSpPr>
        <p:spPr>
          <a:xfrm>
            <a:off x="753997" y="2362670"/>
            <a:ext cx="627593" cy="627593"/>
          </a:xfrm>
          <a:prstGeom prst="ellipse">
            <a:avLst/>
          </a:prstGeom>
          <a:blipFill dpi="0" rotWithShape="1">
            <a:blip r:embed="rId13"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等线" panose="020F0502020204030204"/>
              <a:ea typeface="等线" panose="02010600030101010101" pitchFamily="2" charset="-122"/>
            </a:endParaRPr>
          </a:p>
        </p:txBody>
      </p:sp>
      <p:sp>
        <p:nvSpPr>
          <p:cNvPr id="28" name="文本框 27">
            <a:extLst>
              <a:ext uri="{FF2B5EF4-FFF2-40B4-BE49-F238E27FC236}">
                <a16:creationId xmlns:a16="http://schemas.microsoft.com/office/drawing/2014/main" id="{D528C56B-7D24-477F-8EB7-5D009CD64810}"/>
              </a:ext>
            </a:extLst>
          </p:cNvPr>
          <p:cNvSpPr txBox="1"/>
          <p:nvPr/>
        </p:nvSpPr>
        <p:spPr>
          <a:xfrm>
            <a:off x="835948" y="2483075"/>
            <a:ext cx="492443" cy="461665"/>
          </a:xfrm>
          <a:prstGeom prst="rect">
            <a:avLst/>
          </a:prstGeom>
          <a:noFill/>
          <a:ln>
            <a:noFill/>
          </a:ln>
        </p:spPr>
        <p:txBody>
          <a:bodyPr wrap="none" rtlCol="0">
            <a:spAutoFit/>
          </a:bodyPr>
          <a:lstStyle/>
          <a:p>
            <a:pPr defTabSz="685800">
              <a:defRPr/>
            </a:pPr>
            <a:r>
              <a:rPr lang="zh-CN" altLang="en-US" sz="2400">
                <a:solidFill>
                  <a:schemeClr val="tx1">
                    <a:lumMod val="65000"/>
                    <a:lumOff val="35000"/>
                  </a:schemeClr>
                </a:solidFill>
                <a:latin typeface="方正行楷繁体" panose="03000509000000000000" pitchFamily="65" charset="-122"/>
                <a:ea typeface="方正行楷繁体" panose="03000509000000000000" pitchFamily="65" charset="-122"/>
              </a:rPr>
              <a:t>贰</a:t>
            </a:r>
            <a:endParaRPr lang="zh-CN" altLang="en-US" sz="2400" dirty="0">
              <a:solidFill>
                <a:schemeClr val="tx1">
                  <a:lumMod val="65000"/>
                  <a:lumOff val="35000"/>
                </a:schemeClr>
              </a:solidFill>
              <a:latin typeface="方正行楷繁体" panose="03000509000000000000" pitchFamily="65" charset="-122"/>
              <a:ea typeface="方正行楷繁体" panose="03000509000000000000" pitchFamily="65" charset="-122"/>
            </a:endParaRPr>
          </a:p>
        </p:txBody>
      </p:sp>
      <p:sp>
        <p:nvSpPr>
          <p:cNvPr id="29" name="椭圆 28">
            <a:extLst>
              <a:ext uri="{FF2B5EF4-FFF2-40B4-BE49-F238E27FC236}">
                <a16:creationId xmlns:a16="http://schemas.microsoft.com/office/drawing/2014/main" id="{9E04CB32-7E4E-42EE-93D1-464DBAFC469D}"/>
              </a:ext>
            </a:extLst>
          </p:cNvPr>
          <p:cNvSpPr/>
          <p:nvPr/>
        </p:nvSpPr>
        <p:spPr>
          <a:xfrm>
            <a:off x="753997" y="1087452"/>
            <a:ext cx="627593" cy="627593"/>
          </a:xfrm>
          <a:prstGeom prst="ellipse">
            <a:avLst/>
          </a:prstGeom>
          <a:blipFill dpi="0" rotWithShape="1">
            <a:blip r:embed="rId13"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等线" panose="020F0502020204030204"/>
              <a:ea typeface="等线" panose="02010600030101010101" pitchFamily="2" charset="-122"/>
            </a:endParaRPr>
          </a:p>
        </p:txBody>
      </p:sp>
      <p:sp>
        <p:nvSpPr>
          <p:cNvPr id="30" name="文本框 29">
            <a:extLst>
              <a:ext uri="{FF2B5EF4-FFF2-40B4-BE49-F238E27FC236}">
                <a16:creationId xmlns:a16="http://schemas.microsoft.com/office/drawing/2014/main" id="{08393334-ADA8-48D7-94C4-9349203A422C}"/>
              </a:ext>
            </a:extLst>
          </p:cNvPr>
          <p:cNvSpPr txBox="1"/>
          <p:nvPr/>
        </p:nvSpPr>
        <p:spPr>
          <a:xfrm>
            <a:off x="804861" y="1168668"/>
            <a:ext cx="492443" cy="461665"/>
          </a:xfrm>
          <a:prstGeom prst="rect">
            <a:avLst/>
          </a:prstGeom>
          <a:noFill/>
          <a:ln>
            <a:noFill/>
          </a:ln>
        </p:spPr>
        <p:txBody>
          <a:bodyPr wrap="none" rtlCol="0">
            <a:spAutoFit/>
          </a:bodyPr>
          <a:lstStyle/>
          <a:p>
            <a:pPr defTabSz="685800">
              <a:defRPr/>
            </a:pPr>
            <a:r>
              <a:rPr lang="zh-CN" altLang="en-US" sz="2400" dirty="0">
                <a:solidFill>
                  <a:schemeClr val="tx1">
                    <a:lumMod val="65000"/>
                    <a:lumOff val="35000"/>
                  </a:schemeClr>
                </a:solidFill>
                <a:latin typeface="方正行楷繁体" panose="03000509000000000000" pitchFamily="65" charset="-122"/>
                <a:ea typeface="方正行楷繁体" panose="03000509000000000000" pitchFamily="65" charset="-122"/>
              </a:rPr>
              <a:t>壹</a:t>
            </a:r>
          </a:p>
        </p:txBody>
      </p:sp>
      <p:sp>
        <p:nvSpPr>
          <p:cNvPr id="31" name="椭圆 30">
            <a:extLst>
              <a:ext uri="{FF2B5EF4-FFF2-40B4-BE49-F238E27FC236}">
                <a16:creationId xmlns:a16="http://schemas.microsoft.com/office/drawing/2014/main" id="{E32CF023-68EF-4BFD-BFDA-0963648C0124}"/>
              </a:ext>
            </a:extLst>
          </p:cNvPr>
          <p:cNvSpPr/>
          <p:nvPr/>
        </p:nvSpPr>
        <p:spPr>
          <a:xfrm>
            <a:off x="753997" y="3564201"/>
            <a:ext cx="627593" cy="627593"/>
          </a:xfrm>
          <a:prstGeom prst="ellipse">
            <a:avLst/>
          </a:prstGeom>
          <a:blipFill dpi="0" rotWithShape="1">
            <a:blip r:embed="rId13"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等线" panose="020F0502020204030204"/>
              <a:ea typeface="等线" panose="02010600030101010101" pitchFamily="2" charset="-122"/>
            </a:endParaRPr>
          </a:p>
        </p:txBody>
      </p:sp>
      <p:sp>
        <p:nvSpPr>
          <p:cNvPr id="32" name="文本框 31">
            <a:extLst>
              <a:ext uri="{FF2B5EF4-FFF2-40B4-BE49-F238E27FC236}">
                <a16:creationId xmlns:a16="http://schemas.microsoft.com/office/drawing/2014/main" id="{9D3613B4-62F3-46C1-BB50-A6F207F003D4}"/>
              </a:ext>
            </a:extLst>
          </p:cNvPr>
          <p:cNvSpPr txBox="1"/>
          <p:nvPr/>
        </p:nvSpPr>
        <p:spPr>
          <a:xfrm>
            <a:off x="814564" y="3664825"/>
            <a:ext cx="492443" cy="461665"/>
          </a:xfrm>
          <a:prstGeom prst="rect">
            <a:avLst/>
          </a:prstGeom>
          <a:noFill/>
          <a:ln>
            <a:noFill/>
          </a:ln>
        </p:spPr>
        <p:txBody>
          <a:bodyPr wrap="none" rtlCol="0">
            <a:spAutoFit/>
          </a:bodyPr>
          <a:lstStyle/>
          <a:p>
            <a:pPr defTabSz="685800">
              <a:defRPr/>
            </a:pPr>
            <a:r>
              <a:rPr lang="zh-CN" altLang="en-US" sz="2400">
                <a:solidFill>
                  <a:schemeClr val="tx1">
                    <a:lumMod val="65000"/>
                    <a:lumOff val="35000"/>
                  </a:schemeClr>
                </a:solidFill>
                <a:latin typeface="方正行楷繁体" panose="03000509000000000000" pitchFamily="65" charset="-122"/>
                <a:ea typeface="方正行楷繁体" panose="03000509000000000000" pitchFamily="65" charset="-122"/>
              </a:rPr>
              <a:t>叁</a:t>
            </a:r>
            <a:endParaRPr lang="zh-CN" altLang="en-US" sz="2400" dirty="0">
              <a:solidFill>
                <a:schemeClr val="tx1">
                  <a:lumMod val="65000"/>
                  <a:lumOff val="35000"/>
                </a:schemeClr>
              </a:solidFill>
              <a:latin typeface="方正行楷繁体" panose="03000509000000000000" pitchFamily="65" charset="-122"/>
              <a:ea typeface="方正行楷繁体" panose="03000509000000000000" pitchFamily="65" charset="-122"/>
            </a:endParaRPr>
          </a:p>
        </p:txBody>
      </p:sp>
      <p:pic>
        <p:nvPicPr>
          <p:cNvPr id="33" name="佳誉">
            <a:extLst>
              <a:ext uri="{FF2B5EF4-FFF2-40B4-BE49-F238E27FC236}">
                <a16:creationId xmlns:a16="http://schemas.microsoft.com/office/drawing/2014/main" id="{4A7B170D-290C-4A6E-B341-252014A391CE}"/>
              </a:ext>
            </a:extLst>
          </p:cNvPr>
          <p:cNvPicPr>
            <a:picLocks noChangeAspect="1"/>
          </p:cNvPicPr>
          <p:nvPr>
            <p:custDataLst>
              <p:tags r:id="rId4"/>
            </p:custDataLst>
          </p:nvPr>
        </p:nvPicPr>
        <p:blipFill>
          <a:blip r:embed="rId9" cstate="screen">
            <a:extLst>
              <a:ext uri="{28A0092B-C50C-407E-A947-70E740481C1C}">
                <a14:useLocalDpi xmlns:a14="http://schemas.microsoft.com/office/drawing/2010/main"/>
              </a:ext>
            </a:extLst>
          </a:blip>
          <a:stretch>
            <a:fillRect/>
          </a:stretch>
        </p:blipFill>
        <p:spPr>
          <a:xfrm rot="11400769" flipV="1">
            <a:off x="5445924" y="2606197"/>
            <a:ext cx="1395125" cy="1805912"/>
          </a:xfrm>
          <a:prstGeom prst="rect">
            <a:avLst/>
          </a:prstGeom>
        </p:spPr>
      </p:pic>
    </p:spTree>
    <p:extLst>
      <p:ext uri="{BB962C8B-B14F-4D97-AF65-F5344CB8AC3E}">
        <p14:creationId xmlns:p14="http://schemas.microsoft.com/office/powerpoint/2010/main" val="6198603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6000"/>
            <a:extLst>
              <a:ext uri="{BEBA8EAE-BF5A-486C-A8C5-ECC9F3942E4B}">
                <a14:imgProps xmlns:a14="http://schemas.microsoft.com/office/drawing/2010/main">
                  <a14:imgLayer r:embed="rId4">
                    <a14:imgEffect>
                      <a14:artisticTexturizer/>
                    </a14:imgEffect>
                    <a14:imgEffect>
                      <a14:brightnessContrast bright="18000"/>
                    </a14:imgEffect>
                    <a14:imgEffect>
                      <a14:colorTemperature colorTemp="5591"/>
                    </a14:imgEffect>
                    <a14:imgEffect>
                      <a14:saturation sat="28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E9748E3-8241-4C27-88D6-5EB07A810CB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flipH="1" flipV="1">
            <a:off x="7239193" y="846465"/>
            <a:ext cx="1658124" cy="2146300"/>
          </a:xfrm>
          <a:prstGeom prst="rect">
            <a:avLst/>
          </a:prstGeom>
        </p:spPr>
      </p:pic>
      <p:pic>
        <p:nvPicPr>
          <p:cNvPr id="4" name="图片 3">
            <a:extLst>
              <a:ext uri="{FF2B5EF4-FFF2-40B4-BE49-F238E27FC236}">
                <a16:creationId xmlns:a16="http://schemas.microsoft.com/office/drawing/2014/main" id="{81301342-41ED-4876-A14A-F89EC79EDDC4}"/>
              </a:ext>
            </a:extLst>
          </p:cNvPr>
          <p:cNvPicPr>
            <a:picLocks noChangeAspect="1"/>
          </p:cNvPicPr>
          <p:nvPr/>
        </p:nvPicPr>
        <p:blipFill rotWithShape="1">
          <a:blip r:embed="rId6" cstate="screen">
            <a:grayscl/>
            <a:extLst>
              <a:ext uri="{28A0092B-C50C-407E-A947-70E740481C1C}">
                <a14:useLocalDpi xmlns:a14="http://schemas.microsoft.com/office/drawing/2010/main"/>
              </a:ext>
            </a:extLst>
          </a:blip>
          <a:srcRect t="1" r="79515" b="38617"/>
          <a:stretch/>
        </p:blipFill>
        <p:spPr>
          <a:xfrm rot="17723033" flipH="1">
            <a:off x="7608745" y="1548194"/>
            <a:ext cx="397773" cy="1633737"/>
          </a:xfrm>
          <a:prstGeom prst="rect">
            <a:avLst/>
          </a:prstGeom>
        </p:spPr>
      </p:pic>
      <p:sp>
        <p:nvSpPr>
          <p:cNvPr id="5" name="矩形 2">
            <a:extLst>
              <a:ext uri="{FF2B5EF4-FFF2-40B4-BE49-F238E27FC236}">
                <a16:creationId xmlns:a16="http://schemas.microsoft.com/office/drawing/2014/main" id="{B302B455-E43B-49C5-A092-CE5B95106E40}"/>
              </a:ext>
            </a:extLst>
          </p:cNvPr>
          <p:cNvSpPr/>
          <p:nvPr/>
        </p:nvSpPr>
        <p:spPr>
          <a:xfrm rot="16200000" flipH="1">
            <a:off x="3277711" y="-730726"/>
            <a:ext cx="2589715" cy="9142862"/>
          </a:xfrm>
          <a:custGeom>
            <a:avLst/>
            <a:gdLst>
              <a:gd name="connsiteX0" fmla="*/ 0 w 4101548"/>
              <a:gd name="connsiteY0" fmla="*/ 0 h 7335078"/>
              <a:gd name="connsiteX1" fmla="*/ 4101548 w 4101548"/>
              <a:gd name="connsiteY1" fmla="*/ 0 h 7335078"/>
              <a:gd name="connsiteX2" fmla="*/ 4101548 w 4101548"/>
              <a:gd name="connsiteY2" fmla="*/ 7335078 h 7335078"/>
              <a:gd name="connsiteX3" fmla="*/ 0 w 4101548"/>
              <a:gd name="connsiteY3" fmla="*/ 7335078 h 7335078"/>
              <a:gd name="connsiteX4" fmla="*/ 0 w 4101548"/>
              <a:gd name="connsiteY4" fmla="*/ 0 h 7335078"/>
              <a:gd name="connsiteX0" fmla="*/ 0 w 4101548"/>
              <a:gd name="connsiteY0" fmla="*/ 0 h 7335078"/>
              <a:gd name="connsiteX1" fmla="*/ 4101548 w 4101548"/>
              <a:gd name="connsiteY1" fmla="*/ 0 h 7335078"/>
              <a:gd name="connsiteX2" fmla="*/ 4101548 w 4101548"/>
              <a:gd name="connsiteY2" fmla="*/ 7335078 h 7335078"/>
              <a:gd name="connsiteX3" fmla="*/ 0 w 4101548"/>
              <a:gd name="connsiteY3" fmla="*/ 7335078 h 7335078"/>
              <a:gd name="connsiteX4" fmla="*/ 0 w 4101548"/>
              <a:gd name="connsiteY4" fmla="*/ 0 h 7335078"/>
              <a:gd name="connsiteX0" fmla="*/ 352397 w 4453945"/>
              <a:gd name="connsiteY0" fmla="*/ 0 h 7335078"/>
              <a:gd name="connsiteX1" fmla="*/ 4453945 w 4453945"/>
              <a:gd name="connsiteY1" fmla="*/ 0 h 7335078"/>
              <a:gd name="connsiteX2" fmla="*/ 4453945 w 4453945"/>
              <a:gd name="connsiteY2" fmla="*/ 7335078 h 7335078"/>
              <a:gd name="connsiteX3" fmla="*/ 352397 w 4453945"/>
              <a:gd name="connsiteY3" fmla="*/ 7335078 h 7335078"/>
              <a:gd name="connsiteX4" fmla="*/ 352397 w 4453945"/>
              <a:gd name="connsiteY4" fmla="*/ 0 h 7335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3945" h="7335078">
                <a:moveTo>
                  <a:pt x="352397" y="0"/>
                </a:moveTo>
                <a:lnTo>
                  <a:pt x="4453945" y="0"/>
                </a:lnTo>
                <a:lnTo>
                  <a:pt x="4453945" y="7335078"/>
                </a:lnTo>
                <a:lnTo>
                  <a:pt x="352397" y="7335078"/>
                </a:lnTo>
                <a:cubicBezTo>
                  <a:pt x="-1011708" y="5264806"/>
                  <a:pt x="2151216" y="2430036"/>
                  <a:pt x="352397" y="0"/>
                </a:cubicBezTo>
                <a:close/>
              </a:path>
            </a:pathLst>
          </a:custGeom>
          <a:blipFill dpi="0" rotWithShape="1">
            <a:blip r:embed="rId7">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等线" panose="020F0502020204030204"/>
              <a:ea typeface="等线" panose="02010600030101010101" pitchFamily="2" charset="-122"/>
            </a:endParaRPr>
          </a:p>
        </p:txBody>
      </p:sp>
      <p:sp>
        <p:nvSpPr>
          <p:cNvPr id="6" name="矩形 5">
            <a:extLst>
              <a:ext uri="{FF2B5EF4-FFF2-40B4-BE49-F238E27FC236}">
                <a16:creationId xmlns:a16="http://schemas.microsoft.com/office/drawing/2014/main" id="{9A5A058D-81A6-4806-ADB0-8CC59DFCAFB5}"/>
              </a:ext>
            </a:extLst>
          </p:cNvPr>
          <p:cNvSpPr>
            <a:spLocks noChangeArrowheads="1"/>
          </p:cNvSpPr>
          <p:nvPr/>
        </p:nvSpPr>
        <p:spPr bwMode="auto">
          <a:xfrm>
            <a:off x="1276382" y="589213"/>
            <a:ext cx="1665841" cy="181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457052">
              <a:lnSpc>
                <a:spcPct val="250000"/>
              </a:lnSpc>
              <a:defRPr/>
            </a:pPr>
            <a:r>
              <a:rPr lang="zh-CN" altLang="en-US" sz="100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意境是指抒情性作品中所呈现的的那种情相形象系统及其所诱发和开拓的他同文学典型一也是文学形象的高级意境</a:t>
            </a:r>
          </a:p>
        </p:txBody>
      </p:sp>
      <p:sp>
        <p:nvSpPr>
          <p:cNvPr id="7" name="矩形 6">
            <a:extLst>
              <a:ext uri="{FF2B5EF4-FFF2-40B4-BE49-F238E27FC236}">
                <a16:creationId xmlns:a16="http://schemas.microsoft.com/office/drawing/2014/main" id="{1769494B-DD06-4F44-88D7-B175607DA4D8}"/>
              </a:ext>
            </a:extLst>
          </p:cNvPr>
          <p:cNvSpPr>
            <a:spLocks noChangeArrowheads="1"/>
          </p:cNvSpPr>
          <p:nvPr/>
        </p:nvSpPr>
        <p:spPr bwMode="auto">
          <a:xfrm>
            <a:off x="2959774" y="598375"/>
            <a:ext cx="1665841" cy="181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457052">
              <a:lnSpc>
                <a:spcPct val="250000"/>
              </a:lnSpc>
              <a:defRPr/>
            </a:pPr>
            <a:r>
              <a:rPr lang="zh-CN" altLang="en-US" sz="100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意境是指抒情性作品中所呈现的的那种情相形象系统及其所诱发和开拓的他同文学典型一也是文学形象的高级意境</a:t>
            </a:r>
          </a:p>
        </p:txBody>
      </p:sp>
      <p:sp>
        <p:nvSpPr>
          <p:cNvPr id="8" name="矩形 7">
            <a:extLst>
              <a:ext uri="{FF2B5EF4-FFF2-40B4-BE49-F238E27FC236}">
                <a16:creationId xmlns:a16="http://schemas.microsoft.com/office/drawing/2014/main" id="{21FDC14F-0273-4572-A66D-2BE015F82029}"/>
              </a:ext>
            </a:extLst>
          </p:cNvPr>
          <p:cNvSpPr/>
          <p:nvPr/>
        </p:nvSpPr>
        <p:spPr>
          <a:xfrm>
            <a:off x="4812207" y="418590"/>
            <a:ext cx="470931" cy="1977464"/>
          </a:xfrm>
          <a:prstGeom prst="rect">
            <a:avLst/>
          </a:prstGeom>
        </p:spPr>
        <p:txBody>
          <a:bodyPr wrap="square">
            <a:spAutoFit/>
          </a:bodyPr>
          <a:lstStyle/>
          <a:p>
            <a:pPr algn="dist" defTabSz="685800">
              <a:lnSpc>
                <a:spcPct val="150000"/>
              </a:lnSpc>
              <a:defRPr/>
            </a:pPr>
            <a:r>
              <a:rPr lang="zh-CN" altLang="en-US" sz="2800">
                <a:solidFill>
                  <a:schemeClr val="tx1">
                    <a:lumMod val="75000"/>
                    <a:lumOff val="25000"/>
                  </a:schemeClr>
                </a:solidFill>
                <a:latin typeface="方正行楷繁体" panose="03000509000000000000" pitchFamily="65" charset="-122"/>
                <a:ea typeface="方正行楷繁体" panose="03000509000000000000" pitchFamily="65" charset="-122"/>
              </a:rPr>
              <a:t>浣溪沙</a:t>
            </a:r>
          </a:p>
        </p:txBody>
      </p:sp>
      <p:sp>
        <p:nvSpPr>
          <p:cNvPr id="9" name="Text Box 39">
            <a:extLst>
              <a:ext uri="{FF2B5EF4-FFF2-40B4-BE49-F238E27FC236}">
                <a16:creationId xmlns:a16="http://schemas.microsoft.com/office/drawing/2014/main" id="{EC3417E8-37D7-472A-8DB1-7DA7E24E98E0}"/>
              </a:ext>
            </a:extLst>
          </p:cNvPr>
          <p:cNvSpPr txBox="1">
            <a:spLocks noChangeArrowheads="1"/>
          </p:cNvSpPr>
          <p:nvPr/>
        </p:nvSpPr>
        <p:spPr bwMode="auto">
          <a:xfrm>
            <a:off x="1148455" y="3471808"/>
            <a:ext cx="1565006" cy="4001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defTabSz="685800">
              <a:defRPr/>
            </a:pPr>
            <a:r>
              <a:rPr lang="zh-CN" altLang="en-US" sz="2000">
                <a:solidFill>
                  <a:schemeClr val="tx1">
                    <a:lumMod val="65000"/>
                    <a:lumOff val="35000"/>
                  </a:schemeClr>
                </a:solidFill>
                <a:latin typeface="方正行楷繁体" panose="03000509000000000000" pitchFamily="65" charset="-122"/>
                <a:ea typeface="方正行楷繁体" panose="03000509000000000000" pitchFamily="65" charset="-122"/>
              </a:rPr>
              <a:t>浣溪沙</a:t>
            </a:r>
          </a:p>
        </p:txBody>
      </p:sp>
      <p:sp>
        <p:nvSpPr>
          <p:cNvPr id="10" name="Text Box 39">
            <a:extLst>
              <a:ext uri="{FF2B5EF4-FFF2-40B4-BE49-F238E27FC236}">
                <a16:creationId xmlns:a16="http://schemas.microsoft.com/office/drawing/2014/main" id="{E1066778-9A65-4AEE-9DEE-AFC34620121B}"/>
              </a:ext>
            </a:extLst>
          </p:cNvPr>
          <p:cNvSpPr txBox="1">
            <a:spLocks noChangeArrowheads="1"/>
          </p:cNvSpPr>
          <p:nvPr/>
        </p:nvSpPr>
        <p:spPr bwMode="auto">
          <a:xfrm>
            <a:off x="3709117" y="3471808"/>
            <a:ext cx="1524182" cy="4001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defTabSz="685800"/>
            <a:r>
              <a:rPr lang="zh-CN" altLang="en-US" sz="2000">
                <a:solidFill>
                  <a:schemeClr val="tx1">
                    <a:lumMod val="65000"/>
                    <a:lumOff val="35000"/>
                  </a:schemeClr>
                </a:solidFill>
                <a:latin typeface="方正行楷繁体" panose="03000509000000000000" pitchFamily="65" charset="-122"/>
                <a:ea typeface="方正行楷繁体" panose="03000509000000000000" pitchFamily="65" charset="-122"/>
              </a:rPr>
              <a:t>浣溪沙</a:t>
            </a:r>
          </a:p>
        </p:txBody>
      </p:sp>
      <p:sp>
        <p:nvSpPr>
          <p:cNvPr id="11" name="Text Box 39">
            <a:extLst>
              <a:ext uri="{FF2B5EF4-FFF2-40B4-BE49-F238E27FC236}">
                <a16:creationId xmlns:a16="http://schemas.microsoft.com/office/drawing/2014/main" id="{904E6B72-C9CB-46DF-9472-C6BD745DE5A4}"/>
              </a:ext>
            </a:extLst>
          </p:cNvPr>
          <p:cNvSpPr txBox="1">
            <a:spLocks noChangeArrowheads="1"/>
          </p:cNvSpPr>
          <p:nvPr/>
        </p:nvSpPr>
        <p:spPr bwMode="auto">
          <a:xfrm>
            <a:off x="6357067" y="3471808"/>
            <a:ext cx="1524182" cy="4001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defTabSz="685800"/>
            <a:r>
              <a:rPr lang="zh-CN" altLang="en-US" sz="2000">
                <a:solidFill>
                  <a:schemeClr val="tx1">
                    <a:lumMod val="65000"/>
                    <a:lumOff val="35000"/>
                  </a:schemeClr>
                </a:solidFill>
                <a:latin typeface="方正行楷繁体" panose="03000509000000000000" pitchFamily="65" charset="-122"/>
                <a:ea typeface="方正行楷繁体" panose="03000509000000000000" pitchFamily="65" charset="-122"/>
              </a:rPr>
              <a:t>浣溪沙</a:t>
            </a:r>
          </a:p>
        </p:txBody>
      </p:sp>
      <p:sp>
        <p:nvSpPr>
          <p:cNvPr id="12" name="文本框 11">
            <a:extLst>
              <a:ext uri="{FF2B5EF4-FFF2-40B4-BE49-F238E27FC236}">
                <a16:creationId xmlns:a16="http://schemas.microsoft.com/office/drawing/2014/main" id="{E5E0B059-A573-4CF8-99D1-8229BD1F4471}"/>
              </a:ext>
            </a:extLst>
          </p:cNvPr>
          <p:cNvSpPr txBox="1"/>
          <p:nvPr/>
        </p:nvSpPr>
        <p:spPr>
          <a:xfrm>
            <a:off x="908583" y="3813682"/>
            <a:ext cx="2044752" cy="488403"/>
          </a:xfrm>
          <a:prstGeom prst="rect">
            <a:avLst/>
          </a:prstGeom>
          <a:noFill/>
        </p:spPr>
        <p:txBody>
          <a:bodyPr wrap="square" rtlCol="0">
            <a:spAutoFit/>
          </a:bodyPr>
          <a:lstStyle/>
          <a:p>
            <a:pPr algn="ctr">
              <a:lnSpc>
                <a:spcPct val="150000"/>
              </a:lnSpc>
            </a:pPr>
            <a:r>
              <a:rPr lang="zh-CN" altLang="en-US" sz="90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意境是指抒情性作品中所呈现的的那种情景交融、虚实相生的形象</a:t>
            </a:r>
            <a:endParaRPr lang="zh-CN" altLang="en-US" sz="900"/>
          </a:p>
        </p:txBody>
      </p:sp>
      <p:sp>
        <p:nvSpPr>
          <p:cNvPr id="13" name="文本框 12">
            <a:extLst>
              <a:ext uri="{FF2B5EF4-FFF2-40B4-BE49-F238E27FC236}">
                <a16:creationId xmlns:a16="http://schemas.microsoft.com/office/drawing/2014/main" id="{C89A6A2F-E189-416B-98B0-7CFF4B00E50F}"/>
              </a:ext>
            </a:extLst>
          </p:cNvPr>
          <p:cNvSpPr txBox="1"/>
          <p:nvPr/>
        </p:nvSpPr>
        <p:spPr>
          <a:xfrm>
            <a:off x="3459923" y="3813682"/>
            <a:ext cx="2044752" cy="488403"/>
          </a:xfrm>
          <a:prstGeom prst="rect">
            <a:avLst/>
          </a:prstGeom>
          <a:noFill/>
        </p:spPr>
        <p:txBody>
          <a:bodyPr wrap="square" rtlCol="0">
            <a:spAutoFit/>
          </a:bodyPr>
          <a:lstStyle/>
          <a:p>
            <a:pPr algn="ctr">
              <a:lnSpc>
                <a:spcPct val="150000"/>
              </a:lnSpc>
            </a:pPr>
            <a:r>
              <a:rPr lang="zh-CN" altLang="en-US" sz="90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意境是指抒情性作品中所呈现的的那种情景交融、虚实相生的形象</a:t>
            </a:r>
            <a:endParaRPr lang="zh-CN" altLang="en-US" sz="900"/>
          </a:p>
        </p:txBody>
      </p:sp>
      <p:sp>
        <p:nvSpPr>
          <p:cNvPr id="14" name="文本框 13">
            <a:extLst>
              <a:ext uri="{FF2B5EF4-FFF2-40B4-BE49-F238E27FC236}">
                <a16:creationId xmlns:a16="http://schemas.microsoft.com/office/drawing/2014/main" id="{252B693E-48BC-4B85-9744-BF07AF069CEA}"/>
              </a:ext>
            </a:extLst>
          </p:cNvPr>
          <p:cNvSpPr txBox="1"/>
          <p:nvPr/>
        </p:nvSpPr>
        <p:spPr>
          <a:xfrm>
            <a:off x="6092221" y="3813682"/>
            <a:ext cx="2044752" cy="488403"/>
          </a:xfrm>
          <a:prstGeom prst="rect">
            <a:avLst/>
          </a:prstGeom>
          <a:noFill/>
        </p:spPr>
        <p:txBody>
          <a:bodyPr wrap="square" rtlCol="0">
            <a:spAutoFit/>
          </a:bodyPr>
          <a:lstStyle/>
          <a:p>
            <a:pPr algn="ctr">
              <a:lnSpc>
                <a:spcPct val="150000"/>
              </a:lnSpc>
            </a:pPr>
            <a:r>
              <a:rPr lang="zh-CN" altLang="en-US" sz="90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意境是指抒情性作品中所呈现的的那种情景交融、虚实相生的形象</a:t>
            </a:r>
            <a:endParaRPr lang="zh-CN" altLang="en-US" sz="900"/>
          </a:p>
        </p:txBody>
      </p:sp>
      <p:pic>
        <p:nvPicPr>
          <p:cNvPr id="15" name="图片 14">
            <a:extLst>
              <a:ext uri="{FF2B5EF4-FFF2-40B4-BE49-F238E27FC236}">
                <a16:creationId xmlns:a16="http://schemas.microsoft.com/office/drawing/2014/main" id="{0D75A99A-669D-4DF9-A845-F7715AFD785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424796" flipV="1">
            <a:off x="6971625" y="932454"/>
            <a:ext cx="584536" cy="614394"/>
          </a:xfrm>
          <a:prstGeom prst="rect">
            <a:avLst/>
          </a:prstGeom>
        </p:spPr>
      </p:pic>
    </p:spTree>
    <p:extLst>
      <p:ext uri="{BB962C8B-B14F-4D97-AF65-F5344CB8AC3E}">
        <p14:creationId xmlns:p14="http://schemas.microsoft.com/office/powerpoint/2010/main" val="13738738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6000"/>
            <a:extLst>
              <a:ext uri="{BEBA8EAE-BF5A-486C-A8C5-ECC9F3942E4B}">
                <a14:imgProps xmlns:a14="http://schemas.microsoft.com/office/drawing/2010/main">
                  <a14:imgLayer r:embed="rId4">
                    <a14:imgEffect>
                      <a14:artisticTexturizer/>
                    </a14:imgEffect>
                    <a14:imgEffect>
                      <a14:brightnessContrast bright="18000"/>
                    </a14:imgEffect>
                    <a14:imgEffect>
                      <a14:colorTemperature colorTemp="5591"/>
                    </a14:imgEffect>
                    <a14:imgEffect>
                      <a14:saturation sat="28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4E7B4C7-3C0F-4579-BC75-85280C972EEF}"/>
              </a:ext>
            </a:extLst>
          </p:cNvPr>
          <p:cNvSpPr/>
          <p:nvPr/>
        </p:nvSpPr>
        <p:spPr>
          <a:xfrm>
            <a:off x="1392796" y="830313"/>
            <a:ext cx="1640113" cy="3608337"/>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 name="矩形 2">
            <a:extLst>
              <a:ext uri="{FF2B5EF4-FFF2-40B4-BE49-F238E27FC236}">
                <a16:creationId xmlns:a16="http://schemas.microsoft.com/office/drawing/2014/main" id="{97E00116-174D-44D8-BE26-6087A3442569}"/>
              </a:ext>
            </a:extLst>
          </p:cNvPr>
          <p:cNvSpPr/>
          <p:nvPr/>
        </p:nvSpPr>
        <p:spPr>
          <a:xfrm>
            <a:off x="3881603" y="830313"/>
            <a:ext cx="1640113" cy="3608337"/>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id="{BC5AAF21-66C8-4943-AB2B-B9BD580E038A}"/>
              </a:ext>
            </a:extLst>
          </p:cNvPr>
          <p:cNvSpPr/>
          <p:nvPr/>
        </p:nvSpPr>
        <p:spPr>
          <a:xfrm>
            <a:off x="6351362" y="830313"/>
            <a:ext cx="1640113" cy="3608337"/>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334B8DD7-D06A-41A7-93CB-DC5848CA563D}"/>
              </a:ext>
            </a:extLst>
          </p:cNvPr>
          <p:cNvSpPr/>
          <p:nvPr/>
        </p:nvSpPr>
        <p:spPr>
          <a:xfrm>
            <a:off x="1392795" y="830314"/>
            <a:ext cx="1651137" cy="472655"/>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05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F269C7B2-7175-4672-BC48-564AB89387C1}"/>
              </a:ext>
            </a:extLst>
          </p:cNvPr>
          <p:cNvSpPr/>
          <p:nvPr/>
        </p:nvSpPr>
        <p:spPr>
          <a:xfrm>
            <a:off x="3881604" y="830314"/>
            <a:ext cx="1640113" cy="472655"/>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05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AD8CE424-EDF0-4F8F-AB8E-695C89875146}"/>
              </a:ext>
            </a:extLst>
          </p:cNvPr>
          <p:cNvSpPr/>
          <p:nvPr/>
        </p:nvSpPr>
        <p:spPr>
          <a:xfrm>
            <a:off x="6351362" y="754114"/>
            <a:ext cx="1640113" cy="472655"/>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052"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8" name="文本框 7">
            <a:extLst>
              <a:ext uri="{FF2B5EF4-FFF2-40B4-BE49-F238E27FC236}">
                <a16:creationId xmlns:a16="http://schemas.microsoft.com/office/drawing/2014/main" id="{7A52070E-0111-4F83-A99F-55A1A753B01E}"/>
              </a:ext>
            </a:extLst>
          </p:cNvPr>
          <p:cNvSpPr txBox="1"/>
          <p:nvPr/>
        </p:nvSpPr>
        <p:spPr>
          <a:xfrm>
            <a:off x="2424234" y="1524035"/>
            <a:ext cx="400110" cy="990015"/>
          </a:xfrm>
          <a:prstGeom prst="rect">
            <a:avLst/>
          </a:prstGeom>
          <a:noFill/>
          <a:ln>
            <a:no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pPr lvl="0" defTabSz="457052">
              <a:defRPr/>
            </a:pPr>
            <a:r>
              <a:rPr lang="zh-CN" altLang="en-US" sz="1400">
                <a:solidFill>
                  <a:prstClr val="black">
                    <a:lumMod val="65000"/>
                    <a:lumOff val="35000"/>
                  </a:prstClr>
                </a:solidFill>
                <a:latin typeface="方正行楷繁体" panose="03000509000000000000" pitchFamily="65" charset="-122"/>
                <a:ea typeface="方正行楷繁体" panose="03000509000000000000" pitchFamily="65" charset="-122"/>
              </a:rPr>
              <a:t>奈何花落去</a:t>
            </a: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endParaRPr>
          </a:p>
        </p:txBody>
      </p:sp>
      <p:sp>
        <p:nvSpPr>
          <p:cNvPr id="9" name="文本框 8">
            <a:extLst>
              <a:ext uri="{FF2B5EF4-FFF2-40B4-BE49-F238E27FC236}">
                <a16:creationId xmlns:a16="http://schemas.microsoft.com/office/drawing/2014/main" id="{72D3F426-635A-4AF4-8931-F93147359950}"/>
              </a:ext>
            </a:extLst>
          </p:cNvPr>
          <p:cNvSpPr txBox="1"/>
          <p:nvPr/>
        </p:nvSpPr>
        <p:spPr>
          <a:xfrm>
            <a:off x="1725649" y="1524035"/>
            <a:ext cx="738664" cy="2558104"/>
          </a:xfrm>
          <a:prstGeom prst="rect">
            <a:avLst/>
          </a:prstGeom>
          <a:noFill/>
        </p:spPr>
        <p:txBody>
          <a:bodyPr vert="eaVert" wrap="square" rtlCol="0">
            <a:spAutoFit/>
          </a:bodyPr>
          <a:lstStyle/>
          <a:p>
            <a:pPr marL="0" marR="0" lvl="0" indent="0" algn="l" defTabSz="914378" rtl="0" eaLnBrk="1" fontAlgn="auto" latinLnBrk="0" hangingPunct="1">
              <a:lnSpc>
                <a:spcPct val="200000"/>
              </a:lnSpc>
              <a:spcBef>
                <a:spcPct val="20000"/>
              </a:spcBef>
              <a:spcAft>
                <a:spcPts val="0"/>
              </a:spcAft>
              <a:buClrTx/>
              <a:buSzTx/>
              <a:buFontTx/>
              <a:buNone/>
              <a:tabLst/>
              <a:defRPr/>
            </a:pPr>
            <a:r>
              <a:rPr kumimoji="0" lang="zh-CN" altLang="en-US" sz="900" b="0" i="0" u="none" strike="noStrike" kern="1200" cap="none" spc="0" normalizeH="0" baseline="0" noProof="0">
                <a:ln>
                  <a:noFill/>
                </a:ln>
                <a:solidFill>
                  <a:prstClr val="black">
                    <a:lumMod val="65000"/>
                    <a:lumOff val="35000"/>
                  </a:prstClr>
                </a:solidFill>
                <a:effectLst/>
                <a:uLnTx/>
                <a:uFillTx/>
                <a:latin typeface="方正古隶简体" panose="03000509000000000000" pitchFamily="65" charset="-122"/>
                <a:ea typeface="方正古隶简体" panose="03000509000000000000" pitchFamily="65" charset="-122"/>
                <a:cs typeface="+mn-cs"/>
              </a:rPr>
              <a:t>意境是指抒情性作品中所呈现的的那种情景交虚实相生的形象意境是指抒情性作品</a:t>
            </a:r>
          </a:p>
        </p:txBody>
      </p:sp>
      <p:sp>
        <p:nvSpPr>
          <p:cNvPr id="10" name="文本框 9">
            <a:extLst>
              <a:ext uri="{FF2B5EF4-FFF2-40B4-BE49-F238E27FC236}">
                <a16:creationId xmlns:a16="http://schemas.microsoft.com/office/drawing/2014/main" id="{A912472D-993D-419A-844F-C75CFD18A68F}"/>
              </a:ext>
            </a:extLst>
          </p:cNvPr>
          <p:cNvSpPr txBox="1"/>
          <p:nvPr/>
        </p:nvSpPr>
        <p:spPr>
          <a:xfrm>
            <a:off x="4908739" y="1524035"/>
            <a:ext cx="400110" cy="990015"/>
          </a:xfrm>
          <a:prstGeom prst="rect">
            <a:avLst/>
          </a:prstGeom>
          <a:noFill/>
          <a:ln>
            <a:no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pPr lvl="0" defTabSz="457052">
              <a:defRPr/>
            </a:pPr>
            <a:r>
              <a:rPr lang="zh-CN" altLang="en-US" sz="1400">
                <a:solidFill>
                  <a:prstClr val="black">
                    <a:lumMod val="65000"/>
                    <a:lumOff val="35000"/>
                  </a:prstClr>
                </a:solidFill>
                <a:latin typeface="方正行楷繁体" panose="03000509000000000000" pitchFamily="65" charset="-122"/>
                <a:ea typeface="方正行楷繁体" panose="03000509000000000000" pitchFamily="65" charset="-122"/>
              </a:rPr>
              <a:t>相识燕归来</a:t>
            </a: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endParaRPr>
          </a:p>
        </p:txBody>
      </p:sp>
      <p:sp>
        <p:nvSpPr>
          <p:cNvPr id="11" name="文本框 10">
            <a:extLst>
              <a:ext uri="{FF2B5EF4-FFF2-40B4-BE49-F238E27FC236}">
                <a16:creationId xmlns:a16="http://schemas.microsoft.com/office/drawing/2014/main" id="{8E336C76-6433-49E7-8129-18E2523A4AFF}"/>
              </a:ext>
            </a:extLst>
          </p:cNvPr>
          <p:cNvSpPr txBox="1"/>
          <p:nvPr/>
        </p:nvSpPr>
        <p:spPr>
          <a:xfrm>
            <a:off x="4194380" y="1524034"/>
            <a:ext cx="738664" cy="2722211"/>
          </a:xfrm>
          <a:prstGeom prst="rect">
            <a:avLst/>
          </a:prstGeom>
          <a:noFill/>
        </p:spPr>
        <p:txBody>
          <a:bodyPr vert="eaVert" wrap="square" rtlCol="0">
            <a:spAutoFit/>
          </a:bodyPr>
          <a:lstStyle/>
          <a:p>
            <a:pPr marL="0" marR="0" lvl="0" indent="0" algn="l" defTabSz="914378" rtl="0" eaLnBrk="1" fontAlgn="auto" latinLnBrk="0" hangingPunct="1">
              <a:lnSpc>
                <a:spcPct val="200000"/>
              </a:lnSpc>
              <a:spcBef>
                <a:spcPct val="20000"/>
              </a:spcBef>
              <a:spcAft>
                <a:spcPts val="0"/>
              </a:spcAft>
              <a:buClrTx/>
              <a:buSzTx/>
              <a:buFontTx/>
              <a:buNone/>
              <a:tabLst/>
              <a:defRPr/>
            </a:pPr>
            <a:r>
              <a:rPr kumimoji="0" lang="zh-CN" altLang="en-US" sz="900" b="0" i="0" u="none" strike="noStrike" kern="1200" cap="none" spc="0" normalizeH="0" baseline="0" noProof="0">
                <a:ln>
                  <a:noFill/>
                </a:ln>
                <a:solidFill>
                  <a:prstClr val="black">
                    <a:lumMod val="65000"/>
                    <a:lumOff val="35000"/>
                  </a:prstClr>
                </a:solidFill>
                <a:effectLst/>
                <a:uLnTx/>
                <a:uFillTx/>
                <a:latin typeface="方正古隶简体" panose="03000509000000000000" pitchFamily="65" charset="-122"/>
                <a:ea typeface="方正古隶简体" panose="03000509000000000000" pitchFamily="65" charset="-122"/>
                <a:cs typeface="+mn-cs"/>
              </a:rPr>
              <a:t>意境是指抒情性作品中所呈现的的那种情景交虚实相生的形象意境是指抒情性作品</a:t>
            </a:r>
          </a:p>
        </p:txBody>
      </p:sp>
      <p:sp>
        <p:nvSpPr>
          <p:cNvPr id="12" name="文本框 11">
            <a:extLst>
              <a:ext uri="{FF2B5EF4-FFF2-40B4-BE49-F238E27FC236}">
                <a16:creationId xmlns:a16="http://schemas.microsoft.com/office/drawing/2014/main" id="{31EF553B-F37B-4E46-B779-838693220531}"/>
              </a:ext>
            </a:extLst>
          </p:cNvPr>
          <p:cNvSpPr txBox="1"/>
          <p:nvPr/>
        </p:nvSpPr>
        <p:spPr>
          <a:xfrm>
            <a:off x="7361537" y="1524035"/>
            <a:ext cx="400110" cy="990015"/>
          </a:xfrm>
          <a:prstGeom prst="rect">
            <a:avLst/>
          </a:prstGeom>
          <a:noFill/>
          <a:ln>
            <a:no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pPr lvl="0" defTabSz="457052">
              <a:defRPr/>
            </a:pPr>
            <a:r>
              <a:rPr lang="zh-CN" altLang="en-US" sz="1400">
                <a:solidFill>
                  <a:prstClr val="black">
                    <a:lumMod val="65000"/>
                    <a:lumOff val="35000"/>
                  </a:prstClr>
                </a:solidFill>
                <a:latin typeface="方正行楷繁体" panose="03000509000000000000" pitchFamily="65" charset="-122"/>
                <a:ea typeface="方正行楷繁体" panose="03000509000000000000" pitchFamily="65" charset="-122"/>
              </a:rPr>
              <a:t>香径独徘徊</a:t>
            </a: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endParaRPr>
          </a:p>
        </p:txBody>
      </p:sp>
      <p:sp>
        <p:nvSpPr>
          <p:cNvPr id="13" name="文本框 12">
            <a:extLst>
              <a:ext uri="{FF2B5EF4-FFF2-40B4-BE49-F238E27FC236}">
                <a16:creationId xmlns:a16="http://schemas.microsoft.com/office/drawing/2014/main" id="{6DE9A856-7913-42AB-A30D-5582AFACBCC0}"/>
              </a:ext>
            </a:extLst>
          </p:cNvPr>
          <p:cNvSpPr txBox="1"/>
          <p:nvPr/>
        </p:nvSpPr>
        <p:spPr>
          <a:xfrm>
            <a:off x="6635450" y="1524034"/>
            <a:ext cx="738664" cy="2722211"/>
          </a:xfrm>
          <a:prstGeom prst="rect">
            <a:avLst/>
          </a:prstGeom>
          <a:noFill/>
        </p:spPr>
        <p:txBody>
          <a:bodyPr vert="eaVert" wrap="square" rtlCol="0">
            <a:spAutoFit/>
          </a:bodyPr>
          <a:lstStyle/>
          <a:p>
            <a:pPr marL="0" marR="0" lvl="0" indent="0" algn="l" defTabSz="914378" rtl="0" eaLnBrk="1" fontAlgn="auto" latinLnBrk="0" hangingPunct="1">
              <a:lnSpc>
                <a:spcPct val="200000"/>
              </a:lnSpc>
              <a:spcBef>
                <a:spcPct val="20000"/>
              </a:spcBef>
              <a:spcAft>
                <a:spcPts val="0"/>
              </a:spcAft>
              <a:buClrTx/>
              <a:buSzTx/>
              <a:buFontTx/>
              <a:buNone/>
              <a:tabLst/>
              <a:defRPr/>
            </a:pPr>
            <a:r>
              <a:rPr kumimoji="0" lang="zh-CN" altLang="en-US" sz="900" b="0" i="0" u="none" strike="noStrike" kern="1200" cap="none" spc="0" normalizeH="0" baseline="0" noProof="0">
                <a:ln>
                  <a:noFill/>
                </a:ln>
                <a:solidFill>
                  <a:prstClr val="black">
                    <a:lumMod val="65000"/>
                    <a:lumOff val="35000"/>
                  </a:prstClr>
                </a:solidFill>
                <a:effectLst/>
                <a:uLnTx/>
                <a:uFillTx/>
                <a:latin typeface="方正古隶简体" panose="03000509000000000000" pitchFamily="65" charset="-122"/>
                <a:ea typeface="方正古隶简体" panose="03000509000000000000" pitchFamily="65" charset="-122"/>
                <a:cs typeface="+mn-cs"/>
              </a:rPr>
              <a:t>意境是指抒情性作品中所呈现的的那种情景交虚实相生的形象意境是指抒情性作品</a:t>
            </a:r>
          </a:p>
        </p:txBody>
      </p:sp>
      <p:pic>
        <p:nvPicPr>
          <p:cNvPr id="14" name="图片 13">
            <a:extLst>
              <a:ext uri="{FF2B5EF4-FFF2-40B4-BE49-F238E27FC236}">
                <a16:creationId xmlns:a16="http://schemas.microsoft.com/office/drawing/2014/main" id="{D922CE8E-1644-4C67-8CB8-84ECECB300F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2716981" flipV="1">
            <a:off x="5137845" y="4030224"/>
            <a:ext cx="234349" cy="246319"/>
          </a:xfrm>
          <a:prstGeom prst="rect">
            <a:avLst/>
          </a:prstGeom>
        </p:spPr>
      </p:pic>
      <p:pic>
        <p:nvPicPr>
          <p:cNvPr id="15" name="图片 14">
            <a:extLst>
              <a:ext uri="{FF2B5EF4-FFF2-40B4-BE49-F238E27FC236}">
                <a16:creationId xmlns:a16="http://schemas.microsoft.com/office/drawing/2014/main" id="{F61D837E-86F5-484B-8D68-9A1CB8E4866F}"/>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42265" r="-1" b="28861"/>
          <a:stretch/>
        </p:blipFill>
        <p:spPr>
          <a:xfrm rot="5400000">
            <a:off x="1533384" y="689727"/>
            <a:ext cx="472653" cy="753830"/>
          </a:xfrm>
          <a:prstGeom prst="rect">
            <a:avLst/>
          </a:prstGeom>
        </p:spPr>
      </p:pic>
      <p:pic>
        <p:nvPicPr>
          <p:cNvPr id="16" name="图片 15">
            <a:extLst>
              <a:ext uri="{FF2B5EF4-FFF2-40B4-BE49-F238E27FC236}">
                <a16:creationId xmlns:a16="http://schemas.microsoft.com/office/drawing/2014/main" id="{50B241C6-6E82-4AE5-AE8B-E30D3E12FBCB}"/>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42265" r="-1" b="28861"/>
          <a:stretch/>
        </p:blipFill>
        <p:spPr>
          <a:xfrm rot="5400000">
            <a:off x="4033215" y="689727"/>
            <a:ext cx="472653" cy="753830"/>
          </a:xfrm>
          <a:prstGeom prst="rect">
            <a:avLst/>
          </a:prstGeom>
        </p:spPr>
      </p:pic>
      <p:pic>
        <p:nvPicPr>
          <p:cNvPr id="17" name="图片 16">
            <a:extLst>
              <a:ext uri="{FF2B5EF4-FFF2-40B4-BE49-F238E27FC236}">
                <a16:creationId xmlns:a16="http://schemas.microsoft.com/office/drawing/2014/main" id="{A70FA3D8-056C-4AE9-A844-0DE5B8B41A1C}"/>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42265" r="-1" b="28861"/>
          <a:stretch/>
        </p:blipFill>
        <p:spPr>
          <a:xfrm rot="5400000">
            <a:off x="6499977" y="613526"/>
            <a:ext cx="472654" cy="753832"/>
          </a:xfrm>
          <a:prstGeom prst="rect">
            <a:avLst/>
          </a:prstGeom>
        </p:spPr>
      </p:pic>
      <p:grpSp>
        <p:nvGrpSpPr>
          <p:cNvPr id="18" name="组合 17">
            <a:extLst>
              <a:ext uri="{FF2B5EF4-FFF2-40B4-BE49-F238E27FC236}">
                <a16:creationId xmlns:a16="http://schemas.microsoft.com/office/drawing/2014/main" id="{61B01209-F365-4FCC-8FF0-25544A5D76AB}"/>
              </a:ext>
            </a:extLst>
          </p:cNvPr>
          <p:cNvGrpSpPr/>
          <p:nvPr/>
        </p:nvGrpSpPr>
        <p:grpSpPr>
          <a:xfrm>
            <a:off x="2407745" y="869253"/>
            <a:ext cx="461665" cy="323166"/>
            <a:chOff x="2407745" y="869253"/>
            <a:chExt cx="461665" cy="323166"/>
          </a:xfrm>
        </p:grpSpPr>
        <p:sp>
          <p:nvSpPr>
            <p:cNvPr id="19" name="椭圆 18">
              <a:extLst>
                <a:ext uri="{FF2B5EF4-FFF2-40B4-BE49-F238E27FC236}">
                  <a16:creationId xmlns:a16="http://schemas.microsoft.com/office/drawing/2014/main" id="{8E3E8A0F-E684-4853-ABDB-FB15505B0DB4}"/>
                </a:ext>
              </a:extLst>
            </p:cNvPr>
            <p:cNvSpPr/>
            <p:nvPr/>
          </p:nvSpPr>
          <p:spPr>
            <a:xfrm flipH="1">
              <a:off x="2491416" y="892570"/>
              <a:ext cx="287403" cy="287402"/>
            </a:xfrm>
            <a:prstGeom prst="ellipse">
              <a:avLst/>
            </a:prstGeom>
            <a:blipFill dpi="0" rotWithShape="1">
              <a:blip r:embed="rId10"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20" name="文本框 19">
              <a:extLst>
                <a:ext uri="{FF2B5EF4-FFF2-40B4-BE49-F238E27FC236}">
                  <a16:creationId xmlns:a16="http://schemas.microsoft.com/office/drawing/2014/main" id="{B1BB845C-3BC0-4CC1-8098-645EC27A3A31}"/>
                </a:ext>
              </a:extLst>
            </p:cNvPr>
            <p:cNvSpPr txBox="1"/>
            <p:nvPr/>
          </p:nvSpPr>
          <p:spPr>
            <a:xfrm flipH="1">
              <a:off x="2407745" y="869253"/>
              <a:ext cx="461665" cy="323166"/>
            </a:xfrm>
            <a:prstGeom prst="rect">
              <a:avLst/>
            </a:prstGeom>
            <a:noFill/>
          </p:spPr>
          <p:txBody>
            <a:bodyPr vert="eaVert" wrap="none" rtlCol="0">
              <a:spAutoFit/>
            </a:bodyPr>
            <a:lstStyle/>
            <a:p>
              <a:pPr algn="ctr" defTabSz="685800">
                <a:defRPr/>
              </a:pPr>
              <a:r>
                <a:rPr lang="zh-CN" altLang="en-US" dirty="0">
                  <a:solidFill>
                    <a:schemeClr val="tx1">
                      <a:lumMod val="65000"/>
                      <a:lumOff val="35000"/>
                    </a:schemeClr>
                  </a:solidFill>
                  <a:latin typeface="方正行楷繁体" panose="03000509000000000000" pitchFamily="65" charset="-122"/>
                  <a:ea typeface="方正行楷繁体" panose="03000509000000000000" pitchFamily="65" charset="-122"/>
                </a:rPr>
                <a:t>壹</a:t>
              </a:r>
            </a:p>
          </p:txBody>
        </p:sp>
      </p:grpSp>
      <p:grpSp>
        <p:nvGrpSpPr>
          <p:cNvPr id="21" name="组合 20">
            <a:extLst>
              <a:ext uri="{FF2B5EF4-FFF2-40B4-BE49-F238E27FC236}">
                <a16:creationId xmlns:a16="http://schemas.microsoft.com/office/drawing/2014/main" id="{DDC615C3-FD65-421D-A35B-3A84F54FB79E}"/>
              </a:ext>
            </a:extLst>
          </p:cNvPr>
          <p:cNvGrpSpPr/>
          <p:nvPr/>
        </p:nvGrpSpPr>
        <p:grpSpPr>
          <a:xfrm>
            <a:off x="4859589" y="869254"/>
            <a:ext cx="461665" cy="323165"/>
            <a:chOff x="2407745" y="869253"/>
            <a:chExt cx="461665" cy="323165"/>
          </a:xfrm>
        </p:grpSpPr>
        <p:sp>
          <p:nvSpPr>
            <p:cNvPr id="22" name="椭圆 21">
              <a:extLst>
                <a:ext uri="{FF2B5EF4-FFF2-40B4-BE49-F238E27FC236}">
                  <a16:creationId xmlns:a16="http://schemas.microsoft.com/office/drawing/2014/main" id="{6DCBAE48-CE98-4594-8D30-BCE1D265F756}"/>
                </a:ext>
              </a:extLst>
            </p:cNvPr>
            <p:cNvSpPr/>
            <p:nvPr/>
          </p:nvSpPr>
          <p:spPr>
            <a:xfrm flipH="1">
              <a:off x="2491416" y="892570"/>
              <a:ext cx="287403" cy="287402"/>
            </a:xfrm>
            <a:prstGeom prst="ellipse">
              <a:avLst/>
            </a:prstGeom>
            <a:blipFill dpi="0" rotWithShape="1">
              <a:blip r:embed="rId10"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23" name="文本框 22">
              <a:extLst>
                <a:ext uri="{FF2B5EF4-FFF2-40B4-BE49-F238E27FC236}">
                  <a16:creationId xmlns:a16="http://schemas.microsoft.com/office/drawing/2014/main" id="{76674467-A3D8-41A0-8029-72A06F83EDA1}"/>
                </a:ext>
              </a:extLst>
            </p:cNvPr>
            <p:cNvSpPr txBox="1"/>
            <p:nvPr/>
          </p:nvSpPr>
          <p:spPr>
            <a:xfrm flipH="1">
              <a:off x="2407745" y="869253"/>
              <a:ext cx="461665" cy="323165"/>
            </a:xfrm>
            <a:prstGeom prst="rect">
              <a:avLst/>
            </a:prstGeom>
            <a:noFill/>
          </p:spPr>
          <p:txBody>
            <a:bodyPr vert="eaVert" wrap="none" rtlCol="0">
              <a:spAutoFit/>
            </a:bodyPr>
            <a:lstStyle/>
            <a:p>
              <a:pPr defTabSz="685800">
                <a:defRPr/>
              </a:pPr>
              <a:r>
                <a:rPr lang="zh-CN" altLang="en-US">
                  <a:solidFill>
                    <a:schemeClr val="tx1">
                      <a:lumMod val="65000"/>
                      <a:lumOff val="35000"/>
                    </a:schemeClr>
                  </a:solidFill>
                  <a:latin typeface="方正行楷繁体" panose="03000509000000000000" pitchFamily="65" charset="-122"/>
                  <a:ea typeface="方正行楷繁体" panose="03000509000000000000" pitchFamily="65" charset="-122"/>
                </a:rPr>
                <a:t>贰</a:t>
              </a:r>
              <a:endParaRPr lang="zh-CN" altLang="en-US" dirty="0">
                <a:solidFill>
                  <a:schemeClr val="tx1">
                    <a:lumMod val="65000"/>
                    <a:lumOff val="35000"/>
                  </a:schemeClr>
                </a:solidFill>
                <a:latin typeface="方正行楷繁体" panose="03000509000000000000" pitchFamily="65" charset="-122"/>
                <a:ea typeface="方正行楷繁体" panose="03000509000000000000" pitchFamily="65" charset="-122"/>
              </a:endParaRPr>
            </a:p>
          </p:txBody>
        </p:sp>
      </p:grpSp>
      <p:grpSp>
        <p:nvGrpSpPr>
          <p:cNvPr id="24" name="组合 23">
            <a:extLst>
              <a:ext uri="{FF2B5EF4-FFF2-40B4-BE49-F238E27FC236}">
                <a16:creationId xmlns:a16="http://schemas.microsoft.com/office/drawing/2014/main" id="{7D9A5C16-0F65-436B-AECF-F076DF2E5711}"/>
              </a:ext>
            </a:extLst>
          </p:cNvPr>
          <p:cNvGrpSpPr/>
          <p:nvPr/>
        </p:nvGrpSpPr>
        <p:grpSpPr>
          <a:xfrm>
            <a:off x="7332234" y="820394"/>
            <a:ext cx="461665" cy="323165"/>
            <a:chOff x="2407745" y="869253"/>
            <a:chExt cx="461665" cy="323165"/>
          </a:xfrm>
        </p:grpSpPr>
        <p:sp>
          <p:nvSpPr>
            <p:cNvPr id="25" name="椭圆 24">
              <a:extLst>
                <a:ext uri="{FF2B5EF4-FFF2-40B4-BE49-F238E27FC236}">
                  <a16:creationId xmlns:a16="http://schemas.microsoft.com/office/drawing/2014/main" id="{30846A82-63FF-4E8B-B29D-DBFDF3A51C55}"/>
                </a:ext>
              </a:extLst>
            </p:cNvPr>
            <p:cNvSpPr/>
            <p:nvPr/>
          </p:nvSpPr>
          <p:spPr>
            <a:xfrm flipH="1">
              <a:off x="2491416" y="892570"/>
              <a:ext cx="287403" cy="287402"/>
            </a:xfrm>
            <a:prstGeom prst="ellipse">
              <a:avLst/>
            </a:prstGeom>
            <a:blipFill dpi="0" rotWithShape="1">
              <a:blip r:embed="rId10"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26" name="文本框 25">
              <a:extLst>
                <a:ext uri="{FF2B5EF4-FFF2-40B4-BE49-F238E27FC236}">
                  <a16:creationId xmlns:a16="http://schemas.microsoft.com/office/drawing/2014/main" id="{14B66A18-8D55-4983-AEE4-32C1B99C660C}"/>
                </a:ext>
              </a:extLst>
            </p:cNvPr>
            <p:cNvSpPr txBox="1"/>
            <p:nvPr/>
          </p:nvSpPr>
          <p:spPr>
            <a:xfrm flipH="1">
              <a:off x="2407745" y="869253"/>
              <a:ext cx="461665" cy="323165"/>
            </a:xfrm>
            <a:prstGeom prst="rect">
              <a:avLst/>
            </a:prstGeom>
            <a:noFill/>
          </p:spPr>
          <p:txBody>
            <a:bodyPr vert="eaVert" wrap="none" rtlCol="0">
              <a:spAutoFit/>
            </a:bodyPr>
            <a:lstStyle/>
            <a:p>
              <a:pPr defTabSz="685800">
                <a:defRPr/>
              </a:pPr>
              <a:r>
                <a:rPr lang="zh-CN" altLang="en-US">
                  <a:solidFill>
                    <a:schemeClr val="tx1">
                      <a:lumMod val="65000"/>
                      <a:lumOff val="35000"/>
                    </a:schemeClr>
                  </a:solidFill>
                  <a:latin typeface="方正行楷繁体" panose="03000509000000000000" pitchFamily="65" charset="-122"/>
                  <a:ea typeface="方正行楷繁体" panose="03000509000000000000" pitchFamily="65" charset="-122"/>
                </a:rPr>
                <a:t>叁</a:t>
              </a:r>
              <a:endParaRPr lang="zh-CN" altLang="en-US" dirty="0">
                <a:solidFill>
                  <a:schemeClr val="tx1">
                    <a:lumMod val="65000"/>
                    <a:lumOff val="35000"/>
                  </a:schemeClr>
                </a:solidFill>
                <a:latin typeface="方正行楷繁体" panose="03000509000000000000" pitchFamily="65" charset="-122"/>
                <a:ea typeface="方正行楷繁体" panose="03000509000000000000" pitchFamily="65" charset="-122"/>
              </a:endParaRPr>
            </a:p>
          </p:txBody>
        </p:sp>
      </p:grpSp>
    </p:spTree>
    <p:extLst>
      <p:ext uri="{BB962C8B-B14F-4D97-AF65-F5344CB8AC3E}">
        <p14:creationId xmlns:p14="http://schemas.microsoft.com/office/powerpoint/2010/main" val="31808917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26000"/>
            <a:extLst>
              <a:ext uri="{BEBA8EAE-BF5A-486C-A8C5-ECC9F3942E4B}">
                <a14:imgProps xmlns:a14="http://schemas.microsoft.com/office/drawing/2010/main">
                  <a14:imgLayer r:embed="rId5">
                    <a14:imgEffect>
                      <a14:artisticTexturizer/>
                    </a14:imgEffect>
                    <a14:imgEffect>
                      <a14:brightnessContrast bright="18000"/>
                    </a14:imgEffect>
                    <a14:imgEffect>
                      <a14:colorTemperature colorTemp="5591"/>
                    </a14:imgEffect>
                    <a14:imgEffect>
                      <a14:saturation sat="28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pic>
        <p:nvPicPr>
          <p:cNvPr id="55" name="图片 54">
            <a:extLst>
              <a:ext uri="{FF2B5EF4-FFF2-40B4-BE49-F238E27FC236}">
                <a16:creationId xmlns:a16="http://schemas.microsoft.com/office/drawing/2014/main" id="{7D9830D9-0C1A-4960-BCC8-E35A7259B16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H="1">
            <a:off x="6026384" y="0"/>
            <a:ext cx="3104192" cy="5145088"/>
          </a:xfrm>
          <a:prstGeom prst="rect">
            <a:avLst/>
          </a:prstGeom>
        </p:spPr>
      </p:pic>
      <p:pic>
        <p:nvPicPr>
          <p:cNvPr id="44" name="图片 43">
            <a:extLst>
              <a:ext uri="{FF2B5EF4-FFF2-40B4-BE49-F238E27FC236}">
                <a16:creationId xmlns:a16="http://schemas.microsoft.com/office/drawing/2014/main" id="{B834A322-ED7C-402D-915D-82F4CD9267D4}"/>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87893" y="1971674"/>
            <a:ext cx="1242459" cy="3166269"/>
          </a:xfrm>
          <a:prstGeom prst="rect">
            <a:avLst/>
          </a:prstGeom>
        </p:spPr>
      </p:pic>
      <p:pic>
        <p:nvPicPr>
          <p:cNvPr id="54" name="图片 53">
            <a:extLst>
              <a:ext uri="{FF2B5EF4-FFF2-40B4-BE49-F238E27FC236}">
                <a16:creationId xmlns:a16="http://schemas.microsoft.com/office/drawing/2014/main" id="{5C4023F6-2A27-4760-B050-1AC68352C0BD}"/>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flipH="1">
            <a:off x="791985" y="0"/>
            <a:ext cx="6796111" cy="5145088"/>
          </a:xfrm>
          <a:prstGeom prst="rect">
            <a:avLst/>
          </a:prstGeom>
        </p:spPr>
      </p:pic>
      <p:pic>
        <p:nvPicPr>
          <p:cNvPr id="46" name="佳誉">
            <a:extLst>
              <a:ext uri="{FF2B5EF4-FFF2-40B4-BE49-F238E27FC236}">
                <a16:creationId xmlns:a16="http://schemas.microsoft.com/office/drawing/2014/main" id="{99789A9A-0A09-4C16-AA06-2E3C758C7364}"/>
              </a:ext>
            </a:extLst>
          </p:cNvPr>
          <p:cNvPicPr>
            <a:picLocks noChangeAspect="1"/>
          </p:cNvPicPr>
          <p:nvPr>
            <p:custDataLst>
              <p:tags r:id="rId1"/>
            </p:custDataLst>
          </p:nvPr>
        </p:nvPicPr>
        <p:blipFill>
          <a:blip r:embed="rId9" cstate="screen">
            <a:extLst>
              <a:ext uri="{28A0092B-C50C-407E-A947-70E740481C1C}">
                <a14:useLocalDpi xmlns:a14="http://schemas.microsoft.com/office/drawing/2010/main"/>
              </a:ext>
            </a:extLst>
          </a:blip>
          <a:stretch>
            <a:fillRect/>
          </a:stretch>
        </p:blipFill>
        <p:spPr>
          <a:xfrm>
            <a:off x="5043690" y="1219335"/>
            <a:ext cx="2306099" cy="2985117"/>
          </a:xfrm>
          <a:prstGeom prst="rect">
            <a:avLst/>
          </a:prstGeom>
        </p:spPr>
      </p:pic>
      <p:pic>
        <p:nvPicPr>
          <p:cNvPr id="47" name="图片 46">
            <a:extLst>
              <a:ext uri="{FF2B5EF4-FFF2-40B4-BE49-F238E27FC236}">
                <a16:creationId xmlns:a16="http://schemas.microsoft.com/office/drawing/2014/main" id="{A9236F2E-524A-4C66-994E-CFBE95CAB71A}"/>
              </a:ext>
            </a:extLst>
          </p:cNvPr>
          <p:cNvPicPr>
            <a:picLocks noChangeAspect="1"/>
          </p:cNvPicPr>
          <p:nvPr/>
        </p:nvPicPr>
        <p:blipFill>
          <a:blip r:embed="rId10" cstate="screen">
            <a:grayscl/>
            <a:extLst>
              <a:ext uri="{28A0092B-C50C-407E-A947-70E740481C1C}">
                <a14:useLocalDpi xmlns:a14="http://schemas.microsoft.com/office/drawing/2010/main"/>
              </a:ext>
            </a:extLst>
          </a:blip>
          <a:stretch>
            <a:fillRect/>
          </a:stretch>
        </p:blipFill>
        <p:spPr>
          <a:xfrm rot="2014433">
            <a:off x="5362541" y="1995942"/>
            <a:ext cx="1722716" cy="2361223"/>
          </a:xfrm>
          <a:prstGeom prst="rect">
            <a:avLst/>
          </a:prstGeom>
        </p:spPr>
      </p:pic>
      <p:sp>
        <p:nvSpPr>
          <p:cNvPr id="48" name="椭圆 47">
            <a:extLst>
              <a:ext uri="{FF2B5EF4-FFF2-40B4-BE49-F238E27FC236}">
                <a16:creationId xmlns:a16="http://schemas.microsoft.com/office/drawing/2014/main" id="{742158A2-1B03-4A81-8621-9A7B17B45AAB}"/>
              </a:ext>
            </a:extLst>
          </p:cNvPr>
          <p:cNvSpPr/>
          <p:nvPr/>
        </p:nvSpPr>
        <p:spPr>
          <a:xfrm>
            <a:off x="2805318" y="754578"/>
            <a:ext cx="3385367" cy="3385367"/>
          </a:xfrm>
          <a:prstGeom prst="ellipse">
            <a:avLst/>
          </a:prstGeom>
          <a:blipFill dpi="0" rotWithShape="1">
            <a:blip r:embed="rId11"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glow rad="101600">
              <a:schemeClr val="bg1">
                <a:lumMod val="85000"/>
                <a:alpha val="17000"/>
              </a:schemeClr>
            </a:glow>
            <a:outerShdw blurRad="50800" dist="38100" dir="5400000" algn="t" rotWithShape="0">
              <a:prstClr val="black">
                <a:alpha val="40000"/>
              </a:prstClr>
            </a:outerShdw>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a:endParaRPr>
          </a:p>
        </p:txBody>
      </p:sp>
      <p:sp>
        <p:nvSpPr>
          <p:cNvPr id="49" name="矩形 48">
            <a:extLst>
              <a:ext uri="{FF2B5EF4-FFF2-40B4-BE49-F238E27FC236}">
                <a16:creationId xmlns:a16="http://schemas.microsoft.com/office/drawing/2014/main" id="{313B05A1-A533-488D-B1AA-C957E4EE4975}"/>
              </a:ext>
            </a:extLst>
          </p:cNvPr>
          <p:cNvSpPr/>
          <p:nvPr/>
        </p:nvSpPr>
        <p:spPr>
          <a:xfrm>
            <a:off x="3013351" y="2078312"/>
            <a:ext cx="2893100" cy="1341163"/>
          </a:xfrm>
          <a:prstGeom prst="rect">
            <a:avLst/>
          </a:prstGeom>
        </p:spPr>
        <p:txBody>
          <a:bodyPr vert="eaVert" wrap="square">
            <a:spAutoFit/>
          </a:bodyPr>
          <a:lstStyle/>
          <a:p>
            <a:pPr marL="0" marR="0" lvl="0" indent="0" algn="l" defTabSz="685800" rtl="0" eaLnBrk="1" fontAlgn="auto" latinLnBrk="0" hangingPunct="1">
              <a:lnSpc>
                <a:spcPct val="2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black">
                    <a:lumMod val="65000"/>
                    <a:lumOff val="35000"/>
                  </a:prstClr>
                </a:solidFill>
                <a:effectLst/>
                <a:uLnTx/>
                <a:uFillTx/>
                <a:latin typeface="方正古隶简体" panose="03000509000000000000" pitchFamily="65" charset="-122"/>
                <a:ea typeface="方正古隶简体" panose="03000509000000000000" pitchFamily="65" charset="-122"/>
                <a:cs typeface="+mn-cs"/>
              </a:rPr>
              <a:t>意境是指抒情性作品中所呈现的的那种情景交融虚实相生的形象系统，及其所诱发和开拓的审意境是指抒情性作品中所呈现的的那种情景交融</a:t>
            </a:r>
          </a:p>
        </p:txBody>
      </p:sp>
      <p:grpSp>
        <p:nvGrpSpPr>
          <p:cNvPr id="50" name="组合 49">
            <a:extLst>
              <a:ext uri="{FF2B5EF4-FFF2-40B4-BE49-F238E27FC236}">
                <a16:creationId xmlns:a16="http://schemas.microsoft.com/office/drawing/2014/main" id="{3AC6C0EF-824E-46D3-80D7-13A1A62A883E}"/>
              </a:ext>
            </a:extLst>
          </p:cNvPr>
          <p:cNvGrpSpPr/>
          <p:nvPr/>
        </p:nvGrpSpPr>
        <p:grpSpPr>
          <a:xfrm>
            <a:off x="4046003" y="1073930"/>
            <a:ext cx="820603" cy="815859"/>
            <a:chOff x="5235093" y="759456"/>
            <a:chExt cx="714981" cy="710848"/>
          </a:xfrm>
        </p:grpSpPr>
        <p:sp>
          <p:nvSpPr>
            <p:cNvPr id="51" name="文本框 50">
              <a:extLst>
                <a:ext uri="{FF2B5EF4-FFF2-40B4-BE49-F238E27FC236}">
                  <a16:creationId xmlns:a16="http://schemas.microsoft.com/office/drawing/2014/main" id="{7872702F-C8AB-4CEA-867C-3B6FDF084745}"/>
                </a:ext>
              </a:extLst>
            </p:cNvPr>
            <p:cNvSpPr txBox="1"/>
            <p:nvPr/>
          </p:nvSpPr>
          <p:spPr>
            <a:xfrm>
              <a:off x="5248921" y="879189"/>
              <a:ext cx="643589" cy="482692"/>
            </a:xfrm>
            <a:prstGeom prst="rect">
              <a:avLst/>
            </a:prstGeom>
            <a:noFill/>
          </p:spPr>
          <p:txBody>
            <a:bodyPr vert="eaVert" wrap="none" rtlCol="0">
              <a:spAutoFit/>
            </a:bodyPr>
            <a:lstStyle/>
            <a:p>
              <a:pPr defTabSz="685800">
                <a:defRPr/>
              </a:pPr>
              <a:r>
                <a:rPr lang="zh-CN" altLang="en-US" sz="3600">
                  <a:solidFill>
                    <a:schemeClr val="tx1">
                      <a:lumMod val="65000"/>
                      <a:lumOff val="35000"/>
                    </a:schemeClr>
                  </a:solidFill>
                  <a:latin typeface="方正行楷繁体" panose="03000509000000000000" pitchFamily="65" charset="-122"/>
                  <a:ea typeface="方正行楷繁体" panose="03000509000000000000" pitchFamily="65" charset="-122"/>
                </a:rPr>
                <a:t>肆</a:t>
              </a:r>
            </a:p>
          </p:txBody>
        </p:sp>
        <p:sp>
          <p:nvSpPr>
            <p:cNvPr id="52" name="椭圆 51">
              <a:extLst>
                <a:ext uri="{FF2B5EF4-FFF2-40B4-BE49-F238E27FC236}">
                  <a16:creationId xmlns:a16="http://schemas.microsoft.com/office/drawing/2014/main" id="{F617EF58-6781-4182-B87B-DE5861A3A337}"/>
                </a:ext>
              </a:extLst>
            </p:cNvPr>
            <p:cNvSpPr/>
            <p:nvPr/>
          </p:nvSpPr>
          <p:spPr>
            <a:xfrm>
              <a:off x="5235093" y="759456"/>
              <a:ext cx="714981" cy="710848"/>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53" name="椭圆 52">
              <a:extLst>
                <a:ext uri="{FF2B5EF4-FFF2-40B4-BE49-F238E27FC236}">
                  <a16:creationId xmlns:a16="http://schemas.microsoft.com/office/drawing/2014/main" id="{228AE8BF-0CD6-460D-83B3-ECDBDA2B2C1C}"/>
                </a:ext>
              </a:extLst>
            </p:cNvPr>
            <p:cNvSpPr/>
            <p:nvPr/>
          </p:nvSpPr>
          <p:spPr>
            <a:xfrm>
              <a:off x="5287910" y="810207"/>
              <a:ext cx="609348" cy="609347"/>
            </a:xfrm>
            <a:prstGeom prst="ellips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grpSp>
    </p:spTree>
    <p:extLst>
      <p:ext uri="{BB962C8B-B14F-4D97-AF65-F5344CB8AC3E}">
        <p14:creationId xmlns:p14="http://schemas.microsoft.com/office/powerpoint/2010/main" val="24625983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6">
            <a:alphaModFix amt="26000"/>
            <a:extLst>
              <a:ext uri="{BEBA8EAE-BF5A-486C-A8C5-ECC9F3942E4B}">
                <a14:imgProps xmlns:a14="http://schemas.microsoft.com/office/drawing/2010/main">
                  <a14:imgLayer r:embed="rId7">
                    <a14:imgEffect>
                      <a14:artisticTexturizer/>
                    </a14:imgEffect>
                    <a14:imgEffect>
                      <a14:brightnessContrast bright="18000"/>
                    </a14:imgEffect>
                    <a14:imgEffect>
                      <a14:colorTemperature colorTemp="5591"/>
                    </a14:imgEffect>
                    <a14:imgEffect>
                      <a14:saturation sat="28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id="{494F1DE9-D45D-45FF-BAF6-A65491899D50}"/>
              </a:ext>
            </a:extLst>
          </p:cNvPr>
          <p:cNvPicPr>
            <a:picLocks noChangeAspect="1"/>
          </p:cNvPicPr>
          <p:nvPr/>
        </p:nvPicPr>
        <p:blipFill>
          <a:blip r:embed="rId8" cstate="screen">
            <a:grayscl/>
            <a:extLst>
              <a:ext uri="{28A0092B-C50C-407E-A947-70E740481C1C}">
                <a14:useLocalDpi xmlns:a14="http://schemas.microsoft.com/office/drawing/2010/main"/>
              </a:ext>
            </a:extLst>
          </a:blip>
          <a:stretch>
            <a:fillRect/>
          </a:stretch>
        </p:blipFill>
        <p:spPr>
          <a:xfrm rot="5400000">
            <a:off x="894460" y="-837310"/>
            <a:ext cx="4415390" cy="6051910"/>
          </a:xfrm>
          <a:prstGeom prst="rect">
            <a:avLst/>
          </a:prstGeom>
        </p:spPr>
      </p:pic>
      <p:pic>
        <p:nvPicPr>
          <p:cNvPr id="28" name="佳誉">
            <a:extLst>
              <a:ext uri="{FF2B5EF4-FFF2-40B4-BE49-F238E27FC236}">
                <a16:creationId xmlns:a16="http://schemas.microsoft.com/office/drawing/2014/main" id="{726E862B-4D60-4604-9E58-E5C7B1EAF147}"/>
              </a:ext>
            </a:extLst>
          </p:cNvPr>
          <p:cNvPicPr>
            <a:picLocks noChangeAspect="1"/>
          </p:cNvPicPr>
          <p:nvPr>
            <p:custDataLst>
              <p:tags r:id="rId1"/>
            </p:custDataLst>
          </p:nvPr>
        </p:nvPicPr>
        <p:blipFill>
          <a:blip r:embed="rId9" cstate="screen">
            <a:extLst>
              <a:ext uri="{28A0092B-C50C-407E-A947-70E740481C1C}">
                <a14:useLocalDpi xmlns:a14="http://schemas.microsoft.com/office/drawing/2010/main"/>
              </a:ext>
            </a:extLst>
          </a:blip>
          <a:stretch>
            <a:fillRect/>
          </a:stretch>
        </p:blipFill>
        <p:spPr>
          <a:xfrm rot="16585254" flipH="1" flipV="1">
            <a:off x="1946449" y="1432118"/>
            <a:ext cx="1395125" cy="1805912"/>
          </a:xfrm>
          <a:prstGeom prst="rect">
            <a:avLst/>
          </a:prstGeom>
        </p:spPr>
      </p:pic>
      <p:pic>
        <p:nvPicPr>
          <p:cNvPr id="29" name="佳誉">
            <a:extLst>
              <a:ext uri="{FF2B5EF4-FFF2-40B4-BE49-F238E27FC236}">
                <a16:creationId xmlns:a16="http://schemas.microsoft.com/office/drawing/2014/main" id="{8AF8D120-B6B1-4E98-A0C3-4BEFADD2F80E}"/>
              </a:ext>
            </a:extLst>
          </p:cNvPr>
          <p:cNvPicPr>
            <a:picLocks noChangeAspect="1"/>
          </p:cNvPicPr>
          <p:nvPr>
            <p:custDataLst>
              <p:tags r:id="rId2"/>
            </p:custDataLst>
          </p:nvPr>
        </p:nvPicPr>
        <p:blipFill>
          <a:blip r:embed="rId9" cstate="screen">
            <a:extLst>
              <a:ext uri="{28A0092B-C50C-407E-A947-70E740481C1C}">
                <a14:useLocalDpi xmlns:a14="http://schemas.microsoft.com/office/drawing/2010/main"/>
              </a:ext>
            </a:extLst>
          </a:blip>
          <a:stretch>
            <a:fillRect/>
          </a:stretch>
        </p:blipFill>
        <p:spPr>
          <a:xfrm rot="16585254" flipH="1" flipV="1">
            <a:off x="547684" y="-164322"/>
            <a:ext cx="1630384" cy="2110442"/>
          </a:xfrm>
          <a:prstGeom prst="rect">
            <a:avLst/>
          </a:prstGeom>
        </p:spPr>
      </p:pic>
      <p:sp>
        <p:nvSpPr>
          <p:cNvPr id="30" name="矩形 29">
            <a:extLst>
              <a:ext uri="{FF2B5EF4-FFF2-40B4-BE49-F238E27FC236}">
                <a16:creationId xmlns:a16="http://schemas.microsoft.com/office/drawing/2014/main" id="{93A75A9C-5B9E-4E5D-B2CF-F762045A3B8E}"/>
              </a:ext>
            </a:extLst>
          </p:cNvPr>
          <p:cNvSpPr/>
          <p:nvPr/>
        </p:nvSpPr>
        <p:spPr>
          <a:xfrm>
            <a:off x="3494135" y="794"/>
            <a:ext cx="2205402" cy="5141913"/>
          </a:xfrm>
          <a:prstGeom prst="rect">
            <a:avLst/>
          </a:prstGeom>
          <a:blipFill dpi="0" rotWithShape="1">
            <a:blip r:embed="rId10" cstate="screen">
              <a:extLst>
                <a:ext uri="{28A0092B-C50C-407E-A947-70E740481C1C}">
                  <a14:useLocalDpi xmlns:a14="http://schemas.microsoft.com/office/drawing/2010/main"/>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6904"/>
            <a:endParaRPr lang="zh-CN" altLang="en-US" sz="1799">
              <a:solidFill>
                <a:prstClr val="white"/>
              </a:solidFill>
              <a:latin typeface="Calibri"/>
              <a:ea typeface="宋体" panose="02010600030101010101" pitchFamily="2" charset="-122"/>
            </a:endParaRPr>
          </a:p>
        </p:txBody>
      </p:sp>
      <p:sp>
        <p:nvSpPr>
          <p:cNvPr id="31" name="矩形 30">
            <a:extLst>
              <a:ext uri="{FF2B5EF4-FFF2-40B4-BE49-F238E27FC236}">
                <a16:creationId xmlns:a16="http://schemas.microsoft.com/office/drawing/2014/main" id="{8CC82596-9C69-4BE1-8E20-CD8F7E6DDB05}"/>
              </a:ext>
            </a:extLst>
          </p:cNvPr>
          <p:cNvSpPr/>
          <p:nvPr/>
        </p:nvSpPr>
        <p:spPr>
          <a:xfrm>
            <a:off x="5967003" y="794"/>
            <a:ext cx="2205402" cy="5141913"/>
          </a:xfrm>
          <a:prstGeom prst="rect">
            <a:avLst/>
          </a:prstGeom>
          <a:blipFill dpi="0" rotWithShape="1">
            <a:blip r:embed="rId10" cstate="screen">
              <a:extLst>
                <a:ext uri="{28A0092B-C50C-407E-A947-70E740481C1C}">
                  <a14:useLocalDpi xmlns:a14="http://schemas.microsoft.com/office/drawing/2010/main"/>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6904"/>
            <a:endParaRPr lang="zh-CN" altLang="en-US" sz="1799">
              <a:solidFill>
                <a:prstClr val="white"/>
              </a:solidFill>
              <a:latin typeface="Calibri"/>
              <a:ea typeface="宋体" panose="02010600030101010101" pitchFamily="2" charset="-122"/>
            </a:endParaRPr>
          </a:p>
        </p:txBody>
      </p:sp>
      <p:sp>
        <p:nvSpPr>
          <p:cNvPr id="32" name="矩形 31">
            <a:extLst>
              <a:ext uri="{FF2B5EF4-FFF2-40B4-BE49-F238E27FC236}">
                <a16:creationId xmlns:a16="http://schemas.microsoft.com/office/drawing/2014/main" id="{3C2CDBE8-5EBF-444E-A411-6EDB146DA451}"/>
              </a:ext>
            </a:extLst>
          </p:cNvPr>
          <p:cNvSpPr/>
          <p:nvPr/>
        </p:nvSpPr>
        <p:spPr>
          <a:xfrm>
            <a:off x="1009696" y="794"/>
            <a:ext cx="2205402" cy="5141913"/>
          </a:xfrm>
          <a:prstGeom prst="rect">
            <a:avLst/>
          </a:prstGeom>
          <a:blipFill dpi="0" rotWithShape="1">
            <a:blip r:embed="rId10" cstate="screen">
              <a:extLst>
                <a:ext uri="{28A0092B-C50C-407E-A947-70E740481C1C}">
                  <a14:useLocalDpi xmlns:a14="http://schemas.microsoft.com/office/drawing/2010/main"/>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6904"/>
            <a:endParaRPr lang="zh-CN" altLang="en-US" sz="1799">
              <a:solidFill>
                <a:prstClr val="white"/>
              </a:solidFill>
              <a:latin typeface="Calibri"/>
              <a:ea typeface="宋体" panose="02010600030101010101" pitchFamily="2" charset="-122"/>
            </a:endParaRPr>
          </a:p>
        </p:txBody>
      </p:sp>
      <p:sp>
        <p:nvSpPr>
          <p:cNvPr id="33" name="文本框 32">
            <a:extLst>
              <a:ext uri="{FF2B5EF4-FFF2-40B4-BE49-F238E27FC236}">
                <a16:creationId xmlns:a16="http://schemas.microsoft.com/office/drawing/2014/main" id="{15FEBB4E-81BC-41E6-9794-98B07877DBF5}"/>
              </a:ext>
            </a:extLst>
          </p:cNvPr>
          <p:cNvSpPr txBox="1"/>
          <p:nvPr/>
        </p:nvSpPr>
        <p:spPr>
          <a:xfrm>
            <a:off x="4750167" y="745085"/>
            <a:ext cx="430887" cy="913070"/>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algn="ctr" defTabSz="685577">
              <a:defRPr/>
            </a:pPr>
            <a:r>
              <a:rPr lang="zh-CN" altLang="en-US" sz="1600">
                <a:solidFill>
                  <a:prstClr val="black">
                    <a:lumMod val="65000"/>
                    <a:lumOff val="35000"/>
                  </a:prstClr>
                </a:solidFill>
                <a:latin typeface="方正行楷繁体" panose="03000509000000000000" pitchFamily="65" charset="-122"/>
                <a:ea typeface="方正行楷繁体" panose="03000509000000000000" pitchFamily="65" charset="-122"/>
              </a:rPr>
              <a:t>输入标题</a:t>
            </a:r>
            <a:endParaRPr lang="zh-CN" altLang="en-US" sz="1600" dirty="0">
              <a:solidFill>
                <a:prstClr val="black">
                  <a:lumMod val="65000"/>
                  <a:lumOff val="35000"/>
                </a:prstClr>
              </a:solidFill>
              <a:latin typeface="方正行楷繁体" panose="03000509000000000000" pitchFamily="65" charset="-122"/>
              <a:ea typeface="方正行楷繁体" panose="03000509000000000000" pitchFamily="65" charset="-122"/>
            </a:endParaRPr>
          </a:p>
        </p:txBody>
      </p:sp>
      <p:cxnSp>
        <p:nvCxnSpPr>
          <p:cNvPr id="34" name="直接连接符 33">
            <a:extLst>
              <a:ext uri="{FF2B5EF4-FFF2-40B4-BE49-F238E27FC236}">
                <a16:creationId xmlns:a16="http://schemas.microsoft.com/office/drawing/2014/main" id="{85FFB74B-476E-4A40-A8C0-7040AF53D681}"/>
              </a:ext>
            </a:extLst>
          </p:cNvPr>
          <p:cNvCxnSpPr>
            <a:cxnSpLocks/>
          </p:cNvCxnSpPr>
          <p:nvPr/>
        </p:nvCxnSpPr>
        <p:spPr>
          <a:xfrm>
            <a:off x="4753277" y="745085"/>
            <a:ext cx="0" cy="2451791"/>
          </a:xfrm>
          <a:prstGeom prst="line">
            <a:avLst/>
          </a:prstGeom>
          <a:noFill/>
          <a:ln w="9525" cap="flat" cmpd="sng" algn="ctr">
            <a:solidFill>
              <a:schemeClr val="bg1">
                <a:lumMod val="65000"/>
              </a:schemeClr>
            </a:solidFill>
            <a:prstDash val="solid"/>
            <a:miter lim="800000"/>
          </a:ln>
          <a:effectLst/>
        </p:spPr>
      </p:cxnSp>
      <p:sp>
        <p:nvSpPr>
          <p:cNvPr id="35" name="文本框 34">
            <a:extLst>
              <a:ext uri="{FF2B5EF4-FFF2-40B4-BE49-F238E27FC236}">
                <a16:creationId xmlns:a16="http://schemas.microsoft.com/office/drawing/2014/main" id="{D6D5727A-153D-4AE7-AC7E-2BB384D38512}"/>
              </a:ext>
            </a:extLst>
          </p:cNvPr>
          <p:cNvSpPr txBox="1"/>
          <p:nvPr/>
        </p:nvSpPr>
        <p:spPr>
          <a:xfrm>
            <a:off x="3941651" y="745085"/>
            <a:ext cx="800219" cy="2545159"/>
          </a:xfrm>
          <a:prstGeom prst="rect">
            <a:avLst/>
          </a:prstGeom>
          <a:noFill/>
        </p:spPr>
        <p:txBody>
          <a:bodyPr vert="eaVert" wrap="square" rtlCol="0">
            <a:spAutoFit/>
          </a:bodyPr>
          <a:lstStyle/>
          <a:p>
            <a:pPr defTabSz="457052">
              <a:lnSpc>
                <a:spcPct val="200000"/>
              </a:lnSpc>
              <a:defRPr/>
            </a:pPr>
            <a:r>
              <a:rPr lang="zh-CN" altLang="en-US" sz="1000">
                <a:solidFill>
                  <a:prstClr val="black">
                    <a:lumMod val="65000"/>
                    <a:lumOff val="35000"/>
                  </a:prstClr>
                </a:solidFill>
                <a:latin typeface="方正古隶简体" panose="03000509000000000000" pitchFamily="65" charset="-122"/>
                <a:ea typeface="方正古隶简体" panose="03000509000000000000" pitchFamily="65" charset="-122"/>
              </a:rPr>
              <a:t>意境是指抒情性作品中所呈现的的那种情景交虚实相生系意境是指抒情性作品</a:t>
            </a:r>
          </a:p>
        </p:txBody>
      </p:sp>
      <p:sp>
        <p:nvSpPr>
          <p:cNvPr id="36" name="文本框 35">
            <a:extLst>
              <a:ext uri="{FF2B5EF4-FFF2-40B4-BE49-F238E27FC236}">
                <a16:creationId xmlns:a16="http://schemas.microsoft.com/office/drawing/2014/main" id="{58FCD42E-3F88-4B56-889E-D6B668EF6203}"/>
              </a:ext>
            </a:extLst>
          </p:cNvPr>
          <p:cNvSpPr txBox="1"/>
          <p:nvPr/>
        </p:nvSpPr>
        <p:spPr>
          <a:xfrm>
            <a:off x="2287107" y="1912232"/>
            <a:ext cx="430887" cy="913070"/>
          </a:xfrm>
          <a:prstGeom prst="rect">
            <a:avLst/>
          </a:prstGeom>
          <a:noFill/>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pPr algn="ctr" defTabSz="685577">
              <a:defRPr/>
            </a:pPr>
            <a:r>
              <a:rPr lang="zh-CN" altLang="en-US" sz="1600">
                <a:solidFill>
                  <a:prstClr val="black">
                    <a:lumMod val="65000"/>
                    <a:lumOff val="35000"/>
                  </a:prstClr>
                </a:solidFill>
                <a:latin typeface="方正行楷繁体" panose="03000509000000000000" pitchFamily="65" charset="-122"/>
                <a:ea typeface="方正行楷繁体" panose="03000509000000000000" pitchFamily="65" charset="-122"/>
              </a:rPr>
              <a:t>输入标题</a:t>
            </a:r>
            <a:endParaRPr lang="zh-CN" altLang="en-US" sz="1600" dirty="0">
              <a:solidFill>
                <a:prstClr val="black">
                  <a:lumMod val="65000"/>
                  <a:lumOff val="35000"/>
                </a:prstClr>
              </a:solidFill>
              <a:latin typeface="方正行楷繁体" panose="03000509000000000000" pitchFamily="65" charset="-122"/>
              <a:ea typeface="方正行楷繁体" panose="03000509000000000000" pitchFamily="65" charset="-122"/>
            </a:endParaRPr>
          </a:p>
        </p:txBody>
      </p:sp>
      <p:cxnSp>
        <p:nvCxnSpPr>
          <p:cNvPr id="37" name="直接连接符 36">
            <a:extLst>
              <a:ext uri="{FF2B5EF4-FFF2-40B4-BE49-F238E27FC236}">
                <a16:creationId xmlns:a16="http://schemas.microsoft.com/office/drawing/2014/main" id="{E31296D1-D91F-4BC1-A824-D5CB678CB99E}"/>
              </a:ext>
            </a:extLst>
          </p:cNvPr>
          <p:cNvCxnSpPr>
            <a:cxnSpLocks/>
          </p:cNvCxnSpPr>
          <p:nvPr/>
        </p:nvCxnSpPr>
        <p:spPr>
          <a:xfrm>
            <a:off x="2276184" y="1912232"/>
            <a:ext cx="0" cy="2435501"/>
          </a:xfrm>
          <a:prstGeom prst="line">
            <a:avLst/>
          </a:prstGeom>
          <a:noFill/>
          <a:ln w="9525" cap="flat" cmpd="sng" algn="ctr">
            <a:solidFill>
              <a:schemeClr val="bg1">
                <a:lumMod val="65000"/>
              </a:schemeClr>
            </a:solidFill>
            <a:prstDash val="solid"/>
            <a:miter lim="800000"/>
          </a:ln>
          <a:effectLst/>
        </p:spPr>
      </p:cxnSp>
      <p:sp>
        <p:nvSpPr>
          <p:cNvPr id="38" name="文本框 37">
            <a:extLst>
              <a:ext uri="{FF2B5EF4-FFF2-40B4-BE49-F238E27FC236}">
                <a16:creationId xmlns:a16="http://schemas.microsoft.com/office/drawing/2014/main" id="{CFC17D2B-F5FD-45E9-8802-50330BD22B33}"/>
              </a:ext>
            </a:extLst>
          </p:cNvPr>
          <p:cNvSpPr txBox="1"/>
          <p:nvPr/>
        </p:nvSpPr>
        <p:spPr>
          <a:xfrm>
            <a:off x="1418837" y="1912232"/>
            <a:ext cx="800219" cy="2598786"/>
          </a:xfrm>
          <a:prstGeom prst="rect">
            <a:avLst/>
          </a:prstGeom>
          <a:noFill/>
        </p:spPr>
        <p:txBody>
          <a:bodyPr vert="eaVert" wrap="square" rtlCol="0">
            <a:spAutoFit/>
          </a:bodyPr>
          <a:lstStyle/>
          <a:p>
            <a:pPr defTabSz="457052">
              <a:lnSpc>
                <a:spcPct val="200000"/>
              </a:lnSpc>
              <a:defRPr/>
            </a:pPr>
            <a:r>
              <a:rPr lang="zh-CN" altLang="en-US" sz="1000">
                <a:solidFill>
                  <a:prstClr val="black">
                    <a:lumMod val="65000"/>
                    <a:lumOff val="35000"/>
                  </a:prstClr>
                </a:solidFill>
                <a:latin typeface="方正古隶简体" panose="03000509000000000000" pitchFamily="65" charset="-122"/>
                <a:ea typeface="方正古隶简体" panose="03000509000000000000" pitchFamily="65" charset="-122"/>
              </a:rPr>
              <a:t>意境是指抒情性作品中所呈现的的那种情景交虚实相生系意境是指抒情性作品</a:t>
            </a:r>
          </a:p>
        </p:txBody>
      </p:sp>
      <p:sp>
        <p:nvSpPr>
          <p:cNvPr id="39" name="文本框 38">
            <a:extLst>
              <a:ext uri="{FF2B5EF4-FFF2-40B4-BE49-F238E27FC236}">
                <a16:creationId xmlns:a16="http://schemas.microsoft.com/office/drawing/2014/main" id="{8F5281C6-E157-4662-82F8-2EE2DC69E5F7}"/>
              </a:ext>
            </a:extLst>
          </p:cNvPr>
          <p:cNvSpPr txBox="1"/>
          <p:nvPr/>
        </p:nvSpPr>
        <p:spPr>
          <a:xfrm>
            <a:off x="7220559" y="1912232"/>
            <a:ext cx="430887" cy="913070"/>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algn="ctr" defTabSz="685577">
              <a:defRPr/>
            </a:pPr>
            <a:r>
              <a:rPr lang="zh-CN" altLang="en-US" sz="1600">
                <a:solidFill>
                  <a:prstClr val="black">
                    <a:lumMod val="65000"/>
                    <a:lumOff val="35000"/>
                  </a:prstClr>
                </a:solidFill>
                <a:latin typeface="方正行楷繁体" panose="03000509000000000000" pitchFamily="65" charset="-122"/>
                <a:ea typeface="方正行楷繁体" panose="03000509000000000000" pitchFamily="65" charset="-122"/>
              </a:rPr>
              <a:t>输入标题</a:t>
            </a:r>
            <a:endParaRPr lang="zh-CN" altLang="en-US" sz="1600" dirty="0">
              <a:solidFill>
                <a:prstClr val="black">
                  <a:lumMod val="65000"/>
                  <a:lumOff val="35000"/>
                </a:prstClr>
              </a:solidFill>
              <a:latin typeface="方正行楷繁体" panose="03000509000000000000" pitchFamily="65" charset="-122"/>
              <a:ea typeface="方正行楷繁体" panose="03000509000000000000" pitchFamily="65" charset="-122"/>
            </a:endParaRPr>
          </a:p>
        </p:txBody>
      </p:sp>
      <p:cxnSp>
        <p:nvCxnSpPr>
          <p:cNvPr id="40" name="直接连接符 39">
            <a:extLst>
              <a:ext uri="{FF2B5EF4-FFF2-40B4-BE49-F238E27FC236}">
                <a16:creationId xmlns:a16="http://schemas.microsoft.com/office/drawing/2014/main" id="{B10B0429-7E60-496C-862E-EA417721D5E6}"/>
              </a:ext>
            </a:extLst>
          </p:cNvPr>
          <p:cNvCxnSpPr>
            <a:cxnSpLocks/>
          </p:cNvCxnSpPr>
          <p:nvPr/>
        </p:nvCxnSpPr>
        <p:spPr>
          <a:xfrm>
            <a:off x="7206408" y="1912232"/>
            <a:ext cx="0" cy="2435501"/>
          </a:xfrm>
          <a:prstGeom prst="line">
            <a:avLst/>
          </a:prstGeom>
          <a:noFill/>
          <a:ln w="9525" cap="flat" cmpd="sng" algn="ctr">
            <a:solidFill>
              <a:schemeClr val="bg1">
                <a:lumMod val="65000"/>
              </a:schemeClr>
            </a:solidFill>
            <a:prstDash val="solid"/>
            <a:miter lim="800000"/>
          </a:ln>
          <a:effectLst/>
        </p:spPr>
      </p:cxnSp>
      <p:sp>
        <p:nvSpPr>
          <p:cNvPr id="41" name="文本框 40">
            <a:extLst>
              <a:ext uri="{FF2B5EF4-FFF2-40B4-BE49-F238E27FC236}">
                <a16:creationId xmlns:a16="http://schemas.microsoft.com/office/drawing/2014/main" id="{70402863-55CE-4DB1-B8D8-D2AE0E86F44D}"/>
              </a:ext>
            </a:extLst>
          </p:cNvPr>
          <p:cNvSpPr txBox="1"/>
          <p:nvPr/>
        </p:nvSpPr>
        <p:spPr>
          <a:xfrm>
            <a:off x="6394781" y="1912232"/>
            <a:ext cx="800219" cy="2598786"/>
          </a:xfrm>
          <a:prstGeom prst="rect">
            <a:avLst/>
          </a:prstGeom>
          <a:noFill/>
        </p:spPr>
        <p:txBody>
          <a:bodyPr vert="eaVert" wrap="square" rtlCol="0">
            <a:spAutoFit/>
          </a:bodyPr>
          <a:lstStyle/>
          <a:p>
            <a:pPr defTabSz="457052">
              <a:lnSpc>
                <a:spcPct val="200000"/>
              </a:lnSpc>
              <a:defRPr/>
            </a:pPr>
            <a:r>
              <a:rPr lang="zh-CN" altLang="en-US" sz="1000">
                <a:solidFill>
                  <a:prstClr val="black">
                    <a:lumMod val="65000"/>
                    <a:lumOff val="35000"/>
                  </a:prstClr>
                </a:solidFill>
                <a:latin typeface="方正古隶简体" panose="03000509000000000000" pitchFamily="65" charset="-122"/>
                <a:ea typeface="方正古隶简体" panose="03000509000000000000" pitchFamily="65" charset="-122"/>
              </a:rPr>
              <a:t>意境是指抒情性作品中所呈现的的那种情景交虚实相生系意境是指抒情性作品</a:t>
            </a:r>
          </a:p>
        </p:txBody>
      </p:sp>
      <p:pic>
        <p:nvPicPr>
          <p:cNvPr id="42" name="佳誉">
            <a:extLst>
              <a:ext uri="{FF2B5EF4-FFF2-40B4-BE49-F238E27FC236}">
                <a16:creationId xmlns:a16="http://schemas.microsoft.com/office/drawing/2014/main" id="{BF11057B-1EFF-433B-875A-25C8EC0C5201}"/>
              </a:ext>
            </a:extLst>
          </p:cNvPr>
          <p:cNvPicPr>
            <a:picLocks noChangeAspect="1"/>
          </p:cNvPicPr>
          <p:nvPr>
            <p:custDataLst>
              <p:tags r:id="rId3"/>
            </p:custDataLst>
          </p:nvPr>
        </p:nvPicPr>
        <p:blipFill rotWithShape="1">
          <a:blip r:embed="rId9" cstate="screen">
            <a:extLst>
              <a:ext uri="{28A0092B-C50C-407E-A947-70E740481C1C}">
                <a14:useLocalDpi xmlns:a14="http://schemas.microsoft.com/office/drawing/2010/main"/>
              </a:ext>
            </a:extLst>
          </a:blip>
          <a:srcRect l="53465" t="2208" r="-572" b="22250"/>
          <a:stretch/>
        </p:blipFill>
        <p:spPr>
          <a:xfrm rot="16585254" flipH="1" flipV="1">
            <a:off x="762020" y="424345"/>
            <a:ext cx="478079" cy="992411"/>
          </a:xfrm>
          <a:prstGeom prst="rect">
            <a:avLst/>
          </a:prstGeom>
        </p:spPr>
      </p:pic>
      <p:grpSp>
        <p:nvGrpSpPr>
          <p:cNvPr id="43" name="组合 42">
            <a:extLst>
              <a:ext uri="{FF2B5EF4-FFF2-40B4-BE49-F238E27FC236}">
                <a16:creationId xmlns:a16="http://schemas.microsoft.com/office/drawing/2014/main" id="{D939D7CC-B55D-446B-958E-2CF6B418A89A}"/>
              </a:ext>
            </a:extLst>
          </p:cNvPr>
          <p:cNvGrpSpPr/>
          <p:nvPr/>
        </p:nvGrpSpPr>
        <p:grpSpPr>
          <a:xfrm>
            <a:off x="1984437" y="948785"/>
            <a:ext cx="615553" cy="586588"/>
            <a:chOff x="1984437" y="948785"/>
            <a:chExt cx="615553" cy="586588"/>
          </a:xfrm>
        </p:grpSpPr>
        <p:sp>
          <p:nvSpPr>
            <p:cNvPr id="44" name="椭圆 43">
              <a:extLst>
                <a:ext uri="{FF2B5EF4-FFF2-40B4-BE49-F238E27FC236}">
                  <a16:creationId xmlns:a16="http://schemas.microsoft.com/office/drawing/2014/main" id="{EFDD2B0C-A0E5-4E47-B590-BC2E4AC3A13A}"/>
                </a:ext>
              </a:extLst>
            </p:cNvPr>
            <p:cNvSpPr/>
            <p:nvPr/>
          </p:nvSpPr>
          <p:spPr>
            <a:xfrm flipH="1">
              <a:off x="1997213" y="948785"/>
              <a:ext cx="590000" cy="586588"/>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400" dirty="0">
                <a:solidFill>
                  <a:prstClr val="white"/>
                </a:solidFill>
                <a:latin typeface="Calibri" panose="020F0502020204030204"/>
                <a:ea typeface="宋体" panose="02010600030101010101" pitchFamily="2" charset="-122"/>
              </a:endParaRPr>
            </a:p>
          </p:txBody>
        </p:sp>
        <p:sp>
          <p:nvSpPr>
            <p:cNvPr id="45" name="椭圆 44">
              <a:extLst>
                <a:ext uri="{FF2B5EF4-FFF2-40B4-BE49-F238E27FC236}">
                  <a16:creationId xmlns:a16="http://schemas.microsoft.com/office/drawing/2014/main" id="{81C00DF7-00AB-4BB9-87CD-4C8F095E6523}"/>
                </a:ext>
              </a:extLst>
            </p:cNvPr>
            <p:cNvSpPr/>
            <p:nvPr/>
          </p:nvSpPr>
          <p:spPr>
            <a:xfrm flipH="1">
              <a:off x="2040798" y="990664"/>
              <a:ext cx="502831" cy="502830"/>
            </a:xfrm>
            <a:prstGeom prst="ellipse">
              <a:avLst/>
            </a:prstGeom>
            <a:blipFill dpi="0" rotWithShape="1">
              <a:blip r:embed="rId11"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46" name="文本框 45">
              <a:extLst>
                <a:ext uri="{FF2B5EF4-FFF2-40B4-BE49-F238E27FC236}">
                  <a16:creationId xmlns:a16="http://schemas.microsoft.com/office/drawing/2014/main" id="{E8EEF25B-2709-4449-9676-E7B73A259594}"/>
                </a:ext>
              </a:extLst>
            </p:cNvPr>
            <p:cNvSpPr txBox="1"/>
            <p:nvPr/>
          </p:nvSpPr>
          <p:spPr>
            <a:xfrm flipH="1">
              <a:off x="1984437" y="1016376"/>
              <a:ext cx="615553" cy="451407"/>
            </a:xfrm>
            <a:prstGeom prst="rect">
              <a:avLst/>
            </a:prstGeom>
            <a:noFill/>
          </p:spPr>
          <p:txBody>
            <a:bodyPr vert="eaVert" wrap="none" rtlCol="0">
              <a:spAutoFit/>
            </a:bodyPr>
            <a:lstStyle/>
            <a:p>
              <a:pPr algn="ctr" defTabSz="685800">
                <a:defRPr/>
              </a:pPr>
              <a:r>
                <a:rPr lang="zh-CN" altLang="en-US" sz="2800" dirty="0">
                  <a:solidFill>
                    <a:schemeClr val="tx1">
                      <a:lumMod val="65000"/>
                      <a:lumOff val="35000"/>
                    </a:schemeClr>
                  </a:solidFill>
                  <a:latin typeface="方正行楷繁体" panose="03000509000000000000" pitchFamily="65" charset="-122"/>
                  <a:ea typeface="方正行楷繁体" panose="03000509000000000000" pitchFamily="65" charset="-122"/>
                </a:rPr>
                <a:t>壹</a:t>
              </a:r>
            </a:p>
          </p:txBody>
        </p:sp>
      </p:grpSp>
      <p:grpSp>
        <p:nvGrpSpPr>
          <p:cNvPr id="47" name="组合 46">
            <a:extLst>
              <a:ext uri="{FF2B5EF4-FFF2-40B4-BE49-F238E27FC236}">
                <a16:creationId xmlns:a16="http://schemas.microsoft.com/office/drawing/2014/main" id="{48DD0DA3-6DB0-4022-BA84-ECB6F7358EB5}"/>
              </a:ext>
            </a:extLst>
          </p:cNvPr>
          <p:cNvGrpSpPr/>
          <p:nvPr/>
        </p:nvGrpSpPr>
        <p:grpSpPr>
          <a:xfrm>
            <a:off x="6906274" y="977360"/>
            <a:ext cx="615553" cy="586588"/>
            <a:chOff x="1984438" y="948785"/>
            <a:chExt cx="615553" cy="586588"/>
          </a:xfrm>
        </p:grpSpPr>
        <p:sp>
          <p:nvSpPr>
            <p:cNvPr id="48" name="椭圆 47">
              <a:extLst>
                <a:ext uri="{FF2B5EF4-FFF2-40B4-BE49-F238E27FC236}">
                  <a16:creationId xmlns:a16="http://schemas.microsoft.com/office/drawing/2014/main" id="{2739C881-1F07-4705-B90B-7A6F387AB0F7}"/>
                </a:ext>
              </a:extLst>
            </p:cNvPr>
            <p:cNvSpPr/>
            <p:nvPr/>
          </p:nvSpPr>
          <p:spPr>
            <a:xfrm flipH="1">
              <a:off x="1997213" y="948785"/>
              <a:ext cx="590000" cy="586588"/>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400" dirty="0">
                <a:solidFill>
                  <a:prstClr val="white"/>
                </a:solidFill>
                <a:latin typeface="Calibri" panose="020F0502020204030204"/>
                <a:ea typeface="宋体" panose="02010600030101010101" pitchFamily="2" charset="-122"/>
              </a:endParaRPr>
            </a:p>
          </p:txBody>
        </p:sp>
        <p:sp>
          <p:nvSpPr>
            <p:cNvPr id="49" name="椭圆 48">
              <a:extLst>
                <a:ext uri="{FF2B5EF4-FFF2-40B4-BE49-F238E27FC236}">
                  <a16:creationId xmlns:a16="http://schemas.microsoft.com/office/drawing/2014/main" id="{5D9CAE60-AFAF-45C5-AB29-E84A6C9E7D0B}"/>
                </a:ext>
              </a:extLst>
            </p:cNvPr>
            <p:cNvSpPr/>
            <p:nvPr/>
          </p:nvSpPr>
          <p:spPr>
            <a:xfrm flipH="1">
              <a:off x="2040798" y="990664"/>
              <a:ext cx="502831" cy="502830"/>
            </a:xfrm>
            <a:prstGeom prst="ellipse">
              <a:avLst/>
            </a:prstGeom>
            <a:blipFill dpi="0" rotWithShape="1">
              <a:blip r:embed="rId11"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50" name="文本框 49">
              <a:extLst>
                <a:ext uri="{FF2B5EF4-FFF2-40B4-BE49-F238E27FC236}">
                  <a16:creationId xmlns:a16="http://schemas.microsoft.com/office/drawing/2014/main" id="{79491B67-2DB3-45C4-BCDB-8F5F3C60E9BC}"/>
                </a:ext>
              </a:extLst>
            </p:cNvPr>
            <p:cNvSpPr txBox="1"/>
            <p:nvPr/>
          </p:nvSpPr>
          <p:spPr>
            <a:xfrm flipH="1">
              <a:off x="1984438" y="1016376"/>
              <a:ext cx="615553" cy="451406"/>
            </a:xfrm>
            <a:prstGeom prst="rect">
              <a:avLst/>
            </a:prstGeom>
            <a:noFill/>
          </p:spPr>
          <p:txBody>
            <a:bodyPr vert="eaVert" wrap="none" rtlCol="0">
              <a:spAutoFit/>
            </a:bodyPr>
            <a:lstStyle/>
            <a:p>
              <a:pPr algn="ctr" defTabSz="685800">
                <a:defRPr/>
              </a:pPr>
              <a:r>
                <a:rPr lang="zh-CN" altLang="en-US" sz="2800">
                  <a:solidFill>
                    <a:schemeClr val="tx1">
                      <a:lumMod val="65000"/>
                      <a:lumOff val="35000"/>
                    </a:schemeClr>
                  </a:solidFill>
                  <a:latin typeface="方正行楷繁体" panose="03000509000000000000" pitchFamily="65" charset="-122"/>
                  <a:ea typeface="方正行楷繁体" panose="03000509000000000000" pitchFamily="65" charset="-122"/>
                </a:rPr>
                <a:t>叁</a:t>
              </a:r>
              <a:endParaRPr lang="zh-CN" altLang="en-US" sz="2800" dirty="0">
                <a:solidFill>
                  <a:schemeClr val="tx1">
                    <a:lumMod val="65000"/>
                    <a:lumOff val="35000"/>
                  </a:schemeClr>
                </a:solidFill>
                <a:latin typeface="方正行楷繁体" panose="03000509000000000000" pitchFamily="65" charset="-122"/>
                <a:ea typeface="方正行楷繁体" panose="03000509000000000000" pitchFamily="65" charset="-122"/>
              </a:endParaRPr>
            </a:p>
          </p:txBody>
        </p:sp>
      </p:grpSp>
      <p:grpSp>
        <p:nvGrpSpPr>
          <p:cNvPr id="51" name="组合 50">
            <a:extLst>
              <a:ext uri="{FF2B5EF4-FFF2-40B4-BE49-F238E27FC236}">
                <a16:creationId xmlns:a16="http://schemas.microsoft.com/office/drawing/2014/main" id="{8B79443C-0747-44C1-AD59-5CF0E2441C22}"/>
              </a:ext>
            </a:extLst>
          </p:cNvPr>
          <p:cNvGrpSpPr/>
          <p:nvPr/>
        </p:nvGrpSpPr>
        <p:grpSpPr>
          <a:xfrm>
            <a:off x="4460614" y="3572005"/>
            <a:ext cx="615553" cy="586588"/>
            <a:chOff x="1984439" y="948785"/>
            <a:chExt cx="615553" cy="586588"/>
          </a:xfrm>
        </p:grpSpPr>
        <p:sp>
          <p:nvSpPr>
            <p:cNvPr id="52" name="椭圆 51">
              <a:extLst>
                <a:ext uri="{FF2B5EF4-FFF2-40B4-BE49-F238E27FC236}">
                  <a16:creationId xmlns:a16="http://schemas.microsoft.com/office/drawing/2014/main" id="{6D3D9117-7582-42A4-9D7C-16A5C450B1F4}"/>
                </a:ext>
              </a:extLst>
            </p:cNvPr>
            <p:cNvSpPr/>
            <p:nvPr/>
          </p:nvSpPr>
          <p:spPr>
            <a:xfrm flipH="1">
              <a:off x="1997213" y="948785"/>
              <a:ext cx="590000" cy="586588"/>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400" dirty="0">
                <a:solidFill>
                  <a:prstClr val="white"/>
                </a:solidFill>
                <a:latin typeface="Calibri" panose="020F0502020204030204"/>
                <a:ea typeface="宋体" panose="02010600030101010101" pitchFamily="2" charset="-122"/>
              </a:endParaRPr>
            </a:p>
          </p:txBody>
        </p:sp>
        <p:sp>
          <p:nvSpPr>
            <p:cNvPr id="53" name="椭圆 52">
              <a:extLst>
                <a:ext uri="{FF2B5EF4-FFF2-40B4-BE49-F238E27FC236}">
                  <a16:creationId xmlns:a16="http://schemas.microsoft.com/office/drawing/2014/main" id="{A181A8CF-6F2B-4BFB-95BF-C29046D9EE09}"/>
                </a:ext>
              </a:extLst>
            </p:cNvPr>
            <p:cNvSpPr/>
            <p:nvPr/>
          </p:nvSpPr>
          <p:spPr>
            <a:xfrm flipH="1">
              <a:off x="2040798" y="990664"/>
              <a:ext cx="502831" cy="502830"/>
            </a:xfrm>
            <a:prstGeom prst="ellipse">
              <a:avLst/>
            </a:prstGeom>
            <a:blipFill dpi="0" rotWithShape="1">
              <a:blip r:embed="rId11"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54" name="文本框 53">
              <a:extLst>
                <a:ext uri="{FF2B5EF4-FFF2-40B4-BE49-F238E27FC236}">
                  <a16:creationId xmlns:a16="http://schemas.microsoft.com/office/drawing/2014/main" id="{9A83BE39-AD3F-4641-8B86-17C373BB7602}"/>
                </a:ext>
              </a:extLst>
            </p:cNvPr>
            <p:cNvSpPr txBox="1"/>
            <p:nvPr/>
          </p:nvSpPr>
          <p:spPr>
            <a:xfrm flipH="1">
              <a:off x="1984439" y="1016375"/>
              <a:ext cx="615553" cy="451406"/>
            </a:xfrm>
            <a:prstGeom prst="rect">
              <a:avLst/>
            </a:prstGeom>
            <a:noFill/>
          </p:spPr>
          <p:txBody>
            <a:bodyPr vert="eaVert" wrap="none" rtlCol="0">
              <a:spAutoFit/>
            </a:bodyPr>
            <a:lstStyle/>
            <a:p>
              <a:pPr algn="ctr" defTabSz="685800">
                <a:defRPr/>
              </a:pPr>
              <a:r>
                <a:rPr lang="zh-CN" altLang="en-US" sz="2800">
                  <a:solidFill>
                    <a:schemeClr val="tx1">
                      <a:lumMod val="65000"/>
                      <a:lumOff val="35000"/>
                    </a:schemeClr>
                  </a:solidFill>
                  <a:latin typeface="方正行楷繁体" panose="03000509000000000000" pitchFamily="65" charset="-122"/>
                  <a:ea typeface="方正行楷繁体" panose="03000509000000000000" pitchFamily="65" charset="-122"/>
                </a:rPr>
                <a:t>贰</a:t>
              </a:r>
              <a:endParaRPr lang="zh-CN" altLang="en-US" sz="2800" dirty="0">
                <a:solidFill>
                  <a:schemeClr val="tx1">
                    <a:lumMod val="65000"/>
                    <a:lumOff val="35000"/>
                  </a:schemeClr>
                </a:solidFill>
                <a:latin typeface="方正行楷繁体" panose="03000509000000000000" pitchFamily="65" charset="-122"/>
                <a:ea typeface="方正行楷繁体" panose="03000509000000000000" pitchFamily="65" charset="-122"/>
              </a:endParaRPr>
            </a:p>
          </p:txBody>
        </p:sp>
      </p:grpSp>
    </p:spTree>
    <p:extLst>
      <p:ext uri="{BB962C8B-B14F-4D97-AF65-F5344CB8AC3E}">
        <p14:creationId xmlns:p14="http://schemas.microsoft.com/office/powerpoint/2010/main" val="17261378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5">
            <a:alphaModFix amt="26000"/>
            <a:extLst>
              <a:ext uri="{BEBA8EAE-BF5A-486C-A8C5-ECC9F3942E4B}">
                <a14:imgProps xmlns:a14="http://schemas.microsoft.com/office/drawing/2010/main">
                  <a14:imgLayer r:embed="rId6">
                    <a14:imgEffect>
                      <a14:artisticTexturizer/>
                    </a14:imgEffect>
                    <a14:imgEffect>
                      <a14:brightnessContrast bright="18000"/>
                    </a14:imgEffect>
                    <a14:imgEffect>
                      <a14:colorTemperature colorTemp="5591"/>
                    </a14:imgEffect>
                    <a14:imgEffect>
                      <a14:saturation sat="28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pic>
        <p:nvPicPr>
          <p:cNvPr id="55" name="佳誉">
            <a:extLst>
              <a:ext uri="{FF2B5EF4-FFF2-40B4-BE49-F238E27FC236}">
                <a16:creationId xmlns:a16="http://schemas.microsoft.com/office/drawing/2014/main" id="{E632C850-8EF1-4B3F-AB26-FA0AB2BC4545}"/>
              </a:ext>
            </a:extLst>
          </p:cNvPr>
          <p:cNvPicPr>
            <a:picLocks noChangeAspect="1"/>
          </p:cNvPicPr>
          <p:nvPr>
            <p:custDataLst>
              <p:tags r:id="rId1"/>
            </p:custDataLst>
          </p:nvPr>
        </p:nvPicPr>
        <p:blipFill>
          <a:blip r:embed="rId7" cstate="screen">
            <a:extLst>
              <a:ext uri="{28A0092B-C50C-407E-A947-70E740481C1C}">
                <a14:useLocalDpi xmlns:a14="http://schemas.microsoft.com/office/drawing/2010/main"/>
              </a:ext>
            </a:extLst>
          </a:blip>
          <a:stretch>
            <a:fillRect/>
          </a:stretch>
        </p:blipFill>
        <p:spPr>
          <a:xfrm rot="9659343" flipH="1" flipV="1">
            <a:off x="2514676" y="2968714"/>
            <a:ext cx="1094405" cy="1416646"/>
          </a:xfrm>
          <a:prstGeom prst="rect">
            <a:avLst/>
          </a:prstGeom>
        </p:spPr>
      </p:pic>
      <p:pic>
        <p:nvPicPr>
          <p:cNvPr id="56" name="佳誉">
            <a:extLst>
              <a:ext uri="{FF2B5EF4-FFF2-40B4-BE49-F238E27FC236}">
                <a16:creationId xmlns:a16="http://schemas.microsoft.com/office/drawing/2014/main" id="{FB9DCAE9-1B23-4145-B190-D255BB65AC5C}"/>
              </a:ext>
            </a:extLst>
          </p:cNvPr>
          <p:cNvPicPr>
            <a:picLocks noChangeAspect="1"/>
          </p:cNvPicPr>
          <p:nvPr>
            <p:custDataLst>
              <p:tags r:id="rId2"/>
            </p:custDataLst>
          </p:nvPr>
        </p:nvPicPr>
        <p:blipFill>
          <a:blip r:embed="rId7" cstate="screen">
            <a:extLst>
              <a:ext uri="{28A0092B-C50C-407E-A947-70E740481C1C}">
                <a14:useLocalDpi xmlns:a14="http://schemas.microsoft.com/office/drawing/2010/main"/>
              </a:ext>
            </a:extLst>
          </a:blip>
          <a:stretch>
            <a:fillRect/>
          </a:stretch>
        </p:blipFill>
        <p:spPr>
          <a:xfrm rot="10250787">
            <a:off x="5711154" y="706679"/>
            <a:ext cx="1094405" cy="1416646"/>
          </a:xfrm>
          <a:prstGeom prst="rect">
            <a:avLst/>
          </a:prstGeom>
        </p:spPr>
      </p:pic>
      <p:sp>
        <p:nvSpPr>
          <p:cNvPr id="57" name="矩形 56">
            <a:extLst>
              <a:ext uri="{FF2B5EF4-FFF2-40B4-BE49-F238E27FC236}">
                <a16:creationId xmlns:a16="http://schemas.microsoft.com/office/drawing/2014/main" id="{9C1EE312-5D2D-4BDB-AF93-25D7882507C5}"/>
              </a:ext>
            </a:extLst>
          </p:cNvPr>
          <p:cNvSpPr/>
          <p:nvPr/>
        </p:nvSpPr>
        <p:spPr>
          <a:xfrm>
            <a:off x="897109" y="628651"/>
            <a:ext cx="2038056" cy="3838574"/>
          </a:xfrm>
          <a:prstGeom prst="rect">
            <a:avLst/>
          </a:prstGeom>
          <a:blipFill dpi="0" rotWithShape="1">
            <a:blip r:embed="rId8"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6904"/>
            <a:endParaRPr lang="zh-CN" altLang="en-US" sz="1799">
              <a:solidFill>
                <a:prstClr val="white"/>
              </a:solidFill>
              <a:latin typeface="Calibri"/>
              <a:ea typeface="宋体" panose="02010600030101010101" pitchFamily="2" charset="-122"/>
            </a:endParaRPr>
          </a:p>
        </p:txBody>
      </p:sp>
      <p:sp>
        <p:nvSpPr>
          <p:cNvPr id="58" name="矩形 57">
            <a:extLst>
              <a:ext uri="{FF2B5EF4-FFF2-40B4-BE49-F238E27FC236}">
                <a16:creationId xmlns:a16="http://schemas.microsoft.com/office/drawing/2014/main" id="{D77B696D-9DCF-422D-99D4-C0E87B60DCB6}"/>
              </a:ext>
            </a:extLst>
          </p:cNvPr>
          <p:cNvSpPr/>
          <p:nvPr/>
        </p:nvSpPr>
        <p:spPr>
          <a:xfrm>
            <a:off x="3611001" y="628651"/>
            <a:ext cx="2038056" cy="3838574"/>
          </a:xfrm>
          <a:prstGeom prst="rect">
            <a:avLst/>
          </a:prstGeom>
          <a:blipFill dpi="0" rotWithShape="1">
            <a:blip r:embed="rId8"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6904"/>
            <a:endParaRPr lang="zh-CN" altLang="en-US" sz="1799">
              <a:solidFill>
                <a:prstClr val="white"/>
              </a:solidFill>
              <a:latin typeface="Calibri"/>
              <a:ea typeface="宋体" panose="02010600030101010101" pitchFamily="2" charset="-122"/>
            </a:endParaRPr>
          </a:p>
        </p:txBody>
      </p:sp>
      <p:sp>
        <p:nvSpPr>
          <p:cNvPr id="59" name="矩形 58">
            <a:extLst>
              <a:ext uri="{FF2B5EF4-FFF2-40B4-BE49-F238E27FC236}">
                <a16:creationId xmlns:a16="http://schemas.microsoft.com/office/drawing/2014/main" id="{F1F8F4CD-8A25-46F9-A1FA-426FF6CC2B3E}"/>
              </a:ext>
            </a:extLst>
          </p:cNvPr>
          <p:cNvSpPr/>
          <p:nvPr/>
        </p:nvSpPr>
        <p:spPr>
          <a:xfrm>
            <a:off x="6343944" y="628650"/>
            <a:ext cx="2038056" cy="3838574"/>
          </a:xfrm>
          <a:prstGeom prst="rect">
            <a:avLst/>
          </a:prstGeom>
          <a:blipFill dpi="0" rotWithShape="1">
            <a:blip r:embed="rId8"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6904"/>
            <a:endParaRPr lang="zh-CN" altLang="en-US" sz="1799">
              <a:solidFill>
                <a:prstClr val="white"/>
              </a:solidFill>
              <a:latin typeface="Calibri"/>
              <a:ea typeface="宋体" panose="02010600030101010101" pitchFamily="2" charset="-122"/>
            </a:endParaRPr>
          </a:p>
        </p:txBody>
      </p:sp>
      <p:sp>
        <p:nvSpPr>
          <p:cNvPr id="60" name="椭圆 59">
            <a:extLst>
              <a:ext uri="{FF2B5EF4-FFF2-40B4-BE49-F238E27FC236}">
                <a16:creationId xmlns:a16="http://schemas.microsoft.com/office/drawing/2014/main" id="{7393F54D-F7E3-4DD0-8834-55B8EA8989D1}"/>
              </a:ext>
            </a:extLst>
          </p:cNvPr>
          <p:cNvSpPr/>
          <p:nvPr/>
        </p:nvSpPr>
        <p:spPr>
          <a:xfrm>
            <a:off x="1604597" y="859197"/>
            <a:ext cx="622496" cy="622496"/>
          </a:xfrm>
          <a:prstGeom prst="ellipse">
            <a:avLst/>
          </a:prstGeom>
          <a:blipFill dpi="0" rotWithShape="1">
            <a:blip r:embed="rId9" cstate="screen">
              <a:extLst>
                <a:ext uri="{28A0092B-C50C-407E-A947-70E740481C1C}">
                  <a14:useLocalDpi xmlns:a14="http://schemas.microsoft.com/office/drawing/2010/main"/>
                </a:ext>
              </a:extLst>
            </a:blip>
            <a:srcRect/>
            <a:stretch>
              <a:fillRect/>
            </a:stretch>
          </a:blipFill>
          <a:ln>
            <a:noFill/>
          </a:ln>
          <a:effectLst>
            <a:outerShdw blurRad="508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050">
              <a:solidFill>
                <a:prstClr val="white"/>
              </a:solidFill>
              <a:latin typeface="方正清刻本悦宋简体" panose="02000000000000000000" pitchFamily="2" charset="-122"/>
              <a:ea typeface="方正清刻本悦宋简体" panose="02000000000000000000" pitchFamily="2" charset="-122"/>
            </a:endParaRPr>
          </a:p>
        </p:txBody>
      </p:sp>
      <p:sp>
        <p:nvSpPr>
          <p:cNvPr id="61" name="文本框 60">
            <a:extLst>
              <a:ext uri="{FF2B5EF4-FFF2-40B4-BE49-F238E27FC236}">
                <a16:creationId xmlns:a16="http://schemas.microsoft.com/office/drawing/2014/main" id="{75BECBF0-2EC7-453F-B69C-D992A5F8A0E1}"/>
              </a:ext>
            </a:extLst>
          </p:cNvPr>
          <p:cNvSpPr txBox="1"/>
          <p:nvPr/>
        </p:nvSpPr>
        <p:spPr>
          <a:xfrm>
            <a:off x="1650375" y="931449"/>
            <a:ext cx="523085" cy="523220"/>
          </a:xfrm>
          <a:prstGeom prst="rect">
            <a:avLst/>
          </a:prstGeom>
          <a:noFill/>
        </p:spPr>
        <p:txBody>
          <a:bodyPr wrap="square" rtlCol="0">
            <a:spAutoFit/>
          </a:bodyPr>
          <a:lstStyle/>
          <a:p>
            <a:pPr defTabSz="685800">
              <a:defRPr/>
            </a:pPr>
            <a:r>
              <a:rPr lang="zh-CN" altLang="en-US" sz="2800" dirty="0">
                <a:solidFill>
                  <a:schemeClr val="tx1">
                    <a:lumMod val="65000"/>
                    <a:lumOff val="35000"/>
                  </a:schemeClr>
                </a:solidFill>
                <a:latin typeface="方正行楷繁体" panose="03000509000000000000" pitchFamily="65" charset="-122"/>
                <a:ea typeface="方正行楷繁体" panose="03000509000000000000" pitchFamily="65" charset="-122"/>
              </a:rPr>
              <a:t>壹</a:t>
            </a:r>
          </a:p>
        </p:txBody>
      </p:sp>
      <p:sp>
        <p:nvSpPr>
          <p:cNvPr id="62" name="椭圆 61">
            <a:extLst>
              <a:ext uri="{FF2B5EF4-FFF2-40B4-BE49-F238E27FC236}">
                <a16:creationId xmlns:a16="http://schemas.microsoft.com/office/drawing/2014/main" id="{EEE39923-754B-47B1-BDD9-E6ED48B50BDA}"/>
              </a:ext>
            </a:extLst>
          </p:cNvPr>
          <p:cNvSpPr/>
          <p:nvPr/>
        </p:nvSpPr>
        <p:spPr>
          <a:xfrm>
            <a:off x="4318489" y="868143"/>
            <a:ext cx="622496" cy="622496"/>
          </a:xfrm>
          <a:prstGeom prst="ellipse">
            <a:avLst/>
          </a:prstGeom>
          <a:blipFill dpi="0" rotWithShape="1">
            <a:blip r:embed="rId9" cstate="screen">
              <a:extLst>
                <a:ext uri="{28A0092B-C50C-407E-A947-70E740481C1C}">
                  <a14:useLocalDpi xmlns:a14="http://schemas.microsoft.com/office/drawing/2010/main"/>
                </a:ext>
              </a:extLst>
            </a:blip>
            <a:srcRect/>
            <a:stretch>
              <a:fillRect/>
            </a:stretch>
          </a:blipFill>
          <a:ln>
            <a:noFill/>
          </a:ln>
          <a:effectLst>
            <a:outerShdw blurRad="508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050">
              <a:solidFill>
                <a:prstClr val="white"/>
              </a:solidFill>
              <a:latin typeface="方正清刻本悦宋简体" panose="02000000000000000000" pitchFamily="2" charset="-122"/>
              <a:ea typeface="方正清刻本悦宋简体" panose="02000000000000000000" pitchFamily="2" charset="-122"/>
            </a:endParaRPr>
          </a:p>
        </p:txBody>
      </p:sp>
      <p:sp>
        <p:nvSpPr>
          <p:cNvPr id="63" name="文本框 62">
            <a:extLst>
              <a:ext uri="{FF2B5EF4-FFF2-40B4-BE49-F238E27FC236}">
                <a16:creationId xmlns:a16="http://schemas.microsoft.com/office/drawing/2014/main" id="{A1617368-9C55-4DE6-A14F-868064B5BE0B}"/>
              </a:ext>
            </a:extLst>
          </p:cNvPr>
          <p:cNvSpPr txBox="1"/>
          <p:nvPr/>
        </p:nvSpPr>
        <p:spPr>
          <a:xfrm>
            <a:off x="4364267" y="961497"/>
            <a:ext cx="523085" cy="523220"/>
          </a:xfrm>
          <a:prstGeom prst="rect">
            <a:avLst/>
          </a:prstGeom>
          <a:noFill/>
        </p:spPr>
        <p:txBody>
          <a:bodyPr wrap="square" rtlCol="0">
            <a:spAutoFit/>
          </a:bodyPr>
          <a:lstStyle/>
          <a:p>
            <a:pPr defTabSz="685800">
              <a:defRPr/>
            </a:pPr>
            <a:r>
              <a:rPr lang="zh-CN" altLang="en-US" sz="2800" dirty="0">
                <a:solidFill>
                  <a:schemeClr val="tx1">
                    <a:lumMod val="65000"/>
                    <a:lumOff val="35000"/>
                  </a:schemeClr>
                </a:solidFill>
                <a:latin typeface="方正行楷繁体" panose="03000509000000000000" pitchFamily="65" charset="-122"/>
                <a:ea typeface="方正行楷繁体" panose="03000509000000000000" pitchFamily="65" charset="-122"/>
              </a:rPr>
              <a:t>贰</a:t>
            </a:r>
          </a:p>
        </p:txBody>
      </p:sp>
      <p:sp>
        <p:nvSpPr>
          <p:cNvPr id="64" name="椭圆 63">
            <a:extLst>
              <a:ext uri="{FF2B5EF4-FFF2-40B4-BE49-F238E27FC236}">
                <a16:creationId xmlns:a16="http://schemas.microsoft.com/office/drawing/2014/main" id="{5081E4C3-98FE-44AB-A253-203F985A86EC}"/>
              </a:ext>
            </a:extLst>
          </p:cNvPr>
          <p:cNvSpPr/>
          <p:nvPr/>
        </p:nvSpPr>
        <p:spPr>
          <a:xfrm>
            <a:off x="7051430" y="868143"/>
            <a:ext cx="622496" cy="622496"/>
          </a:xfrm>
          <a:prstGeom prst="ellipse">
            <a:avLst/>
          </a:prstGeom>
          <a:blipFill dpi="0" rotWithShape="1">
            <a:blip r:embed="rId9" cstate="screen">
              <a:extLst>
                <a:ext uri="{28A0092B-C50C-407E-A947-70E740481C1C}">
                  <a14:useLocalDpi xmlns:a14="http://schemas.microsoft.com/office/drawing/2010/main"/>
                </a:ext>
              </a:extLst>
            </a:blip>
            <a:srcRect/>
            <a:stretch>
              <a:fillRect/>
            </a:stretch>
          </a:blipFill>
          <a:ln>
            <a:noFill/>
          </a:ln>
          <a:effectLst>
            <a:outerShdw blurRad="508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050">
              <a:solidFill>
                <a:prstClr val="white"/>
              </a:solidFill>
              <a:latin typeface="方正清刻本悦宋简体" panose="02000000000000000000" pitchFamily="2" charset="-122"/>
              <a:ea typeface="方正清刻本悦宋简体" panose="02000000000000000000" pitchFamily="2" charset="-122"/>
            </a:endParaRPr>
          </a:p>
        </p:txBody>
      </p:sp>
      <p:sp>
        <p:nvSpPr>
          <p:cNvPr id="65" name="文本框 64">
            <a:extLst>
              <a:ext uri="{FF2B5EF4-FFF2-40B4-BE49-F238E27FC236}">
                <a16:creationId xmlns:a16="http://schemas.microsoft.com/office/drawing/2014/main" id="{156A9FCB-D92D-4C36-B701-383885C99D22}"/>
              </a:ext>
            </a:extLst>
          </p:cNvPr>
          <p:cNvSpPr txBox="1"/>
          <p:nvPr/>
        </p:nvSpPr>
        <p:spPr>
          <a:xfrm>
            <a:off x="7097208" y="961497"/>
            <a:ext cx="523085" cy="523220"/>
          </a:xfrm>
          <a:prstGeom prst="rect">
            <a:avLst/>
          </a:prstGeom>
          <a:noFill/>
        </p:spPr>
        <p:txBody>
          <a:bodyPr wrap="square" rtlCol="0">
            <a:spAutoFit/>
          </a:bodyPr>
          <a:lstStyle/>
          <a:p>
            <a:pPr defTabSz="685800">
              <a:defRPr/>
            </a:pPr>
            <a:r>
              <a:rPr lang="zh-CN" altLang="en-US" sz="2800" dirty="0">
                <a:solidFill>
                  <a:schemeClr val="tx1">
                    <a:lumMod val="65000"/>
                    <a:lumOff val="35000"/>
                  </a:schemeClr>
                </a:solidFill>
                <a:latin typeface="方正行楷繁体" panose="03000509000000000000" pitchFamily="65" charset="-122"/>
                <a:ea typeface="方正行楷繁体" panose="03000509000000000000" pitchFamily="65" charset="-122"/>
              </a:rPr>
              <a:t>叁</a:t>
            </a:r>
          </a:p>
        </p:txBody>
      </p:sp>
      <p:sp>
        <p:nvSpPr>
          <p:cNvPr id="66" name="文本框 65">
            <a:extLst>
              <a:ext uri="{FF2B5EF4-FFF2-40B4-BE49-F238E27FC236}">
                <a16:creationId xmlns:a16="http://schemas.microsoft.com/office/drawing/2014/main" id="{9F7A5643-5F3E-4BB1-BEED-1B1B028B894F}"/>
              </a:ext>
            </a:extLst>
          </p:cNvPr>
          <p:cNvSpPr txBox="1"/>
          <p:nvPr/>
        </p:nvSpPr>
        <p:spPr>
          <a:xfrm>
            <a:off x="1177427" y="1683627"/>
            <a:ext cx="1477328" cy="2584175"/>
          </a:xfrm>
          <a:prstGeom prst="rect">
            <a:avLst/>
          </a:prstGeom>
          <a:noFill/>
        </p:spPr>
        <p:txBody>
          <a:bodyPr vert="eaVert" wrap="square" rtlCol="0">
            <a:spAutoFit/>
          </a:bodyPr>
          <a:lstStyle/>
          <a:p>
            <a:pPr defTabSz="914378">
              <a:lnSpc>
                <a:spcPct val="200000"/>
              </a:lnSpc>
              <a:spcBef>
                <a:spcPct val="20000"/>
              </a:spcBef>
              <a:defRPr/>
            </a:pPr>
            <a:r>
              <a:rPr lang="zh-CN" altLang="en-US" sz="105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意境是指抒情性作品中所呈现的的那种情景交虚实相生的形象意境是指抒情性作品意境是指抒情性作品中所呈现的的那种情景交虚实相生的形象意境是指抒情性作品</a:t>
            </a:r>
          </a:p>
        </p:txBody>
      </p:sp>
      <p:sp>
        <p:nvSpPr>
          <p:cNvPr id="67" name="文本框 66">
            <a:extLst>
              <a:ext uri="{FF2B5EF4-FFF2-40B4-BE49-F238E27FC236}">
                <a16:creationId xmlns:a16="http://schemas.microsoft.com/office/drawing/2014/main" id="{2A8502BA-7DD6-42BF-9B3B-ECA8BBBE0CC5}"/>
              </a:ext>
            </a:extLst>
          </p:cNvPr>
          <p:cNvSpPr txBox="1"/>
          <p:nvPr/>
        </p:nvSpPr>
        <p:spPr>
          <a:xfrm>
            <a:off x="3891320" y="1683627"/>
            <a:ext cx="1477328" cy="2584175"/>
          </a:xfrm>
          <a:prstGeom prst="rect">
            <a:avLst/>
          </a:prstGeom>
          <a:noFill/>
        </p:spPr>
        <p:txBody>
          <a:bodyPr vert="eaVert" wrap="square" rtlCol="0">
            <a:spAutoFit/>
          </a:bodyPr>
          <a:lstStyle/>
          <a:p>
            <a:pPr defTabSz="914378">
              <a:lnSpc>
                <a:spcPct val="200000"/>
              </a:lnSpc>
              <a:spcBef>
                <a:spcPct val="20000"/>
              </a:spcBef>
              <a:defRPr/>
            </a:pPr>
            <a:r>
              <a:rPr lang="zh-CN" altLang="en-US" sz="105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意境是指抒情性作品中所呈现的的那种情景交虚实相生的形象意境是指抒情性作品意境是指抒情性作品中所呈现的的那种情景交虚实相生的形象意境是指抒情性作品</a:t>
            </a:r>
          </a:p>
        </p:txBody>
      </p:sp>
      <p:sp>
        <p:nvSpPr>
          <p:cNvPr id="68" name="文本框 67">
            <a:extLst>
              <a:ext uri="{FF2B5EF4-FFF2-40B4-BE49-F238E27FC236}">
                <a16:creationId xmlns:a16="http://schemas.microsoft.com/office/drawing/2014/main" id="{D635F02E-6379-475A-8327-7791A163A8C6}"/>
              </a:ext>
            </a:extLst>
          </p:cNvPr>
          <p:cNvSpPr txBox="1"/>
          <p:nvPr/>
        </p:nvSpPr>
        <p:spPr>
          <a:xfrm>
            <a:off x="6624262" y="1683627"/>
            <a:ext cx="1477328" cy="2584175"/>
          </a:xfrm>
          <a:prstGeom prst="rect">
            <a:avLst/>
          </a:prstGeom>
          <a:noFill/>
        </p:spPr>
        <p:txBody>
          <a:bodyPr vert="eaVert" wrap="square" rtlCol="0">
            <a:spAutoFit/>
          </a:bodyPr>
          <a:lstStyle/>
          <a:p>
            <a:pPr defTabSz="914378">
              <a:lnSpc>
                <a:spcPct val="200000"/>
              </a:lnSpc>
              <a:spcBef>
                <a:spcPct val="20000"/>
              </a:spcBef>
              <a:defRPr/>
            </a:pPr>
            <a:r>
              <a:rPr lang="zh-CN" altLang="en-US" sz="105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意境是指抒情性作品中所呈现的的那种情景交虚实相生的形象意境是指抒情性作品意境是指抒情性作品中所呈现的的那种情景交虚实相生的形象意境是指抒情性作品</a:t>
            </a:r>
          </a:p>
        </p:txBody>
      </p:sp>
    </p:spTree>
    <p:extLst>
      <p:ext uri="{BB962C8B-B14F-4D97-AF65-F5344CB8AC3E}">
        <p14:creationId xmlns:p14="http://schemas.microsoft.com/office/powerpoint/2010/main" val="39470969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6">
            <a:alphaModFix amt="26000"/>
            <a:extLst>
              <a:ext uri="{BEBA8EAE-BF5A-486C-A8C5-ECC9F3942E4B}">
                <a14:imgProps xmlns:a14="http://schemas.microsoft.com/office/drawing/2010/main">
                  <a14:imgLayer r:embed="rId7">
                    <a14:imgEffect>
                      <a14:artisticTexturizer/>
                    </a14:imgEffect>
                    <a14:imgEffect>
                      <a14:brightnessContrast bright="18000"/>
                    </a14:imgEffect>
                    <a14:imgEffect>
                      <a14:colorTemperature colorTemp="5591"/>
                    </a14:imgEffect>
                    <a14:imgEffect>
                      <a14:saturation sat="28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D4EE2CE-15B2-4951-9AFC-ED6AC1B6E08E}"/>
              </a:ext>
            </a:extLst>
          </p:cNvPr>
          <p:cNvPicPr>
            <a:picLocks noChangeAspect="1"/>
          </p:cNvPicPr>
          <p:nvPr>
            <p:custDataLst>
              <p:tags r:id="rId1"/>
            </p:custDataLst>
          </p:nvPr>
        </p:nvPicPr>
        <p:blipFill>
          <a:blip r:embed="rId8" cstate="screen">
            <a:grayscl/>
            <a:extLst>
              <a:ext uri="{28A0092B-C50C-407E-A947-70E740481C1C}">
                <a14:useLocalDpi xmlns:a14="http://schemas.microsoft.com/office/drawing/2010/main"/>
              </a:ext>
            </a:extLst>
          </a:blip>
          <a:srcRect l="29796" b="29966"/>
          <a:stretch>
            <a:fillRect/>
          </a:stretch>
        </p:blipFill>
        <p:spPr>
          <a:xfrm rot="5813279" flipH="1">
            <a:off x="4207259" y="595165"/>
            <a:ext cx="1350488" cy="1743856"/>
          </a:xfrm>
          <a:custGeom>
            <a:avLst/>
            <a:gdLst>
              <a:gd name="connsiteX0" fmla="*/ 0 w 1350488"/>
              <a:gd name="connsiteY0" fmla="*/ 1122821 h 1743856"/>
              <a:gd name="connsiteX1" fmla="*/ 203880 w 1350488"/>
              <a:gd name="connsiteY1" fmla="*/ 1743856 h 1743856"/>
              <a:gd name="connsiteX2" fmla="*/ 1350488 w 1350488"/>
              <a:gd name="connsiteY2" fmla="*/ 1367434 h 1743856"/>
              <a:gd name="connsiteX3" fmla="*/ 1350488 w 1350488"/>
              <a:gd name="connsiteY3" fmla="*/ 0 h 1743856"/>
              <a:gd name="connsiteX4" fmla="*/ 94190 w 1350488"/>
              <a:gd name="connsiteY4" fmla="*/ 0 h 1743856"/>
              <a:gd name="connsiteX5" fmla="*/ 194272 w 1350488"/>
              <a:gd name="connsiteY5" fmla="*/ 923505 h 174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0488" h="1743856">
                <a:moveTo>
                  <a:pt x="0" y="1122821"/>
                </a:moveTo>
                <a:lnTo>
                  <a:pt x="203880" y="1743856"/>
                </a:lnTo>
                <a:lnTo>
                  <a:pt x="1350488" y="1367434"/>
                </a:lnTo>
                <a:lnTo>
                  <a:pt x="1350488" y="0"/>
                </a:lnTo>
                <a:lnTo>
                  <a:pt x="94190" y="0"/>
                </a:lnTo>
                <a:lnTo>
                  <a:pt x="194272" y="923505"/>
                </a:lnTo>
                <a:close/>
              </a:path>
            </a:pathLst>
          </a:custGeom>
          <a:effectLst>
            <a:softEdge rad="0"/>
          </a:effectLst>
        </p:spPr>
      </p:pic>
      <p:pic>
        <p:nvPicPr>
          <p:cNvPr id="3" name="图片 2">
            <a:extLst>
              <a:ext uri="{FF2B5EF4-FFF2-40B4-BE49-F238E27FC236}">
                <a16:creationId xmlns:a16="http://schemas.microsoft.com/office/drawing/2014/main" id="{8D971628-3CA4-4F65-8C1E-7A4E45AB4871}"/>
              </a:ext>
            </a:extLst>
          </p:cNvPr>
          <p:cNvPicPr>
            <a:picLocks noChangeAspect="1"/>
          </p:cNvPicPr>
          <p:nvPr>
            <p:custDataLst>
              <p:tags r:id="rId2"/>
            </p:custDataLst>
          </p:nvPr>
        </p:nvPicPr>
        <p:blipFill>
          <a:blip r:embed="rId8" cstate="screen">
            <a:grayscl/>
            <a:extLst>
              <a:ext uri="{28A0092B-C50C-407E-A947-70E740481C1C}">
                <a14:useLocalDpi xmlns:a14="http://schemas.microsoft.com/office/drawing/2010/main"/>
              </a:ext>
            </a:extLst>
          </a:blip>
          <a:srcRect l="29796" b="29966"/>
          <a:stretch>
            <a:fillRect/>
          </a:stretch>
        </p:blipFill>
        <p:spPr>
          <a:xfrm rot="5557349" flipH="1">
            <a:off x="6615222" y="652939"/>
            <a:ext cx="1350488" cy="1743856"/>
          </a:xfrm>
          <a:custGeom>
            <a:avLst/>
            <a:gdLst>
              <a:gd name="connsiteX0" fmla="*/ 0 w 1350488"/>
              <a:gd name="connsiteY0" fmla="*/ 1122821 h 1743856"/>
              <a:gd name="connsiteX1" fmla="*/ 203880 w 1350488"/>
              <a:gd name="connsiteY1" fmla="*/ 1743856 h 1743856"/>
              <a:gd name="connsiteX2" fmla="*/ 1350488 w 1350488"/>
              <a:gd name="connsiteY2" fmla="*/ 1367434 h 1743856"/>
              <a:gd name="connsiteX3" fmla="*/ 1350488 w 1350488"/>
              <a:gd name="connsiteY3" fmla="*/ 0 h 1743856"/>
              <a:gd name="connsiteX4" fmla="*/ 94190 w 1350488"/>
              <a:gd name="connsiteY4" fmla="*/ 0 h 1743856"/>
              <a:gd name="connsiteX5" fmla="*/ 194272 w 1350488"/>
              <a:gd name="connsiteY5" fmla="*/ 923505 h 174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0488" h="1743856">
                <a:moveTo>
                  <a:pt x="0" y="1122821"/>
                </a:moveTo>
                <a:lnTo>
                  <a:pt x="203880" y="1743856"/>
                </a:lnTo>
                <a:lnTo>
                  <a:pt x="1350488" y="1367434"/>
                </a:lnTo>
                <a:lnTo>
                  <a:pt x="1350488" y="0"/>
                </a:lnTo>
                <a:lnTo>
                  <a:pt x="94190" y="0"/>
                </a:lnTo>
                <a:lnTo>
                  <a:pt x="194272" y="923505"/>
                </a:lnTo>
                <a:close/>
              </a:path>
            </a:pathLst>
          </a:custGeom>
          <a:effectLst>
            <a:softEdge rad="0"/>
          </a:effectLst>
        </p:spPr>
      </p:pic>
      <p:pic>
        <p:nvPicPr>
          <p:cNvPr id="4" name="图片 3">
            <a:extLst>
              <a:ext uri="{FF2B5EF4-FFF2-40B4-BE49-F238E27FC236}">
                <a16:creationId xmlns:a16="http://schemas.microsoft.com/office/drawing/2014/main" id="{BD3CA38B-C8A5-4E42-A0F7-5E01D3076B1F}"/>
              </a:ext>
            </a:extLst>
          </p:cNvPr>
          <p:cNvPicPr>
            <a:picLocks noChangeAspect="1"/>
          </p:cNvPicPr>
          <p:nvPr>
            <p:custDataLst>
              <p:tags r:id="rId3"/>
            </p:custDataLst>
          </p:nvPr>
        </p:nvPicPr>
        <p:blipFill>
          <a:blip r:embed="rId8" cstate="screen">
            <a:grayscl/>
            <a:extLst>
              <a:ext uri="{28A0092B-C50C-407E-A947-70E740481C1C}">
                <a14:useLocalDpi xmlns:a14="http://schemas.microsoft.com/office/drawing/2010/main"/>
              </a:ext>
            </a:extLst>
          </a:blip>
          <a:srcRect l="29796" b="29966"/>
          <a:stretch>
            <a:fillRect/>
          </a:stretch>
        </p:blipFill>
        <p:spPr>
          <a:xfrm rot="5423725" flipH="1">
            <a:off x="1657306" y="372611"/>
            <a:ext cx="1350488" cy="1743856"/>
          </a:xfrm>
          <a:custGeom>
            <a:avLst/>
            <a:gdLst>
              <a:gd name="connsiteX0" fmla="*/ 0 w 1350488"/>
              <a:gd name="connsiteY0" fmla="*/ 1122821 h 1743856"/>
              <a:gd name="connsiteX1" fmla="*/ 203880 w 1350488"/>
              <a:gd name="connsiteY1" fmla="*/ 1743856 h 1743856"/>
              <a:gd name="connsiteX2" fmla="*/ 1350488 w 1350488"/>
              <a:gd name="connsiteY2" fmla="*/ 1367434 h 1743856"/>
              <a:gd name="connsiteX3" fmla="*/ 1350488 w 1350488"/>
              <a:gd name="connsiteY3" fmla="*/ 0 h 1743856"/>
              <a:gd name="connsiteX4" fmla="*/ 94190 w 1350488"/>
              <a:gd name="connsiteY4" fmla="*/ 0 h 1743856"/>
              <a:gd name="connsiteX5" fmla="*/ 194272 w 1350488"/>
              <a:gd name="connsiteY5" fmla="*/ 923505 h 174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0488" h="1743856">
                <a:moveTo>
                  <a:pt x="0" y="1122821"/>
                </a:moveTo>
                <a:lnTo>
                  <a:pt x="203880" y="1743856"/>
                </a:lnTo>
                <a:lnTo>
                  <a:pt x="1350488" y="1367434"/>
                </a:lnTo>
                <a:lnTo>
                  <a:pt x="1350488" y="0"/>
                </a:lnTo>
                <a:lnTo>
                  <a:pt x="94190" y="0"/>
                </a:lnTo>
                <a:lnTo>
                  <a:pt x="194272" y="923505"/>
                </a:lnTo>
                <a:close/>
              </a:path>
            </a:pathLst>
          </a:custGeom>
          <a:effectLst>
            <a:softEdge rad="0"/>
          </a:effectLst>
        </p:spPr>
      </p:pic>
      <p:sp>
        <p:nvSpPr>
          <p:cNvPr id="5" name="矩形 16">
            <a:extLst>
              <a:ext uri="{FF2B5EF4-FFF2-40B4-BE49-F238E27FC236}">
                <a16:creationId xmlns:a16="http://schemas.microsoft.com/office/drawing/2014/main" id="{B70FCD44-5764-4E48-8A32-933A71D1493D}"/>
              </a:ext>
            </a:extLst>
          </p:cNvPr>
          <p:cNvSpPr/>
          <p:nvPr/>
        </p:nvSpPr>
        <p:spPr>
          <a:xfrm rot="5400000">
            <a:off x="3453202" y="-557744"/>
            <a:ext cx="2227264" cy="9154331"/>
          </a:xfrm>
          <a:custGeom>
            <a:avLst/>
            <a:gdLst>
              <a:gd name="connsiteX0" fmla="*/ 0 w 4353502"/>
              <a:gd name="connsiteY0" fmla="*/ 0 h 12205771"/>
              <a:gd name="connsiteX1" fmla="*/ 4353502 w 4353502"/>
              <a:gd name="connsiteY1" fmla="*/ 0 h 12205771"/>
              <a:gd name="connsiteX2" fmla="*/ 4353502 w 4353502"/>
              <a:gd name="connsiteY2" fmla="*/ 12205771 h 12205771"/>
              <a:gd name="connsiteX3" fmla="*/ 0 w 4353502"/>
              <a:gd name="connsiteY3" fmla="*/ 12205771 h 12205771"/>
              <a:gd name="connsiteX4" fmla="*/ 0 w 4353502"/>
              <a:gd name="connsiteY4" fmla="*/ 0 h 12205771"/>
              <a:gd name="connsiteX0" fmla="*/ 210724 w 4564226"/>
              <a:gd name="connsiteY0" fmla="*/ 0 h 12205771"/>
              <a:gd name="connsiteX1" fmla="*/ 4564226 w 4564226"/>
              <a:gd name="connsiteY1" fmla="*/ 0 h 12205771"/>
              <a:gd name="connsiteX2" fmla="*/ 4564226 w 4564226"/>
              <a:gd name="connsiteY2" fmla="*/ 12205771 h 12205771"/>
              <a:gd name="connsiteX3" fmla="*/ 210724 w 4564226"/>
              <a:gd name="connsiteY3" fmla="*/ 12205771 h 12205771"/>
              <a:gd name="connsiteX4" fmla="*/ 210724 w 4564226"/>
              <a:gd name="connsiteY4" fmla="*/ 0 h 12205771"/>
              <a:gd name="connsiteX0" fmla="*/ 265915 w 4619417"/>
              <a:gd name="connsiteY0" fmla="*/ 0 h 12205771"/>
              <a:gd name="connsiteX1" fmla="*/ 4619417 w 4619417"/>
              <a:gd name="connsiteY1" fmla="*/ 0 h 12205771"/>
              <a:gd name="connsiteX2" fmla="*/ 4619417 w 4619417"/>
              <a:gd name="connsiteY2" fmla="*/ 12205771 h 12205771"/>
              <a:gd name="connsiteX3" fmla="*/ 265915 w 4619417"/>
              <a:gd name="connsiteY3" fmla="*/ 12205771 h 12205771"/>
              <a:gd name="connsiteX4" fmla="*/ 265915 w 4619417"/>
              <a:gd name="connsiteY4" fmla="*/ 0 h 12205771"/>
              <a:gd name="connsiteX0" fmla="*/ 215021 w 4568523"/>
              <a:gd name="connsiteY0" fmla="*/ 0 h 12205771"/>
              <a:gd name="connsiteX1" fmla="*/ 4568523 w 4568523"/>
              <a:gd name="connsiteY1" fmla="*/ 0 h 12205771"/>
              <a:gd name="connsiteX2" fmla="*/ 4568523 w 4568523"/>
              <a:gd name="connsiteY2" fmla="*/ 12205771 h 12205771"/>
              <a:gd name="connsiteX3" fmla="*/ 215021 w 4568523"/>
              <a:gd name="connsiteY3" fmla="*/ 12205771 h 12205771"/>
              <a:gd name="connsiteX4" fmla="*/ 215021 w 4568523"/>
              <a:gd name="connsiteY4" fmla="*/ 0 h 12205771"/>
              <a:gd name="connsiteX0" fmla="*/ 226135 w 4579637"/>
              <a:gd name="connsiteY0" fmla="*/ 0 h 12205771"/>
              <a:gd name="connsiteX1" fmla="*/ 4579637 w 4579637"/>
              <a:gd name="connsiteY1" fmla="*/ 0 h 12205771"/>
              <a:gd name="connsiteX2" fmla="*/ 4579637 w 4579637"/>
              <a:gd name="connsiteY2" fmla="*/ 12205771 h 12205771"/>
              <a:gd name="connsiteX3" fmla="*/ 226135 w 4579637"/>
              <a:gd name="connsiteY3" fmla="*/ 12205771 h 12205771"/>
              <a:gd name="connsiteX4" fmla="*/ 226135 w 4579637"/>
              <a:gd name="connsiteY4" fmla="*/ 0 h 12205771"/>
              <a:gd name="connsiteX0" fmla="*/ 208020 w 4584100"/>
              <a:gd name="connsiteY0" fmla="*/ 0 h 12205771"/>
              <a:gd name="connsiteX1" fmla="*/ 4584100 w 4584100"/>
              <a:gd name="connsiteY1" fmla="*/ 0 h 12205771"/>
              <a:gd name="connsiteX2" fmla="*/ 4584100 w 4584100"/>
              <a:gd name="connsiteY2" fmla="*/ 12205771 h 12205771"/>
              <a:gd name="connsiteX3" fmla="*/ 230598 w 4584100"/>
              <a:gd name="connsiteY3" fmla="*/ 12205771 h 12205771"/>
              <a:gd name="connsiteX4" fmla="*/ 208020 w 4584100"/>
              <a:gd name="connsiteY4" fmla="*/ 0 h 12205771"/>
              <a:gd name="connsiteX0" fmla="*/ 226134 w 4602214"/>
              <a:gd name="connsiteY0" fmla="*/ 0 h 12205774"/>
              <a:gd name="connsiteX1" fmla="*/ 4602214 w 4602214"/>
              <a:gd name="connsiteY1" fmla="*/ 0 h 12205774"/>
              <a:gd name="connsiteX2" fmla="*/ 4602214 w 4602214"/>
              <a:gd name="connsiteY2" fmla="*/ 12205771 h 12205774"/>
              <a:gd name="connsiteX3" fmla="*/ 226135 w 4602214"/>
              <a:gd name="connsiteY3" fmla="*/ 12205774 h 12205774"/>
              <a:gd name="connsiteX4" fmla="*/ 226134 w 4602214"/>
              <a:gd name="connsiteY4" fmla="*/ 0 h 12205774"/>
              <a:gd name="connsiteX0" fmla="*/ 186867 w 4562947"/>
              <a:gd name="connsiteY0" fmla="*/ 0 h 12205774"/>
              <a:gd name="connsiteX1" fmla="*/ 4562947 w 4562947"/>
              <a:gd name="connsiteY1" fmla="*/ 0 h 12205774"/>
              <a:gd name="connsiteX2" fmla="*/ 4562947 w 4562947"/>
              <a:gd name="connsiteY2" fmla="*/ 12205771 h 12205774"/>
              <a:gd name="connsiteX3" fmla="*/ 186868 w 4562947"/>
              <a:gd name="connsiteY3" fmla="*/ 12205774 h 12205774"/>
              <a:gd name="connsiteX4" fmla="*/ 186867 w 4562947"/>
              <a:gd name="connsiteY4" fmla="*/ 0 h 12205774"/>
              <a:gd name="connsiteX0" fmla="*/ 143093 w 4519173"/>
              <a:gd name="connsiteY0" fmla="*/ 0 h 12205774"/>
              <a:gd name="connsiteX1" fmla="*/ 4519173 w 4519173"/>
              <a:gd name="connsiteY1" fmla="*/ 0 h 12205774"/>
              <a:gd name="connsiteX2" fmla="*/ 4519173 w 4519173"/>
              <a:gd name="connsiteY2" fmla="*/ 12205771 h 12205774"/>
              <a:gd name="connsiteX3" fmla="*/ 143094 w 4519173"/>
              <a:gd name="connsiteY3" fmla="*/ 12205774 h 12205774"/>
              <a:gd name="connsiteX4" fmla="*/ 143093 w 4519173"/>
              <a:gd name="connsiteY4" fmla="*/ 0 h 12205774"/>
              <a:gd name="connsiteX0" fmla="*/ 162480 w 4538560"/>
              <a:gd name="connsiteY0" fmla="*/ 0 h 12205774"/>
              <a:gd name="connsiteX1" fmla="*/ 4538560 w 4538560"/>
              <a:gd name="connsiteY1" fmla="*/ 0 h 12205774"/>
              <a:gd name="connsiteX2" fmla="*/ 4538560 w 4538560"/>
              <a:gd name="connsiteY2" fmla="*/ 12205771 h 12205774"/>
              <a:gd name="connsiteX3" fmla="*/ 162481 w 4538560"/>
              <a:gd name="connsiteY3" fmla="*/ 12205774 h 12205774"/>
              <a:gd name="connsiteX4" fmla="*/ 162480 w 4538560"/>
              <a:gd name="connsiteY4" fmla="*/ 0 h 12205774"/>
              <a:gd name="connsiteX0" fmla="*/ 97802 w 4473882"/>
              <a:gd name="connsiteY0" fmla="*/ 0 h 12205774"/>
              <a:gd name="connsiteX1" fmla="*/ 4473882 w 4473882"/>
              <a:gd name="connsiteY1" fmla="*/ 0 h 12205774"/>
              <a:gd name="connsiteX2" fmla="*/ 4473882 w 4473882"/>
              <a:gd name="connsiteY2" fmla="*/ 12205771 h 12205774"/>
              <a:gd name="connsiteX3" fmla="*/ 97803 w 4473882"/>
              <a:gd name="connsiteY3" fmla="*/ 12205774 h 12205774"/>
              <a:gd name="connsiteX4" fmla="*/ 97802 w 4473882"/>
              <a:gd name="connsiteY4" fmla="*/ 0 h 12205774"/>
              <a:gd name="connsiteX0" fmla="*/ 230688 w 4606768"/>
              <a:gd name="connsiteY0" fmla="*/ 0 h 12205774"/>
              <a:gd name="connsiteX1" fmla="*/ 4606768 w 4606768"/>
              <a:gd name="connsiteY1" fmla="*/ 0 h 12205774"/>
              <a:gd name="connsiteX2" fmla="*/ 4606768 w 4606768"/>
              <a:gd name="connsiteY2" fmla="*/ 12205771 h 12205774"/>
              <a:gd name="connsiteX3" fmla="*/ 230689 w 4606768"/>
              <a:gd name="connsiteY3" fmla="*/ 12205774 h 12205774"/>
              <a:gd name="connsiteX4" fmla="*/ 230688 w 4606768"/>
              <a:gd name="connsiteY4" fmla="*/ 0 h 12205774"/>
              <a:gd name="connsiteX0" fmla="*/ 392054 w 4768134"/>
              <a:gd name="connsiteY0" fmla="*/ 0 h 12205774"/>
              <a:gd name="connsiteX1" fmla="*/ 4768134 w 4768134"/>
              <a:gd name="connsiteY1" fmla="*/ 0 h 12205774"/>
              <a:gd name="connsiteX2" fmla="*/ 4768134 w 4768134"/>
              <a:gd name="connsiteY2" fmla="*/ 12205771 h 12205774"/>
              <a:gd name="connsiteX3" fmla="*/ 392055 w 4768134"/>
              <a:gd name="connsiteY3" fmla="*/ 12205774 h 12205774"/>
              <a:gd name="connsiteX4" fmla="*/ 392054 w 4768134"/>
              <a:gd name="connsiteY4" fmla="*/ 0 h 12205774"/>
              <a:gd name="connsiteX0" fmla="*/ 373981 w 4750061"/>
              <a:gd name="connsiteY0" fmla="*/ 0 h 12205774"/>
              <a:gd name="connsiteX1" fmla="*/ 4750061 w 4750061"/>
              <a:gd name="connsiteY1" fmla="*/ 0 h 12205774"/>
              <a:gd name="connsiteX2" fmla="*/ 4750061 w 4750061"/>
              <a:gd name="connsiteY2" fmla="*/ 12205771 h 12205774"/>
              <a:gd name="connsiteX3" fmla="*/ 373982 w 4750061"/>
              <a:gd name="connsiteY3" fmla="*/ 12205774 h 12205774"/>
              <a:gd name="connsiteX4" fmla="*/ 373981 w 4750061"/>
              <a:gd name="connsiteY4" fmla="*/ 0 h 12205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0061" h="12205774">
                <a:moveTo>
                  <a:pt x="373981" y="0"/>
                </a:moveTo>
                <a:lnTo>
                  <a:pt x="4750061" y="0"/>
                </a:lnTo>
                <a:lnTo>
                  <a:pt x="4750061" y="12205771"/>
                </a:lnTo>
                <a:lnTo>
                  <a:pt x="373982" y="12205774"/>
                </a:lnTo>
                <a:cubicBezTo>
                  <a:pt x="-838994" y="9594863"/>
                  <a:pt x="1374860" y="3501324"/>
                  <a:pt x="373981" y="0"/>
                </a:cubicBezTo>
                <a:close/>
              </a:path>
            </a:pathLst>
          </a:custGeom>
          <a:blipFill dpi="0" rotWithShape="1">
            <a:blip r:embed="rId9" cstate="screen">
              <a:extLst>
                <a:ext uri="{28A0092B-C50C-407E-A947-70E740481C1C}">
                  <a14:useLocalDpi xmlns:a14="http://schemas.microsoft.com/office/drawing/2010/main"/>
                </a:ext>
              </a:extLst>
            </a:blip>
            <a:srcRect/>
            <a:stretch>
              <a:fillRect/>
            </a:stretch>
          </a:blipFill>
          <a:ln>
            <a:noFill/>
          </a:ln>
          <a:effectLst>
            <a:outerShdw blurRad="127000" dist="38100" dir="16200000"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5CB4BAE9-BF30-4A59-99C8-DF5068033AA9}"/>
              </a:ext>
            </a:extLst>
          </p:cNvPr>
          <p:cNvSpPr/>
          <p:nvPr/>
        </p:nvSpPr>
        <p:spPr>
          <a:xfrm>
            <a:off x="808749" y="3446011"/>
            <a:ext cx="4247317" cy="1197980"/>
          </a:xfrm>
          <a:prstGeom prst="rect">
            <a:avLst/>
          </a:prstGeom>
        </p:spPr>
        <p:txBody>
          <a:bodyPr vert="eaVert" wrap="square">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black">
                    <a:lumMod val="65000"/>
                    <a:lumOff val="35000"/>
                  </a:prstClr>
                </a:solidFill>
                <a:effectLst/>
                <a:uLnTx/>
                <a:uFillTx/>
                <a:latin typeface="方正古隶简体" panose="03000509000000000000" pitchFamily="65" charset="-122"/>
                <a:ea typeface="方正古隶简体" panose="03000509000000000000" pitchFamily="65" charset="-122"/>
                <a:cs typeface="+mn-cs"/>
              </a:rPr>
              <a:t>意境是指抒情性作品中所呈现的的那种情景交融、虚实相生的形象系统，及其所诱发和开拓的审美想象空间。他同文学典型一也是文学形象的高级意境是指抒情性作品中所呈现的的那种情景交及</a:t>
            </a:r>
          </a:p>
        </p:txBody>
      </p:sp>
      <p:pic>
        <p:nvPicPr>
          <p:cNvPr id="7" name="图片 6">
            <a:extLst>
              <a:ext uri="{FF2B5EF4-FFF2-40B4-BE49-F238E27FC236}">
                <a16:creationId xmlns:a16="http://schemas.microsoft.com/office/drawing/2014/main" id="{F6268E10-4F5E-4BC7-A58F-31EEC09F8CC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63529" y="789572"/>
            <a:ext cx="1743338" cy="1687591"/>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a:blipFill dpi="0" rotWithShape="1">
            <a:blip r:embed="rId10" cstate="screen">
              <a:extLst>
                <a:ext uri="{28A0092B-C50C-407E-A947-70E740481C1C}">
                  <a14:useLocalDpi xmlns:a14="http://schemas.microsoft.com/office/drawing/2010/main"/>
                </a:ext>
              </a:extLst>
            </a:blip>
            <a:srcRect/>
            <a:stretch>
              <a:fillRect/>
            </a:stretch>
          </a:blipFill>
          <a:effectLst>
            <a:outerShdw blurRad="50800" dist="38100" dir="5400000" algn="t" rotWithShape="0">
              <a:prstClr val="black">
                <a:alpha val="40000"/>
              </a:prstClr>
            </a:outerShdw>
          </a:effectLst>
        </p:spPr>
      </p:pic>
      <p:sp>
        <p:nvSpPr>
          <p:cNvPr id="8" name="矩形 7">
            <a:extLst>
              <a:ext uri="{FF2B5EF4-FFF2-40B4-BE49-F238E27FC236}">
                <a16:creationId xmlns:a16="http://schemas.microsoft.com/office/drawing/2014/main" id="{00E219CA-5DDF-4A35-B7CD-DBD9C3CC0957}"/>
              </a:ext>
            </a:extLst>
          </p:cNvPr>
          <p:cNvSpPr/>
          <p:nvPr/>
        </p:nvSpPr>
        <p:spPr>
          <a:xfrm>
            <a:off x="1109080" y="1413024"/>
            <a:ext cx="1431161" cy="819599"/>
          </a:xfrm>
          <a:prstGeom prst="rect">
            <a:avLst/>
          </a:prstGeom>
        </p:spPr>
        <p:txBody>
          <a:bodyPr vert="eaVert" wrap="square">
            <a:spAutoFit/>
          </a:bodyPr>
          <a:lstStyle/>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a:ln>
                  <a:noFill/>
                </a:ln>
                <a:solidFill>
                  <a:prstClr val="black">
                    <a:lumMod val="65000"/>
                    <a:lumOff val="35000"/>
                  </a:prstClr>
                </a:solidFill>
                <a:effectLst/>
                <a:uLnTx/>
                <a:uFillTx/>
                <a:latin typeface="方正古隶简体" panose="03000509000000000000" pitchFamily="65" charset="-122"/>
                <a:ea typeface="方正古隶简体" panose="03000509000000000000" pitchFamily="65" charset="-122"/>
                <a:cs typeface="+mn-cs"/>
              </a:rPr>
              <a:t>意境是指抒情性作品中所呈现的的那种情景交融、虚实相生的形象系统及其所诱发</a:t>
            </a:r>
          </a:p>
        </p:txBody>
      </p:sp>
      <p:pic>
        <p:nvPicPr>
          <p:cNvPr id="9" name="图片 8">
            <a:extLst>
              <a:ext uri="{FF2B5EF4-FFF2-40B4-BE49-F238E27FC236}">
                <a16:creationId xmlns:a16="http://schemas.microsoft.com/office/drawing/2014/main" id="{C63F0C5D-DBCA-40F7-8662-1C5F0DA33D3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509835" y="980072"/>
            <a:ext cx="1743338" cy="1687591"/>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a:blipFill dpi="0" rotWithShape="1">
            <a:blip r:embed="rId10" cstate="screen">
              <a:extLst>
                <a:ext uri="{28A0092B-C50C-407E-A947-70E740481C1C}">
                  <a14:useLocalDpi xmlns:a14="http://schemas.microsoft.com/office/drawing/2010/main"/>
                </a:ext>
              </a:extLst>
            </a:blip>
            <a:srcRect/>
            <a:stretch>
              <a:fillRect/>
            </a:stretch>
          </a:blipFill>
          <a:effectLst>
            <a:outerShdw blurRad="50800" dist="38100" dir="5400000" algn="t" rotWithShape="0">
              <a:prstClr val="black">
                <a:alpha val="40000"/>
              </a:prstClr>
            </a:outerShdw>
          </a:effectLst>
        </p:spPr>
      </p:pic>
      <p:sp>
        <p:nvSpPr>
          <p:cNvPr id="10" name="矩形 9">
            <a:extLst>
              <a:ext uri="{FF2B5EF4-FFF2-40B4-BE49-F238E27FC236}">
                <a16:creationId xmlns:a16="http://schemas.microsoft.com/office/drawing/2014/main" id="{CD748331-9CCA-42EF-9A81-8B0B01109950}"/>
              </a:ext>
            </a:extLst>
          </p:cNvPr>
          <p:cNvSpPr/>
          <p:nvPr/>
        </p:nvSpPr>
        <p:spPr>
          <a:xfrm>
            <a:off x="3655385" y="1605417"/>
            <a:ext cx="1431161" cy="819599"/>
          </a:xfrm>
          <a:prstGeom prst="rect">
            <a:avLst/>
          </a:prstGeom>
        </p:spPr>
        <p:txBody>
          <a:bodyPr vert="eaVert" wrap="square">
            <a:spAutoFit/>
          </a:bodyPr>
          <a:lstStyle/>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a:ln>
                  <a:noFill/>
                </a:ln>
                <a:solidFill>
                  <a:prstClr val="black">
                    <a:lumMod val="65000"/>
                    <a:lumOff val="35000"/>
                  </a:prstClr>
                </a:solidFill>
                <a:effectLst/>
                <a:uLnTx/>
                <a:uFillTx/>
                <a:latin typeface="方正古隶简体" panose="03000509000000000000" pitchFamily="65" charset="-122"/>
                <a:ea typeface="方正古隶简体" panose="03000509000000000000" pitchFamily="65" charset="-122"/>
                <a:cs typeface="+mn-cs"/>
              </a:rPr>
              <a:t>意境是指抒情性作品中所呈现的的那种情景交融、虚实相生的形象系统及其所诱发</a:t>
            </a:r>
          </a:p>
        </p:txBody>
      </p:sp>
      <p:pic>
        <p:nvPicPr>
          <p:cNvPr id="11" name="图片 10">
            <a:extLst>
              <a:ext uri="{FF2B5EF4-FFF2-40B4-BE49-F238E27FC236}">
                <a16:creationId xmlns:a16="http://schemas.microsoft.com/office/drawing/2014/main" id="{76C8CA6C-B560-4619-98DF-C6C597C8755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958421" y="1132472"/>
            <a:ext cx="1743338" cy="1687591"/>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a:blipFill dpi="0" rotWithShape="1">
            <a:blip r:embed="rId10" cstate="screen">
              <a:extLst>
                <a:ext uri="{28A0092B-C50C-407E-A947-70E740481C1C}">
                  <a14:useLocalDpi xmlns:a14="http://schemas.microsoft.com/office/drawing/2010/main"/>
                </a:ext>
              </a:extLst>
            </a:blip>
            <a:srcRect/>
            <a:stretch>
              <a:fillRect/>
            </a:stretch>
          </a:blipFill>
          <a:effectLst>
            <a:outerShdw blurRad="50800" dist="38100" dir="5400000" algn="t" rotWithShape="0">
              <a:prstClr val="black">
                <a:alpha val="40000"/>
              </a:prstClr>
            </a:outerShdw>
          </a:effectLst>
        </p:spPr>
      </p:pic>
      <p:sp>
        <p:nvSpPr>
          <p:cNvPr id="12" name="矩形 11">
            <a:extLst>
              <a:ext uri="{FF2B5EF4-FFF2-40B4-BE49-F238E27FC236}">
                <a16:creationId xmlns:a16="http://schemas.microsoft.com/office/drawing/2014/main" id="{FE34F611-7C64-4DE5-97D5-1ED63E697962}"/>
              </a:ext>
            </a:extLst>
          </p:cNvPr>
          <p:cNvSpPr/>
          <p:nvPr/>
        </p:nvSpPr>
        <p:spPr>
          <a:xfrm>
            <a:off x="6151596" y="1792630"/>
            <a:ext cx="1431161" cy="819599"/>
          </a:xfrm>
          <a:prstGeom prst="rect">
            <a:avLst/>
          </a:prstGeom>
        </p:spPr>
        <p:txBody>
          <a:bodyPr vert="eaVert" wrap="square">
            <a:spAutoFit/>
          </a:bodyPr>
          <a:lstStyle/>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a:ln>
                  <a:noFill/>
                </a:ln>
                <a:solidFill>
                  <a:prstClr val="black">
                    <a:lumMod val="65000"/>
                    <a:lumOff val="35000"/>
                  </a:prstClr>
                </a:solidFill>
                <a:effectLst/>
                <a:uLnTx/>
                <a:uFillTx/>
                <a:latin typeface="方正古隶简体" panose="03000509000000000000" pitchFamily="65" charset="-122"/>
                <a:ea typeface="方正古隶简体" panose="03000509000000000000" pitchFamily="65" charset="-122"/>
                <a:cs typeface="+mn-cs"/>
              </a:rPr>
              <a:t>意境是指抒情性作品中所呈现的的那种情景交融、虚实相生的形象系统及其所诱发</a:t>
            </a:r>
          </a:p>
        </p:txBody>
      </p:sp>
      <p:sp>
        <p:nvSpPr>
          <p:cNvPr id="13" name="文本框 12">
            <a:extLst>
              <a:ext uri="{FF2B5EF4-FFF2-40B4-BE49-F238E27FC236}">
                <a16:creationId xmlns:a16="http://schemas.microsoft.com/office/drawing/2014/main" id="{05436640-380B-4212-87A0-F2D59F9A1320}"/>
              </a:ext>
            </a:extLst>
          </p:cNvPr>
          <p:cNvSpPr txBox="1"/>
          <p:nvPr/>
        </p:nvSpPr>
        <p:spPr>
          <a:xfrm>
            <a:off x="6651817" y="1322457"/>
            <a:ext cx="492443" cy="348813"/>
          </a:xfrm>
          <a:prstGeom prst="rect">
            <a:avLst/>
          </a:prstGeom>
          <a:noFill/>
        </p:spPr>
        <p:txBody>
          <a:bodyPr vert="eaVert"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rPr>
              <a:t>壹</a:t>
            </a:r>
          </a:p>
        </p:txBody>
      </p:sp>
      <p:sp>
        <p:nvSpPr>
          <p:cNvPr id="14" name="椭圆 13">
            <a:extLst>
              <a:ext uri="{FF2B5EF4-FFF2-40B4-BE49-F238E27FC236}">
                <a16:creationId xmlns:a16="http://schemas.microsoft.com/office/drawing/2014/main" id="{8E692ADA-44B7-4765-B555-E69D2A3F371A}"/>
              </a:ext>
            </a:extLst>
          </p:cNvPr>
          <p:cNvSpPr/>
          <p:nvPr/>
        </p:nvSpPr>
        <p:spPr>
          <a:xfrm>
            <a:off x="6691610" y="1294674"/>
            <a:ext cx="409154" cy="406790"/>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5" name="椭圆 14">
            <a:extLst>
              <a:ext uri="{FF2B5EF4-FFF2-40B4-BE49-F238E27FC236}">
                <a16:creationId xmlns:a16="http://schemas.microsoft.com/office/drawing/2014/main" id="{FCF58179-75C4-441C-AE7C-1E88CE3B476D}"/>
              </a:ext>
            </a:extLst>
          </p:cNvPr>
          <p:cNvSpPr/>
          <p:nvPr/>
        </p:nvSpPr>
        <p:spPr>
          <a:xfrm>
            <a:off x="6721835" y="1323717"/>
            <a:ext cx="348705" cy="348705"/>
          </a:xfrm>
          <a:prstGeom prst="ellips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6" name="文本框 15">
            <a:extLst>
              <a:ext uri="{FF2B5EF4-FFF2-40B4-BE49-F238E27FC236}">
                <a16:creationId xmlns:a16="http://schemas.microsoft.com/office/drawing/2014/main" id="{4C199B89-91BA-4304-B436-7E6C0EE0C64A}"/>
              </a:ext>
            </a:extLst>
          </p:cNvPr>
          <p:cNvSpPr txBox="1"/>
          <p:nvPr/>
        </p:nvSpPr>
        <p:spPr>
          <a:xfrm>
            <a:off x="4146150" y="1141997"/>
            <a:ext cx="492443" cy="348813"/>
          </a:xfrm>
          <a:prstGeom prst="rect">
            <a:avLst/>
          </a:prstGeom>
          <a:noFill/>
        </p:spPr>
        <p:txBody>
          <a:bodyPr vert="eaVert"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rPr>
              <a:t>贰</a:t>
            </a:r>
          </a:p>
        </p:txBody>
      </p:sp>
      <p:sp>
        <p:nvSpPr>
          <p:cNvPr id="17" name="椭圆 16">
            <a:extLst>
              <a:ext uri="{FF2B5EF4-FFF2-40B4-BE49-F238E27FC236}">
                <a16:creationId xmlns:a16="http://schemas.microsoft.com/office/drawing/2014/main" id="{8E771248-0137-4288-96E9-7CE70CDFAAF2}"/>
              </a:ext>
            </a:extLst>
          </p:cNvPr>
          <p:cNvSpPr/>
          <p:nvPr/>
        </p:nvSpPr>
        <p:spPr>
          <a:xfrm>
            <a:off x="4197043" y="1114214"/>
            <a:ext cx="409154" cy="406790"/>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8" name="椭圆 17">
            <a:extLst>
              <a:ext uri="{FF2B5EF4-FFF2-40B4-BE49-F238E27FC236}">
                <a16:creationId xmlns:a16="http://schemas.microsoft.com/office/drawing/2014/main" id="{89436A24-D81B-4DC8-B695-CE4D52504D0D}"/>
              </a:ext>
            </a:extLst>
          </p:cNvPr>
          <p:cNvSpPr/>
          <p:nvPr/>
        </p:nvSpPr>
        <p:spPr>
          <a:xfrm>
            <a:off x="4227268" y="1143257"/>
            <a:ext cx="348705" cy="348705"/>
          </a:xfrm>
          <a:prstGeom prst="ellips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9" name="文本框 18">
            <a:extLst>
              <a:ext uri="{FF2B5EF4-FFF2-40B4-BE49-F238E27FC236}">
                <a16:creationId xmlns:a16="http://schemas.microsoft.com/office/drawing/2014/main" id="{0A771743-DAE2-496B-8DAF-1AD0275679EC}"/>
              </a:ext>
            </a:extLst>
          </p:cNvPr>
          <p:cNvSpPr txBox="1"/>
          <p:nvPr/>
        </p:nvSpPr>
        <p:spPr>
          <a:xfrm>
            <a:off x="1589522" y="970547"/>
            <a:ext cx="492443" cy="348813"/>
          </a:xfrm>
          <a:prstGeom prst="rect">
            <a:avLst/>
          </a:prstGeom>
          <a:noFill/>
        </p:spPr>
        <p:txBody>
          <a:bodyPr vert="eaVert"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rPr>
              <a:t>叁</a:t>
            </a:r>
          </a:p>
        </p:txBody>
      </p:sp>
      <p:sp>
        <p:nvSpPr>
          <p:cNvPr id="20" name="椭圆 19">
            <a:extLst>
              <a:ext uri="{FF2B5EF4-FFF2-40B4-BE49-F238E27FC236}">
                <a16:creationId xmlns:a16="http://schemas.microsoft.com/office/drawing/2014/main" id="{7F035B1B-6D67-4BB0-A147-D827EB57C69C}"/>
              </a:ext>
            </a:extLst>
          </p:cNvPr>
          <p:cNvSpPr/>
          <p:nvPr/>
        </p:nvSpPr>
        <p:spPr>
          <a:xfrm>
            <a:off x="1640415" y="942764"/>
            <a:ext cx="409154" cy="406790"/>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1" name="椭圆 20">
            <a:extLst>
              <a:ext uri="{FF2B5EF4-FFF2-40B4-BE49-F238E27FC236}">
                <a16:creationId xmlns:a16="http://schemas.microsoft.com/office/drawing/2014/main" id="{AA0DA061-1248-4FFE-8F66-6EE66594FB31}"/>
              </a:ext>
            </a:extLst>
          </p:cNvPr>
          <p:cNvSpPr/>
          <p:nvPr/>
        </p:nvSpPr>
        <p:spPr>
          <a:xfrm>
            <a:off x="1670640" y="971807"/>
            <a:ext cx="348705" cy="348705"/>
          </a:xfrm>
          <a:prstGeom prst="ellips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cxnSp>
        <p:nvCxnSpPr>
          <p:cNvPr id="22" name="直接连接符 21">
            <a:extLst>
              <a:ext uri="{FF2B5EF4-FFF2-40B4-BE49-F238E27FC236}">
                <a16:creationId xmlns:a16="http://schemas.microsoft.com/office/drawing/2014/main" id="{23025499-89DA-4472-81A1-C03C5B28943F}"/>
              </a:ext>
            </a:extLst>
          </p:cNvPr>
          <p:cNvCxnSpPr>
            <a:cxnSpLocks/>
          </p:cNvCxnSpPr>
          <p:nvPr/>
        </p:nvCxnSpPr>
        <p:spPr>
          <a:xfrm>
            <a:off x="4991459" y="3497924"/>
            <a:ext cx="0" cy="10150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654C2255-7E4E-4C5A-BFA7-8F835837A886}"/>
              </a:ext>
            </a:extLst>
          </p:cNvPr>
          <p:cNvSpPr txBox="1"/>
          <p:nvPr/>
        </p:nvSpPr>
        <p:spPr>
          <a:xfrm>
            <a:off x="5131835" y="3292110"/>
            <a:ext cx="353166" cy="1358064"/>
          </a:xfrm>
          <a:prstGeom prst="rect">
            <a:avLst/>
          </a:prstGeom>
          <a:noFill/>
        </p:spPr>
        <p:txBody>
          <a:bodyPr wrap="square" rtlCol="0">
            <a:spAutoFit/>
          </a:bodyPr>
          <a:lstStyle/>
          <a:p>
            <a:pPr defTabSz="685800">
              <a:lnSpc>
                <a:spcPct val="150000"/>
              </a:lnSpc>
              <a:defRPr/>
            </a:pPr>
            <a:r>
              <a:rPr lang="zh-CN" altLang="en-US" sz="1400" dirty="0">
                <a:solidFill>
                  <a:schemeClr val="tx1">
                    <a:lumMod val="65000"/>
                    <a:lumOff val="35000"/>
                  </a:schemeClr>
                </a:solidFill>
                <a:latin typeface="方正行楷繁体" panose="03000509000000000000" pitchFamily="65" charset="-122"/>
                <a:ea typeface="方正行楷繁体" panose="03000509000000000000" pitchFamily="65" charset="-122"/>
                <a:sym typeface="+mn-lt"/>
              </a:rPr>
              <a:t>输入标题</a:t>
            </a:r>
          </a:p>
        </p:txBody>
      </p:sp>
      <p:pic>
        <p:nvPicPr>
          <p:cNvPr id="24" name="图片 23">
            <a:extLst>
              <a:ext uri="{FF2B5EF4-FFF2-40B4-BE49-F238E27FC236}">
                <a16:creationId xmlns:a16="http://schemas.microsoft.com/office/drawing/2014/main" id="{ED4C039A-AC2E-4C22-BC86-611E9275C0D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5400000" flipH="1" flipV="1">
            <a:off x="6919803" y="2928380"/>
            <a:ext cx="1938379" cy="2509066"/>
          </a:xfrm>
          <a:prstGeom prst="rect">
            <a:avLst/>
          </a:prstGeom>
        </p:spPr>
      </p:pic>
    </p:spTree>
    <p:extLst>
      <p:ext uri="{BB962C8B-B14F-4D97-AF65-F5344CB8AC3E}">
        <p14:creationId xmlns:p14="http://schemas.microsoft.com/office/powerpoint/2010/main" val="18487622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29536" y="2144029"/>
            <a:ext cx="2772407" cy="3001059"/>
          </a:xfrm>
          <a:prstGeom prst="rect">
            <a:avLst/>
          </a:prstGeom>
        </p:spPr>
      </p:pic>
      <p:pic>
        <p:nvPicPr>
          <p:cNvPr id="3" name="图片 2">
            <a:extLst>
              <a:ext uri="{FF2B5EF4-FFF2-40B4-BE49-F238E27FC236}">
                <a16:creationId xmlns:a16="http://schemas.microsoft.com/office/drawing/2014/main" id="{78ADDE3E-C0CC-4235-92FC-00F1ACD22CA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 y="-19050"/>
            <a:ext cx="6796111" cy="5176838"/>
          </a:xfrm>
          <a:prstGeom prst="rect">
            <a:avLst/>
          </a:prstGeom>
        </p:spPr>
      </p:pic>
      <p:sp>
        <p:nvSpPr>
          <p:cNvPr id="30" name="文本框 29">
            <a:extLst>
              <a:ext uri="{FF2B5EF4-FFF2-40B4-BE49-F238E27FC236}">
                <a16:creationId xmlns:a16="http://schemas.microsoft.com/office/drawing/2014/main" id="{3308B9ED-C146-4E7C-9517-21C3DDF0ABE3}"/>
              </a:ext>
            </a:extLst>
          </p:cNvPr>
          <p:cNvSpPr txBox="1"/>
          <p:nvPr/>
        </p:nvSpPr>
        <p:spPr>
          <a:xfrm>
            <a:off x="1840825" y="1920323"/>
            <a:ext cx="2893100" cy="697424"/>
          </a:xfrm>
          <a:prstGeom prst="rect">
            <a:avLst/>
          </a:prstGeom>
          <a:noFill/>
        </p:spPr>
        <p:txBody>
          <a:bodyPr vert="eaVert" wrap="square" rtlCol="0">
            <a:spAutoFit/>
          </a:bodyPr>
          <a:lstStyle/>
          <a:p>
            <a:pPr algn="dist" defTabSz="685800"/>
            <a:r>
              <a:rPr lang="zh-CN" altLang="en-US" sz="4400">
                <a:solidFill>
                  <a:schemeClr val="tx1">
                    <a:lumMod val="85000"/>
                    <a:lumOff val="15000"/>
                  </a:schemeClr>
                </a:solidFill>
                <a:latin typeface="方正行楷繁体" panose="03000509000000000000" pitchFamily="65" charset="-122"/>
                <a:ea typeface="方正行楷繁体" panose="03000509000000000000" pitchFamily="65" charset="-122"/>
              </a:rPr>
              <a:t>谢谢观看</a:t>
            </a:r>
          </a:p>
        </p:txBody>
      </p:sp>
      <p:sp>
        <p:nvSpPr>
          <p:cNvPr id="33" name="文本框 32">
            <a:extLst>
              <a:ext uri="{FF2B5EF4-FFF2-40B4-BE49-F238E27FC236}">
                <a16:creationId xmlns:a16="http://schemas.microsoft.com/office/drawing/2014/main" id="{7C974AF0-B6A7-405C-AE81-C3561B6F5E93}"/>
              </a:ext>
            </a:extLst>
          </p:cNvPr>
          <p:cNvSpPr txBox="1"/>
          <p:nvPr/>
        </p:nvSpPr>
        <p:spPr>
          <a:xfrm>
            <a:off x="1115496" y="2627272"/>
            <a:ext cx="2469907" cy="256311"/>
          </a:xfrm>
          <a:prstGeom prst="rect">
            <a:avLst/>
          </a:prstGeom>
          <a:noFill/>
        </p:spPr>
        <p:txBody>
          <a:bodyPr vert="eaVert" wrap="square" rtlCol="0">
            <a:spAutoFit/>
          </a:bodyPr>
          <a:lstStyle/>
          <a:p>
            <a:pPr defTabSz="685800"/>
            <a:r>
              <a:rPr lang="en-US" altLang="zh-CN" sz="1350">
                <a:solidFill>
                  <a:prstClr val="black"/>
                </a:solidFill>
                <a:latin typeface="方正行楷繁体" panose="03000509000000000000" pitchFamily="65" charset="-122"/>
                <a:ea typeface="方正行楷繁体" panose="03000509000000000000" pitchFamily="65" charset="-122"/>
              </a:rPr>
              <a:t>Design        </a:t>
            </a:r>
            <a:r>
              <a:rPr lang="zh-CN" altLang="en-US" sz="1350">
                <a:solidFill>
                  <a:srgbClr val="AF5558"/>
                </a:solidFill>
                <a:latin typeface="方正行楷繁体" panose="03000509000000000000" pitchFamily="65" charset="-122"/>
                <a:ea typeface="方正行楷繁体" panose="03000509000000000000" pitchFamily="65" charset="-122"/>
              </a:rPr>
              <a:t>漠漠轻寒上小楼</a:t>
            </a:r>
            <a:endParaRPr lang="zh-CN" altLang="en-US" sz="1350" dirty="0">
              <a:solidFill>
                <a:srgbClr val="AF5558"/>
              </a:solidFill>
              <a:latin typeface="方正行楷繁体" panose="03000509000000000000" pitchFamily="65" charset="-122"/>
              <a:ea typeface="方正行楷繁体" panose="03000509000000000000" pitchFamily="65" charset="-122"/>
            </a:endParaRPr>
          </a:p>
        </p:txBody>
      </p:sp>
      <p:cxnSp>
        <p:nvCxnSpPr>
          <p:cNvPr id="34" name="直接连接符 33">
            <a:extLst>
              <a:ext uri="{FF2B5EF4-FFF2-40B4-BE49-F238E27FC236}">
                <a16:creationId xmlns:a16="http://schemas.microsoft.com/office/drawing/2014/main" id="{29FDB1EE-2C2A-49C8-B03C-9324C9689571}"/>
              </a:ext>
            </a:extLst>
          </p:cNvPr>
          <p:cNvCxnSpPr>
            <a:cxnSpLocks/>
          </p:cNvCxnSpPr>
          <p:nvPr/>
        </p:nvCxnSpPr>
        <p:spPr>
          <a:xfrm>
            <a:off x="3537778" y="2726080"/>
            <a:ext cx="234122" cy="0"/>
          </a:xfrm>
          <a:prstGeom prst="line">
            <a:avLst/>
          </a:prstGeom>
          <a:ln>
            <a:solidFill>
              <a:schemeClr val="bg1">
                <a:lumMod val="65000"/>
              </a:schemeClr>
            </a:solidFill>
          </a:ln>
        </p:spPr>
        <p:style>
          <a:lnRef idx="1">
            <a:schemeClr val="dk1"/>
          </a:lnRef>
          <a:fillRef idx="0">
            <a:schemeClr val="dk1"/>
          </a:fillRef>
          <a:effectRef idx="0">
            <a:schemeClr val="dk1"/>
          </a:effectRef>
          <a:fontRef idx="minor">
            <a:schemeClr val="tx1"/>
          </a:fontRef>
        </p:style>
      </p:cxnSp>
      <p:pic>
        <p:nvPicPr>
          <p:cNvPr id="38" name="佳誉">
            <a:extLst>
              <a:ext uri="{FF2B5EF4-FFF2-40B4-BE49-F238E27FC236}">
                <a16:creationId xmlns:a16="http://schemas.microsoft.com/office/drawing/2014/main" id="{7B521F72-0FE5-41C9-94B5-24676827EAB9}"/>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flipH="1">
            <a:off x="6940953" y="2005659"/>
            <a:ext cx="679425" cy="436656"/>
          </a:xfrm>
          <a:prstGeom prst="rect">
            <a:avLst/>
          </a:prstGeom>
        </p:spPr>
      </p:pic>
      <p:pic>
        <p:nvPicPr>
          <p:cNvPr id="10" name="图片 9">
            <a:extLst>
              <a:ext uri="{FF2B5EF4-FFF2-40B4-BE49-F238E27FC236}">
                <a16:creationId xmlns:a16="http://schemas.microsoft.com/office/drawing/2014/main" id="{4DA7A004-B00C-4A3E-BB23-5CA3FF69D14A}"/>
              </a:ext>
            </a:extLst>
          </p:cNvPr>
          <p:cNvPicPr>
            <a:picLocks noChangeAspect="1"/>
          </p:cNvPicPr>
          <p:nvPr/>
        </p:nvPicPr>
        <p:blipFill>
          <a:blip r:embed="rId7" cstate="screen">
            <a:grayscl/>
            <a:extLst>
              <a:ext uri="{28A0092B-C50C-407E-A947-70E740481C1C}">
                <a14:useLocalDpi xmlns:a14="http://schemas.microsoft.com/office/drawing/2010/main"/>
              </a:ext>
            </a:extLst>
          </a:blip>
          <a:srcRect l="10634" b="29966"/>
          <a:stretch>
            <a:fillRect/>
          </a:stretch>
        </p:blipFill>
        <p:spPr>
          <a:xfrm rot="11890474">
            <a:off x="7700574" y="-154665"/>
            <a:ext cx="1778859" cy="1804475"/>
          </a:xfrm>
          <a:custGeom>
            <a:avLst/>
            <a:gdLst>
              <a:gd name="connsiteX0" fmla="*/ 1938173 w 5820008"/>
              <a:gd name="connsiteY0" fmla="*/ 5903817 h 5903817"/>
              <a:gd name="connsiteX1" fmla="*/ 5820008 w 5820008"/>
              <a:gd name="connsiteY1" fmla="*/ 4629444 h 5903817"/>
              <a:gd name="connsiteX2" fmla="*/ 5820008 w 5820008"/>
              <a:gd name="connsiteY2" fmla="*/ 0 h 5903817"/>
              <a:gd name="connsiteX3" fmla="*/ 0 w 5820008"/>
              <a:gd name="connsiteY3" fmla="*/ 0 h 5903817"/>
            </a:gdLst>
            <a:ahLst/>
            <a:cxnLst>
              <a:cxn ang="0">
                <a:pos x="connsiteX0" y="connsiteY0"/>
              </a:cxn>
              <a:cxn ang="0">
                <a:pos x="connsiteX1" y="connsiteY1"/>
              </a:cxn>
              <a:cxn ang="0">
                <a:pos x="connsiteX2" y="connsiteY2"/>
              </a:cxn>
              <a:cxn ang="0">
                <a:pos x="connsiteX3" y="connsiteY3"/>
              </a:cxn>
            </a:cxnLst>
            <a:rect l="l" t="t" r="r" b="b"/>
            <a:pathLst>
              <a:path w="5820008" h="5903817">
                <a:moveTo>
                  <a:pt x="1938173" y="5903817"/>
                </a:moveTo>
                <a:lnTo>
                  <a:pt x="5820008" y="4629444"/>
                </a:lnTo>
                <a:lnTo>
                  <a:pt x="5820008" y="0"/>
                </a:lnTo>
                <a:lnTo>
                  <a:pt x="0" y="0"/>
                </a:lnTo>
                <a:close/>
              </a:path>
            </a:pathLst>
          </a:custGeom>
          <a:effectLst>
            <a:softEdge rad="0"/>
          </a:effectLst>
        </p:spPr>
      </p:pic>
    </p:spTree>
    <p:extLst>
      <p:ext uri="{BB962C8B-B14F-4D97-AF65-F5344CB8AC3E}">
        <p14:creationId xmlns:p14="http://schemas.microsoft.com/office/powerpoint/2010/main" val="42298162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5">
            <a:alphaModFix amt="26000"/>
            <a:extLst>
              <a:ext uri="{BEBA8EAE-BF5A-486C-A8C5-ECC9F3942E4B}">
                <a14:imgProps xmlns:a14="http://schemas.microsoft.com/office/drawing/2010/main">
                  <a14:imgLayer r:embed="rId6">
                    <a14:imgEffect>
                      <a14:artisticTexturizer/>
                    </a14:imgEffect>
                    <a14:imgEffect>
                      <a14:brightnessContrast bright="18000"/>
                    </a14:imgEffect>
                    <a14:imgEffect>
                      <a14:colorTemperature colorTemp="5591"/>
                    </a14:imgEffect>
                    <a14:imgEffect>
                      <a14:saturation sat="28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E5EA258E-FD57-4CFD-B1B9-0F21C789B0D5}"/>
              </a:ext>
            </a:extLst>
          </p:cNvPr>
          <p:cNvPicPr>
            <a:picLocks noChangeAspect="1"/>
          </p:cNvPicPr>
          <p:nvPr/>
        </p:nvPicPr>
        <p:blipFill rotWithShape="1">
          <a:blip r:embed="rId7" cstate="screen">
            <a:grayscl/>
            <a:extLst>
              <a:ext uri="{28A0092B-C50C-407E-A947-70E740481C1C}">
                <a14:useLocalDpi xmlns:a14="http://schemas.microsoft.com/office/drawing/2010/main"/>
              </a:ext>
            </a:extLst>
          </a:blip>
          <a:srcRect b="39072"/>
          <a:stretch/>
        </p:blipFill>
        <p:spPr>
          <a:xfrm rot="19451056">
            <a:off x="1797181" y="1664850"/>
            <a:ext cx="1265199" cy="1056573"/>
          </a:xfrm>
          <a:prstGeom prst="rect">
            <a:avLst/>
          </a:prstGeom>
        </p:spPr>
      </p:pic>
      <p:pic>
        <p:nvPicPr>
          <p:cNvPr id="12" name="图片 11">
            <a:extLst>
              <a:ext uri="{FF2B5EF4-FFF2-40B4-BE49-F238E27FC236}">
                <a16:creationId xmlns:a16="http://schemas.microsoft.com/office/drawing/2014/main" id="{194C9059-8DA6-4B7B-BE0E-578EF80BD8B3}"/>
              </a:ext>
            </a:extLst>
          </p:cNvPr>
          <p:cNvPicPr>
            <a:picLocks noChangeAspect="1"/>
          </p:cNvPicPr>
          <p:nvPr/>
        </p:nvPicPr>
        <p:blipFill rotWithShape="1">
          <a:blip r:embed="rId7" cstate="screen">
            <a:grayscl/>
            <a:extLst>
              <a:ext uri="{28A0092B-C50C-407E-A947-70E740481C1C}">
                <a14:useLocalDpi xmlns:a14="http://schemas.microsoft.com/office/drawing/2010/main"/>
              </a:ext>
            </a:extLst>
          </a:blip>
          <a:srcRect b="47808"/>
          <a:stretch/>
        </p:blipFill>
        <p:spPr>
          <a:xfrm rot="18353563">
            <a:off x="1617598" y="1635736"/>
            <a:ext cx="1265199" cy="905083"/>
          </a:xfrm>
          <a:prstGeom prst="rect">
            <a:avLst/>
          </a:prstGeom>
        </p:spPr>
      </p:pic>
      <p:pic>
        <p:nvPicPr>
          <p:cNvPr id="13" name="佳誉">
            <a:extLst>
              <a:ext uri="{FF2B5EF4-FFF2-40B4-BE49-F238E27FC236}">
                <a16:creationId xmlns:a16="http://schemas.microsoft.com/office/drawing/2014/main" id="{6B10645D-349B-4226-A71B-BB37995F711D}"/>
              </a:ext>
            </a:extLst>
          </p:cNvPr>
          <p:cNvPicPr>
            <a:picLocks noChangeAspect="1"/>
          </p:cNvPicPr>
          <p:nvPr>
            <p:custDataLst>
              <p:tags r:id="rId1"/>
            </p:custDataLst>
          </p:nvPr>
        </p:nvPicPr>
        <p:blipFill>
          <a:blip r:embed="rId8" cstate="screen">
            <a:extLst>
              <a:ext uri="{28A0092B-C50C-407E-A947-70E740481C1C}">
                <a14:useLocalDpi xmlns:a14="http://schemas.microsoft.com/office/drawing/2010/main"/>
              </a:ext>
            </a:extLst>
          </a:blip>
          <a:stretch>
            <a:fillRect/>
          </a:stretch>
        </p:blipFill>
        <p:spPr>
          <a:xfrm rot="7994098" flipH="1" flipV="1">
            <a:off x="2417201" y="1990885"/>
            <a:ext cx="773316" cy="1001015"/>
          </a:xfrm>
          <a:prstGeom prst="rect">
            <a:avLst/>
          </a:prstGeom>
        </p:spPr>
      </p:pic>
      <p:sp>
        <p:nvSpPr>
          <p:cNvPr id="14" name="椭圆 13">
            <a:extLst>
              <a:ext uri="{FF2B5EF4-FFF2-40B4-BE49-F238E27FC236}">
                <a16:creationId xmlns:a16="http://schemas.microsoft.com/office/drawing/2014/main" id="{1E94385F-6212-4FC4-AD09-A9568F801BEA}"/>
              </a:ext>
            </a:extLst>
          </p:cNvPr>
          <p:cNvSpPr/>
          <p:nvPr/>
        </p:nvSpPr>
        <p:spPr>
          <a:xfrm>
            <a:off x="1147405" y="1972245"/>
            <a:ext cx="1689655" cy="1689655"/>
          </a:xfrm>
          <a:prstGeom prst="ellipse">
            <a:avLst/>
          </a:prstGeom>
          <a:blipFill dpi="0" rotWithShape="1">
            <a:blip r:embed="rId9"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64E0C70E-CE9E-4D2F-9837-7FFBBCAEC0C2}"/>
              </a:ext>
            </a:extLst>
          </p:cNvPr>
          <p:cNvSpPr txBox="1"/>
          <p:nvPr/>
        </p:nvSpPr>
        <p:spPr>
          <a:xfrm>
            <a:off x="1658130" y="2059589"/>
            <a:ext cx="638909" cy="1459467"/>
          </a:xfrm>
          <a:prstGeom prst="rect">
            <a:avLst/>
          </a:prstGeom>
          <a:noFill/>
        </p:spPr>
        <p:txBody>
          <a:bodyPr wrap="square" rtlCol="0">
            <a:spAutoFit/>
          </a:bodyPr>
          <a:lstStyle/>
          <a:p>
            <a:pPr defTabSz="685800">
              <a:defRPr/>
            </a:pPr>
            <a:r>
              <a:rPr lang="zh-CN" altLang="en-US" sz="4000">
                <a:solidFill>
                  <a:schemeClr val="tx1">
                    <a:lumMod val="65000"/>
                    <a:lumOff val="35000"/>
                  </a:schemeClr>
                </a:solidFill>
                <a:latin typeface="方正行楷繁体" panose="03000509000000000000" pitchFamily="65" charset="-122"/>
                <a:ea typeface="方正行楷繁体" panose="03000509000000000000" pitchFamily="65" charset="-122"/>
              </a:rPr>
              <a:t>目录</a:t>
            </a:r>
            <a:endParaRPr lang="zh-CN" altLang="en-US" sz="4000" dirty="0">
              <a:solidFill>
                <a:schemeClr val="tx1">
                  <a:lumMod val="65000"/>
                  <a:lumOff val="35000"/>
                </a:schemeClr>
              </a:solidFill>
              <a:latin typeface="方正行楷繁体" panose="03000509000000000000" pitchFamily="65" charset="-122"/>
              <a:ea typeface="方正行楷繁体" panose="03000509000000000000" pitchFamily="65" charset="-122"/>
            </a:endParaRPr>
          </a:p>
        </p:txBody>
      </p:sp>
      <p:pic>
        <p:nvPicPr>
          <p:cNvPr id="25" name="图片 24">
            <a:extLst>
              <a:ext uri="{FF2B5EF4-FFF2-40B4-BE49-F238E27FC236}">
                <a16:creationId xmlns:a16="http://schemas.microsoft.com/office/drawing/2014/main" id="{8852D7E7-CE81-4B6A-8A7F-F21991DF8F1F}"/>
              </a:ext>
            </a:extLst>
          </p:cNvPr>
          <p:cNvPicPr>
            <a:picLocks noChangeAspect="1"/>
          </p:cNvPicPr>
          <p:nvPr>
            <p:custDataLst>
              <p:tags r:id="rId2"/>
            </p:custDataLst>
          </p:nvPr>
        </p:nvPicPr>
        <p:blipFill>
          <a:blip r:embed="rId8" cstate="screen">
            <a:extLst>
              <a:ext uri="{28A0092B-C50C-407E-A947-70E740481C1C}">
                <a14:useLocalDpi xmlns:a14="http://schemas.microsoft.com/office/drawing/2010/main"/>
              </a:ext>
            </a:extLst>
          </a:blip>
          <a:srcRect/>
          <a:stretch>
            <a:fillRect/>
          </a:stretch>
        </p:blipFill>
        <p:spPr>
          <a:xfrm flipH="1">
            <a:off x="569321" y="2179363"/>
            <a:ext cx="1166559" cy="1510046"/>
          </a:xfrm>
          <a:custGeom>
            <a:avLst/>
            <a:gdLst>
              <a:gd name="connsiteX0" fmla="*/ 1057831 w 1057831"/>
              <a:gd name="connsiteY0" fmla="*/ 0 h 1369303"/>
              <a:gd name="connsiteX1" fmla="*/ 220124 w 1057831"/>
              <a:gd name="connsiteY1" fmla="*/ 0 h 1369303"/>
              <a:gd name="connsiteX2" fmla="*/ 483749 w 1057831"/>
              <a:gd name="connsiteY2" fmla="*/ 424272 h 1369303"/>
              <a:gd name="connsiteX3" fmla="*/ 307537 w 1057831"/>
              <a:gd name="connsiteY3" fmla="*/ 700497 h 1369303"/>
              <a:gd name="connsiteX4" fmla="*/ 74174 w 1057831"/>
              <a:gd name="connsiteY4" fmla="*/ 757647 h 1369303"/>
              <a:gd name="connsiteX5" fmla="*/ 0 w 1057831"/>
              <a:gd name="connsiteY5" fmla="*/ 856546 h 1369303"/>
              <a:gd name="connsiteX6" fmla="*/ 0 w 1057831"/>
              <a:gd name="connsiteY6" fmla="*/ 1369303 h 1369303"/>
              <a:gd name="connsiteX7" fmla="*/ 1057831 w 1057831"/>
              <a:gd name="connsiteY7" fmla="*/ 1369303 h 136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7831" h="1369303">
                <a:moveTo>
                  <a:pt x="1057831" y="0"/>
                </a:moveTo>
                <a:lnTo>
                  <a:pt x="220124" y="0"/>
                </a:lnTo>
                <a:lnTo>
                  <a:pt x="483749" y="424272"/>
                </a:lnTo>
                <a:lnTo>
                  <a:pt x="307537" y="700497"/>
                </a:lnTo>
                <a:lnTo>
                  <a:pt x="74174" y="757647"/>
                </a:lnTo>
                <a:lnTo>
                  <a:pt x="0" y="856546"/>
                </a:lnTo>
                <a:lnTo>
                  <a:pt x="0" y="1369303"/>
                </a:lnTo>
                <a:lnTo>
                  <a:pt x="1057831" y="1369303"/>
                </a:lnTo>
                <a:close/>
              </a:path>
            </a:pathLst>
          </a:custGeom>
        </p:spPr>
      </p:pic>
      <p:sp>
        <p:nvSpPr>
          <p:cNvPr id="26" name="文本框 25">
            <a:extLst>
              <a:ext uri="{FF2B5EF4-FFF2-40B4-BE49-F238E27FC236}">
                <a16:creationId xmlns:a16="http://schemas.microsoft.com/office/drawing/2014/main" id="{5620B5C9-CC19-4671-97EE-B38A186ABEC1}"/>
              </a:ext>
            </a:extLst>
          </p:cNvPr>
          <p:cNvSpPr txBox="1"/>
          <p:nvPr/>
        </p:nvSpPr>
        <p:spPr>
          <a:xfrm flipH="1">
            <a:off x="7374075" y="2196861"/>
            <a:ext cx="430887" cy="1933179"/>
          </a:xfrm>
          <a:prstGeom prst="rect">
            <a:avLst/>
          </a:prstGeom>
          <a:noFill/>
        </p:spPr>
        <p:txBody>
          <a:bodyPr vert="eaVert" wrap="square" rtlCol="0">
            <a:spAutoFit/>
          </a:bodyPr>
          <a:lstStyle/>
          <a:p>
            <a:pPr algn="dist" defTabSz="685800">
              <a:defRPr/>
            </a:pPr>
            <a:r>
              <a:rPr lang="zh-CN" altLang="en-US" sz="1600">
                <a:solidFill>
                  <a:schemeClr val="tx1">
                    <a:lumMod val="65000"/>
                    <a:lumOff val="35000"/>
                  </a:schemeClr>
                </a:solidFill>
                <a:latin typeface="方正行楷繁体" panose="03000509000000000000" pitchFamily="65" charset="-122"/>
                <a:ea typeface="方正行楷繁体" panose="03000509000000000000" pitchFamily="65" charset="-122"/>
              </a:rPr>
              <a:t>被酒莫惊春睡重</a:t>
            </a:r>
          </a:p>
        </p:txBody>
      </p:sp>
      <p:sp>
        <p:nvSpPr>
          <p:cNvPr id="27" name="文本框 26">
            <a:extLst>
              <a:ext uri="{FF2B5EF4-FFF2-40B4-BE49-F238E27FC236}">
                <a16:creationId xmlns:a16="http://schemas.microsoft.com/office/drawing/2014/main" id="{C388B2E8-27C5-44C8-AE7B-2A80631F3BAE}"/>
              </a:ext>
            </a:extLst>
          </p:cNvPr>
          <p:cNvSpPr txBox="1"/>
          <p:nvPr/>
        </p:nvSpPr>
        <p:spPr>
          <a:xfrm flipH="1">
            <a:off x="6281993" y="2196861"/>
            <a:ext cx="430887" cy="1933179"/>
          </a:xfrm>
          <a:prstGeom prst="rect">
            <a:avLst/>
          </a:prstGeom>
          <a:noFill/>
        </p:spPr>
        <p:txBody>
          <a:bodyPr vert="eaVert" wrap="square" rtlCol="0">
            <a:spAutoFit/>
          </a:bodyPr>
          <a:lstStyle/>
          <a:p>
            <a:pPr algn="dist" defTabSz="685800">
              <a:defRPr/>
            </a:pPr>
            <a:r>
              <a:rPr lang="zh-CN" altLang="en-US" sz="1600">
                <a:solidFill>
                  <a:schemeClr val="tx1">
                    <a:lumMod val="65000"/>
                    <a:lumOff val="35000"/>
                  </a:schemeClr>
                </a:solidFill>
                <a:latin typeface="方正行楷繁体" panose="03000509000000000000" pitchFamily="65" charset="-122"/>
                <a:ea typeface="方正行楷繁体" panose="03000509000000000000" pitchFamily="65" charset="-122"/>
              </a:rPr>
              <a:t>沉思往事立残阳</a:t>
            </a:r>
          </a:p>
        </p:txBody>
      </p:sp>
      <p:sp>
        <p:nvSpPr>
          <p:cNvPr id="28" name="文本框 27">
            <a:extLst>
              <a:ext uri="{FF2B5EF4-FFF2-40B4-BE49-F238E27FC236}">
                <a16:creationId xmlns:a16="http://schemas.microsoft.com/office/drawing/2014/main" id="{878FE595-7C3A-4CE4-8E9C-9EECACABE80C}"/>
              </a:ext>
            </a:extLst>
          </p:cNvPr>
          <p:cNvSpPr txBox="1"/>
          <p:nvPr/>
        </p:nvSpPr>
        <p:spPr>
          <a:xfrm flipH="1">
            <a:off x="5200063" y="2196861"/>
            <a:ext cx="430887" cy="1933179"/>
          </a:xfrm>
          <a:prstGeom prst="rect">
            <a:avLst/>
          </a:prstGeom>
          <a:noFill/>
        </p:spPr>
        <p:txBody>
          <a:bodyPr vert="eaVert" wrap="square" rtlCol="0">
            <a:spAutoFit/>
          </a:bodyPr>
          <a:lstStyle/>
          <a:p>
            <a:pPr algn="dist" defTabSz="685800">
              <a:defRPr/>
            </a:pPr>
            <a:r>
              <a:rPr lang="zh-CN" altLang="en-US" sz="1600">
                <a:solidFill>
                  <a:schemeClr val="tx1">
                    <a:lumMod val="65000"/>
                    <a:lumOff val="35000"/>
                  </a:schemeClr>
                </a:solidFill>
                <a:latin typeface="方正行楷繁体" panose="03000509000000000000" pitchFamily="65" charset="-122"/>
                <a:ea typeface="方正行楷繁体" panose="03000509000000000000" pitchFamily="65" charset="-122"/>
              </a:rPr>
              <a:t>萧萧黄叶闭疏窗</a:t>
            </a:r>
          </a:p>
        </p:txBody>
      </p:sp>
      <p:sp>
        <p:nvSpPr>
          <p:cNvPr id="29" name="文本框 28">
            <a:extLst>
              <a:ext uri="{FF2B5EF4-FFF2-40B4-BE49-F238E27FC236}">
                <a16:creationId xmlns:a16="http://schemas.microsoft.com/office/drawing/2014/main" id="{2882CA8A-652D-4A9D-B442-50108763B4BE}"/>
              </a:ext>
            </a:extLst>
          </p:cNvPr>
          <p:cNvSpPr txBox="1"/>
          <p:nvPr/>
        </p:nvSpPr>
        <p:spPr>
          <a:xfrm flipH="1">
            <a:off x="4200844" y="2196863"/>
            <a:ext cx="430887" cy="2004086"/>
          </a:xfrm>
          <a:prstGeom prst="rect">
            <a:avLst/>
          </a:prstGeom>
          <a:noFill/>
        </p:spPr>
        <p:txBody>
          <a:bodyPr vert="eaVert" wrap="square" rtlCol="0">
            <a:spAutoFit/>
          </a:bodyPr>
          <a:lstStyle/>
          <a:p>
            <a:pPr algn="dist" defTabSz="685800">
              <a:defRPr/>
            </a:pPr>
            <a:r>
              <a:rPr lang="zh-CN" altLang="en-US" sz="1600">
                <a:solidFill>
                  <a:schemeClr val="tx1">
                    <a:lumMod val="65000"/>
                    <a:lumOff val="35000"/>
                  </a:schemeClr>
                </a:solidFill>
                <a:latin typeface="方正行楷繁体" panose="03000509000000000000" pitchFamily="65" charset="-122"/>
                <a:ea typeface="方正行楷繁体" panose="03000509000000000000" pitchFamily="65" charset="-122"/>
              </a:rPr>
              <a:t>谁念西风独自凉</a:t>
            </a:r>
          </a:p>
        </p:txBody>
      </p:sp>
      <p:sp>
        <p:nvSpPr>
          <p:cNvPr id="30" name="椭圆 29">
            <a:extLst>
              <a:ext uri="{FF2B5EF4-FFF2-40B4-BE49-F238E27FC236}">
                <a16:creationId xmlns:a16="http://schemas.microsoft.com/office/drawing/2014/main" id="{FACB4730-8C3C-42AF-9378-1A9A91F65CD5}"/>
              </a:ext>
            </a:extLst>
          </p:cNvPr>
          <p:cNvSpPr/>
          <p:nvPr/>
        </p:nvSpPr>
        <p:spPr>
          <a:xfrm flipH="1">
            <a:off x="4183347" y="1595325"/>
            <a:ext cx="496656" cy="493784"/>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100" dirty="0">
              <a:solidFill>
                <a:prstClr val="white"/>
              </a:solidFill>
              <a:latin typeface="Calibri" panose="020F0502020204030204"/>
              <a:ea typeface="宋体" panose="02010600030101010101" pitchFamily="2" charset="-122"/>
            </a:endParaRPr>
          </a:p>
        </p:txBody>
      </p:sp>
      <p:sp>
        <p:nvSpPr>
          <p:cNvPr id="31" name="椭圆 30">
            <a:extLst>
              <a:ext uri="{FF2B5EF4-FFF2-40B4-BE49-F238E27FC236}">
                <a16:creationId xmlns:a16="http://schemas.microsoft.com/office/drawing/2014/main" id="{9A17FC02-6511-4644-96A9-D8B09BBA9C58}"/>
              </a:ext>
            </a:extLst>
          </p:cNvPr>
          <p:cNvSpPr/>
          <p:nvPr/>
        </p:nvSpPr>
        <p:spPr>
          <a:xfrm flipH="1">
            <a:off x="4220036" y="1630579"/>
            <a:ext cx="423278" cy="423277"/>
          </a:xfrm>
          <a:prstGeom prst="ellipse">
            <a:avLst/>
          </a:prstGeom>
          <a:blipFill dpi="0" rotWithShape="1">
            <a:blip r:embed="rId10"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椭圆 31">
            <a:extLst>
              <a:ext uri="{FF2B5EF4-FFF2-40B4-BE49-F238E27FC236}">
                <a16:creationId xmlns:a16="http://schemas.microsoft.com/office/drawing/2014/main" id="{4EBA26AC-F5DB-4159-9AB7-B9A252E68893}"/>
              </a:ext>
            </a:extLst>
          </p:cNvPr>
          <p:cNvSpPr/>
          <p:nvPr/>
        </p:nvSpPr>
        <p:spPr>
          <a:xfrm flipH="1">
            <a:off x="5198105" y="1595325"/>
            <a:ext cx="496656" cy="493784"/>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100" dirty="0">
              <a:solidFill>
                <a:prstClr val="white"/>
              </a:solidFill>
              <a:latin typeface="Calibri" panose="020F0502020204030204"/>
              <a:ea typeface="宋体" panose="02010600030101010101" pitchFamily="2" charset="-122"/>
            </a:endParaRPr>
          </a:p>
        </p:txBody>
      </p:sp>
      <p:sp>
        <p:nvSpPr>
          <p:cNvPr id="33" name="椭圆 32">
            <a:extLst>
              <a:ext uri="{FF2B5EF4-FFF2-40B4-BE49-F238E27FC236}">
                <a16:creationId xmlns:a16="http://schemas.microsoft.com/office/drawing/2014/main" id="{0FD222C8-B03E-4728-8083-3BDE07F17AE4}"/>
              </a:ext>
            </a:extLst>
          </p:cNvPr>
          <p:cNvSpPr/>
          <p:nvPr/>
        </p:nvSpPr>
        <p:spPr>
          <a:xfrm flipH="1">
            <a:off x="5234794" y="1630579"/>
            <a:ext cx="423278" cy="423277"/>
          </a:xfrm>
          <a:prstGeom prst="ellipse">
            <a:avLst/>
          </a:prstGeom>
          <a:blipFill dpi="0" rotWithShape="1">
            <a:blip r:embed="rId10"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椭圆 33">
            <a:extLst>
              <a:ext uri="{FF2B5EF4-FFF2-40B4-BE49-F238E27FC236}">
                <a16:creationId xmlns:a16="http://schemas.microsoft.com/office/drawing/2014/main" id="{AC49E467-415C-46AE-8BFB-B3FF9B985F39}"/>
              </a:ext>
            </a:extLst>
          </p:cNvPr>
          <p:cNvSpPr/>
          <p:nvPr/>
        </p:nvSpPr>
        <p:spPr>
          <a:xfrm flipH="1">
            <a:off x="6280035" y="1595325"/>
            <a:ext cx="496656" cy="493784"/>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100" dirty="0">
              <a:solidFill>
                <a:prstClr val="white"/>
              </a:solidFill>
              <a:latin typeface="Calibri" panose="020F0502020204030204"/>
              <a:ea typeface="宋体" panose="02010600030101010101" pitchFamily="2" charset="-122"/>
            </a:endParaRPr>
          </a:p>
        </p:txBody>
      </p:sp>
      <p:sp>
        <p:nvSpPr>
          <p:cNvPr id="35" name="椭圆 34">
            <a:extLst>
              <a:ext uri="{FF2B5EF4-FFF2-40B4-BE49-F238E27FC236}">
                <a16:creationId xmlns:a16="http://schemas.microsoft.com/office/drawing/2014/main" id="{3C3B48F4-AA61-4B8E-BB56-2C69F4881D8F}"/>
              </a:ext>
            </a:extLst>
          </p:cNvPr>
          <p:cNvSpPr/>
          <p:nvPr/>
        </p:nvSpPr>
        <p:spPr>
          <a:xfrm flipH="1">
            <a:off x="6316724" y="1630579"/>
            <a:ext cx="423278" cy="423277"/>
          </a:xfrm>
          <a:prstGeom prst="ellipse">
            <a:avLst/>
          </a:prstGeom>
          <a:blipFill dpi="0" rotWithShape="1">
            <a:blip r:embed="rId10"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椭圆 35">
            <a:extLst>
              <a:ext uri="{FF2B5EF4-FFF2-40B4-BE49-F238E27FC236}">
                <a16:creationId xmlns:a16="http://schemas.microsoft.com/office/drawing/2014/main" id="{870200CE-79F7-453A-9CC1-0C69F39264FB}"/>
              </a:ext>
            </a:extLst>
          </p:cNvPr>
          <p:cNvSpPr/>
          <p:nvPr/>
        </p:nvSpPr>
        <p:spPr>
          <a:xfrm flipH="1">
            <a:off x="7372117" y="1595325"/>
            <a:ext cx="496656" cy="493784"/>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100" dirty="0">
              <a:solidFill>
                <a:prstClr val="white"/>
              </a:solidFill>
              <a:latin typeface="Calibri" panose="020F0502020204030204"/>
              <a:ea typeface="宋体" panose="02010600030101010101" pitchFamily="2" charset="-122"/>
            </a:endParaRPr>
          </a:p>
        </p:txBody>
      </p:sp>
      <p:sp>
        <p:nvSpPr>
          <p:cNvPr id="37" name="椭圆 36">
            <a:extLst>
              <a:ext uri="{FF2B5EF4-FFF2-40B4-BE49-F238E27FC236}">
                <a16:creationId xmlns:a16="http://schemas.microsoft.com/office/drawing/2014/main" id="{F8189BE9-D057-40D9-B7EF-AB581D5E692C}"/>
              </a:ext>
            </a:extLst>
          </p:cNvPr>
          <p:cNvSpPr/>
          <p:nvPr/>
        </p:nvSpPr>
        <p:spPr>
          <a:xfrm flipH="1">
            <a:off x="7408806" y="1630579"/>
            <a:ext cx="423278" cy="423277"/>
          </a:xfrm>
          <a:prstGeom prst="ellipse">
            <a:avLst/>
          </a:prstGeom>
          <a:blipFill dpi="0" rotWithShape="1">
            <a:blip r:embed="rId10"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文本框 37">
            <a:extLst>
              <a:ext uri="{FF2B5EF4-FFF2-40B4-BE49-F238E27FC236}">
                <a16:creationId xmlns:a16="http://schemas.microsoft.com/office/drawing/2014/main" id="{23547A54-EBB5-47E0-B908-A206135A6983}"/>
              </a:ext>
            </a:extLst>
          </p:cNvPr>
          <p:cNvSpPr txBox="1"/>
          <p:nvPr/>
        </p:nvSpPr>
        <p:spPr>
          <a:xfrm flipH="1">
            <a:off x="4185454" y="1652557"/>
            <a:ext cx="492443" cy="348813"/>
          </a:xfrm>
          <a:prstGeom prst="rect">
            <a:avLst/>
          </a:prstGeom>
          <a:noFill/>
        </p:spPr>
        <p:txBody>
          <a:bodyPr vert="eaVert" wrap="none" rtlCol="0">
            <a:spAutoFit/>
          </a:bodyPr>
          <a:lstStyle/>
          <a:p>
            <a:pPr algn="ctr" defTabSz="685800">
              <a:defRPr/>
            </a:pPr>
            <a:r>
              <a:rPr lang="zh-CN" altLang="en-US" sz="2000" dirty="0">
                <a:solidFill>
                  <a:schemeClr val="tx1">
                    <a:lumMod val="65000"/>
                    <a:lumOff val="35000"/>
                  </a:schemeClr>
                </a:solidFill>
                <a:latin typeface="方正行楷繁体" panose="03000509000000000000" pitchFamily="65" charset="-122"/>
                <a:ea typeface="方正行楷繁体" panose="03000509000000000000" pitchFamily="65" charset="-122"/>
              </a:rPr>
              <a:t>壹</a:t>
            </a:r>
          </a:p>
        </p:txBody>
      </p:sp>
      <p:sp>
        <p:nvSpPr>
          <p:cNvPr id="39" name="文本框 38">
            <a:extLst>
              <a:ext uri="{FF2B5EF4-FFF2-40B4-BE49-F238E27FC236}">
                <a16:creationId xmlns:a16="http://schemas.microsoft.com/office/drawing/2014/main" id="{C8493B7C-74DF-4231-A2F0-8BAF3D923EB5}"/>
              </a:ext>
            </a:extLst>
          </p:cNvPr>
          <p:cNvSpPr txBox="1"/>
          <p:nvPr/>
        </p:nvSpPr>
        <p:spPr>
          <a:xfrm flipH="1">
            <a:off x="5198008" y="1652557"/>
            <a:ext cx="492443" cy="348813"/>
          </a:xfrm>
          <a:prstGeom prst="rect">
            <a:avLst/>
          </a:prstGeom>
          <a:noFill/>
        </p:spPr>
        <p:txBody>
          <a:bodyPr vert="eaVert" wrap="none" rtlCol="0">
            <a:spAutoFit/>
          </a:bodyPr>
          <a:lstStyle/>
          <a:p>
            <a:pPr algn="ctr" defTabSz="685800">
              <a:defRPr/>
            </a:pPr>
            <a:r>
              <a:rPr lang="zh-CN" altLang="en-US" sz="2000" dirty="0">
                <a:solidFill>
                  <a:schemeClr val="tx1">
                    <a:lumMod val="65000"/>
                    <a:lumOff val="35000"/>
                  </a:schemeClr>
                </a:solidFill>
                <a:latin typeface="方正行楷繁体" panose="03000509000000000000" pitchFamily="65" charset="-122"/>
                <a:ea typeface="方正行楷繁体" panose="03000509000000000000" pitchFamily="65" charset="-122"/>
              </a:rPr>
              <a:t>贰</a:t>
            </a:r>
          </a:p>
        </p:txBody>
      </p:sp>
      <p:sp>
        <p:nvSpPr>
          <p:cNvPr id="40" name="文本框 39">
            <a:extLst>
              <a:ext uri="{FF2B5EF4-FFF2-40B4-BE49-F238E27FC236}">
                <a16:creationId xmlns:a16="http://schemas.microsoft.com/office/drawing/2014/main" id="{C79A2BE8-D902-47BA-91F5-47224B17C38F}"/>
              </a:ext>
            </a:extLst>
          </p:cNvPr>
          <p:cNvSpPr txBox="1"/>
          <p:nvPr/>
        </p:nvSpPr>
        <p:spPr>
          <a:xfrm flipH="1">
            <a:off x="6279938" y="1652557"/>
            <a:ext cx="492443" cy="348813"/>
          </a:xfrm>
          <a:prstGeom prst="rect">
            <a:avLst/>
          </a:prstGeom>
          <a:noFill/>
        </p:spPr>
        <p:txBody>
          <a:bodyPr vert="eaVert" wrap="none" rtlCol="0">
            <a:spAutoFit/>
          </a:bodyPr>
          <a:lstStyle/>
          <a:p>
            <a:pPr algn="ctr" defTabSz="685800">
              <a:defRPr/>
            </a:pPr>
            <a:r>
              <a:rPr lang="zh-CN" altLang="en-US" sz="2000" dirty="0">
                <a:solidFill>
                  <a:schemeClr val="tx1">
                    <a:lumMod val="65000"/>
                    <a:lumOff val="35000"/>
                  </a:schemeClr>
                </a:solidFill>
                <a:latin typeface="方正行楷繁体" panose="03000509000000000000" pitchFamily="65" charset="-122"/>
                <a:ea typeface="方正行楷繁体" panose="03000509000000000000" pitchFamily="65" charset="-122"/>
              </a:rPr>
              <a:t>叁</a:t>
            </a:r>
          </a:p>
        </p:txBody>
      </p:sp>
      <p:sp>
        <p:nvSpPr>
          <p:cNvPr id="41" name="文本框 40">
            <a:extLst>
              <a:ext uri="{FF2B5EF4-FFF2-40B4-BE49-F238E27FC236}">
                <a16:creationId xmlns:a16="http://schemas.microsoft.com/office/drawing/2014/main" id="{AB755FBB-3DFA-440D-9DF3-13E9836D9607}"/>
              </a:ext>
            </a:extLst>
          </p:cNvPr>
          <p:cNvSpPr txBox="1"/>
          <p:nvPr/>
        </p:nvSpPr>
        <p:spPr>
          <a:xfrm flipH="1">
            <a:off x="7372020" y="1652557"/>
            <a:ext cx="492443" cy="348813"/>
          </a:xfrm>
          <a:prstGeom prst="rect">
            <a:avLst/>
          </a:prstGeom>
          <a:noFill/>
        </p:spPr>
        <p:txBody>
          <a:bodyPr vert="eaVert" wrap="none" rtlCol="0">
            <a:spAutoFit/>
          </a:bodyPr>
          <a:lstStyle/>
          <a:p>
            <a:pPr algn="ctr" defTabSz="685800">
              <a:defRPr/>
            </a:pPr>
            <a:r>
              <a:rPr lang="zh-CN" altLang="en-US" sz="2000" dirty="0">
                <a:solidFill>
                  <a:schemeClr val="tx1">
                    <a:lumMod val="65000"/>
                    <a:lumOff val="35000"/>
                  </a:schemeClr>
                </a:solidFill>
                <a:latin typeface="方正行楷繁体" panose="03000509000000000000" pitchFamily="65" charset="-122"/>
                <a:ea typeface="方正行楷繁体" panose="03000509000000000000" pitchFamily="65" charset="-122"/>
              </a:rPr>
              <a:t>肆</a:t>
            </a:r>
          </a:p>
        </p:txBody>
      </p:sp>
      <p:pic>
        <p:nvPicPr>
          <p:cNvPr id="42" name="图片 41">
            <a:extLst>
              <a:ext uri="{FF2B5EF4-FFF2-40B4-BE49-F238E27FC236}">
                <a16:creationId xmlns:a16="http://schemas.microsoft.com/office/drawing/2014/main" id="{6E070F63-FFAE-48BE-B265-018B5E1B53AF}"/>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0" y="-10057"/>
            <a:ext cx="9174309" cy="803379"/>
          </a:xfrm>
          <a:prstGeom prst="rect">
            <a:avLst/>
          </a:prstGeom>
        </p:spPr>
      </p:pic>
    </p:spTree>
    <p:extLst>
      <p:ext uri="{BB962C8B-B14F-4D97-AF65-F5344CB8AC3E}">
        <p14:creationId xmlns:p14="http://schemas.microsoft.com/office/powerpoint/2010/main" val="42159048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26000"/>
            <a:extLst>
              <a:ext uri="{BEBA8EAE-BF5A-486C-A8C5-ECC9F3942E4B}">
                <a14:imgProps xmlns:a14="http://schemas.microsoft.com/office/drawing/2010/main">
                  <a14:imgLayer r:embed="rId5">
                    <a14:imgEffect>
                      <a14:artisticTexturizer/>
                    </a14:imgEffect>
                    <a14:imgEffect>
                      <a14:brightnessContrast bright="18000"/>
                    </a14:imgEffect>
                    <a14:imgEffect>
                      <a14:colorTemperature colorTemp="5591"/>
                    </a14:imgEffect>
                    <a14:imgEffect>
                      <a14:saturation sat="28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pic>
        <p:nvPicPr>
          <p:cNvPr id="55" name="图片 54">
            <a:extLst>
              <a:ext uri="{FF2B5EF4-FFF2-40B4-BE49-F238E27FC236}">
                <a16:creationId xmlns:a16="http://schemas.microsoft.com/office/drawing/2014/main" id="{7D9830D9-0C1A-4960-BCC8-E35A7259B16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H="1">
            <a:off x="6026384" y="0"/>
            <a:ext cx="3104192" cy="5145088"/>
          </a:xfrm>
          <a:prstGeom prst="rect">
            <a:avLst/>
          </a:prstGeom>
        </p:spPr>
      </p:pic>
      <p:pic>
        <p:nvPicPr>
          <p:cNvPr id="44" name="图片 43">
            <a:extLst>
              <a:ext uri="{FF2B5EF4-FFF2-40B4-BE49-F238E27FC236}">
                <a16:creationId xmlns:a16="http://schemas.microsoft.com/office/drawing/2014/main" id="{B834A322-ED7C-402D-915D-82F4CD9267D4}"/>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87893" y="1971674"/>
            <a:ext cx="1242459" cy="3166269"/>
          </a:xfrm>
          <a:prstGeom prst="rect">
            <a:avLst/>
          </a:prstGeom>
        </p:spPr>
      </p:pic>
      <p:pic>
        <p:nvPicPr>
          <p:cNvPr id="54" name="图片 53">
            <a:extLst>
              <a:ext uri="{FF2B5EF4-FFF2-40B4-BE49-F238E27FC236}">
                <a16:creationId xmlns:a16="http://schemas.microsoft.com/office/drawing/2014/main" id="{5C4023F6-2A27-4760-B050-1AC68352C0BD}"/>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flipH="1">
            <a:off x="791985" y="0"/>
            <a:ext cx="6796111" cy="5145088"/>
          </a:xfrm>
          <a:prstGeom prst="rect">
            <a:avLst/>
          </a:prstGeom>
        </p:spPr>
      </p:pic>
      <p:pic>
        <p:nvPicPr>
          <p:cNvPr id="46" name="佳誉">
            <a:extLst>
              <a:ext uri="{FF2B5EF4-FFF2-40B4-BE49-F238E27FC236}">
                <a16:creationId xmlns:a16="http://schemas.microsoft.com/office/drawing/2014/main" id="{99789A9A-0A09-4C16-AA06-2E3C758C7364}"/>
              </a:ext>
            </a:extLst>
          </p:cNvPr>
          <p:cNvPicPr>
            <a:picLocks noChangeAspect="1"/>
          </p:cNvPicPr>
          <p:nvPr>
            <p:custDataLst>
              <p:tags r:id="rId1"/>
            </p:custDataLst>
          </p:nvPr>
        </p:nvPicPr>
        <p:blipFill>
          <a:blip r:embed="rId9" cstate="screen">
            <a:extLst>
              <a:ext uri="{28A0092B-C50C-407E-A947-70E740481C1C}">
                <a14:useLocalDpi xmlns:a14="http://schemas.microsoft.com/office/drawing/2010/main"/>
              </a:ext>
            </a:extLst>
          </a:blip>
          <a:stretch>
            <a:fillRect/>
          </a:stretch>
        </p:blipFill>
        <p:spPr>
          <a:xfrm>
            <a:off x="5043690" y="1219335"/>
            <a:ext cx="2306099" cy="2985117"/>
          </a:xfrm>
          <a:prstGeom prst="rect">
            <a:avLst/>
          </a:prstGeom>
        </p:spPr>
      </p:pic>
      <p:pic>
        <p:nvPicPr>
          <p:cNvPr id="47" name="图片 46">
            <a:extLst>
              <a:ext uri="{FF2B5EF4-FFF2-40B4-BE49-F238E27FC236}">
                <a16:creationId xmlns:a16="http://schemas.microsoft.com/office/drawing/2014/main" id="{A9236F2E-524A-4C66-994E-CFBE95CAB71A}"/>
              </a:ext>
            </a:extLst>
          </p:cNvPr>
          <p:cNvPicPr>
            <a:picLocks noChangeAspect="1"/>
          </p:cNvPicPr>
          <p:nvPr/>
        </p:nvPicPr>
        <p:blipFill>
          <a:blip r:embed="rId10" cstate="screen">
            <a:grayscl/>
            <a:extLst>
              <a:ext uri="{28A0092B-C50C-407E-A947-70E740481C1C}">
                <a14:useLocalDpi xmlns:a14="http://schemas.microsoft.com/office/drawing/2010/main"/>
              </a:ext>
            </a:extLst>
          </a:blip>
          <a:stretch>
            <a:fillRect/>
          </a:stretch>
        </p:blipFill>
        <p:spPr>
          <a:xfrm rot="2014433">
            <a:off x="5362541" y="1995942"/>
            <a:ext cx="1722716" cy="2361223"/>
          </a:xfrm>
          <a:prstGeom prst="rect">
            <a:avLst/>
          </a:prstGeom>
        </p:spPr>
      </p:pic>
      <p:sp>
        <p:nvSpPr>
          <p:cNvPr id="48" name="椭圆 47">
            <a:extLst>
              <a:ext uri="{FF2B5EF4-FFF2-40B4-BE49-F238E27FC236}">
                <a16:creationId xmlns:a16="http://schemas.microsoft.com/office/drawing/2014/main" id="{742158A2-1B03-4A81-8621-9A7B17B45AAB}"/>
              </a:ext>
            </a:extLst>
          </p:cNvPr>
          <p:cNvSpPr/>
          <p:nvPr/>
        </p:nvSpPr>
        <p:spPr>
          <a:xfrm>
            <a:off x="2805318" y="754578"/>
            <a:ext cx="3385367" cy="3385367"/>
          </a:xfrm>
          <a:prstGeom prst="ellipse">
            <a:avLst/>
          </a:prstGeom>
          <a:blipFill dpi="0" rotWithShape="1">
            <a:blip r:embed="rId11"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glow rad="101600">
              <a:schemeClr val="bg1">
                <a:lumMod val="85000"/>
                <a:alpha val="17000"/>
              </a:schemeClr>
            </a:glow>
            <a:outerShdw blurRad="50800" dist="38100" dir="5400000" algn="t" rotWithShape="0">
              <a:prstClr val="black">
                <a:alpha val="40000"/>
              </a:prstClr>
            </a:outerShdw>
          </a:effectLst>
        </p:spPr>
        <p:txBody>
          <a:bodyPr rtlCol="0" anchor="ctr"/>
          <a:lstStyle/>
          <a:p>
            <a:pPr algn="ctr" defTabSz="685800">
              <a:defRPr/>
            </a:pPr>
            <a:endParaRPr lang="zh-CN" altLang="en-US" sz="1350" kern="0">
              <a:solidFill>
                <a:prstClr val="white"/>
              </a:solidFill>
              <a:latin typeface="等线" panose="020F0502020204030204"/>
              <a:ea typeface="等线" panose="02010600030101010101" pitchFamily="2" charset="-122"/>
              <a:cs typeface="Arial"/>
            </a:endParaRPr>
          </a:p>
        </p:txBody>
      </p:sp>
      <p:sp>
        <p:nvSpPr>
          <p:cNvPr id="49" name="矩形 48">
            <a:extLst>
              <a:ext uri="{FF2B5EF4-FFF2-40B4-BE49-F238E27FC236}">
                <a16:creationId xmlns:a16="http://schemas.microsoft.com/office/drawing/2014/main" id="{313B05A1-A533-488D-B1AA-C957E4EE4975}"/>
              </a:ext>
            </a:extLst>
          </p:cNvPr>
          <p:cNvSpPr/>
          <p:nvPr/>
        </p:nvSpPr>
        <p:spPr>
          <a:xfrm>
            <a:off x="3013351" y="2078312"/>
            <a:ext cx="2893100" cy="1341163"/>
          </a:xfrm>
          <a:prstGeom prst="rect">
            <a:avLst/>
          </a:prstGeom>
        </p:spPr>
        <p:txBody>
          <a:bodyPr vert="eaVert" wrap="square">
            <a:spAutoFit/>
          </a:bodyPr>
          <a:lstStyle/>
          <a:p>
            <a:pPr defTabSz="685800">
              <a:lnSpc>
                <a:spcPct val="200000"/>
              </a:lnSpc>
              <a:defRPr/>
            </a:pPr>
            <a:r>
              <a:rPr lang="zh-CN" altLang="en-US" sz="1100">
                <a:solidFill>
                  <a:prstClr val="black">
                    <a:lumMod val="65000"/>
                    <a:lumOff val="35000"/>
                  </a:prstClr>
                </a:solidFill>
                <a:latin typeface="方正古隶简体" panose="03000509000000000000" pitchFamily="65" charset="-122"/>
                <a:ea typeface="方正古隶简体" panose="03000509000000000000" pitchFamily="65" charset="-122"/>
              </a:rPr>
              <a:t>意境是指抒情性作品中所呈现的的那种情景交融虚实相生的形象系统，及其所诱发和开拓的审意境是指抒情性作品中所呈现的的那种情景交融</a:t>
            </a:r>
          </a:p>
        </p:txBody>
      </p:sp>
      <p:grpSp>
        <p:nvGrpSpPr>
          <p:cNvPr id="50" name="组合 49">
            <a:extLst>
              <a:ext uri="{FF2B5EF4-FFF2-40B4-BE49-F238E27FC236}">
                <a16:creationId xmlns:a16="http://schemas.microsoft.com/office/drawing/2014/main" id="{3AC6C0EF-824E-46D3-80D7-13A1A62A883E}"/>
              </a:ext>
            </a:extLst>
          </p:cNvPr>
          <p:cNvGrpSpPr/>
          <p:nvPr/>
        </p:nvGrpSpPr>
        <p:grpSpPr>
          <a:xfrm>
            <a:off x="4046003" y="1073930"/>
            <a:ext cx="820603" cy="815859"/>
            <a:chOff x="5235093" y="759456"/>
            <a:chExt cx="714981" cy="710848"/>
          </a:xfrm>
        </p:grpSpPr>
        <p:sp>
          <p:nvSpPr>
            <p:cNvPr id="51" name="文本框 50">
              <a:extLst>
                <a:ext uri="{FF2B5EF4-FFF2-40B4-BE49-F238E27FC236}">
                  <a16:creationId xmlns:a16="http://schemas.microsoft.com/office/drawing/2014/main" id="{7872702F-C8AB-4CEA-867C-3B6FDF084745}"/>
                </a:ext>
              </a:extLst>
            </p:cNvPr>
            <p:cNvSpPr txBox="1"/>
            <p:nvPr/>
          </p:nvSpPr>
          <p:spPr>
            <a:xfrm>
              <a:off x="5368692" y="879189"/>
              <a:ext cx="523818" cy="392863"/>
            </a:xfrm>
            <a:prstGeom prst="rect">
              <a:avLst/>
            </a:prstGeom>
            <a:noFill/>
          </p:spPr>
          <p:txBody>
            <a:bodyPr vert="eaVert" wrap="none" rtlCol="0">
              <a:spAutoFit/>
            </a:bodyPr>
            <a:lstStyle/>
            <a:p>
              <a:pPr defTabSz="685800">
                <a:defRPr/>
              </a:pPr>
              <a:r>
                <a:rPr lang="zh-CN" altLang="en-US" sz="3600" dirty="0">
                  <a:solidFill>
                    <a:schemeClr val="tx1">
                      <a:lumMod val="65000"/>
                      <a:lumOff val="35000"/>
                    </a:schemeClr>
                  </a:solidFill>
                  <a:latin typeface="方正行楷繁体" panose="03000509000000000000" pitchFamily="65" charset="-122"/>
                  <a:ea typeface="方正行楷繁体" panose="03000509000000000000" pitchFamily="65" charset="-122"/>
                </a:rPr>
                <a:t>壹</a:t>
              </a:r>
            </a:p>
          </p:txBody>
        </p:sp>
        <p:sp>
          <p:nvSpPr>
            <p:cNvPr id="52" name="椭圆 51">
              <a:extLst>
                <a:ext uri="{FF2B5EF4-FFF2-40B4-BE49-F238E27FC236}">
                  <a16:creationId xmlns:a16="http://schemas.microsoft.com/office/drawing/2014/main" id="{F617EF58-6781-4182-B87B-DE5861A3A337}"/>
                </a:ext>
              </a:extLst>
            </p:cNvPr>
            <p:cNvSpPr/>
            <p:nvPr/>
          </p:nvSpPr>
          <p:spPr>
            <a:xfrm>
              <a:off x="5235093" y="759456"/>
              <a:ext cx="714981" cy="710848"/>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dirty="0">
                <a:solidFill>
                  <a:prstClr val="white"/>
                </a:solidFill>
                <a:latin typeface="Calibri" panose="020F0502020204030204"/>
                <a:ea typeface="宋体" panose="02010600030101010101" pitchFamily="2" charset="-122"/>
              </a:endParaRPr>
            </a:p>
          </p:txBody>
        </p:sp>
        <p:sp>
          <p:nvSpPr>
            <p:cNvPr id="53" name="椭圆 52">
              <a:extLst>
                <a:ext uri="{FF2B5EF4-FFF2-40B4-BE49-F238E27FC236}">
                  <a16:creationId xmlns:a16="http://schemas.microsoft.com/office/drawing/2014/main" id="{228AE8BF-0CD6-460D-83B3-ECDBDA2B2C1C}"/>
                </a:ext>
              </a:extLst>
            </p:cNvPr>
            <p:cNvSpPr/>
            <p:nvPr/>
          </p:nvSpPr>
          <p:spPr>
            <a:xfrm>
              <a:off x="5287910" y="810207"/>
              <a:ext cx="609348" cy="609347"/>
            </a:xfrm>
            <a:prstGeom prst="ellips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dirty="0">
                <a:solidFill>
                  <a:prstClr val="white"/>
                </a:solidFill>
                <a:latin typeface="Calibri" panose="020F0502020204030204"/>
                <a:ea typeface="宋体" panose="02010600030101010101" pitchFamily="2" charset="-122"/>
              </a:endParaRPr>
            </a:p>
          </p:txBody>
        </p:sp>
      </p:grpSp>
    </p:spTree>
    <p:extLst>
      <p:ext uri="{BB962C8B-B14F-4D97-AF65-F5344CB8AC3E}">
        <p14:creationId xmlns:p14="http://schemas.microsoft.com/office/powerpoint/2010/main" val="790931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6">
            <a:alphaModFix amt="26000"/>
            <a:extLst>
              <a:ext uri="{BEBA8EAE-BF5A-486C-A8C5-ECC9F3942E4B}">
                <a14:imgProps xmlns:a14="http://schemas.microsoft.com/office/drawing/2010/main">
                  <a14:imgLayer r:embed="rId7">
                    <a14:imgEffect>
                      <a14:artisticTexturizer/>
                    </a14:imgEffect>
                    <a14:imgEffect>
                      <a14:brightnessContrast bright="18000"/>
                    </a14:imgEffect>
                    <a14:imgEffect>
                      <a14:colorTemperature colorTemp="5591"/>
                    </a14:imgEffect>
                    <a14:imgEffect>
                      <a14:saturation sat="28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pic>
        <p:nvPicPr>
          <p:cNvPr id="13" name="佳誉">
            <a:extLst>
              <a:ext uri="{FF2B5EF4-FFF2-40B4-BE49-F238E27FC236}">
                <a16:creationId xmlns:a16="http://schemas.microsoft.com/office/drawing/2014/main" id="{7FAEDA0B-5FFB-4C82-8414-B509BBFE5927}"/>
              </a:ext>
            </a:extLst>
          </p:cNvPr>
          <p:cNvPicPr>
            <a:picLocks noChangeAspect="1"/>
          </p:cNvPicPr>
          <p:nvPr>
            <p:custDataLst>
              <p:tags r:id="rId1"/>
            </p:custDataLst>
          </p:nvPr>
        </p:nvPicPr>
        <p:blipFill>
          <a:blip r:embed="rId8" cstate="screen">
            <a:extLst>
              <a:ext uri="{28A0092B-C50C-407E-A947-70E740481C1C}">
                <a14:useLocalDpi xmlns:a14="http://schemas.microsoft.com/office/drawing/2010/main"/>
              </a:ext>
            </a:extLst>
          </a:blip>
          <a:stretch>
            <a:fillRect/>
          </a:stretch>
        </p:blipFill>
        <p:spPr>
          <a:xfrm rot="5854882" flipH="1" flipV="1">
            <a:off x="6741462" y="392443"/>
            <a:ext cx="1395125" cy="1805912"/>
          </a:xfrm>
          <a:prstGeom prst="rect">
            <a:avLst/>
          </a:prstGeom>
        </p:spPr>
      </p:pic>
      <p:pic>
        <p:nvPicPr>
          <p:cNvPr id="14" name="佳誉">
            <a:extLst>
              <a:ext uri="{FF2B5EF4-FFF2-40B4-BE49-F238E27FC236}">
                <a16:creationId xmlns:a16="http://schemas.microsoft.com/office/drawing/2014/main" id="{DD35161A-F214-487A-B2E8-70421C7A8772}"/>
              </a:ext>
            </a:extLst>
          </p:cNvPr>
          <p:cNvPicPr>
            <a:picLocks noChangeAspect="1"/>
          </p:cNvPicPr>
          <p:nvPr>
            <p:custDataLst>
              <p:tags r:id="rId2"/>
            </p:custDataLst>
          </p:nvPr>
        </p:nvPicPr>
        <p:blipFill>
          <a:blip r:embed="rId8" cstate="screen">
            <a:extLst>
              <a:ext uri="{28A0092B-C50C-407E-A947-70E740481C1C}">
                <a14:useLocalDpi xmlns:a14="http://schemas.microsoft.com/office/drawing/2010/main"/>
              </a:ext>
            </a:extLst>
          </a:blip>
          <a:stretch>
            <a:fillRect/>
          </a:stretch>
        </p:blipFill>
        <p:spPr>
          <a:xfrm rot="15745118" flipV="1">
            <a:off x="1009971" y="470945"/>
            <a:ext cx="1395125" cy="1805912"/>
          </a:xfrm>
          <a:prstGeom prst="rect">
            <a:avLst/>
          </a:prstGeom>
        </p:spPr>
      </p:pic>
      <p:sp>
        <p:nvSpPr>
          <p:cNvPr id="15" name="矩形 14">
            <a:extLst>
              <a:ext uri="{FF2B5EF4-FFF2-40B4-BE49-F238E27FC236}">
                <a16:creationId xmlns:a16="http://schemas.microsoft.com/office/drawing/2014/main" id="{D24FFDCF-409A-448C-A0E2-5AB45951C559}"/>
              </a:ext>
            </a:extLst>
          </p:cNvPr>
          <p:cNvSpPr/>
          <p:nvPr/>
        </p:nvSpPr>
        <p:spPr>
          <a:xfrm>
            <a:off x="839088" y="1496218"/>
            <a:ext cx="1830843" cy="3276600"/>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矩形 15">
            <a:extLst>
              <a:ext uri="{FF2B5EF4-FFF2-40B4-BE49-F238E27FC236}">
                <a16:creationId xmlns:a16="http://schemas.microsoft.com/office/drawing/2014/main" id="{8DC50D25-0588-4866-B309-A4526ED9FBA1}"/>
              </a:ext>
            </a:extLst>
          </p:cNvPr>
          <p:cNvSpPr/>
          <p:nvPr/>
        </p:nvSpPr>
        <p:spPr>
          <a:xfrm>
            <a:off x="839088" y="1496218"/>
            <a:ext cx="1830843" cy="3276600"/>
          </a:xfrm>
          <a:prstGeom prst="rect">
            <a:avLst/>
          </a:prstGeom>
          <a:blipFill dpi="0" rotWithShape="1">
            <a:blip r:embed="rId9"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矩形 16">
            <a:extLst>
              <a:ext uri="{FF2B5EF4-FFF2-40B4-BE49-F238E27FC236}">
                <a16:creationId xmlns:a16="http://schemas.microsoft.com/office/drawing/2014/main" id="{7FF53AEB-A795-41A9-81FF-DEA6CEF304F8}"/>
              </a:ext>
            </a:extLst>
          </p:cNvPr>
          <p:cNvSpPr/>
          <p:nvPr/>
        </p:nvSpPr>
        <p:spPr>
          <a:xfrm>
            <a:off x="3666548" y="447111"/>
            <a:ext cx="1830843" cy="3799112"/>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矩形 17">
            <a:extLst>
              <a:ext uri="{FF2B5EF4-FFF2-40B4-BE49-F238E27FC236}">
                <a16:creationId xmlns:a16="http://schemas.microsoft.com/office/drawing/2014/main" id="{FEF208C9-3B02-4DD4-9593-F80F12FC5D1A}"/>
              </a:ext>
            </a:extLst>
          </p:cNvPr>
          <p:cNvSpPr/>
          <p:nvPr/>
        </p:nvSpPr>
        <p:spPr>
          <a:xfrm>
            <a:off x="3666548" y="447111"/>
            <a:ext cx="1830843" cy="3799112"/>
          </a:xfrm>
          <a:prstGeom prst="rect">
            <a:avLst/>
          </a:prstGeom>
          <a:blipFill dpi="0" rotWithShape="1">
            <a:blip r:embed="rId10"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矩形 18">
            <a:extLst>
              <a:ext uri="{FF2B5EF4-FFF2-40B4-BE49-F238E27FC236}">
                <a16:creationId xmlns:a16="http://schemas.microsoft.com/office/drawing/2014/main" id="{19887536-BD21-4FED-A37A-A4D50C967B18}"/>
              </a:ext>
            </a:extLst>
          </p:cNvPr>
          <p:cNvSpPr/>
          <p:nvPr/>
        </p:nvSpPr>
        <p:spPr>
          <a:xfrm>
            <a:off x="6503533" y="1496218"/>
            <a:ext cx="1830843" cy="3276600"/>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矩形 19">
            <a:extLst>
              <a:ext uri="{FF2B5EF4-FFF2-40B4-BE49-F238E27FC236}">
                <a16:creationId xmlns:a16="http://schemas.microsoft.com/office/drawing/2014/main" id="{AA561131-320F-4B78-95EF-E35C2719E401}"/>
              </a:ext>
            </a:extLst>
          </p:cNvPr>
          <p:cNvSpPr/>
          <p:nvPr/>
        </p:nvSpPr>
        <p:spPr>
          <a:xfrm>
            <a:off x="6503533" y="1496218"/>
            <a:ext cx="1830843" cy="3276600"/>
          </a:xfrm>
          <a:prstGeom prst="rect">
            <a:avLst/>
          </a:prstGeom>
          <a:blipFill dpi="0" rotWithShape="1">
            <a:blip r:embed="rId9"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文本框 20">
            <a:extLst>
              <a:ext uri="{FF2B5EF4-FFF2-40B4-BE49-F238E27FC236}">
                <a16:creationId xmlns:a16="http://schemas.microsoft.com/office/drawing/2014/main" id="{E2E0FDA8-7B25-46D4-9760-C4AA8DC6E9BD}"/>
              </a:ext>
            </a:extLst>
          </p:cNvPr>
          <p:cNvSpPr txBox="1"/>
          <p:nvPr/>
        </p:nvSpPr>
        <p:spPr>
          <a:xfrm>
            <a:off x="659413" y="1741547"/>
            <a:ext cx="2096243" cy="338554"/>
          </a:xfrm>
          <a:prstGeom prst="rect">
            <a:avLst/>
          </a:prstGeom>
          <a:noFill/>
        </p:spPr>
        <p:txBody>
          <a:bodyPr vert="horz" wrap="square" rtlCol="0">
            <a:spAutoFit/>
          </a:bodyPr>
          <a:lstStyle/>
          <a:p>
            <a:pPr lvl="0" algn="ctr" defTabSz="685800">
              <a:defRPr/>
            </a:pPr>
            <a:r>
              <a:rPr lang="zh-CN" altLang="en-US" sz="1600">
                <a:solidFill>
                  <a:prstClr val="black">
                    <a:lumMod val="65000"/>
                    <a:lumOff val="35000"/>
                  </a:prstClr>
                </a:solidFill>
                <a:latin typeface="方正行楷繁体" panose="03000509000000000000" pitchFamily="65" charset="-122"/>
                <a:ea typeface="方正行楷繁体" panose="03000509000000000000" pitchFamily="65" charset="-122"/>
              </a:rPr>
              <a:t>谁念西风独自凉</a:t>
            </a:r>
            <a:endParaRPr kumimoji="0" lang="zh-CN" altLang="en-US" sz="1600" b="0" i="0" u="none" strike="noStrike" kern="1200" cap="none" spc="0" normalizeH="0" baseline="0" noProof="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endParaRPr>
          </a:p>
        </p:txBody>
      </p:sp>
      <p:cxnSp>
        <p:nvCxnSpPr>
          <p:cNvPr id="22" name="直接连接符 21">
            <a:extLst>
              <a:ext uri="{FF2B5EF4-FFF2-40B4-BE49-F238E27FC236}">
                <a16:creationId xmlns:a16="http://schemas.microsoft.com/office/drawing/2014/main" id="{ED8A8F4D-316F-4E6C-9342-7F6234CD88FF}"/>
              </a:ext>
            </a:extLst>
          </p:cNvPr>
          <p:cNvCxnSpPr>
            <a:cxnSpLocks/>
          </p:cNvCxnSpPr>
          <p:nvPr/>
        </p:nvCxnSpPr>
        <p:spPr>
          <a:xfrm flipH="1">
            <a:off x="971209" y="2086864"/>
            <a:ext cx="1555847"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23" name="文本框 22">
            <a:extLst>
              <a:ext uri="{FF2B5EF4-FFF2-40B4-BE49-F238E27FC236}">
                <a16:creationId xmlns:a16="http://schemas.microsoft.com/office/drawing/2014/main" id="{71481F4B-84A8-435A-B35D-FA08184E0A80}"/>
              </a:ext>
            </a:extLst>
          </p:cNvPr>
          <p:cNvSpPr txBox="1"/>
          <p:nvPr/>
        </p:nvSpPr>
        <p:spPr>
          <a:xfrm>
            <a:off x="3491709" y="676683"/>
            <a:ext cx="2114167" cy="338554"/>
          </a:xfrm>
          <a:prstGeom prst="rect">
            <a:avLst/>
          </a:prstGeom>
          <a:noFill/>
        </p:spPr>
        <p:txBody>
          <a:bodyPr vert="horz" wrap="square" rtlCol="0">
            <a:spAutoFit/>
          </a:bodyPr>
          <a:lstStyle/>
          <a:p>
            <a:pPr lvl="0" algn="ctr" defTabSz="685800">
              <a:defRPr/>
            </a:pPr>
            <a:r>
              <a:rPr lang="zh-CN" altLang="en-US" sz="1600">
                <a:solidFill>
                  <a:prstClr val="black">
                    <a:lumMod val="65000"/>
                    <a:lumOff val="35000"/>
                  </a:prstClr>
                </a:solidFill>
                <a:latin typeface="方正行楷繁体" panose="03000509000000000000" pitchFamily="65" charset="-122"/>
                <a:ea typeface="方正行楷繁体" panose="03000509000000000000" pitchFamily="65" charset="-122"/>
              </a:rPr>
              <a:t>萧萧黄叶闭疏窗</a:t>
            </a:r>
            <a:endParaRPr kumimoji="0" lang="zh-CN" altLang="en-US" sz="1600" b="0" i="0" u="none" strike="noStrike" kern="1200" cap="none" spc="0" normalizeH="0" baseline="0" noProof="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endParaRPr>
          </a:p>
        </p:txBody>
      </p:sp>
      <p:cxnSp>
        <p:nvCxnSpPr>
          <p:cNvPr id="24" name="直接连接符 23">
            <a:extLst>
              <a:ext uri="{FF2B5EF4-FFF2-40B4-BE49-F238E27FC236}">
                <a16:creationId xmlns:a16="http://schemas.microsoft.com/office/drawing/2014/main" id="{A1128C7B-5879-460C-9CF6-CCA8A5BDEC01}"/>
              </a:ext>
            </a:extLst>
          </p:cNvPr>
          <p:cNvCxnSpPr>
            <a:cxnSpLocks/>
          </p:cNvCxnSpPr>
          <p:nvPr/>
        </p:nvCxnSpPr>
        <p:spPr>
          <a:xfrm flipH="1">
            <a:off x="3924300" y="1017150"/>
            <a:ext cx="1343025"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25" name="文本框 24">
            <a:extLst>
              <a:ext uri="{FF2B5EF4-FFF2-40B4-BE49-F238E27FC236}">
                <a16:creationId xmlns:a16="http://schemas.microsoft.com/office/drawing/2014/main" id="{A281B76F-9924-4A51-A88A-FAA75348CEB1}"/>
              </a:ext>
            </a:extLst>
          </p:cNvPr>
          <p:cNvSpPr txBox="1"/>
          <p:nvPr/>
        </p:nvSpPr>
        <p:spPr>
          <a:xfrm>
            <a:off x="6591301" y="1785089"/>
            <a:ext cx="1676400" cy="338554"/>
          </a:xfrm>
          <a:prstGeom prst="rect">
            <a:avLst/>
          </a:prstGeom>
          <a:noFill/>
        </p:spPr>
        <p:txBody>
          <a:bodyPr vert="horz" wrap="square" rtlCol="0">
            <a:spAutoFit/>
          </a:bodyPr>
          <a:lstStyle/>
          <a:p>
            <a:pPr lvl="0" algn="ctr" defTabSz="685800">
              <a:defRPr/>
            </a:pPr>
            <a:r>
              <a:rPr lang="zh-CN" altLang="en-US" sz="1600">
                <a:solidFill>
                  <a:prstClr val="black">
                    <a:lumMod val="65000"/>
                    <a:lumOff val="35000"/>
                  </a:prstClr>
                </a:solidFill>
                <a:latin typeface="方正行楷繁体" panose="03000509000000000000" pitchFamily="65" charset="-122"/>
                <a:ea typeface="方正行楷繁体" panose="03000509000000000000" pitchFamily="65" charset="-122"/>
              </a:rPr>
              <a:t>沉思往事立残阳。</a:t>
            </a:r>
          </a:p>
        </p:txBody>
      </p:sp>
      <p:cxnSp>
        <p:nvCxnSpPr>
          <p:cNvPr id="26" name="直接连接符 25">
            <a:extLst>
              <a:ext uri="{FF2B5EF4-FFF2-40B4-BE49-F238E27FC236}">
                <a16:creationId xmlns:a16="http://schemas.microsoft.com/office/drawing/2014/main" id="{64A15457-6135-4D63-9674-0ADF317EB8C8}"/>
              </a:ext>
            </a:extLst>
          </p:cNvPr>
          <p:cNvCxnSpPr>
            <a:cxnSpLocks/>
          </p:cNvCxnSpPr>
          <p:nvPr/>
        </p:nvCxnSpPr>
        <p:spPr>
          <a:xfrm flipH="1">
            <a:off x="6791325" y="2120881"/>
            <a:ext cx="135255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27" name="矩形 26">
            <a:extLst>
              <a:ext uri="{FF2B5EF4-FFF2-40B4-BE49-F238E27FC236}">
                <a16:creationId xmlns:a16="http://schemas.microsoft.com/office/drawing/2014/main" id="{FE803FCF-616E-4E4D-AE49-0FA12CCB5BDA}"/>
              </a:ext>
            </a:extLst>
          </p:cNvPr>
          <p:cNvSpPr/>
          <p:nvPr/>
        </p:nvSpPr>
        <p:spPr>
          <a:xfrm>
            <a:off x="906593" y="2186019"/>
            <a:ext cx="1685077" cy="2456655"/>
          </a:xfrm>
          <a:prstGeom prst="rect">
            <a:avLst/>
          </a:prstGeom>
        </p:spPr>
        <p:txBody>
          <a:bodyPr vert="eaVert" wrap="square">
            <a:spAutoFit/>
          </a:bodyPr>
          <a:lstStyle/>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black">
                    <a:lumMod val="65000"/>
                    <a:lumOff val="35000"/>
                  </a:prstClr>
                </a:solidFill>
                <a:effectLst/>
                <a:uLnTx/>
                <a:uFillTx/>
                <a:latin typeface="方正古隶简体" panose="03000509000000000000" pitchFamily="65" charset="-122"/>
                <a:ea typeface="方正古隶简体" panose="03000509000000000000" pitchFamily="65" charset="-122"/>
                <a:cs typeface="+mn-cs"/>
              </a:rPr>
              <a:t>意境是指抒情性作品中所呈现的的那种情景交融、虚实相生的形象系统，及其所诱发和开拓的审美想象空间。他同文学典型一也是文学形象的高级</a:t>
            </a:r>
            <a:r>
              <a:rPr kumimoji="0" lang="zh-CN" altLang="en-US" sz="1050" b="0" i="0" u="none" strike="noStrike" kern="1200" cap="none" spc="0" normalizeH="0" baseline="0" noProof="0">
                <a:ln>
                  <a:noFill/>
                </a:ln>
                <a:solidFill>
                  <a:prstClr val="black">
                    <a:lumMod val="65000"/>
                    <a:lumOff val="35000"/>
                  </a:prstClr>
                </a:solidFill>
                <a:effectLst/>
                <a:uLnTx/>
                <a:uFillTx/>
                <a:latin typeface="方正古隶简体" panose="03000509000000000000" pitchFamily="65" charset="-122"/>
                <a:ea typeface="方正古隶简体" panose="03000509000000000000" pitchFamily="65" charset="-122"/>
                <a:cs typeface="+mn-cs"/>
              </a:rPr>
              <a:t>意境是指抒情性作品中所呈现的的那种情景交融、虚实相生的形象系统，及其</a:t>
            </a:r>
            <a:endParaRPr kumimoji="0" lang="zh-CN" altLang="en-US" sz="1000" b="0" i="0" u="none" strike="noStrike" kern="1200" cap="none" spc="0" normalizeH="0" baseline="0" noProof="0">
              <a:ln>
                <a:noFill/>
              </a:ln>
              <a:solidFill>
                <a:prstClr val="black">
                  <a:lumMod val="75000"/>
                  <a:lumOff val="25000"/>
                </a:prstClr>
              </a:solidFill>
              <a:effectLst/>
              <a:uLnTx/>
              <a:uFillTx/>
              <a:latin typeface="方正楷体简体" panose="03000509000000000000" pitchFamily="2" charset="-122"/>
              <a:ea typeface="方正楷体简体" panose="03000509000000000000" pitchFamily="2" charset="-122"/>
              <a:cs typeface="方正汉简简体" panose="03000509000000000000" pitchFamily="65" charset="-122"/>
            </a:endParaRPr>
          </a:p>
        </p:txBody>
      </p:sp>
      <p:sp>
        <p:nvSpPr>
          <p:cNvPr id="28" name="矩形 27">
            <a:extLst>
              <a:ext uri="{FF2B5EF4-FFF2-40B4-BE49-F238E27FC236}">
                <a16:creationId xmlns:a16="http://schemas.microsoft.com/office/drawing/2014/main" id="{F86D24B3-3DF4-4547-9BAC-4879A3B8B107}"/>
              </a:ext>
            </a:extLst>
          </p:cNvPr>
          <p:cNvSpPr/>
          <p:nvPr/>
        </p:nvSpPr>
        <p:spPr>
          <a:xfrm>
            <a:off x="6648546" y="2292291"/>
            <a:ext cx="1615827" cy="2268298"/>
          </a:xfrm>
          <a:prstGeom prst="rect">
            <a:avLst/>
          </a:prstGeom>
        </p:spPr>
        <p:txBody>
          <a:bodyPr vert="eaVert" wrap="square">
            <a:spAutoFit/>
          </a:bodyPr>
          <a:lstStyle/>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prstClr val="black">
                    <a:lumMod val="65000"/>
                    <a:lumOff val="35000"/>
                  </a:prstClr>
                </a:solidFill>
                <a:effectLst/>
                <a:uLnTx/>
                <a:uFillTx/>
                <a:latin typeface="方正古隶简体" panose="03000509000000000000" pitchFamily="65" charset="-122"/>
                <a:ea typeface="方正古隶简体" panose="03000509000000000000" pitchFamily="65" charset="-122"/>
                <a:cs typeface="+mn-cs"/>
              </a:rPr>
              <a:t>意境是指抒情性作品中所呈现的的那种情景交融、虚实相生的形象系统，及其所诱发和开拓的审美想象空间。他同文学典型一也是文学形象的高级</a:t>
            </a:r>
            <a:r>
              <a:rPr kumimoji="0" lang="zh-CN" altLang="en-US" sz="1000" b="0" i="0" u="none" strike="noStrike" kern="1200" cap="none" spc="0" normalizeH="0" baseline="0" noProof="0">
                <a:ln>
                  <a:noFill/>
                </a:ln>
                <a:solidFill>
                  <a:prstClr val="black">
                    <a:lumMod val="65000"/>
                    <a:lumOff val="35000"/>
                  </a:prstClr>
                </a:solidFill>
                <a:effectLst/>
                <a:uLnTx/>
                <a:uFillTx/>
                <a:latin typeface="方正古隶简体" panose="03000509000000000000" pitchFamily="65" charset="-122"/>
                <a:ea typeface="方正古隶简体" panose="03000509000000000000" pitchFamily="65" charset="-122"/>
                <a:cs typeface="+mn-cs"/>
              </a:rPr>
              <a:t>意境是指抒情性作品中所呈现的的那种情景交融、虚实相生的形象系统，及其</a:t>
            </a:r>
            <a:endParaRPr kumimoji="0" lang="zh-CN" altLang="en-US" sz="900" b="0" i="0" u="none" strike="noStrike" kern="1200" cap="none" spc="0" normalizeH="0" baseline="0" noProof="0">
              <a:ln>
                <a:noFill/>
              </a:ln>
              <a:solidFill>
                <a:prstClr val="black">
                  <a:lumMod val="75000"/>
                  <a:lumOff val="25000"/>
                </a:prstClr>
              </a:solidFill>
              <a:effectLst/>
              <a:uLnTx/>
              <a:uFillTx/>
              <a:latin typeface="方正楷体简体" panose="03000509000000000000" pitchFamily="2" charset="-122"/>
              <a:ea typeface="方正楷体简体" panose="03000509000000000000" pitchFamily="2" charset="-122"/>
              <a:cs typeface="方正汉简简体" panose="03000509000000000000" pitchFamily="65" charset="-122"/>
            </a:endParaRPr>
          </a:p>
        </p:txBody>
      </p:sp>
      <p:sp>
        <p:nvSpPr>
          <p:cNvPr id="29" name="矩形 28">
            <a:extLst>
              <a:ext uri="{FF2B5EF4-FFF2-40B4-BE49-F238E27FC236}">
                <a16:creationId xmlns:a16="http://schemas.microsoft.com/office/drawing/2014/main" id="{CF16C64D-27E3-48F3-84C9-9CD55F150BBB}"/>
              </a:ext>
            </a:extLst>
          </p:cNvPr>
          <p:cNvSpPr/>
          <p:nvPr/>
        </p:nvSpPr>
        <p:spPr>
          <a:xfrm>
            <a:off x="3832029" y="1162049"/>
            <a:ext cx="1708160" cy="2392243"/>
          </a:xfrm>
          <a:prstGeom prst="rect">
            <a:avLst/>
          </a:prstGeom>
        </p:spPr>
        <p:txBody>
          <a:bodyPr vert="eaVert" wrap="square">
            <a:spAutoFit/>
          </a:bodyPr>
          <a:lstStyle/>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black">
                    <a:lumMod val="65000"/>
                    <a:lumOff val="35000"/>
                  </a:prstClr>
                </a:solidFill>
                <a:effectLst/>
                <a:uLnTx/>
                <a:uFillTx/>
                <a:latin typeface="方正古隶简体" panose="03000509000000000000" pitchFamily="65" charset="-122"/>
                <a:ea typeface="方正古隶简体" panose="03000509000000000000" pitchFamily="65" charset="-122"/>
                <a:cs typeface="+mn-cs"/>
              </a:rPr>
              <a:t>意境是指抒情性作品中所呈现的的那种情景交融、虚实相生的形象系统，及其所诱发和开拓的审美想象空间。他同文学典型一也是文学形象的高级意境是指抒情性作品中所呈现的的那种情景交融、虚实相生的形象系统呈</a:t>
            </a:r>
          </a:p>
        </p:txBody>
      </p:sp>
      <p:pic>
        <p:nvPicPr>
          <p:cNvPr id="30" name="图片 29">
            <a:extLst>
              <a:ext uri="{FF2B5EF4-FFF2-40B4-BE49-F238E27FC236}">
                <a16:creationId xmlns:a16="http://schemas.microsoft.com/office/drawing/2014/main" id="{526A3B3F-2BAC-4705-B372-A0DABCBAB1AC}"/>
              </a:ext>
            </a:extLst>
          </p:cNvPr>
          <p:cNvPicPr>
            <a:picLocks noChangeAspect="1"/>
          </p:cNvPicPr>
          <p:nvPr>
            <p:custDataLst>
              <p:tags r:id="rId3"/>
            </p:custDataLst>
          </p:nvPr>
        </p:nvPicPr>
        <p:blipFill>
          <a:blip r:embed="rId8" cstate="screen">
            <a:grayscl/>
            <a:extLst>
              <a:ext uri="{28A0092B-C50C-407E-A947-70E740481C1C}">
                <a14:useLocalDpi xmlns:a14="http://schemas.microsoft.com/office/drawing/2010/main"/>
              </a:ext>
            </a:extLst>
          </a:blip>
          <a:srcRect l="29796" b="29966"/>
          <a:stretch>
            <a:fillRect/>
          </a:stretch>
        </p:blipFill>
        <p:spPr>
          <a:xfrm rot="15070726" flipH="1">
            <a:off x="4144576" y="3377635"/>
            <a:ext cx="1350488" cy="1743856"/>
          </a:xfrm>
          <a:custGeom>
            <a:avLst/>
            <a:gdLst>
              <a:gd name="connsiteX0" fmla="*/ 0 w 1350488"/>
              <a:gd name="connsiteY0" fmla="*/ 1122821 h 1743856"/>
              <a:gd name="connsiteX1" fmla="*/ 203880 w 1350488"/>
              <a:gd name="connsiteY1" fmla="*/ 1743856 h 1743856"/>
              <a:gd name="connsiteX2" fmla="*/ 1350488 w 1350488"/>
              <a:gd name="connsiteY2" fmla="*/ 1367434 h 1743856"/>
              <a:gd name="connsiteX3" fmla="*/ 1350488 w 1350488"/>
              <a:gd name="connsiteY3" fmla="*/ 0 h 1743856"/>
              <a:gd name="connsiteX4" fmla="*/ 94190 w 1350488"/>
              <a:gd name="connsiteY4" fmla="*/ 0 h 1743856"/>
              <a:gd name="connsiteX5" fmla="*/ 194272 w 1350488"/>
              <a:gd name="connsiteY5" fmla="*/ 923505 h 174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0488" h="1743856">
                <a:moveTo>
                  <a:pt x="0" y="1122821"/>
                </a:moveTo>
                <a:lnTo>
                  <a:pt x="203880" y="1743856"/>
                </a:lnTo>
                <a:lnTo>
                  <a:pt x="1350488" y="1367434"/>
                </a:lnTo>
                <a:lnTo>
                  <a:pt x="1350488" y="0"/>
                </a:lnTo>
                <a:lnTo>
                  <a:pt x="94190" y="0"/>
                </a:lnTo>
                <a:lnTo>
                  <a:pt x="194272" y="923505"/>
                </a:lnTo>
                <a:close/>
              </a:path>
            </a:pathLst>
          </a:custGeom>
          <a:effectLst>
            <a:softEdge rad="0"/>
          </a:effectLst>
        </p:spPr>
      </p:pic>
    </p:spTree>
    <p:extLst>
      <p:ext uri="{BB962C8B-B14F-4D97-AF65-F5344CB8AC3E}">
        <p14:creationId xmlns:p14="http://schemas.microsoft.com/office/powerpoint/2010/main" val="17119667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6000"/>
            <a:extLst>
              <a:ext uri="{BEBA8EAE-BF5A-486C-A8C5-ECC9F3942E4B}">
                <a14:imgProps xmlns:a14="http://schemas.microsoft.com/office/drawing/2010/main">
                  <a14:imgLayer r:embed="rId4">
                    <a14:imgEffect>
                      <a14:artisticTexturizer/>
                    </a14:imgEffect>
                    <a14:imgEffect>
                      <a14:brightnessContrast bright="18000"/>
                    </a14:imgEffect>
                    <a14:imgEffect>
                      <a14:colorTemperature colorTemp="5591"/>
                    </a14:imgEffect>
                    <a14:imgEffect>
                      <a14:saturation sat="28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4009B7B0-9F31-4F6D-8C0D-CCAD2359515B}"/>
              </a:ext>
            </a:extLst>
          </p:cNvPr>
          <p:cNvPicPr>
            <a:picLocks noChangeAspect="1"/>
          </p:cNvPicPr>
          <p:nvPr/>
        </p:nvPicPr>
        <p:blipFill rotWithShape="1">
          <a:blip r:embed="rId5" cstate="screen">
            <a:grayscl/>
            <a:extLst>
              <a:ext uri="{28A0092B-C50C-407E-A947-70E740481C1C}">
                <a14:useLocalDpi xmlns:a14="http://schemas.microsoft.com/office/drawing/2010/main"/>
              </a:ext>
            </a:extLst>
          </a:blip>
          <a:srcRect l="48835" b="39072"/>
          <a:stretch/>
        </p:blipFill>
        <p:spPr>
          <a:xfrm rot="19451056">
            <a:off x="2311432" y="1348182"/>
            <a:ext cx="647333" cy="1056573"/>
          </a:xfrm>
          <a:prstGeom prst="rect">
            <a:avLst/>
          </a:prstGeom>
        </p:spPr>
      </p:pic>
      <p:pic>
        <p:nvPicPr>
          <p:cNvPr id="32" name="图片 31">
            <a:extLst>
              <a:ext uri="{FF2B5EF4-FFF2-40B4-BE49-F238E27FC236}">
                <a16:creationId xmlns:a16="http://schemas.microsoft.com/office/drawing/2014/main" id="{6114FC18-3BAA-458B-B78A-C7C2AC6C2D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598371">
            <a:off x="2029158" y="1366069"/>
            <a:ext cx="1260819" cy="1632022"/>
          </a:xfrm>
          <a:prstGeom prst="rect">
            <a:avLst/>
          </a:prstGeom>
        </p:spPr>
      </p:pic>
      <p:sp>
        <p:nvSpPr>
          <p:cNvPr id="33" name="椭圆 32">
            <a:extLst>
              <a:ext uri="{FF2B5EF4-FFF2-40B4-BE49-F238E27FC236}">
                <a16:creationId xmlns:a16="http://schemas.microsoft.com/office/drawing/2014/main" id="{47992FEE-26C4-4807-9505-20A0C643072B}"/>
              </a:ext>
            </a:extLst>
          </p:cNvPr>
          <p:cNvSpPr/>
          <p:nvPr/>
        </p:nvSpPr>
        <p:spPr>
          <a:xfrm>
            <a:off x="725333" y="1602944"/>
            <a:ext cx="2031323" cy="2031323"/>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ED1567DC-D721-4556-B62E-77A838EDC925}"/>
              </a:ext>
            </a:extLst>
          </p:cNvPr>
          <p:cNvSpPr/>
          <p:nvPr/>
        </p:nvSpPr>
        <p:spPr>
          <a:xfrm>
            <a:off x="870522" y="2021942"/>
            <a:ext cx="1800493" cy="1349907"/>
          </a:xfrm>
          <a:prstGeom prst="rect">
            <a:avLst/>
          </a:prstGeom>
        </p:spPr>
        <p:txBody>
          <a:bodyPr vert="eaVert" wrap="square">
            <a:spAutoFit/>
          </a:bodyPr>
          <a:lstStyle/>
          <a:p>
            <a:pPr defTabSz="685800">
              <a:lnSpc>
                <a:spcPct val="200000"/>
              </a:lnSpc>
              <a:defRPr/>
            </a:pPr>
            <a:r>
              <a:rPr lang="zh-CN" altLang="en-US" sz="1050">
                <a:solidFill>
                  <a:prstClr val="black">
                    <a:lumMod val="65000"/>
                    <a:lumOff val="35000"/>
                  </a:prstClr>
                </a:solidFill>
                <a:latin typeface="方正古隶简体" panose="03000509000000000000" pitchFamily="65" charset="-122"/>
                <a:ea typeface="方正古隶简体" panose="03000509000000000000" pitchFamily="65" charset="-122"/>
              </a:rPr>
              <a:t>意境是指抒情性作品中所呈现的的那种情景交融虚实相生的形象系统，及其所诱发和开拓的审意。</a:t>
            </a:r>
            <a:endParaRPr lang="zh-CN" altLang="en-US" sz="1050" dirty="0">
              <a:solidFill>
                <a:prstClr val="black">
                  <a:lumMod val="65000"/>
                  <a:lumOff val="35000"/>
                </a:prstClr>
              </a:solidFill>
              <a:latin typeface="方正古隶简体" panose="03000509000000000000" pitchFamily="65" charset="-122"/>
              <a:ea typeface="方正古隶简体" panose="03000509000000000000" pitchFamily="65" charset="-122"/>
            </a:endParaRPr>
          </a:p>
        </p:txBody>
      </p:sp>
      <p:pic>
        <p:nvPicPr>
          <p:cNvPr id="35" name="图片 34">
            <a:extLst>
              <a:ext uri="{FF2B5EF4-FFF2-40B4-BE49-F238E27FC236}">
                <a16:creationId xmlns:a16="http://schemas.microsoft.com/office/drawing/2014/main" id="{2659A1D2-FF4B-4179-A81C-75BF67EAEE5C}"/>
              </a:ext>
            </a:extLst>
          </p:cNvPr>
          <p:cNvPicPr>
            <a:picLocks noChangeAspect="1"/>
          </p:cNvPicPr>
          <p:nvPr/>
        </p:nvPicPr>
        <p:blipFill rotWithShape="1">
          <a:blip r:embed="rId5" cstate="screen">
            <a:grayscl/>
            <a:extLst>
              <a:ext uri="{28A0092B-C50C-407E-A947-70E740481C1C}">
                <a14:useLocalDpi xmlns:a14="http://schemas.microsoft.com/office/drawing/2010/main"/>
              </a:ext>
            </a:extLst>
          </a:blip>
          <a:srcRect l="48835" b="39072"/>
          <a:stretch/>
        </p:blipFill>
        <p:spPr>
          <a:xfrm rot="19451056">
            <a:off x="4993343" y="1348182"/>
            <a:ext cx="647333" cy="1056573"/>
          </a:xfrm>
          <a:prstGeom prst="rect">
            <a:avLst/>
          </a:prstGeom>
        </p:spPr>
      </p:pic>
      <p:pic>
        <p:nvPicPr>
          <p:cNvPr id="36" name="图片 35">
            <a:extLst>
              <a:ext uri="{FF2B5EF4-FFF2-40B4-BE49-F238E27FC236}">
                <a16:creationId xmlns:a16="http://schemas.microsoft.com/office/drawing/2014/main" id="{1176EEA0-054E-4F4B-93CE-8C74FD76C55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598371">
            <a:off x="4711069" y="1366069"/>
            <a:ext cx="1260819" cy="1632022"/>
          </a:xfrm>
          <a:prstGeom prst="rect">
            <a:avLst/>
          </a:prstGeom>
        </p:spPr>
      </p:pic>
      <p:sp>
        <p:nvSpPr>
          <p:cNvPr id="37" name="椭圆 36">
            <a:extLst>
              <a:ext uri="{FF2B5EF4-FFF2-40B4-BE49-F238E27FC236}">
                <a16:creationId xmlns:a16="http://schemas.microsoft.com/office/drawing/2014/main" id="{7DC09C1F-6379-4E01-80A5-1787AF39F8F3}"/>
              </a:ext>
            </a:extLst>
          </p:cNvPr>
          <p:cNvSpPr/>
          <p:nvPr/>
        </p:nvSpPr>
        <p:spPr>
          <a:xfrm>
            <a:off x="3407244" y="1602944"/>
            <a:ext cx="2031323" cy="2031323"/>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B93C6A62-CA03-4A8D-8533-0B61D5994BBD}"/>
              </a:ext>
            </a:extLst>
          </p:cNvPr>
          <p:cNvSpPr/>
          <p:nvPr/>
        </p:nvSpPr>
        <p:spPr>
          <a:xfrm>
            <a:off x="3572227" y="2012417"/>
            <a:ext cx="1723549" cy="1349907"/>
          </a:xfrm>
          <a:prstGeom prst="rect">
            <a:avLst/>
          </a:prstGeom>
        </p:spPr>
        <p:txBody>
          <a:bodyPr vert="eaVert" wrap="square">
            <a:spAutoFit/>
          </a:bodyPr>
          <a:lstStyle/>
          <a:p>
            <a:pPr defTabSz="685800">
              <a:lnSpc>
                <a:spcPct val="200000"/>
              </a:lnSpc>
              <a:defRPr/>
            </a:pPr>
            <a:r>
              <a:rPr lang="zh-CN" altLang="en-US" sz="1000">
                <a:solidFill>
                  <a:prstClr val="black">
                    <a:lumMod val="65000"/>
                    <a:lumOff val="35000"/>
                  </a:prstClr>
                </a:solidFill>
                <a:latin typeface="方正古隶简体" panose="03000509000000000000" pitchFamily="65" charset="-122"/>
                <a:ea typeface="方正古隶简体" panose="03000509000000000000" pitchFamily="65" charset="-122"/>
              </a:rPr>
              <a:t>意境是指抒情性作品中所呈现的的那种情景交融虚实相生的形象系统，及其所诱发和开拓的审意。</a:t>
            </a:r>
            <a:endParaRPr lang="zh-CN" altLang="en-US" sz="1000" dirty="0">
              <a:solidFill>
                <a:prstClr val="black">
                  <a:lumMod val="65000"/>
                  <a:lumOff val="35000"/>
                </a:prstClr>
              </a:solidFill>
              <a:latin typeface="方正古隶简体" panose="03000509000000000000" pitchFamily="65" charset="-122"/>
              <a:ea typeface="方正古隶简体" panose="03000509000000000000" pitchFamily="65" charset="-122"/>
            </a:endParaRPr>
          </a:p>
        </p:txBody>
      </p:sp>
      <p:pic>
        <p:nvPicPr>
          <p:cNvPr id="39" name="图片 38">
            <a:extLst>
              <a:ext uri="{FF2B5EF4-FFF2-40B4-BE49-F238E27FC236}">
                <a16:creationId xmlns:a16="http://schemas.microsoft.com/office/drawing/2014/main" id="{BEB978E4-AEB4-4930-8F87-63F1BAD8619D}"/>
              </a:ext>
            </a:extLst>
          </p:cNvPr>
          <p:cNvPicPr>
            <a:picLocks noChangeAspect="1"/>
          </p:cNvPicPr>
          <p:nvPr/>
        </p:nvPicPr>
        <p:blipFill rotWithShape="1">
          <a:blip r:embed="rId5" cstate="screen">
            <a:grayscl/>
            <a:extLst>
              <a:ext uri="{28A0092B-C50C-407E-A947-70E740481C1C}">
                <a14:useLocalDpi xmlns:a14="http://schemas.microsoft.com/office/drawing/2010/main"/>
              </a:ext>
            </a:extLst>
          </a:blip>
          <a:srcRect l="48835" b="39072"/>
          <a:stretch/>
        </p:blipFill>
        <p:spPr>
          <a:xfrm rot="19451056">
            <a:off x="7681264" y="1348182"/>
            <a:ext cx="647333" cy="1056573"/>
          </a:xfrm>
          <a:prstGeom prst="rect">
            <a:avLst/>
          </a:prstGeom>
        </p:spPr>
      </p:pic>
      <p:pic>
        <p:nvPicPr>
          <p:cNvPr id="40" name="图片 39">
            <a:extLst>
              <a:ext uri="{FF2B5EF4-FFF2-40B4-BE49-F238E27FC236}">
                <a16:creationId xmlns:a16="http://schemas.microsoft.com/office/drawing/2014/main" id="{3A707AA0-2E97-4B38-8BDA-8009161C5F2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598371">
            <a:off x="7398990" y="1366069"/>
            <a:ext cx="1260819" cy="1632022"/>
          </a:xfrm>
          <a:prstGeom prst="rect">
            <a:avLst/>
          </a:prstGeom>
        </p:spPr>
      </p:pic>
      <p:sp>
        <p:nvSpPr>
          <p:cNvPr id="41" name="椭圆 40">
            <a:extLst>
              <a:ext uri="{FF2B5EF4-FFF2-40B4-BE49-F238E27FC236}">
                <a16:creationId xmlns:a16="http://schemas.microsoft.com/office/drawing/2014/main" id="{E5753302-DC43-4CF9-B2BF-1D5B845C716C}"/>
              </a:ext>
            </a:extLst>
          </p:cNvPr>
          <p:cNvSpPr/>
          <p:nvPr/>
        </p:nvSpPr>
        <p:spPr>
          <a:xfrm>
            <a:off x="6095165" y="1602944"/>
            <a:ext cx="2031323" cy="2031323"/>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75EC3426-9714-45CE-A03B-0E52C35AF3F5}"/>
              </a:ext>
            </a:extLst>
          </p:cNvPr>
          <p:cNvSpPr/>
          <p:nvPr/>
        </p:nvSpPr>
        <p:spPr>
          <a:xfrm>
            <a:off x="6260148" y="2012417"/>
            <a:ext cx="1723549" cy="1349907"/>
          </a:xfrm>
          <a:prstGeom prst="rect">
            <a:avLst/>
          </a:prstGeom>
        </p:spPr>
        <p:txBody>
          <a:bodyPr vert="eaVert" wrap="square">
            <a:spAutoFit/>
          </a:bodyPr>
          <a:lstStyle/>
          <a:p>
            <a:pPr defTabSz="685800">
              <a:lnSpc>
                <a:spcPct val="200000"/>
              </a:lnSpc>
              <a:defRPr/>
            </a:pPr>
            <a:r>
              <a:rPr lang="zh-CN" altLang="en-US" sz="1000">
                <a:solidFill>
                  <a:prstClr val="black">
                    <a:lumMod val="65000"/>
                    <a:lumOff val="35000"/>
                  </a:prstClr>
                </a:solidFill>
                <a:latin typeface="方正古隶简体" panose="03000509000000000000" pitchFamily="65" charset="-122"/>
                <a:ea typeface="方正古隶简体" panose="03000509000000000000" pitchFamily="65" charset="-122"/>
              </a:rPr>
              <a:t>意境是指抒情性作品中所呈现的的那种情景交融虚实相生的形象系统，及其所诱发和开拓的审意。</a:t>
            </a:r>
            <a:endParaRPr lang="zh-CN" altLang="en-US" sz="1000" dirty="0">
              <a:solidFill>
                <a:prstClr val="black">
                  <a:lumMod val="65000"/>
                  <a:lumOff val="35000"/>
                </a:prstClr>
              </a:solidFill>
              <a:latin typeface="方正古隶简体" panose="03000509000000000000" pitchFamily="65" charset="-122"/>
              <a:ea typeface="方正古隶简体" panose="03000509000000000000" pitchFamily="65" charset="-122"/>
            </a:endParaRPr>
          </a:p>
        </p:txBody>
      </p:sp>
    </p:spTree>
    <p:extLst>
      <p:ext uri="{BB962C8B-B14F-4D97-AF65-F5344CB8AC3E}">
        <p14:creationId xmlns:p14="http://schemas.microsoft.com/office/powerpoint/2010/main" val="928747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6000"/>
            <a:extLst>
              <a:ext uri="{BEBA8EAE-BF5A-486C-A8C5-ECC9F3942E4B}">
                <a14:imgProps xmlns:a14="http://schemas.microsoft.com/office/drawing/2010/main">
                  <a14:imgLayer r:embed="rId4">
                    <a14:imgEffect>
                      <a14:artisticTexturizer/>
                    </a14:imgEffect>
                    <a14:imgEffect>
                      <a14:brightnessContrast bright="18000"/>
                    </a14:imgEffect>
                    <a14:imgEffect>
                      <a14:colorTemperature colorTemp="5591"/>
                    </a14:imgEffect>
                    <a14:imgEffect>
                      <a14:saturation sat="28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2635E12D-FB7A-437F-AE78-FB0ECA5EF837}"/>
              </a:ext>
            </a:extLst>
          </p:cNvPr>
          <p:cNvSpPr/>
          <p:nvPr/>
        </p:nvSpPr>
        <p:spPr>
          <a:xfrm>
            <a:off x="1003392" y="555059"/>
            <a:ext cx="2057809" cy="411480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defRPr/>
            </a:pPr>
            <a:endParaRPr lang="zh-CN" altLang="en-US" sz="1350">
              <a:solidFill>
                <a:prstClr val="white"/>
              </a:solidFill>
              <a:latin typeface="Montserrat ExtraLight"/>
              <a:ea typeface="方正兰亭黑简体"/>
            </a:endParaRPr>
          </a:p>
        </p:txBody>
      </p:sp>
      <p:cxnSp>
        <p:nvCxnSpPr>
          <p:cNvPr id="15" name="直接连接符 14">
            <a:extLst>
              <a:ext uri="{FF2B5EF4-FFF2-40B4-BE49-F238E27FC236}">
                <a16:creationId xmlns:a16="http://schemas.microsoft.com/office/drawing/2014/main" id="{F12EC9FA-4512-48D3-9D9B-CA0B8D7FD791}"/>
              </a:ext>
            </a:extLst>
          </p:cNvPr>
          <p:cNvCxnSpPr>
            <a:cxnSpLocks/>
          </p:cNvCxnSpPr>
          <p:nvPr/>
        </p:nvCxnSpPr>
        <p:spPr>
          <a:xfrm>
            <a:off x="2031888" y="555059"/>
            <a:ext cx="0" cy="101999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a16="http://schemas.microsoft.com/office/drawing/2014/main" id="{20EDBB2B-17C8-429C-9365-ADB160815660}"/>
              </a:ext>
            </a:extLst>
          </p:cNvPr>
          <p:cNvSpPr/>
          <p:nvPr/>
        </p:nvSpPr>
        <p:spPr>
          <a:xfrm>
            <a:off x="1999775" y="1542530"/>
            <a:ext cx="65042" cy="65043"/>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defRPr/>
            </a:pPr>
            <a:endParaRPr lang="zh-CN" altLang="en-US" sz="1350">
              <a:solidFill>
                <a:prstClr val="white"/>
              </a:solidFill>
              <a:latin typeface="Montserrat ExtraLight"/>
              <a:ea typeface="方正兰亭黑简体"/>
            </a:endParaRPr>
          </a:p>
        </p:txBody>
      </p:sp>
      <p:sp>
        <p:nvSpPr>
          <p:cNvPr id="17" name="Text Box 39">
            <a:extLst>
              <a:ext uri="{FF2B5EF4-FFF2-40B4-BE49-F238E27FC236}">
                <a16:creationId xmlns:a16="http://schemas.microsoft.com/office/drawing/2014/main" id="{B8C173A5-0F70-4B4C-8437-6E5D3B3850AF}"/>
              </a:ext>
            </a:extLst>
          </p:cNvPr>
          <p:cNvSpPr txBox="1">
            <a:spLocks noChangeArrowheads="1"/>
          </p:cNvSpPr>
          <p:nvPr/>
        </p:nvSpPr>
        <p:spPr bwMode="auto">
          <a:xfrm>
            <a:off x="1249793" y="1824125"/>
            <a:ext cx="1565006" cy="4001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defTabSz="685800">
              <a:defRPr/>
            </a:pPr>
            <a:r>
              <a:rPr lang="zh-CN" altLang="en-US" sz="2000">
                <a:solidFill>
                  <a:schemeClr val="tx1">
                    <a:lumMod val="65000"/>
                    <a:lumOff val="35000"/>
                  </a:schemeClr>
                </a:solidFill>
                <a:latin typeface="方正行楷繁体" panose="03000509000000000000" pitchFamily="65" charset="-122"/>
                <a:ea typeface="方正行楷繁体" panose="03000509000000000000" pitchFamily="65" charset="-122"/>
              </a:rPr>
              <a:t>浣溪沙</a:t>
            </a:r>
          </a:p>
        </p:txBody>
      </p:sp>
      <p:sp>
        <p:nvSpPr>
          <p:cNvPr id="18" name="矩形 17">
            <a:extLst>
              <a:ext uri="{FF2B5EF4-FFF2-40B4-BE49-F238E27FC236}">
                <a16:creationId xmlns:a16="http://schemas.microsoft.com/office/drawing/2014/main" id="{4565B355-EA58-43BF-92F0-488C5EAF2F83}"/>
              </a:ext>
            </a:extLst>
          </p:cNvPr>
          <p:cNvSpPr/>
          <p:nvPr/>
        </p:nvSpPr>
        <p:spPr>
          <a:xfrm>
            <a:off x="3565822" y="555059"/>
            <a:ext cx="2035628" cy="4114800"/>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endParaRPr lang="zh-CN" altLang="en-US" sz="1350">
              <a:solidFill>
                <a:prstClr val="white"/>
              </a:solidFill>
              <a:latin typeface="Montserrat ExtraLight"/>
              <a:ea typeface="方正兰亭黑简体"/>
            </a:endParaRPr>
          </a:p>
        </p:txBody>
      </p:sp>
      <p:cxnSp>
        <p:nvCxnSpPr>
          <p:cNvPr id="19" name="直接连接符 18">
            <a:extLst>
              <a:ext uri="{FF2B5EF4-FFF2-40B4-BE49-F238E27FC236}">
                <a16:creationId xmlns:a16="http://schemas.microsoft.com/office/drawing/2014/main" id="{33E671DA-A4C9-48EA-BFF6-EA0540AD630E}"/>
              </a:ext>
            </a:extLst>
          </p:cNvPr>
          <p:cNvCxnSpPr>
            <a:cxnSpLocks/>
          </p:cNvCxnSpPr>
          <p:nvPr/>
        </p:nvCxnSpPr>
        <p:spPr>
          <a:xfrm>
            <a:off x="4583229" y="555059"/>
            <a:ext cx="0" cy="98747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id="{27045EFF-C43C-45E3-BC04-4B682B06DAC8}"/>
              </a:ext>
            </a:extLst>
          </p:cNvPr>
          <p:cNvSpPr/>
          <p:nvPr/>
        </p:nvSpPr>
        <p:spPr>
          <a:xfrm>
            <a:off x="4551115" y="1542530"/>
            <a:ext cx="65042" cy="65043"/>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defRPr/>
            </a:pPr>
            <a:endParaRPr lang="zh-CN" altLang="en-US" sz="1400">
              <a:solidFill>
                <a:prstClr val="white"/>
              </a:solidFill>
              <a:latin typeface="Montserrat ExtraLight"/>
              <a:ea typeface="方正兰亭黑简体"/>
            </a:endParaRPr>
          </a:p>
        </p:txBody>
      </p:sp>
      <p:sp>
        <p:nvSpPr>
          <p:cNvPr id="21" name="Text Box 39">
            <a:extLst>
              <a:ext uri="{FF2B5EF4-FFF2-40B4-BE49-F238E27FC236}">
                <a16:creationId xmlns:a16="http://schemas.microsoft.com/office/drawing/2014/main" id="{89B211F7-ECD8-45AA-A6C3-D0415FF0AE94}"/>
              </a:ext>
            </a:extLst>
          </p:cNvPr>
          <p:cNvSpPr txBox="1">
            <a:spLocks noChangeArrowheads="1"/>
          </p:cNvSpPr>
          <p:nvPr/>
        </p:nvSpPr>
        <p:spPr bwMode="auto">
          <a:xfrm>
            <a:off x="3821545" y="1824125"/>
            <a:ext cx="1524182" cy="4001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defTabSz="685800"/>
            <a:r>
              <a:rPr lang="zh-CN" altLang="en-US" sz="2000">
                <a:solidFill>
                  <a:schemeClr val="tx1">
                    <a:lumMod val="65000"/>
                    <a:lumOff val="35000"/>
                  </a:schemeClr>
                </a:solidFill>
                <a:latin typeface="方正行楷繁体" panose="03000509000000000000" pitchFamily="65" charset="-122"/>
                <a:ea typeface="方正行楷繁体" panose="03000509000000000000" pitchFamily="65" charset="-122"/>
              </a:rPr>
              <a:t>浣溪沙</a:t>
            </a:r>
          </a:p>
        </p:txBody>
      </p:sp>
      <p:sp>
        <p:nvSpPr>
          <p:cNvPr id="22" name="矩形 21">
            <a:extLst>
              <a:ext uri="{FF2B5EF4-FFF2-40B4-BE49-F238E27FC236}">
                <a16:creationId xmlns:a16="http://schemas.microsoft.com/office/drawing/2014/main" id="{2A36B5F3-75AC-4D13-BD1B-814D1719E376}"/>
              </a:ext>
            </a:extLst>
          </p:cNvPr>
          <p:cNvSpPr/>
          <p:nvPr/>
        </p:nvSpPr>
        <p:spPr>
          <a:xfrm>
            <a:off x="6205195" y="555059"/>
            <a:ext cx="2035628" cy="4114800"/>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endParaRPr lang="zh-CN" altLang="en-US" sz="1350">
              <a:solidFill>
                <a:prstClr val="white"/>
              </a:solidFill>
              <a:latin typeface="Montserrat ExtraLight"/>
              <a:ea typeface="方正兰亭黑简体"/>
            </a:endParaRPr>
          </a:p>
        </p:txBody>
      </p:sp>
      <p:cxnSp>
        <p:nvCxnSpPr>
          <p:cNvPr id="23" name="直接连接符 22">
            <a:extLst>
              <a:ext uri="{FF2B5EF4-FFF2-40B4-BE49-F238E27FC236}">
                <a16:creationId xmlns:a16="http://schemas.microsoft.com/office/drawing/2014/main" id="{05D3472A-7C12-480C-97F5-AEFACA81E421}"/>
              </a:ext>
            </a:extLst>
          </p:cNvPr>
          <p:cNvCxnSpPr>
            <a:cxnSpLocks/>
          </p:cNvCxnSpPr>
          <p:nvPr/>
        </p:nvCxnSpPr>
        <p:spPr>
          <a:xfrm>
            <a:off x="7222602" y="555059"/>
            <a:ext cx="0" cy="101999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id="{63EDD9A4-EDEB-4787-B6A3-1DED8125349F}"/>
              </a:ext>
            </a:extLst>
          </p:cNvPr>
          <p:cNvSpPr/>
          <p:nvPr/>
        </p:nvSpPr>
        <p:spPr>
          <a:xfrm>
            <a:off x="7190488" y="1542530"/>
            <a:ext cx="65042" cy="65043"/>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defRPr/>
            </a:pPr>
            <a:endParaRPr lang="zh-CN" altLang="en-US" sz="1400">
              <a:solidFill>
                <a:prstClr val="white"/>
              </a:solidFill>
              <a:latin typeface="Montserrat ExtraLight"/>
              <a:ea typeface="方正兰亭黑简体"/>
            </a:endParaRPr>
          </a:p>
        </p:txBody>
      </p:sp>
      <p:sp>
        <p:nvSpPr>
          <p:cNvPr id="25" name="Text Box 39">
            <a:extLst>
              <a:ext uri="{FF2B5EF4-FFF2-40B4-BE49-F238E27FC236}">
                <a16:creationId xmlns:a16="http://schemas.microsoft.com/office/drawing/2014/main" id="{0D98F673-47E5-457E-940A-D6B9154DC20E}"/>
              </a:ext>
            </a:extLst>
          </p:cNvPr>
          <p:cNvSpPr txBox="1">
            <a:spLocks noChangeArrowheads="1"/>
          </p:cNvSpPr>
          <p:nvPr/>
        </p:nvSpPr>
        <p:spPr bwMode="auto">
          <a:xfrm>
            <a:off x="6460918" y="1824125"/>
            <a:ext cx="1524182" cy="4001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defTabSz="685800"/>
            <a:r>
              <a:rPr lang="zh-CN" altLang="en-US" sz="2000">
                <a:solidFill>
                  <a:schemeClr val="tx1">
                    <a:lumMod val="65000"/>
                    <a:lumOff val="35000"/>
                  </a:schemeClr>
                </a:solidFill>
                <a:latin typeface="方正行楷繁体" panose="03000509000000000000" pitchFamily="65" charset="-122"/>
                <a:ea typeface="方正行楷繁体" panose="03000509000000000000" pitchFamily="65" charset="-122"/>
              </a:rPr>
              <a:t>浣溪沙</a:t>
            </a:r>
          </a:p>
        </p:txBody>
      </p:sp>
      <p:sp>
        <p:nvSpPr>
          <p:cNvPr id="26" name="椭圆 25">
            <a:extLst>
              <a:ext uri="{FF2B5EF4-FFF2-40B4-BE49-F238E27FC236}">
                <a16:creationId xmlns:a16="http://schemas.microsoft.com/office/drawing/2014/main" id="{CA70F6AC-2FBB-4B24-9FE3-7388ED5970D7}"/>
              </a:ext>
            </a:extLst>
          </p:cNvPr>
          <p:cNvSpPr/>
          <p:nvPr/>
        </p:nvSpPr>
        <p:spPr>
          <a:xfrm>
            <a:off x="1183461" y="2820989"/>
            <a:ext cx="1697671" cy="1697671"/>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椭圆 26">
            <a:extLst>
              <a:ext uri="{FF2B5EF4-FFF2-40B4-BE49-F238E27FC236}">
                <a16:creationId xmlns:a16="http://schemas.microsoft.com/office/drawing/2014/main" id="{66EA1558-5FB3-499A-A10C-5D94230FD531}"/>
              </a:ext>
            </a:extLst>
          </p:cNvPr>
          <p:cNvSpPr/>
          <p:nvPr/>
        </p:nvSpPr>
        <p:spPr>
          <a:xfrm>
            <a:off x="3734801" y="2820989"/>
            <a:ext cx="1697671" cy="1697671"/>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椭圆 27">
            <a:extLst>
              <a:ext uri="{FF2B5EF4-FFF2-40B4-BE49-F238E27FC236}">
                <a16:creationId xmlns:a16="http://schemas.microsoft.com/office/drawing/2014/main" id="{21A5F41D-7076-4A94-95B4-F1BD34BB570C}"/>
              </a:ext>
            </a:extLst>
          </p:cNvPr>
          <p:cNvSpPr/>
          <p:nvPr/>
        </p:nvSpPr>
        <p:spPr>
          <a:xfrm>
            <a:off x="6374174" y="2820989"/>
            <a:ext cx="1697671" cy="1697671"/>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文本框 28">
            <a:extLst>
              <a:ext uri="{FF2B5EF4-FFF2-40B4-BE49-F238E27FC236}">
                <a16:creationId xmlns:a16="http://schemas.microsoft.com/office/drawing/2014/main" id="{FE6340C2-AA1D-4568-8816-37F7368C3FC9}"/>
              </a:ext>
            </a:extLst>
          </p:cNvPr>
          <p:cNvSpPr txBox="1"/>
          <p:nvPr/>
        </p:nvSpPr>
        <p:spPr>
          <a:xfrm>
            <a:off x="1009920" y="2139329"/>
            <a:ext cx="2044752" cy="488403"/>
          </a:xfrm>
          <a:prstGeom prst="rect">
            <a:avLst/>
          </a:prstGeom>
          <a:noFill/>
        </p:spPr>
        <p:txBody>
          <a:bodyPr wrap="square" rtlCol="0">
            <a:spAutoFit/>
          </a:bodyPr>
          <a:lstStyle/>
          <a:p>
            <a:pPr algn="ctr">
              <a:lnSpc>
                <a:spcPct val="150000"/>
              </a:lnSpc>
            </a:pPr>
            <a:r>
              <a:rPr lang="zh-CN" altLang="en-US" sz="90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意境是指抒情性作品中所呈现的的那种情景交融、虚实相生的形象</a:t>
            </a:r>
            <a:endParaRPr lang="zh-CN" altLang="en-US" sz="900"/>
          </a:p>
        </p:txBody>
      </p:sp>
      <p:sp>
        <p:nvSpPr>
          <p:cNvPr id="30" name="文本框 29">
            <a:extLst>
              <a:ext uri="{FF2B5EF4-FFF2-40B4-BE49-F238E27FC236}">
                <a16:creationId xmlns:a16="http://schemas.microsoft.com/office/drawing/2014/main" id="{7E7ECFB6-EFFB-4592-9654-919E9E62B1D1}"/>
              </a:ext>
            </a:extLst>
          </p:cNvPr>
          <p:cNvSpPr txBox="1"/>
          <p:nvPr/>
        </p:nvSpPr>
        <p:spPr>
          <a:xfrm>
            <a:off x="3561260" y="2139329"/>
            <a:ext cx="2044752" cy="488403"/>
          </a:xfrm>
          <a:prstGeom prst="rect">
            <a:avLst/>
          </a:prstGeom>
          <a:noFill/>
        </p:spPr>
        <p:txBody>
          <a:bodyPr wrap="square" rtlCol="0">
            <a:spAutoFit/>
          </a:bodyPr>
          <a:lstStyle/>
          <a:p>
            <a:pPr algn="ctr">
              <a:lnSpc>
                <a:spcPct val="150000"/>
              </a:lnSpc>
            </a:pPr>
            <a:r>
              <a:rPr lang="zh-CN" altLang="en-US" sz="90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意境是指抒情性作品中所呈现的的那种情景交融、虚实相生的形象</a:t>
            </a:r>
            <a:endParaRPr lang="zh-CN" altLang="en-US" sz="900"/>
          </a:p>
        </p:txBody>
      </p:sp>
      <p:sp>
        <p:nvSpPr>
          <p:cNvPr id="43" name="文本框 42">
            <a:extLst>
              <a:ext uri="{FF2B5EF4-FFF2-40B4-BE49-F238E27FC236}">
                <a16:creationId xmlns:a16="http://schemas.microsoft.com/office/drawing/2014/main" id="{67C106ED-121B-4FF4-98E3-C678C4F71A77}"/>
              </a:ext>
            </a:extLst>
          </p:cNvPr>
          <p:cNvSpPr txBox="1"/>
          <p:nvPr/>
        </p:nvSpPr>
        <p:spPr>
          <a:xfrm>
            <a:off x="6200633" y="2139329"/>
            <a:ext cx="2044752" cy="488403"/>
          </a:xfrm>
          <a:prstGeom prst="rect">
            <a:avLst/>
          </a:prstGeom>
          <a:noFill/>
        </p:spPr>
        <p:txBody>
          <a:bodyPr wrap="square" rtlCol="0">
            <a:spAutoFit/>
          </a:bodyPr>
          <a:lstStyle/>
          <a:p>
            <a:pPr algn="ctr">
              <a:lnSpc>
                <a:spcPct val="150000"/>
              </a:lnSpc>
            </a:pPr>
            <a:r>
              <a:rPr lang="zh-CN" altLang="en-US" sz="90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意境是指抒情性作品中所呈现的的那种情景交融、虚实相生的形象</a:t>
            </a:r>
            <a:endParaRPr lang="zh-CN" altLang="en-US" sz="900"/>
          </a:p>
        </p:txBody>
      </p:sp>
    </p:spTree>
    <p:extLst>
      <p:ext uri="{BB962C8B-B14F-4D97-AF65-F5344CB8AC3E}">
        <p14:creationId xmlns:p14="http://schemas.microsoft.com/office/powerpoint/2010/main" val="40370102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26000"/>
            <a:extLst>
              <a:ext uri="{BEBA8EAE-BF5A-486C-A8C5-ECC9F3942E4B}">
                <a14:imgProps xmlns:a14="http://schemas.microsoft.com/office/drawing/2010/main">
                  <a14:imgLayer r:embed="rId5">
                    <a14:imgEffect>
                      <a14:artisticTexturizer/>
                    </a14:imgEffect>
                    <a14:imgEffect>
                      <a14:brightnessContrast bright="18000"/>
                    </a14:imgEffect>
                    <a14:imgEffect>
                      <a14:colorTemperature colorTemp="5591"/>
                    </a14:imgEffect>
                    <a14:imgEffect>
                      <a14:saturation sat="28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pic>
        <p:nvPicPr>
          <p:cNvPr id="55" name="图片 54">
            <a:extLst>
              <a:ext uri="{FF2B5EF4-FFF2-40B4-BE49-F238E27FC236}">
                <a16:creationId xmlns:a16="http://schemas.microsoft.com/office/drawing/2014/main" id="{7D9830D9-0C1A-4960-BCC8-E35A7259B16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H="1">
            <a:off x="6026384" y="0"/>
            <a:ext cx="3104192" cy="5145088"/>
          </a:xfrm>
          <a:prstGeom prst="rect">
            <a:avLst/>
          </a:prstGeom>
        </p:spPr>
      </p:pic>
      <p:pic>
        <p:nvPicPr>
          <p:cNvPr id="44" name="图片 43">
            <a:extLst>
              <a:ext uri="{FF2B5EF4-FFF2-40B4-BE49-F238E27FC236}">
                <a16:creationId xmlns:a16="http://schemas.microsoft.com/office/drawing/2014/main" id="{B834A322-ED7C-402D-915D-82F4CD9267D4}"/>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87893" y="1971674"/>
            <a:ext cx="1242459" cy="3166269"/>
          </a:xfrm>
          <a:prstGeom prst="rect">
            <a:avLst/>
          </a:prstGeom>
        </p:spPr>
      </p:pic>
      <p:pic>
        <p:nvPicPr>
          <p:cNvPr id="54" name="图片 53">
            <a:extLst>
              <a:ext uri="{FF2B5EF4-FFF2-40B4-BE49-F238E27FC236}">
                <a16:creationId xmlns:a16="http://schemas.microsoft.com/office/drawing/2014/main" id="{5C4023F6-2A27-4760-B050-1AC68352C0BD}"/>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flipH="1">
            <a:off x="791985" y="0"/>
            <a:ext cx="6796111" cy="5145088"/>
          </a:xfrm>
          <a:prstGeom prst="rect">
            <a:avLst/>
          </a:prstGeom>
        </p:spPr>
      </p:pic>
      <p:pic>
        <p:nvPicPr>
          <p:cNvPr id="46" name="佳誉">
            <a:extLst>
              <a:ext uri="{FF2B5EF4-FFF2-40B4-BE49-F238E27FC236}">
                <a16:creationId xmlns:a16="http://schemas.microsoft.com/office/drawing/2014/main" id="{99789A9A-0A09-4C16-AA06-2E3C758C7364}"/>
              </a:ext>
            </a:extLst>
          </p:cNvPr>
          <p:cNvPicPr>
            <a:picLocks noChangeAspect="1"/>
          </p:cNvPicPr>
          <p:nvPr>
            <p:custDataLst>
              <p:tags r:id="rId1"/>
            </p:custDataLst>
          </p:nvPr>
        </p:nvPicPr>
        <p:blipFill>
          <a:blip r:embed="rId9" cstate="screen">
            <a:extLst>
              <a:ext uri="{28A0092B-C50C-407E-A947-70E740481C1C}">
                <a14:useLocalDpi xmlns:a14="http://schemas.microsoft.com/office/drawing/2010/main"/>
              </a:ext>
            </a:extLst>
          </a:blip>
          <a:stretch>
            <a:fillRect/>
          </a:stretch>
        </p:blipFill>
        <p:spPr>
          <a:xfrm>
            <a:off x="5043690" y="1219335"/>
            <a:ext cx="2306099" cy="2985117"/>
          </a:xfrm>
          <a:prstGeom prst="rect">
            <a:avLst/>
          </a:prstGeom>
        </p:spPr>
      </p:pic>
      <p:pic>
        <p:nvPicPr>
          <p:cNvPr id="47" name="图片 46">
            <a:extLst>
              <a:ext uri="{FF2B5EF4-FFF2-40B4-BE49-F238E27FC236}">
                <a16:creationId xmlns:a16="http://schemas.microsoft.com/office/drawing/2014/main" id="{A9236F2E-524A-4C66-994E-CFBE95CAB71A}"/>
              </a:ext>
            </a:extLst>
          </p:cNvPr>
          <p:cNvPicPr>
            <a:picLocks noChangeAspect="1"/>
          </p:cNvPicPr>
          <p:nvPr/>
        </p:nvPicPr>
        <p:blipFill>
          <a:blip r:embed="rId10" cstate="screen">
            <a:grayscl/>
            <a:extLst>
              <a:ext uri="{28A0092B-C50C-407E-A947-70E740481C1C}">
                <a14:useLocalDpi xmlns:a14="http://schemas.microsoft.com/office/drawing/2010/main"/>
              </a:ext>
            </a:extLst>
          </a:blip>
          <a:stretch>
            <a:fillRect/>
          </a:stretch>
        </p:blipFill>
        <p:spPr>
          <a:xfrm rot="2014433">
            <a:off x="5362541" y="1995942"/>
            <a:ext cx="1722716" cy="2361223"/>
          </a:xfrm>
          <a:prstGeom prst="rect">
            <a:avLst/>
          </a:prstGeom>
        </p:spPr>
      </p:pic>
      <p:sp>
        <p:nvSpPr>
          <p:cNvPr id="48" name="椭圆 47">
            <a:extLst>
              <a:ext uri="{FF2B5EF4-FFF2-40B4-BE49-F238E27FC236}">
                <a16:creationId xmlns:a16="http://schemas.microsoft.com/office/drawing/2014/main" id="{742158A2-1B03-4A81-8621-9A7B17B45AAB}"/>
              </a:ext>
            </a:extLst>
          </p:cNvPr>
          <p:cNvSpPr/>
          <p:nvPr/>
        </p:nvSpPr>
        <p:spPr>
          <a:xfrm>
            <a:off x="2805318" y="754578"/>
            <a:ext cx="3385367" cy="3385367"/>
          </a:xfrm>
          <a:prstGeom prst="ellipse">
            <a:avLst/>
          </a:prstGeom>
          <a:blipFill dpi="0" rotWithShape="1">
            <a:blip r:embed="rId11"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glow rad="101600">
              <a:schemeClr val="bg1">
                <a:lumMod val="85000"/>
                <a:alpha val="17000"/>
              </a:schemeClr>
            </a:glow>
            <a:outerShdw blurRad="50800" dist="38100" dir="5400000" algn="t" rotWithShape="0">
              <a:prstClr val="black">
                <a:alpha val="40000"/>
              </a:prstClr>
            </a:outerShdw>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a:endParaRPr>
          </a:p>
        </p:txBody>
      </p:sp>
      <p:sp>
        <p:nvSpPr>
          <p:cNvPr id="49" name="矩形 48">
            <a:extLst>
              <a:ext uri="{FF2B5EF4-FFF2-40B4-BE49-F238E27FC236}">
                <a16:creationId xmlns:a16="http://schemas.microsoft.com/office/drawing/2014/main" id="{313B05A1-A533-488D-B1AA-C957E4EE4975}"/>
              </a:ext>
            </a:extLst>
          </p:cNvPr>
          <p:cNvSpPr/>
          <p:nvPr/>
        </p:nvSpPr>
        <p:spPr>
          <a:xfrm>
            <a:off x="3013351" y="2078312"/>
            <a:ext cx="2893100" cy="1341163"/>
          </a:xfrm>
          <a:prstGeom prst="rect">
            <a:avLst/>
          </a:prstGeom>
        </p:spPr>
        <p:txBody>
          <a:bodyPr vert="eaVert" wrap="square">
            <a:spAutoFit/>
          </a:bodyPr>
          <a:lstStyle/>
          <a:p>
            <a:pPr marL="0" marR="0" lvl="0" indent="0" algn="l" defTabSz="685800" rtl="0" eaLnBrk="1" fontAlgn="auto" latinLnBrk="0" hangingPunct="1">
              <a:lnSpc>
                <a:spcPct val="2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black">
                    <a:lumMod val="65000"/>
                    <a:lumOff val="35000"/>
                  </a:prstClr>
                </a:solidFill>
                <a:effectLst/>
                <a:uLnTx/>
                <a:uFillTx/>
                <a:latin typeface="方正古隶简体" panose="03000509000000000000" pitchFamily="65" charset="-122"/>
                <a:ea typeface="方正古隶简体" panose="03000509000000000000" pitchFamily="65" charset="-122"/>
                <a:cs typeface="+mn-cs"/>
              </a:rPr>
              <a:t>意境是指抒情性作品中所呈现的的那种情景交融虚实相生的形象系统，及其所诱发和开拓的审意境是指抒情性作品中所呈现的的那种情景交融</a:t>
            </a:r>
          </a:p>
        </p:txBody>
      </p:sp>
      <p:grpSp>
        <p:nvGrpSpPr>
          <p:cNvPr id="50" name="组合 49">
            <a:extLst>
              <a:ext uri="{FF2B5EF4-FFF2-40B4-BE49-F238E27FC236}">
                <a16:creationId xmlns:a16="http://schemas.microsoft.com/office/drawing/2014/main" id="{3AC6C0EF-824E-46D3-80D7-13A1A62A883E}"/>
              </a:ext>
            </a:extLst>
          </p:cNvPr>
          <p:cNvGrpSpPr/>
          <p:nvPr/>
        </p:nvGrpSpPr>
        <p:grpSpPr>
          <a:xfrm>
            <a:off x="4046003" y="1073930"/>
            <a:ext cx="820603" cy="815859"/>
            <a:chOff x="5235093" y="759456"/>
            <a:chExt cx="714981" cy="710848"/>
          </a:xfrm>
        </p:grpSpPr>
        <p:sp>
          <p:nvSpPr>
            <p:cNvPr id="51" name="文本框 50">
              <a:extLst>
                <a:ext uri="{FF2B5EF4-FFF2-40B4-BE49-F238E27FC236}">
                  <a16:creationId xmlns:a16="http://schemas.microsoft.com/office/drawing/2014/main" id="{7872702F-C8AB-4CEA-867C-3B6FDF084745}"/>
                </a:ext>
              </a:extLst>
            </p:cNvPr>
            <p:cNvSpPr txBox="1"/>
            <p:nvPr/>
          </p:nvSpPr>
          <p:spPr>
            <a:xfrm>
              <a:off x="5248921" y="879189"/>
              <a:ext cx="643589" cy="482692"/>
            </a:xfrm>
            <a:prstGeom prst="rect">
              <a:avLst/>
            </a:prstGeom>
            <a:noFill/>
          </p:spPr>
          <p:txBody>
            <a:bodyPr vert="eaVert" wrap="none" rtlCol="0">
              <a:spAutoFit/>
            </a:bodyPr>
            <a:lstStyle/>
            <a:p>
              <a:pPr defTabSz="685800">
                <a:defRPr/>
              </a:pPr>
              <a:r>
                <a:rPr lang="zh-CN" altLang="en-US" sz="3600">
                  <a:solidFill>
                    <a:schemeClr val="tx1">
                      <a:lumMod val="65000"/>
                      <a:lumOff val="35000"/>
                    </a:schemeClr>
                  </a:solidFill>
                  <a:latin typeface="方正行楷繁体" panose="03000509000000000000" pitchFamily="65" charset="-122"/>
                  <a:ea typeface="方正行楷繁体" panose="03000509000000000000" pitchFamily="65" charset="-122"/>
                </a:rPr>
                <a:t>贰</a:t>
              </a:r>
              <a:endParaRPr lang="zh-CN" altLang="en-US" sz="3600" dirty="0">
                <a:solidFill>
                  <a:schemeClr val="tx1">
                    <a:lumMod val="65000"/>
                    <a:lumOff val="35000"/>
                  </a:schemeClr>
                </a:solidFill>
                <a:latin typeface="方正行楷繁体" panose="03000509000000000000" pitchFamily="65" charset="-122"/>
                <a:ea typeface="方正行楷繁体" panose="03000509000000000000" pitchFamily="65" charset="-122"/>
              </a:endParaRPr>
            </a:p>
          </p:txBody>
        </p:sp>
        <p:sp>
          <p:nvSpPr>
            <p:cNvPr id="52" name="椭圆 51">
              <a:extLst>
                <a:ext uri="{FF2B5EF4-FFF2-40B4-BE49-F238E27FC236}">
                  <a16:creationId xmlns:a16="http://schemas.microsoft.com/office/drawing/2014/main" id="{F617EF58-6781-4182-B87B-DE5861A3A337}"/>
                </a:ext>
              </a:extLst>
            </p:cNvPr>
            <p:cNvSpPr/>
            <p:nvPr/>
          </p:nvSpPr>
          <p:spPr>
            <a:xfrm>
              <a:off x="5235093" y="759456"/>
              <a:ext cx="714981" cy="710848"/>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53" name="椭圆 52">
              <a:extLst>
                <a:ext uri="{FF2B5EF4-FFF2-40B4-BE49-F238E27FC236}">
                  <a16:creationId xmlns:a16="http://schemas.microsoft.com/office/drawing/2014/main" id="{228AE8BF-0CD6-460D-83B3-ECDBDA2B2C1C}"/>
                </a:ext>
              </a:extLst>
            </p:cNvPr>
            <p:cNvSpPr/>
            <p:nvPr/>
          </p:nvSpPr>
          <p:spPr>
            <a:xfrm>
              <a:off x="5287910" y="810207"/>
              <a:ext cx="609348" cy="609347"/>
            </a:xfrm>
            <a:prstGeom prst="ellips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grpSp>
    </p:spTree>
    <p:extLst>
      <p:ext uri="{BB962C8B-B14F-4D97-AF65-F5344CB8AC3E}">
        <p14:creationId xmlns:p14="http://schemas.microsoft.com/office/powerpoint/2010/main" val="1891535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6000"/>
            <a:extLst>
              <a:ext uri="{BEBA8EAE-BF5A-486C-A8C5-ECC9F3942E4B}">
                <a14:imgProps xmlns:a14="http://schemas.microsoft.com/office/drawing/2010/main">
                  <a14:imgLayer r:embed="rId4">
                    <a14:imgEffect>
                      <a14:artisticTexturizer/>
                    </a14:imgEffect>
                    <a14:imgEffect>
                      <a14:brightnessContrast bright="18000"/>
                    </a14:imgEffect>
                    <a14:imgEffect>
                      <a14:colorTemperature colorTemp="5591"/>
                    </a14:imgEffect>
                    <a14:imgEffect>
                      <a14:saturation sat="28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sp>
        <p:nvSpPr>
          <p:cNvPr id="31" name="文本框 30">
            <a:extLst>
              <a:ext uri="{FF2B5EF4-FFF2-40B4-BE49-F238E27FC236}">
                <a16:creationId xmlns:a16="http://schemas.microsoft.com/office/drawing/2014/main" id="{6FDD8587-5601-4062-8CB7-B3ABA2464CB9}"/>
              </a:ext>
            </a:extLst>
          </p:cNvPr>
          <p:cNvSpPr txBox="1"/>
          <p:nvPr/>
        </p:nvSpPr>
        <p:spPr>
          <a:xfrm>
            <a:off x="3906320" y="1747475"/>
            <a:ext cx="430887" cy="1323439"/>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rPr>
              <a:t>这里输入标题</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endParaRPr>
          </a:p>
        </p:txBody>
      </p:sp>
      <p:cxnSp>
        <p:nvCxnSpPr>
          <p:cNvPr id="32" name="直接连接符 31">
            <a:extLst>
              <a:ext uri="{FF2B5EF4-FFF2-40B4-BE49-F238E27FC236}">
                <a16:creationId xmlns:a16="http://schemas.microsoft.com/office/drawing/2014/main" id="{D56E9C36-B9AD-4850-B284-D4B1614ABB4D}"/>
              </a:ext>
            </a:extLst>
          </p:cNvPr>
          <p:cNvCxnSpPr/>
          <p:nvPr/>
        </p:nvCxnSpPr>
        <p:spPr>
          <a:xfrm>
            <a:off x="3870896" y="1747475"/>
            <a:ext cx="0" cy="2779711"/>
          </a:xfrm>
          <a:prstGeom prst="line">
            <a:avLst/>
          </a:prstGeom>
          <a:noFill/>
          <a:ln w="12700" cap="flat" cmpd="sng" algn="ctr">
            <a:solidFill>
              <a:sysClr val="windowText" lastClr="000000">
                <a:lumMod val="50000"/>
                <a:lumOff val="50000"/>
              </a:sysClr>
            </a:solidFill>
            <a:prstDash val="solid"/>
            <a:miter lim="800000"/>
          </a:ln>
          <a:effectLst/>
        </p:spPr>
      </p:cxnSp>
      <p:sp>
        <p:nvSpPr>
          <p:cNvPr id="33" name="文本框 32">
            <a:extLst>
              <a:ext uri="{FF2B5EF4-FFF2-40B4-BE49-F238E27FC236}">
                <a16:creationId xmlns:a16="http://schemas.microsoft.com/office/drawing/2014/main" id="{42FFACE3-7E38-42AE-812F-8F7A1C1623BF}"/>
              </a:ext>
            </a:extLst>
          </p:cNvPr>
          <p:cNvSpPr txBox="1"/>
          <p:nvPr/>
        </p:nvSpPr>
        <p:spPr>
          <a:xfrm>
            <a:off x="3136234" y="1747475"/>
            <a:ext cx="600164" cy="2779711"/>
          </a:xfrm>
          <a:prstGeom prst="rect">
            <a:avLst/>
          </a:prstGeom>
          <a:noFill/>
        </p:spPr>
        <p:txBody>
          <a:bodyPr vert="eaVert"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a:ln>
                  <a:noFill/>
                </a:ln>
                <a:solidFill>
                  <a:prstClr val="black">
                    <a:lumMod val="65000"/>
                    <a:lumOff val="35000"/>
                  </a:prstClr>
                </a:solidFill>
                <a:effectLst/>
                <a:uLnTx/>
                <a:uFillTx/>
                <a:latin typeface="方正古隶简体" panose="03000509000000000000" pitchFamily="65" charset="-122"/>
                <a:ea typeface="方正古隶简体" panose="03000509000000000000" pitchFamily="65" charset="-122"/>
                <a:cs typeface="+mn-cs"/>
              </a:rPr>
              <a:t>意境是指抒情性作品中所呈现的的那种情景交融虚实相生的形象系统，及其所诱发和开拓的审意</a:t>
            </a:r>
          </a:p>
        </p:txBody>
      </p:sp>
      <p:sp>
        <p:nvSpPr>
          <p:cNvPr id="34" name="文本框 33">
            <a:extLst>
              <a:ext uri="{FF2B5EF4-FFF2-40B4-BE49-F238E27FC236}">
                <a16:creationId xmlns:a16="http://schemas.microsoft.com/office/drawing/2014/main" id="{842F4D1D-4CB8-44B2-984E-6A0E45BD4839}"/>
              </a:ext>
            </a:extLst>
          </p:cNvPr>
          <p:cNvSpPr txBox="1"/>
          <p:nvPr/>
        </p:nvSpPr>
        <p:spPr>
          <a:xfrm>
            <a:off x="2330870" y="1747475"/>
            <a:ext cx="430887" cy="1323439"/>
          </a:xfrm>
          <a:prstGeom prst="rect">
            <a:avLst/>
          </a:prstGeom>
          <a:noFill/>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rPr>
              <a:t>这里输入标题</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endParaRPr>
          </a:p>
        </p:txBody>
      </p:sp>
      <p:cxnSp>
        <p:nvCxnSpPr>
          <p:cNvPr id="35" name="直接连接符 34">
            <a:extLst>
              <a:ext uri="{FF2B5EF4-FFF2-40B4-BE49-F238E27FC236}">
                <a16:creationId xmlns:a16="http://schemas.microsoft.com/office/drawing/2014/main" id="{83D64D98-5E8D-4837-B640-B5023B1F85DF}"/>
              </a:ext>
            </a:extLst>
          </p:cNvPr>
          <p:cNvCxnSpPr/>
          <p:nvPr/>
        </p:nvCxnSpPr>
        <p:spPr>
          <a:xfrm>
            <a:off x="2240819" y="1747475"/>
            <a:ext cx="0" cy="2779711"/>
          </a:xfrm>
          <a:prstGeom prst="line">
            <a:avLst/>
          </a:prstGeom>
          <a:noFill/>
          <a:ln w="12700" cap="flat" cmpd="sng" algn="ctr">
            <a:solidFill>
              <a:sysClr val="windowText" lastClr="000000">
                <a:lumMod val="50000"/>
                <a:lumOff val="50000"/>
              </a:sysClr>
            </a:solidFill>
            <a:prstDash val="solid"/>
            <a:miter lim="800000"/>
          </a:ln>
          <a:effectLst/>
        </p:spPr>
      </p:cxnSp>
      <p:sp>
        <p:nvSpPr>
          <p:cNvPr id="36" name="文本框 35">
            <a:extLst>
              <a:ext uri="{FF2B5EF4-FFF2-40B4-BE49-F238E27FC236}">
                <a16:creationId xmlns:a16="http://schemas.microsoft.com/office/drawing/2014/main" id="{027FC6AB-6164-4163-A517-70309DDF7907}"/>
              </a:ext>
            </a:extLst>
          </p:cNvPr>
          <p:cNvSpPr txBox="1"/>
          <p:nvPr/>
        </p:nvSpPr>
        <p:spPr>
          <a:xfrm>
            <a:off x="1506157" y="1747475"/>
            <a:ext cx="600164" cy="2779711"/>
          </a:xfrm>
          <a:prstGeom prst="rect">
            <a:avLst/>
          </a:prstGeom>
          <a:noFill/>
        </p:spPr>
        <p:txBody>
          <a:bodyPr vert="eaVert"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a:ln>
                  <a:noFill/>
                </a:ln>
                <a:solidFill>
                  <a:prstClr val="black">
                    <a:lumMod val="65000"/>
                    <a:lumOff val="35000"/>
                  </a:prstClr>
                </a:solidFill>
                <a:effectLst/>
                <a:uLnTx/>
                <a:uFillTx/>
                <a:latin typeface="方正古隶简体" panose="03000509000000000000" pitchFamily="65" charset="-122"/>
                <a:ea typeface="方正古隶简体" panose="03000509000000000000" pitchFamily="65" charset="-122"/>
                <a:cs typeface="+mn-cs"/>
              </a:rPr>
              <a:t>意境是指抒情性作品中所呈现的的那种情景交融虚实相生的形象系统，及其所诱发和开拓的审意</a:t>
            </a:r>
          </a:p>
        </p:txBody>
      </p:sp>
      <p:sp>
        <p:nvSpPr>
          <p:cNvPr id="37" name="文本框 36">
            <a:extLst>
              <a:ext uri="{FF2B5EF4-FFF2-40B4-BE49-F238E27FC236}">
                <a16:creationId xmlns:a16="http://schemas.microsoft.com/office/drawing/2014/main" id="{915081C6-318E-4656-96FA-79F4F9A819AE}"/>
              </a:ext>
            </a:extLst>
          </p:cNvPr>
          <p:cNvSpPr txBox="1"/>
          <p:nvPr/>
        </p:nvSpPr>
        <p:spPr>
          <a:xfrm>
            <a:off x="5477239" y="1747475"/>
            <a:ext cx="430887" cy="1323439"/>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rPr>
              <a:t>这里输入标题</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endParaRPr>
          </a:p>
        </p:txBody>
      </p:sp>
      <p:cxnSp>
        <p:nvCxnSpPr>
          <p:cNvPr id="38" name="直接连接符 37">
            <a:extLst>
              <a:ext uri="{FF2B5EF4-FFF2-40B4-BE49-F238E27FC236}">
                <a16:creationId xmlns:a16="http://schemas.microsoft.com/office/drawing/2014/main" id="{65ECAA4E-5171-477E-A7E0-19146005D968}"/>
              </a:ext>
            </a:extLst>
          </p:cNvPr>
          <p:cNvCxnSpPr/>
          <p:nvPr/>
        </p:nvCxnSpPr>
        <p:spPr>
          <a:xfrm>
            <a:off x="5441815" y="1747475"/>
            <a:ext cx="0" cy="2779711"/>
          </a:xfrm>
          <a:prstGeom prst="line">
            <a:avLst/>
          </a:prstGeom>
          <a:noFill/>
          <a:ln w="12700" cap="flat" cmpd="sng" algn="ctr">
            <a:solidFill>
              <a:sysClr val="windowText" lastClr="000000">
                <a:lumMod val="50000"/>
                <a:lumOff val="50000"/>
              </a:sysClr>
            </a:solidFill>
            <a:prstDash val="solid"/>
            <a:miter lim="800000"/>
          </a:ln>
          <a:effectLst/>
        </p:spPr>
      </p:cxnSp>
      <p:sp>
        <p:nvSpPr>
          <p:cNvPr id="39" name="文本框 38">
            <a:extLst>
              <a:ext uri="{FF2B5EF4-FFF2-40B4-BE49-F238E27FC236}">
                <a16:creationId xmlns:a16="http://schemas.microsoft.com/office/drawing/2014/main" id="{D8E6E03E-F650-40F8-A52F-997F136AA1D3}"/>
              </a:ext>
            </a:extLst>
          </p:cNvPr>
          <p:cNvSpPr txBox="1"/>
          <p:nvPr/>
        </p:nvSpPr>
        <p:spPr>
          <a:xfrm>
            <a:off x="4707153" y="1747475"/>
            <a:ext cx="600164" cy="2779711"/>
          </a:xfrm>
          <a:prstGeom prst="rect">
            <a:avLst/>
          </a:prstGeom>
          <a:noFill/>
        </p:spPr>
        <p:txBody>
          <a:bodyPr vert="eaVert"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a:ln>
                  <a:noFill/>
                </a:ln>
                <a:solidFill>
                  <a:prstClr val="black">
                    <a:lumMod val="65000"/>
                    <a:lumOff val="35000"/>
                  </a:prstClr>
                </a:solidFill>
                <a:effectLst/>
                <a:uLnTx/>
                <a:uFillTx/>
                <a:latin typeface="方正古隶简体" panose="03000509000000000000" pitchFamily="65" charset="-122"/>
                <a:ea typeface="方正古隶简体" panose="03000509000000000000" pitchFamily="65" charset="-122"/>
                <a:cs typeface="+mn-cs"/>
              </a:rPr>
              <a:t>意境是指抒情性作品中所呈现的的那种情景交融虚实相生的形象系统，及其所诱发和开拓的审意</a:t>
            </a:r>
          </a:p>
        </p:txBody>
      </p:sp>
      <p:sp>
        <p:nvSpPr>
          <p:cNvPr id="40" name="文本框 39">
            <a:extLst>
              <a:ext uri="{FF2B5EF4-FFF2-40B4-BE49-F238E27FC236}">
                <a16:creationId xmlns:a16="http://schemas.microsoft.com/office/drawing/2014/main" id="{682F8C6B-0456-462B-89F0-F3944FF590A2}"/>
              </a:ext>
            </a:extLst>
          </p:cNvPr>
          <p:cNvSpPr txBox="1"/>
          <p:nvPr/>
        </p:nvSpPr>
        <p:spPr>
          <a:xfrm>
            <a:off x="7122200" y="1747475"/>
            <a:ext cx="430887" cy="1323439"/>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rPr>
              <a:t>这里输入标题</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endParaRPr>
          </a:p>
        </p:txBody>
      </p:sp>
      <p:cxnSp>
        <p:nvCxnSpPr>
          <p:cNvPr id="41" name="直接连接符 40">
            <a:extLst>
              <a:ext uri="{FF2B5EF4-FFF2-40B4-BE49-F238E27FC236}">
                <a16:creationId xmlns:a16="http://schemas.microsoft.com/office/drawing/2014/main" id="{E814BD93-4BA2-40A6-AE26-4275ABC9E92D}"/>
              </a:ext>
            </a:extLst>
          </p:cNvPr>
          <p:cNvCxnSpPr/>
          <p:nvPr/>
        </p:nvCxnSpPr>
        <p:spPr>
          <a:xfrm>
            <a:off x="7086776" y="1747475"/>
            <a:ext cx="0" cy="2779711"/>
          </a:xfrm>
          <a:prstGeom prst="line">
            <a:avLst/>
          </a:prstGeom>
          <a:noFill/>
          <a:ln w="12700" cap="flat" cmpd="sng" algn="ctr">
            <a:solidFill>
              <a:sysClr val="windowText" lastClr="000000">
                <a:lumMod val="50000"/>
                <a:lumOff val="50000"/>
              </a:sysClr>
            </a:solidFill>
            <a:prstDash val="solid"/>
            <a:miter lim="800000"/>
          </a:ln>
          <a:effectLst/>
        </p:spPr>
      </p:cxnSp>
      <p:sp>
        <p:nvSpPr>
          <p:cNvPr id="42" name="文本框 41">
            <a:extLst>
              <a:ext uri="{FF2B5EF4-FFF2-40B4-BE49-F238E27FC236}">
                <a16:creationId xmlns:a16="http://schemas.microsoft.com/office/drawing/2014/main" id="{FDFE691F-A924-482F-B55E-7280EFEF98EE}"/>
              </a:ext>
            </a:extLst>
          </p:cNvPr>
          <p:cNvSpPr txBox="1"/>
          <p:nvPr/>
        </p:nvSpPr>
        <p:spPr>
          <a:xfrm>
            <a:off x="6352114" y="1747475"/>
            <a:ext cx="600164" cy="2779711"/>
          </a:xfrm>
          <a:prstGeom prst="rect">
            <a:avLst/>
          </a:prstGeom>
          <a:noFill/>
        </p:spPr>
        <p:txBody>
          <a:bodyPr vert="eaVert"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a:ln>
                  <a:noFill/>
                </a:ln>
                <a:solidFill>
                  <a:prstClr val="black">
                    <a:lumMod val="65000"/>
                    <a:lumOff val="35000"/>
                  </a:prstClr>
                </a:solidFill>
                <a:effectLst/>
                <a:uLnTx/>
                <a:uFillTx/>
                <a:latin typeface="方正古隶简体" panose="03000509000000000000" pitchFamily="65" charset="-122"/>
                <a:ea typeface="方正古隶简体" panose="03000509000000000000" pitchFamily="65" charset="-122"/>
                <a:cs typeface="+mn-cs"/>
              </a:rPr>
              <a:t>意境是指抒情性作品中所呈现的的那种情景交融虚实相生的形象系统，及其所诱发和开拓的审意</a:t>
            </a:r>
          </a:p>
        </p:txBody>
      </p:sp>
      <p:sp>
        <p:nvSpPr>
          <p:cNvPr id="44" name="矩形 43">
            <a:extLst>
              <a:ext uri="{FF2B5EF4-FFF2-40B4-BE49-F238E27FC236}">
                <a16:creationId xmlns:a16="http://schemas.microsoft.com/office/drawing/2014/main" id="{A3FF64FA-2A64-47C2-9ACF-A3377938340A}"/>
              </a:ext>
            </a:extLst>
          </p:cNvPr>
          <p:cNvSpPr/>
          <p:nvPr/>
        </p:nvSpPr>
        <p:spPr>
          <a:xfrm>
            <a:off x="1859971" y="895082"/>
            <a:ext cx="742974" cy="575828"/>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outerShdw blurRad="63500" sx="102000" sy="102000" algn="ctr" rotWithShape="0">
              <a:prstClr val="black">
                <a:alpha val="40000"/>
              </a:prstClr>
            </a:outerShdw>
          </a:effectLst>
        </p:spPr>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rPr>
              <a:t>壹</a:t>
            </a:r>
            <a:endParaRPr kumimoji="0" lang="zh-CN" altLang="en-US" sz="3200" b="0" i="0" u="none" strike="noStrike" kern="1200" cap="none" spc="0" normalizeH="0" baseline="0" noProof="0" dirty="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endParaRPr>
          </a:p>
        </p:txBody>
      </p:sp>
      <p:sp>
        <p:nvSpPr>
          <p:cNvPr id="45" name="矩形 44">
            <a:extLst>
              <a:ext uri="{FF2B5EF4-FFF2-40B4-BE49-F238E27FC236}">
                <a16:creationId xmlns:a16="http://schemas.microsoft.com/office/drawing/2014/main" id="{CE146BB3-91FE-444D-8A67-A5B50FB39E1C}"/>
              </a:ext>
            </a:extLst>
          </p:cNvPr>
          <p:cNvSpPr/>
          <p:nvPr/>
        </p:nvSpPr>
        <p:spPr>
          <a:xfrm>
            <a:off x="3465149" y="895082"/>
            <a:ext cx="742974" cy="575828"/>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outerShdw blurRad="63500" sx="102000" sy="102000" algn="ctr" rotWithShape="0">
              <a:prstClr val="black">
                <a:alpha val="40000"/>
              </a:prstClr>
            </a:outerShdw>
          </a:effectLst>
        </p:spPr>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rPr>
              <a:t>贰</a:t>
            </a:r>
            <a:endParaRPr kumimoji="0" lang="zh-CN" altLang="en-US" sz="3200" b="0" i="0" u="none" strike="noStrike" kern="1200" cap="none" spc="0" normalizeH="0" baseline="0" noProof="0" dirty="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endParaRPr>
          </a:p>
        </p:txBody>
      </p:sp>
      <p:sp>
        <p:nvSpPr>
          <p:cNvPr id="46" name="矩形 45">
            <a:extLst>
              <a:ext uri="{FF2B5EF4-FFF2-40B4-BE49-F238E27FC236}">
                <a16:creationId xmlns:a16="http://schemas.microsoft.com/office/drawing/2014/main" id="{E190CBAC-A1F0-4024-88AE-2214D68837B1}"/>
              </a:ext>
            </a:extLst>
          </p:cNvPr>
          <p:cNvSpPr/>
          <p:nvPr/>
        </p:nvSpPr>
        <p:spPr>
          <a:xfrm>
            <a:off x="5070328" y="895082"/>
            <a:ext cx="742974" cy="575828"/>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outerShdw blurRad="63500" sx="102000" sy="102000" algn="ctr" rotWithShape="0">
              <a:prstClr val="black">
                <a:alpha val="40000"/>
              </a:prstClr>
            </a:outerShdw>
          </a:effectLst>
        </p:spPr>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rPr>
              <a:t>叁</a:t>
            </a:r>
            <a:endParaRPr kumimoji="0" lang="zh-CN" altLang="en-US" sz="3200" b="0" i="0" u="none" strike="noStrike" kern="1200" cap="none" spc="0" normalizeH="0" baseline="0" noProof="0" dirty="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endParaRPr>
          </a:p>
        </p:txBody>
      </p:sp>
      <p:sp>
        <p:nvSpPr>
          <p:cNvPr id="47" name="矩形 46">
            <a:extLst>
              <a:ext uri="{FF2B5EF4-FFF2-40B4-BE49-F238E27FC236}">
                <a16:creationId xmlns:a16="http://schemas.microsoft.com/office/drawing/2014/main" id="{EE3EBDCB-1FC7-44E8-85B7-10ECE07C33C1}"/>
              </a:ext>
            </a:extLst>
          </p:cNvPr>
          <p:cNvSpPr/>
          <p:nvPr/>
        </p:nvSpPr>
        <p:spPr>
          <a:xfrm>
            <a:off x="6675507" y="895082"/>
            <a:ext cx="742974" cy="575828"/>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outerShdw blurRad="63500" sx="102000" sy="102000" algn="ctr" rotWithShape="0">
              <a:prstClr val="black">
                <a:alpha val="40000"/>
              </a:prstClr>
            </a:outerShdw>
          </a:effectLst>
        </p:spPr>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rPr>
              <a:t>肆</a:t>
            </a:r>
            <a:endParaRPr kumimoji="0" lang="zh-CN" altLang="en-US" sz="3200" b="0" i="0" u="none" strike="noStrike" kern="1200" cap="none" spc="0" normalizeH="0" baseline="0" noProof="0" dirty="0">
              <a:ln>
                <a:noFill/>
              </a:ln>
              <a:solidFill>
                <a:prstClr val="black">
                  <a:lumMod val="65000"/>
                  <a:lumOff val="35000"/>
                </a:prstClr>
              </a:solidFill>
              <a:effectLst/>
              <a:uLnTx/>
              <a:uFillTx/>
              <a:latin typeface="方正行楷繁体" panose="03000509000000000000" pitchFamily="65" charset="-122"/>
              <a:ea typeface="方正行楷繁体" panose="03000509000000000000" pitchFamily="65" charset="-122"/>
              <a:cs typeface="+mn-cs"/>
            </a:endParaRPr>
          </a:p>
        </p:txBody>
      </p:sp>
      <p:pic>
        <p:nvPicPr>
          <p:cNvPr id="48" name="佳誉">
            <a:extLst>
              <a:ext uri="{FF2B5EF4-FFF2-40B4-BE49-F238E27FC236}">
                <a16:creationId xmlns:a16="http://schemas.microsoft.com/office/drawing/2014/main" id="{15AD15D8-BA3B-42B4-99CE-8DEE0DA69DB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674069" y="904607"/>
            <a:ext cx="185902" cy="575828"/>
          </a:xfrm>
          <a:prstGeom prst="rect">
            <a:avLst/>
          </a:prstGeom>
        </p:spPr>
      </p:pic>
      <p:pic>
        <p:nvPicPr>
          <p:cNvPr id="49" name="佳誉">
            <a:extLst>
              <a:ext uri="{FF2B5EF4-FFF2-40B4-BE49-F238E27FC236}">
                <a16:creationId xmlns:a16="http://schemas.microsoft.com/office/drawing/2014/main" id="{4AF0FCD4-FFE2-4956-BC22-2CA5C2C47F1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08123" y="895082"/>
            <a:ext cx="185902" cy="575828"/>
          </a:xfrm>
          <a:prstGeom prst="rect">
            <a:avLst/>
          </a:prstGeom>
        </p:spPr>
      </p:pic>
      <p:pic>
        <p:nvPicPr>
          <p:cNvPr id="50" name="佳誉">
            <a:extLst>
              <a:ext uri="{FF2B5EF4-FFF2-40B4-BE49-F238E27FC236}">
                <a16:creationId xmlns:a16="http://schemas.microsoft.com/office/drawing/2014/main" id="{AC8D89A4-3D01-404F-8352-8A18D383332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420542" y="895082"/>
            <a:ext cx="185902" cy="575828"/>
          </a:xfrm>
          <a:prstGeom prst="rect">
            <a:avLst/>
          </a:prstGeom>
        </p:spPr>
      </p:pic>
      <p:pic>
        <p:nvPicPr>
          <p:cNvPr id="51" name="佳誉">
            <a:extLst>
              <a:ext uri="{FF2B5EF4-FFF2-40B4-BE49-F238E27FC236}">
                <a16:creationId xmlns:a16="http://schemas.microsoft.com/office/drawing/2014/main" id="{3C59D0BF-648E-406F-90AA-4B9124128D8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4884426" y="914169"/>
            <a:ext cx="185902" cy="575828"/>
          </a:xfrm>
          <a:prstGeom prst="rect">
            <a:avLst/>
          </a:prstGeom>
        </p:spPr>
      </p:pic>
    </p:spTree>
    <p:extLst>
      <p:ext uri="{BB962C8B-B14F-4D97-AF65-F5344CB8AC3E}">
        <p14:creationId xmlns:p14="http://schemas.microsoft.com/office/powerpoint/2010/main" val="19870383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6000"/>
            <a:extLst>
              <a:ext uri="{BEBA8EAE-BF5A-486C-A8C5-ECC9F3942E4B}">
                <a14:imgProps xmlns:a14="http://schemas.microsoft.com/office/drawing/2010/main">
                  <a14:imgLayer r:embed="rId4">
                    <a14:imgEffect>
                      <a14:artisticTexturizer/>
                    </a14:imgEffect>
                    <a14:imgEffect>
                      <a14:brightnessContrast bright="18000"/>
                    </a14:imgEffect>
                    <a14:imgEffect>
                      <a14:colorTemperature colorTemp="5591"/>
                    </a14:imgEffect>
                    <a14:imgEffect>
                      <a14:saturation sat="28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sp>
        <p:nvSpPr>
          <p:cNvPr id="2" name="自由: 形状 17">
            <a:extLst>
              <a:ext uri="{FF2B5EF4-FFF2-40B4-BE49-F238E27FC236}">
                <a16:creationId xmlns:a16="http://schemas.microsoft.com/office/drawing/2014/main" id="{EB2B4189-464E-4BEE-BAD5-92425E69E331}"/>
              </a:ext>
            </a:extLst>
          </p:cNvPr>
          <p:cNvSpPr/>
          <p:nvPr/>
        </p:nvSpPr>
        <p:spPr>
          <a:xfrm>
            <a:off x="3287440" y="794"/>
            <a:ext cx="5856560" cy="5143500"/>
          </a:xfrm>
          <a:custGeom>
            <a:avLst/>
            <a:gdLst>
              <a:gd name="connsiteX0" fmla="*/ 1358039 w 7808747"/>
              <a:gd name="connsiteY0" fmla="*/ 0 h 6858000"/>
              <a:gd name="connsiteX1" fmla="*/ 7808747 w 7808747"/>
              <a:gd name="connsiteY1" fmla="*/ 0 h 6858000"/>
              <a:gd name="connsiteX2" fmla="*/ 7808747 w 7808747"/>
              <a:gd name="connsiteY2" fmla="*/ 6858000 h 6858000"/>
              <a:gd name="connsiteX3" fmla="*/ 1427661 w 7808747"/>
              <a:gd name="connsiteY3" fmla="*/ 6858000 h 6858000"/>
              <a:gd name="connsiteX4" fmla="*/ 1278500 w 7808747"/>
              <a:gd name="connsiteY4" fmla="*/ 6701551 h 6858000"/>
              <a:gd name="connsiteX5" fmla="*/ 0 w 7808747"/>
              <a:gd name="connsiteY5" fmla="*/ 3392488 h 6858000"/>
              <a:gd name="connsiteX6" fmla="*/ 1278500 w 7808747"/>
              <a:gd name="connsiteY6" fmla="*/ 8342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8747" h="6858000">
                <a:moveTo>
                  <a:pt x="1358039" y="0"/>
                </a:moveTo>
                <a:lnTo>
                  <a:pt x="7808747" y="0"/>
                </a:lnTo>
                <a:lnTo>
                  <a:pt x="7808747" y="6858000"/>
                </a:lnTo>
                <a:lnTo>
                  <a:pt x="1427661" y="6858000"/>
                </a:lnTo>
                <a:lnTo>
                  <a:pt x="1278500" y="6701551"/>
                </a:lnTo>
                <a:cubicBezTo>
                  <a:pt x="484146" y="5827567"/>
                  <a:pt x="0" y="4666567"/>
                  <a:pt x="0" y="3392488"/>
                </a:cubicBezTo>
                <a:cubicBezTo>
                  <a:pt x="0" y="2118410"/>
                  <a:pt x="484146" y="957410"/>
                  <a:pt x="1278500" y="83426"/>
                </a:cubicBez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a:noFill/>
          </a:ln>
          <a:effectLst>
            <a:outerShdw blurRad="3683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800"/>
            <a:r>
              <a:rPr lang="en-US" altLang="zh-CN" sz="1350" dirty="0">
                <a:solidFill>
                  <a:prstClr val="white"/>
                </a:solidFill>
                <a:latin typeface="等线" panose="020F0502020204030204"/>
                <a:ea typeface="等线" panose="02010600030101010101" pitchFamily="2" charset="-122"/>
              </a:rPr>
              <a:t> </a:t>
            </a:r>
            <a:endParaRPr lang="zh-CN" altLang="en-US" sz="1350" dirty="0">
              <a:solidFill>
                <a:prstClr val="white"/>
              </a:solidFill>
              <a:latin typeface="等线" panose="020F0502020204030204"/>
              <a:ea typeface="等线" panose="02010600030101010101" pitchFamily="2" charset="-122"/>
            </a:endParaRPr>
          </a:p>
        </p:txBody>
      </p:sp>
      <p:sp>
        <p:nvSpPr>
          <p:cNvPr id="3" name="矩形 2">
            <a:extLst>
              <a:ext uri="{FF2B5EF4-FFF2-40B4-BE49-F238E27FC236}">
                <a16:creationId xmlns:a16="http://schemas.microsoft.com/office/drawing/2014/main" id="{B4070664-6A8F-46D4-9FC8-D51C9A058DAF}"/>
              </a:ext>
            </a:extLst>
          </p:cNvPr>
          <p:cNvSpPr/>
          <p:nvPr/>
        </p:nvSpPr>
        <p:spPr>
          <a:xfrm>
            <a:off x="5296355" y="728304"/>
            <a:ext cx="3231654" cy="851648"/>
          </a:xfrm>
          <a:prstGeom prst="rect">
            <a:avLst/>
          </a:prstGeom>
        </p:spPr>
        <p:txBody>
          <a:bodyPr vert="eaVert" wrap="square">
            <a:spAutoFit/>
          </a:bodyPr>
          <a:lstStyle/>
          <a:p>
            <a:pPr>
              <a:lnSpc>
                <a:spcPct val="200000"/>
              </a:lnSpc>
            </a:pPr>
            <a:r>
              <a:rPr lang="zh-CN" altLang="en-US" sz="90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意境是指抒情性作品中所呈现的的那种情景交融、虚实相生的形象系统，及其所诱发和开拓的审美想象空间。他同文学典型一也是文学形象的高级意境</a:t>
            </a:r>
          </a:p>
        </p:txBody>
      </p:sp>
      <p:sp>
        <p:nvSpPr>
          <p:cNvPr id="4" name="矩形 3">
            <a:extLst>
              <a:ext uri="{FF2B5EF4-FFF2-40B4-BE49-F238E27FC236}">
                <a16:creationId xmlns:a16="http://schemas.microsoft.com/office/drawing/2014/main" id="{23F0702D-0916-44DC-8B19-F48E774BC739}"/>
              </a:ext>
            </a:extLst>
          </p:cNvPr>
          <p:cNvSpPr/>
          <p:nvPr/>
        </p:nvSpPr>
        <p:spPr>
          <a:xfrm>
            <a:off x="5296356" y="2163221"/>
            <a:ext cx="3231654" cy="851648"/>
          </a:xfrm>
          <a:prstGeom prst="rect">
            <a:avLst/>
          </a:prstGeom>
        </p:spPr>
        <p:txBody>
          <a:bodyPr vert="eaVert" wrap="square">
            <a:spAutoFit/>
          </a:bodyPr>
          <a:lstStyle/>
          <a:p>
            <a:pPr>
              <a:lnSpc>
                <a:spcPct val="200000"/>
              </a:lnSpc>
            </a:pPr>
            <a:r>
              <a:rPr lang="zh-CN" altLang="en-US" sz="90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意境是指抒情性作品中所呈现的的那种情景交融、虚实相生的形象系统，及其所诱发和开拓的审美想象空间。他同文学典型一也是文学形象的高级意境</a:t>
            </a:r>
          </a:p>
        </p:txBody>
      </p:sp>
      <p:sp>
        <p:nvSpPr>
          <p:cNvPr id="5" name="矩形 4">
            <a:extLst>
              <a:ext uri="{FF2B5EF4-FFF2-40B4-BE49-F238E27FC236}">
                <a16:creationId xmlns:a16="http://schemas.microsoft.com/office/drawing/2014/main" id="{10F4FA8A-E2E2-40E3-9B41-0F3BF5D99D60}"/>
              </a:ext>
            </a:extLst>
          </p:cNvPr>
          <p:cNvSpPr/>
          <p:nvPr/>
        </p:nvSpPr>
        <p:spPr>
          <a:xfrm>
            <a:off x="5277322" y="3561924"/>
            <a:ext cx="3231654" cy="851648"/>
          </a:xfrm>
          <a:prstGeom prst="rect">
            <a:avLst/>
          </a:prstGeom>
        </p:spPr>
        <p:txBody>
          <a:bodyPr vert="eaVert" wrap="square">
            <a:spAutoFit/>
          </a:bodyPr>
          <a:lstStyle/>
          <a:p>
            <a:pPr>
              <a:lnSpc>
                <a:spcPct val="200000"/>
              </a:lnSpc>
            </a:pPr>
            <a:r>
              <a:rPr lang="zh-CN" altLang="en-US" sz="900">
                <a:solidFill>
                  <a:schemeClr val="tx1">
                    <a:lumMod val="65000"/>
                    <a:lumOff val="35000"/>
                  </a:schemeClr>
                </a:solidFill>
                <a:latin typeface="方正古隶简体" panose="03000509000000000000" pitchFamily="65" charset="-122"/>
                <a:ea typeface="方正古隶简体" panose="03000509000000000000" pitchFamily="65" charset="-122"/>
              </a:rPr>
              <a:t>意境是指抒情性作品中所呈现的的那种情景交融、虚实相生的形象系统，及其所诱发和开拓的审美想象空间。他同文学典型一也是文学形象的高级意境</a:t>
            </a:r>
          </a:p>
        </p:txBody>
      </p:sp>
      <p:sp>
        <p:nvSpPr>
          <p:cNvPr id="6" name="文本框 5">
            <a:extLst>
              <a:ext uri="{FF2B5EF4-FFF2-40B4-BE49-F238E27FC236}">
                <a16:creationId xmlns:a16="http://schemas.microsoft.com/office/drawing/2014/main" id="{46A792B9-1535-4CD2-A495-EBF879F0F21B}"/>
              </a:ext>
            </a:extLst>
          </p:cNvPr>
          <p:cNvSpPr txBox="1"/>
          <p:nvPr/>
        </p:nvSpPr>
        <p:spPr>
          <a:xfrm>
            <a:off x="4654080" y="985358"/>
            <a:ext cx="492443" cy="348813"/>
          </a:xfrm>
          <a:prstGeom prst="rect">
            <a:avLst/>
          </a:prstGeom>
          <a:noFill/>
        </p:spPr>
        <p:txBody>
          <a:bodyPr vert="eaVert" wrap="none" rtlCol="0">
            <a:spAutoFit/>
          </a:bodyPr>
          <a:lstStyle/>
          <a:p>
            <a:pPr defTabSz="685800">
              <a:defRPr/>
            </a:pPr>
            <a:r>
              <a:rPr lang="zh-CN" altLang="en-US" sz="2000" dirty="0">
                <a:solidFill>
                  <a:schemeClr val="tx1">
                    <a:lumMod val="65000"/>
                    <a:lumOff val="35000"/>
                  </a:schemeClr>
                </a:solidFill>
                <a:latin typeface="方正行楷繁体" panose="03000509000000000000" pitchFamily="65" charset="-122"/>
                <a:ea typeface="方正行楷繁体" panose="03000509000000000000" pitchFamily="65" charset="-122"/>
              </a:rPr>
              <a:t>壹</a:t>
            </a:r>
          </a:p>
        </p:txBody>
      </p:sp>
      <p:sp>
        <p:nvSpPr>
          <p:cNvPr id="7" name="椭圆 6">
            <a:extLst>
              <a:ext uri="{FF2B5EF4-FFF2-40B4-BE49-F238E27FC236}">
                <a16:creationId xmlns:a16="http://schemas.microsoft.com/office/drawing/2014/main" id="{C5FAFA81-1986-47BA-95DB-F11009725AB7}"/>
              </a:ext>
            </a:extLst>
          </p:cNvPr>
          <p:cNvSpPr/>
          <p:nvPr/>
        </p:nvSpPr>
        <p:spPr>
          <a:xfrm>
            <a:off x="4695724" y="957575"/>
            <a:ext cx="409154" cy="406790"/>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dirty="0">
              <a:solidFill>
                <a:prstClr val="white"/>
              </a:solidFill>
              <a:latin typeface="Calibri" panose="020F0502020204030204"/>
              <a:ea typeface="宋体" panose="02010600030101010101" pitchFamily="2" charset="-122"/>
            </a:endParaRPr>
          </a:p>
        </p:txBody>
      </p:sp>
      <p:sp>
        <p:nvSpPr>
          <p:cNvPr id="8" name="椭圆 7">
            <a:extLst>
              <a:ext uri="{FF2B5EF4-FFF2-40B4-BE49-F238E27FC236}">
                <a16:creationId xmlns:a16="http://schemas.microsoft.com/office/drawing/2014/main" id="{406065B7-B6CE-401F-B4AD-1C8F5CEE51D0}"/>
              </a:ext>
            </a:extLst>
          </p:cNvPr>
          <p:cNvSpPr/>
          <p:nvPr/>
        </p:nvSpPr>
        <p:spPr>
          <a:xfrm>
            <a:off x="4725949" y="986618"/>
            <a:ext cx="348705" cy="348705"/>
          </a:xfrm>
          <a:prstGeom prst="ellips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dirty="0">
              <a:solidFill>
                <a:prstClr val="white"/>
              </a:solidFill>
              <a:latin typeface="Calibri" panose="020F0502020204030204"/>
              <a:ea typeface="宋体" panose="02010600030101010101" pitchFamily="2" charset="-122"/>
            </a:endParaRPr>
          </a:p>
        </p:txBody>
      </p:sp>
      <p:sp>
        <p:nvSpPr>
          <p:cNvPr id="9" name="文本框 8">
            <a:extLst>
              <a:ext uri="{FF2B5EF4-FFF2-40B4-BE49-F238E27FC236}">
                <a16:creationId xmlns:a16="http://schemas.microsoft.com/office/drawing/2014/main" id="{71DC9833-EE1C-4B88-B29B-94D57CE1E37F}"/>
              </a:ext>
            </a:extLst>
          </p:cNvPr>
          <p:cNvSpPr txBox="1"/>
          <p:nvPr/>
        </p:nvSpPr>
        <p:spPr>
          <a:xfrm>
            <a:off x="4654080" y="2436063"/>
            <a:ext cx="492443" cy="348813"/>
          </a:xfrm>
          <a:prstGeom prst="rect">
            <a:avLst/>
          </a:prstGeom>
          <a:noFill/>
        </p:spPr>
        <p:txBody>
          <a:bodyPr vert="eaVert" wrap="none" rtlCol="0">
            <a:spAutoFit/>
          </a:bodyPr>
          <a:lstStyle/>
          <a:p>
            <a:pPr defTabSz="685800">
              <a:defRPr/>
            </a:pPr>
            <a:r>
              <a:rPr lang="zh-CN" altLang="en-US" sz="2000" dirty="0">
                <a:solidFill>
                  <a:schemeClr val="tx1">
                    <a:lumMod val="65000"/>
                    <a:lumOff val="35000"/>
                  </a:schemeClr>
                </a:solidFill>
                <a:latin typeface="方正行楷繁体" panose="03000509000000000000" pitchFamily="65" charset="-122"/>
                <a:ea typeface="方正行楷繁体" panose="03000509000000000000" pitchFamily="65" charset="-122"/>
              </a:rPr>
              <a:t>贰</a:t>
            </a:r>
          </a:p>
        </p:txBody>
      </p:sp>
      <p:sp>
        <p:nvSpPr>
          <p:cNvPr id="10" name="椭圆 9">
            <a:extLst>
              <a:ext uri="{FF2B5EF4-FFF2-40B4-BE49-F238E27FC236}">
                <a16:creationId xmlns:a16="http://schemas.microsoft.com/office/drawing/2014/main" id="{8F582A6A-1735-4E38-ABC4-52A7E50FBEE9}"/>
              </a:ext>
            </a:extLst>
          </p:cNvPr>
          <p:cNvSpPr/>
          <p:nvPr/>
        </p:nvSpPr>
        <p:spPr>
          <a:xfrm>
            <a:off x="4695724" y="2408280"/>
            <a:ext cx="409154" cy="406790"/>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dirty="0">
              <a:solidFill>
                <a:prstClr val="white"/>
              </a:solidFill>
              <a:latin typeface="Calibri" panose="020F0502020204030204"/>
              <a:ea typeface="宋体" panose="02010600030101010101" pitchFamily="2" charset="-122"/>
            </a:endParaRPr>
          </a:p>
        </p:txBody>
      </p:sp>
      <p:sp>
        <p:nvSpPr>
          <p:cNvPr id="11" name="椭圆 10">
            <a:extLst>
              <a:ext uri="{FF2B5EF4-FFF2-40B4-BE49-F238E27FC236}">
                <a16:creationId xmlns:a16="http://schemas.microsoft.com/office/drawing/2014/main" id="{4AD4F54B-2EB0-4AE1-99B8-29F7425C830D}"/>
              </a:ext>
            </a:extLst>
          </p:cNvPr>
          <p:cNvSpPr/>
          <p:nvPr/>
        </p:nvSpPr>
        <p:spPr>
          <a:xfrm>
            <a:off x="4725949" y="2437323"/>
            <a:ext cx="348705" cy="348705"/>
          </a:xfrm>
          <a:prstGeom prst="ellips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dirty="0">
              <a:solidFill>
                <a:prstClr val="white"/>
              </a:solidFill>
              <a:latin typeface="Calibri" panose="020F0502020204030204"/>
              <a:ea typeface="宋体" panose="02010600030101010101" pitchFamily="2" charset="-122"/>
            </a:endParaRPr>
          </a:p>
        </p:txBody>
      </p:sp>
      <p:sp>
        <p:nvSpPr>
          <p:cNvPr id="12" name="文本框 11">
            <a:extLst>
              <a:ext uri="{FF2B5EF4-FFF2-40B4-BE49-F238E27FC236}">
                <a16:creationId xmlns:a16="http://schemas.microsoft.com/office/drawing/2014/main" id="{357E2088-EEA7-4B99-B1AF-8CB7A1629AE7}"/>
              </a:ext>
            </a:extLst>
          </p:cNvPr>
          <p:cNvSpPr txBox="1"/>
          <p:nvPr/>
        </p:nvSpPr>
        <p:spPr>
          <a:xfrm>
            <a:off x="4654080" y="3828876"/>
            <a:ext cx="492443" cy="348813"/>
          </a:xfrm>
          <a:prstGeom prst="rect">
            <a:avLst/>
          </a:prstGeom>
          <a:noFill/>
        </p:spPr>
        <p:txBody>
          <a:bodyPr vert="eaVert" wrap="none" rtlCol="0">
            <a:spAutoFit/>
          </a:bodyPr>
          <a:lstStyle/>
          <a:p>
            <a:pPr defTabSz="685800">
              <a:defRPr/>
            </a:pPr>
            <a:r>
              <a:rPr lang="zh-CN" altLang="en-US" sz="2000" dirty="0">
                <a:solidFill>
                  <a:schemeClr val="tx1">
                    <a:lumMod val="65000"/>
                    <a:lumOff val="35000"/>
                  </a:schemeClr>
                </a:solidFill>
                <a:latin typeface="方正行楷繁体" panose="03000509000000000000" pitchFamily="65" charset="-122"/>
                <a:ea typeface="方正行楷繁体" panose="03000509000000000000" pitchFamily="65" charset="-122"/>
              </a:rPr>
              <a:t>叁</a:t>
            </a:r>
          </a:p>
        </p:txBody>
      </p:sp>
      <p:sp>
        <p:nvSpPr>
          <p:cNvPr id="13" name="椭圆 12">
            <a:extLst>
              <a:ext uri="{FF2B5EF4-FFF2-40B4-BE49-F238E27FC236}">
                <a16:creationId xmlns:a16="http://schemas.microsoft.com/office/drawing/2014/main" id="{94A0206F-E1FA-4436-BE1F-218921A5CA64}"/>
              </a:ext>
            </a:extLst>
          </p:cNvPr>
          <p:cNvSpPr/>
          <p:nvPr/>
        </p:nvSpPr>
        <p:spPr>
          <a:xfrm>
            <a:off x="4695724" y="3801093"/>
            <a:ext cx="409154" cy="406790"/>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dirty="0">
              <a:solidFill>
                <a:prstClr val="white"/>
              </a:solidFill>
              <a:latin typeface="Calibri" panose="020F0502020204030204"/>
              <a:ea typeface="宋体" panose="02010600030101010101" pitchFamily="2" charset="-122"/>
            </a:endParaRPr>
          </a:p>
        </p:txBody>
      </p:sp>
      <p:sp>
        <p:nvSpPr>
          <p:cNvPr id="14" name="椭圆 13">
            <a:extLst>
              <a:ext uri="{FF2B5EF4-FFF2-40B4-BE49-F238E27FC236}">
                <a16:creationId xmlns:a16="http://schemas.microsoft.com/office/drawing/2014/main" id="{2FFEC37E-88E8-43A9-A1C8-8B4E59E95944}"/>
              </a:ext>
            </a:extLst>
          </p:cNvPr>
          <p:cNvSpPr/>
          <p:nvPr/>
        </p:nvSpPr>
        <p:spPr>
          <a:xfrm>
            <a:off x="4725949" y="3830136"/>
            <a:ext cx="348705" cy="348705"/>
          </a:xfrm>
          <a:prstGeom prst="ellips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dirty="0">
              <a:solidFill>
                <a:prstClr val="white"/>
              </a:solidFill>
              <a:latin typeface="Calibri" panose="020F0502020204030204"/>
              <a:ea typeface="宋体" panose="02010600030101010101" pitchFamily="2" charset="-122"/>
            </a:endParaRPr>
          </a:p>
        </p:txBody>
      </p:sp>
      <p:sp>
        <p:nvSpPr>
          <p:cNvPr id="15" name="文本框 14">
            <a:extLst>
              <a:ext uri="{FF2B5EF4-FFF2-40B4-BE49-F238E27FC236}">
                <a16:creationId xmlns:a16="http://schemas.microsoft.com/office/drawing/2014/main" id="{0C263D1A-6E89-44C3-8A04-1581609FE40D}"/>
              </a:ext>
            </a:extLst>
          </p:cNvPr>
          <p:cNvSpPr txBox="1"/>
          <p:nvPr/>
        </p:nvSpPr>
        <p:spPr>
          <a:xfrm>
            <a:off x="216134" y="1366193"/>
            <a:ext cx="2499806" cy="400110"/>
          </a:xfrm>
          <a:prstGeom prst="rect">
            <a:avLst/>
          </a:prstGeom>
          <a:noFill/>
        </p:spPr>
        <p:txBody>
          <a:bodyPr vert="horz" wrap="square" rtlCol="0">
            <a:spAutoFit/>
          </a:bodyPr>
          <a:lstStyle/>
          <a:p>
            <a:pPr defTabSz="685800">
              <a:defRPr/>
            </a:pPr>
            <a:r>
              <a:rPr lang="zh-CN" altLang="en-US" sz="2000">
                <a:solidFill>
                  <a:schemeClr val="tx1">
                    <a:lumMod val="65000"/>
                    <a:lumOff val="35000"/>
                  </a:schemeClr>
                </a:solidFill>
                <a:latin typeface="方正行楷繁体" panose="03000509000000000000" pitchFamily="65" charset="-122"/>
                <a:ea typeface="方正行楷繁体" panose="03000509000000000000" pitchFamily="65" charset="-122"/>
              </a:rPr>
              <a:t>夕阳西下几时回？</a:t>
            </a:r>
            <a:endParaRPr lang="zh-CN" altLang="en-US" sz="2000" dirty="0">
              <a:solidFill>
                <a:schemeClr val="tx1">
                  <a:lumMod val="65000"/>
                  <a:lumOff val="35000"/>
                </a:schemeClr>
              </a:solidFill>
              <a:latin typeface="方正行楷繁体" panose="03000509000000000000" pitchFamily="65" charset="-122"/>
              <a:ea typeface="方正行楷繁体" panose="03000509000000000000" pitchFamily="65" charset="-122"/>
            </a:endParaRPr>
          </a:p>
        </p:txBody>
      </p:sp>
      <p:sp>
        <p:nvSpPr>
          <p:cNvPr id="16" name="文本框 15">
            <a:extLst>
              <a:ext uri="{FF2B5EF4-FFF2-40B4-BE49-F238E27FC236}">
                <a16:creationId xmlns:a16="http://schemas.microsoft.com/office/drawing/2014/main" id="{B7F250D9-BC21-49C3-AFCF-BF296C4A3079}"/>
              </a:ext>
            </a:extLst>
          </p:cNvPr>
          <p:cNvSpPr txBox="1"/>
          <p:nvPr/>
        </p:nvSpPr>
        <p:spPr>
          <a:xfrm>
            <a:off x="1009379" y="934061"/>
            <a:ext cx="2499806" cy="400110"/>
          </a:xfrm>
          <a:prstGeom prst="rect">
            <a:avLst/>
          </a:prstGeom>
          <a:noFill/>
        </p:spPr>
        <p:txBody>
          <a:bodyPr vert="horz" wrap="square" rtlCol="0">
            <a:spAutoFit/>
          </a:bodyPr>
          <a:lstStyle/>
          <a:p>
            <a:pPr defTabSz="685800">
              <a:defRPr/>
            </a:pPr>
            <a:r>
              <a:rPr lang="zh-CN" altLang="en-US" sz="2000">
                <a:solidFill>
                  <a:schemeClr val="tx1">
                    <a:lumMod val="65000"/>
                    <a:lumOff val="35000"/>
                  </a:schemeClr>
                </a:solidFill>
                <a:latin typeface="方正行楷繁体" panose="03000509000000000000" pitchFamily="65" charset="-122"/>
                <a:ea typeface="方正行楷繁体" panose="03000509000000000000" pitchFamily="65" charset="-122"/>
              </a:rPr>
              <a:t>去年天气旧亭台。</a:t>
            </a:r>
            <a:endParaRPr lang="zh-CN" altLang="en-US" sz="2000" dirty="0">
              <a:solidFill>
                <a:schemeClr val="tx1">
                  <a:lumMod val="65000"/>
                  <a:lumOff val="35000"/>
                </a:schemeClr>
              </a:solidFill>
              <a:latin typeface="方正行楷繁体" panose="03000509000000000000" pitchFamily="65" charset="-122"/>
              <a:ea typeface="方正行楷繁体" panose="03000509000000000000" pitchFamily="65" charset="-122"/>
            </a:endParaRPr>
          </a:p>
        </p:txBody>
      </p:sp>
      <p:pic>
        <p:nvPicPr>
          <p:cNvPr id="17" name="图片 16">
            <a:extLst>
              <a:ext uri="{FF2B5EF4-FFF2-40B4-BE49-F238E27FC236}">
                <a16:creationId xmlns:a16="http://schemas.microsoft.com/office/drawing/2014/main" id="{A1EC3039-104C-4CFA-8327-B3B8A6FF369D}"/>
              </a:ext>
            </a:extLst>
          </p:cNvPr>
          <p:cNvPicPr>
            <a:picLocks noChangeAspect="1"/>
          </p:cNvPicPr>
          <p:nvPr/>
        </p:nvPicPr>
        <p:blipFill>
          <a:blip r:embed="rId6" cstate="screen">
            <a:grayscl/>
            <a:extLst>
              <a:ext uri="{28A0092B-C50C-407E-A947-70E740481C1C}">
                <a14:useLocalDpi xmlns:a14="http://schemas.microsoft.com/office/drawing/2010/main"/>
              </a:ext>
            </a:extLst>
          </a:blip>
          <a:srcRect l="756"/>
          <a:stretch>
            <a:fillRect/>
          </a:stretch>
        </p:blipFill>
        <p:spPr>
          <a:xfrm rot="11600511" flipH="1" flipV="1">
            <a:off x="-461659" y="1633392"/>
            <a:ext cx="3324003" cy="4335403"/>
          </a:xfrm>
          <a:custGeom>
            <a:avLst/>
            <a:gdLst>
              <a:gd name="connsiteX0" fmla="*/ 0 w 4933559"/>
              <a:gd name="connsiteY0" fmla="*/ 556523 h 6434701"/>
              <a:gd name="connsiteX1" fmla="*/ 2346599 w 4933559"/>
              <a:gd name="connsiteY1" fmla="*/ 0 h 6434701"/>
              <a:gd name="connsiteX2" fmla="*/ 4779454 w 4933559"/>
              <a:gd name="connsiteY2" fmla="*/ 0 h 6434701"/>
              <a:gd name="connsiteX3" fmla="*/ 4933559 w 4933559"/>
              <a:gd name="connsiteY3" fmla="*/ 649788 h 6434701"/>
              <a:gd name="connsiteX4" fmla="*/ 4933559 w 4933559"/>
              <a:gd name="connsiteY4" fmla="*/ 6434701 h 6434701"/>
              <a:gd name="connsiteX5" fmla="*/ 1394077 w 4933559"/>
              <a:gd name="connsiteY5" fmla="*/ 6434701 h 6434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3559" h="6434701">
                <a:moveTo>
                  <a:pt x="0" y="556523"/>
                </a:moveTo>
                <a:lnTo>
                  <a:pt x="2346599" y="0"/>
                </a:lnTo>
                <a:lnTo>
                  <a:pt x="4779454" y="0"/>
                </a:lnTo>
                <a:lnTo>
                  <a:pt x="4933559" y="649788"/>
                </a:lnTo>
                <a:lnTo>
                  <a:pt x="4933559" y="6434701"/>
                </a:lnTo>
                <a:lnTo>
                  <a:pt x="1394077" y="6434701"/>
                </a:lnTo>
                <a:close/>
              </a:path>
            </a:pathLst>
          </a:custGeom>
          <a:effectLst>
            <a:softEdge rad="0"/>
          </a:effectLst>
        </p:spPr>
      </p:pic>
    </p:spTree>
    <p:extLst>
      <p:ext uri="{BB962C8B-B14F-4D97-AF65-F5344CB8AC3E}">
        <p14:creationId xmlns:p14="http://schemas.microsoft.com/office/powerpoint/2010/main" val="5621713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1305</TotalTime>
  <Words>1663</Words>
  <Application>Microsoft Office PowerPoint</Application>
  <PresentationFormat>自定义</PresentationFormat>
  <Paragraphs>131</Paragraphs>
  <Slides>19</Slides>
  <Notes>19</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19</vt:i4>
      </vt:variant>
    </vt:vector>
  </HeadingPairs>
  <TitlesOfParts>
    <vt:vector size="32" baseType="lpstr">
      <vt:lpstr>Montserrat ExtraLight</vt:lpstr>
      <vt:lpstr>等线</vt:lpstr>
      <vt:lpstr>等线 Light</vt:lpstr>
      <vt:lpstr>方正古隶简体</vt:lpstr>
      <vt:lpstr>方正汉简简体</vt:lpstr>
      <vt:lpstr>方正行楷繁体</vt:lpstr>
      <vt:lpstr>方正楷体简体</vt:lpstr>
      <vt:lpstr>方正兰亭黑简体</vt:lpstr>
      <vt:lpstr>方正清刻本悦宋简体</vt:lpstr>
      <vt:lpstr>宋体</vt:lpstr>
      <vt:lpstr>Arial</vt:lpstr>
      <vt:lpstr>Calibri</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 </cp:lastModifiedBy>
  <cp:revision>182</cp:revision>
  <dcterms:created xsi:type="dcterms:W3CDTF">2017-07-21T07:14:20Z</dcterms:created>
  <dcterms:modified xsi:type="dcterms:W3CDTF">2018-04-07T16:59:29Z</dcterms:modified>
</cp:coreProperties>
</file>