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handoutMasterIdLst>
    <p:handoutMasterId r:id="rId42"/>
  </p:handoutMasterIdLst>
  <p:sldIdLst>
    <p:sldId id="699" r:id="rId2"/>
    <p:sldId id="692" r:id="rId3"/>
    <p:sldId id="693" r:id="rId4"/>
    <p:sldId id="666" r:id="rId5"/>
    <p:sldId id="433" r:id="rId6"/>
    <p:sldId id="667" r:id="rId7"/>
    <p:sldId id="665" r:id="rId8"/>
    <p:sldId id="669" r:id="rId9"/>
    <p:sldId id="670" r:id="rId10"/>
    <p:sldId id="694" r:id="rId11"/>
    <p:sldId id="641" r:id="rId12"/>
    <p:sldId id="697" r:id="rId13"/>
    <p:sldId id="672" r:id="rId14"/>
    <p:sldId id="642" r:id="rId15"/>
    <p:sldId id="671" r:id="rId16"/>
    <p:sldId id="695" r:id="rId17"/>
    <p:sldId id="634" r:id="rId18"/>
    <p:sldId id="643" r:id="rId19"/>
    <p:sldId id="698" r:id="rId20"/>
    <p:sldId id="645" r:id="rId21"/>
    <p:sldId id="646" r:id="rId22"/>
    <p:sldId id="675" r:id="rId23"/>
    <p:sldId id="676" r:id="rId24"/>
    <p:sldId id="677" r:id="rId25"/>
    <p:sldId id="674" r:id="rId26"/>
    <p:sldId id="678" r:id="rId27"/>
    <p:sldId id="680" r:id="rId28"/>
    <p:sldId id="696" r:id="rId29"/>
    <p:sldId id="653" r:id="rId30"/>
    <p:sldId id="654" r:id="rId31"/>
    <p:sldId id="682" r:id="rId32"/>
    <p:sldId id="656" r:id="rId33"/>
    <p:sldId id="657" r:id="rId34"/>
    <p:sldId id="683" r:id="rId35"/>
    <p:sldId id="684" r:id="rId36"/>
    <p:sldId id="685" r:id="rId37"/>
    <p:sldId id="638" r:id="rId38"/>
    <p:sldId id="686" r:id="rId39"/>
    <p:sldId id="691" r:id="rId40"/>
  </p:sldIdLst>
  <p:sldSz cx="12192000" cy="6858000"/>
  <p:notesSz cx="6858000" cy="9144000"/>
  <p:custDataLst>
    <p:tags r:id="rId43"/>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15" userDrawn="1">
          <p15:clr>
            <a:srgbClr val="A4A3A4"/>
          </p15:clr>
        </p15:guide>
        <p15:guide id="2" pos="3840" userDrawn="1">
          <p15:clr>
            <a:srgbClr val="A4A3A4"/>
          </p15:clr>
        </p15:guide>
        <p15:guide id="3" pos="1481" userDrawn="1">
          <p15:clr>
            <a:srgbClr val="A4A3A4"/>
          </p15:clr>
        </p15:guide>
        <p15:guide id="4" pos="70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097"/>
    <a:srgbClr val="FFFF66"/>
    <a:srgbClr val="DB0000"/>
    <a:srgbClr val="FDF9F9"/>
    <a:srgbClr val="F8F8F8"/>
    <a:srgbClr val="D01C63"/>
    <a:srgbClr val="0067AC"/>
    <a:srgbClr val="21A3D0"/>
    <a:srgbClr val="FFE6D5"/>
    <a:srgbClr val="CE16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60" autoAdjust="0"/>
    <p:restoredTop sz="96424" autoAdjust="0"/>
  </p:normalViewPr>
  <p:slideViewPr>
    <p:cSldViewPr snapToObjects="1" showGuides="1">
      <p:cViewPr>
        <p:scale>
          <a:sx n="50" d="100"/>
          <a:sy n="50" d="100"/>
        </p:scale>
        <p:origin x="2004" y="1350"/>
      </p:cViewPr>
      <p:guideLst>
        <p:guide orient="horz" pos="2115"/>
        <p:guide pos="3840"/>
        <p:guide pos="1481"/>
        <p:guide pos="7060"/>
      </p:guideLst>
    </p:cSldViewPr>
  </p:slideViewPr>
  <p:notesTextViewPr>
    <p:cViewPr>
      <p:scale>
        <a:sx n="1" d="1"/>
        <a:sy n="1" d="1"/>
      </p:scale>
      <p:origin x="0" y="0"/>
    </p:cViewPr>
  </p:notesTextViewPr>
  <p:sorterViewPr showFormatting="0">
    <p:cViewPr varScale="1">
      <p:scale>
        <a:sx n="100" d="100"/>
        <a:sy n="100" d="100"/>
      </p:scale>
      <p:origin x="0" y="-6072"/>
    </p:cViewPr>
  </p:sorterViewPr>
  <p:gridSpacing cx="72006" cy="72006"/>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noProof="1" smtClean="0"/>
            </a:lvl1pPr>
          </a:lstStyle>
          <a:p>
            <a:fld id="{F19160AF-C47C-4CD2-A34F-024D348DADFA}" type="datetimeFigureOut">
              <a:rPr lang="zh-CN" altLang="en-US"/>
              <a:pPr/>
              <a:t>2017/11/9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noProof="1"/>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noProof="1" smtClean="0"/>
            </a:lvl1pPr>
          </a:lstStyle>
          <a:p>
            <a:fld id="{063210DD-7DDA-4B93-85DD-199C1ED9F152}" type="slidenum">
              <a:rPr lang="zh-CN" altLang="en-US"/>
              <a:pPr/>
              <a:t>‹#›</a:t>
            </a:fld>
            <a:endParaRPr lang="zh-CN" altLang="en-US"/>
          </a:p>
        </p:txBody>
      </p:sp>
    </p:spTree>
    <p:extLst>
      <p:ext uri="{BB962C8B-B14F-4D97-AF65-F5344CB8AC3E}">
        <p14:creationId xmlns:p14="http://schemas.microsoft.com/office/powerpoint/2010/main" val="12306081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buFont typeface="Arial" panose="020B0604020202020204" pitchFamily="34" charset="0"/>
              <a:buNone/>
              <a:defRPr sz="1200" noProof="1"/>
            </a:lvl1pPr>
          </a:lstStyle>
          <a:p>
            <a:pPr>
              <a:defRPr/>
            </a:pPr>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buFont typeface="Arial" panose="020B0604020202020204" pitchFamily="34" charset="0"/>
              <a:buNone/>
              <a:defRPr sz="1200" noProof="1"/>
            </a:lvl1pPr>
          </a:lstStyle>
          <a:p>
            <a:pPr>
              <a:defRPr/>
            </a:pPr>
            <a:fld id="{8AB757A0-0D48-492D-BCE0-AE452A67D6FE}" type="datetimeFigureOut">
              <a:rPr lang="zh-CN" altLang="en-US"/>
              <a:pPr>
                <a:defRPr/>
              </a:pPr>
              <a:t>2017/11/9</a:t>
            </a:fld>
            <a:endParaRPr lang="en-US" dirty="0"/>
          </a:p>
        </p:txBody>
      </p:sp>
      <p:sp>
        <p:nvSpPr>
          <p:cNvPr id="5124" name="Rectangle 4"/>
          <p:cNvSpPr>
            <a:spLocks noGrp="1" noRot="1" noChangeAspect="1" noChangeArrowheads="1"/>
          </p:cNvSpPr>
          <p:nvPr>
            <p:ph type="sldImg" idx="4294967295"/>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5125" name="Rectangle 5"/>
          <p:cNvSpPr>
            <a:spLocks noGrp="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buFont typeface="Arial" panose="020B0604020202020204" pitchFamily="34" charset="0"/>
              <a:buNone/>
              <a:defRPr sz="1200" noProof="1"/>
            </a:lvl1pPr>
          </a:lstStyle>
          <a:p>
            <a:pPr>
              <a:defRPr/>
            </a:pPr>
            <a:endParaRPr lang="en-US" dirty="0"/>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buFont typeface="Arial" panose="020B0604020202020204" pitchFamily="34" charset="0"/>
              <a:buNone/>
              <a:defRPr sz="1200" noProof="1"/>
            </a:lvl1pPr>
          </a:lstStyle>
          <a:p>
            <a:pPr>
              <a:defRPr/>
            </a:pPr>
            <a:fld id="{9C2B543A-EEE1-43AF-88DB-C34716624130}" type="slidenum">
              <a:rPr lang="zh-CN" altLang="en-US"/>
              <a:pPr>
                <a:defRPr/>
              </a:pPr>
              <a:t>‹#›</a:t>
            </a:fld>
            <a:endParaRPr lang="en-US" dirty="0"/>
          </a:p>
        </p:txBody>
      </p:sp>
    </p:spTree>
    <p:extLst>
      <p:ext uri="{BB962C8B-B14F-4D97-AF65-F5344CB8AC3E}">
        <p14:creationId xmlns:p14="http://schemas.microsoft.com/office/powerpoint/2010/main" val="350583430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noChangeArrowheads="1" noTextEdit="1"/>
          </p:cNvSpPr>
          <p:nvPr>
            <p:ph type="sldImg" idx="4294967295"/>
          </p:nvPr>
        </p:nvSpPr>
        <p:spPr>
          <a:xfrm>
            <a:off x="381000" y="685800"/>
            <a:ext cx="6096000" cy="3429000"/>
          </a:xfrm>
        </p:spPr>
      </p:sp>
      <p:sp>
        <p:nvSpPr>
          <p:cNvPr id="13314"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50684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幻灯片图像占位符 1"/>
          <p:cNvSpPr>
            <a:spLocks noGrp="1" noRot="1" noChangeAspect="1" noChangeArrowheads="1" noTextEdit="1"/>
          </p:cNvSpPr>
          <p:nvPr>
            <p:ph type="sldImg" idx="4294967295"/>
          </p:nvPr>
        </p:nvSpPr>
        <p:spPr>
          <a:xfrm>
            <a:off x="381000" y="685800"/>
            <a:ext cx="6096000" cy="3429000"/>
          </a:xfrm>
        </p:spPr>
      </p:sp>
      <p:sp>
        <p:nvSpPr>
          <p:cNvPr id="33794"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36257962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幻灯片图像占位符 1"/>
          <p:cNvSpPr>
            <a:spLocks noGrp="1" noRot="1" noChangeAspect="1" noChangeArrowheads="1" noTextEdit="1"/>
          </p:cNvSpPr>
          <p:nvPr>
            <p:ph type="sldImg" idx="4294967295"/>
          </p:nvPr>
        </p:nvSpPr>
        <p:spPr>
          <a:xfrm>
            <a:off x="381000" y="685800"/>
            <a:ext cx="6096000" cy="3429000"/>
          </a:xfrm>
        </p:spPr>
      </p:sp>
      <p:sp>
        <p:nvSpPr>
          <p:cNvPr id="37890"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148296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noChangeArrowheads="1" noTextEdit="1"/>
          </p:cNvSpPr>
          <p:nvPr>
            <p:ph type="sldImg" idx="4294967295"/>
          </p:nvPr>
        </p:nvSpPr>
        <p:spPr>
          <a:xfrm>
            <a:off x="381000" y="685800"/>
            <a:ext cx="6096000" cy="3429000"/>
          </a:xfrm>
        </p:spPr>
      </p:sp>
      <p:sp>
        <p:nvSpPr>
          <p:cNvPr id="39938"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35548231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noChangeArrowheads="1" noTextEdit="1"/>
          </p:cNvSpPr>
          <p:nvPr>
            <p:ph type="sldImg" idx="4294967295"/>
          </p:nvPr>
        </p:nvSpPr>
        <p:spPr>
          <a:xfrm>
            <a:off x="381000" y="685800"/>
            <a:ext cx="6096000" cy="3429000"/>
          </a:xfrm>
        </p:spPr>
      </p:sp>
      <p:sp>
        <p:nvSpPr>
          <p:cNvPr id="44034"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38436362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noChangeArrowheads="1" noTextEdit="1"/>
          </p:cNvSpPr>
          <p:nvPr>
            <p:ph type="sldImg" idx="4294967295"/>
          </p:nvPr>
        </p:nvSpPr>
        <p:spPr>
          <a:xfrm>
            <a:off x="381000" y="685800"/>
            <a:ext cx="6096000" cy="3429000"/>
          </a:xfrm>
        </p:spPr>
      </p:sp>
      <p:sp>
        <p:nvSpPr>
          <p:cNvPr id="46082"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32582839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noChangeArrowheads="1" noTextEdit="1"/>
          </p:cNvSpPr>
          <p:nvPr>
            <p:ph type="sldImg" idx="4294967295"/>
          </p:nvPr>
        </p:nvSpPr>
        <p:spPr>
          <a:xfrm>
            <a:off x="381000" y="685800"/>
            <a:ext cx="6096000" cy="3429000"/>
          </a:xfrm>
        </p:spPr>
      </p:sp>
      <p:sp>
        <p:nvSpPr>
          <p:cNvPr id="48130"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25880494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noChangeArrowheads="1" noTextEdit="1"/>
          </p:cNvSpPr>
          <p:nvPr>
            <p:ph type="sldImg" idx="4294967295"/>
          </p:nvPr>
        </p:nvSpPr>
        <p:spPr>
          <a:xfrm>
            <a:off x="381000" y="685800"/>
            <a:ext cx="6096000" cy="3429000"/>
          </a:xfrm>
        </p:spPr>
      </p:sp>
      <p:sp>
        <p:nvSpPr>
          <p:cNvPr id="50178"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35505819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noChangeArrowheads="1" noTextEdit="1"/>
          </p:cNvSpPr>
          <p:nvPr>
            <p:ph type="sldImg" idx="4294967295"/>
          </p:nvPr>
        </p:nvSpPr>
        <p:spPr>
          <a:xfrm>
            <a:off x="381000" y="685800"/>
            <a:ext cx="6096000" cy="3429000"/>
          </a:xfrm>
        </p:spPr>
      </p:sp>
      <p:sp>
        <p:nvSpPr>
          <p:cNvPr id="52226"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30565936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幻灯片图像占位符 1"/>
          <p:cNvSpPr>
            <a:spLocks noGrp="1" noRot="1" noChangeAspect="1" noChangeArrowheads="1" noTextEdit="1"/>
          </p:cNvSpPr>
          <p:nvPr>
            <p:ph type="sldImg" idx="4294967295"/>
          </p:nvPr>
        </p:nvSpPr>
        <p:spPr>
          <a:xfrm>
            <a:off x="381000" y="685800"/>
            <a:ext cx="6096000" cy="3429000"/>
          </a:xfrm>
        </p:spPr>
      </p:sp>
      <p:sp>
        <p:nvSpPr>
          <p:cNvPr id="54274"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7521199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幻灯片图像占位符 1"/>
          <p:cNvSpPr>
            <a:spLocks noGrp="1" noRot="1" noChangeAspect="1" noChangeArrowheads="1" noTextEdit="1"/>
          </p:cNvSpPr>
          <p:nvPr>
            <p:ph type="sldImg" idx="4294967295"/>
          </p:nvPr>
        </p:nvSpPr>
        <p:spPr>
          <a:xfrm>
            <a:off x="381000" y="685800"/>
            <a:ext cx="6096000" cy="3429000"/>
          </a:xfrm>
        </p:spPr>
      </p:sp>
      <p:sp>
        <p:nvSpPr>
          <p:cNvPr id="56322"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960497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ChangeArrowheads="1" noTextEdit="1"/>
          </p:cNvSpPr>
          <p:nvPr>
            <p:ph type="sldImg" idx="4294967295"/>
          </p:nvPr>
        </p:nvSpPr>
        <p:spPr>
          <a:xfrm>
            <a:off x="381000" y="685800"/>
            <a:ext cx="6096000" cy="3429000"/>
          </a:xfrm>
        </p:spPr>
      </p:sp>
      <p:sp>
        <p:nvSpPr>
          <p:cNvPr id="15362"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41680595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幻灯片图像占位符 1"/>
          <p:cNvSpPr>
            <a:spLocks noGrp="1" noRot="1" noChangeAspect="1" noChangeArrowheads="1" noTextEdit="1"/>
          </p:cNvSpPr>
          <p:nvPr>
            <p:ph type="sldImg" idx="4294967295"/>
          </p:nvPr>
        </p:nvSpPr>
        <p:spPr>
          <a:xfrm>
            <a:off x="381000" y="685800"/>
            <a:ext cx="6096000" cy="3429000"/>
          </a:xfrm>
        </p:spPr>
      </p:sp>
      <p:sp>
        <p:nvSpPr>
          <p:cNvPr id="58370"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37531467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幻灯片图像占位符 1"/>
          <p:cNvSpPr>
            <a:spLocks noGrp="1" noRot="1" noChangeAspect="1" noChangeArrowheads="1" noTextEdit="1"/>
          </p:cNvSpPr>
          <p:nvPr>
            <p:ph type="sldImg" idx="4294967295"/>
          </p:nvPr>
        </p:nvSpPr>
        <p:spPr>
          <a:xfrm>
            <a:off x="381000" y="685800"/>
            <a:ext cx="6096000" cy="3429000"/>
          </a:xfrm>
        </p:spPr>
      </p:sp>
      <p:sp>
        <p:nvSpPr>
          <p:cNvPr id="62466"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11261777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幻灯片图像占位符 1"/>
          <p:cNvSpPr>
            <a:spLocks noGrp="1" noRot="1" noChangeAspect="1" noChangeArrowheads="1" noTextEdit="1"/>
          </p:cNvSpPr>
          <p:nvPr>
            <p:ph type="sldImg" idx="4294967295"/>
          </p:nvPr>
        </p:nvSpPr>
        <p:spPr>
          <a:xfrm>
            <a:off x="381000" y="685800"/>
            <a:ext cx="6096000" cy="3429000"/>
          </a:xfrm>
        </p:spPr>
      </p:sp>
      <p:sp>
        <p:nvSpPr>
          <p:cNvPr id="64514"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33380427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幻灯片图像占位符 1"/>
          <p:cNvSpPr>
            <a:spLocks noGrp="1" noRot="1" noChangeAspect="1" noChangeArrowheads="1" noTextEdit="1"/>
          </p:cNvSpPr>
          <p:nvPr>
            <p:ph type="sldImg" idx="4294967295"/>
          </p:nvPr>
        </p:nvSpPr>
        <p:spPr>
          <a:xfrm>
            <a:off x="381000" y="685800"/>
            <a:ext cx="6096000" cy="3429000"/>
          </a:xfrm>
        </p:spPr>
      </p:sp>
      <p:sp>
        <p:nvSpPr>
          <p:cNvPr id="66562"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7788157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幻灯片图像占位符 1"/>
          <p:cNvSpPr>
            <a:spLocks noGrp="1" noRot="1" noChangeAspect="1" noChangeArrowheads="1" noTextEdit="1"/>
          </p:cNvSpPr>
          <p:nvPr>
            <p:ph type="sldImg" idx="4294967295"/>
          </p:nvPr>
        </p:nvSpPr>
        <p:spPr>
          <a:xfrm>
            <a:off x="381000" y="685800"/>
            <a:ext cx="6096000" cy="3429000"/>
          </a:xfrm>
        </p:spPr>
      </p:sp>
      <p:sp>
        <p:nvSpPr>
          <p:cNvPr id="68610"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36951742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幻灯片图像占位符 1"/>
          <p:cNvSpPr>
            <a:spLocks noGrp="1" noRot="1" noChangeAspect="1" noChangeArrowheads="1" noTextEdit="1"/>
          </p:cNvSpPr>
          <p:nvPr>
            <p:ph type="sldImg" idx="4294967295"/>
          </p:nvPr>
        </p:nvSpPr>
        <p:spPr>
          <a:xfrm>
            <a:off x="381000" y="685800"/>
            <a:ext cx="6096000" cy="3429000"/>
          </a:xfrm>
        </p:spPr>
      </p:sp>
      <p:sp>
        <p:nvSpPr>
          <p:cNvPr id="70658"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41200245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幻灯片图像占位符 1"/>
          <p:cNvSpPr>
            <a:spLocks noGrp="1" noRot="1" noChangeAspect="1" noChangeArrowheads="1" noTextEdit="1"/>
          </p:cNvSpPr>
          <p:nvPr>
            <p:ph type="sldImg" idx="4294967295"/>
          </p:nvPr>
        </p:nvSpPr>
        <p:spPr>
          <a:xfrm>
            <a:off x="381000" y="685800"/>
            <a:ext cx="6096000" cy="3429000"/>
          </a:xfrm>
        </p:spPr>
      </p:sp>
      <p:sp>
        <p:nvSpPr>
          <p:cNvPr id="72706"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6505226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幻灯片图像占位符 1"/>
          <p:cNvSpPr>
            <a:spLocks noGrp="1" noRot="1" noChangeAspect="1" noChangeArrowheads="1" noTextEdit="1"/>
          </p:cNvSpPr>
          <p:nvPr>
            <p:ph type="sldImg" idx="4294967295"/>
          </p:nvPr>
        </p:nvSpPr>
        <p:spPr>
          <a:xfrm>
            <a:off x="381000" y="685800"/>
            <a:ext cx="6096000" cy="3429000"/>
          </a:xfrm>
        </p:spPr>
      </p:sp>
      <p:sp>
        <p:nvSpPr>
          <p:cNvPr id="74754"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37345103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幻灯片图像占位符 1"/>
          <p:cNvSpPr>
            <a:spLocks noGrp="1" noRot="1" noChangeAspect="1" noChangeArrowheads="1" noTextEdit="1"/>
          </p:cNvSpPr>
          <p:nvPr>
            <p:ph type="sldImg" idx="4294967295"/>
          </p:nvPr>
        </p:nvSpPr>
        <p:spPr>
          <a:xfrm>
            <a:off x="381000" y="685800"/>
            <a:ext cx="6096000" cy="3429000"/>
          </a:xfrm>
        </p:spPr>
      </p:sp>
      <p:sp>
        <p:nvSpPr>
          <p:cNvPr id="76802"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37173198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幻灯片图像占位符 1"/>
          <p:cNvSpPr>
            <a:spLocks noGrp="1" noRot="1" noChangeAspect="1" noChangeArrowheads="1" noTextEdit="1"/>
          </p:cNvSpPr>
          <p:nvPr>
            <p:ph type="sldImg" idx="4294967295"/>
          </p:nvPr>
        </p:nvSpPr>
        <p:spPr>
          <a:xfrm>
            <a:off x="381000" y="685800"/>
            <a:ext cx="6096000" cy="3429000"/>
          </a:xfrm>
        </p:spPr>
      </p:sp>
      <p:sp>
        <p:nvSpPr>
          <p:cNvPr id="78850"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1022210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noChangeArrowheads="1" noTextEdit="1"/>
          </p:cNvSpPr>
          <p:nvPr>
            <p:ph type="sldImg" idx="4294967295"/>
          </p:nvPr>
        </p:nvSpPr>
        <p:spPr>
          <a:xfrm>
            <a:off x="381000" y="685800"/>
            <a:ext cx="6096000" cy="3429000"/>
          </a:xfrm>
        </p:spPr>
      </p:sp>
      <p:sp>
        <p:nvSpPr>
          <p:cNvPr id="17410"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3931491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幻灯片图像占位符 1"/>
          <p:cNvSpPr>
            <a:spLocks noGrp="1" noRot="1" noChangeAspect="1" noChangeArrowheads="1" noTextEdit="1"/>
          </p:cNvSpPr>
          <p:nvPr>
            <p:ph type="sldImg" idx="4294967295"/>
          </p:nvPr>
        </p:nvSpPr>
        <p:spPr>
          <a:xfrm>
            <a:off x="381000" y="685800"/>
            <a:ext cx="6096000" cy="3429000"/>
          </a:xfrm>
        </p:spPr>
      </p:sp>
      <p:sp>
        <p:nvSpPr>
          <p:cNvPr id="80898"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17335452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幻灯片图像占位符 1"/>
          <p:cNvSpPr>
            <a:spLocks noGrp="1" noRot="1" noChangeAspect="1" noChangeArrowheads="1" noTextEdit="1"/>
          </p:cNvSpPr>
          <p:nvPr>
            <p:ph type="sldImg" idx="4294967295"/>
          </p:nvPr>
        </p:nvSpPr>
        <p:spPr>
          <a:xfrm>
            <a:off x="381000" y="685800"/>
            <a:ext cx="6096000" cy="3429000"/>
          </a:xfrm>
        </p:spPr>
      </p:sp>
      <p:sp>
        <p:nvSpPr>
          <p:cNvPr id="82946"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27734469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ChangeArrowheads="1" noTextEdit="1"/>
          </p:cNvSpPr>
          <p:nvPr>
            <p:ph type="sldImg" idx="4294967295"/>
          </p:nvPr>
        </p:nvSpPr>
        <p:spPr>
          <a:xfrm>
            <a:off x="381000" y="685800"/>
            <a:ext cx="6096000" cy="3429000"/>
          </a:xfrm>
        </p:spPr>
      </p:sp>
      <p:sp>
        <p:nvSpPr>
          <p:cNvPr id="19458"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26048307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noChangeArrowheads="1" noTextEdit="1"/>
          </p:cNvSpPr>
          <p:nvPr>
            <p:ph type="sldImg" idx="4294967295"/>
          </p:nvPr>
        </p:nvSpPr>
        <p:spPr>
          <a:xfrm>
            <a:off x="381000" y="685800"/>
            <a:ext cx="6096000" cy="3429000"/>
          </a:xfrm>
        </p:spPr>
      </p:sp>
      <p:sp>
        <p:nvSpPr>
          <p:cNvPr id="21506"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3905168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noChangeArrowheads="1" noTextEdit="1"/>
          </p:cNvSpPr>
          <p:nvPr>
            <p:ph type="sldImg" idx="4294967295"/>
          </p:nvPr>
        </p:nvSpPr>
        <p:spPr>
          <a:xfrm>
            <a:off x="381000" y="685800"/>
            <a:ext cx="6096000" cy="3429000"/>
          </a:xfrm>
        </p:spPr>
      </p:sp>
      <p:sp>
        <p:nvSpPr>
          <p:cNvPr id="23554"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9503763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noTextEdit="1"/>
          </p:cNvSpPr>
          <p:nvPr>
            <p:ph type="sldImg" idx="4294967295"/>
          </p:nvPr>
        </p:nvSpPr>
        <p:spPr>
          <a:xfrm>
            <a:off x="381000" y="685800"/>
            <a:ext cx="6096000" cy="3429000"/>
          </a:xfrm>
        </p:spPr>
      </p:sp>
      <p:sp>
        <p:nvSpPr>
          <p:cNvPr id="27650"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23932280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幻灯片图像占位符 1"/>
          <p:cNvSpPr>
            <a:spLocks noGrp="1" noRot="1" noChangeAspect="1" noChangeArrowheads="1" noTextEdit="1"/>
          </p:cNvSpPr>
          <p:nvPr>
            <p:ph type="sldImg" idx="4294967295"/>
          </p:nvPr>
        </p:nvSpPr>
        <p:spPr>
          <a:xfrm>
            <a:off x="381000" y="685800"/>
            <a:ext cx="6096000" cy="3429000"/>
          </a:xfrm>
        </p:spPr>
      </p:sp>
      <p:sp>
        <p:nvSpPr>
          <p:cNvPr id="29698"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34424389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幻灯片图像占位符 1"/>
          <p:cNvSpPr>
            <a:spLocks noGrp="1" noRot="1" noChangeAspect="1" noChangeArrowheads="1" noTextEdit="1"/>
          </p:cNvSpPr>
          <p:nvPr>
            <p:ph type="sldImg" idx="4294967295"/>
          </p:nvPr>
        </p:nvSpPr>
        <p:spPr>
          <a:xfrm>
            <a:off x="381000" y="685800"/>
            <a:ext cx="6096000" cy="3429000"/>
          </a:xfrm>
        </p:spPr>
      </p:sp>
      <p:sp>
        <p:nvSpPr>
          <p:cNvPr id="31746" name="备注占位符 2"/>
          <p:cNvSpPr>
            <a:spLocks noGrp="1" noChangeArrowheads="1"/>
          </p:cNvSpPr>
          <p:nvPr>
            <p:ph type="body" idx="4294967295"/>
          </p:nvPr>
        </p:nvSpPr>
        <p:spPr/>
        <p:txBody>
          <a:bodyPr/>
          <a:lstStyle/>
          <a:p>
            <a:endParaRPr lang="zh-CN" altLang="en-US" smtClean="0"/>
          </a:p>
        </p:txBody>
      </p:sp>
    </p:spTree>
    <p:extLst>
      <p:ext uri="{BB962C8B-B14F-4D97-AF65-F5344CB8AC3E}">
        <p14:creationId xmlns:p14="http://schemas.microsoft.com/office/powerpoint/2010/main" val="1006069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475585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bwMode="auto">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矩形 4"/>
          <p:cNvSpPr>
            <a:spLocks noChangeArrowheads="1"/>
          </p:cNvSpPr>
          <p:nvPr userDrawn="1"/>
        </p:nvSpPr>
        <p:spPr bwMode="auto">
          <a:xfrm>
            <a:off x="1032000" y="971668"/>
            <a:ext cx="11160000" cy="36000"/>
          </a:xfrm>
          <a:prstGeom prst="rect">
            <a:avLst/>
          </a:prstGeom>
          <a:gradFill rotWithShape="1">
            <a:gsLst>
              <a:gs pos="0">
                <a:schemeClr val="accent3"/>
              </a:gs>
              <a:gs pos="100000">
                <a:schemeClr val="accent3">
                  <a:lumMod val="60000"/>
                  <a:lumOff val="40000"/>
                  <a:alpha val="50000"/>
                </a:schemeClr>
              </a:gs>
            </a:gsLst>
            <a:lin ang="4200000"/>
          </a:gra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5" name="标题 1"/>
          <p:cNvSpPr>
            <a:spLocks noGrp="1"/>
          </p:cNvSpPr>
          <p:nvPr>
            <p:ph type="title"/>
          </p:nvPr>
        </p:nvSpPr>
        <p:spPr>
          <a:xfrm>
            <a:off x="956560" y="386558"/>
            <a:ext cx="10362327" cy="558799"/>
          </a:xfrm>
        </p:spPr>
        <p:txBody>
          <a:bodyPr anchor="ctr"/>
          <a:lstStyle>
            <a:lvl1pPr algn="l">
              <a:defRPr sz="2800" b="0" cap="all">
                <a:solidFill>
                  <a:schemeClr val="accent2">
                    <a:lumMod val="75000"/>
                  </a:schemeClr>
                </a:solidFill>
              </a:defRPr>
            </a:lvl1pPr>
          </a:lstStyle>
          <a:p>
            <a:r>
              <a:rPr lang="zh-CN" altLang="en-US" noProof="1"/>
              <a:t>单击此处编辑母版标题样式</a:t>
            </a:r>
          </a:p>
        </p:txBody>
      </p:sp>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3115" y="306255"/>
            <a:ext cx="813215" cy="663710"/>
          </a:xfrm>
          <a:prstGeom prst="rect">
            <a:avLst/>
          </a:prstGeom>
        </p:spPr>
      </p:pic>
      <p:pic>
        <p:nvPicPr>
          <p:cNvPr id="8" name="图片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553450" y="124194"/>
            <a:ext cx="3638550" cy="840213"/>
          </a:xfrm>
          <a:prstGeom prst="rect">
            <a:avLst/>
          </a:prstGeom>
        </p:spPr>
      </p:pic>
    </p:spTree>
    <p:extLst>
      <p:ext uri="{BB962C8B-B14F-4D97-AF65-F5344CB8AC3E}">
        <p14:creationId xmlns:p14="http://schemas.microsoft.com/office/powerpoint/2010/main" val="35383142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bwMode="auto">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331363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2178687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0823070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7">
            <a:lum/>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idx="4294967295"/>
          </p:nvPr>
        </p:nvSpPr>
        <p:spPr bwMode="auto">
          <a:xfrm>
            <a:off x="609362" y="908050"/>
            <a:ext cx="10973276"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Rectangle 3"/>
          <p:cNvSpPr>
            <a:spLocks noGrp="1" noChangeArrowheads="1"/>
          </p:cNvSpPr>
          <p:nvPr>
            <p:ph type="body" idx="4294967295"/>
          </p:nvPr>
        </p:nvSpPr>
        <p:spPr bwMode="auto">
          <a:xfrm>
            <a:off x="609362" y="1600201"/>
            <a:ext cx="10973276"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708" r:id="rId4"/>
    <p:sldLayoutId id="2147483712" r:id="rId5"/>
  </p:sldLayoutIdLst>
  <p:timing>
    <p:tnLst>
      <p:par>
        <p:cTn id="1" dur="indefinite" restart="never" nodeType="tmRoot"/>
      </p:par>
    </p:tnLst>
  </p:timing>
  <p:txStyles>
    <p:titleStyle>
      <a:lvl1pPr algn="l" rtl="0" eaLnBrk="0" fontAlgn="base" hangingPunct="0">
        <a:spcBef>
          <a:spcPct val="0"/>
        </a:spcBef>
        <a:spcAft>
          <a:spcPct val="0"/>
        </a:spcAft>
        <a:defRPr sz="2400">
          <a:solidFill>
            <a:schemeClr val="accent1"/>
          </a:solidFill>
          <a:latin typeface="+mj-lt"/>
          <a:ea typeface="+mj-ea"/>
          <a:cs typeface="+mj-cs"/>
        </a:defRPr>
      </a:lvl1pPr>
      <a:lvl2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2pPr>
      <a:lvl3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3pPr>
      <a:lvl4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4pPr>
      <a:lvl5pPr algn="l" rtl="0" eaLnBrk="0" fontAlgn="base" hangingPunct="0">
        <a:spcBef>
          <a:spcPct val="0"/>
        </a:spcBef>
        <a:spcAft>
          <a:spcPct val="0"/>
        </a:spcAft>
        <a:defRPr sz="2400">
          <a:solidFill>
            <a:schemeClr val="accent1"/>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28"/>
            <a:ext cx="12192000" cy="6857142"/>
          </a:xfrm>
          <a:prstGeom prst="rect">
            <a:avLst/>
          </a:prstGeom>
        </p:spPr>
      </p:pic>
      <p:sp>
        <p:nvSpPr>
          <p:cNvPr id="3" name="矩形 2"/>
          <p:cNvSpPr>
            <a:spLocks noChangeArrowheads="1"/>
          </p:cNvSpPr>
          <p:nvPr/>
        </p:nvSpPr>
        <p:spPr bwMode="auto">
          <a:xfrm>
            <a:off x="3794920" y="3516085"/>
            <a:ext cx="4330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sz="2400" dirty="0">
                <a:solidFill>
                  <a:schemeClr val="accent1"/>
                </a:solidFill>
                <a:latin typeface="微软雅黑" panose="020B0503020204020204" pitchFamily="34" charset="-122"/>
                <a:ea typeface="微软雅黑" panose="020B0503020204020204" pitchFamily="34" charset="-122"/>
              </a:rPr>
              <a:t>这里输入您的单位</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党组织名称</a:t>
            </a:r>
          </a:p>
        </p:txBody>
      </p:sp>
      <p:sp>
        <p:nvSpPr>
          <p:cNvPr id="4" name="Rectangle 3"/>
          <p:cNvSpPr txBox="1">
            <a:spLocks noChangeArrowheads="1"/>
          </p:cNvSpPr>
          <p:nvPr/>
        </p:nvSpPr>
        <p:spPr bwMode="auto">
          <a:xfrm>
            <a:off x="2070103" y="2422525"/>
            <a:ext cx="7924798" cy="944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7200" b="1" dirty="0">
                <a:solidFill>
                  <a:schemeClr val="accent1"/>
                </a:solidFill>
                <a:latin typeface="微软雅黑" panose="020B0503020204020204" pitchFamily="34" charset="-122"/>
                <a:ea typeface="微软雅黑" panose="020B0503020204020204" pitchFamily="34" charset="-122"/>
              </a:rPr>
              <a:t>党务知识培训课程</a:t>
            </a:r>
            <a:endParaRPr lang="zh-CN" altLang="zh-CN" sz="7200" b="1" dirty="0">
              <a:solidFill>
                <a:schemeClr val="accent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55667" y="771922"/>
            <a:ext cx="2080666" cy="1501832"/>
          </a:xfrm>
          <a:prstGeom prst="rect">
            <a:avLst/>
          </a:prstGeom>
        </p:spPr>
      </p:pic>
      <p:pic>
        <p:nvPicPr>
          <p:cNvPr id="6" name="Audio Machine - Apollo s Triumph">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6037" y="428"/>
            <a:ext cx="609600" cy="609600"/>
          </a:xfrm>
          <a:prstGeom prst="rect">
            <a:avLst/>
          </a:prstGeom>
        </p:spPr>
      </p:pic>
    </p:spTree>
    <p:extLst>
      <p:ext uri="{BB962C8B-B14F-4D97-AF65-F5344CB8AC3E}">
        <p14:creationId xmlns:p14="http://schemas.microsoft.com/office/powerpoint/2010/main" val="2346375398"/>
      </p:ext>
    </p:extLst>
  </p:cSld>
  <p:clrMapOvr>
    <a:masterClrMapping/>
  </p:clrMapOvr>
  <mc:AlternateContent xmlns:mc="http://schemas.openxmlformats.org/markup-compatibility/2006">
    <mc:Choice xmlns:p14="http://schemas.microsoft.com/office/powerpoint/2010/main" Requires="p14">
      <p:transition spd="slow" p14:dur="2000" advTm="0">
        <p:fad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56" presetClass="entr" presetSubtype="0" fill="hold" grpId="0" nodeType="afterEffect">
                                  <p:stCondLst>
                                    <p:cond delay="0"/>
                                  </p:stCondLst>
                                  <p:iterate type="lt">
                                    <p:tmPct val="10000"/>
                                  </p:iterate>
                                  <p:childTnLst>
                                    <p:set>
                                      <p:cBhvr>
                                        <p:cTn id="9" dur="1" fill="hold">
                                          <p:stCondLst>
                                            <p:cond delay="0"/>
                                          </p:stCondLst>
                                        </p:cTn>
                                        <p:tgtEl>
                                          <p:spTgt spid="4"/>
                                        </p:tgtEl>
                                        <p:attrNameLst>
                                          <p:attrName>style.visibility</p:attrName>
                                        </p:attrNameLst>
                                      </p:cBhvr>
                                      <p:to>
                                        <p:strVal val="visible"/>
                                      </p:to>
                                    </p:set>
                                    <p:anim by="(-#ppt_w*2)" calcmode="lin" valueType="num">
                                      <p:cBhvr rctx="PPT">
                                        <p:cTn id="10" dur="400" autoRev="1" fill="hold">
                                          <p:stCondLst>
                                            <p:cond delay="0"/>
                                          </p:stCondLst>
                                        </p:cTn>
                                        <p:tgtEl>
                                          <p:spTgt spid="4"/>
                                        </p:tgtEl>
                                        <p:attrNameLst>
                                          <p:attrName>ppt_w</p:attrName>
                                        </p:attrNameLst>
                                      </p:cBhvr>
                                    </p:anim>
                                    <p:anim by="(#ppt_w*0.50)" calcmode="lin" valueType="num">
                                      <p:cBhvr>
                                        <p:cTn id="11" dur="400" decel="50000" autoRev="1" fill="hold">
                                          <p:stCondLst>
                                            <p:cond delay="0"/>
                                          </p:stCondLst>
                                        </p:cTn>
                                        <p:tgtEl>
                                          <p:spTgt spid="4"/>
                                        </p:tgtEl>
                                        <p:attrNameLst>
                                          <p:attrName>ppt_x</p:attrName>
                                        </p:attrNameLst>
                                      </p:cBhvr>
                                    </p:anim>
                                    <p:anim from="(-#ppt_h/2)" to="(#ppt_y)" calcmode="lin" valueType="num">
                                      <p:cBhvr>
                                        <p:cTn id="12" dur="800" fill="hold">
                                          <p:stCondLst>
                                            <p:cond delay="0"/>
                                          </p:stCondLst>
                                        </p:cTn>
                                        <p:tgtEl>
                                          <p:spTgt spid="4"/>
                                        </p:tgtEl>
                                        <p:attrNameLst>
                                          <p:attrName>ppt_y</p:attrName>
                                        </p:attrNameLst>
                                      </p:cBhvr>
                                    </p:anim>
                                    <p:animRot by="21600000">
                                      <p:cBhvr>
                                        <p:cTn id="13" dur="800" fill="hold">
                                          <p:stCondLst>
                                            <p:cond delay="0"/>
                                          </p:stCondLst>
                                        </p:cTn>
                                        <p:tgtEl>
                                          <p:spTgt spid="4"/>
                                        </p:tgtEl>
                                        <p:attrNameLst>
                                          <p:attrName>r</p:attrName>
                                        </p:attrNameLst>
                                      </p:cBhvr>
                                    </p:animRot>
                                  </p:childTnLst>
                                </p:cTn>
                              </p:par>
                            </p:childTnLst>
                          </p:cTn>
                        </p:par>
                        <p:par>
                          <p:cTn id="14" fill="hold">
                            <p:stCondLst>
                              <p:cond delay="1360"/>
                            </p:stCondLst>
                            <p:childTnLst>
                              <p:par>
                                <p:cTn id="15" presetID="2" presetClass="entr" presetSubtype="12"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additive="base">
                                        <p:cTn id="17" dur="600" fill="hold"/>
                                        <p:tgtEl>
                                          <p:spTgt spid="3"/>
                                        </p:tgtEl>
                                        <p:attrNameLst>
                                          <p:attrName>ppt_x</p:attrName>
                                        </p:attrNameLst>
                                      </p:cBhvr>
                                      <p:tavLst>
                                        <p:tav tm="0">
                                          <p:val>
                                            <p:strVal val="0-#ppt_w/2"/>
                                          </p:val>
                                        </p:tav>
                                        <p:tav tm="100000">
                                          <p:val>
                                            <p:strVal val="#ppt_x"/>
                                          </p:val>
                                        </p:tav>
                                      </p:tavLst>
                                    </p:anim>
                                    <p:anim calcmode="lin" valueType="num">
                                      <p:cBhvr additive="base">
                                        <p:cTn id="18" dur="600" fill="hold"/>
                                        <p:tgtEl>
                                          <p:spTgt spid="3"/>
                                        </p:tgtEl>
                                        <p:attrNameLst>
                                          <p:attrName>ppt_y</p:attrName>
                                        </p:attrNameLst>
                                      </p:cBhvr>
                                      <p:tavLst>
                                        <p:tav tm="0">
                                          <p:val>
                                            <p:strVal val="1+#ppt_h/2"/>
                                          </p:val>
                                        </p:tav>
                                        <p:tav tm="100000">
                                          <p:val>
                                            <p:strVal val="#ppt_y"/>
                                          </p:val>
                                        </p:tav>
                                      </p:tavLst>
                                    </p:anim>
                                  </p:childTnLst>
                                </p:cTn>
                              </p:par>
                            </p:childTnLst>
                          </p:cTn>
                        </p:par>
                        <p:par>
                          <p:cTn id="19" fill="hold">
                            <p:stCondLst>
                              <p:cond delay="2740"/>
                            </p:stCondLst>
                            <p:childTnLst>
                              <p:par>
                                <p:cTn id="20" presetID="53" presetClass="entr" presetSubtype="52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500" fill="hold"/>
                                        <p:tgtEl>
                                          <p:spTgt spid="5"/>
                                        </p:tgtEl>
                                        <p:attrNameLst>
                                          <p:attrName>ppt_w</p:attrName>
                                        </p:attrNameLst>
                                      </p:cBhvr>
                                      <p:tavLst>
                                        <p:tav tm="0">
                                          <p:val>
                                            <p:fltVal val="0"/>
                                          </p:val>
                                        </p:tav>
                                        <p:tav tm="100000">
                                          <p:val>
                                            <p:strVal val="#ppt_w"/>
                                          </p:val>
                                        </p:tav>
                                      </p:tavLst>
                                    </p:anim>
                                    <p:anim calcmode="lin" valueType="num">
                                      <p:cBhvr>
                                        <p:cTn id="23" dur="1500" fill="hold"/>
                                        <p:tgtEl>
                                          <p:spTgt spid="5"/>
                                        </p:tgtEl>
                                        <p:attrNameLst>
                                          <p:attrName>ppt_h</p:attrName>
                                        </p:attrNameLst>
                                      </p:cBhvr>
                                      <p:tavLst>
                                        <p:tav tm="0">
                                          <p:val>
                                            <p:fltVal val="0"/>
                                          </p:val>
                                        </p:tav>
                                        <p:tav tm="100000">
                                          <p:val>
                                            <p:strVal val="#ppt_h"/>
                                          </p:val>
                                        </p:tav>
                                      </p:tavLst>
                                    </p:anim>
                                    <p:animEffect transition="in" filter="fade">
                                      <p:cBhvr>
                                        <p:cTn id="24" dur="1500"/>
                                        <p:tgtEl>
                                          <p:spTgt spid="5"/>
                                        </p:tgtEl>
                                      </p:cBhvr>
                                    </p:animEffect>
                                    <p:anim calcmode="lin" valueType="num">
                                      <p:cBhvr>
                                        <p:cTn id="25" dur="1500" fill="hold"/>
                                        <p:tgtEl>
                                          <p:spTgt spid="5"/>
                                        </p:tgtEl>
                                        <p:attrNameLst>
                                          <p:attrName>ppt_x</p:attrName>
                                        </p:attrNameLst>
                                      </p:cBhvr>
                                      <p:tavLst>
                                        <p:tav tm="0">
                                          <p:val>
                                            <p:fltVal val="0.5"/>
                                          </p:val>
                                        </p:tav>
                                        <p:tav tm="100000">
                                          <p:val>
                                            <p:strVal val="#ppt_x"/>
                                          </p:val>
                                        </p:tav>
                                      </p:tavLst>
                                    </p:anim>
                                    <p:anim calcmode="lin" valueType="num">
                                      <p:cBhvr>
                                        <p:cTn id="26" dur="1500" fill="hold"/>
                                        <p:tgtEl>
                                          <p:spTgt spid="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hold" display="0">
                  <p:stCondLst>
                    <p:cond delay="indefinite"/>
                  </p:stCondLst>
                  <p:endCondLst>
                    <p:cond evt="onStopAudio" delay="0">
                      <p:tgtEl>
                        <p:sldTgt/>
                      </p:tgtEl>
                    </p:cond>
                  </p:endCondLst>
                </p:cTn>
                <p:tgtEl>
                  <p:spTgt spid="6"/>
                </p:tgtEl>
              </p:cMediaNode>
            </p:audio>
          </p:childTnLst>
        </p:cTn>
      </p:par>
    </p:tnLst>
    <p:bldLst>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0"/>
          <p:cNvSpPr txBox="1">
            <a:spLocks noChangeArrowheads="1"/>
          </p:cNvSpPr>
          <p:nvPr/>
        </p:nvSpPr>
        <p:spPr bwMode="auto">
          <a:xfrm>
            <a:off x="2329657" y="2400300"/>
            <a:ext cx="7632700" cy="1200150"/>
          </a:xfrm>
          <a:prstGeom prst="rect">
            <a:avLst/>
          </a:prstGeom>
          <a:noFill/>
        </p:spPr>
        <p:txBody>
          <a:bodyPr>
            <a:spAutoFit/>
          </a:bodyPr>
          <a:lstStyle>
            <a:defPPr>
              <a:defRPr lang="zh-CN"/>
            </a:defPPr>
            <a:lvl1pPr algn="ctr" eaLnBrk="0" hangingPunct="0">
              <a:defRPr sz="7200" b="1">
                <a:solidFill>
                  <a:schemeClr val="accent1"/>
                </a:solidFill>
                <a:latin typeface="微软雅黑" panose="020B0503020204020204" pitchFamily="34" charset="-122"/>
                <a:ea typeface="微软雅黑" panose="020B0503020204020204" pitchFamily="34" charset="-122"/>
              </a:defRPr>
            </a:lvl1pPr>
          </a:lstStyle>
          <a:p>
            <a:r>
              <a:rPr lang="zh-CN" altLang="en-US" dirty="0"/>
              <a:t>党务工作基本知识</a:t>
            </a:r>
          </a:p>
        </p:txBody>
      </p:sp>
      <p:sp>
        <p:nvSpPr>
          <p:cNvPr id="5" name="Oval 39"/>
          <p:cNvSpPr>
            <a:spLocks noChangeAspect="1" noChangeArrowheads="1"/>
          </p:cNvSpPr>
          <p:nvPr/>
        </p:nvSpPr>
        <p:spPr bwMode="auto">
          <a:xfrm>
            <a:off x="3323432" y="3810000"/>
            <a:ext cx="180000" cy="181324"/>
          </a:xfrm>
          <a:prstGeom prst="ellipse">
            <a:avLst/>
          </a:prstGeom>
          <a:solidFill>
            <a:schemeClr val="accent1"/>
          </a:solidFill>
          <a:ln>
            <a:noFill/>
          </a:ln>
        </p:spPr>
        <p:txBody>
          <a:bodyPr/>
          <a:lstStyle/>
          <a:p>
            <a:pPr eaLnBrk="0" hangingPunct="0"/>
            <a:endParaRPr lang="zh-CN" altLang="en-US">
              <a:solidFill>
                <a:srgbClr val="2D2D2D"/>
              </a:solidFill>
            </a:endParaRPr>
          </a:p>
        </p:txBody>
      </p:sp>
      <p:sp>
        <p:nvSpPr>
          <p:cNvPr id="6" name="TextBox 30"/>
          <p:cNvSpPr txBox="1">
            <a:spLocks noChangeArrowheads="1"/>
          </p:cNvSpPr>
          <p:nvPr/>
        </p:nvSpPr>
        <p:spPr bwMode="auto">
          <a:xfrm>
            <a:off x="3520282" y="3717925"/>
            <a:ext cx="2400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a:solidFill>
                  <a:schemeClr val="accent1">
                    <a:lumMod val="50000"/>
                  </a:schemeClr>
                </a:solidFill>
                <a:latin typeface="微软雅黑" panose="020B0503020204020204" pitchFamily="34" charset="-122"/>
                <a:ea typeface="微软雅黑" panose="020B0503020204020204" pitchFamily="34" charset="-122"/>
              </a:rPr>
              <a:t>什么是党务工作？</a:t>
            </a:r>
          </a:p>
        </p:txBody>
      </p:sp>
      <p:sp>
        <p:nvSpPr>
          <p:cNvPr id="7" name="Oval 39"/>
          <p:cNvSpPr>
            <a:spLocks noChangeAspect="1" noChangeArrowheads="1"/>
          </p:cNvSpPr>
          <p:nvPr/>
        </p:nvSpPr>
        <p:spPr bwMode="auto">
          <a:xfrm>
            <a:off x="3323432" y="4179888"/>
            <a:ext cx="180000" cy="180000"/>
          </a:xfrm>
          <a:prstGeom prst="ellipse">
            <a:avLst/>
          </a:prstGeom>
          <a:solidFill>
            <a:schemeClr val="accent1"/>
          </a:solidFill>
          <a:ln>
            <a:noFill/>
          </a:ln>
        </p:spPr>
        <p:txBody>
          <a:bodyPr/>
          <a:lstStyle/>
          <a:p>
            <a:pPr eaLnBrk="0" hangingPunct="0"/>
            <a:endParaRPr lang="zh-CN" altLang="en-US">
              <a:solidFill>
                <a:srgbClr val="2D2D2D"/>
              </a:solidFill>
            </a:endParaRPr>
          </a:p>
        </p:txBody>
      </p:sp>
      <p:sp>
        <p:nvSpPr>
          <p:cNvPr id="8" name="TextBox 36"/>
          <p:cNvSpPr txBox="1">
            <a:spLocks noChangeArrowheads="1"/>
          </p:cNvSpPr>
          <p:nvPr/>
        </p:nvSpPr>
        <p:spPr bwMode="auto">
          <a:xfrm>
            <a:off x="3520283" y="4087814"/>
            <a:ext cx="25352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a:solidFill>
                  <a:schemeClr val="accent1">
                    <a:lumMod val="50000"/>
                  </a:schemeClr>
                </a:solidFill>
                <a:latin typeface="微软雅黑" panose="020B0503020204020204" pitchFamily="34" charset="-122"/>
                <a:ea typeface="微软雅黑" panose="020B0503020204020204" pitchFamily="34" charset="-122"/>
              </a:rPr>
              <a:t>党的组织制度</a:t>
            </a:r>
            <a:endParaRPr lang="en-US" altLang="zh-CN"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9" name="Oval 39"/>
          <p:cNvSpPr>
            <a:spLocks noChangeAspect="1" noChangeArrowheads="1"/>
          </p:cNvSpPr>
          <p:nvPr/>
        </p:nvSpPr>
        <p:spPr bwMode="auto">
          <a:xfrm>
            <a:off x="6453982" y="3810000"/>
            <a:ext cx="180000" cy="181324"/>
          </a:xfrm>
          <a:prstGeom prst="ellipse">
            <a:avLst/>
          </a:prstGeom>
          <a:solidFill>
            <a:schemeClr val="accent1"/>
          </a:solidFill>
          <a:ln>
            <a:noFill/>
          </a:ln>
        </p:spPr>
        <p:txBody>
          <a:bodyPr/>
          <a:lstStyle/>
          <a:p>
            <a:pPr eaLnBrk="0" hangingPunct="0"/>
            <a:endParaRPr lang="zh-CN" altLang="en-US">
              <a:solidFill>
                <a:srgbClr val="2D2D2D"/>
              </a:solidFill>
            </a:endParaRPr>
          </a:p>
        </p:txBody>
      </p:sp>
      <p:sp>
        <p:nvSpPr>
          <p:cNvPr id="10" name="TextBox 30"/>
          <p:cNvSpPr txBox="1">
            <a:spLocks noChangeArrowheads="1"/>
          </p:cNvSpPr>
          <p:nvPr/>
        </p:nvSpPr>
        <p:spPr bwMode="auto">
          <a:xfrm>
            <a:off x="6625433" y="3717925"/>
            <a:ext cx="30559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dirty="0">
                <a:solidFill>
                  <a:schemeClr val="accent1">
                    <a:lumMod val="50000"/>
                  </a:schemeClr>
                </a:solidFill>
                <a:latin typeface="微软雅黑" panose="020B0503020204020204" pitchFamily="34" charset="-122"/>
                <a:ea typeface="微软雅黑" panose="020B0503020204020204" pitchFamily="34" charset="-122"/>
              </a:rPr>
              <a:t>党务工作者的基本要求</a:t>
            </a:r>
            <a:endParaRPr lang="en-US" altLang="zh-CN"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11" name="Oval 39"/>
          <p:cNvSpPr>
            <a:spLocks noChangeAspect="1" noChangeArrowheads="1"/>
          </p:cNvSpPr>
          <p:nvPr/>
        </p:nvSpPr>
        <p:spPr bwMode="auto">
          <a:xfrm>
            <a:off x="6453982" y="4179888"/>
            <a:ext cx="180000" cy="180000"/>
          </a:xfrm>
          <a:prstGeom prst="ellipse">
            <a:avLst/>
          </a:prstGeom>
          <a:solidFill>
            <a:schemeClr val="accent1"/>
          </a:solidFill>
          <a:ln>
            <a:noFill/>
          </a:ln>
        </p:spPr>
        <p:txBody>
          <a:bodyPr/>
          <a:lstStyle/>
          <a:p>
            <a:pPr eaLnBrk="0" hangingPunct="0"/>
            <a:endParaRPr lang="zh-CN" altLang="en-US">
              <a:solidFill>
                <a:srgbClr val="2D2D2D"/>
              </a:solidFill>
            </a:endParaRPr>
          </a:p>
        </p:txBody>
      </p:sp>
      <p:sp>
        <p:nvSpPr>
          <p:cNvPr id="12" name="TextBox 36"/>
          <p:cNvSpPr txBox="1">
            <a:spLocks noChangeArrowheads="1"/>
          </p:cNvSpPr>
          <p:nvPr/>
        </p:nvSpPr>
        <p:spPr bwMode="auto">
          <a:xfrm>
            <a:off x="6625432" y="4087814"/>
            <a:ext cx="27733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a:solidFill>
                  <a:schemeClr val="accent1">
                    <a:lumMod val="50000"/>
                  </a:schemeClr>
                </a:solidFill>
                <a:latin typeface="微软雅黑" panose="020B0503020204020204" pitchFamily="34" charset="-122"/>
                <a:ea typeface="微软雅黑" panose="020B0503020204020204" pitchFamily="34" charset="-122"/>
              </a:rPr>
              <a:t>机关党建相关知识</a:t>
            </a:r>
            <a:endParaRPr lang="en-US" altLang="zh-CN"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1312" y="620597"/>
            <a:ext cx="2120901" cy="1404033"/>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79046" y="855763"/>
            <a:ext cx="2392792" cy="1584024"/>
          </a:xfrm>
          <a:prstGeom prst="rect">
            <a:avLst/>
          </a:prstGeom>
        </p:spPr>
      </p:pic>
      <p:sp>
        <p:nvSpPr>
          <p:cNvPr id="15" name="Rectangle 9"/>
          <p:cNvSpPr>
            <a:spLocks noChangeArrowheads="1"/>
          </p:cNvSpPr>
          <p:nvPr/>
        </p:nvSpPr>
        <p:spPr bwMode="auto">
          <a:xfrm>
            <a:off x="5298969" y="1266059"/>
            <a:ext cx="1629574" cy="650322"/>
          </a:xfrm>
          <a:prstGeom prst="rect">
            <a:avLst/>
          </a:prstGeom>
          <a:noFill/>
          <a:ln>
            <a:noFill/>
          </a:ln>
          <a:extLst/>
        </p:spPr>
        <p:txBody>
          <a:bodyPr wrap="none" lIns="0" tIns="0" rIns="0" bIns="0" anchor="ctr">
            <a:noAutofit/>
          </a:bodyPr>
          <a:lstStyle/>
          <a:p>
            <a:pPr algn="ctr">
              <a:defRPr/>
            </a:pPr>
            <a:r>
              <a:rPr lang="zh-CN" altLang="en-US" sz="2400" kern="0" dirty="0" smtClean="0">
                <a:solidFill>
                  <a:schemeClr val="bg1"/>
                </a:solidFill>
                <a:latin typeface="+mj-ea"/>
                <a:ea typeface="+mj-ea"/>
                <a:cs typeface="宋体" panose="02010600030101010101" pitchFamily="2" charset="-122"/>
                <a:sym typeface="+mn-ea"/>
              </a:rPr>
              <a:t>第</a:t>
            </a:r>
            <a:r>
              <a:rPr lang="zh-CN" altLang="en-US" sz="2400" kern="0" dirty="0">
                <a:solidFill>
                  <a:schemeClr val="bg1"/>
                </a:solidFill>
                <a:latin typeface="+mj-ea"/>
                <a:ea typeface="+mj-ea"/>
                <a:cs typeface="宋体" panose="02010600030101010101" pitchFamily="2" charset="-122"/>
                <a:sym typeface="+mn-ea"/>
              </a:rPr>
              <a:t>二</a:t>
            </a:r>
            <a:r>
              <a:rPr lang="zh-CN" altLang="en-US" sz="2400" kern="0" dirty="0" smtClean="0">
                <a:solidFill>
                  <a:schemeClr val="bg1"/>
                </a:solidFill>
                <a:latin typeface="+mj-ea"/>
                <a:ea typeface="+mj-ea"/>
                <a:cs typeface="宋体" panose="02010600030101010101" pitchFamily="2" charset="-122"/>
                <a:sym typeface="+mn-ea"/>
              </a:rPr>
              <a:t>部分</a:t>
            </a:r>
            <a:endParaRPr lang="en-US" altLang="zh-CN" sz="2400" kern="0" dirty="0">
              <a:solidFill>
                <a:schemeClr val="bg1"/>
              </a:solidFill>
              <a:latin typeface="+mj-ea"/>
              <a:ea typeface="+mj-ea"/>
              <a:cs typeface="宋体" panose="02010600030101010101" pitchFamily="2" charset="-122"/>
              <a:sym typeface="+mn-ea"/>
            </a:endParaRPr>
          </a:p>
        </p:txBody>
      </p:sp>
    </p:spTree>
    <p:extLst>
      <p:ext uri="{BB962C8B-B14F-4D97-AF65-F5344CB8AC3E}">
        <p14:creationId xmlns:p14="http://schemas.microsoft.com/office/powerpoint/2010/main" val="1886954844"/>
      </p:ext>
    </p:extLst>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6000">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14:bounceEnd="56000">
                                          <p:cBhvr additive="base">
                                            <p:cTn id="7" dur="1000" fill="hold"/>
                                            <p:tgtEl>
                                              <p:spTgt spid="13"/>
                                            </p:tgtEl>
                                            <p:attrNameLst>
                                              <p:attrName>ppt_x</p:attrName>
                                            </p:attrNameLst>
                                          </p:cBhvr>
                                          <p:tavLst>
                                            <p:tav tm="0">
                                              <p:val>
                                                <p:strVal val="1+#ppt_w/2"/>
                                              </p:val>
                                            </p:tav>
                                            <p:tav tm="100000">
                                              <p:val>
                                                <p:strVal val="#ppt_x"/>
                                              </p:val>
                                            </p:tav>
                                          </p:tavLst>
                                        </p:anim>
                                        <p:anim calcmode="lin" valueType="num" p14:bounceEnd="56000">
                                          <p:cBhvr additive="base">
                                            <p:cTn id="8" dur="10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6000">
                                      <p:stCondLst>
                                        <p:cond delay="400"/>
                                      </p:stCondLst>
                                      <p:childTnLst>
                                        <p:set>
                                          <p:cBhvr>
                                            <p:cTn id="10" dur="1" fill="hold">
                                              <p:stCondLst>
                                                <p:cond delay="0"/>
                                              </p:stCondLst>
                                            </p:cTn>
                                            <p:tgtEl>
                                              <p:spTgt spid="14"/>
                                            </p:tgtEl>
                                            <p:attrNameLst>
                                              <p:attrName>style.visibility</p:attrName>
                                            </p:attrNameLst>
                                          </p:cBhvr>
                                          <p:to>
                                            <p:strVal val="visible"/>
                                          </p:to>
                                        </p:set>
                                        <p:anim calcmode="lin" valueType="num" p14:bounceEnd="56000">
                                          <p:cBhvr additive="base">
                                            <p:cTn id="11" dur="1000" fill="hold"/>
                                            <p:tgtEl>
                                              <p:spTgt spid="14"/>
                                            </p:tgtEl>
                                            <p:attrNameLst>
                                              <p:attrName>ppt_x</p:attrName>
                                            </p:attrNameLst>
                                          </p:cBhvr>
                                          <p:tavLst>
                                            <p:tav tm="0">
                                              <p:val>
                                                <p:strVal val="1+#ppt_w/2"/>
                                              </p:val>
                                            </p:tav>
                                            <p:tav tm="100000">
                                              <p:val>
                                                <p:strVal val="#ppt_x"/>
                                              </p:val>
                                            </p:tav>
                                          </p:tavLst>
                                        </p:anim>
                                        <p:anim calcmode="lin" valueType="num" p14:bounceEnd="56000">
                                          <p:cBhvr additive="base">
                                            <p:cTn id="12" dur="10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4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9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by="(-#ppt_w*2)" calcmode="lin" valueType="num">
                                          <p:cBhvr rctx="PPT">
                                            <p:cTn id="20" dur="300" autoRev="1" fill="hold">
                                              <p:stCondLst>
                                                <p:cond delay="0"/>
                                              </p:stCondLst>
                                            </p:cTn>
                                            <p:tgtEl>
                                              <p:spTgt spid="4"/>
                                            </p:tgtEl>
                                            <p:attrNameLst>
                                              <p:attrName>ppt_w</p:attrName>
                                            </p:attrNameLst>
                                          </p:cBhvr>
                                        </p:anim>
                                        <p:anim by="(#ppt_w*0.50)" calcmode="lin" valueType="num">
                                          <p:cBhvr>
                                            <p:cTn id="21" dur="300" decel="50000" autoRev="1" fill="hold">
                                              <p:stCondLst>
                                                <p:cond delay="0"/>
                                              </p:stCondLst>
                                            </p:cTn>
                                            <p:tgtEl>
                                              <p:spTgt spid="4"/>
                                            </p:tgtEl>
                                            <p:attrNameLst>
                                              <p:attrName>ppt_x</p:attrName>
                                            </p:attrNameLst>
                                          </p:cBhvr>
                                        </p:anim>
                                        <p:anim from="(-#ppt_h/2)" to="(#ppt_y)" calcmode="lin" valueType="num">
                                          <p:cBhvr>
                                            <p:cTn id="22" dur="600" fill="hold">
                                              <p:stCondLst>
                                                <p:cond delay="0"/>
                                              </p:stCondLst>
                                            </p:cTn>
                                            <p:tgtEl>
                                              <p:spTgt spid="4"/>
                                            </p:tgtEl>
                                            <p:attrNameLst>
                                              <p:attrName>ppt_y</p:attrName>
                                            </p:attrNameLst>
                                          </p:cBhvr>
                                        </p:anim>
                                        <p:animRot by="21600000">
                                          <p:cBhvr>
                                            <p:cTn id="23" dur="600" fill="hold">
                                              <p:stCondLst>
                                                <p:cond delay="0"/>
                                              </p:stCondLst>
                                            </p:cTn>
                                            <p:tgtEl>
                                              <p:spTgt spid="4"/>
                                            </p:tgtEl>
                                            <p:attrNameLst>
                                              <p:attrName>r</p:attrName>
                                            </p:attrNameLst>
                                          </p:cBhvr>
                                        </p:animRot>
                                      </p:childTnLst>
                                    </p:cTn>
                                  </p:par>
                                </p:childTnLst>
                              </p:cTn>
                            </p:par>
                            <p:par>
                              <p:cTn id="24" fill="hold">
                                <p:stCondLst>
                                  <p:cond delay="2920"/>
                                </p:stCondLst>
                                <p:childTnLst>
                                  <p:par>
                                    <p:cTn id="25" presetID="2" presetClass="entr" presetSubtype="12"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ppt_x</p:attrName>
                                            </p:attrNameLst>
                                          </p:cBhvr>
                                          <p:tavLst>
                                            <p:tav tm="0">
                                              <p:val>
                                                <p:strVal val="0-#ppt_w/2"/>
                                              </p:val>
                                            </p:tav>
                                            <p:tav tm="100000">
                                              <p:val>
                                                <p:strVal val="#ppt_x"/>
                                              </p:val>
                                            </p:tav>
                                          </p:tavLst>
                                        </p:anim>
                                        <p:anim calcmode="lin" valueType="num">
                                          <p:cBhvr>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10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ppt_x</p:attrName>
                                            </p:attrNameLst>
                                          </p:cBhvr>
                                          <p:tavLst>
                                            <p:tav tm="0">
                                              <p:val>
                                                <p:strVal val="0-#ppt_w/2"/>
                                              </p:val>
                                            </p:tav>
                                            <p:tav tm="100000">
                                              <p:val>
                                                <p:strVal val="#ppt_x"/>
                                              </p:val>
                                            </p:tav>
                                          </p:tavLst>
                                        </p:anim>
                                        <p:anim calcmode="lin" valueType="num">
                                          <p:cBhvr>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20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ppt_x</p:attrName>
                                            </p:attrNameLst>
                                          </p:cBhvr>
                                          <p:tavLst>
                                            <p:tav tm="0">
                                              <p:val>
                                                <p:strVal val="0-#ppt_w/2"/>
                                              </p:val>
                                            </p:tav>
                                            <p:tav tm="100000">
                                              <p:val>
                                                <p:strVal val="#ppt_x"/>
                                              </p:val>
                                            </p:tav>
                                          </p:tavLst>
                                        </p:anim>
                                        <p:anim calcmode="lin" valueType="num">
                                          <p:cBhvr>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3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ppt_x</p:attrName>
                                            </p:attrNameLst>
                                          </p:cBhvr>
                                          <p:tavLst>
                                            <p:tav tm="0">
                                              <p:val>
                                                <p:strVal val="0-#ppt_w/2"/>
                                              </p:val>
                                            </p:tav>
                                            <p:tav tm="100000">
                                              <p:val>
                                                <p:strVal val="#ppt_x"/>
                                              </p:val>
                                            </p:tav>
                                          </p:tavLst>
                                        </p:anim>
                                        <p:anim calcmode="lin" valueType="num">
                                          <p:cBhvr>
                                            <p:cTn id="40" dur="500" fill="hold"/>
                                            <p:tgtEl>
                                              <p:spTgt spid="11"/>
                                            </p:tgtEl>
                                            <p:attrNameLst>
                                              <p:attrName>ppt_y</p:attrName>
                                            </p:attrNameLst>
                                          </p:cBhvr>
                                          <p:tavLst>
                                            <p:tav tm="0">
                                              <p:val>
                                                <p:strVal val="1+#ppt_h/2"/>
                                              </p:val>
                                            </p:tav>
                                            <p:tav tm="100000">
                                              <p:val>
                                                <p:strVal val="#ppt_y"/>
                                              </p:val>
                                            </p:tav>
                                          </p:tavLst>
                                        </p:anim>
                                      </p:childTnLst>
                                    </p:cTn>
                                  </p:par>
                                </p:childTnLst>
                              </p:cTn>
                            </p:par>
                            <p:par>
                              <p:cTn id="41" fill="hold">
                                <p:stCondLst>
                                  <p:cond delay="3720"/>
                                </p:stCondLst>
                                <p:childTnLst>
                                  <p:par>
                                    <p:cTn id="42" presetID="22" presetClass="entr" presetSubtype="8"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animBg="1"/>
          <p:bldP spid="10" grpId="0"/>
          <p:bldP spid="11" grpId="0" animBg="1"/>
          <p:bldP spid="12"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4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4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9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by="(-#ppt_w*2)" calcmode="lin" valueType="num">
                                          <p:cBhvr rctx="PPT">
                                            <p:cTn id="20" dur="300" autoRev="1" fill="hold">
                                              <p:stCondLst>
                                                <p:cond delay="0"/>
                                              </p:stCondLst>
                                            </p:cTn>
                                            <p:tgtEl>
                                              <p:spTgt spid="4"/>
                                            </p:tgtEl>
                                            <p:attrNameLst>
                                              <p:attrName>ppt_w</p:attrName>
                                            </p:attrNameLst>
                                          </p:cBhvr>
                                        </p:anim>
                                        <p:anim by="(#ppt_w*0.50)" calcmode="lin" valueType="num">
                                          <p:cBhvr>
                                            <p:cTn id="21" dur="300" decel="50000" autoRev="1" fill="hold">
                                              <p:stCondLst>
                                                <p:cond delay="0"/>
                                              </p:stCondLst>
                                            </p:cTn>
                                            <p:tgtEl>
                                              <p:spTgt spid="4"/>
                                            </p:tgtEl>
                                            <p:attrNameLst>
                                              <p:attrName>ppt_x</p:attrName>
                                            </p:attrNameLst>
                                          </p:cBhvr>
                                        </p:anim>
                                        <p:anim from="(-#ppt_h/2)" to="(#ppt_y)" calcmode="lin" valueType="num">
                                          <p:cBhvr>
                                            <p:cTn id="22" dur="600" fill="hold">
                                              <p:stCondLst>
                                                <p:cond delay="0"/>
                                              </p:stCondLst>
                                            </p:cTn>
                                            <p:tgtEl>
                                              <p:spTgt spid="4"/>
                                            </p:tgtEl>
                                            <p:attrNameLst>
                                              <p:attrName>ppt_y</p:attrName>
                                            </p:attrNameLst>
                                          </p:cBhvr>
                                        </p:anim>
                                        <p:animRot by="21600000">
                                          <p:cBhvr>
                                            <p:cTn id="23" dur="600" fill="hold">
                                              <p:stCondLst>
                                                <p:cond delay="0"/>
                                              </p:stCondLst>
                                            </p:cTn>
                                            <p:tgtEl>
                                              <p:spTgt spid="4"/>
                                            </p:tgtEl>
                                            <p:attrNameLst>
                                              <p:attrName>r</p:attrName>
                                            </p:attrNameLst>
                                          </p:cBhvr>
                                        </p:animRot>
                                      </p:childTnLst>
                                    </p:cTn>
                                  </p:par>
                                </p:childTnLst>
                              </p:cTn>
                            </p:par>
                            <p:par>
                              <p:cTn id="24" fill="hold">
                                <p:stCondLst>
                                  <p:cond delay="2920"/>
                                </p:stCondLst>
                                <p:childTnLst>
                                  <p:par>
                                    <p:cTn id="25" presetID="2" presetClass="entr" presetSubtype="12"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ppt_x</p:attrName>
                                            </p:attrNameLst>
                                          </p:cBhvr>
                                          <p:tavLst>
                                            <p:tav tm="0">
                                              <p:val>
                                                <p:strVal val="0-#ppt_w/2"/>
                                              </p:val>
                                            </p:tav>
                                            <p:tav tm="100000">
                                              <p:val>
                                                <p:strVal val="#ppt_x"/>
                                              </p:val>
                                            </p:tav>
                                          </p:tavLst>
                                        </p:anim>
                                        <p:anim calcmode="lin" valueType="num">
                                          <p:cBhvr>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10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ppt_x</p:attrName>
                                            </p:attrNameLst>
                                          </p:cBhvr>
                                          <p:tavLst>
                                            <p:tav tm="0">
                                              <p:val>
                                                <p:strVal val="0-#ppt_w/2"/>
                                              </p:val>
                                            </p:tav>
                                            <p:tav tm="100000">
                                              <p:val>
                                                <p:strVal val="#ppt_x"/>
                                              </p:val>
                                            </p:tav>
                                          </p:tavLst>
                                        </p:anim>
                                        <p:anim calcmode="lin" valueType="num">
                                          <p:cBhvr>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20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ppt_x</p:attrName>
                                            </p:attrNameLst>
                                          </p:cBhvr>
                                          <p:tavLst>
                                            <p:tav tm="0">
                                              <p:val>
                                                <p:strVal val="0-#ppt_w/2"/>
                                              </p:val>
                                            </p:tav>
                                            <p:tav tm="100000">
                                              <p:val>
                                                <p:strVal val="#ppt_x"/>
                                              </p:val>
                                            </p:tav>
                                          </p:tavLst>
                                        </p:anim>
                                        <p:anim calcmode="lin" valueType="num">
                                          <p:cBhvr>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3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ppt_x</p:attrName>
                                            </p:attrNameLst>
                                          </p:cBhvr>
                                          <p:tavLst>
                                            <p:tav tm="0">
                                              <p:val>
                                                <p:strVal val="0-#ppt_w/2"/>
                                              </p:val>
                                            </p:tav>
                                            <p:tav tm="100000">
                                              <p:val>
                                                <p:strVal val="#ppt_x"/>
                                              </p:val>
                                            </p:tav>
                                          </p:tavLst>
                                        </p:anim>
                                        <p:anim calcmode="lin" valueType="num">
                                          <p:cBhvr>
                                            <p:cTn id="40" dur="500" fill="hold"/>
                                            <p:tgtEl>
                                              <p:spTgt spid="11"/>
                                            </p:tgtEl>
                                            <p:attrNameLst>
                                              <p:attrName>ppt_y</p:attrName>
                                            </p:attrNameLst>
                                          </p:cBhvr>
                                          <p:tavLst>
                                            <p:tav tm="0">
                                              <p:val>
                                                <p:strVal val="1+#ppt_h/2"/>
                                              </p:val>
                                            </p:tav>
                                            <p:tav tm="100000">
                                              <p:val>
                                                <p:strVal val="#ppt_y"/>
                                              </p:val>
                                            </p:tav>
                                          </p:tavLst>
                                        </p:anim>
                                      </p:childTnLst>
                                    </p:cTn>
                                  </p:par>
                                </p:childTnLst>
                              </p:cTn>
                            </p:par>
                            <p:par>
                              <p:cTn id="41" fill="hold">
                                <p:stCondLst>
                                  <p:cond delay="3720"/>
                                </p:stCondLst>
                                <p:childTnLst>
                                  <p:par>
                                    <p:cTn id="42" presetID="22" presetClass="entr" presetSubtype="8"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500"/>
                                            <p:tgtEl>
                                              <p:spTgt spid="8"/>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animBg="1"/>
          <p:bldP spid="10" grpId="0"/>
          <p:bldP spid="11" grpId="0" animBg="1"/>
          <p:bldP spid="12" grpId="0"/>
          <p:bldP spid="15"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883444" y="2142742"/>
            <a:ext cx="10324982"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600"/>
              </a:lnSpc>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党务工作是党的工作和党的事务的总称。从党务工作的范围上分，包括党的宣传工作、组织工作、干部工作、纪检工作、群众工作等。党务工作是党的建设和党的工作的重要组成部分，是党的领导活动和党的建设正确有效进行的保证。</a:t>
            </a:r>
          </a:p>
        </p:txBody>
      </p:sp>
      <p:sp>
        <p:nvSpPr>
          <p:cNvPr id="3" name="矩形 2"/>
          <p:cNvSpPr/>
          <p:nvPr/>
        </p:nvSpPr>
        <p:spPr>
          <a:xfrm>
            <a:off x="883444" y="1477963"/>
            <a:ext cx="3340100" cy="368300"/>
          </a:xfrm>
          <a:prstGeom prst="rect">
            <a:avLst/>
          </a:prstGeom>
          <a:noFill/>
          <a:ln w="28575" cap="flat" cmpd="sng" algn="ctr">
            <a:noFill/>
            <a:prstDash val="solid"/>
            <a:round/>
            <a:headEnd type="none" w="med" len="med"/>
            <a:tailEnd type="none" w="med" len="med"/>
          </a:ln>
          <a:effectLst/>
        </p:spPr>
        <p:txBody>
          <a:bodyPr anchor="ctr"/>
          <a:lstStyle/>
          <a:p>
            <a:pPr>
              <a:buFont typeface="Arial" panose="020B0604020202020204" pitchFamily="34" charset="0"/>
              <a:buNone/>
            </a:pPr>
            <a:r>
              <a:rPr lang="zh-CN" altLang="en-US" sz="2800" b="1" noProof="1">
                <a:solidFill>
                  <a:schemeClr val="accent1"/>
                </a:solidFill>
                <a:latin typeface="+mj-ea"/>
                <a:ea typeface="+mj-ea"/>
                <a:sym typeface="+mn-ea"/>
              </a:rPr>
              <a:t>什么是党务工作？</a:t>
            </a:r>
          </a:p>
        </p:txBody>
      </p:sp>
      <p:sp>
        <p:nvSpPr>
          <p:cNvPr id="5" name="标题 4"/>
          <p:cNvSpPr>
            <a:spLocks noGrp="1"/>
          </p:cNvSpPr>
          <p:nvPr>
            <p:ph type="title"/>
          </p:nvPr>
        </p:nvSpPr>
        <p:spPr/>
        <p:txBody>
          <a:bodyPr/>
          <a:lstStyle/>
          <a:p>
            <a:r>
              <a:rPr lang="zh-CN" altLang="en-US" dirty="0"/>
              <a:t>什么是党务工作</a:t>
            </a:r>
            <a:r>
              <a:rPr lang="zh-CN" altLang="en-US" dirty="0" smtClean="0"/>
              <a:t>？</a:t>
            </a:r>
            <a:endParaRPr lang="zh-CN" altLang="en-US" dirty="0"/>
          </a:p>
        </p:txBody>
      </p:sp>
      <p:sp>
        <p:nvSpPr>
          <p:cNvPr id="8" name="椭圆 7"/>
          <p:cNvSpPr/>
          <p:nvPr/>
        </p:nvSpPr>
        <p:spPr bwMode="auto">
          <a:xfrm>
            <a:off x="1158361" y="3746027"/>
            <a:ext cx="1670564" cy="1670562"/>
          </a:xfrm>
          <a:prstGeom prst="ellipse">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ctr" anchorCtr="0" compatLnSpc="1"/>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宣传工作</a:t>
            </a:r>
            <a:endParaRPr kumimoji="0" lang="zh-CN" altLang="en-US" sz="2800" b="1" i="0" u="none" strike="noStrike" cap="none" normalizeH="0" baseline="0" dirty="0" smtClean="0">
              <a:ln>
                <a:noFill/>
              </a:ln>
              <a:solidFill>
                <a:schemeClr val="bg1"/>
              </a:solidFill>
              <a:effectLst/>
            </a:endParaRPr>
          </a:p>
        </p:txBody>
      </p:sp>
      <p:sp>
        <p:nvSpPr>
          <p:cNvPr id="12" name="椭圆 11"/>
          <p:cNvSpPr/>
          <p:nvPr/>
        </p:nvSpPr>
        <p:spPr bwMode="auto">
          <a:xfrm>
            <a:off x="3195456" y="3746027"/>
            <a:ext cx="1670564" cy="1670562"/>
          </a:xfrm>
          <a:prstGeom prst="ellipse">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ctr" anchorCtr="0" compatLnSpc="1"/>
          <a:lstStyle/>
          <a:p>
            <a:pPr algn="ctr"/>
            <a:r>
              <a:rPr lang="zh-CN" altLang="en-US" sz="2800" b="1" dirty="0">
                <a:solidFill>
                  <a:schemeClr val="bg1"/>
                </a:solidFill>
                <a:latin typeface="微软雅黑" panose="020B0503020204020204" pitchFamily="34" charset="-122"/>
                <a:ea typeface="微软雅黑" panose="020B0503020204020204" pitchFamily="34" charset="-122"/>
              </a:rPr>
              <a:t>组织工作</a:t>
            </a:r>
          </a:p>
        </p:txBody>
      </p:sp>
      <p:sp>
        <p:nvSpPr>
          <p:cNvPr id="13" name="椭圆 12"/>
          <p:cNvSpPr/>
          <p:nvPr/>
        </p:nvSpPr>
        <p:spPr bwMode="auto">
          <a:xfrm>
            <a:off x="5232551" y="3746027"/>
            <a:ext cx="1670564" cy="1670562"/>
          </a:xfrm>
          <a:prstGeom prst="ellipse">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ctr" anchorCtr="0" compatLnSpc="1"/>
          <a:lstStyle/>
          <a:p>
            <a:pPr algn="ctr"/>
            <a:r>
              <a:rPr lang="zh-CN" altLang="en-US" sz="2800" b="1" dirty="0">
                <a:solidFill>
                  <a:schemeClr val="bg1"/>
                </a:solidFill>
                <a:latin typeface="微软雅黑" panose="020B0503020204020204" pitchFamily="34" charset="-122"/>
                <a:ea typeface="微软雅黑" panose="020B0503020204020204" pitchFamily="34" charset="-122"/>
              </a:rPr>
              <a:t>干部工作</a:t>
            </a:r>
          </a:p>
        </p:txBody>
      </p:sp>
      <p:sp>
        <p:nvSpPr>
          <p:cNvPr id="14" name="椭圆 13"/>
          <p:cNvSpPr/>
          <p:nvPr/>
        </p:nvSpPr>
        <p:spPr bwMode="auto">
          <a:xfrm>
            <a:off x="7269646" y="3746027"/>
            <a:ext cx="1670564" cy="1670562"/>
          </a:xfrm>
          <a:prstGeom prst="ellipse">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ctr" anchorCtr="0" compatLnSpc="1"/>
          <a:lstStyle/>
          <a:p>
            <a:pPr algn="ctr"/>
            <a:r>
              <a:rPr lang="zh-CN" altLang="en-US" sz="2800" b="1" dirty="0">
                <a:solidFill>
                  <a:schemeClr val="bg1"/>
                </a:solidFill>
                <a:latin typeface="微软雅黑" panose="020B0503020204020204" pitchFamily="34" charset="-122"/>
                <a:ea typeface="微软雅黑" panose="020B0503020204020204" pitchFamily="34" charset="-122"/>
              </a:rPr>
              <a:t>纪检工作</a:t>
            </a:r>
          </a:p>
        </p:txBody>
      </p:sp>
      <p:sp>
        <p:nvSpPr>
          <p:cNvPr id="15" name="椭圆 14"/>
          <p:cNvSpPr/>
          <p:nvPr/>
        </p:nvSpPr>
        <p:spPr bwMode="auto">
          <a:xfrm>
            <a:off x="9306743" y="3746027"/>
            <a:ext cx="1670564" cy="1670562"/>
          </a:xfrm>
          <a:prstGeom prst="ellipse">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ctr" anchorCtr="0" compatLnSpc="1"/>
          <a:lstStyle/>
          <a:p>
            <a:pPr algn="ctr"/>
            <a:r>
              <a:rPr lang="zh-CN" altLang="en-US" sz="2800" b="1" dirty="0">
                <a:solidFill>
                  <a:schemeClr val="bg1"/>
                </a:solidFill>
                <a:latin typeface="微软雅黑" panose="020B0503020204020204" pitchFamily="34" charset="-122"/>
                <a:ea typeface="微软雅黑" panose="020B0503020204020204" pitchFamily="34" charset="-122"/>
              </a:rPr>
              <a:t>群众工作</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1600"/>
                                        <p:tgtEl>
                                          <p:spTgt spid="2"/>
                                        </p:tgtEl>
                                      </p:cBhvr>
                                    </p:animEffect>
                                  </p:childTnLst>
                                </p:cTn>
                              </p:par>
                            </p:childTnLst>
                          </p:cTn>
                        </p:par>
                        <p:par>
                          <p:cTn id="14" fill="hold">
                            <p:stCondLst>
                              <p:cond delay="2100"/>
                            </p:stCondLst>
                            <p:childTnLst>
                              <p:par>
                                <p:cTn id="15" presetID="53" presetClass="entr" presetSubtype="52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anim calcmode="lin" valueType="num">
                                      <p:cBhvr>
                                        <p:cTn id="20" dur="500" fill="hold"/>
                                        <p:tgtEl>
                                          <p:spTgt spid="8"/>
                                        </p:tgtEl>
                                        <p:attrNameLst>
                                          <p:attrName>ppt_x</p:attrName>
                                        </p:attrNameLst>
                                      </p:cBhvr>
                                      <p:tavLst>
                                        <p:tav tm="0">
                                          <p:val>
                                            <p:fltVal val="0.5"/>
                                          </p:val>
                                        </p:tav>
                                        <p:tav tm="100000">
                                          <p:val>
                                            <p:strVal val="#ppt_x"/>
                                          </p:val>
                                        </p:tav>
                                      </p:tavLst>
                                    </p:anim>
                                    <p:anim calcmode="lin" valueType="num">
                                      <p:cBhvr>
                                        <p:cTn id="21" dur="500" fill="hold"/>
                                        <p:tgtEl>
                                          <p:spTgt spid="8"/>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20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anim calcmode="lin" valueType="num">
                                      <p:cBhvr>
                                        <p:cTn id="27" dur="500" fill="hold"/>
                                        <p:tgtEl>
                                          <p:spTgt spid="12"/>
                                        </p:tgtEl>
                                        <p:attrNameLst>
                                          <p:attrName>ppt_x</p:attrName>
                                        </p:attrNameLst>
                                      </p:cBhvr>
                                      <p:tavLst>
                                        <p:tav tm="0">
                                          <p:val>
                                            <p:fltVal val="0.5"/>
                                          </p:val>
                                        </p:tav>
                                        <p:tav tm="100000">
                                          <p:val>
                                            <p:strVal val="#ppt_x"/>
                                          </p:val>
                                        </p:tav>
                                      </p:tavLst>
                                    </p:anim>
                                    <p:anim calcmode="lin" valueType="num">
                                      <p:cBhvr>
                                        <p:cTn id="28" dur="500" fill="hold"/>
                                        <p:tgtEl>
                                          <p:spTgt spid="12"/>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40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anim calcmode="lin" valueType="num">
                                      <p:cBhvr>
                                        <p:cTn id="34" dur="500" fill="hold"/>
                                        <p:tgtEl>
                                          <p:spTgt spid="13"/>
                                        </p:tgtEl>
                                        <p:attrNameLst>
                                          <p:attrName>ppt_x</p:attrName>
                                        </p:attrNameLst>
                                      </p:cBhvr>
                                      <p:tavLst>
                                        <p:tav tm="0">
                                          <p:val>
                                            <p:fltVal val="0.5"/>
                                          </p:val>
                                        </p:tav>
                                        <p:tav tm="100000">
                                          <p:val>
                                            <p:strVal val="#ppt_x"/>
                                          </p:val>
                                        </p:tav>
                                      </p:tavLst>
                                    </p:anim>
                                    <p:anim calcmode="lin" valueType="num">
                                      <p:cBhvr>
                                        <p:cTn id="35" dur="500" fill="hold"/>
                                        <p:tgtEl>
                                          <p:spTgt spid="13"/>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60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anim calcmode="lin" valueType="num">
                                      <p:cBhvr>
                                        <p:cTn id="41" dur="500" fill="hold"/>
                                        <p:tgtEl>
                                          <p:spTgt spid="14"/>
                                        </p:tgtEl>
                                        <p:attrNameLst>
                                          <p:attrName>ppt_x</p:attrName>
                                        </p:attrNameLst>
                                      </p:cBhvr>
                                      <p:tavLst>
                                        <p:tav tm="0">
                                          <p:val>
                                            <p:fltVal val="0.5"/>
                                          </p:val>
                                        </p:tav>
                                        <p:tav tm="100000">
                                          <p:val>
                                            <p:strVal val="#ppt_x"/>
                                          </p:val>
                                        </p:tav>
                                      </p:tavLst>
                                    </p:anim>
                                    <p:anim calcmode="lin" valueType="num">
                                      <p:cBhvr>
                                        <p:cTn id="42" dur="500" fill="hold"/>
                                        <p:tgtEl>
                                          <p:spTgt spid="14"/>
                                        </p:tgtEl>
                                        <p:attrNameLst>
                                          <p:attrName>ppt_y</p:attrName>
                                        </p:attrNameLst>
                                      </p:cBhvr>
                                      <p:tavLst>
                                        <p:tav tm="0">
                                          <p:val>
                                            <p:fltVal val="0.5"/>
                                          </p:val>
                                        </p:tav>
                                        <p:tav tm="100000">
                                          <p:val>
                                            <p:strVal val="#ppt_y"/>
                                          </p:val>
                                        </p:tav>
                                      </p:tavLst>
                                    </p:anim>
                                  </p:childTnLst>
                                </p:cTn>
                              </p:par>
                              <p:par>
                                <p:cTn id="43" presetID="53" presetClass="entr" presetSubtype="528" fill="hold" grpId="0" nodeType="withEffect">
                                  <p:stCondLst>
                                    <p:cond delay="80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Effect transition="in" filter="fade">
                                      <p:cBhvr>
                                        <p:cTn id="47" dur="500"/>
                                        <p:tgtEl>
                                          <p:spTgt spid="15"/>
                                        </p:tgtEl>
                                      </p:cBhvr>
                                    </p:animEffect>
                                    <p:anim calcmode="lin" valueType="num">
                                      <p:cBhvr>
                                        <p:cTn id="48" dur="500" fill="hold"/>
                                        <p:tgtEl>
                                          <p:spTgt spid="15"/>
                                        </p:tgtEl>
                                        <p:attrNameLst>
                                          <p:attrName>ppt_x</p:attrName>
                                        </p:attrNameLst>
                                      </p:cBhvr>
                                      <p:tavLst>
                                        <p:tav tm="0">
                                          <p:val>
                                            <p:fltVal val="0.5"/>
                                          </p:val>
                                        </p:tav>
                                        <p:tav tm="100000">
                                          <p:val>
                                            <p:strVal val="#ppt_x"/>
                                          </p:val>
                                        </p:tav>
                                      </p:tavLst>
                                    </p:anim>
                                    <p:anim calcmode="lin" valueType="num">
                                      <p:cBhvr>
                                        <p:cTn id="49" dur="500" fill="hold"/>
                                        <p:tgtEl>
                                          <p:spTgt spid="1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8" grpId="0" animBg="1"/>
      <p:bldP spid="12" grpId="0" animBg="1"/>
      <p:bldP spid="13"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什么是党务工作？</a:t>
            </a:r>
          </a:p>
        </p:txBody>
      </p:sp>
      <p:sp>
        <p:nvSpPr>
          <p:cNvPr id="4" name="圆角矩形 3"/>
          <p:cNvSpPr>
            <a:spLocks noChangeArrowheads="1"/>
          </p:cNvSpPr>
          <p:nvPr/>
        </p:nvSpPr>
        <p:spPr bwMode="auto">
          <a:xfrm>
            <a:off x="948050" y="2060575"/>
            <a:ext cx="2214250" cy="482036"/>
          </a:xfrm>
          <a:prstGeom prst="roundRect">
            <a:avLst/>
          </a:prstGeom>
          <a:solidFill>
            <a:schemeClr val="accent1"/>
          </a:solidFill>
          <a:ln>
            <a:noFill/>
          </a:ln>
        </p:spPr>
        <p:txBody>
          <a:bodyPr wrap="square" anchor="ctr">
            <a:no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gn="ctr" eaLnBrk="1"/>
            <a:r>
              <a:rPr lang="zh-CN" altLang="en-US" sz="2000" b="1" dirty="0">
                <a:solidFill>
                  <a:schemeClr val="bg1"/>
                </a:solidFill>
                <a:latin typeface="微软雅黑" panose="020B0503020204020204" pitchFamily="34" charset="-122"/>
                <a:ea typeface="微软雅黑" panose="020B0503020204020204" pitchFamily="34" charset="-122"/>
              </a:rPr>
              <a:t>党性</a:t>
            </a:r>
            <a:r>
              <a:rPr lang="zh-CN" altLang="en-US" sz="2000" b="1" dirty="0" smtClean="0">
                <a:solidFill>
                  <a:schemeClr val="bg1"/>
                </a:solidFill>
                <a:latin typeface="微软雅黑" panose="020B0503020204020204" pitchFamily="34" charset="-122"/>
                <a:ea typeface="微软雅黑" panose="020B0503020204020204" pitchFamily="34" charset="-122"/>
              </a:rPr>
              <a:t>原则</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956560" y="1340972"/>
            <a:ext cx="3987344" cy="400050"/>
          </a:xfrm>
          <a:prstGeom prst="rect">
            <a:avLst/>
          </a:prstGeom>
          <a:noFill/>
          <a:ln w="28575" cap="flat" cmpd="sng" algn="ctr">
            <a:noFill/>
            <a:prstDash val="solid"/>
            <a:round/>
            <a:headEnd type="none" w="med" len="med"/>
            <a:tailEnd type="none" w="med" len="med"/>
          </a:ln>
          <a:effectLst/>
        </p:spPr>
        <p:txBody>
          <a:bodyPr anchor="ctr"/>
          <a:lstStyle/>
          <a:p>
            <a:pPr>
              <a:buFont typeface="Arial" panose="020B0604020202020204" pitchFamily="34" charset="0"/>
              <a:buNone/>
            </a:pPr>
            <a:r>
              <a:rPr lang="zh-CN" altLang="en-US" sz="2800" b="1" noProof="1">
                <a:solidFill>
                  <a:schemeClr val="accent1"/>
                </a:solidFill>
                <a:latin typeface="+mj-ea"/>
                <a:ea typeface="+mj-ea"/>
                <a:sym typeface="+mn-ea"/>
              </a:rPr>
              <a:t>党务工作的基本原则？</a:t>
            </a:r>
          </a:p>
        </p:txBody>
      </p:sp>
      <p:sp>
        <p:nvSpPr>
          <p:cNvPr id="6" name="圆角矩形 5"/>
          <p:cNvSpPr>
            <a:spLocks noChangeArrowheads="1"/>
          </p:cNvSpPr>
          <p:nvPr/>
        </p:nvSpPr>
        <p:spPr bwMode="auto">
          <a:xfrm>
            <a:off x="948050" y="5492163"/>
            <a:ext cx="2214250" cy="482036"/>
          </a:xfrm>
          <a:prstGeom prst="roundRect">
            <a:avLst/>
          </a:prstGeom>
          <a:solidFill>
            <a:schemeClr val="accent1"/>
          </a:solidFill>
          <a:ln>
            <a:noFill/>
          </a:ln>
        </p:spPr>
        <p:txBody>
          <a:bodyPr wrap="square" anchor="ctr">
            <a:noAutofit/>
          </a:bodyPr>
          <a:lstStyle/>
          <a:p>
            <a:pPr algn="ctr" hangingPunct="0"/>
            <a:r>
              <a:rPr lang="zh-CN" altLang="en-US" sz="2000" b="1" dirty="0">
                <a:solidFill>
                  <a:schemeClr val="bg1"/>
                </a:solidFill>
                <a:latin typeface="微软雅黑" panose="020B0503020204020204" pitchFamily="34" charset="-122"/>
                <a:ea typeface="微软雅黑" panose="020B0503020204020204" pitchFamily="34" charset="-122"/>
              </a:rPr>
              <a:t>检查督促原则</a:t>
            </a:r>
          </a:p>
        </p:txBody>
      </p:sp>
      <p:sp>
        <p:nvSpPr>
          <p:cNvPr id="7" name="矩形 6"/>
          <p:cNvSpPr>
            <a:spLocks noChangeArrowheads="1"/>
          </p:cNvSpPr>
          <p:nvPr/>
        </p:nvSpPr>
        <p:spPr bwMode="auto">
          <a:xfrm>
            <a:off x="3459893" y="1993092"/>
            <a:ext cx="7848654"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gn="just" eaLnBrk="1">
              <a:lnSpc>
                <a:spcPts val="2000"/>
              </a:lnSpc>
            </a:pPr>
            <a:r>
              <a:rPr lang="zh-CN" altLang="en-US" sz="1600" dirty="0" smtClean="0">
                <a:solidFill>
                  <a:schemeClr val="accent1">
                    <a:lumMod val="50000"/>
                  </a:schemeClr>
                </a:solidFill>
                <a:latin typeface="微软雅黑" panose="020B0503020204020204" pitchFamily="34" charset="-122"/>
                <a:ea typeface="微软雅黑" panose="020B0503020204020204" pitchFamily="34" charset="-122"/>
              </a:rPr>
              <a:t>党务</a:t>
            </a: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工作要求有很强的党性和政策性，必须在党性和党的政策指导下进行，必须服从和服务于党的路线、方针和政策，以保证党的政治路线和政治任务的完成</a:t>
            </a:r>
            <a:r>
              <a:rPr lang="zh-CN" altLang="en-US" sz="1600" dirty="0" smtClean="0">
                <a:solidFill>
                  <a:schemeClr val="accent1">
                    <a:lumMod val="50000"/>
                  </a:schemeClr>
                </a:solidFill>
                <a:latin typeface="微软雅黑" panose="020B0503020204020204" pitchFamily="34" charset="-122"/>
                <a:ea typeface="微软雅黑" panose="020B0503020204020204" pitchFamily="34" charset="-122"/>
              </a:rPr>
              <a:t>。</a:t>
            </a:r>
            <a:endParaRPr lang="zh-CN" altLang="en-US" sz="1600"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8" name="圆角矩形 7"/>
          <p:cNvSpPr>
            <a:spLocks noChangeArrowheads="1"/>
          </p:cNvSpPr>
          <p:nvPr/>
        </p:nvSpPr>
        <p:spPr bwMode="auto">
          <a:xfrm>
            <a:off x="948050" y="2746893"/>
            <a:ext cx="2214250" cy="482036"/>
          </a:xfrm>
          <a:prstGeom prst="roundRect">
            <a:avLst/>
          </a:prstGeom>
          <a:solidFill>
            <a:schemeClr val="accent1"/>
          </a:solidFill>
          <a:ln>
            <a:noFill/>
          </a:ln>
        </p:spPr>
        <p:txBody>
          <a:bodyPr wrap="square" anchor="ctr">
            <a:noAutofit/>
          </a:bodyPr>
          <a:lstStyle/>
          <a:p>
            <a:pPr algn="ctr" hangingPunct="0"/>
            <a:r>
              <a:rPr lang="zh-CN" altLang="en-US" sz="2000" b="1" dirty="0">
                <a:solidFill>
                  <a:schemeClr val="bg1"/>
                </a:solidFill>
                <a:latin typeface="微软雅黑" panose="020B0503020204020204" pitchFamily="34" charset="-122"/>
                <a:ea typeface="微软雅黑" panose="020B0503020204020204" pitchFamily="34" charset="-122"/>
              </a:rPr>
              <a:t>服务原则</a:t>
            </a:r>
          </a:p>
        </p:txBody>
      </p:sp>
      <p:sp>
        <p:nvSpPr>
          <p:cNvPr id="9" name="矩形 8"/>
          <p:cNvSpPr>
            <a:spLocks noChangeArrowheads="1"/>
          </p:cNvSpPr>
          <p:nvPr/>
        </p:nvSpPr>
        <p:spPr bwMode="auto">
          <a:xfrm>
            <a:off x="3459893" y="2693527"/>
            <a:ext cx="7848654"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000"/>
              </a:lnSpc>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党务工作要为党的领导和决策服务，这也是党务工作者的重要职责，一切工作和活动都要围绕这一总原则进行。</a:t>
            </a:r>
          </a:p>
        </p:txBody>
      </p:sp>
      <p:sp>
        <p:nvSpPr>
          <p:cNvPr id="10" name="圆角矩形 9"/>
          <p:cNvSpPr>
            <a:spLocks noChangeArrowheads="1"/>
          </p:cNvSpPr>
          <p:nvPr/>
        </p:nvSpPr>
        <p:spPr bwMode="auto">
          <a:xfrm>
            <a:off x="948050" y="3433211"/>
            <a:ext cx="2214250" cy="482036"/>
          </a:xfrm>
          <a:prstGeom prst="roundRect">
            <a:avLst/>
          </a:prstGeom>
          <a:solidFill>
            <a:schemeClr val="accent1"/>
          </a:solidFill>
          <a:ln>
            <a:noFill/>
          </a:ln>
        </p:spPr>
        <p:txBody>
          <a:bodyPr wrap="square" anchor="ctr">
            <a:noAutofit/>
          </a:bodyPr>
          <a:lstStyle/>
          <a:p>
            <a:pPr algn="ctr" hangingPunct="0"/>
            <a:r>
              <a:rPr lang="zh-CN" altLang="en-US" sz="2000" b="1" dirty="0">
                <a:solidFill>
                  <a:schemeClr val="bg1"/>
                </a:solidFill>
                <a:latin typeface="微软雅黑" panose="020B0503020204020204" pitchFamily="34" charset="-122"/>
                <a:ea typeface="微软雅黑" panose="020B0503020204020204" pitchFamily="34" charset="-122"/>
              </a:rPr>
              <a:t>准确原则</a:t>
            </a:r>
          </a:p>
        </p:txBody>
      </p:sp>
      <p:sp>
        <p:nvSpPr>
          <p:cNvPr id="11" name="矩形 10"/>
          <p:cNvSpPr>
            <a:spLocks noChangeArrowheads="1"/>
          </p:cNvSpPr>
          <p:nvPr/>
        </p:nvSpPr>
        <p:spPr bwMode="auto">
          <a:xfrm>
            <a:off x="3459893" y="3544031"/>
            <a:ext cx="7848654" cy="34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000"/>
              </a:lnSpc>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党务工作带有很强的政治性，因而要求准确，不能失误。</a:t>
            </a:r>
          </a:p>
        </p:txBody>
      </p:sp>
      <p:sp>
        <p:nvSpPr>
          <p:cNvPr id="12" name="圆角矩形 11"/>
          <p:cNvSpPr>
            <a:spLocks noChangeArrowheads="1"/>
          </p:cNvSpPr>
          <p:nvPr/>
        </p:nvSpPr>
        <p:spPr bwMode="auto">
          <a:xfrm>
            <a:off x="948050" y="4119529"/>
            <a:ext cx="2214250" cy="482036"/>
          </a:xfrm>
          <a:prstGeom prst="roundRect">
            <a:avLst/>
          </a:prstGeom>
          <a:solidFill>
            <a:schemeClr val="accent1"/>
          </a:solidFill>
          <a:ln>
            <a:noFill/>
          </a:ln>
        </p:spPr>
        <p:txBody>
          <a:bodyPr wrap="square" anchor="ctr">
            <a:noAutofit/>
          </a:bodyPr>
          <a:lstStyle/>
          <a:p>
            <a:pPr algn="ctr" hangingPunct="0"/>
            <a:r>
              <a:rPr lang="zh-CN" altLang="en-US" sz="2000" b="1" dirty="0">
                <a:solidFill>
                  <a:schemeClr val="bg1"/>
                </a:solidFill>
                <a:latin typeface="微软雅黑" panose="020B0503020204020204" pitchFamily="34" charset="-122"/>
                <a:ea typeface="微软雅黑" panose="020B0503020204020204" pitchFamily="34" charset="-122"/>
              </a:rPr>
              <a:t>制度化原则</a:t>
            </a:r>
          </a:p>
        </p:txBody>
      </p:sp>
      <p:sp>
        <p:nvSpPr>
          <p:cNvPr id="13" name="矩形 12"/>
          <p:cNvSpPr>
            <a:spLocks noChangeArrowheads="1"/>
          </p:cNvSpPr>
          <p:nvPr/>
        </p:nvSpPr>
        <p:spPr bwMode="auto">
          <a:xfrm>
            <a:off x="3459893" y="4065478"/>
            <a:ext cx="7848654"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000"/>
              </a:lnSpc>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党的各项事务的管理，要在制度的规范下进行。只有建立良好的制度才能保证各项事务按部就班、有条不紊地进行。</a:t>
            </a:r>
          </a:p>
        </p:txBody>
      </p:sp>
      <p:sp>
        <p:nvSpPr>
          <p:cNvPr id="14" name="圆角矩形 13"/>
          <p:cNvSpPr>
            <a:spLocks noChangeArrowheads="1"/>
          </p:cNvSpPr>
          <p:nvPr/>
        </p:nvSpPr>
        <p:spPr bwMode="auto">
          <a:xfrm>
            <a:off x="948050" y="4805847"/>
            <a:ext cx="2214250" cy="482036"/>
          </a:xfrm>
          <a:prstGeom prst="roundRect">
            <a:avLst/>
          </a:prstGeom>
          <a:solidFill>
            <a:schemeClr val="accent1"/>
          </a:solidFill>
          <a:ln>
            <a:noFill/>
          </a:ln>
        </p:spPr>
        <p:txBody>
          <a:bodyPr wrap="square" anchor="ctr">
            <a:noAutofit/>
          </a:bodyPr>
          <a:lstStyle/>
          <a:p>
            <a:pPr algn="ctr" hangingPunct="0"/>
            <a:r>
              <a:rPr lang="zh-CN" altLang="en-US" sz="2000" b="1" dirty="0">
                <a:solidFill>
                  <a:schemeClr val="bg1"/>
                </a:solidFill>
                <a:latin typeface="微软雅黑" panose="020B0503020204020204" pitchFamily="34" charset="-122"/>
                <a:ea typeface="微软雅黑" panose="020B0503020204020204" pitchFamily="34" charset="-122"/>
              </a:rPr>
              <a:t>效率原则</a:t>
            </a:r>
          </a:p>
        </p:txBody>
      </p:sp>
      <p:sp>
        <p:nvSpPr>
          <p:cNvPr id="15" name="矩形 14"/>
          <p:cNvSpPr>
            <a:spLocks noChangeArrowheads="1"/>
          </p:cNvSpPr>
          <p:nvPr/>
        </p:nvSpPr>
        <p:spPr bwMode="auto">
          <a:xfrm>
            <a:off x="3459893" y="4897629"/>
            <a:ext cx="7848654" cy="34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000"/>
              </a:lnSpc>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党务工作要强调时效性，提高工作效率。</a:t>
            </a:r>
          </a:p>
        </p:txBody>
      </p:sp>
      <p:sp>
        <p:nvSpPr>
          <p:cNvPr id="16" name="矩形 15"/>
          <p:cNvSpPr>
            <a:spLocks noChangeArrowheads="1"/>
          </p:cNvSpPr>
          <p:nvPr/>
        </p:nvSpPr>
        <p:spPr bwMode="auto">
          <a:xfrm>
            <a:off x="3459893" y="5447649"/>
            <a:ext cx="7848654"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000"/>
              </a:lnSpc>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为了确保党务工作任务的实现和完成，对一切有关党务工作的决定、指示要进行检查督促。</a:t>
            </a:r>
          </a:p>
        </p:txBody>
      </p:sp>
      <p:grpSp>
        <p:nvGrpSpPr>
          <p:cNvPr id="31" name="组合 30"/>
          <p:cNvGrpSpPr/>
          <p:nvPr/>
        </p:nvGrpSpPr>
        <p:grpSpPr>
          <a:xfrm>
            <a:off x="956560" y="2644752"/>
            <a:ext cx="10239387" cy="2745272"/>
            <a:chOff x="956560" y="2644752"/>
            <a:chExt cx="10239387" cy="2745272"/>
          </a:xfrm>
        </p:grpSpPr>
        <p:cxnSp>
          <p:nvCxnSpPr>
            <p:cNvPr id="18" name="直接连接符 17"/>
            <p:cNvCxnSpPr/>
            <p:nvPr/>
          </p:nvCxnSpPr>
          <p:spPr bwMode="auto">
            <a:xfrm>
              <a:off x="956560" y="2644752"/>
              <a:ext cx="10239387" cy="0"/>
            </a:xfrm>
            <a:prstGeom prst="line">
              <a:avLst/>
            </a:prstGeom>
            <a:solidFill>
              <a:schemeClr val="accent1"/>
            </a:solidFill>
            <a:ln w="9525" cap="flat" cmpd="sng" algn="ctr">
              <a:solidFill>
                <a:schemeClr val="accent1"/>
              </a:solidFill>
              <a:prstDash val="dash"/>
              <a:round/>
              <a:headEnd type="none" w="med" len="med"/>
              <a:tailEnd type="none" w="med" len="med"/>
            </a:ln>
          </p:spPr>
        </p:cxnSp>
        <p:cxnSp>
          <p:nvCxnSpPr>
            <p:cNvPr id="19" name="直接连接符 18"/>
            <p:cNvCxnSpPr/>
            <p:nvPr/>
          </p:nvCxnSpPr>
          <p:spPr bwMode="auto">
            <a:xfrm>
              <a:off x="956560" y="3331070"/>
              <a:ext cx="10239387" cy="0"/>
            </a:xfrm>
            <a:prstGeom prst="line">
              <a:avLst/>
            </a:prstGeom>
            <a:solidFill>
              <a:schemeClr val="accent1"/>
            </a:solidFill>
            <a:ln w="9525" cap="flat" cmpd="sng" algn="ctr">
              <a:solidFill>
                <a:schemeClr val="accent1"/>
              </a:solidFill>
              <a:prstDash val="dash"/>
              <a:round/>
              <a:headEnd type="none" w="med" len="med"/>
              <a:tailEnd type="none" w="med" len="med"/>
            </a:ln>
          </p:spPr>
        </p:cxnSp>
        <p:cxnSp>
          <p:nvCxnSpPr>
            <p:cNvPr id="20" name="直接连接符 19"/>
            <p:cNvCxnSpPr/>
            <p:nvPr/>
          </p:nvCxnSpPr>
          <p:spPr bwMode="auto">
            <a:xfrm>
              <a:off x="956560" y="4017388"/>
              <a:ext cx="10239387" cy="0"/>
            </a:xfrm>
            <a:prstGeom prst="line">
              <a:avLst/>
            </a:prstGeom>
            <a:solidFill>
              <a:schemeClr val="accent1"/>
            </a:solidFill>
            <a:ln w="9525" cap="flat" cmpd="sng" algn="ctr">
              <a:solidFill>
                <a:schemeClr val="accent1"/>
              </a:solidFill>
              <a:prstDash val="dash"/>
              <a:round/>
              <a:headEnd type="none" w="med" len="med"/>
              <a:tailEnd type="none" w="med" len="med"/>
            </a:ln>
          </p:spPr>
        </p:cxnSp>
        <p:cxnSp>
          <p:nvCxnSpPr>
            <p:cNvPr id="21" name="直接连接符 20"/>
            <p:cNvCxnSpPr/>
            <p:nvPr/>
          </p:nvCxnSpPr>
          <p:spPr bwMode="auto">
            <a:xfrm>
              <a:off x="956560" y="4703706"/>
              <a:ext cx="10239387" cy="0"/>
            </a:xfrm>
            <a:prstGeom prst="line">
              <a:avLst/>
            </a:prstGeom>
            <a:solidFill>
              <a:schemeClr val="accent1"/>
            </a:solidFill>
            <a:ln w="9525" cap="flat" cmpd="sng" algn="ctr">
              <a:solidFill>
                <a:schemeClr val="accent1"/>
              </a:solidFill>
              <a:prstDash val="dash"/>
              <a:round/>
              <a:headEnd type="none" w="med" len="med"/>
              <a:tailEnd type="none" w="med" len="med"/>
            </a:ln>
          </p:spPr>
        </p:cxnSp>
        <p:cxnSp>
          <p:nvCxnSpPr>
            <p:cNvPr id="22" name="直接连接符 21"/>
            <p:cNvCxnSpPr/>
            <p:nvPr/>
          </p:nvCxnSpPr>
          <p:spPr bwMode="auto">
            <a:xfrm>
              <a:off x="956560" y="5390024"/>
              <a:ext cx="10239387" cy="0"/>
            </a:xfrm>
            <a:prstGeom prst="line">
              <a:avLst/>
            </a:prstGeom>
            <a:solidFill>
              <a:schemeClr val="accent1"/>
            </a:solidFill>
            <a:ln w="9525" cap="flat" cmpd="sng" algn="ctr">
              <a:solidFill>
                <a:schemeClr val="accent1"/>
              </a:solidFill>
              <a:prstDash val="dash"/>
              <a:round/>
              <a:headEnd type="none" w="med" len="med"/>
              <a:tailEnd type="none" w="med" len="med"/>
            </a:ln>
          </p:spPr>
        </p:cxnSp>
      </p:grpSp>
    </p:spTree>
    <p:extLst>
      <p:ext uri="{BB962C8B-B14F-4D97-AF65-F5344CB8AC3E}">
        <p14:creationId xmlns:p14="http://schemas.microsoft.com/office/powerpoint/2010/main" val="268133356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left)">
                                      <p:cBhvr>
                                        <p:cTn id="13" dur="500"/>
                                        <p:tgtEl>
                                          <p:spTgt spid="31"/>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20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2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1+#ppt_w/2"/>
                                          </p:val>
                                        </p:tav>
                                        <p:tav tm="100000">
                                          <p:val>
                                            <p:strVal val="#ppt_x"/>
                                          </p:val>
                                        </p:tav>
                                      </p:tavLst>
                                    </p:anim>
                                    <p:anim calcmode="lin" valueType="num">
                                      <p:cBhvr additive="base">
                                        <p:cTn id="30" dur="500" fill="hold"/>
                                        <p:tgtEl>
                                          <p:spTgt spid="9"/>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4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0-#ppt_w/2"/>
                                          </p:val>
                                        </p:tav>
                                        <p:tav tm="100000">
                                          <p:val>
                                            <p:strVal val="#ppt_x"/>
                                          </p:val>
                                        </p:tav>
                                      </p:tavLst>
                                    </p:anim>
                                    <p:anim calcmode="lin" valueType="num">
                                      <p:cBhvr additive="base">
                                        <p:cTn id="34" dur="500" fill="hold"/>
                                        <p:tgtEl>
                                          <p:spTgt spid="10"/>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4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1+#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6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6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1+#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80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0-#ppt_w/2"/>
                                          </p:val>
                                        </p:tav>
                                        <p:tav tm="100000">
                                          <p:val>
                                            <p:strVal val="#ppt_x"/>
                                          </p:val>
                                        </p:tav>
                                      </p:tavLst>
                                    </p:anim>
                                    <p:anim calcmode="lin" valueType="num">
                                      <p:cBhvr additive="base">
                                        <p:cTn id="50" dur="500" fill="hold"/>
                                        <p:tgtEl>
                                          <p:spTgt spid="14"/>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80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1+#ppt_w/2"/>
                                          </p:val>
                                        </p:tav>
                                        <p:tav tm="100000">
                                          <p:val>
                                            <p:strVal val="#ppt_x"/>
                                          </p:val>
                                        </p:tav>
                                      </p:tavLst>
                                    </p:anim>
                                    <p:anim calcmode="lin" valueType="num">
                                      <p:cBhvr additive="base">
                                        <p:cTn id="54" dur="500" fill="hold"/>
                                        <p:tgtEl>
                                          <p:spTgt spid="15"/>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1000"/>
                                  </p:stCondLst>
                                  <p:childTnLst>
                                    <p:set>
                                      <p:cBhvr>
                                        <p:cTn id="56" dur="1" fill="hold">
                                          <p:stCondLst>
                                            <p:cond delay="0"/>
                                          </p:stCondLst>
                                        </p:cTn>
                                        <p:tgtEl>
                                          <p:spTgt spid="16"/>
                                        </p:tgtEl>
                                        <p:attrNameLst>
                                          <p:attrName>style.visibility</p:attrName>
                                        </p:attrNameLst>
                                      </p:cBhvr>
                                      <p:to>
                                        <p:strVal val="visible"/>
                                      </p:to>
                                    </p:set>
                                    <p:anim calcmode="lin" valueType="num">
                                      <p:cBhvr additive="base">
                                        <p:cTn id="57" dur="500" fill="hold"/>
                                        <p:tgtEl>
                                          <p:spTgt spid="16"/>
                                        </p:tgtEl>
                                        <p:attrNameLst>
                                          <p:attrName>ppt_x</p:attrName>
                                        </p:attrNameLst>
                                      </p:cBhvr>
                                      <p:tavLst>
                                        <p:tav tm="0">
                                          <p:val>
                                            <p:strVal val="1+#ppt_w/2"/>
                                          </p:val>
                                        </p:tav>
                                        <p:tav tm="100000">
                                          <p:val>
                                            <p:strVal val="#ppt_x"/>
                                          </p:val>
                                        </p:tav>
                                      </p:tavLst>
                                    </p:anim>
                                    <p:anim calcmode="lin" valueType="num">
                                      <p:cBhvr additive="base">
                                        <p:cTn id="58" dur="500" fill="hold"/>
                                        <p:tgtEl>
                                          <p:spTgt spid="16"/>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1000"/>
                                  </p:stCondLst>
                                  <p:childTnLst>
                                    <p:set>
                                      <p:cBhvr>
                                        <p:cTn id="60" dur="1" fill="hold">
                                          <p:stCondLst>
                                            <p:cond delay="0"/>
                                          </p:stCondLst>
                                        </p:cTn>
                                        <p:tgtEl>
                                          <p:spTgt spid="6"/>
                                        </p:tgtEl>
                                        <p:attrNameLst>
                                          <p:attrName>style.visibility</p:attrName>
                                        </p:attrNameLst>
                                      </p:cBhvr>
                                      <p:to>
                                        <p:strVal val="visible"/>
                                      </p:to>
                                    </p:set>
                                    <p:anim calcmode="lin" valueType="num">
                                      <p:cBhvr additive="base">
                                        <p:cTn id="61" dur="500" fill="hold"/>
                                        <p:tgtEl>
                                          <p:spTgt spid="6"/>
                                        </p:tgtEl>
                                        <p:attrNameLst>
                                          <p:attrName>ppt_x</p:attrName>
                                        </p:attrNameLst>
                                      </p:cBhvr>
                                      <p:tavLst>
                                        <p:tav tm="0">
                                          <p:val>
                                            <p:strVal val="0-#ppt_w/2"/>
                                          </p:val>
                                        </p:tav>
                                        <p:tav tm="100000">
                                          <p:val>
                                            <p:strVal val="#ppt_x"/>
                                          </p:val>
                                        </p:tav>
                                      </p:tavLst>
                                    </p:anim>
                                    <p:anim calcmode="lin" valueType="num">
                                      <p:cBhvr additive="base">
                                        <p:cTn id="6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animBg="1"/>
      <p:bldP spid="9" grpId="0"/>
      <p:bldP spid="10" grpId="0" animBg="1"/>
      <p:bldP spid="11" grpId="0"/>
      <p:bldP spid="12" grpId="0" animBg="1"/>
      <p:bldP spid="13" grpId="0"/>
      <p:bldP spid="14" grpId="0" animBg="1"/>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矩形 1"/>
          <p:cNvSpPr>
            <a:spLocks noChangeArrowheads="1"/>
          </p:cNvSpPr>
          <p:nvPr/>
        </p:nvSpPr>
        <p:spPr bwMode="auto">
          <a:xfrm>
            <a:off x="1270001" y="1814513"/>
            <a:ext cx="4635499" cy="1631216"/>
          </a:xfrm>
          <a:prstGeom prst="rect">
            <a:avLst/>
          </a:prstGeom>
          <a:noFill/>
          <a:ln w="9525">
            <a:noFill/>
            <a:round/>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just" hangingPunct="0">
              <a:lnSpc>
                <a:spcPts val="2400"/>
              </a:lnSpc>
            </a:pPr>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政治思想素质是党务工作者应首先具备的素质。</a:t>
            </a:r>
            <a:endParaRPr lang="en-US" altLang="zh-CN" sz="1400" dirty="0">
              <a:solidFill>
                <a:schemeClr val="accent1">
                  <a:lumMod val="50000"/>
                </a:schemeClr>
              </a:solidFill>
              <a:latin typeface="微软雅黑" panose="020B0503020204020204" pitchFamily="34" charset="-122"/>
              <a:ea typeface="微软雅黑" panose="020B0503020204020204" pitchFamily="34" charset="-122"/>
            </a:endParaRPr>
          </a:p>
          <a:p>
            <a:pPr algn="just" hangingPunct="0">
              <a:lnSpc>
                <a:spcPts val="2400"/>
              </a:lnSpc>
            </a:pPr>
            <a:r>
              <a:rPr lang="zh-CN" altLang="en-US" sz="1400" b="1" dirty="0">
                <a:solidFill>
                  <a:schemeClr val="accent1">
                    <a:lumMod val="50000"/>
                  </a:schemeClr>
                </a:solidFill>
                <a:latin typeface="微软雅黑" panose="020B0503020204020204" pitchFamily="34" charset="-122"/>
                <a:ea typeface="微软雅黑" panose="020B0503020204020204" pitchFamily="34" charset="-122"/>
              </a:rPr>
              <a:t>一</a:t>
            </a:r>
            <a:r>
              <a:rPr lang="zh-CN" altLang="en-US" sz="1400" b="1" dirty="0" smtClean="0">
                <a:solidFill>
                  <a:schemeClr val="accent1">
                    <a:lumMod val="50000"/>
                  </a:schemeClr>
                </a:solidFill>
                <a:latin typeface="微软雅黑" panose="020B0503020204020204" pitchFamily="34" charset="-122"/>
                <a:ea typeface="微软雅黑" panose="020B0503020204020204" pitchFamily="34" charset="-122"/>
              </a:rPr>
              <a:t>是 </a:t>
            </a:r>
            <a:r>
              <a:rPr lang="zh-CN" altLang="en-US" sz="1400" dirty="0" smtClean="0">
                <a:solidFill>
                  <a:schemeClr val="accent1">
                    <a:lumMod val="50000"/>
                  </a:schemeClr>
                </a:solidFill>
                <a:latin typeface="微软雅黑" panose="020B0503020204020204" pitchFamily="34" charset="-122"/>
                <a:ea typeface="微软雅黑" panose="020B0503020204020204" pitchFamily="34" charset="-122"/>
              </a:rPr>
              <a:t>要</a:t>
            </a:r>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有坚定的政治立场</a:t>
            </a:r>
            <a:r>
              <a:rPr lang="zh-CN" altLang="en-US" sz="1400" dirty="0" smtClean="0">
                <a:solidFill>
                  <a:schemeClr val="accent1">
                    <a:lumMod val="50000"/>
                  </a:schemeClr>
                </a:solidFill>
                <a:latin typeface="微软雅黑" panose="020B0503020204020204" pitchFamily="34" charset="-122"/>
                <a:ea typeface="微软雅黑" panose="020B0503020204020204" pitchFamily="34" charset="-122"/>
              </a:rPr>
              <a:t>。</a:t>
            </a:r>
            <a:endParaRPr lang="en-US" altLang="zh-CN" sz="1400" dirty="0">
              <a:solidFill>
                <a:schemeClr val="accent1">
                  <a:lumMod val="50000"/>
                </a:schemeClr>
              </a:solidFill>
              <a:latin typeface="微软雅黑" panose="020B0503020204020204" pitchFamily="34" charset="-122"/>
              <a:ea typeface="微软雅黑" panose="020B0503020204020204" pitchFamily="34" charset="-122"/>
            </a:endParaRPr>
          </a:p>
          <a:p>
            <a:pPr algn="just" hangingPunct="0">
              <a:lnSpc>
                <a:spcPts val="2400"/>
              </a:lnSpc>
            </a:pPr>
            <a:r>
              <a:rPr lang="zh-CN" altLang="en-US" sz="1400" b="1" dirty="0">
                <a:solidFill>
                  <a:schemeClr val="accent1">
                    <a:lumMod val="50000"/>
                  </a:schemeClr>
                </a:solidFill>
                <a:latin typeface="微软雅黑" panose="020B0503020204020204" pitchFamily="34" charset="-122"/>
                <a:ea typeface="微软雅黑" panose="020B0503020204020204" pitchFamily="34" charset="-122"/>
              </a:rPr>
              <a:t>二</a:t>
            </a:r>
            <a:r>
              <a:rPr lang="zh-CN" altLang="en-US" sz="1400" b="1" dirty="0" smtClean="0">
                <a:solidFill>
                  <a:schemeClr val="accent1">
                    <a:lumMod val="50000"/>
                  </a:schemeClr>
                </a:solidFill>
                <a:latin typeface="微软雅黑" panose="020B0503020204020204" pitchFamily="34" charset="-122"/>
                <a:ea typeface="微软雅黑" panose="020B0503020204020204" pitchFamily="34" charset="-122"/>
              </a:rPr>
              <a:t>是 </a:t>
            </a:r>
            <a:r>
              <a:rPr lang="zh-CN" altLang="en-US" sz="1400" dirty="0" smtClean="0">
                <a:solidFill>
                  <a:schemeClr val="accent1">
                    <a:lumMod val="50000"/>
                  </a:schemeClr>
                </a:solidFill>
                <a:latin typeface="微软雅黑" panose="020B0503020204020204" pitchFamily="34" charset="-122"/>
                <a:ea typeface="微软雅黑" panose="020B0503020204020204" pitchFamily="34" charset="-122"/>
              </a:rPr>
              <a:t>要</a:t>
            </a:r>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有较高的理论素养。</a:t>
            </a:r>
            <a:endParaRPr lang="en-US" altLang="zh-CN" sz="1400" dirty="0">
              <a:solidFill>
                <a:schemeClr val="accent1">
                  <a:lumMod val="50000"/>
                </a:schemeClr>
              </a:solidFill>
              <a:latin typeface="微软雅黑" panose="020B0503020204020204" pitchFamily="34" charset="-122"/>
              <a:ea typeface="微软雅黑" panose="020B0503020204020204" pitchFamily="34" charset="-122"/>
            </a:endParaRPr>
          </a:p>
          <a:p>
            <a:pPr algn="just" hangingPunct="0">
              <a:lnSpc>
                <a:spcPts val="2400"/>
              </a:lnSpc>
            </a:pPr>
            <a:r>
              <a:rPr lang="zh-CN" altLang="en-US" sz="1400" b="1" dirty="0">
                <a:solidFill>
                  <a:schemeClr val="accent1">
                    <a:lumMod val="50000"/>
                  </a:schemeClr>
                </a:solidFill>
                <a:latin typeface="微软雅黑" panose="020B0503020204020204" pitchFamily="34" charset="-122"/>
                <a:ea typeface="微软雅黑" panose="020B0503020204020204" pitchFamily="34" charset="-122"/>
              </a:rPr>
              <a:t>三</a:t>
            </a:r>
            <a:r>
              <a:rPr lang="zh-CN" altLang="en-US" sz="1400" b="1" dirty="0" smtClean="0">
                <a:solidFill>
                  <a:schemeClr val="accent1">
                    <a:lumMod val="50000"/>
                  </a:schemeClr>
                </a:solidFill>
                <a:latin typeface="微软雅黑" panose="020B0503020204020204" pitchFamily="34" charset="-122"/>
                <a:ea typeface="微软雅黑" panose="020B0503020204020204" pitchFamily="34" charset="-122"/>
              </a:rPr>
              <a:t>是 </a:t>
            </a:r>
            <a:r>
              <a:rPr lang="zh-CN" altLang="en-US" sz="1400" dirty="0" smtClean="0">
                <a:solidFill>
                  <a:schemeClr val="accent1">
                    <a:lumMod val="50000"/>
                  </a:schemeClr>
                </a:solidFill>
                <a:latin typeface="微软雅黑" panose="020B0503020204020204" pitchFamily="34" charset="-122"/>
                <a:ea typeface="微软雅黑" panose="020B0503020204020204" pitchFamily="34" charset="-122"/>
              </a:rPr>
              <a:t>要</a:t>
            </a:r>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有高度的事业心和责任感。</a:t>
            </a:r>
            <a:endParaRPr lang="en-US" altLang="zh-CN" sz="1400" dirty="0">
              <a:solidFill>
                <a:schemeClr val="accent1">
                  <a:lumMod val="50000"/>
                </a:schemeClr>
              </a:solidFill>
              <a:latin typeface="微软雅黑" panose="020B0503020204020204" pitchFamily="34" charset="-122"/>
              <a:ea typeface="微软雅黑" panose="020B0503020204020204" pitchFamily="34" charset="-122"/>
            </a:endParaRPr>
          </a:p>
          <a:p>
            <a:pPr algn="just" hangingPunct="0">
              <a:lnSpc>
                <a:spcPts val="2400"/>
              </a:lnSpc>
            </a:pPr>
            <a:r>
              <a:rPr lang="zh-CN" altLang="en-US" sz="1400" b="1" dirty="0">
                <a:solidFill>
                  <a:schemeClr val="accent1">
                    <a:lumMod val="50000"/>
                  </a:schemeClr>
                </a:solidFill>
                <a:latin typeface="微软雅黑" panose="020B0503020204020204" pitchFamily="34" charset="-122"/>
                <a:ea typeface="微软雅黑" panose="020B0503020204020204" pitchFamily="34" charset="-122"/>
              </a:rPr>
              <a:t>四</a:t>
            </a:r>
            <a:r>
              <a:rPr lang="zh-CN" altLang="en-US" sz="1400" b="1" dirty="0" smtClean="0">
                <a:solidFill>
                  <a:schemeClr val="accent1">
                    <a:lumMod val="50000"/>
                  </a:schemeClr>
                </a:solidFill>
                <a:latin typeface="微软雅黑" panose="020B0503020204020204" pitchFamily="34" charset="-122"/>
                <a:ea typeface="微软雅黑" panose="020B0503020204020204" pitchFamily="34" charset="-122"/>
              </a:rPr>
              <a:t>是 </a:t>
            </a:r>
            <a:r>
              <a:rPr lang="zh-CN" altLang="en-US" sz="1400" dirty="0" smtClean="0">
                <a:solidFill>
                  <a:schemeClr val="accent1">
                    <a:lumMod val="50000"/>
                  </a:schemeClr>
                </a:solidFill>
                <a:latin typeface="微软雅黑" panose="020B0503020204020204" pitchFamily="34" charset="-122"/>
                <a:ea typeface="微软雅黑" panose="020B0503020204020204" pitchFamily="34" charset="-122"/>
              </a:rPr>
              <a:t>要</a:t>
            </a:r>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有民主意识。五是要有大局意识。</a:t>
            </a:r>
          </a:p>
        </p:txBody>
      </p:sp>
      <p:sp>
        <p:nvSpPr>
          <p:cNvPr id="4" name="矩形 3"/>
          <p:cNvSpPr>
            <a:spLocks noChangeArrowheads="1"/>
          </p:cNvSpPr>
          <p:nvPr/>
        </p:nvSpPr>
        <p:spPr bwMode="auto">
          <a:xfrm>
            <a:off x="1008857" y="1256666"/>
            <a:ext cx="4895850" cy="431484"/>
          </a:xfrm>
          <a:prstGeom prst="rect">
            <a:avLst/>
          </a:prstGeom>
          <a:solidFill>
            <a:schemeClr val="accent1"/>
          </a:solidFill>
          <a:ln>
            <a:noFill/>
          </a:ln>
          <a:effectLst/>
        </p:spPr>
        <p:txBody>
          <a:bodyPr lIns="612000" anchor="ctr"/>
          <a:lstStyle/>
          <a:p>
            <a:pPr>
              <a:buFont typeface="Arial" panose="020B0604020202020204" pitchFamily="34" charset="0"/>
              <a:buNone/>
            </a:pPr>
            <a:r>
              <a:rPr lang="zh-CN" altLang="en-US" b="1" dirty="0" smtClean="0">
                <a:solidFill>
                  <a:schemeClr val="bg2"/>
                </a:solidFill>
                <a:latin typeface="微软雅黑" panose="020B0503020204020204" pitchFamily="34" charset="-122"/>
                <a:ea typeface="微软雅黑" panose="020B0503020204020204" pitchFamily="34" charset="-122"/>
              </a:rPr>
              <a:t>有</a:t>
            </a:r>
            <a:r>
              <a:rPr lang="zh-CN" altLang="en-US" b="1" dirty="0">
                <a:solidFill>
                  <a:schemeClr val="bg2"/>
                </a:solidFill>
                <a:latin typeface="微软雅黑" panose="020B0503020204020204" pitchFamily="34" charset="-122"/>
                <a:ea typeface="微软雅黑" panose="020B0503020204020204" pitchFamily="34" charset="-122"/>
              </a:rPr>
              <a:t>较强的政治理论水平和政治鉴别</a:t>
            </a:r>
            <a:r>
              <a:rPr lang="zh-CN" altLang="en-US" b="1" dirty="0" smtClean="0">
                <a:solidFill>
                  <a:schemeClr val="bg2"/>
                </a:solidFill>
                <a:latin typeface="微软雅黑" panose="020B0503020204020204" pitchFamily="34" charset="-122"/>
                <a:ea typeface="微软雅黑" panose="020B0503020204020204" pitchFamily="34" charset="-122"/>
              </a:rPr>
              <a:t>能力 </a:t>
            </a:r>
            <a:endParaRPr lang="zh-CN" altLang="en-US" b="1" dirty="0">
              <a:solidFill>
                <a:schemeClr val="bg2"/>
              </a:solidFill>
              <a:latin typeface="微软雅黑" panose="020B0503020204020204" pitchFamily="34" charset="-122"/>
              <a:ea typeface="微软雅黑" panose="020B0503020204020204" pitchFamily="34" charset="-122"/>
            </a:endParaRPr>
          </a:p>
        </p:txBody>
      </p:sp>
      <p:sp>
        <p:nvSpPr>
          <p:cNvPr id="8" name="矩形 7"/>
          <p:cNvSpPr>
            <a:spLocks noChangeArrowheads="1"/>
          </p:cNvSpPr>
          <p:nvPr/>
        </p:nvSpPr>
        <p:spPr bwMode="auto">
          <a:xfrm>
            <a:off x="1008857" y="3806191"/>
            <a:ext cx="4895850" cy="431484"/>
          </a:xfrm>
          <a:prstGeom prst="rect">
            <a:avLst/>
          </a:prstGeom>
          <a:solidFill>
            <a:schemeClr val="accent1"/>
          </a:solidFill>
          <a:ln>
            <a:noFill/>
          </a:ln>
          <a:effectLst/>
        </p:spPr>
        <p:txBody>
          <a:bodyPr lIns="612000" anchor="ctr"/>
          <a:lstStyle/>
          <a:p>
            <a:pPr>
              <a:buFont typeface="Arial" panose="020B0604020202020204" pitchFamily="34" charset="0"/>
              <a:buNone/>
            </a:pPr>
            <a:r>
              <a:rPr lang="zh-CN" altLang="en-US" b="1" dirty="0" smtClean="0">
                <a:solidFill>
                  <a:schemeClr val="bg2"/>
                </a:solidFill>
                <a:latin typeface="微软雅黑" panose="020B0503020204020204" pitchFamily="34" charset="-122"/>
                <a:ea typeface="微软雅黑" panose="020B0503020204020204" pitchFamily="34" charset="-122"/>
              </a:rPr>
              <a:t>有</a:t>
            </a:r>
            <a:r>
              <a:rPr lang="zh-CN" altLang="en-US" b="1" dirty="0">
                <a:solidFill>
                  <a:schemeClr val="bg2"/>
                </a:solidFill>
                <a:latin typeface="微软雅黑" panose="020B0503020204020204" pitchFamily="34" charset="-122"/>
                <a:ea typeface="微软雅黑" panose="020B0503020204020204" pitchFamily="34" charset="-122"/>
              </a:rPr>
              <a:t>较高的</a:t>
            </a:r>
            <a:r>
              <a:rPr lang="zh-CN" altLang="en-US" b="1" dirty="0" smtClean="0">
                <a:solidFill>
                  <a:schemeClr val="bg2"/>
                </a:solidFill>
                <a:latin typeface="微软雅黑" panose="020B0503020204020204" pitchFamily="34" charset="-122"/>
                <a:ea typeface="微软雅黑" panose="020B0503020204020204" pitchFamily="34" charset="-122"/>
              </a:rPr>
              <a:t>职业道德</a:t>
            </a:r>
            <a:endParaRPr lang="zh-CN" altLang="en-US" b="1" dirty="0">
              <a:solidFill>
                <a:schemeClr val="bg2"/>
              </a:solidFill>
              <a:latin typeface="微软雅黑" panose="020B0503020204020204" pitchFamily="34" charset="-122"/>
              <a:ea typeface="微软雅黑" panose="020B0503020204020204" pitchFamily="34" charset="-122"/>
            </a:endParaRPr>
          </a:p>
        </p:txBody>
      </p:sp>
      <p:sp>
        <p:nvSpPr>
          <p:cNvPr id="9" name="矩形 8"/>
          <p:cNvSpPr>
            <a:spLocks noChangeArrowheads="1"/>
          </p:cNvSpPr>
          <p:nvPr/>
        </p:nvSpPr>
        <p:spPr bwMode="auto">
          <a:xfrm>
            <a:off x="6572794" y="1829094"/>
            <a:ext cx="4392677" cy="938719"/>
          </a:xfrm>
          <a:prstGeom prst="rect">
            <a:avLst/>
          </a:prstGeom>
          <a:noFill/>
          <a:ln w="9525">
            <a:noFill/>
            <a:round/>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just" hangingPunct="0">
              <a:lnSpc>
                <a:spcPts val="2200"/>
              </a:lnSpc>
            </a:pPr>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文化业务素质是保证党务工作者完成其工作任务所不可缺少的条件。</a:t>
            </a:r>
            <a:r>
              <a:rPr lang="zh-CN" altLang="en-US" sz="1400" b="1" dirty="0">
                <a:solidFill>
                  <a:schemeClr val="accent1">
                    <a:lumMod val="50000"/>
                  </a:schemeClr>
                </a:solidFill>
                <a:latin typeface="微软雅黑" panose="020B0503020204020204" pitchFamily="34" charset="-122"/>
                <a:ea typeface="微软雅黑" panose="020B0503020204020204" pitchFamily="34" charset="-122"/>
              </a:rPr>
              <a:t>包括：</a:t>
            </a:r>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要有广博的知识面、要有信息管理的能力、要积累工作经验。</a:t>
            </a:r>
          </a:p>
        </p:txBody>
      </p:sp>
      <p:sp>
        <p:nvSpPr>
          <p:cNvPr id="10" name="矩形 9"/>
          <p:cNvSpPr/>
          <p:nvPr/>
        </p:nvSpPr>
        <p:spPr>
          <a:xfrm>
            <a:off x="1270001" y="4357690"/>
            <a:ext cx="4321957" cy="1785104"/>
          </a:xfrm>
          <a:prstGeom prst="rect">
            <a:avLst/>
          </a:prstGeom>
          <a:noFill/>
          <a:ln>
            <a:noFill/>
          </a:ln>
        </p:spPr>
        <p:txBody>
          <a:bodyPr wrap="square">
            <a:spAutoFit/>
          </a:bodyPr>
          <a:lstStyle/>
          <a:p>
            <a:pPr algn="just" hangingPunct="0">
              <a:lnSpc>
                <a:spcPts val="2200"/>
              </a:lnSpc>
            </a:pPr>
            <a:r>
              <a:rPr lang="zh-CN" altLang="en-US" sz="1400" noProof="1">
                <a:solidFill>
                  <a:schemeClr val="accent1">
                    <a:lumMod val="50000"/>
                  </a:schemeClr>
                </a:solidFill>
                <a:latin typeface="+mn-ea"/>
                <a:ea typeface="+mn-ea"/>
                <a:sym typeface="+mn-ea"/>
              </a:rPr>
              <a:t>职业道德是职业范围内特殊的道德要求，是一般社会道德在人们职业生活中的具体体现。具体说，有三条要求：</a:t>
            </a:r>
            <a:endParaRPr lang="en-US" altLang="zh-CN" sz="1400" noProof="1">
              <a:solidFill>
                <a:schemeClr val="accent1">
                  <a:lumMod val="50000"/>
                </a:schemeClr>
              </a:solidFill>
              <a:latin typeface="+mn-ea"/>
              <a:ea typeface="+mn-ea"/>
              <a:sym typeface="+mn-ea"/>
            </a:endParaRPr>
          </a:p>
          <a:p>
            <a:pPr marL="285750" indent="-285750" algn="just" hangingPunct="0">
              <a:lnSpc>
                <a:spcPts val="2200"/>
              </a:lnSpc>
              <a:buFont typeface="Wingdings" panose="05000000000000000000" pitchFamily="2" charset="2"/>
              <a:buChar char="l"/>
            </a:pPr>
            <a:r>
              <a:rPr lang="zh-CN" altLang="en-US" sz="1400" noProof="1">
                <a:solidFill>
                  <a:schemeClr val="accent1">
                    <a:lumMod val="50000"/>
                  </a:schemeClr>
                </a:solidFill>
                <a:latin typeface="+mn-ea"/>
                <a:ea typeface="+mn-ea"/>
                <a:sym typeface="+mn-ea"/>
              </a:rPr>
              <a:t>要有良好的道德修养、</a:t>
            </a:r>
            <a:endParaRPr lang="en-US" altLang="zh-CN" sz="1400" noProof="1">
              <a:solidFill>
                <a:schemeClr val="accent1">
                  <a:lumMod val="50000"/>
                </a:schemeClr>
              </a:solidFill>
              <a:latin typeface="+mn-ea"/>
              <a:ea typeface="+mn-ea"/>
              <a:sym typeface="+mn-ea"/>
            </a:endParaRPr>
          </a:p>
          <a:p>
            <a:pPr marL="285750" indent="-285750" algn="just" hangingPunct="0">
              <a:lnSpc>
                <a:spcPts val="2200"/>
              </a:lnSpc>
              <a:buFont typeface="Wingdings" panose="05000000000000000000" pitchFamily="2" charset="2"/>
              <a:buChar char="l"/>
            </a:pPr>
            <a:r>
              <a:rPr lang="zh-CN" altLang="en-US" sz="1400" noProof="1">
                <a:solidFill>
                  <a:schemeClr val="accent1">
                    <a:lumMod val="50000"/>
                  </a:schemeClr>
                </a:solidFill>
                <a:latin typeface="+mn-ea"/>
                <a:ea typeface="+mn-ea"/>
                <a:sym typeface="+mn-ea"/>
              </a:rPr>
              <a:t>要有奉献精神、</a:t>
            </a:r>
            <a:endParaRPr lang="en-US" altLang="zh-CN" sz="1400" noProof="1">
              <a:solidFill>
                <a:schemeClr val="accent1">
                  <a:lumMod val="50000"/>
                </a:schemeClr>
              </a:solidFill>
              <a:latin typeface="+mn-ea"/>
              <a:ea typeface="+mn-ea"/>
              <a:sym typeface="+mn-ea"/>
            </a:endParaRPr>
          </a:p>
          <a:p>
            <a:pPr marL="285750" indent="-285750" algn="just" hangingPunct="0">
              <a:lnSpc>
                <a:spcPts val="2200"/>
              </a:lnSpc>
              <a:buFont typeface="Wingdings" panose="05000000000000000000" pitchFamily="2" charset="2"/>
              <a:buChar char="l"/>
            </a:pPr>
            <a:r>
              <a:rPr lang="zh-CN" altLang="en-US" sz="1400" noProof="1">
                <a:solidFill>
                  <a:schemeClr val="accent1">
                    <a:lumMod val="50000"/>
                  </a:schemeClr>
                </a:solidFill>
                <a:latin typeface="+mn-ea"/>
                <a:ea typeface="+mn-ea"/>
                <a:sym typeface="+mn-ea"/>
              </a:rPr>
              <a:t>要有敬业精神。</a:t>
            </a:r>
          </a:p>
        </p:txBody>
      </p:sp>
      <p:sp>
        <p:nvSpPr>
          <p:cNvPr id="11" name="矩形 10"/>
          <p:cNvSpPr>
            <a:spLocks noChangeArrowheads="1"/>
          </p:cNvSpPr>
          <p:nvPr/>
        </p:nvSpPr>
        <p:spPr bwMode="auto">
          <a:xfrm>
            <a:off x="6324600" y="1259841"/>
            <a:ext cx="4896644" cy="431484"/>
          </a:xfrm>
          <a:prstGeom prst="rect">
            <a:avLst/>
          </a:prstGeom>
          <a:solidFill>
            <a:schemeClr val="accent1"/>
          </a:solidFill>
          <a:ln>
            <a:noFill/>
          </a:ln>
          <a:effectLst/>
        </p:spPr>
        <p:txBody>
          <a:bodyPr lIns="612000" anchor="ctr"/>
          <a:lstStyle/>
          <a:p>
            <a:pPr>
              <a:buFont typeface="Arial" panose="020B0604020202020204" pitchFamily="34" charset="0"/>
              <a:buNone/>
            </a:pPr>
            <a:r>
              <a:rPr lang="zh-CN" altLang="en-US" b="1" dirty="0" smtClean="0">
                <a:solidFill>
                  <a:schemeClr val="bg2"/>
                </a:solidFill>
                <a:latin typeface="微软雅黑" panose="020B0503020204020204" pitchFamily="34" charset="-122"/>
                <a:ea typeface="微软雅黑" panose="020B0503020204020204" pitchFamily="34" charset="-122"/>
              </a:rPr>
              <a:t>有</a:t>
            </a:r>
            <a:r>
              <a:rPr lang="zh-CN" altLang="en-US" b="1" dirty="0">
                <a:solidFill>
                  <a:schemeClr val="bg2"/>
                </a:solidFill>
                <a:latin typeface="微软雅黑" panose="020B0503020204020204" pitchFamily="34" charset="-122"/>
                <a:ea typeface="微软雅黑" panose="020B0503020204020204" pitchFamily="34" charset="-122"/>
              </a:rPr>
              <a:t>较强的工作</a:t>
            </a:r>
            <a:r>
              <a:rPr lang="zh-CN" altLang="en-US" b="1" dirty="0" smtClean="0">
                <a:solidFill>
                  <a:schemeClr val="bg2"/>
                </a:solidFill>
                <a:latin typeface="微软雅黑" panose="020B0503020204020204" pitchFamily="34" charset="-122"/>
                <a:ea typeface="微软雅黑" panose="020B0503020204020204" pitchFamily="34" charset="-122"/>
              </a:rPr>
              <a:t>能力</a:t>
            </a:r>
            <a:endParaRPr lang="zh-CN" altLang="en-US" b="1" dirty="0">
              <a:solidFill>
                <a:schemeClr val="bg2"/>
              </a:solidFill>
              <a:latin typeface="微软雅黑" panose="020B0503020204020204" pitchFamily="34" charset="-122"/>
              <a:ea typeface="微软雅黑" panose="020B0503020204020204" pitchFamily="34" charset="-122"/>
            </a:endParaRPr>
          </a:p>
        </p:txBody>
      </p:sp>
      <p:sp>
        <p:nvSpPr>
          <p:cNvPr id="14" name="矩形 13"/>
          <p:cNvSpPr>
            <a:spLocks noChangeArrowheads="1"/>
          </p:cNvSpPr>
          <p:nvPr/>
        </p:nvSpPr>
        <p:spPr bwMode="auto">
          <a:xfrm>
            <a:off x="6326188" y="3127164"/>
            <a:ext cx="4896644" cy="429634"/>
          </a:xfrm>
          <a:prstGeom prst="rect">
            <a:avLst/>
          </a:prstGeom>
          <a:solidFill>
            <a:schemeClr val="accent1"/>
          </a:solidFill>
          <a:ln>
            <a:noFill/>
          </a:ln>
          <a:effectLst/>
        </p:spPr>
        <p:txBody>
          <a:bodyPr lIns="612000" anchor="ctr"/>
          <a:lstStyle/>
          <a:p>
            <a:pPr>
              <a:buFont typeface="Arial" panose="020B0604020202020204" pitchFamily="34" charset="0"/>
              <a:buNone/>
            </a:pPr>
            <a:r>
              <a:rPr lang="zh-CN" altLang="en-US" b="1" dirty="0" smtClean="0">
                <a:solidFill>
                  <a:schemeClr val="bg2"/>
                </a:solidFill>
                <a:latin typeface="微软雅黑" panose="020B0503020204020204" pitchFamily="34" charset="-122"/>
                <a:ea typeface="微软雅黑" panose="020B0503020204020204" pitchFamily="34" charset="-122"/>
              </a:rPr>
              <a:t>有</a:t>
            </a:r>
            <a:r>
              <a:rPr lang="zh-CN" altLang="en-US" b="1" dirty="0">
                <a:solidFill>
                  <a:schemeClr val="bg2"/>
                </a:solidFill>
                <a:latin typeface="微软雅黑" panose="020B0503020204020204" pitchFamily="34" charset="-122"/>
                <a:ea typeface="微软雅黑" panose="020B0503020204020204" pitchFamily="34" charset="-122"/>
              </a:rPr>
              <a:t>较强的组织、协调和管理能力</a:t>
            </a:r>
          </a:p>
        </p:txBody>
      </p:sp>
      <p:sp>
        <p:nvSpPr>
          <p:cNvPr id="15" name="矩形 14"/>
          <p:cNvSpPr>
            <a:spLocks noChangeArrowheads="1"/>
          </p:cNvSpPr>
          <p:nvPr/>
        </p:nvSpPr>
        <p:spPr bwMode="auto">
          <a:xfrm>
            <a:off x="6546478" y="3762838"/>
            <a:ext cx="4418702" cy="628762"/>
          </a:xfrm>
          <a:prstGeom prst="rect">
            <a:avLst/>
          </a:prstGeom>
          <a:noFill/>
          <a:ln w="9525">
            <a:noFill/>
            <a:round/>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just" hangingPunct="0">
              <a:lnSpc>
                <a:spcPts val="2200"/>
              </a:lnSpc>
            </a:pPr>
            <a:r>
              <a:rPr lang="zh-CN" altLang="en-US" sz="1400" b="1" dirty="0">
                <a:solidFill>
                  <a:schemeClr val="accent1">
                    <a:lumMod val="50000"/>
                  </a:schemeClr>
                </a:solidFill>
                <a:latin typeface="微软雅黑" panose="020B0503020204020204" pitchFamily="34" charset="-122"/>
                <a:ea typeface="微软雅黑" panose="020B0503020204020204" pitchFamily="34" charset="-122"/>
              </a:rPr>
              <a:t>必须具备：</a:t>
            </a:r>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筹划和决断能力、组织协调能力、人际交往能力、随机应变能力、开拓创新能力。</a:t>
            </a:r>
          </a:p>
        </p:txBody>
      </p:sp>
      <p:sp>
        <p:nvSpPr>
          <p:cNvPr id="16" name="矩形 15"/>
          <p:cNvSpPr>
            <a:spLocks noChangeArrowheads="1"/>
          </p:cNvSpPr>
          <p:nvPr/>
        </p:nvSpPr>
        <p:spPr bwMode="auto">
          <a:xfrm>
            <a:off x="6326188" y="4811272"/>
            <a:ext cx="4896644" cy="431484"/>
          </a:xfrm>
          <a:prstGeom prst="rect">
            <a:avLst/>
          </a:prstGeom>
          <a:solidFill>
            <a:schemeClr val="accent1"/>
          </a:solidFill>
          <a:ln>
            <a:noFill/>
          </a:ln>
          <a:effectLst/>
        </p:spPr>
        <p:txBody>
          <a:bodyPr lIns="612000" anchor="ctr"/>
          <a:lstStyle/>
          <a:p>
            <a:pPr>
              <a:buFont typeface="Arial" panose="020B0604020202020204" pitchFamily="34" charset="0"/>
              <a:buNone/>
            </a:pPr>
            <a:r>
              <a:rPr lang="zh-CN" altLang="en-US" b="1" dirty="0" smtClean="0">
                <a:solidFill>
                  <a:schemeClr val="bg2"/>
                </a:solidFill>
                <a:latin typeface="微软雅黑" panose="020B0503020204020204" pitchFamily="34" charset="-122"/>
                <a:ea typeface="微软雅黑" panose="020B0503020204020204" pitchFamily="34" charset="-122"/>
              </a:rPr>
              <a:t>心理身体素质</a:t>
            </a:r>
            <a:endParaRPr lang="zh-CN" altLang="en-US" b="1" dirty="0">
              <a:solidFill>
                <a:schemeClr val="bg2"/>
              </a:solidFill>
              <a:latin typeface="微软雅黑" panose="020B0503020204020204" pitchFamily="34" charset="-122"/>
              <a:ea typeface="微软雅黑" panose="020B0503020204020204" pitchFamily="34" charset="-122"/>
            </a:endParaRPr>
          </a:p>
        </p:txBody>
      </p:sp>
      <p:sp>
        <p:nvSpPr>
          <p:cNvPr id="17" name="矩形 16"/>
          <p:cNvSpPr>
            <a:spLocks noChangeArrowheads="1"/>
          </p:cNvSpPr>
          <p:nvPr/>
        </p:nvSpPr>
        <p:spPr bwMode="auto">
          <a:xfrm>
            <a:off x="6546440" y="5469131"/>
            <a:ext cx="4417257" cy="628762"/>
          </a:xfrm>
          <a:prstGeom prst="rect">
            <a:avLst/>
          </a:prstGeom>
          <a:noFill/>
          <a:ln w="9525">
            <a:noFill/>
            <a:round/>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just" hangingPunct="0">
              <a:lnSpc>
                <a:spcPts val="2200"/>
              </a:lnSpc>
            </a:pPr>
            <a:r>
              <a:rPr lang="zh-CN" altLang="en-US" sz="1400" b="1" dirty="0">
                <a:solidFill>
                  <a:schemeClr val="accent1">
                    <a:lumMod val="50000"/>
                  </a:schemeClr>
                </a:solidFill>
                <a:latin typeface="微软雅黑" panose="020B0503020204020204" pitchFamily="34" charset="-122"/>
                <a:ea typeface="微软雅黑" panose="020B0503020204020204" pitchFamily="34" charset="-122"/>
              </a:rPr>
              <a:t>要具有：</a:t>
            </a:r>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积极的心态、自信的性格、宽宏的度量、健康的体魄。</a:t>
            </a:r>
          </a:p>
        </p:txBody>
      </p:sp>
      <p:sp>
        <p:nvSpPr>
          <p:cNvPr id="3" name="标题 2"/>
          <p:cNvSpPr>
            <a:spLocks noGrp="1"/>
          </p:cNvSpPr>
          <p:nvPr>
            <p:ph type="title"/>
          </p:nvPr>
        </p:nvSpPr>
        <p:spPr/>
        <p:txBody>
          <a:bodyPr/>
          <a:lstStyle/>
          <a:p>
            <a:r>
              <a:rPr lang="zh-CN" altLang="en-US" dirty="0"/>
              <a:t>党务工作者的基本要求</a:t>
            </a:r>
            <a:r>
              <a:rPr lang="zh-CN" altLang="en-US" dirty="0" smtClean="0"/>
              <a:t>？</a:t>
            </a:r>
            <a:endParaRPr lang="zh-CN" altLang="en-US" dirty="0"/>
          </a:p>
        </p:txBody>
      </p:sp>
      <p:sp>
        <p:nvSpPr>
          <p:cNvPr id="5" name="矩形 4"/>
          <p:cNvSpPr/>
          <p:nvPr/>
        </p:nvSpPr>
        <p:spPr bwMode="auto">
          <a:xfrm>
            <a:off x="1008857" y="1701983"/>
            <a:ext cx="4895850" cy="1947997"/>
          </a:xfrm>
          <a:prstGeom prst="rect">
            <a:avLst/>
          </a:prstGeom>
          <a:noFill/>
          <a:ln w="9525" cap="flat" cmpd="sng" algn="ctr">
            <a:solidFill>
              <a:schemeClr val="accent1"/>
            </a:solidFill>
            <a:prstDash val="dash"/>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8" name="矩形 17"/>
          <p:cNvSpPr/>
          <p:nvPr/>
        </p:nvSpPr>
        <p:spPr bwMode="auto">
          <a:xfrm>
            <a:off x="1008857" y="4254682"/>
            <a:ext cx="4895850" cy="2081347"/>
          </a:xfrm>
          <a:prstGeom prst="rect">
            <a:avLst/>
          </a:prstGeom>
          <a:noFill/>
          <a:ln w="9525" cap="flat" cmpd="sng" algn="ctr">
            <a:solidFill>
              <a:schemeClr val="accent1"/>
            </a:solidFill>
            <a:prstDash val="dash"/>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9" name="矩形 18"/>
          <p:cNvSpPr/>
          <p:nvPr/>
        </p:nvSpPr>
        <p:spPr bwMode="auto">
          <a:xfrm>
            <a:off x="6325394" y="1701984"/>
            <a:ext cx="4895850" cy="1253292"/>
          </a:xfrm>
          <a:prstGeom prst="rect">
            <a:avLst/>
          </a:prstGeom>
          <a:noFill/>
          <a:ln w="9525" cap="flat" cmpd="sng" algn="ctr">
            <a:solidFill>
              <a:schemeClr val="accent1"/>
            </a:solidFill>
            <a:prstDash val="dash"/>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0" name="矩形 19"/>
          <p:cNvSpPr/>
          <p:nvPr/>
        </p:nvSpPr>
        <p:spPr bwMode="auto">
          <a:xfrm>
            <a:off x="6325394" y="3569495"/>
            <a:ext cx="4895850" cy="1076266"/>
          </a:xfrm>
          <a:prstGeom prst="rect">
            <a:avLst/>
          </a:prstGeom>
          <a:noFill/>
          <a:ln w="9525" cap="flat" cmpd="sng" algn="ctr">
            <a:solidFill>
              <a:schemeClr val="accent1"/>
            </a:solidFill>
            <a:prstDash val="dash"/>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1" name="矩形 20"/>
          <p:cNvSpPr/>
          <p:nvPr/>
        </p:nvSpPr>
        <p:spPr bwMode="auto">
          <a:xfrm>
            <a:off x="6325394" y="5259763"/>
            <a:ext cx="4895850" cy="1076266"/>
          </a:xfrm>
          <a:prstGeom prst="rect">
            <a:avLst/>
          </a:prstGeom>
          <a:noFill/>
          <a:ln w="9525" cap="flat" cmpd="sng" algn="ctr">
            <a:solidFill>
              <a:schemeClr val="accent1"/>
            </a:solidFill>
            <a:prstDash val="dash"/>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6" name="五边形 5"/>
          <p:cNvSpPr/>
          <p:nvPr/>
        </p:nvSpPr>
        <p:spPr bwMode="auto">
          <a:xfrm>
            <a:off x="1008857" y="1181100"/>
            <a:ext cx="553243" cy="507050"/>
          </a:xfrm>
          <a:prstGeom prst="homePlate">
            <a:avLst>
              <a:gd name="adj" fmla="val 32094"/>
            </a:avLst>
          </a:prstGeom>
          <a:solidFill>
            <a:schemeClr val="accent3"/>
          </a:solidFill>
          <a:ln w="9525" cap="flat" cmpd="sng" algn="ctr">
            <a:no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000" b="0" i="0" u="none" strike="noStrike" cap="none" normalizeH="0" baseline="0" dirty="0" smtClean="0">
                <a:ln>
                  <a:noFill/>
                </a:ln>
                <a:solidFill>
                  <a:schemeClr val="bg1"/>
                </a:solidFill>
                <a:effectLst/>
                <a:latin typeface="Impact" panose="020B0806030902050204" pitchFamily="34" charset="0"/>
              </a:rPr>
              <a:t>1</a:t>
            </a:r>
            <a:endParaRPr kumimoji="0" lang="zh-CN" altLang="en-US" sz="2000" b="0" i="0" u="none" strike="noStrike" cap="none" normalizeH="0" baseline="0" dirty="0" smtClean="0">
              <a:ln>
                <a:noFill/>
              </a:ln>
              <a:solidFill>
                <a:schemeClr val="bg1"/>
              </a:solidFill>
              <a:effectLst/>
              <a:latin typeface="Impact" panose="020B0806030902050204" pitchFamily="34" charset="0"/>
            </a:endParaRPr>
          </a:p>
        </p:txBody>
      </p:sp>
      <p:sp>
        <p:nvSpPr>
          <p:cNvPr id="22" name="五边形 21"/>
          <p:cNvSpPr/>
          <p:nvPr/>
        </p:nvSpPr>
        <p:spPr bwMode="auto">
          <a:xfrm>
            <a:off x="1008857" y="3730625"/>
            <a:ext cx="553243" cy="507050"/>
          </a:xfrm>
          <a:prstGeom prst="homePlate">
            <a:avLst>
              <a:gd name="adj" fmla="val 32094"/>
            </a:avLst>
          </a:prstGeom>
          <a:solidFill>
            <a:schemeClr val="accent3"/>
          </a:solidFill>
          <a:ln w="9525" cap="flat" cmpd="sng" algn="ctr">
            <a:no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000" b="0" i="0" u="none" strike="noStrike" cap="none" normalizeH="0" baseline="0" dirty="0" smtClean="0">
                <a:ln>
                  <a:noFill/>
                </a:ln>
                <a:solidFill>
                  <a:schemeClr val="bg1"/>
                </a:solidFill>
                <a:effectLst/>
                <a:latin typeface="Impact" panose="020B0806030902050204" pitchFamily="34" charset="0"/>
              </a:rPr>
              <a:t>2</a:t>
            </a:r>
            <a:endParaRPr kumimoji="0" lang="zh-CN" altLang="en-US" sz="2000" b="0" i="0" u="none" strike="noStrike" cap="none" normalizeH="0" baseline="0" dirty="0" smtClean="0">
              <a:ln>
                <a:noFill/>
              </a:ln>
              <a:solidFill>
                <a:schemeClr val="bg1"/>
              </a:solidFill>
              <a:effectLst/>
              <a:latin typeface="Impact" panose="020B0806030902050204" pitchFamily="34" charset="0"/>
            </a:endParaRPr>
          </a:p>
        </p:txBody>
      </p:sp>
      <p:sp>
        <p:nvSpPr>
          <p:cNvPr id="23" name="五边形 22"/>
          <p:cNvSpPr/>
          <p:nvPr/>
        </p:nvSpPr>
        <p:spPr bwMode="auto">
          <a:xfrm>
            <a:off x="6324600" y="1184275"/>
            <a:ext cx="553243" cy="507050"/>
          </a:xfrm>
          <a:prstGeom prst="homePlate">
            <a:avLst>
              <a:gd name="adj" fmla="val 32094"/>
            </a:avLst>
          </a:prstGeom>
          <a:solidFill>
            <a:schemeClr val="accent3"/>
          </a:solidFill>
          <a:ln w="9525" cap="flat" cmpd="sng" algn="ctr">
            <a:no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000" b="0" i="0" u="none" strike="noStrike" cap="none" normalizeH="0" baseline="0" dirty="0" smtClean="0">
                <a:ln>
                  <a:noFill/>
                </a:ln>
                <a:solidFill>
                  <a:schemeClr val="bg1"/>
                </a:solidFill>
                <a:effectLst/>
                <a:latin typeface="Impact" panose="020B0806030902050204" pitchFamily="34" charset="0"/>
              </a:rPr>
              <a:t>3</a:t>
            </a:r>
            <a:endParaRPr kumimoji="0" lang="zh-CN" altLang="en-US" sz="2000" b="0" i="0" u="none" strike="noStrike" cap="none" normalizeH="0" baseline="0" dirty="0" smtClean="0">
              <a:ln>
                <a:noFill/>
              </a:ln>
              <a:solidFill>
                <a:schemeClr val="bg1"/>
              </a:solidFill>
              <a:effectLst/>
              <a:latin typeface="Impact" panose="020B0806030902050204" pitchFamily="34" charset="0"/>
            </a:endParaRPr>
          </a:p>
        </p:txBody>
      </p:sp>
      <p:sp>
        <p:nvSpPr>
          <p:cNvPr id="24" name="五边形 23"/>
          <p:cNvSpPr/>
          <p:nvPr/>
        </p:nvSpPr>
        <p:spPr bwMode="auto">
          <a:xfrm>
            <a:off x="6324600" y="3049748"/>
            <a:ext cx="553243" cy="507050"/>
          </a:xfrm>
          <a:prstGeom prst="homePlate">
            <a:avLst>
              <a:gd name="adj" fmla="val 32094"/>
            </a:avLst>
          </a:prstGeom>
          <a:solidFill>
            <a:schemeClr val="accent3"/>
          </a:solidFill>
          <a:ln w="9525" cap="flat" cmpd="sng" algn="ctr">
            <a:no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000" b="0" i="0" u="none" strike="noStrike" cap="none" normalizeH="0" baseline="0" dirty="0" smtClean="0">
                <a:ln>
                  <a:noFill/>
                </a:ln>
                <a:solidFill>
                  <a:schemeClr val="bg1"/>
                </a:solidFill>
                <a:effectLst/>
                <a:latin typeface="Impact" panose="020B0806030902050204" pitchFamily="34" charset="0"/>
              </a:rPr>
              <a:t>4</a:t>
            </a:r>
            <a:endParaRPr kumimoji="0" lang="zh-CN" altLang="en-US" sz="2000" b="0" i="0" u="none" strike="noStrike" cap="none" normalizeH="0" baseline="0" dirty="0" smtClean="0">
              <a:ln>
                <a:noFill/>
              </a:ln>
              <a:solidFill>
                <a:schemeClr val="bg1"/>
              </a:solidFill>
              <a:effectLst/>
              <a:latin typeface="Impact" panose="020B0806030902050204" pitchFamily="34" charset="0"/>
            </a:endParaRPr>
          </a:p>
        </p:txBody>
      </p:sp>
      <p:sp>
        <p:nvSpPr>
          <p:cNvPr id="25" name="五边形 24"/>
          <p:cNvSpPr/>
          <p:nvPr/>
        </p:nvSpPr>
        <p:spPr bwMode="auto">
          <a:xfrm>
            <a:off x="6324600" y="4735706"/>
            <a:ext cx="553243" cy="507050"/>
          </a:xfrm>
          <a:prstGeom prst="homePlate">
            <a:avLst>
              <a:gd name="adj" fmla="val 32094"/>
            </a:avLst>
          </a:prstGeom>
          <a:solidFill>
            <a:schemeClr val="accent3"/>
          </a:solidFill>
          <a:ln w="9525" cap="flat" cmpd="sng" algn="ctr">
            <a:no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000" b="0" i="0" u="none" strike="noStrike" cap="none" normalizeH="0" baseline="0" dirty="0" smtClean="0">
                <a:ln>
                  <a:noFill/>
                </a:ln>
                <a:solidFill>
                  <a:schemeClr val="bg1"/>
                </a:solidFill>
                <a:effectLst/>
                <a:latin typeface="Impact" panose="020B0806030902050204" pitchFamily="34" charset="0"/>
              </a:rPr>
              <a:t>5</a:t>
            </a:r>
            <a:endParaRPr kumimoji="0" lang="zh-CN" altLang="en-US" sz="2000" b="0" i="0" u="none" strike="noStrike" cap="none" normalizeH="0" baseline="0" dirty="0" smtClean="0">
              <a:ln>
                <a:noFill/>
              </a:ln>
              <a:solidFill>
                <a:schemeClr val="bg1"/>
              </a:solidFill>
              <a:effectLst/>
              <a:latin typeface="Impact" panose="020B0806030902050204" pitchFamily="34" charset="0"/>
            </a:endParaRPr>
          </a:p>
        </p:txBody>
      </p:sp>
    </p:spTree>
  </p:cSld>
  <p:clrMapOvr>
    <a:overrideClrMapping bg1="lt1" tx1="dk1" bg2="lt2" tx2="dk2" accent1="accent1" accent2="accent2" accent3="accent3" accent4="accent4" accent5="accent5" accent6="accent6" hlink="hlink" folHlink="folHlink"/>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up)">
                                      <p:cBhvr>
                                        <p:cTn id="20" dur="500"/>
                                        <p:tgtEl>
                                          <p:spTgt spid="2"/>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1+#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0-#ppt_w/2"/>
                                          </p:val>
                                        </p:tav>
                                        <p:tav tm="100000">
                                          <p:val>
                                            <p:strVal val="#ppt_x"/>
                                          </p:val>
                                        </p:tav>
                                      </p:tavLst>
                                    </p:anim>
                                    <p:anim calcmode="lin" valueType="num">
                                      <p:cBhvr additive="base">
                                        <p:cTn id="29" dur="500" fill="hold"/>
                                        <p:tgtEl>
                                          <p:spTgt spid="22"/>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par>
                          <p:cTn id="34" fill="hold">
                            <p:stCondLst>
                              <p:cond delay="2500"/>
                            </p:stCondLst>
                            <p:childTnLst>
                              <p:par>
                                <p:cTn id="35" presetID="22" presetClass="entr" presetSubtype="1"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up)">
                                      <p:cBhvr>
                                        <p:cTn id="37" dur="500"/>
                                        <p:tgtEl>
                                          <p:spTgt spid="10"/>
                                        </p:tgtEl>
                                      </p:cBhvr>
                                    </p:animEffect>
                                  </p:childTnLst>
                                </p:cTn>
                              </p:par>
                            </p:childTnLst>
                          </p:cTn>
                        </p:par>
                        <p:par>
                          <p:cTn id="38" fill="hold">
                            <p:stCondLst>
                              <p:cond delay="3000"/>
                            </p:stCondLst>
                            <p:childTnLst>
                              <p:par>
                                <p:cTn id="39" presetID="2" presetClass="entr" presetSubtype="2"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1+#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0-#ppt_w/2"/>
                                          </p:val>
                                        </p:tav>
                                        <p:tav tm="100000">
                                          <p:val>
                                            <p:strVal val="#ppt_x"/>
                                          </p:val>
                                        </p:tav>
                                      </p:tavLst>
                                    </p:anim>
                                    <p:anim calcmode="lin" valueType="num">
                                      <p:cBhvr additive="base">
                                        <p:cTn id="46" dur="500" fill="hold"/>
                                        <p:tgtEl>
                                          <p:spTgt spid="23"/>
                                        </p:tgtEl>
                                        <p:attrNameLst>
                                          <p:attrName>ppt_y</p:attrName>
                                        </p:attrNameLst>
                                      </p:cBhvr>
                                      <p:tavLst>
                                        <p:tav tm="0">
                                          <p:val>
                                            <p:strVal val="#ppt_y"/>
                                          </p:val>
                                        </p:tav>
                                        <p:tav tm="100000">
                                          <p:val>
                                            <p:strVal val="#ppt_y"/>
                                          </p:val>
                                        </p:tav>
                                      </p:tavLst>
                                    </p:anim>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500"/>
                                        <p:tgtEl>
                                          <p:spTgt spid="19"/>
                                        </p:tgtEl>
                                      </p:cBhvr>
                                    </p:animEffect>
                                  </p:childTnLst>
                                </p:cTn>
                              </p:par>
                            </p:childTnLst>
                          </p:cTn>
                        </p:par>
                        <p:par>
                          <p:cTn id="51" fill="hold">
                            <p:stCondLst>
                              <p:cond delay="4000"/>
                            </p:stCondLst>
                            <p:childTnLst>
                              <p:par>
                                <p:cTn id="52" presetID="22" presetClass="entr" presetSubtype="1"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up)">
                                      <p:cBhvr>
                                        <p:cTn id="54" dur="500"/>
                                        <p:tgtEl>
                                          <p:spTgt spid="9"/>
                                        </p:tgtEl>
                                      </p:cBhvr>
                                    </p:animEffect>
                                  </p:childTnLst>
                                </p:cTn>
                              </p:par>
                            </p:childTnLst>
                          </p:cTn>
                        </p:par>
                        <p:par>
                          <p:cTn id="55" fill="hold">
                            <p:stCondLst>
                              <p:cond delay="4500"/>
                            </p:stCondLst>
                            <p:childTnLst>
                              <p:par>
                                <p:cTn id="56" presetID="2" presetClass="entr" presetSubtype="2"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additive="base">
                                        <p:cTn id="58" dur="500" fill="hold"/>
                                        <p:tgtEl>
                                          <p:spTgt spid="14"/>
                                        </p:tgtEl>
                                        <p:attrNameLst>
                                          <p:attrName>ppt_x</p:attrName>
                                        </p:attrNameLst>
                                      </p:cBhvr>
                                      <p:tavLst>
                                        <p:tav tm="0">
                                          <p:val>
                                            <p:strVal val="1+#ppt_w/2"/>
                                          </p:val>
                                        </p:tav>
                                        <p:tav tm="100000">
                                          <p:val>
                                            <p:strVal val="#ppt_x"/>
                                          </p:val>
                                        </p:tav>
                                      </p:tavLst>
                                    </p:anim>
                                    <p:anim calcmode="lin" valueType="num">
                                      <p:cBhvr additive="base">
                                        <p:cTn id="59" dur="500" fill="hold"/>
                                        <p:tgtEl>
                                          <p:spTgt spid="14"/>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0-#ppt_w/2"/>
                                          </p:val>
                                        </p:tav>
                                        <p:tav tm="100000">
                                          <p:val>
                                            <p:strVal val="#ppt_x"/>
                                          </p:val>
                                        </p:tav>
                                      </p:tavLst>
                                    </p:anim>
                                    <p:anim calcmode="lin" valueType="num">
                                      <p:cBhvr additive="base">
                                        <p:cTn id="63" dur="500" fill="hold"/>
                                        <p:tgtEl>
                                          <p:spTgt spid="24"/>
                                        </p:tgtEl>
                                        <p:attrNameLst>
                                          <p:attrName>ppt_y</p:attrName>
                                        </p:attrNameLst>
                                      </p:cBhvr>
                                      <p:tavLst>
                                        <p:tav tm="0">
                                          <p:val>
                                            <p:strVal val="#ppt_y"/>
                                          </p:val>
                                        </p:tav>
                                        <p:tav tm="100000">
                                          <p:val>
                                            <p:strVal val="#ppt_y"/>
                                          </p:val>
                                        </p:tav>
                                      </p:tavLst>
                                    </p:anim>
                                  </p:childTnLst>
                                </p:cTn>
                              </p:par>
                            </p:childTnLst>
                          </p:cTn>
                        </p:par>
                        <p:par>
                          <p:cTn id="64" fill="hold">
                            <p:stCondLst>
                              <p:cond delay="5000"/>
                            </p:stCondLst>
                            <p:childTnLst>
                              <p:par>
                                <p:cTn id="65" presetID="10" presetClass="entr" presetSubtype="0"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childTnLst>
                          </p:cTn>
                        </p:par>
                        <p:par>
                          <p:cTn id="68" fill="hold">
                            <p:stCondLst>
                              <p:cond delay="5500"/>
                            </p:stCondLst>
                            <p:childTnLst>
                              <p:par>
                                <p:cTn id="69" presetID="22" presetClass="entr" presetSubtype="1"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up)">
                                      <p:cBhvr>
                                        <p:cTn id="71" dur="500"/>
                                        <p:tgtEl>
                                          <p:spTgt spid="15"/>
                                        </p:tgtEl>
                                      </p:cBhvr>
                                    </p:animEffect>
                                  </p:childTnLst>
                                </p:cTn>
                              </p:par>
                            </p:childTnLst>
                          </p:cTn>
                        </p:par>
                        <p:par>
                          <p:cTn id="72" fill="hold">
                            <p:stCondLst>
                              <p:cond delay="6000"/>
                            </p:stCondLst>
                            <p:childTnLst>
                              <p:par>
                                <p:cTn id="73" presetID="2" presetClass="entr" presetSubtype="2"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additive="base">
                                        <p:cTn id="75" dur="500" fill="hold"/>
                                        <p:tgtEl>
                                          <p:spTgt spid="16"/>
                                        </p:tgtEl>
                                        <p:attrNameLst>
                                          <p:attrName>ppt_x</p:attrName>
                                        </p:attrNameLst>
                                      </p:cBhvr>
                                      <p:tavLst>
                                        <p:tav tm="0">
                                          <p:val>
                                            <p:strVal val="1+#ppt_w/2"/>
                                          </p:val>
                                        </p:tav>
                                        <p:tav tm="100000">
                                          <p:val>
                                            <p:strVal val="#ppt_x"/>
                                          </p:val>
                                        </p:tav>
                                      </p:tavLst>
                                    </p:anim>
                                    <p:anim calcmode="lin" valueType="num">
                                      <p:cBhvr additive="base">
                                        <p:cTn id="76" dur="500" fill="hold"/>
                                        <p:tgtEl>
                                          <p:spTgt spid="16"/>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fill="hold"/>
                                        <p:tgtEl>
                                          <p:spTgt spid="25"/>
                                        </p:tgtEl>
                                        <p:attrNameLst>
                                          <p:attrName>ppt_x</p:attrName>
                                        </p:attrNameLst>
                                      </p:cBhvr>
                                      <p:tavLst>
                                        <p:tav tm="0">
                                          <p:val>
                                            <p:strVal val="0-#ppt_w/2"/>
                                          </p:val>
                                        </p:tav>
                                        <p:tav tm="100000">
                                          <p:val>
                                            <p:strVal val="#ppt_x"/>
                                          </p:val>
                                        </p:tav>
                                      </p:tavLst>
                                    </p:anim>
                                    <p:anim calcmode="lin" valueType="num">
                                      <p:cBhvr additive="base">
                                        <p:cTn id="80" dur="500" fill="hold"/>
                                        <p:tgtEl>
                                          <p:spTgt spid="25"/>
                                        </p:tgtEl>
                                        <p:attrNameLst>
                                          <p:attrName>ppt_y</p:attrName>
                                        </p:attrNameLst>
                                      </p:cBhvr>
                                      <p:tavLst>
                                        <p:tav tm="0">
                                          <p:val>
                                            <p:strVal val="#ppt_y"/>
                                          </p:val>
                                        </p:tav>
                                        <p:tav tm="100000">
                                          <p:val>
                                            <p:strVal val="#ppt_y"/>
                                          </p:val>
                                        </p:tav>
                                      </p:tavLst>
                                    </p:anim>
                                  </p:childTnLst>
                                </p:cTn>
                              </p:par>
                            </p:childTnLst>
                          </p:cTn>
                        </p:par>
                        <p:par>
                          <p:cTn id="81" fill="hold">
                            <p:stCondLst>
                              <p:cond delay="6500"/>
                            </p:stCondLst>
                            <p:childTnLst>
                              <p:par>
                                <p:cTn id="82" presetID="10" presetClass="entr" presetSubtype="0"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fade">
                                      <p:cBhvr>
                                        <p:cTn id="84" dur="500"/>
                                        <p:tgtEl>
                                          <p:spTgt spid="21"/>
                                        </p:tgtEl>
                                      </p:cBhvr>
                                    </p:animEffect>
                                  </p:childTnLst>
                                </p:cTn>
                              </p:par>
                            </p:childTnLst>
                          </p:cTn>
                        </p:par>
                        <p:par>
                          <p:cTn id="85" fill="hold">
                            <p:stCondLst>
                              <p:cond delay="7000"/>
                            </p:stCondLst>
                            <p:childTnLst>
                              <p:par>
                                <p:cTn id="86" presetID="22" presetClass="entr" presetSubtype="1" fill="hold" grpId="0" nodeType="afterEffect">
                                  <p:stCondLst>
                                    <p:cond delay="0"/>
                                  </p:stCondLst>
                                  <p:childTnLst>
                                    <p:set>
                                      <p:cBhvr>
                                        <p:cTn id="87" dur="1" fill="hold">
                                          <p:stCondLst>
                                            <p:cond delay="0"/>
                                          </p:stCondLst>
                                        </p:cTn>
                                        <p:tgtEl>
                                          <p:spTgt spid="17"/>
                                        </p:tgtEl>
                                        <p:attrNameLst>
                                          <p:attrName>style.visibility</p:attrName>
                                        </p:attrNameLst>
                                      </p:cBhvr>
                                      <p:to>
                                        <p:strVal val="visible"/>
                                      </p:to>
                                    </p:set>
                                    <p:animEffect transition="in" filter="wipe(up)">
                                      <p:cBhvr>
                                        <p:cTn id="8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8" grpId="0" animBg="1"/>
      <p:bldP spid="9" grpId="0"/>
      <p:bldP spid="10" grpId="0"/>
      <p:bldP spid="11" grpId="0" animBg="1"/>
      <p:bldP spid="14" grpId="0" animBg="1"/>
      <p:bldP spid="15" grpId="0"/>
      <p:bldP spid="16" grpId="0" animBg="1"/>
      <p:bldP spid="17" grpId="0"/>
      <p:bldP spid="5" grpId="0" animBg="1"/>
      <p:bldP spid="18" grpId="0" animBg="1"/>
      <p:bldP spid="19" grpId="0" animBg="1"/>
      <p:bldP spid="20" grpId="0" animBg="1"/>
      <p:bldP spid="21" grpId="0" animBg="1"/>
      <p:bldP spid="6" grpId="0" animBg="1"/>
      <p:bldP spid="22" grpId="0" animBg="1"/>
      <p:bldP spid="23" grpId="0" animBg="1"/>
      <p:bldP spid="24" grpId="0" animBg="1"/>
      <p:bldP spid="2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2624" y="954986"/>
            <a:ext cx="5904412" cy="5766028"/>
          </a:xfrm>
          <a:prstGeom prst="rect">
            <a:avLst/>
          </a:prstGeom>
        </p:spPr>
      </p:pic>
      <p:sp>
        <p:nvSpPr>
          <p:cNvPr id="2" name="矩形 1"/>
          <p:cNvSpPr>
            <a:spLocks noChangeArrowheads="1"/>
          </p:cNvSpPr>
          <p:nvPr/>
        </p:nvSpPr>
        <p:spPr bwMode="auto">
          <a:xfrm>
            <a:off x="4693508" y="1447339"/>
            <a:ext cx="6695852" cy="491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hangingPunct="0">
              <a:lnSpc>
                <a:spcPts val="2000"/>
              </a:lnSpc>
            </a:pPr>
            <a:r>
              <a:rPr lang="zh-CN" altLang="en-US" sz="1400" dirty="0">
                <a:solidFill>
                  <a:schemeClr val="accent1"/>
                </a:solidFill>
                <a:latin typeface="微软雅黑" panose="020B0503020204020204" pitchFamily="34" charset="-122"/>
                <a:ea typeface="微软雅黑" panose="020B0503020204020204" pitchFamily="34" charset="-122"/>
              </a:rPr>
              <a:t>党的组织制度是指对党的组织原则、组织机构和组织纪律用党规党法的形式固定下来，并要求所有党的组织和党员共同遵守的，按一定程序办事的组织规程。</a:t>
            </a:r>
          </a:p>
        </p:txBody>
      </p:sp>
      <p:sp>
        <p:nvSpPr>
          <p:cNvPr id="8" name="矩形 7"/>
          <p:cNvSpPr>
            <a:spLocks noChangeArrowheads="1"/>
          </p:cNvSpPr>
          <p:nvPr/>
        </p:nvSpPr>
        <p:spPr bwMode="auto">
          <a:xfrm>
            <a:off x="4693508" y="4954125"/>
            <a:ext cx="6695852" cy="1025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hangingPunct="0">
              <a:lnSpc>
                <a:spcPts val="2000"/>
              </a:lnSpc>
            </a:pPr>
            <a:r>
              <a:rPr lang="zh-CN" altLang="en-US" sz="1600" b="1" dirty="0">
                <a:solidFill>
                  <a:schemeClr val="accent1"/>
                </a:solidFill>
                <a:latin typeface="微软雅黑" panose="020B0503020204020204" pitchFamily="34" charset="-122"/>
                <a:ea typeface="微软雅黑" panose="020B0503020204020204" pitchFamily="34" charset="-122"/>
              </a:rPr>
              <a:t>“三会一课”是指：</a:t>
            </a: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定期召开支部党员大会、支部委员会、党小组会，按时上好党课。 </a:t>
            </a:r>
          </a:p>
          <a:p>
            <a:pPr algn="just" hangingPunct="0">
              <a:lnSpc>
                <a:spcPts val="2000"/>
              </a:lnSpc>
            </a:pPr>
            <a:r>
              <a:rPr lang="zh-CN" altLang="en-US" sz="1600" b="1" dirty="0">
                <a:solidFill>
                  <a:schemeClr val="accent1"/>
                </a:solidFill>
                <a:latin typeface="微软雅黑" panose="020B0503020204020204" pitchFamily="34" charset="-122"/>
                <a:ea typeface="微软雅黑" panose="020B0503020204020204" pitchFamily="34" charset="-122"/>
              </a:rPr>
              <a:t>“三会一课”</a:t>
            </a:r>
            <a:r>
              <a:rPr lang="zh-CN" altLang="en-US" sz="1600" b="1" dirty="0" smtClean="0">
                <a:solidFill>
                  <a:schemeClr val="accent1"/>
                </a:solidFill>
                <a:latin typeface="微软雅黑" panose="020B0503020204020204" pitchFamily="34" charset="-122"/>
                <a:ea typeface="微软雅黑" panose="020B0503020204020204" pitchFamily="34" charset="-122"/>
              </a:rPr>
              <a:t>制度 </a:t>
            </a:r>
            <a:r>
              <a:rPr lang="zh-CN" altLang="en-US" sz="1600" dirty="0" smtClean="0">
                <a:solidFill>
                  <a:schemeClr val="accent1">
                    <a:lumMod val="50000"/>
                  </a:schemeClr>
                </a:solidFill>
                <a:latin typeface="微软雅黑" panose="020B0503020204020204" pitchFamily="34" charset="-122"/>
                <a:ea typeface="微软雅黑" panose="020B0503020204020204" pitchFamily="34" charset="-122"/>
              </a:rPr>
              <a:t>是</a:t>
            </a: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党的基层支部长期坚持的重要制度，也是健全党的组织生活，严格党员管理，加强党员教育的重要制度。</a:t>
            </a:r>
          </a:p>
        </p:txBody>
      </p:sp>
      <p:sp>
        <p:nvSpPr>
          <p:cNvPr id="5" name="矩形 4"/>
          <p:cNvSpPr>
            <a:spLocks noChangeArrowheads="1"/>
          </p:cNvSpPr>
          <p:nvPr/>
        </p:nvSpPr>
        <p:spPr bwMode="auto">
          <a:xfrm>
            <a:off x="4686300" y="2193644"/>
            <a:ext cx="6686549" cy="399128"/>
          </a:xfrm>
          <a:prstGeom prst="rect">
            <a:avLst/>
          </a:prstGeom>
          <a:solidFill>
            <a:schemeClr val="accent1"/>
          </a:solidFill>
          <a:ln>
            <a:noFill/>
          </a:ln>
        </p:spPr>
        <p:txBody>
          <a:bodyPr lIns="180000" anchor="ctr">
            <a:noAutofit/>
          </a:bodyPr>
          <a:lstStyle/>
          <a:p>
            <a:pPr algn="just" hangingPunct="0"/>
            <a:r>
              <a:rPr lang="zh-CN" altLang="en-US" b="1" dirty="0">
                <a:solidFill>
                  <a:schemeClr val="bg1"/>
                </a:solidFill>
                <a:latin typeface="微软雅黑" panose="020B0503020204020204" pitchFamily="34" charset="-122"/>
                <a:ea typeface="微软雅黑" panose="020B0503020204020204" pitchFamily="34" charset="-122"/>
              </a:rPr>
              <a:t>党的组织制度的主要内容？</a:t>
            </a:r>
          </a:p>
        </p:txBody>
      </p:sp>
      <p:sp>
        <p:nvSpPr>
          <p:cNvPr id="10" name="矩形 9"/>
          <p:cNvSpPr>
            <a:spLocks noChangeArrowheads="1"/>
          </p:cNvSpPr>
          <p:nvPr/>
        </p:nvSpPr>
        <p:spPr bwMode="auto">
          <a:xfrm>
            <a:off x="4693508" y="2731150"/>
            <a:ext cx="6695852" cy="1282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hangingPunct="0">
              <a:lnSpc>
                <a:spcPts val="2000"/>
              </a:lnSpc>
            </a:pPr>
            <a:r>
              <a:rPr lang="zh-CN" altLang="en-US" sz="1600" b="1" dirty="0">
                <a:solidFill>
                  <a:schemeClr val="accent1"/>
                </a:solidFill>
                <a:latin typeface="微软雅黑" panose="020B0503020204020204" pitchFamily="34" charset="-122"/>
                <a:ea typeface="微软雅黑" panose="020B0503020204020204" pitchFamily="34" charset="-122"/>
              </a:rPr>
              <a:t>党的组织制度主要包括：</a:t>
            </a: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党的根本组织原则，即民主集中制的根本组织原则；党的代表大会制度；党的组织生活制度；党的选举制度；党内议事规则等。</a:t>
            </a:r>
            <a:endParaRPr lang="en-US" altLang="zh-CN" sz="1600" dirty="0">
              <a:solidFill>
                <a:schemeClr val="accent1">
                  <a:lumMod val="50000"/>
                </a:schemeClr>
              </a:solidFill>
              <a:latin typeface="微软雅黑" panose="020B0503020204020204" pitchFamily="34" charset="-122"/>
              <a:ea typeface="微软雅黑" panose="020B0503020204020204" pitchFamily="34" charset="-122"/>
            </a:endParaRPr>
          </a:p>
          <a:p>
            <a:pPr algn="just" hangingPunct="0">
              <a:lnSpc>
                <a:spcPts val="2000"/>
              </a:lnSpc>
            </a:pPr>
            <a:r>
              <a:rPr lang="zh-CN" altLang="en-US" sz="1600" b="1" dirty="0" smtClean="0">
                <a:solidFill>
                  <a:schemeClr val="accent1"/>
                </a:solidFill>
                <a:latin typeface="微软雅黑" panose="020B0503020204020204" pitchFamily="34" charset="-122"/>
                <a:ea typeface="微软雅黑" panose="020B0503020204020204" pitchFamily="34" charset="-122"/>
              </a:rPr>
              <a:t>民主集中制</a:t>
            </a:r>
            <a:r>
              <a:rPr lang="zh-CN" altLang="en-US" sz="1600" b="1" dirty="0" smtClean="0">
                <a:solidFill>
                  <a:schemeClr val="accent1">
                    <a:lumMod val="50000"/>
                  </a:schemeClr>
                </a:solidFill>
                <a:latin typeface="微软雅黑" panose="020B0503020204020204" pitchFamily="34" charset="-122"/>
                <a:ea typeface="微软雅黑" panose="020B0503020204020204" pitchFamily="34" charset="-122"/>
              </a:rPr>
              <a:t> </a:t>
            </a:r>
            <a:r>
              <a:rPr lang="zh-CN" altLang="en-US" sz="1600" dirty="0" smtClean="0">
                <a:solidFill>
                  <a:schemeClr val="accent1">
                    <a:lumMod val="50000"/>
                  </a:schemeClr>
                </a:solidFill>
                <a:latin typeface="微软雅黑" panose="020B0503020204020204" pitchFamily="34" charset="-122"/>
                <a:ea typeface="微软雅黑" panose="020B0503020204020204" pitchFamily="34" charset="-122"/>
              </a:rPr>
              <a:t>是</a:t>
            </a: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党的组织制度的核心内容，民主集中制原则执行得如何，是关系党内政治生活是否正常的重大问题。</a:t>
            </a:r>
          </a:p>
        </p:txBody>
      </p:sp>
      <p:sp>
        <p:nvSpPr>
          <p:cNvPr id="11" name="矩形 10"/>
          <p:cNvSpPr>
            <a:spLocks noChangeArrowheads="1"/>
          </p:cNvSpPr>
          <p:nvPr/>
        </p:nvSpPr>
        <p:spPr bwMode="auto">
          <a:xfrm>
            <a:off x="4686301" y="4383880"/>
            <a:ext cx="6686549" cy="399128"/>
          </a:xfrm>
          <a:prstGeom prst="rect">
            <a:avLst/>
          </a:prstGeom>
          <a:solidFill>
            <a:schemeClr val="accent1"/>
          </a:solidFill>
          <a:ln>
            <a:noFill/>
          </a:ln>
        </p:spPr>
        <p:txBody>
          <a:bodyPr lIns="180000" anchor="ctr">
            <a:noAutofit/>
          </a:bodyPr>
          <a:lstStyle/>
          <a:p>
            <a:pPr algn="just" hangingPunct="0"/>
            <a:r>
              <a:rPr lang="zh-CN" altLang="en-US" b="1">
                <a:solidFill>
                  <a:schemeClr val="bg1"/>
                </a:solidFill>
                <a:latin typeface="微软雅黑" panose="020B0503020204020204" pitchFamily="34" charset="-122"/>
                <a:ea typeface="微软雅黑" panose="020B0503020204020204" pitchFamily="34" charset="-122"/>
              </a:rPr>
              <a:t>“三会一课”制度？</a:t>
            </a:r>
          </a:p>
        </p:txBody>
      </p:sp>
      <p:sp>
        <p:nvSpPr>
          <p:cNvPr id="6" name="标题 5"/>
          <p:cNvSpPr>
            <a:spLocks noGrp="1"/>
          </p:cNvSpPr>
          <p:nvPr>
            <p:ph type="title"/>
          </p:nvPr>
        </p:nvSpPr>
        <p:spPr/>
        <p:txBody>
          <a:bodyPr/>
          <a:lstStyle/>
          <a:p>
            <a:r>
              <a:rPr lang="zh-CN" altLang="en-US" dirty="0"/>
              <a:t>党的组织</a:t>
            </a:r>
            <a:r>
              <a:rPr lang="zh-CN" altLang="en-US" dirty="0" smtClean="0"/>
              <a:t>制度</a:t>
            </a:r>
            <a:endParaRPr lang="zh-CN" altLang="en-US" dirty="0"/>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6" presetClass="entr" presetSubtype="0" fill="hold" grpId="1"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by="(-#ppt_w*2)" calcmode="lin" valueType="num">
                                      <p:cBhvr rctx="PPT">
                                        <p:cTn id="13" dur="200" autoRev="1" fill="hold">
                                          <p:stCondLst>
                                            <p:cond delay="0"/>
                                          </p:stCondLst>
                                        </p:cTn>
                                        <p:tgtEl>
                                          <p:spTgt spid="5"/>
                                        </p:tgtEl>
                                        <p:attrNameLst>
                                          <p:attrName>ppt_w</p:attrName>
                                        </p:attrNameLst>
                                      </p:cBhvr>
                                    </p:anim>
                                    <p:anim by="(#ppt_w*0.50)" calcmode="lin" valueType="num">
                                      <p:cBhvr>
                                        <p:cTn id="14" dur="200" decel="50000" autoRev="1" fill="hold">
                                          <p:stCondLst>
                                            <p:cond delay="0"/>
                                          </p:stCondLst>
                                        </p:cTn>
                                        <p:tgtEl>
                                          <p:spTgt spid="5"/>
                                        </p:tgtEl>
                                        <p:attrNameLst>
                                          <p:attrName>ppt_x</p:attrName>
                                        </p:attrNameLst>
                                      </p:cBhvr>
                                    </p:anim>
                                    <p:anim from="(-#ppt_h/2)" to="(#ppt_y)" calcmode="lin" valueType="num">
                                      <p:cBhvr>
                                        <p:cTn id="15" dur="400" fill="hold">
                                          <p:stCondLst>
                                            <p:cond delay="0"/>
                                          </p:stCondLst>
                                        </p:cTn>
                                        <p:tgtEl>
                                          <p:spTgt spid="5"/>
                                        </p:tgtEl>
                                        <p:attrNameLst>
                                          <p:attrName>ppt_y</p:attrName>
                                        </p:attrNameLst>
                                      </p:cBhvr>
                                    </p:anim>
                                    <p:animRot by="21600000">
                                      <p:cBhvr>
                                        <p:cTn id="16" dur="400" fill="hold">
                                          <p:stCondLst>
                                            <p:cond delay="0"/>
                                          </p:stCondLst>
                                        </p:cTn>
                                        <p:tgtEl>
                                          <p:spTgt spid="5"/>
                                        </p:tgtEl>
                                        <p:attrNameLst>
                                          <p:attrName>r</p:attrName>
                                        </p:attrNameLst>
                                      </p:cBhvr>
                                    </p:animRot>
                                  </p:childTnLst>
                                </p:cTn>
                              </p:par>
                            </p:childTnLst>
                          </p:cTn>
                        </p:par>
                        <p:par>
                          <p:cTn id="17" fill="hold" nodeType="afterGroup">
                            <p:stCondLst>
                              <p:cond delay="1840"/>
                            </p:stCondLst>
                            <p:childTnLst>
                              <p:par>
                                <p:cTn id="18" presetID="2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childTnLst>
                          </p:cTn>
                        </p:par>
                        <p:par>
                          <p:cTn id="21" fill="hold" nodeType="afterGroup">
                            <p:stCondLst>
                              <p:cond delay="234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11"/>
                                        </p:tgtEl>
                                        <p:attrNameLst>
                                          <p:attrName>style.visibility</p:attrName>
                                        </p:attrNameLst>
                                      </p:cBhvr>
                                      <p:to>
                                        <p:strVal val="visible"/>
                                      </p:to>
                                    </p:set>
                                    <p:anim by="(-#ppt_w*2)" calcmode="lin" valueType="num">
                                      <p:cBhvr rctx="PPT">
                                        <p:cTn id="24" dur="200" autoRev="1" fill="hold">
                                          <p:stCondLst>
                                            <p:cond delay="0"/>
                                          </p:stCondLst>
                                        </p:cTn>
                                        <p:tgtEl>
                                          <p:spTgt spid="11"/>
                                        </p:tgtEl>
                                        <p:attrNameLst>
                                          <p:attrName>ppt_w</p:attrName>
                                        </p:attrNameLst>
                                      </p:cBhvr>
                                    </p:anim>
                                    <p:anim by="(#ppt_w*0.50)" calcmode="lin" valueType="num">
                                      <p:cBhvr>
                                        <p:cTn id="25" dur="200" decel="50000" autoRev="1" fill="hold">
                                          <p:stCondLst>
                                            <p:cond delay="0"/>
                                          </p:stCondLst>
                                        </p:cTn>
                                        <p:tgtEl>
                                          <p:spTgt spid="11"/>
                                        </p:tgtEl>
                                        <p:attrNameLst>
                                          <p:attrName>ppt_x</p:attrName>
                                        </p:attrNameLst>
                                      </p:cBhvr>
                                    </p:anim>
                                    <p:anim from="(-#ppt_h/2)" to="(#ppt_y)" calcmode="lin" valueType="num">
                                      <p:cBhvr>
                                        <p:cTn id="26" dur="400" fill="hold">
                                          <p:stCondLst>
                                            <p:cond delay="0"/>
                                          </p:stCondLst>
                                        </p:cTn>
                                        <p:tgtEl>
                                          <p:spTgt spid="11"/>
                                        </p:tgtEl>
                                        <p:attrNameLst>
                                          <p:attrName>ppt_y</p:attrName>
                                        </p:attrNameLst>
                                      </p:cBhvr>
                                    </p:anim>
                                    <p:animRot by="21600000">
                                      <p:cBhvr>
                                        <p:cTn id="27" dur="400" fill="hold">
                                          <p:stCondLst>
                                            <p:cond delay="0"/>
                                          </p:stCondLst>
                                        </p:cTn>
                                        <p:tgtEl>
                                          <p:spTgt spid="11"/>
                                        </p:tgtEl>
                                        <p:attrNameLst>
                                          <p:attrName>r</p:attrName>
                                        </p:attrNameLst>
                                      </p:cBhvr>
                                    </p:animRot>
                                  </p:childTnLst>
                                </p:cTn>
                              </p:par>
                            </p:childTnLst>
                          </p:cTn>
                        </p:par>
                        <p:par>
                          <p:cTn id="28" fill="hold" nodeType="afterGroup">
                            <p:stCondLst>
                              <p:cond delay="3060"/>
                            </p:stCondLst>
                            <p:childTnLst>
                              <p:par>
                                <p:cTn id="29" presetID="22" presetClass="entr" presetSubtype="1"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5" grpId="1" animBg="1"/>
      <p:bldP spid="10" grpId="0"/>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4855671" y="1647827"/>
            <a:ext cx="6712786" cy="730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hangingPunct="0">
              <a:lnSpc>
                <a:spcPts val="1900"/>
              </a:lnSpc>
            </a:pP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“一岗”指领导干部的职务所对应的岗位；“双责”指领导干部既要对所在岗位应当承担的具体业务工作负责，又要对所在岗位应当承担的党风廉政建设责任制负责。</a:t>
            </a:r>
          </a:p>
        </p:txBody>
      </p:sp>
      <p:sp>
        <p:nvSpPr>
          <p:cNvPr id="19" name="矩形 18"/>
          <p:cNvSpPr>
            <a:spLocks noChangeArrowheads="1"/>
          </p:cNvSpPr>
          <p:nvPr/>
        </p:nvSpPr>
        <p:spPr bwMode="auto">
          <a:xfrm>
            <a:off x="4855671" y="5651394"/>
            <a:ext cx="6712786" cy="48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hangingPunct="0">
              <a:lnSpc>
                <a:spcPts val="1900"/>
              </a:lnSpc>
            </a:pP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党组（党委）书记负总责、分管领导分工负责、机关党委推进落实、司局长（行政负责人）“一岗双责”。</a:t>
            </a:r>
          </a:p>
        </p:txBody>
      </p:sp>
      <p:sp>
        <p:nvSpPr>
          <p:cNvPr id="7" name="矩形 6"/>
          <p:cNvSpPr>
            <a:spLocks noChangeArrowheads="1"/>
          </p:cNvSpPr>
          <p:nvPr/>
        </p:nvSpPr>
        <p:spPr bwMode="auto">
          <a:xfrm>
            <a:off x="4855669" y="1301750"/>
            <a:ext cx="6712787" cy="288232"/>
          </a:xfrm>
          <a:prstGeom prst="rect">
            <a:avLst/>
          </a:prstGeom>
          <a:solidFill>
            <a:schemeClr val="accent1"/>
          </a:solidFill>
          <a:ln>
            <a:noFill/>
          </a:ln>
        </p:spPr>
        <p:txBody>
          <a:bodyPr wrap="none" lIns="252000" tIns="0" rIns="0" bIns="0" anchor="ctr">
            <a:noAutofit/>
          </a:bodyPr>
          <a:lstStyle/>
          <a:p>
            <a:pPr>
              <a:lnSpc>
                <a:spcPts val="2000"/>
              </a:lnSpc>
            </a:pPr>
            <a:r>
              <a:rPr lang="zh-CN" altLang="en-US" sz="1700" b="1">
                <a:solidFill>
                  <a:schemeClr val="bg1"/>
                </a:solidFill>
                <a:latin typeface="微软雅黑" panose="020B0503020204020204" pitchFamily="34" charset="-122"/>
                <a:ea typeface="微软雅黑" panose="020B0503020204020204" pitchFamily="34" charset="-122"/>
              </a:rPr>
              <a:t>一岗双责制度</a:t>
            </a:r>
          </a:p>
        </p:txBody>
      </p:sp>
      <p:sp>
        <p:nvSpPr>
          <p:cNvPr id="10" name="矩形 9"/>
          <p:cNvSpPr>
            <a:spLocks noChangeArrowheads="1"/>
          </p:cNvSpPr>
          <p:nvPr/>
        </p:nvSpPr>
        <p:spPr bwMode="auto">
          <a:xfrm>
            <a:off x="4855669" y="2453165"/>
            <a:ext cx="6712787" cy="288232"/>
          </a:xfrm>
          <a:prstGeom prst="rect">
            <a:avLst/>
          </a:prstGeom>
          <a:solidFill>
            <a:schemeClr val="accent1"/>
          </a:solidFill>
          <a:ln>
            <a:noFill/>
          </a:ln>
        </p:spPr>
        <p:txBody>
          <a:bodyPr wrap="none" lIns="252000" tIns="0" rIns="0" bIns="0" anchor="ctr">
            <a:noAutofit/>
          </a:bodyPr>
          <a:lstStyle/>
          <a:p>
            <a:pPr>
              <a:lnSpc>
                <a:spcPts val="2000"/>
              </a:lnSpc>
            </a:pPr>
            <a:r>
              <a:rPr lang="zh-CN" altLang="en-US" sz="1700" b="1">
                <a:solidFill>
                  <a:schemeClr val="bg1"/>
                </a:solidFill>
                <a:latin typeface="微软雅黑" panose="020B0503020204020204" pitchFamily="34" charset="-122"/>
                <a:ea typeface="微软雅黑" panose="020B0503020204020204" pitchFamily="34" charset="-122"/>
              </a:rPr>
              <a:t>机关党支部“一二三四”工作法：</a:t>
            </a:r>
          </a:p>
        </p:txBody>
      </p:sp>
      <p:sp>
        <p:nvSpPr>
          <p:cNvPr id="22" name="矩形 21"/>
          <p:cNvSpPr>
            <a:spLocks noChangeArrowheads="1"/>
          </p:cNvSpPr>
          <p:nvPr/>
        </p:nvSpPr>
        <p:spPr bwMode="auto">
          <a:xfrm>
            <a:off x="4855671" y="2822991"/>
            <a:ext cx="6712786" cy="730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hangingPunct="0">
              <a:lnSpc>
                <a:spcPts val="1900"/>
              </a:lnSpc>
            </a:pP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一个目标两次会，三项制度四有要求。即：明确一个支部建设目标，开好问题分析会、述职评议会，建立学习交流制度、联系服务制度、管理监督制度，落实“有责任清单、有工作品牌、有支部手册、有先进典型”的要求。</a:t>
            </a:r>
          </a:p>
        </p:txBody>
      </p:sp>
      <p:sp>
        <p:nvSpPr>
          <p:cNvPr id="23" name="矩形 22"/>
          <p:cNvSpPr>
            <a:spLocks noChangeArrowheads="1"/>
          </p:cNvSpPr>
          <p:nvPr/>
        </p:nvSpPr>
        <p:spPr bwMode="auto">
          <a:xfrm>
            <a:off x="4855669" y="3658371"/>
            <a:ext cx="6712787" cy="288232"/>
          </a:xfrm>
          <a:prstGeom prst="rect">
            <a:avLst/>
          </a:prstGeom>
          <a:solidFill>
            <a:schemeClr val="accent1"/>
          </a:solidFill>
          <a:ln>
            <a:noFill/>
          </a:ln>
        </p:spPr>
        <p:txBody>
          <a:bodyPr wrap="none" lIns="252000" tIns="0" rIns="0" bIns="0" anchor="ctr">
            <a:noAutofit/>
          </a:bodyPr>
          <a:lstStyle/>
          <a:p>
            <a:pPr>
              <a:lnSpc>
                <a:spcPts val="2000"/>
              </a:lnSpc>
            </a:pPr>
            <a:r>
              <a:rPr lang="zh-CN" altLang="en-US" sz="1700" b="1">
                <a:solidFill>
                  <a:schemeClr val="bg1"/>
                </a:solidFill>
                <a:latin typeface="微软雅黑" panose="020B0503020204020204" pitchFamily="34" charset="-122"/>
                <a:ea typeface="微软雅黑" panose="020B0503020204020204" pitchFamily="34" charset="-122"/>
              </a:rPr>
              <a:t>三重一大制度</a:t>
            </a:r>
          </a:p>
        </p:txBody>
      </p:sp>
      <p:sp>
        <p:nvSpPr>
          <p:cNvPr id="24" name="矩形 23"/>
          <p:cNvSpPr>
            <a:spLocks noChangeArrowheads="1"/>
          </p:cNvSpPr>
          <p:nvPr/>
        </p:nvSpPr>
        <p:spPr bwMode="auto">
          <a:xfrm>
            <a:off x="4855671" y="4015560"/>
            <a:ext cx="6712786" cy="48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hangingPunct="0">
              <a:lnSpc>
                <a:spcPts val="1900"/>
              </a:lnSpc>
            </a:pPr>
            <a:r>
              <a:rPr lang="zh-CN" altLang="en-US" sz="1500">
                <a:solidFill>
                  <a:schemeClr val="accent1">
                    <a:lumMod val="50000"/>
                  </a:schemeClr>
                </a:solidFill>
                <a:latin typeface="微软雅黑" panose="020B0503020204020204" pitchFamily="34" charset="-122"/>
                <a:ea typeface="微软雅黑" panose="020B0503020204020204" pitchFamily="34" charset="-122"/>
              </a:rPr>
              <a:t>“重大事项决策、重要干部任免、重要项目安排、大额资金的使用，必须经集体讨论做出决定”的制度。</a:t>
            </a:r>
          </a:p>
        </p:txBody>
      </p:sp>
      <p:sp>
        <p:nvSpPr>
          <p:cNvPr id="25" name="矩形 24"/>
          <p:cNvSpPr>
            <a:spLocks noChangeArrowheads="1"/>
          </p:cNvSpPr>
          <p:nvPr/>
        </p:nvSpPr>
        <p:spPr bwMode="auto">
          <a:xfrm>
            <a:off x="4855669" y="4608512"/>
            <a:ext cx="6712787" cy="288232"/>
          </a:xfrm>
          <a:prstGeom prst="rect">
            <a:avLst/>
          </a:prstGeom>
          <a:solidFill>
            <a:schemeClr val="accent1"/>
          </a:solidFill>
          <a:ln>
            <a:noFill/>
          </a:ln>
        </p:spPr>
        <p:txBody>
          <a:bodyPr wrap="none" lIns="252000" tIns="0" rIns="0" bIns="0" anchor="ctr">
            <a:noAutofit/>
          </a:bodyPr>
          <a:lstStyle/>
          <a:p>
            <a:pPr>
              <a:lnSpc>
                <a:spcPts val="2000"/>
              </a:lnSpc>
            </a:pPr>
            <a:r>
              <a:rPr lang="zh-CN" altLang="en-US" sz="1700" b="1" dirty="0">
                <a:solidFill>
                  <a:schemeClr val="bg1"/>
                </a:solidFill>
                <a:latin typeface="微软雅黑" panose="020B0503020204020204" pitchFamily="34" charset="-122"/>
                <a:ea typeface="微软雅黑" panose="020B0503020204020204" pitchFamily="34" charset="-122"/>
              </a:rPr>
              <a:t>双联系制度</a:t>
            </a:r>
          </a:p>
        </p:txBody>
      </p:sp>
      <p:sp>
        <p:nvSpPr>
          <p:cNvPr id="29" name="矩形 28"/>
          <p:cNvSpPr>
            <a:spLocks noChangeArrowheads="1"/>
          </p:cNvSpPr>
          <p:nvPr/>
        </p:nvSpPr>
        <p:spPr bwMode="auto">
          <a:xfrm>
            <a:off x="4855670" y="4954588"/>
            <a:ext cx="6255257" cy="243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hangingPunct="0">
              <a:lnSpc>
                <a:spcPts val="1900"/>
              </a:lnSpc>
            </a:pPr>
            <a:r>
              <a:rPr lang="zh-CN" altLang="en-US" sz="1500">
                <a:solidFill>
                  <a:schemeClr val="accent1">
                    <a:lumMod val="50000"/>
                  </a:schemeClr>
                </a:solidFill>
                <a:latin typeface="微软雅黑" panose="020B0503020204020204" pitchFamily="34" charset="-122"/>
                <a:ea typeface="微软雅黑" panose="020B0503020204020204" pitchFamily="34" charset="-122"/>
              </a:rPr>
              <a:t>党组织联系基层，党员联系群众</a:t>
            </a:r>
          </a:p>
        </p:txBody>
      </p:sp>
      <p:sp>
        <p:nvSpPr>
          <p:cNvPr id="30" name="矩形 29"/>
          <p:cNvSpPr>
            <a:spLocks noChangeArrowheads="1"/>
          </p:cNvSpPr>
          <p:nvPr/>
        </p:nvSpPr>
        <p:spPr bwMode="auto">
          <a:xfrm>
            <a:off x="4855669" y="5294205"/>
            <a:ext cx="6712788" cy="288232"/>
          </a:xfrm>
          <a:prstGeom prst="rect">
            <a:avLst/>
          </a:prstGeom>
          <a:solidFill>
            <a:schemeClr val="accent1"/>
          </a:solidFill>
          <a:ln>
            <a:noFill/>
          </a:ln>
        </p:spPr>
        <p:txBody>
          <a:bodyPr wrap="none" lIns="252000" tIns="0" rIns="0" bIns="0" anchor="ctr">
            <a:noAutofit/>
          </a:bodyPr>
          <a:lstStyle/>
          <a:p>
            <a:pPr>
              <a:lnSpc>
                <a:spcPts val="2000"/>
              </a:lnSpc>
            </a:pPr>
            <a:r>
              <a:rPr lang="zh-CN" altLang="en-US" sz="1700" b="1" dirty="0">
                <a:solidFill>
                  <a:schemeClr val="bg1"/>
                </a:solidFill>
                <a:latin typeface="微软雅黑" panose="020B0503020204020204" pitchFamily="34" charset="-122"/>
                <a:ea typeface="微软雅黑" panose="020B0503020204020204" pitchFamily="34" charset="-122"/>
              </a:rPr>
              <a:t>机关党建工作责任制的主要内容</a:t>
            </a:r>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2624" y="954986"/>
            <a:ext cx="5904412" cy="5766028"/>
          </a:xfrm>
          <a:prstGeom prst="rect">
            <a:avLst/>
          </a:prstGeom>
        </p:spPr>
      </p:pic>
      <p:sp>
        <p:nvSpPr>
          <p:cNvPr id="2" name="标题 1"/>
          <p:cNvSpPr>
            <a:spLocks noGrp="1"/>
          </p:cNvSpPr>
          <p:nvPr>
            <p:ph type="title"/>
          </p:nvPr>
        </p:nvSpPr>
        <p:spPr/>
        <p:txBody>
          <a:bodyPr/>
          <a:lstStyle/>
          <a:p>
            <a:r>
              <a:rPr lang="zh-CN" altLang="en-US" dirty="0"/>
              <a:t>机关党建相关</a:t>
            </a:r>
            <a:r>
              <a:rPr lang="zh-CN" altLang="en-US" dirty="0" smtClean="0"/>
              <a:t>知识</a:t>
            </a:r>
            <a:endParaRPr lang="zh-CN" altLang="en-US" dirty="0"/>
          </a:p>
        </p:txBody>
      </p:sp>
    </p:spTree>
  </p:cSld>
  <p:clrMapOvr>
    <a:masterClrMapping/>
  </p:clrMapOvr>
  <p:transition spd="slow" advTm="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1+#ppt_w/2"/>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10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ppt_x</p:attrName>
                                        </p:attrNameLst>
                                      </p:cBhvr>
                                      <p:tavLst>
                                        <p:tav tm="0">
                                          <p:val>
                                            <p:strVal val="1+#ppt_w/2"/>
                                          </p:val>
                                        </p:tav>
                                        <p:tav tm="100000">
                                          <p:val>
                                            <p:strVal val="#ppt_x"/>
                                          </p:val>
                                        </p:tav>
                                      </p:tavLst>
                                    </p:anim>
                                    <p:anim calcmode="lin" valueType="num">
                                      <p:cBhvr>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00"/>
                                  </p:stCondLst>
                                  <p:childTnLst>
                                    <p:set>
                                      <p:cBhvr>
                                        <p:cTn id="14" dur="1" fill="hold">
                                          <p:stCondLst>
                                            <p:cond delay="0"/>
                                          </p:stCondLst>
                                        </p:cTn>
                                        <p:tgtEl>
                                          <p:spTgt spid="23"/>
                                        </p:tgtEl>
                                        <p:attrNameLst>
                                          <p:attrName>style.visibility</p:attrName>
                                        </p:attrNameLst>
                                      </p:cBhvr>
                                      <p:to>
                                        <p:strVal val="visible"/>
                                      </p:to>
                                    </p:set>
                                    <p:anim calcmode="lin" valueType="num">
                                      <p:cBhvr>
                                        <p:cTn id="15" dur="500" fill="hold"/>
                                        <p:tgtEl>
                                          <p:spTgt spid="23"/>
                                        </p:tgtEl>
                                        <p:attrNameLst>
                                          <p:attrName>ppt_x</p:attrName>
                                        </p:attrNameLst>
                                      </p:cBhvr>
                                      <p:tavLst>
                                        <p:tav tm="0">
                                          <p:val>
                                            <p:strVal val="1+#ppt_w/2"/>
                                          </p:val>
                                        </p:tav>
                                        <p:tav tm="100000">
                                          <p:val>
                                            <p:strVal val="#ppt_x"/>
                                          </p:val>
                                        </p:tav>
                                      </p:tavLst>
                                    </p:anim>
                                    <p:anim calcmode="lin" valueType="num">
                                      <p:cBhvr>
                                        <p:cTn id="16" dur="500" fill="hold"/>
                                        <p:tgtEl>
                                          <p:spTgt spid="2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30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ppt_x</p:attrName>
                                        </p:attrNameLst>
                                      </p:cBhvr>
                                      <p:tavLst>
                                        <p:tav tm="0">
                                          <p:val>
                                            <p:strVal val="1+#ppt_w/2"/>
                                          </p:val>
                                        </p:tav>
                                        <p:tav tm="100000">
                                          <p:val>
                                            <p:strVal val="#ppt_x"/>
                                          </p:val>
                                        </p:tav>
                                      </p:tavLst>
                                    </p:anim>
                                    <p:anim calcmode="lin" valueType="num">
                                      <p:cBhvr>
                                        <p:cTn id="20" dur="500" fill="hold"/>
                                        <p:tgtEl>
                                          <p:spTgt spid="2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40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ppt_x</p:attrName>
                                        </p:attrNameLst>
                                      </p:cBhvr>
                                      <p:tavLst>
                                        <p:tav tm="0">
                                          <p:val>
                                            <p:strVal val="1+#ppt_w/2"/>
                                          </p:val>
                                        </p:tav>
                                        <p:tav tm="100000">
                                          <p:val>
                                            <p:strVal val="#ppt_x"/>
                                          </p:val>
                                        </p:tav>
                                      </p:tavLst>
                                    </p:anim>
                                    <p:anim calcmode="lin" valueType="num">
                                      <p:cBhvr>
                                        <p:cTn id="24" dur="500" fill="hold"/>
                                        <p:tgtEl>
                                          <p:spTgt spid="30"/>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900"/>
                            </p:stCondLst>
                            <p:childTnLst>
                              <p:par>
                                <p:cTn id="26" presetID="22" presetClass="entr" presetSubtype="1"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500"/>
                                        <p:tgtEl>
                                          <p:spTgt spid="3"/>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up)">
                                      <p:cBhvr>
                                        <p:cTn id="34" dur="500"/>
                                        <p:tgtEl>
                                          <p:spTgt spid="24"/>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up)">
                                      <p:cBhvr>
                                        <p:cTn id="37" dur="500"/>
                                        <p:tgtEl>
                                          <p:spTgt spid="29"/>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up)">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p:bldP spid="7" grpId="0" animBg="1"/>
      <p:bldP spid="10" grpId="0" animBg="1"/>
      <p:bldP spid="22" grpId="0"/>
      <p:bldP spid="23" grpId="0" animBg="1"/>
      <p:bldP spid="24" grpId="0"/>
      <p:bldP spid="25" grpId="0" animBg="1"/>
      <p:bldP spid="29" grpId="0"/>
      <p:bldP spid="3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0"/>
          <p:cNvSpPr txBox="1"/>
          <p:nvPr/>
        </p:nvSpPr>
        <p:spPr>
          <a:xfrm>
            <a:off x="2675732" y="2243138"/>
            <a:ext cx="6840537" cy="1200150"/>
          </a:xfrm>
          <a:prstGeom prst="rect">
            <a:avLst/>
          </a:prstGeom>
          <a:noFill/>
        </p:spPr>
        <p:txBody>
          <a:bodyPr>
            <a:spAutoFit/>
          </a:bodyPr>
          <a:lstStyle>
            <a:defPPr>
              <a:defRPr lang="zh-CN"/>
            </a:defPPr>
            <a:lvl1pPr algn="ctr" eaLnBrk="0" hangingPunct="0">
              <a:defRPr sz="7200" b="1">
                <a:solidFill>
                  <a:schemeClr val="accent1"/>
                </a:solidFill>
                <a:latin typeface="微软雅黑" panose="020B0503020204020204" pitchFamily="34" charset="-122"/>
                <a:ea typeface="微软雅黑" panose="020B0503020204020204" pitchFamily="34" charset="-122"/>
              </a:defRPr>
            </a:lvl1pPr>
          </a:lstStyle>
          <a:p>
            <a:r>
              <a:rPr lang="zh-CN" altLang="en-US" dirty="0">
                <a:sym typeface="+mn-ea"/>
              </a:rPr>
              <a:t>党支部相关知识</a:t>
            </a:r>
          </a:p>
        </p:txBody>
      </p:sp>
      <p:sp>
        <p:nvSpPr>
          <p:cNvPr id="5" name="Oval 39"/>
          <p:cNvSpPr>
            <a:spLocks noChangeAspect="1" noChangeArrowheads="1"/>
          </p:cNvSpPr>
          <p:nvPr/>
        </p:nvSpPr>
        <p:spPr bwMode="auto">
          <a:xfrm>
            <a:off x="3174207" y="3541714"/>
            <a:ext cx="180000" cy="181323"/>
          </a:xfrm>
          <a:prstGeom prst="ellipse">
            <a:avLst/>
          </a:prstGeom>
          <a:solidFill>
            <a:schemeClr val="accent1"/>
          </a:solidFill>
          <a:ln w="28575" cap="flat">
            <a:noFill/>
            <a:prstDash val="solid"/>
            <a:miter lim="800000"/>
          </a:ln>
        </p:spPr>
        <p:txBody>
          <a:bodyPr/>
          <a:lstStyle/>
          <a:p>
            <a:pPr fontAlgn="auto">
              <a:spcBef>
                <a:spcPts val="0"/>
              </a:spcBef>
              <a:spcAft>
                <a:spcPts val="0"/>
              </a:spcAft>
              <a:defRPr/>
            </a:pPr>
            <a:endParaRPr lang="zh-CN" altLang="en-US" kern="0">
              <a:solidFill>
                <a:schemeClr val="bg1">
                  <a:lumMod val="50000"/>
                </a:schemeClr>
              </a:solidFill>
            </a:endParaRPr>
          </a:p>
        </p:txBody>
      </p:sp>
      <p:sp>
        <p:nvSpPr>
          <p:cNvPr id="6" name="TextBox 30"/>
          <p:cNvSpPr txBox="1"/>
          <p:nvPr/>
        </p:nvSpPr>
        <p:spPr>
          <a:xfrm>
            <a:off x="3361532" y="3451225"/>
            <a:ext cx="2400300" cy="368300"/>
          </a:xfrm>
          <a:prstGeom prst="rect">
            <a:avLst/>
          </a:prstGeom>
          <a:noFill/>
        </p:spPr>
        <p:txBody>
          <a:bodyPr>
            <a:spAutoFit/>
          </a:bodyPr>
          <a:lstStyle>
            <a:defPPr>
              <a:defRPr lang="zh-CN"/>
            </a:defPPr>
            <a:lvl1pPr>
              <a:defRPr sz="2000">
                <a:solidFill>
                  <a:schemeClr val="accent2"/>
                </a:solidFill>
                <a:latin typeface="+mj-ea"/>
                <a:ea typeface="+mj-ea"/>
              </a:defRPr>
            </a:lvl1pPr>
          </a:lstStyle>
          <a:p>
            <a:pPr fontAlgn="auto">
              <a:spcBef>
                <a:spcPts val="0"/>
              </a:spcBef>
              <a:spcAft>
                <a:spcPts val="0"/>
              </a:spcAft>
              <a:defRPr/>
            </a:pPr>
            <a:r>
              <a:rPr lang="zh-CN" altLang="en-US" sz="1800" kern="0" dirty="0">
                <a:solidFill>
                  <a:schemeClr val="accent1">
                    <a:lumMod val="50000"/>
                  </a:schemeClr>
                </a:solidFill>
                <a:sym typeface="+mn-ea"/>
              </a:rPr>
              <a:t>党支部的基本任务</a:t>
            </a:r>
          </a:p>
        </p:txBody>
      </p:sp>
      <p:sp>
        <p:nvSpPr>
          <p:cNvPr id="7" name="Oval 39"/>
          <p:cNvSpPr>
            <a:spLocks noChangeAspect="1" noChangeArrowheads="1"/>
          </p:cNvSpPr>
          <p:nvPr/>
        </p:nvSpPr>
        <p:spPr bwMode="auto">
          <a:xfrm>
            <a:off x="3174207" y="3911600"/>
            <a:ext cx="180000" cy="181324"/>
          </a:xfrm>
          <a:prstGeom prst="ellipse">
            <a:avLst/>
          </a:prstGeom>
          <a:solidFill>
            <a:schemeClr val="accent1"/>
          </a:solidFill>
          <a:ln w="28575" cap="flat">
            <a:noFill/>
            <a:prstDash val="solid"/>
            <a:miter lim="800000"/>
          </a:ln>
        </p:spPr>
        <p:txBody>
          <a:bodyPr/>
          <a:lstStyle/>
          <a:p>
            <a:pPr fontAlgn="auto">
              <a:spcBef>
                <a:spcPts val="0"/>
              </a:spcBef>
              <a:spcAft>
                <a:spcPts val="0"/>
              </a:spcAft>
              <a:defRPr/>
            </a:pPr>
            <a:endParaRPr lang="zh-CN" altLang="en-US" kern="0">
              <a:solidFill>
                <a:schemeClr val="bg1">
                  <a:lumMod val="50000"/>
                </a:schemeClr>
              </a:solidFill>
            </a:endParaRPr>
          </a:p>
        </p:txBody>
      </p:sp>
      <p:sp>
        <p:nvSpPr>
          <p:cNvPr id="8" name="TextBox 36"/>
          <p:cNvSpPr txBox="1">
            <a:spLocks noChangeArrowheads="1"/>
          </p:cNvSpPr>
          <p:nvPr/>
        </p:nvSpPr>
        <p:spPr bwMode="auto">
          <a:xfrm>
            <a:off x="3361533" y="3819525"/>
            <a:ext cx="25352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lumMod val="50000"/>
                  </a:schemeClr>
                </a:solidFill>
                <a:latin typeface="微软雅黑" panose="020B0503020204020204" pitchFamily="34" charset="-122"/>
                <a:ea typeface="微软雅黑" panose="020B0503020204020204" pitchFamily="34" charset="-122"/>
              </a:rPr>
              <a:t>党支部的制度建设</a:t>
            </a:r>
          </a:p>
        </p:txBody>
      </p:sp>
      <p:sp>
        <p:nvSpPr>
          <p:cNvPr id="9" name="Oval 39"/>
          <p:cNvSpPr>
            <a:spLocks noChangeAspect="1" noChangeArrowheads="1"/>
          </p:cNvSpPr>
          <p:nvPr/>
        </p:nvSpPr>
        <p:spPr bwMode="auto">
          <a:xfrm>
            <a:off x="6279357" y="3541714"/>
            <a:ext cx="180000" cy="181323"/>
          </a:xfrm>
          <a:prstGeom prst="ellipse">
            <a:avLst/>
          </a:prstGeom>
          <a:solidFill>
            <a:schemeClr val="accent1"/>
          </a:solidFill>
          <a:ln w="28575" cap="flat">
            <a:noFill/>
            <a:prstDash val="solid"/>
            <a:miter lim="800000"/>
          </a:ln>
        </p:spPr>
        <p:txBody>
          <a:bodyPr/>
          <a:lstStyle/>
          <a:p>
            <a:pPr fontAlgn="auto">
              <a:spcBef>
                <a:spcPts val="0"/>
              </a:spcBef>
              <a:spcAft>
                <a:spcPts val="0"/>
              </a:spcAft>
              <a:defRPr/>
            </a:pPr>
            <a:endParaRPr lang="zh-CN" altLang="en-US" kern="0">
              <a:solidFill>
                <a:schemeClr val="bg1">
                  <a:lumMod val="50000"/>
                </a:schemeClr>
              </a:solidFill>
            </a:endParaRPr>
          </a:p>
        </p:txBody>
      </p:sp>
      <p:sp>
        <p:nvSpPr>
          <p:cNvPr id="10" name="TextBox 30"/>
          <p:cNvSpPr txBox="1"/>
          <p:nvPr/>
        </p:nvSpPr>
        <p:spPr>
          <a:xfrm>
            <a:off x="6466682" y="3451225"/>
            <a:ext cx="2400300" cy="368300"/>
          </a:xfrm>
          <a:prstGeom prst="rect">
            <a:avLst/>
          </a:prstGeom>
          <a:noFill/>
        </p:spPr>
        <p:txBody>
          <a:bodyPr>
            <a:spAutoFit/>
          </a:bodyPr>
          <a:lstStyle>
            <a:defPPr>
              <a:defRPr lang="zh-CN"/>
            </a:defPPr>
            <a:lvl1pPr>
              <a:defRPr sz="2000">
                <a:solidFill>
                  <a:schemeClr val="accent2"/>
                </a:solidFill>
                <a:latin typeface="+mj-ea"/>
                <a:ea typeface="+mj-ea"/>
              </a:defRPr>
            </a:lvl1pPr>
          </a:lstStyle>
          <a:p>
            <a:pPr fontAlgn="auto">
              <a:spcBef>
                <a:spcPts val="0"/>
              </a:spcBef>
              <a:spcAft>
                <a:spcPts val="0"/>
              </a:spcAft>
              <a:defRPr/>
            </a:pPr>
            <a:r>
              <a:rPr lang="zh-CN" altLang="en-US" sz="1800" kern="0" dirty="0">
                <a:solidFill>
                  <a:schemeClr val="accent1">
                    <a:lumMod val="50000"/>
                  </a:schemeClr>
                </a:solidFill>
                <a:sym typeface="+mn-ea"/>
              </a:rPr>
              <a:t>党支部的组织形式</a:t>
            </a:r>
            <a:endParaRPr lang="en-US" altLang="zh-CN" sz="1800" kern="0" dirty="0">
              <a:solidFill>
                <a:schemeClr val="accent1">
                  <a:lumMod val="50000"/>
                </a:schemeClr>
              </a:solidFill>
              <a:sym typeface="+mn-ea"/>
            </a:endParaRPr>
          </a:p>
        </p:txBody>
      </p:sp>
      <p:sp>
        <p:nvSpPr>
          <p:cNvPr id="11" name="Oval 39"/>
          <p:cNvSpPr>
            <a:spLocks noChangeAspect="1" noChangeArrowheads="1"/>
          </p:cNvSpPr>
          <p:nvPr/>
        </p:nvSpPr>
        <p:spPr bwMode="auto">
          <a:xfrm>
            <a:off x="6279357" y="3911600"/>
            <a:ext cx="180000" cy="181324"/>
          </a:xfrm>
          <a:prstGeom prst="ellipse">
            <a:avLst/>
          </a:prstGeom>
          <a:solidFill>
            <a:schemeClr val="accent1"/>
          </a:solidFill>
          <a:ln w="28575" cap="flat">
            <a:noFill/>
            <a:prstDash val="solid"/>
            <a:miter lim="800000"/>
          </a:ln>
        </p:spPr>
        <p:txBody>
          <a:bodyPr/>
          <a:lstStyle/>
          <a:p>
            <a:pPr fontAlgn="auto">
              <a:spcBef>
                <a:spcPts val="0"/>
              </a:spcBef>
              <a:spcAft>
                <a:spcPts val="0"/>
              </a:spcAft>
              <a:defRPr/>
            </a:pPr>
            <a:endParaRPr lang="zh-CN" altLang="en-US" kern="0">
              <a:solidFill>
                <a:schemeClr val="bg1">
                  <a:lumMod val="50000"/>
                </a:schemeClr>
              </a:solidFill>
            </a:endParaRPr>
          </a:p>
        </p:txBody>
      </p:sp>
      <p:sp>
        <p:nvSpPr>
          <p:cNvPr id="12" name="TextBox 36"/>
          <p:cNvSpPr txBox="1"/>
          <p:nvPr/>
        </p:nvSpPr>
        <p:spPr>
          <a:xfrm>
            <a:off x="6466682" y="3819525"/>
            <a:ext cx="2773362" cy="369888"/>
          </a:xfrm>
          <a:prstGeom prst="rect">
            <a:avLst/>
          </a:prstGeom>
          <a:noFill/>
        </p:spPr>
        <p:txBody>
          <a:bodyPr>
            <a:spAutoFit/>
          </a:bodyPr>
          <a:lstStyle>
            <a:defPPr>
              <a:defRPr lang="zh-CN"/>
            </a:defPPr>
            <a:lvl1pPr>
              <a:defRPr sz="2000">
                <a:solidFill>
                  <a:schemeClr val="accent2"/>
                </a:solidFill>
                <a:latin typeface="+mj-ea"/>
                <a:ea typeface="+mj-ea"/>
              </a:defRPr>
            </a:lvl1pPr>
          </a:lstStyle>
          <a:p>
            <a:pPr fontAlgn="auto">
              <a:spcBef>
                <a:spcPts val="0"/>
              </a:spcBef>
              <a:spcAft>
                <a:spcPts val="0"/>
              </a:spcAft>
              <a:defRPr/>
            </a:pPr>
            <a:r>
              <a:rPr lang="zh-CN" altLang="en-US" sz="1800" kern="0" dirty="0">
                <a:solidFill>
                  <a:schemeClr val="accent1">
                    <a:lumMod val="50000"/>
                  </a:schemeClr>
                </a:solidFill>
                <a:sym typeface="+mn-ea"/>
              </a:rPr>
              <a:t>党支部委员会</a:t>
            </a:r>
            <a:endParaRPr lang="en-US" altLang="zh-CN" sz="1800" kern="0" dirty="0">
              <a:solidFill>
                <a:schemeClr val="accent1">
                  <a:lumMod val="50000"/>
                </a:schemeClr>
              </a:solidFill>
              <a:sym typeface="+mn-ea"/>
            </a:endParaRPr>
          </a:p>
        </p:txBody>
      </p:sp>
      <p:sp>
        <p:nvSpPr>
          <p:cNvPr id="13" name="Oval 39"/>
          <p:cNvSpPr>
            <a:spLocks noChangeAspect="1" noChangeArrowheads="1"/>
          </p:cNvSpPr>
          <p:nvPr/>
        </p:nvSpPr>
        <p:spPr bwMode="auto">
          <a:xfrm>
            <a:off x="3174207" y="4306889"/>
            <a:ext cx="180000" cy="181323"/>
          </a:xfrm>
          <a:prstGeom prst="ellipse">
            <a:avLst/>
          </a:prstGeom>
          <a:solidFill>
            <a:schemeClr val="accent1"/>
          </a:solidFill>
          <a:ln w="28575" cap="flat">
            <a:noFill/>
            <a:prstDash val="solid"/>
            <a:miter lim="800000"/>
          </a:ln>
        </p:spPr>
        <p:txBody>
          <a:bodyPr/>
          <a:lstStyle/>
          <a:p>
            <a:pPr fontAlgn="auto">
              <a:spcBef>
                <a:spcPts val="0"/>
              </a:spcBef>
              <a:spcAft>
                <a:spcPts val="0"/>
              </a:spcAft>
              <a:defRPr/>
            </a:pPr>
            <a:endParaRPr lang="zh-CN" altLang="en-US" kern="0">
              <a:solidFill>
                <a:schemeClr val="bg1">
                  <a:lumMod val="50000"/>
                </a:schemeClr>
              </a:solidFill>
            </a:endParaRPr>
          </a:p>
        </p:txBody>
      </p:sp>
      <p:sp>
        <p:nvSpPr>
          <p:cNvPr id="14" name="TextBox 30"/>
          <p:cNvSpPr txBox="1">
            <a:spLocks noChangeArrowheads="1"/>
          </p:cNvSpPr>
          <p:nvPr/>
        </p:nvSpPr>
        <p:spPr bwMode="auto">
          <a:xfrm>
            <a:off x="3361532" y="4216400"/>
            <a:ext cx="2400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lumMod val="50000"/>
                  </a:schemeClr>
                </a:solidFill>
                <a:latin typeface="微软雅黑" panose="020B0503020204020204" pitchFamily="34" charset="-122"/>
                <a:ea typeface="微软雅黑" panose="020B0503020204020204" pitchFamily="34" charset="-122"/>
              </a:rPr>
              <a:t>党支部委员职责</a:t>
            </a:r>
          </a:p>
        </p:txBody>
      </p:sp>
      <p:sp>
        <p:nvSpPr>
          <p:cNvPr id="15" name="Oval 39"/>
          <p:cNvSpPr>
            <a:spLocks noChangeAspect="1" noChangeArrowheads="1"/>
          </p:cNvSpPr>
          <p:nvPr/>
        </p:nvSpPr>
        <p:spPr bwMode="auto">
          <a:xfrm>
            <a:off x="6273007" y="4676775"/>
            <a:ext cx="180000" cy="181324"/>
          </a:xfrm>
          <a:prstGeom prst="ellipse">
            <a:avLst/>
          </a:prstGeom>
          <a:solidFill>
            <a:schemeClr val="accent1"/>
          </a:solidFill>
          <a:ln w="28575" cap="flat">
            <a:noFill/>
            <a:prstDash val="solid"/>
            <a:miter lim="800000"/>
          </a:ln>
        </p:spPr>
        <p:txBody>
          <a:bodyPr/>
          <a:lstStyle/>
          <a:p>
            <a:pPr fontAlgn="auto">
              <a:spcBef>
                <a:spcPts val="0"/>
              </a:spcBef>
              <a:spcAft>
                <a:spcPts val="0"/>
              </a:spcAft>
              <a:defRPr/>
            </a:pPr>
            <a:endParaRPr lang="zh-CN" altLang="en-US" kern="0">
              <a:solidFill>
                <a:schemeClr val="bg1">
                  <a:lumMod val="50000"/>
                </a:schemeClr>
              </a:solidFill>
            </a:endParaRPr>
          </a:p>
        </p:txBody>
      </p:sp>
      <p:sp>
        <p:nvSpPr>
          <p:cNvPr id="16" name="TextBox 36"/>
          <p:cNvSpPr txBox="1">
            <a:spLocks noChangeArrowheads="1"/>
          </p:cNvSpPr>
          <p:nvPr/>
        </p:nvSpPr>
        <p:spPr bwMode="auto">
          <a:xfrm>
            <a:off x="6460333" y="4584700"/>
            <a:ext cx="25352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lumMod val="50000"/>
                  </a:schemeClr>
                </a:solidFill>
                <a:latin typeface="微软雅黑" panose="020B0503020204020204" pitchFamily="34" charset="-122"/>
                <a:ea typeface="微软雅黑" panose="020B0503020204020204" pitchFamily="34" charset="-122"/>
              </a:rPr>
              <a:t>党支部书记的素质要求</a:t>
            </a:r>
          </a:p>
        </p:txBody>
      </p:sp>
      <p:sp>
        <p:nvSpPr>
          <p:cNvPr id="17" name="Oval 39"/>
          <p:cNvSpPr>
            <a:spLocks noChangeAspect="1" noChangeArrowheads="1"/>
          </p:cNvSpPr>
          <p:nvPr/>
        </p:nvSpPr>
        <p:spPr bwMode="auto">
          <a:xfrm>
            <a:off x="6279357" y="4306889"/>
            <a:ext cx="180000" cy="181323"/>
          </a:xfrm>
          <a:prstGeom prst="ellipse">
            <a:avLst/>
          </a:prstGeom>
          <a:solidFill>
            <a:schemeClr val="accent1"/>
          </a:solidFill>
          <a:ln w="28575" cap="flat">
            <a:noFill/>
            <a:prstDash val="solid"/>
            <a:miter lim="800000"/>
          </a:ln>
        </p:spPr>
        <p:txBody>
          <a:bodyPr/>
          <a:lstStyle/>
          <a:p>
            <a:pPr fontAlgn="auto">
              <a:spcBef>
                <a:spcPts val="0"/>
              </a:spcBef>
              <a:spcAft>
                <a:spcPts val="0"/>
              </a:spcAft>
              <a:defRPr/>
            </a:pPr>
            <a:endParaRPr lang="zh-CN" altLang="en-US" kern="0">
              <a:solidFill>
                <a:schemeClr val="bg1">
                  <a:lumMod val="50000"/>
                </a:schemeClr>
              </a:solidFill>
            </a:endParaRPr>
          </a:p>
        </p:txBody>
      </p:sp>
      <p:sp>
        <p:nvSpPr>
          <p:cNvPr id="18" name="TextBox 30"/>
          <p:cNvSpPr txBox="1">
            <a:spLocks noChangeArrowheads="1"/>
          </p:cNvSpPr>
          <p:nvPr/>
        </p:nvSpPr>
        <p:spPr bwMode="auto">
          <a:xfrm>
            <a:off x="6466682" y="4216400"/>
            <a:ext cx="26797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lumMod val="50000"/>
                  </a:schemeClr>
                </a:solidFill>
                <a:latin typeface="微软雅黑" panose="020B0503020204020204" pitchFamily="34" charset="-122"/>
                <a:ea typeface="微软雅黑" panose="020B0503020204020204" pitchFamily="34" charset="-122"/>
              </a:rPr>
              <a:t>党支部书记的工作方法</a:t>
            </a:r>
          </a:p>
        </p:txBody>
      </p:sp>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1312" y="620597"/>
            <a:ext cx="2120901" cy="1404033"/>
          </a:xfrm>
          <a:prstGeom prst="rect">
            <a:avLst/>
          </a:prstGeom>
        </p:spPr>
      </p:pic>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79046" y="855763"/>
            <a:ext cx="2392792" cy="1584024"/>
          </a:xfrm>
          <a:prstGeom prst="rect">
            <a:avLst/>
          </a:prstGeom>
        </p:spPr>
      </p:pic>
      <p:sp>
        <p:nvSpPr>
          <p:cNvPr id="21" name="Rectangle 9"/>
          <p:cNvSpPr>
            <a:spLocks noChangeArrowheads="1"/>
          </p:cNvSpPr>
          <p:nvPr/>
        </p:nvSpPr>
        <p:spPr bwMode="auto">
          <a:xfrm>
            <a:off x="5298969" y="1266059"/>
            <a:ext cx="1629574" cy="650322"/>
          </a:xfrm>
          <a:prstGeom prst="rect">
            <a:avLst/>
          </a:prstGeom>
          <a:noFill/>
          <a:ln>
            <a:noFill/>
          </a:ln>
          <a:extLst/>
        </p:spPr>
        <p:txBody>
          <a:bodyPr wrap="none" lIns="0" tIns="0" rIns="0" bIns="0" anchor="ctr">
            <a:noAutofit/>
          </a:bodyPr>
          <a:lstStyle/>
          <a:p>
            <a:pPr algn="ctr">
              <a:defRPr/>
            </a:pPr>
            <a:r>
              <a:rPr lang="zh-CN" altLang="en-US" sz="2400" kern="0" dirty="0" smtClean="0">
                <a:solidFill>
                  <a:schemeClr val="bg1"/>
                </a:solidFill>
                <a:latin typeface="+mj-ea"/>
                <a:ea typeface="+mj-ea"/>
                <a:cs typeface="宋体" panose="02010600030101010101" pitchFamily="2" charset="-122"/>
                <a:sym typeface="+mn-ea"/>
              </a:rPr>
              <a:t>第三部分</a:t>
            </a:r>
            <a:endParaRPr lang="en-US" altLang="zh-CN" sz="2400" kern="0" dirty="0">
              <a:solidFill>
                <a:schemeClr val="bg1"/>
              </a:solidFill>
              <a:latin typeface="+mj-ea"/>
              <a:ea typeface="+mj-ea"/>
              <a:cs typeface="宋体" panose="02010600030101010101" pitchFamily="2" charset="-122"/>
              <a:sym typeface="+mn-ea"/>
            </a:endParaRPr>
          </a:p>
        </p:txBody>
      </p:sp>
    </p:spTree>
    <p:extLst>
      <p:ext uri="{BB962C8B-B14F-4D97-AF65-F5344CB8AC3E}">
        <p14:creationId xmlns:p14="http://schemas.microsoft.com/office/powerpoint/2010/main" val="3613113702"/>
      </p:ext>
    </p:extLst>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6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56000">
                                          <p:cBhvr additive="base">
                                            <p:cTn id="7" dur="1000" fill="hold"/>
                                            <p:tgtEl>
                                              <p:spTgt spid="19"/>
                                            </p:tgtEl>
                                            <p:attrNameLst>
                                              <p:attrName>ppt_x</p:attrName>
                                            </p:attrNameLst>
                                          </p:cBhvr>
                                          <p:tavLst>
                                            <p:tav tm="0">
                                              <p:val>
                                                <p:strVal val="1+#ppt_w/2"/>
                                              </p:val>
                                            </p:tav>
                                            <p:tav tm="100000">
                                              <p:val>
                                                <p:strVal val="#ppt_x"/>
                                              </p:val>
                                            </p:tav>
                                          </p:tavLst>
                                        </p:anim>
                                        <p:anim calcmode="lin" valueType="num" p14:bounceEnd="56000">
                                          <p:cBhvr additive="base">
                                            <p:cTn id="8" dur="10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6000">
                                      <p:stCondLst>
                                        <p:cond delay="400"/>
                                      </p:stCondLst>
                                      <p:childTnLst>
                                        <p:set>
                                          <p:cBhvr>
                                            <p:cTn id="10" dur="1" fill="hold">
                                              <p:stCondLst>
                                                <p:cond delay="0"/>
                                              </p:stCondLst>
                                            </p:cTn>
                                            <p:tgtEl>
                                              <p:spTgt spid="20"/>
                                            </p:tgtEl>
                                            <p:attrNameLst>
                                              <p:attrName>style.visibility</p:attrName>
                                            </p:attrNameLst>
                                          </p:cBhvr>
                                          <p:to>
                                            <p:strVal val="visible"/>
                                          </p:to>
                                        </p:set>
                                        <p:anim calcmode="lin" valueType="num" p14:bounceEnd="56000">
                                          <p:cBhvr additive="base">
                                            <p:cTn id="11" dur="1000" fill="hold"/>
                                            <p:tgtEl>
                                              <p:spTgt spid="20"/>
                                            </p:tgtEl>
                                            <p:attrNameLst>
                                              <p:attrName>ppt_x</p:attrName>
                                            </p:attrNameLst>
                                          </p:cBhvr>
                                          <p:tavLst>
                                            <p:tav tm="0">
                                              <p:val>
                                                <p:strVal val="1+#ppt_w/2"/>
                                              </p:val>
                                            </p:tav>
                                            <p:tav tm="100000">
                                              <p:val>
                                                <p:strVal val="#ppt_x"/>
                                              </p:val>
                                            </p:tav>
                                          </p:tavLst>
                                        </p:anim>
                                        <p:anim calcmode="lin" valueType="num" p14:bounceEnd="56000">
                                          <p:cBhvr additive="base">
                                            <p:cTn id="12" dur="10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14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19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by="(-#ppt_w*2)" calcmode="lin" valueType="num">
                                          <p:cBhvr rctx="PPT">
                                            <p:cTn id="20" dur="300" autoRev="1" fill="hold">
                                              <p:stCondLst>
                                                <p:cond delay="0"/>
                                              </p:stCondLst>
                                            </p:cTn>
                                            <p:tgtEl>
                                              <p:spTgt spid="4"/>
                                            </p:tgtEl>
                                            <p:attrNameLst>
                                              <p:attrName>ppt_w</p:attrName>
                                            </p:attrNameLst>
                                          </p:cBhvr>
                                        </p:anim>
                                        <p:anim by="(#ppt_w*0.50)" calcmode="lin" valueType="num">
                                          <p:cBhvr>
                                            <p:cTn id="21" dur="300" decel="50000" autoRev="1" fill="hold">
                                              <p:stCondLst>
                                                <p:cond delay="0"/>
                                              </p:stCondLst>
                                            </p:cTn>
                                            <p:tgtEl>
                                              <p:spTgt spid="4"/>
                                            </p:tgtEl>
                                            <p:attrNameLst>
                                              <p:attrName>ppt_x</p:attrName>
                                            </p:attrNameLst>
                                          </p:cBhvr>
                                        </p:anim>
                                        <p:anim from="(-#ppt_h/2)" to="(#ppt_y)" calcmode="lin" valueType="num">
                                          <p:cBhvr>
                                            <p:cTn id="22" dur="600" fill="hold">
                                              <p:stCondLst>
                                                <p:cond delay="0"/>
                                              </p:stCondLst>
                                            </p:cTn>
                                            <p:tgtEl>
                                              <p:spTgt spid="4"/>
                                            </p:tgtEl>
                                            <p:attrNameLst>
                                              <p:attrName>ppt_y</p:attrName>
                                            </p:attrNameLst>
                                          </p:cBhvr>
                                        </p:anim>
                                        <p:animRot by="21600000">
                                          <p:cBhvr>
                                            <p:cTn id="23" dur="600" fill="hold">
                                              <p:stCondLst>
                                                <p:cond delay="0"/>
                                              </p:stCondLst>
                                            </p:cTn>
                                            <p:tgtEl>
                                              <p:spTgt spid="4"/>
                                            </p:tgtEl>
                                            <p:attrNameLst>
                                              <p:attrName>r</p:attrName>
                                            </p:attrNameLst>
                                          </p:cBhvr>
                                        </p:animRot>
                                      </p:childTnLst>
                                    </p:cTn>
                                  </p:par>
                                </p:childTnLst>
                              </p:cTn>
                            </p:par>
                            <p:par>
                              <p:cTn id="24" fill="hold">
                                <p:stCondLst>
                                  <p:cond delay="2860"/>
                                </p:stCondLst>
                                <p:childTnLst>
                                  <p:par>
                                    <p:cTn id="25" presetID="2" presetClass="entr" presetSubtype="12"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ppt_x</p:attrName>
                                            </p:attrNameLst>
                                          </p:cBhvr>
                                          <p:tavLst>
                                            <p:tav tm="0">
                                              <p:val>
                                                <p:strVal val="0-#ppt_w/2"/>
                                              </p:val>
                                            </p:tav>
                                            <p:tav tm="100000">
                                              <p:val>
                                                <p:strVal val="#ppt_x"/>
                                              </p:val>
                                            </p:tav>
                                          </p:tavLst>
                                        </p:anim>
                                        <p:anim calcmode="lin" valueType="num">
                                          <p:cBhvr>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10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ppt_x</p:attrName>
                                            </p:attrNameLst>
                                          </p:cBhvr>
                                          <p:tavLst>
                                            <p:tav tm="0">
                                              <p:val>
                                                <p:strVal val="0-#ppt_w/2"/>
                                              </p:val>
                                            </p:tav>
                                            <p:tav tm="100000">
                                              <p:val>
                                                <p:strVal val="#ppt_x"/>
                                              </p:val>
                                            </p:tav>
                                          </p:tavLst>
                                        </p:anim>
                                        <p:anim calcmode="lin" valueType="num">
                                          <p:cBhvr>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20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ppt_x</p:attrName>
                                            </p:attrNameLst>
                                          </p:cBhvr>
                                          <p:tavLst>
                                            <p:tav tm="0">
                                              <p:val>
                                                <p:strVal val="0-#ppt_w/2"/>
                                              </p:val>
                                            </p:tav>
                                            <p:tav tm="100000">
                                              <p:val>
                                                <p:strVal val="#ppt_x"/>
                                              </p:val>
                                            </p:tav>
                                          </p:tavLst>
                                        </p:anim>
                                        <p:anim calcmode="lin" valueType="num">
                                          <p:cBhvr>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3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ppt_x</p:attrName>
                                            </p:attrNameLst>
                                          </p:cBhvr>
                                          <p:tavLst>
                                            <p:tav tm="0">
                                              <p:val>
                                                <p:strVal val="0-#ppt_w/2"/>
                                              </p:val>
                                            </p:tav>
                                            <p:tav tm="100000">
                                              <p:val>
                                                <p:strVal val="#ppt_x"/>
                                              </p:val>
                                            </p:tav>
                                          </p:tavLst>
                                        </p:anim>
                                        <p:anim calcmode="lin" valueType="num">
                                          <p:cBhvr>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40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ppt_x</p:attrName>
                                            </p:attrNameLst>
                                          </p:cBhvr>
                                          <p:tavLst>
                                            <p:tav tm="0">
                                              <p:val>
                                                <p:strVal val="0-#ppt_w/2"/>
                                              </p:val>
                                            </p:tav>
                                            <p:tav tm="100000">
                                              <p:val>
                                                <p:strVal val="#ppt_x"/>
                                              </p:val>
                                            </p:tav>
                                          </p:tavLst>
                                        </p:anim>
                                        <p:anim calcmode="lin" valueType="num">
                                          <p:cBhvr>
                                            <p:cTn id="44" dur="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50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ppt_x</p:attrName>
                                            </p:attrNameLst>
                                          </p:cBhvr>
                                          <p:tavLst>
                                            <p:tav tm="0">
                                              <p:val>
                                                <p:strVal val="0-#ppt_w/2"/>
                                              </p:val>
                                            </p:tav>
                                            <p:tav tm="100000">
                                              <p:val>
                                                <p:strVal val="#ppt_x"/>
                                              </p:val>
                                            </p:tav>
                                          </p:tavLst>
                                        </p:anim>
                                        <p:anim calcmode="lin" valueType="num">
                                          <p:cBhvr>
                                            <p:cTn id="48" dur="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12" fill="hold" grpId="0" nodeType="withEffect">
                                      <p:stCondLst>
                                        <p:cond delay="60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ppt_x</p:attrName>
                                            </p:attrNameLst>
                                          </p:cBhvr>
                                          <p:tavLst>
                                            <p:tav tm="0">
                                              <p:val>
                                                <p:strVal val="0-#ppt_w/2"/>
                                              </p:val>
                                            </p:tav>
                                            <p:tav tm="100000">
                                              <p:val>
                                                <p:strVal val="#ppt_x"/>
                                              </p:val>
                                            </p:tav>
                                          </p:tavLst>
                                        </p:anim>
                                        <p:anim calcmode="lin" valueType="num">
                                          <p:cBhvr>
                                            <p:cTn id="52" dur="500" fill="hold"/>
                                            <p:tgtEl>
                                              <p:spTgt spid="17"/>
                                            </p:tgtEl>
                                            <p:attrNameLst>
                                              <p:attrName>ppt_y</p:attrName>
                                            </p:attrNameLst>
                                          </p:cBhvr>
                                          <p:tavLst>
                                            <p:tav tm="0">
                                              <p:val>
                                                <p:strVal val="1+#ppt_h/2"/>
                                              </p:val>
                                            </p:tav>
                                            <p:tav tm="100000">
                                              <p:val>
                                                <p:strVal val="#ppt_y"/>
                                              </p:val>
                                            </p:tav>
                                          </p:tavLst>
                                        </p:anim>
                                      </p:childTnLst>
                                    </p:cTn>
                                  </p:par>
                                </p:childTnLst>
                              </p:cTn>
                            </p:par>
                            <p:par>
                              <p:cTn id="53" fill="hold">
                                <p:stCondLst>
                                  <p:cond delay="3960"/>
                                </p:stCondLst>
                                <p:childTnLst>
                                  <p:par>
                                    <p:cTn id="54" presetID="22" presetClass="entr" presetSubtype="8" fill="hold" grpId="0" nodeType="after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ipe(left)">
                                          <p:cBhvr>
                                            <p:cTn id="56" dur="500"/>
                                            <p:tgtEl>
                                              <p:spTgt spid="6"/>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left)">
                                          <p:cBhvr>
                                            <p:cTn id="59" dur="500"/>
                                            <p:tgtEl>
                                              <p:spTgt spid="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left)">
                                          <p:cBhvr>
                                            <p:cTn id="65" dur="500"/>
                                            <p:tgtEl>
                                              <p:spTgt spid="12"/>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left)">
                                          <p:cBhvr>
                                            <p:cTn id="68" dur="500"/>
                                            <p:tgtEl>
                                              <p:spTgt spid="1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left)">
                                          <p:cBhvr>
                                            <p:cTn id="71" dur="500"/>
                                            <p:tgtEl>
                                              <p:spTgt spid="16"/>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wipe(left)">
                                          <p:cBhvr>
                                            <p:cTn id="7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animBg="1"/>
          <p:bldP spid="10" grpId="0"/>
          <p:bldP spid="11" grpId="0" animBg="1"/>
          <p:bldP spid="12" grpId="0"/>
          <p:bldP spid="13" grpId="0" animBg="1"/>
          <p:bldP spid="14" grpId="0"/>
          <p:bldP spid="15" grpId="0" animBg="1"/>
          <p:bldP spid="16" grpId="0"/>
          <p:bldP spid="17" grpId="0" animBg="1"/>
          <p:bldP spid="18"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1+#ppt_w/2"/>
                                              </p:val>
                                            </p:tav>
                                            <p:tav tm="100000">
                                              <p:val>
                                                <p:strVal val="#ppt_x"/>
                                              </p:val>
                                            </p:tav>
                                          </p:tavLst>
                                        </p:anim>
                                        <p:anim calcmode="lin" valueType="num">
                                          <p:cBhvr additive="base">
                                            <p:cTn id="8" dur="10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40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1+#ppt_w/2"/>
                                              </p:val>
                                            </p:tav>
                                            <p:tav tm="100000">
                                              <p:val>
                                                <p:strVal val="#ppt_x"/>
                                              </p:val>
                                            </p:tav>
                                          </p:tavLst>
                                        </p:anim>
                                        <p:anim calcmode="lin" valueType="num">
                                          <p:cBhvr additive="base">
                                            <p:cTn id="12" dur="10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14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19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by="(-#ppt_w*2)" calcmode="lin" valueType="num">
                                          <p:cBhvr rctx="PPT">
                                            <p:cTn id="20" dur="300" autoRev="1" fill="hold">
                                              <p:stCondLst>
                                                <p:cond delay="0"/>
                                              </p:stCondLst>
                                            </p:cTn>
                                            <p:tgtEl>
                                              <p:spTgt spid="4"/>
                                            </p:tgtEl>
                                            <p:attrNameLst>
                                              <p:attrName>ppt_w</p:attrName>
                                            </p:attrNameLst>
                                          </p:cBhvr>
                                        </p:anim>
                                        <p:anim by="(#ppt_w*0.50)" calcmode="lin" valueType="num">
                                          <p:cBhvr>
                                            <p:cTn id="21" dur="300" decel="50000" autoRev="1" fill="hold">
                                              <p:stCondLst>
                                                <p:cond delay="0"/>
                                              </p:stCondLst>
                                            </p:cTn>
                                            <p:tgtEl>
                                              <p:spTgt spid="4"/>
                                            </p:tgtEl>
                                            <p:attrNameLst>
                                              <p:attrName>ppt_x</p:attrName>
                                            </p:attrNameLst>
                                          </p:cBhvr>
                                        </p:anim>
                                        <p:anim from="(-#ppt_h/2)" to="(#ppt_y)" calcmode="lin" valueType="num">
                                          <p:cBhvr>
                                            <p:cTn id="22" dur="600" fill="hold">
                                              <p:stCondLst>
                                                <p:cond delay="0"/>
                                              </p:stCondLst>
                                            </p:cTn>
                                            <p:tgtEl>
                                              <p:spTgt spid="4"/>
                                            </p:tgtEl>
                                            <p:attrNameLst>
                                              <p:attrName>ppt_y</p:attrName>
                                            </p:attrNameLst>
                                          </p:cBhvr>
                                        </p:anim>
                                        <p:animRot by="21600000">
                                          <p:cBhvr>
                                            <p:cTn id="23" dur="600" fill="hold">
                                              <p:stCondLst>
                                                <p:cond delay="0"/>
                                              </p:stCondLst>
                                            </p:cTn>
                                            <p:tgtEl>
                                              <p:spTgt spid="4"/>
                                            </p:tgtEl>
                                            <p:attrNameLst>
                                              <p:attrName>r</p:attrName>
                                            </p:attrNameLst>
                                          </p:cBhvr>
                                        </p:animRot>
                                      </p:childTnLst>
                                    </p:cTn>
                                  </p:par>
                                </p:childTnLst>
                              </p:cTn>
                            </p:par>
                            <p:par>
                              <p:cTn id="24" fill="hold">
                                <p:stCondLst>
                                  <p:cond delay="2860"/>
                                </p:stCondLst>
                                <p:childTnLst>
                                  <p:par>
                                    <p:cTn id="25" presetID="2" presetClass="entr" presetSubtype="12"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ppt_x</p:attrName>
                                            </p:attrNameLst>
                                          </p:cBhvr>
                                          <p:tavLst>
                                            <p:tav tm="0">
                                              <p:val>
                                                <p:strVal val="0-#ppt_w/2"/>
                                              </p:val>
                                            </p:tav>
                                            <p:tav tm="100000">
                                              <p:val>
                                                <p:strVal val="#ppt_x"/>
                                              </p:val>
                                            </p:tav>
                                          </p:tavLst>
                                        </p:anim>
                                        <p:anim calcmode="lin" valueType="num">
                                          <p:cBhvr>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10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ppt_x</p:attrName>
                                            </p:attrNameLst>
                                          </p:cBhvr>
                                          <p:tavLst>
                                            <p:tav tm="0">
                                              <p:val>
                                                <p:strVal val="0-#ppt_w/2"/>
                                              </p:val>
                                            </p:tav>
                                            <p:tav tm="100000">
                                              <p:val>
                                                <p:strVal val="#ppt_x"/>
                                              </p:val>
                                            </p:tav>
                                          </p:tavLst>
                                        </p:anim>
                                        <p:anim calcmode="lin" valueType="num">
                                          <p:cBhvr>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20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ppt_x</p:attrName>
                                            </p:attrNameLst>
                                          </p:cBhvr>
                                          <p:tavLst>
                                            <p:tav tm="0">
                                              <p:val>
                                                <p:strVal val="0-#ppt_w/2"/>
                                              </p:val>
                                            </p:tav>
                                            <p:tav tm="100000">
                                              <p:val>
                                                <p:strVal val="#ppt_x"/>
                                              </p:val>
                                            </p:tav>
                                          </p:tavLst>
                                        </p:anim>
                                        <p:anim calcmode="lin" valueType="num">
                                          <p:cBhvr>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3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ppt_x</p:attrName>
                                            </p:attrNameLst>
                                          </p:cBhvr>
                                          <p:tavLst>
                                            <p:tav tm="0">
                                              <p:val>
                                                <p:strVal val="0-#ppt_w/2"/>
                                              </p:val>
                                            </p:tav>
                                            <p:tav tm="100000">
                                              <p:val>
                                                <p:strVal val="#ppt_x"/>
                                              </p:val>
                                            </p:tav>
                                          </p:tavLst>
                                        </p:anim>
                                        <p:anim calcmode="lin" valueType="num">
                                          <p:cBhvr>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40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ppt_x</p:attrName>
                                            </p:attrNameLst>
                                          </p:cBhvr>
                                          <p:tavLst>
                                            <p:tav tm="0">
                                              <p:val>
                                                <p:strVal val="0-#ppt_w/2"/>
                                              </p:val>
                                            </p:tav>
                                            <p:tav tm="100000">
                                              <p:val>
                                                <p:strVal val="#ppt_x"/>
                                              </p:val>
                                            </p:tav>
                                          </p:tavLst>
                                        </p:anim>
                                        <p:anim calcmode="lin" valueType="num">
                                          <p:cBhvr>
                                            <p:cTn id="44" dur="500" fill="hold"/>
                                            <p:tgtEl>
                                              <p:spTgt spid="13"/>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50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ppt_x</p:attrName>
                                            </p:attrNameLst>
                                          </p:cBhvr>
                                          <p:tavLst>
                                            <p:tav tm="0">
                                              <p:val>
                                                <p:strVal val="0-#ppt_w/2"/>
                                              </p:val>
                                            </p:tav>
                                            <p:tav tm="100000">
                                              <p:val>
                                                <p:strVal val="#ppt_x"/>
                                              </p:val>
                                            </p:tav>
                                          </p:tavLst>
                                        </p:anim>
                                        <p:anim calcmode="lin" valueType="num">
                                          <p:cBhvr>
                                            <p:cTn id="48" dur="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12" fill="hold" grpId="0" nodeType="withEffect">
                                      <p:stCondLst>
                                        <p:cond delay="60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ppt_x</p:attrName>
                                            </p:attrNameLst>
                                          </p:cBhvr>
                                          <p:tavLst>
                                            <p:tav tm="0">
                                              <p:val>
                                                <p:strVal val="0-#ppt_w/2"/>
                                              </p:val>
                                            </p:tav>
                                            <p:tav tm="100000">
                                              <p:val>
                                                <p:strVal val="#ppt_x"/>
                                              </p:val>
                                            </p:tav>
                                          </p:tavLst>
                                        </p:anim>
                                        <p:anim calcmode="lin" valueType="num">
                                          <p:cBhvr>
                                            <p:cTn id="52" dur="500" fill="hold"/>
                                            <p:tgtEl>
                                              <p:spTgt spid="17"/>
                                            </p:tgtEl>
                                            <p:attrNameLst>
                                              <p:attrName>ppt_y</p:attrName>
                                            </p:attrNameLst>
                                          </p:cBhvr>
                                          <p:tavLst>
                                            <p:tav tm="0">
                                              <p:val>
                                                <p:strVal val="1+#ppt_h/2"/>
                                              </p:val>
                                            </p:tav>
                                            <p:tav tm="100000">
                                              <p:val>
                                                <p:strVal val="#ppt_y"/>
                                              </p:val>
                                            </p:tav>
                                          </p:tavLst>
                                        </p:anim>
                                      </p:childTnLst>
                                    </p:cTn>
                                  </p:par>
                                </p:childTnLst>
                              </p:cTn>
                            </p:par>
                            <p:par>
                              <p:cTn id="53" fill="hold">
                                <p:stCondLst>
                                  <p:cond delay="3960"/>
                                </p:stCondLst>
                                <p:childTnLst>
                                  <p:par>
                                    <p:cTn id="54" presetID="22" presetClass="entr" presetSubtype="8" fill="hold" grpId="0" nodeType="after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ipe(left)">
                                          <p:cBhvr>
                                            <p:cTn id="56" dur="500"/>
                                            <p:tgtEl>
                                              <p:spTgt spid="6"/>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left)">
                                          <p:cBhvr>
                                            <p:cTn id="59" dur="500"/>
                                            <p:tgtEl>
                                              <p:spTgt spid="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left)">
                                          <p:cBhvr>
                                            <p:cTn id="65" dur="500"/>
                                            <p:tgtEl>
                                              <p:spTgt spid="12"/>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left)">
                                          <p:cBhvr>
                                            <p:cTn id="68" dur="500"/>
                                            <p:tgtEl>
                                              <p:spTgt spid="1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left)">
                                          <p:cBhvr>
                                            <p:cTn id="71" dur="500"/>
                                            <p:tgtEl>
                                              <p:spTgt spid="16"/>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wipe(left)">
                                          <p:cBhvr>
                                            <p:cTn id="7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animBg="1"/>
          <p:bldP spid="10" grpId="0"/>
          <p:bldP spid="11" grpId="0" animBg="1"/>
          <p:bldP spid="12" grpId="0"/>
          <p:bldP spid="13" grpId="0" animBg="1"/>
          <p:bldP spid="14" grpId="0"/>
          <p:bldP spid="15" grpId="0" animBg="1"/>
          <p:bldP spid="16" grpId="0"/>
          <p:bldP spid="17" grpId="0" animBg="1"/>
          <p:bldP spid="18" grpId="0"/>
          <p:bldP spid="21"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4264821" y="1317918"/>
            <a:ext cx="651267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400" dirty="0">
                <a:solidFill>
                  <a:schemeClr val="accent1"/>
                </a:solidFill>
                <a:latin typeface="微软雅黑" panose="020B0503020204020204" pitchFamily="34" charset="-122"/>
                <a:ea typeface="微软雅黑" panose="020B0503020204020204" pitchFamily="34" charset="-122"/>
              </a:rPr>
              <a:t>党章第</a:t>
            </a:r>
            <a:r>
              <a:rPr lang="en-US" altLang="zh-CN" sz="1400" dirty="0">
                <a:solidFill>
                  <a:schemeClr val="accent1"/>
                </a:solidFill>
                <a:latin typeface="微软雅黑" panose="020B0503020204020204" pitchFamily="34" charset="-122"/>
                <a:ea typeface="微软雅黑" panose="020B0503020204020204" pitchFamily="34" charset="-122"/>
              </a:rPr>
              <a:t>31</a:t>
            </a:r>
            <a:r>
              <a:rPr lang="zh-CN" altLang="en-US" sz="1400" dirty="0">
                <a:solidFill>
                  <a:schemeClr val="accent1"/>
                </a:solidFill>
                <a:latin typeface="微软雅黑" panose="020B0503020204020204" pitchFamily="34" charset="-122"/>
                <a:ea typeface="微软雅黑" panose="020B0503020204020204" pitchFamily="34" charset="-122"/>
              </a:rPr>
              <a:t>条指出，党的基层组织是党在社会基层组织中的战斗堡垒，是党的全部工作和战斗力的基础。它的基本任务是：</a:t>
            </a:r>
          </a:p>
        </p:txBody>
      </p:sp>
      <p:sp>
        <p:nvSpPr>
          <p:cNvPr id="9" name="矩形 8"/>
          <p:cNvSpPr>
            <a:spLocks noChangeArrowheads="1"/>
          </p:cNvSpPr>
          <p:nvPr/>
        </p:nvSpPr>
        <p:spPr bwMode="auto">
          <a:xfrm>
            <a:off x="4664871" y="1985963"/>
            <a:ext cx="6112620"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000"/>
              </a:lnSpc>
            </a:pP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宣传和执行党的路线、方针、政策、上级组织和本组织的决议，发挥党员的模范作用，团结组织群众，努力完成本单位所担负的任务。</a:t>
            </a:r>
          </a:p>
        </p:txBody>
      </p:sp>
      <p:sp>
        <p:nvSpPr>
          <p:cNvPr id="13" name="椭圆 12"/>
          <p:cNvSpPr/>
          <p:nvPr/>
        </p:nvSpPr>
        <p:spPr bwMode="auto">
          <a:xfrm>
            <a:off x="4379119" y="2074863"/>
            <a:ext cx="198000" cy="198000"/>
          </a:xfrm>
          <a:prstGeom prst="ellipse">
            <a:avLst/>
          </a:prstGeom>
          <a:solidFill>
            <a:schemeClr val="accent1"/>
          </a:solidFill>
          <a:ln w="28575"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14" name="矩形 13"/>
          <p:cNvSpPr>
            <a:spLocks noChangeArrowheads="1"/>
          </p:cNvSpPr>
          <p:nvPr/>
        </p:nvSpPr>
        <p:spPr bwMode="auto">
          <a:xfrm>
            <a:off x="4664871" y="2630871"/>
            <a:ext cx="6112620" cy="34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000"/>
              </a:lnSpc>
            </a:pPr>
            <a:r>
              <a:rPr lang="zh-CN" altLang="en-US" sz="1500">
                <a:solidFill>
                  <a:schemeClr val="accent1">
                    <a:lumMod val="50000"/>
                  </a:schemeClr>
                </a:solidFill>
                <a:latin typeface="微软雅黑" panose="020B0503020204020204" pitchFamily="34" charset="-122"/>
                <a:ea typeface="微软雅黑" panose="020B0503020204020204" pitchFamily="34" charset="-122"/>
              </a:rPr>
              <a:t>组织党员学习党的路线方针政策及决议，学习科学文化和业务知识。 </a:t>
            </a:r>
          </a:p>
        </p:txBody>
      </p:sp>
      <p:sp>
        <p:nvSpPr>
          <p:cNvPr id="15" name="椭圆 14"/>
          <p:cNvSpPr/>
          <p:nvPr/>
        </p:nvSpPr>
        <p:spPr bwMode="auto">
          <a:xfrm>
            <a:off x="4379119" y="2717973"/>
            <a:ext cx="198000" cy="198000"/>
          </a:xfrm>
          <a:prstGeom prst="ellipse">
            <a:avLst/>
          </a:prstGeom>
          <a:solidFill>
            <a:schemeClr val="accent1"/>
          </a:solidFill>
          <a:ln w="28575"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16" name="矩形 15"/>
          <p:cNvSpPr>
            <a:spLocks noChangeArrowheads="1"/>
          </p:cNvSpPr>
          <p:nvPr/>
        </p:nvSpPr>
        <p:spPr bwMode="auto">
          <a:xfrm>
            <a:off x="4664871" y="3019298"/>
            <a:ext cx="6112620"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000"/>
              </a:lnSpc>
            </a:pP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对党员进行教育、管理和监督，开展批评和自我批评，维护和执行党的纪律，监督党员切实履行义务，保障党员的权利不受侵犯。 </a:t>
            </a:r>
          </a:p>
        </p:txBody>
      </p:sp>
      <p:sp>
        <p:nvSpPr>
          <p:cNvPr id="17" name="椭圆 16"/>
          <p:cNvSpPr/>
          <p:nvPr/>
        </p:nvSpPr>
        <p:spPr bwMode="auto">
          <a:xfrm>
            <a:off x="4379119" y="3119439"/>
            <a:ext cx="198000" cy="198000"/>
          </a:xfrm>
          <a:prstGeom prst="ellipse">
            <a:avLst/>
          </a:prstGeom>
          <a:solidFill>
            <a:schemeClr val="accent1"/>
          </a:solidFill>
          <a:ln w="28575"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18" name="矩形 17"/>
          <p:cNvSpPr>
            <a:spLocks noChangeArrowheads="1"/>
          </p:cNvSpPr>
          <p:nvPr/>
        </p:nvSpPr>
        <p:spPr bwMode="auto">
          <a:xfrm>
            <a:off x="4664871" y="3664206"/>
            <a:ext cx="6112620" cy="34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000"/>
              </a:lnSpc>
            </a:pPr>
            <a:r>
              <a:rPr lang="zh-CN" altLang="en-US" sz="1500">
                <a:solidFill>
                  <a:schemeClr val="accent1">
                    <a:lumMod val="50000"/>
                  </a:schemeClr>
                </a:solidFill>
                <a:latin typeface="微软雅黑" panose="020B0503020204020204" pitchFamily="34" charset="-122"/>
                <a:ea typeface="微软雅黑" panose="020B0503020204020204" pitchFamily="34" charset="-122"/>
              </a:rPr>
              <a:t>密切联系群众，了解群众意见，维护群众的利益，做好思想政治工作。 </a:t>
            </a:r>
          </a:p>
        </p:txBody>
      </p:sp>
      <p:sp>
        <p:nvSpPr>
          <p:cNvPr id="19" name="椭圆 18"/>
          <p:cNvSpPr/>
          <p:nvPr/>
        </p:nvSpPr>
        <p:spPr bwMode="auto">
          <a:xfrm>
            <a:off x="4379119" y="3750917"/>
            <a:ext cx="198000" cy="198000"/>
          </a:xfrm>
          <a:prstGeom prst="ellipse">
            <a:avLst/>
          </a:prstGeom>
          <a:solidFill>
            <a:schemeClr val="accent1"/>
          </a:solidFill>
          <a:ln w="28575"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20" name="矩形 19"/>
          <p:cNvSpPr>
            <a:spLocks noChangeArrowheads="1"/>
          </p:cNvSpPr>
          <p:nvPr/>
        </p:nvSpPr>
        <p:spPr bwMode="auto">
          <a:xfrm>
            <a:off x="4664871" y="4052633"/>
            <a:ext cx="6112620"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000"/>
              </a:lnSpc>
            </a:pP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发挥党员群众的</a:t>
            </a:r>
            <a:r>
              <a:rPr lang="zh-CN" altLang="en-US" sz="1500" dirty="0" smtClean="0">
                <a:solidFill>
                  <a:schemeClr val="accent1">
                    <a:lumMod val="50000"/>
                  </a:schemeClr>
                </a:solidFill>
                <a:latin typeface="微软雅黑" panose="020B0503020204020204" pitchFamily="34" charset="-122"/>
                <a:ea typeface="微软雅黑" panose="020B0503020204020204" pitchFamily="34" charset="-122"/>
              </a:rPr>
              <a:t>积极性创造性</a:t>
            </a: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，发现培养优秀人才，鼓励他们贡献聪明才智</a:t>
            </a:r>
            <a:r>
              <a:rPr lang="zh-CN" altLang="en-US" sz="1500" dirty="0" smtClean="0">
                <a:solidFill>
                  <a:schemeClr val="accent1">
                    <a:lumMod val="50000"/>
                  </a:schemeClr>
                </a:solidFill>
                <a:latin typeface="微软雅黑" panose="020B0503020204020204" pitchFamily="34" charset="-122"/>
                <a:ea typeface="微软雅黑" panose="020B0503020204020204" pitchFamily="34" charset="-122"/>
              </a:rPr>
              <a:t>。</a:t>
            </a:r>
            <a:endParaRPr lang="zh-CN" altLang="en-US" sz="1500"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21" name="椭圆 20"/>
          <p:cNvSpPr/>
          <p:nvPr/>
        </p:nvSpPr>
        <p:spPr bwMode="auto">
          <a:xfrm>
            <a:off x="4379119" y="4168729"/>
            <a:ext cx="198000" cy="198000"/>
          </a:xfrm>
          <a:prstGeom prst="ellipse">
            <a:avLst/>
          </a:prstGeom>
          <a:solidFill>
            <a:schemeClr val="accent1"/>
          </a:solidFill>
          <a:ln w="28575"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22" name="矩形 21"/>
          <p:cNvSpPr>
            <a:spLocks noChangeArrowheads="1"/>
          </p:cNvSpPr>
          <p:nvPr/>
        </p:nvSpPr>
        <p:spPr bwMode="auto">
          <a:xfrm>
            <a:off x="4664871" y="4697541"/>
            <a:ext cx="6112620" cy="34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000"/>
              </a:lnSpc>
            </a:pPr>
            <a:r>
              <a:rPr lang="zh-CN" altLang="en-US" sz="1500">
                <a:solidFill>
                  <a:schemeClr val="accent1">
                    <a:lumMod val="50000"/>
                  </a:schemeClr>
                </a:solidFill>
                <a:latin typeface="微软雅黑" panose="020B0503020204020204" pitchFamily="34" charset="-122"/>
                <a:ea typeface="微软雅黑" panose="020B0503020204020204" pitchFamily="34" charset="-122"/>
              </a:rPr>
              <a:t>对入党积极分子教育和培养，做好发展党员工作。</a:t>
            </a:r>
          </a:p>
        </p:txBody>
      </p:sp>
      <p:sp>
        <p:nvSpPr>
          <p:cNvPr id="23" name="椭圆 22"/>
          <p:cNvSpPr/>
          <p:nvPr/>
        </p:nvSpPr>
        <p:spPr bwMode="auto">
          <a:xfrm>
            <a:off x="4379119" y="4786391"/>
            <a:ext cx="198000" cy="198000"/>
          </a:xfrm>
          <a:prstGeom prst="ellipse">
            <a:avLst/>
          </a:prstGeom>
          <a:solidFill>
            <a:schemeClr val="accent1"/>
          </a:solidFill>
          <a:ln w="28575"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24" name="矩形 23"/>
          <p:cNvSpPr>
            <a:spLocks noChangeArrowheads="1"/>
          </p:cNvSpPr>
          <p:nvPr/>
        </p:nvSpPr>
        <p:spPr bwMode="auto">
          <a:xfrm>
            <a:off x="4664871" y="5085968"/>
            <a:ext cx="6112620"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000"/>
              </a:lnSpc>
            </a:pP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监督党员干部和其他任何人员遵守国法政纪、财政经济法规和人事制度。</a:t>
            </a:r>
          </a:p>
        </p:txBody>
      </p:sp>
      <p:sp>
        <p:nvSpPr>
          <p:cNvPr id="25" name="椭圆 24"/>
          <p:cNvSpPr/>
          <p:nvPr/>
        </p:nvSpPr>
        <p:spPr bwMode="auto">
          <a:xfrm>
            <a:off x="4379119" y="5162284"/>
            <a:ext cx="198000" cy="198000"/>
          </a:xfrm>
          <a:prstGeom prst="ellipse">
            <a:avLst/>
          </a:prstGeom>
          <a:solidFill>
            <a:schemeClr val="accent1"/>
          </a:solidFill>
          <a:ln w="28575"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29" name="矩形 28"/>
          <p:cNvSpPr>
            <a:spLocks noChangeArrowheads="1"/>
          </p:cNvSpPr>
          <p:nvPr/>
        </p:nvSpPr>
        <p:spPr bwMode="auto">
          <a:xfrm>
            <a:off x="4664871" y="5730876"/>
            <a:ext cx="6112620" cy="34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000"/>
              </a:lnSpc>
            </a:pP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教育党员和群众自觉抵制不良倾向，坚决同各种违法犯罪行为作斗争。</a:t>
            </a:r>
          </a:p>
        </p:txBody>
      </p:sp>
      <p:sp>
        <p:nvSpPr>
          <p:cNvPr id="30" name="椭圆 29"/>
          <p:cNvSpPr/>
          <p:nvPr/>
        </p:nvSpPr>
        <p:spPr bwMode="auto">
          <a:xfrm>
            <a:off x="4379119" y="5818188"/>
            <a:ext cx="198000" cy="198000"/>
          </a:xfrm>
          <a:prstGeom prst="ellipse">
            <a:avLst/>
          </a:prstGeom>
          <a:solidFill>
            <a:schemeClr val="accent1"/>
          </a:solidFill>
          <a:ln w="28575"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4" name="矩形 3"/>
          <p:cNvSpPr/>
          <p:nvPr/>
        </p:nvSpPr>
        <p:spPr>
          <a:xfrm>
            <a:off x="878439" y="3770374"/>
            <a:ext cx="3027736" cy="1323439"/>
          </a:xfrm>
          <a:prstGeom prst="rect">
            <a:avLst/>
          </a:prstGeom>
        </p:spPr>
        <p:txBody>
          <a:bodyPr wrap="square">
            <a:spAutoFit/>
          </a:bodyPr>
          <a:lstStyle/>
          <a:p>
            <a:pPr algn="ctr" eaLnBrk="0" hangingPunct="0"/>
            <a:r>
              <a:rPr lang="zh-CN" altLang="en-US" sz="4000" b="1" kern="0" spc="300" noProof="1">
                <a:solidFill>
                  <a:schemeClr val="accent1"/>
                </a:solidFill>
                <a:latin typeface="微软雅黑" panose="020B0503020204020204" pitchFamily="34" charset="-122"/>
                <a:ea typeface="微软雅黑" panose="020B0503020204020204" pitchFamily="34" charset="-122"/>
                <a:sym typeface="+mn-ea"/>
              </a:rPr>
              <a:t>党支部八项基本任务</a:t>
            </a:r>
            <a:endParaRPr lang="zh-CN" altLang="en-US" sz="4000" spc="300" noProof="1">
              <a:solidFill>
                <a:schemeClr val="accent1"/>
              </a:solidFill>
              <a:sym typeface="+mn-ea"/>
            </a:endParaRPr>
          </a:p>
        </p:txBody>
      </p:sp>
      <p:grpSp>
        <p:nvGrpSpPr>
          <p:cNvPr id="8" name="组合 7"/>
          <p:cNvGrpSpPr/>
          <p:nvPr/>
        </p:nvGrpSpPr>
        <p:grpSpPr>
          <a:xfrm>
            <a:off x="1067440" y="2476076"/>
            <a:ext cx="2674474" cy="1225912"/>
            <a:chOff x="515860" y="2259405"/>
            <a:chExt cx="3751884" cy="1719770"/>
          </a:xfrm>
        </p:grpSpPr>
        <p:sp>
          <p:nvSpPr>
            <p:cNvPr id="7" name="矩形 6"/>
            <p:cNvSpPr/>
            <p:nvPr/>
          </p:nvSpPr>
          <p:spPr bwMode="auto">
            <a:xfrm>
              <a:off x="623544" y="3750917"/>
              <a:ext cx="3528294" cy="194846"/>
            </a:xfrm>
            <a:prstGeom prst="rect">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5" name="组合 34"/>
            <p:cNvGrpSpPr/>
            <p:nvPr/>
          </p:nvGrpSpPr>
          <p:grpSpPr>
            <a:xfrm>
              <a:off x="1538333" y="2259405"/>
              <a:ext cx="1719772" cy="1719770"/>
              <a:chOff x="2709047" y="1321835"/>
              <a:chExt cx="1451340" cy="1451338"/>
            </a:xfrm>
          </p:grpSpPr>
          <p:sp>
            <p:nvSpPr>
              <p:cNvPr id="37" name="椭圆 36"/>
              <p:cNvSpPr/>
              <p:nvPr/>
            </p:nvSpPr>
            <p:spPr>
              <a:xfrm>
                <a:off x="2709047" y="1321835"/>
                <a:ext cx="1451340" cy="1451338"/>
              </a:xfrm>
              <a:prstGeom prst="ellipse">
                <a:avLst/>
              </a:prstGeom>
              <a:solidFill>
                <a:srgbClr val="FFF097"/>
              </a:solidFill>
              <a:ln w="19050">
                <a:solidFill>
                  <a:schemeClr val="accent2"/>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sz="3200"/>
              </a:p>
            </p:txBody>
          </p:sp>
          <p:sp>
            <p:nvSpPr>
              <p:cNvPr id="38" name="Freeform 5"/>
              <p:cNvSpPr>
                <a:spLocks/>
              </p:cNvSpPr>
              <p:nvPr/>
            </p:nvSpPr>
            <p:spPr bwMode="auto">
              <a:xfrm flipV="1">
                <a:off x="2777383" y="1390167"/>
                <a:ext cx="1314666" cy="1314675"/>
              </a:xfrm>
              <a:prstGeom prst="ellipse">
                <a:avLst/>
              </a:prstGeom>
              <a:gradFill flip="none" rotWithShape="1">
                <a:gsLst>
                  <a:gs pos="20000">
                    <a:schemeClr val="accent1">
                      <a:lumMod val="75000"/>
                    </a:schemeClr>
                  </a:gs>
                  <a:gs pos="80000">
                    <a:schemeClr val="accent1"/>
                  </a:gs>
                </a:gsLst>
                <a:lin ang="7200000" scaled="0"/>
                <a:tileRect/>
              </a:gradFill>
              <a:ln>
                <a:noFill/>
              </a:ln>
              <a:effectLst/>
              <a:extLst/>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sz="3200"/>
              </a:p>
            </p:txBody>
          </p:sp>
          <p:sp>
            <p:nvSpPr>
              <p:cNvPr id="39" name="任意多边形 38"/>
              <p:cNvSpPr>
                <a:spLocks/>
              </p:cNvSpPr>
              <p:nvPr/>
            </p:nvSpPr>
            <p:spPr bwMode="auto">
              <a:xfrm flipV="1">
                <a:off x="2713124" y="1324305"/>
                <a:ext cx="1277717" cy="1193122"/>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chemeClr val="bg1">
                      <a:alpha val="0"/>
                    </a:schemeClr>
                  </a:gs>
                  <a:gs pos="95000">
                    <a:schemeClr val="bg1">
                      <a:alpha val="90000"/>
                    </a:schemeClr>
                  </a:gs>
                </a:gsLst>
                <a:lin ang="8100000" scaled="1"/>
                <a:tileRect/>
              </a:gradFill>
              <a:ln>
                <a:noFill/>
              </a:ln>
              <a:extLst/>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sz="3200"/>
              </a:p>
            </p:txBody>
          </p:sp>
        </p:grpSp>
        <p:sp>
          <p:nvSpPr>
            <p:cNvPr id="28" name="Freeform 29"/>
            <p:cNvSpPr/>
            <p:nvPr/>
          </p:nvSpPr>
          <p:spPr bwMode="auto">
            <a:xfrm>
              <a:off x="1799519" y="2388959"/>
              <a:ext cx="1330750" cy="118915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9565" y="2565016"/>
              <a:ext cx="1408179" cy="1380747"/>
            </a:xfrm>
            <a:prstGeom prst="rect">
              <a:avLst/>
            </a:prstGeom>
          </p:spPr>
        </p:pic>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15860" y="2565016"/>
              <a:ext cx="1408179" cy="1380747"/>
            </a:xfrm>
            <a:prstGeom prst="rect">
              <a:avLst/>
            </a:prstGeom>
          </p:spPr>
        </p:pic>
      </p:grpSp>
      <p:sp>
        <p:nvSpPr>
          <p:cNvPr id="3" name="标题 2"/>
          <p:cNvSpPr>
            <a:spLocks noGrp="1"/>
          </p:cNvSpPr>
          <p:nvPr>
            <p:ph type="title"/>
          </p:nvPr>
        </p:nvSpPr>
        <p:spPr/>
        <p:txBody>
          <a:bodyPr/>
          <a:lstStyle/>
          <a:p>
            <a:r>
              <a:rPr lang="zh-CN" altLang="en-US" dirty="0"/>
              <a:t>党支部的基本</a:t>
            </a:r>
            <a:r>
              <a:rPr lang="zh-CN" altLang="en-US" dirty="0" smtClean="0"/>
              <a:t>任务</a:t>
            </a:r>
            <a:endParaRPr lang="zh-CN" altLang="en-US" dirty="0"/>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nodeType="afterGroup">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400" fill="hold"/>
                                        <p:tgtEl>
                                          <p:spTgt spid="13"/>
                                        </p:tgtEl>
                                        <p:attrNameLst>
                                          <p:attrName>ppt_w</p:attrName>
                                        </p:attrNameLst>
                                      </p:cBhvr>
                                      <p:tavLst>
                                        <p:tav tm="0">
                                          <p:val>
                                            <p:fltVal val="0"/>
                                          </p:val>
                                        </p:tav>
                                        <p:tav tm="100000">
                                          <p:val>
                                            <p:strVal val="#ppt_w"/>
                                          </p:val>
                                        </p:tav>
                                      </p:tavLst>
                                    </p:anim>
                                    <p:anim calcmode="lin" valueType="num">
                                      <p:cBhvr>
                                        <p:cTn id="18" dur="400" fill="hold"/>
                                        <p:tgtEl>
                                          <p:spTgt spid="13"/>
                                        </p:tgtEl>
                                        <p:attrNameLst>
                                          <p:attrName>ppt_h</p:attrName>
                                        </p:attrNameLst>
                                      </p:cBhvr>
                                      <p:tavLst>
                                        <p:tav tm="0">
                                          <p:val>
                                            <p:fltVal val="0"/>
                                          </p:val>
                                        </p:tav>
                                        <p:tav tm="100000">
                                          <p:val>
                                            <p:strVal val="#ppt_h"/>
                                          </p:val>
                                        </p:tav>
                                      </p:tavLst>
                                    </p:anim>
                                    <p:animEffect transition="in" filter="fade">
                                      <p:cBhvr>
                                        <p:cTn id="19" dur="400"/>
                                        <p:tgtEl>
                                          <p:spTgt spid="13"/>
                                        </p:tgtEl>
                                      </p:cBhvr>
                                    </p:animEffect>
                                  </p:childTnLst>
                                </p:cTn>
                              </p:par>
                              <p:par>
                                <p:cTn id="20" presetID="53" presetClass="entr" presetSubtype="16" fill="hold" grpId="0" nodeType="withEffect">
                                  <p:stCondLst>
                                    <p:cond delay="100"/>
                                  </p:stCondLst>
                                  <p:childTnLst>
                                    <p:set>
                                      <p:cBhvr>
                                        <p:cTn id="21" dur="1" fill="hold">
                                          <p:stCondLst>
                                            <p:cond delay="0"/>
                                          </p:stCondLst>
                                        </p:cTn>
                                        <p:tgtEl>
                                          <p:spTgt spid="15"/>
                                        </p:tgtEl>
                                        <p:attrNameLst>
                                          <p:attrName>style.visibility</p:attrName>
                                        </p:attrNameLst>
                                      </p:cBhvr>
                                      <p:to>
                                        <p:strVal val="visible"/>
                                      </p:to>
                                    </p:set>
                                    <p:anim calcmode="lin" valueType="num">
                                      <p:cBhvr>
                                        <p:cTn id="22" dur="400" fill="hold"/>
                                        <p:tgtEl>
                                          <p:spTgt spid="15"/>
                                        </p:tgtEl>
                                        <p:attrNameLst>
                                          <p:attrName>ppt_w</p:attrName>
                                        </p:attrNameLst>
                                      </p:cBhvr>
                                      <p:tavLst>
                                        <p:tav tm="0">
                                          <p:val>
                                            <p:fltVal val="0"/>
                                          </p:val>
                                        </p:tav>
                                        <p:tav tm="100000">
                                          <p:val>
                                            <p:strVal val="#ppt_w"/>
                                          </p:val>
                                        </p:tav>
                                      </p:tavLst>
                                    </p:anim>
                                    <p:anim calcmode="lin" valueType="num">
                                      <p:cBhvr>
                                        <p:cTn id="23" dur="400" fill="hold"/>
                                        <p:tgtEl>
                                          <p:spTgt spid="15"/>
                                        </p:tgtEl>
                                        <p:attrNameLst>
                                          <p:attrName>ppt_h</p:attrName>
                                        </p:attrNameLst>
                                      </p:cBhvr>
                                      <p:tavLst>
                                        <p:tav tm="0">
                                          <p:val>
                                            <p:fltVal val="0"/>
                                          </p:val>
                                        </p:tav>
                                        <p:tav tm="100000">
                                          <p:val>
                                            <p:strVal val="#ppt_h"/>
                                          </p:val>
                                        </p:tav>
                                      </p:tavLst>
                                    </p:anim>
                                    <p:animEffect transition="in" filter="fade">
                                      <p:cBhvr>
                                        <p:cTn id="24" dur="400"/>
                                        <p:tgtEl>
                                          <p:spTgt spid="15"/>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17"/>
                                        </p:tgtEl>
                                        <p:attrNameLst>
                                          <p:attrName>style.visibility</p:attrName>
                                        </p:attrNameLst>
                                      </p:cBhvr>
                                      <p:to>
                                        <p:strVal val="visible"/>
                                      </p:to>
                                    </p:set>
                                    <p:anim calcmode="lin" valueType="num">
                                      <p:cBhvr>
                                        <p:cTn id="27" dur="400" fill="hold"/>
                                        <p:tgtEl>
                                          <p:spTgt spid="17"/>
                                        </p:tgtEl>
                                        <p:attrNameLst>
                                          <p:attrName>ppt_w</p:attrName>
                                        </p:attrNameLst>
                                      </p:cBhvr>
                                      <p:tavLst>
                                        <p:tav tm="0">
                                          <p:val>
                                            <p:fltVal val="0"/>
                                          </p:val>
                                        </p:tav>
                                        <p:tav tm="100000">
                                          <p:val>
                                            <p:strVal val="#ppt_w"/>
                                          </p:val>
                                        </p:tav>
                                      </p:tavLst>
                                    </p:anim>
                                    <p:anim calcmode="lin" valueType="num">
                                      <p:cBhvr>
                                        <p:cTn id="28" dur="400" fill="hold"/>
                                        <p:tgtEl>
                                          <p:spTgt spid="17"/>
                                        </p:tgtEl>
                                        <p:attrNameLst>
                                          <p:attrName>ppt_h</p:attrName>
                                        </p:attrNameLst>
                                      </p:cBhvr>
                                      <p:tavLst>
                                        <p:tav tm="0">
                                          <p:val>
                                            <p:fltVal val="0"/>
                                          </p:val>
                                        </p:tav>
                                        <p:tav tm="100000">
                                          <p:val>
                                            <p:strVal val="#ppt_h"/>
                                          </p:val>
                                        </p:tav>
                                      </p:tavLst>
                                    </p:anim>
                                    <p:animEffect transition="in" filter="fade">
                                      <p:cBhvr>
                                        <p:cTn id="29" dur="400"/>
                                        <p:tgtEl>
                                          <p:spTgt spid="17"/>
                                        </p:tgtEl>
                                      </p:cBhvr>
                                    </p:animEffect>
                                  </p:childTnLst>
                                </p:cTn>
                              </p:par>
                              <p:par>
                                <p:cTn id="30" presetID="53" presetClass="entr" presetSubtype="16" fill="hold" grpId="0" nodeType="withEffect">
                                  <p:stCondLst>
                                    <p:cond delay="3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400" fill="hold"/>
                                        <p:tgtEl>
                                          <p:spTgt spid="19"/>
                                        </p:tgtEl>
                                        <p:attrNameLst>
                                          <p:attrName>ppt_w</p:attrName>
                                        </p:attrNameLst>
                                      </p:cBhvr>
                                      <p:tavLst>
                                        <p:tav tm="0">
                                          <p:val>
                                            <p:fltVal val="0"/>
                                          </p:val>
                                        </p:tav>
                                        <p:tav tm="100000">
                                          <p:val>
                                            <p:strVal val="#ppt_w"/>
                                          </p:val>
                                        </p:tav>
                                      </p:tavLst>
                                    </p:anim>
                                    <p:anim calcmode="lin" valueType="num">
                                      <p:cBhvr>
                                        <p:cTn id="33" dur="400" fill="hold"/>
                                        <p:tgtEl>
                                          <p:spTgt spid="19"/>
                                        </p:tgtEl>
                                        <p:attrNameLst>
                                          <p:attrName>ppt_h</p:attrName>
                                        </p:attrNameLst>
                                      </p:cBhvr>
                                      <p:tavLst>
                                        <p:tav tm="0">
                                          <p:val>
                                            <p:fltVal val="0"/>
                                          </p:val>
                                        </p:tav>
                                        <p:tav tm="100000">
                                          <p:val>
                                            <p:strVal val="#ppt_h"/>
                                          </p:val>
                                        </p:tav>
                                      </p:tavLst>
                                    </p:anim>
                                    <p:animEffect transition="in" filter="fade">
                                      <p:cBhvr>
                                        <p:cTn id="34" dur="400"/>
                                        <p:tgtEl>
                                          <p:spTgt spid="19"/>
                                        </p:tgtEl>
                                      </p:cBhvr>
                                    </p:animEffect>
                                  </p:childTnLst>
                                </p:cTn>
                              </p:par>
                              <p:par>
                                <p:cTn id="35" presetID="53" presetClass="entr" presetSubtype="16" fill="hold" grpId="0" nodeType="withEffect">
                                  <p:stCondLst>
                                    <p:cond delay="4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400" fill="hold"/>
                                        <p:tgtEl>
                                          <p:spTgt spid="21"/>
                                        </p:tgtEl>
                                        <p:attrNameLst>
                                          <p:attrName>ppt_w</p:attrName>
                                        </p:attrNameLst>
                                      </p:cBhvr>
                                      <p:tavLst>
                                        <p:tav tm="0">
                                          <p:val>
                                            <p:fltVal val="0"/>
                                          </p:val>
                                        </p:tav>
                                        <p:tav tm="100000">
                                          <p:val>
                                            <p:strVal val="#ppt_w"/>
                                          </p:val>
                                        </p:tav>
                                      </p:tavLst>
                                    </p:anim>
                                    <p:anim calcmode="lin" valueType="num">
                                      <p:cBhvr>
                                        <p:cTn id="38" dur="400" fill="hold"/>
                                        <p:tgtEl>
                                          <p:spTgt spid="21"/>
                                        </p:tgtEl>
                                        <p:attrNameLst>
                                          <p:attrName>ppt_h</p:attrName>
                                        </p:attrNameLst>
                                      </p:cBhvr>
                                      <p:tavLst>
                                        <p:tav tm="0">
                                          <p:val>
                                            <p:fltVal val="0"/>
                                          </p:val>
                                        </p:tav>
                                        <p:tav tm="100000">
                                          <p:val>
                                            <p:strVal val="#ppt_h"/>
                                          </p:val>
                                        </p:tav>
                                      </p:tavLst>
                                    </p:anim>
                                    <p:animEffect transition="in" filter="fade">
                                      <p:cBhvr>
                                        <p:cTn id="39" dur="400"/>
                                        <p:tgtEl>
                                          <p:spTgt spid="21"/>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23"/>
                                        </p:tgtEl>
                                        <p:attrNameLst>
                                          <p:attrName>style.visibility</p:attrName>
                                        </p:attrNameLst>
                                      </p:cBhvr>
                                      <p:to>
                                        <p:strVal val="visible"/>
                                      </p:to>
                                    </p:set>
                                    <p:anim calcmode="lin" valueType="num">
                                      <p:cBhvr>
                                        <p:cTn id="42" dur="400" fill="hold"/>
                                        <p:tgtEl>
                                          <p:spTgt spid="23"/>
                                        </p:tgtEl>
                                        <p:attrNameLst>
                                          <p:attrName>ppt_w</p:attrName>
                                        </p:attrNameLst>
                                      </p:cBhvr>
                                      <p:tavLst>
                                        <p:tav tm="0">
                                          <p:val>
                                            <p:fltVal val="0"/>
                                          </p:val>
                                        </p:tav>
                                        <p:tav tm="100000">
                                          <p:val>
                                            <p:strVal val="#ppt_w"/>
                                          </p:val>
                                        </p:tav>
                                      </p:tavLst>
                                    </p:anim>
                                    <p:anim calcmode="lin" valueType="num">
                                      <p:cBhvr>
                                        <p:cTn id="43" dur="400" fill="hold"/>
                                        <p:tgtEl>
                                          <p:spTgt spid="23"/>
                                        </p:tgtEl>
                                        <p:attrNameLst>
                                          <p:attrName>ppt_h</p:attrName>
                                        </p:attrNameLst>
                                      </p:cBhvr>
                                      <p:tavLst>
                                        <p:tav tm="0">
                                          <p:val>
                                            <p:fltVal val="0"/>
                                          </p:val>
                                        </p:tav>
                                        <p:tav tm="100000">
                                          <p:val>
                                            <p:strVal val="#ppt_h"/>
                                          </p:val>
                                        </p:tav>
                                      </p:tavLst>
                                    </p:anim>
                                    <p:animEffect transition="in" filter="fade">
                                      <p:cBhvr>
                                        <p:cTn id="44" dur="400"/>
                                        <p:tgtEl>
                                          <p:spTgt spid="23"/>
                                        </p:tgtEl>
                                      </p:cBhvr>
                                    </p:animEffect>
                                  </p:childTnLst>
                                </p:cTn>
                              </p:par>
                              <p:par>
                                <p:cTn id="45" presetID="53" presetClass="entr" presetSubtype="16" fill="hold" grpId="0" nodeType="withEffect">
                                  <p:stCondLst>
                                    <p:cond delay="600"/>
                                  </p:stCondLst>
                                  <p:childTnLst>
                                    <p:set>
                                      <p:cBhvr>
                                        <p:cTn id="46" dur="1" fill="hold">
                                          <p:stCondLst>
                                            <p:cond delay="0"/>
                                          </p:stCondLst>
                                        </p:cTn>
                                        <p:tgtEl>
                                          <p:spTgt spid="25"/>
                                        </p:tgtEl>
                                        <p:attrNameLst>
                                          <p:attrName>style.visibility</p:attrName>
                                        </p:attrNameLst>
                                      </p:cBhvr>
                                      <p:to>
                                        <p:strVal val="visible"/>
                                      </p:to>
                                    </p:set>
                                    <p:anim calcmode="lin" valueType="num">
                                      <p:cBhvr>
                                        <p:cTn id="47" dur="400" fill="hold"/>
                                        <p:tgtEl>
                                          <p:spTgt spid="25"/>
                                        </p:tgtEl>
                                        <p:attrNameLst>
                                          <p:attrName>ppt_w</p:attrName>
                                        </p:attrNameLst>
                                      </p:cBhvr>
                                      <p:tavLst>
                                        <p:tav tm="0">
                                          <p:val>
                                            <p:fltVal val="0"/>
                                          </p:val>
                                        </p:tav>
                                        <p:tav tm="100000">
                                          <p:val>
                                            <p:strVal val="#ppt_w"/>
                                          </p:val>
                                        </p:tav>
                                      </p:tavLst>
                                    </p:anim>
                                    <p:anim calcmode="lin" valueType="num">
                                      <p:cBhvr>
                                        <p:cTn id="48" dur="400" fill="hold"/>
                                        <p:tgtEl>
                                          <p:spTgt spid="25"/>
                                        </p:tgtEl>
                                        <p:attrNameLst>
                                          <p:attrName>ppt_h</p:attrName>
                                        </p:attrNameLst>
                                      </p:cBhvr>
                                      <p:tavLst>
                                        <p:tav tm="0">
                                          <p:val>
                                            <p:fltVal val="0"/>
                                          </p:val>
                                        </p:tav>
                                        <p:tav tm="100000">
                                          <p:val>
                                            <p:strVal val="#ppt_h"/>
                                          </p:val>
                                        </p:tav>
                                      </p:tavLst>
                                    </p:anim>
                                    <p:animEffect transition="in" filter="fade">
                                      <p:cBhvr>
                                        <p:cTn id="49" dur="400"/>
                                        <p:tgtEl>
                                          <p:spTgt spid="25"/>
                                        </p:tgtEl>
                                      </p:cBhvr>
                                    </p:animEffect>
                                  </p:childTnLst>
                                </p:cTn>
                              </p:par>
                              <p:par>
                                <p:cTn id="50" presetID="53" presetClass="entr" presetSubtype="16" fill="hold" grpId="0" nodeType="withEffect">
                                  <p:stCondLst>
                                    <p:cond delay="700"/>
                                  </p:stCondLst>
                                  <p:childTnLst>
                                    <p:set>
                                      <p:cBhvr>
                                        <p:cTn id="51" dur="1" fill="hold">
                                          <p:stCondLst>
                                            <p:cond delay="0"/>
                                          </p:stCondLst>
                                        </p:cTn>
                                        <p:tgtEl>
                                          <p:spTgt spid="30"/>
                                        </p:tgtEl>
                                        <p:attrNameLst>
                                          <p:attrName>style.visibility</p:attrName>
                                        </p:attrNameLst>
                                      </p:cBhvr>
                                      <p:to>
                                        <p:strVal val="visible"/>
                                      </p:to>
                                    </p:set>
                                    <p:anim calcmode="lin" valueType="num">
                                      <p:cBhvr>
                                        <p:cTn id="52" dur="400" fill="hold"/>
                                        <p:tgtEl>
                                          <p:spTgt spid="30"/>
                                        </p:tgtEl>
                                        <p:attrNameLst>
                                          <p:attrName>ppt_w</p:attrName>
                                        </p:attrNameLst>
                                      </p:cBhvr>
                                      <p:tavLst>
                                        <p:tav tm="0">
                                          <p:val>
                                            <p:fltVal val="0"/>
                                          </p:val>
                                        </p:tav>
                                        <p:tav tm="100000">
                                          <p:val>
                                            <p:strVal val="#ppt_w"/>
                                          </p:val>
                                        </p:tav>
                                      </p:tavLst>
                                    </p:anim>
                                    <p:anim calcmode="lin" valueType="num">
                                      <p:cBhvr>
                                        <p:cTn id="53" dur="400" fill="hold"/>
                                        <p:tgtEl>
                                          <p:spTgt spid="30"/>
                                        </p:tgtEl>
                                        <p:attrNameLst>
                                          <p:attrName>ppt_h</p:attrName>
                                        </p:attrNameLst>
                                      </p:cBhvr>
                                      <p:tavLst>
                                        <p:tav tm="0">
                                          <p:val>
                                            <p:fltVal val="0"/>
                                          </p:val>
                                        </p:tav>
                                        <p:tav tm="100000">
                                          <p:val>
                                            <p:strVal val="#ppt_h"/>
                                          </p:val>
                                        </p:tav>
                                      </p:tavLst>
                                    </p:anim>
                                    <p:animEffect transition="in" filter="fade">
                                      <p:cBhvr>
                                        <p:cTn id="54" dur="400"/>
                                        <p:tgtEl>
                                          <p:spTgt spid="30"/>
                                        </p:tgtEl>
                                      </p:cBhvr>
                                    </p:animEffect>
                                  </p:childTnLst>
                                </p:cTn>
                              </p:par>
                            </p:childTnLst>
                          </p:cTn>
                        </p:par>
                        <p:par>
                          <p:cTn id="55" fill="hold" nodeType="afterGroup">
                            <p:stCondLst>
                              <p:cond delay="2100"/>
                            </p:stCondLst>
                            <p:childTnLst>
                              <p:par>
                                <p:cTn id="56" presetID="22" presetClass="entr" presetSubtype="8" fill="hold" grpId="0"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wipe(left)">
                                      <p:cBhvr>
                                        <p:cTn id="58" dur="500"/>
                                        <p:tgtEl>
                                          <p:spTgt spid="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ipe(left)">
                                      <p:cBhvr>
                                        <p:cTn id="64" dur="500"/>
                                        <p:tgtEl>
                                          <p:spTgt spid="16"/>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wipe(left)">
                                      <p:cBhvr>
                                        <p:cTn id="67" dur="500"/>
                                        <p:tgtEl>
                                          <p:spTgt spid="18"/>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left)">
                                      <p:cBhvr>
                                        <p:cTn id="70" dur="500"/>
                                        <p:tgtEl>
                                          <p:spTgt spid="20"/>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wipe(left)">
                                      <p:cBhvr>
                                        <p:cTn id="73" dur="500"/>
                                        <p:tgtEl>
                                          <p:spTgt spid="22"/>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left)">
                                      <p:cBhvr>
                                        <p:cTn id="76" dur="500"/>
                                        <p:tgtEl>
                                          <p:spTgt spid="24"/>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wipe(left)">
                                      <p:cBhvr>
                                        <p:cTn id="7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3" grpId="0" animBg="1"/>
      <p:bldP spid="14" grpId="0"/>
      <p:bldP spid="15" grpId="0" animBg="1"/>
      <p:bldP spid="16" grpId="0"/>
      <p:bldP spid="17" grpId="0" animBg="1"/>
      <p:bldP spid="18" grpId="0"/>
      <p:bldP spid="19" grpId="0" animBg="1"/>
      <p:bldP spid="20" grpId="0"/>
      <p:bldP spid="21" grpId="0" animBg="1"/>
      <p:bldP spid="22" grpId="0"/>
      <p:bldP spid="23" grpId="0" animBg="1"/>
      <p:bldP spid="24" grpId="0"/>
      <p:bldP spid="25" grpId="0" animBg="1"/>
      <p:bldP spid="29" grpId="0"/>
      <p:bldP spid="30" grpId="0" animBg="1"/>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777333" y="5288599"/>
            <a:ext cx="84994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hangingPunct="0">
              <a:lnSpc>
                <a:spcPts val="2000"/>
              </a:lnSpc>
            </a:pP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在支部活动的形式上，要不断地创新，使活动板块多元发展，使组织生活内容充实化、管理人性化、形式多样化。可以将党史学习、文化学习、时事学习等列为党支部组织生活的内容，比如以共读一本书、今日新话题等为主题的活动等。</a:t>
            </a:r>
          </a:p>
        </p:txBody>
      </p:sp>
      <p:sp>
        <p:nvSpPr>
          <p:cNvPr id="59" name="矩形 58"/>
          <p:cNvSpPr>
            <a:spLocks noChangeArrowheads="1"/>
          </p:cNvSpPr>
          <p:nvPr/>
        </p:nvSpPr>
        <p:spPr bwMode="auto">
          <a:xfrm>
            <a:off x="845344" y="2591435"/>
            <a:ext cx="10431464"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000"/>
              </a:lnSpc>
            </a:pPr>
            <a:r>
              <a:rPr lang="zh-CN" altLang="en-US" sz="1500" dirty="0">
                <a:solidFill>
                  <a:schemeClr val="accent1"/>
                </a:solidFill>
                <a:latin typeface="微软雅黑" panose="020B0503020204020204" pitchFamily="34" charset="-122"/>
                <a:ea typeface="微软雅黑" panose="020B0503020204020204" pitchFamily="34" charset="-122"/>
              </a:rPr>
              <a:t>它是党支部的最高领导机关，在党支部中享有最高决策权、选举权和监督权。在支部大会闭会期间，由大会选举的党支部委员会负责日常工作。</a:t>
            </a:r>
            <a:r>
              <a:rPr lang="zh-CN" altLang="en-US" sz="1500" b="1" dirty="0">
                <a:solidFill>
                  <a:schemeClr val="accent1"/>
                </a:solidFill>
                <a:latin typeface="微软雅黑" panose="020B0503020204020204" pitchFamily="34" charset="-122"/>
                <a:ea typeface="微软雅黑" panose="020B0503020204020204" pitchFamily="34" charset="-122"/>
              </a:rPr>
              <a:t>主要职能是：</a:t>
            </a:r>
          </a:p>
        </p:txBody>
      </p:sp>
      <p:sp>
        <p:nvSpPr>
          <p:cNvPr id="62" name="TextBox 13"/>
          <p:cNvSpPr txBox="1">
            <a:spLocks noChangeArrowheads="1"/>
          </p:cNvSpPr>
          <p:nvPr/>
        </p:nvSpPr>
        <p:spPr bwMode="auto">
          <a:xfrm>
            <a:off x="4442619" y="1130301"/>
            <a:ext cx="33067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3200" b="1" dirty="0">
                <a:solidFill>
                  <a:schemeClr val="accent1"/>
                </a:solidFill>
                <a:latin typeface="微软雅黑" panose="020B0503020204020204" pitchFamily="34" charset="-122"/>
                <a:ea typeface="微软雅黑" panose="020B0503020204020204" pitchFamily="34" charset="-122"/>
              </a:rPr>
              <a:t>三种组织形式</a:t>
            </a:r>
          </a:p>
        </p:txBody>
      </p:sp>
      <p:sp>
        <p:nvSpPr>
          <p:cNvPr id="63" name="TextBox 1"/>
          <p:cNvSpPr txBox="1">
            <a:spLocks noChangeArrowheads="1"/>
          </p:cNvSpPr>
          <p:nvPr/>
        </p:nvSpPr>
        <p:spPr bwMode="auto">
          <a:xfrm>
            <a:off x="4085138" y="1881188"/>
            <a:ext cx="3091474" cy="591760"/>
          </a:xfrm>
          <a:prstGeom prst="homePlate">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lIns="288000" anchor="ctr">
            <a:noAutofit/>
          </a:bodyPr>
          <a:lstStyle/>
          <a:p>
            <a:pPr algn="ctr" hangingPunct="0"/>
            <a:r>
              <a:rPr lang="zh-CN" altLang="en-US" sz="2000" b="1" dirty="0">
                <a:solidFill>
                  <a:schemeClr val="accent1">
                    <a:lumMod val="50000"/>
                  </a:schemeClr>
                </a:solidFill>
                <a:latin typeface="微软雅黑" panose="020B0503020204020204" pitchFamily="34" charset="-122"/>
                <a:ea typeface="微软雅黑" panose="020B0503020204020204" pitchFamily="34" charset="-122"/>
              </a:rPr>
              <a:t>最高领导机关</a:t>
            </a:r>
          </a:p>
        </p:txBody>
      </p:sp>
      <p:sp>
        <p:nvSpPr>
          <p:cNvPr id="64" name="五边形 63"/>
          <p:cNvSpPr>
            <a:spLocks noChangeArrowheads="1"/>
          </p:cNvSpPr>
          <p:nvPr/>
        </p:nvSpPr>
        <p:spPr bwMode="auto">
          <a:xfrm>
            <a:off x="944880" y="1880990"/>
            <a:ext cx="3638994" cy="592156"/>
          </a:xfrm>
          <a:prstGeom prst="homePlate">
            <a:avLst>
              <a:gd name="adj" fmla="val 34466"/>
            </a:avLst>
          </a:prstGeom>
          <a:solidFill>
            <a:schemeClr val="accent1"/>
          </a:solidFill>
          <a:ln>
            <a:solidFill>
              <a:schemeClr val="accent1"/>
            </a:solidFill>
          </a:ln>
        </p:spPr>
        <p:txBody>
          <a:bodyPr wrap="square" lIns="792000" anchor="ctr">
            <a:noAutofit/>
          </a:bodyPr>
          <a:lstStyle/>
          <a:p>
            <a:pPr algn="just" hangingPunct="0"/>
            <a:r>
              <a:rPr lang="zh-CN" altLang="en-US" sz="2400" b="1" dirty="0">
                <a:solidFill>
                  <a:schemeClr val="bg1"/>
                </a:solidFill>
                <a:latin typeface="微软雅黑" panose="020B0503020204020204" pitchFamily="34" charset="-122"/>
                <a:ea typeface="微软雅黑" panose="020B0503020204020204" pitchFamily="34" charset="-122"/>
              </a:rPr>
              <a:t>党支部党员大会</a:t>
            </a:r>
          </a:p>
        </p:txBody>
      </p:sp>
      <p:sp>
        <p:nvSpPr>
          <p:cNvPr id="73" name="椭圆 72"/>
          <p:cNvSpPr/>
          <p:nvPr/>
        </p:nvSpPr>
        <p:spPr bwMode="auto">
          <a:xfrm>
            <a:off x="2367757" y="3439161"/>
            <a:ext cx="214312" cy="214313"/>
          </a:xfrm>
          <a:prstGeom prst="ellipse">
            <a:avLst/>
          </a:prstGeom>
          <a:solidFill>
            <a:schemeClr val="accent1"/>
          </a:solidFill>
          <a:ln w="19050"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74" name="矩形 73"/>
          <p:cNvSpPr>
            <a:spLocks noChangeArrowheads="1"/>
          </p:cNvSpPr>
          <p:nvPr/>
        </p:nvSpPr>
        <p:spPr bwMode="auto">
          <a:xfrm>
            <a:off x="2790033" y="3361374"/>
            <a:ext cx="8486775" cy="111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a:lnSpc>
                <a:spcPts val="2000"/>
              </a:lnSpc>
              <a:buFont typeface="Wingdings" panose="05000000000000000000" pitchFamily="2" charset="2"/>
              <a:buChar char="n"/>
            </a:pPr>
            <a:r>
              <a:rPr lang="zh-CN" altLang="en-US" sz="1400" dirty="0">
                <a:solidFill>
                  <a:schemeClr val="accent1">
                    <a:lumMod val="50000"/>
                  </a:schemeClr>
                </a:solidFill>
                <a:latin typeface="微软雅黑 Light" panose="020B0502040204020203" pitchFamily="34" charset="-122"/>
                <a:ea typeface="微软雅黑 Light" panose="020B0502040204020203" pitchFamily="34" charset="-122"/>
              </a:rPr>
              <a:t>定期听取、讨论和审查党支部委员会的工作报告，对其工作审查和监督。</a:t>
            </a:r>
            <a:endParaRPr lang="en-US" altLang="zh-CN" sz="1400" dirty="0">
              <a:solidFill>
                <a:schemeClr val="accent1">
                  <a:lumMod val="50000"/>
                </a:schemeClr>
              </a:solidFill>
              <a:latin typeface="微软雅黑 Light" panose="020B0502040204020203" pitchFamily="34" charset="-122"/>
              <a:ea typeface="微软雅黑 Light" panose="020B0502040204020203" pitchFamily="34" charset="-122"/>
            </a:endParaRPr>
          </a:p>
          <a:p>
            <a:pPr algn="just" eaLnBrk="1">
              <a:lnSpc>
                <a:spcPts val="2000"/>
              </a:lnSpc>
              <a:buFont typeface="Wingdings" panose="05000000000000000000" pitchFamily="2" charset="2"/>
              <a:buChar char="n"/>
            </a:pPr>
            <a:r>
              <a:rPr lang="zh-CN" altLang="en-US" sz="1400" dirty="0">
                <a:solidFill>
                  <a:schemeClr val="accent1">
                    <a:lumMod val="50000"/>
                  </a:schemeClr>
                </a:solidFill>
                <a:latin typeface="微软雅黑 Light" panose="020B0502040204020203" pitchFamily="34" charset="-122"/>
                <a:ea typeface="微软雅黑 Light" panose="020B0502040204020203" pitchFamily="34" charset="-122"/>
              </a:rPr>
              <a:t>讨论并决定党支部的重大问题。讨论、审批新党员和预备党员转正；讨论决定对党员的表彰和处分等。</a:t>
            </a:r>
            <a:endParaRPr lang="en-US" altLang="zh-CN" sz="1400" dirty="0">
              <a:solidFill>
                <a:schemeClr val="accent1">
                  <a:lumMod val="50000"/>
                </a:schemeClr>
              </a:solidFill>
              <a:latin typeface="微软雅黑 Light" panose="020B0502040204020203" pitchFamily="34" charset="-122"/>
              <a:ea typeface="微软雅黑 Light" panose="020B0502040204020203" pitchFamily="34" charset="-122"/>
            </a:endParaRPr>
          </a:p>
          <a:p>
            <a:pPr algn="just" eaLnBrk="1">
              <a:lnSpc>
                <a:spcPts val="2000"/>
              </a:lnSpc>
              <a:buFont typeface="Wingdings" panose="05000000000000000000" pitchFamily="2" charset="2"/>
              <a:buChar char="n"/>
            </a:pPr>
            <a:r>
              <a:rPr lang="zh-CN" altLang="en-US" sz="1400" dirty="0">
                <a:solidFill>
                  <a:schemeClr val="accent1">
                    <a:lumMod val="50000"/>
                  </a:schemeClr>
                </a:solidFill>
                <a:latin typeface="微软雅黑 Light" panose="020B0502040204020203" pitchFamily="34" charset="-122"/>
                <a:ea typeface="微软雅黑 Light" panose="020B0502040204020203" pitchFamily="34" charset="-122"/>
              </a:rPr>
              <a:t>选举产生新的党支部委员会及出席上级党代会代表，增补和撤消党支部委员。</a:t>
            </a:r>
            <a:endParaRPr lang="en-US" altLang="zh-CN" sz="1400" dirty="0">
              <a:solidFill>
                <a:schemeClr val="accent1">
                  <a:lumMod val="50000"/>
                </a:schemeClr>
              </a:solidFill>
              <a:latin typeface="微软雅黑 Light" panose="020B0502040204020203" pitchFamily="34" charset="-122"/>
              <a:ea typeface="微软雅黑 Light" panose="020B0502040204020203" pitchFamily="34" charset="-122"/>
            </a:endParaRPr>
          </a:p>
          <a:p>
            <a:pPr algn="just" eaLnBrk="1">
              <a:lnSpc>
                <a:spcPts val="2000"/>
              </a:lnSpc>
              <a:buFont typeface="Wingdings" panose="05000000000000000000" pitchFamily="2" charset="2"/>
              <a:buChar char="n"/>
            </a:pPr>
            <a:r>
              <a:rPr lang="zh-CN" altLang="en-US" sz="1400" dirty="0">
                <a:solidFill>
                  <a:schemeClr val="accent1">
                    <a:lumMod val="50000"/>
                  </a:schemeClr>
                </a:solidFill>
                <a:latin typeface="微软雅黑 Light" panose="020B0502040204020203" pitchFamily="34" charset="-122"/>
                <a:ea typeface="微软雅黑 Light" panose="020B0502040204020203" pitchFamily="34" charset="-122"/>
              </a:rPr>
              <a:t>讨论决定党支部的其他重大问题。</a:t>
            </a:r>
          </a:p>
        </p:txBody>
      </p:sp>
      <p:sp>
        <p:nvSpPr>
          <p:cNvPr id="79" name="椭圆 78"/>
          <p:cNvSpPr/>
          <p:nvPr/>
        </p:nvSpPr>
        <p:spPr bwMode="auto">
          <a:xfrm>
            <a:off x="2367757" y="4685240"/>
            <a:ext cx="214312" cy="214313"/>
          </a:xfrm>
          <a:prstGeom prst="ellipse">
            <a:avLst/>
          </a:prstGeom>
          <a:solidFill>
            <a:schemeClr val="accent1"/>
          </a:solidFill>
          <a:ln w="19050"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81" name="矩形 80"/>
          <p:cNvSpPr>
            <a:spLocks noChangeArrowheads="1"/>
          </p:cNvSpPr>
          <p:nvPr/>
        </p:nvSpPr>
        <p:spPr bwMode="auto">
          <a:xfrm>
            <a:off x="2777333" y="4610736"/>
            <a:ext cx="8499475"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hangingPunct="0">
              <a:lnSpc>
                <a:spcPts val="2000"/>
              </a:lnSpc>
            </a:pP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党支部党员大会原则上每个月召开一次，不得少于每三个月召开一次。党支部党员大会由党支部委员会召集，党支部书记主持。</a:t>
            </a:r>
          </a:p>
        </p:txBody>
      </p:sp>
      <p:sp>
        <p:nvSpPr>
          <p:cNvPr id="82" name="椭圆 81"/>
          <p:cNvSpPr/>
          <p:nvPr/>
        </p:nvSpPr>
        <p:spPr bwMode="auto">
          <a:xfrm>
            <a:off x="2367757" y="5365924"/>
            <a:ext cx="214312" cy="214313"/>
          </a:xfrm>
          <a:prstGeom prst="ellipse">
            <a:avLst/>
          </a:prstGeom>
          <a:solidFill>
            <a:schemeClr val="accent1"/>
          </a:solidFill>
          <a:ln w="19050"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3" name="标题 2"/>
          <p:cNvSpPr>
            <a:spLocks noGrp="1"/>
          </p:cNvSpPr>
          <p:nvPr>
            <p:ph type="title"/>
          </p:nvPr>
        </p:nvSpPr>
        <p:spPr/>
        <p:txBody>
          <a:bodyPr/>
          <a:lstStyle/>
          <a:p>
            <a:r>
              <a:rPr lang="zh-CN" altLang="en-US" dirty="0"/>
              <a:t>党支部的</a:t>
            </a:r>
            <a:r>
              <a:rPr lang="zh-CN" altLang="en-US" dirty="0" smtClean="0"/>
              <a:t>组织形式</a:t>
            </a:r>
            <a:endParaRPr lang="zh-CN" altLang="en-US" dirty="0"/>
          </a:p>
        </p:txBody>
      </p:sp>
      <p:sp>
        <p:nvSpPr>
          <p:cNvPr id="20" name="五边形 19"/>
          <p:cNvSpPr/>
          <p:nvPr/>
        </p:nvSpPr>
        <p:spPr bwMode="auto">
          <a:xfrm>
            <a:off x="990760" y="1923543"/>
            <a:ext cx="553243" cy="507050"/>
          </a:xfrm>
          <a:prstGeom prst="homePlate">
            <a:avLst>
              <a:gd name="adj" fmla="val 32094"/>
            </a:avLst>
          </a:prstGeom>
          <a:solidFill>
            <a:schemeClr val="accent3"/>
          </a:solidFill>
          <a:ln w="9525" cap="flat" cmpd="sng" algn="ctr">
            <a:no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b="0" i="0" u="none" strike="noStrike" cap="none" normalizeH="0" baseline="0" dirty="0" smtClean="0">
                <a:ln>
                  <a:noFill/>
                </a:ln>
                <a:solidFill>
                  <a:schemeClr val="bg1"/>
                </a:solidFill>
                <a:effectLst/>
                <a:latin typeface="Impact" panose="020B0806030902050204" pitchFamily="34" charset="0"/>
              </a:rPr>
              <a:t>1</a:t>
            </a:r>
            <a:endParaRPr kumimoji="0" lang="zh-CN" altLang="en-US" sz="2400" b="0" i="0" u="none" strike="noStrike" cap="none" normalizeH="0" baseline="0" dirty="0" smtClean="0">
              <a:ln>
                <a:noFill/>
              </a:ln>
              <a:solidFill>
                <a:schemeClr val="bg1"/>
              </a:solidFill>
              <a:effectLst/>
              <a:latin typeface="Impact" panose="020B0806030902050204" pitchFamily="34" charset="0"/>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barn(inVertical)">
                                      <p:cBhvr>
                                        <p:cTn id="7" dur="1000"/>
                                        <p:tgtEl>
                                          <p:spTgt spid="62"/>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650" fill="hold"/>
                                        <p:tgtEl>
                                          <p:spTgt spid="20"/>
                                        </p:tgtEl>
                                        <p:attrNameLst>
                                          <p:attrName>ppt_x</p:attrName>
                                        </p:attrNameLst>
                                      </p:cBhvr>
                                      <p:tavLst>
                                        <p:tav tm="0">
                                          <p:val>
                                            <p:strVal val="0-#ppt_w/2"/>
                                          </p:val>
                                        </p:tav>
                                        <p:tav tm="100000">
                                          <p:val>
                                            <p:strVal val="#ppt_x"/>
                                          </p:val>
                                        </p:tav>
                                      </p:tavLst>
                                    </p:anim>
                                    <p:anim calcmode="lin" valueType="num">
                                      <p:cBhvr additive="base">
                                        <p:cTn id="12" dur="65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25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650" fill="hold"/>
                                        <p:tgtEl>
                                          <p:spTgt spid="64"/>
                                        </p:tgtEl>
                                        <p:attrNameLst>
                                          <p:attrName>ppt_x</p:attrName>
                                        </p:attrNameLst>
                                      </p:cBhvr>
                                      <p:tavLst>
                                        <p:tav tm="0">
                                          <p:val>
                                            <p:strVal val="0-#ppt_w/2"/>
                                          </p:val>
                                        </p:tav>
                                        <p:tav tm="100000">
                                          <p:val>
                                            <p:strVal val="#ppt_x"/>
                                          </p:val>
                                        </p:tav>
                                      </p:tavLst>
                                    </p:anim>
                                    <p:anim calcmode="lin" valueType="num">
                                      <p:cBhvr additive="base">
                                        <p:cTn id="16" dur="650" fill="hold"/>
                                        <p:tgtEl>
                                          <p:spTgt spid="6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650" fill="hold"/>
                                        <p:tgtEl>
                                          <p:spTgt spid="63"/>
                                        </p:tgtEl>
                                        <p:attrNameLst>
                                          <p:attrName>ppt_x</p:attrName>
                                        </p:attrNameLst>
                                      </p:cBhvr>
                                      <p:tavLst>
                                        <p:tav tm="0">
                                          <p:val>
                                            <p:strVal val="0-#ppt_w/2"/>
                                          </p:val>
                                        </p:tav>
                                        <p:tav tm="100000">
                                          <p:val>
                                            <p:strVal val="#ppt_x"/>
                                          </p:val>
                                        </p:tav>
                                      </p:tavLst>
                                    </p:anim>
                                    <p:anim calcmode="lin" valueType="num">
                                      <p:cBhvr additive="base">
                                        <p:cTn id="20" dur="650" fill="hold"/>
                                        <p:tgtEl>
                                          <p:spTgt spid="63"/>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2150"/>
                            </p:stCondLst>
                            <p:childTnLst>
                              <p:par>
                                <p:cTn id="22" presetID="22" presetClass="entr" presetSubtype="8" fill="hold" grpId="0" nodeType="after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wipe(left)">
                                      <p:cBhvr>
                                        <p:cTn id="24" dur="500"/>
                                        <p:tgtEl>
                                          <p:spTgt spid="59"/>
                                        </p:tgtEl>
                                      </p:cBhvr>
                                    </p:animEffect>
                                  </p:childTnLst>
                                </p:cTn>
                              </p:par>
                            </p:childTnLst>
                          </p:cTn>
                        </p:par>
                        <p:par>
                          <p:cTn id="25" fill="hold" nodeType="afterGroup">
                            <p:stCondLst>
                              <p:cond delay="2650"/>
                            </p:stCondLst>
                            <p:childTnLst>
                              <p:par>
                                <p:cTn id="26" presetID="2" presetClass="entr" presetSubtype="4" fill="hold" grpId="0" nodeType="afterEffect">
                                  <p:stCondLst>
                                    <p:cond delay="0"/>
                                  </p:stCondLst>
                                  <p:childTnLst>
                                    <p:set>
                                      <p:cBhvr>
                                        <p:cTn id="27" dur="1" fill="hold">
                                          <p:stCondLst>
                                            <p:cond delay="0"/>
                                          </p:stCondLst>
                                        </p:cTn>
                                        <p:tgtEl>
                                          <p:spTgt spid="73"/>
                                        </p:tgtEl>
                                        <p:attrNameLst>
                                          <p:attrName>style.visibility</p:attrName>
                                        </p:attrNameLst>
                                      </p:cBhvr>
                                      <p:to>
                                        <p:strVal val="visible"/>
                                      </p:to>
                                    </p:set>
                                    <p:anim calcmode="lin" valueType="num">
                                      <p:cBhvr>
                                        <p:cTn id="28" dur="400" fill="hold"/>
                                        <p:tgtEl>
                                          <p:spTgt spid="73"/>
                                        </p:tgtEl>
                                        <p:attrNameLst>
                                          <p:attrName>ppt_x</p:attrName>
                                        </p:attrNameLst>
                                      </p:cBhvr>
                                      <p:tavLst>
                                        <p:tav tm="0">
                                          <p:val>
                                            <p:strVal val="#ppt_x"/>
                                          </p:val>
                                        </p:tav>
                                        <p:tav tm="100000">
                                          <p:val>
                                            <p:strVal val="#ppt_x"/>
                                          </p:val>
                                        </p:tav>
                                      </p:tavLst>
                                    </p:anim>
                                    <p:anim calcmode="lin" valueType="num">
                                      <p:cBhvr>
                                        <p:cTn id="29" dur="400" fill="hold"/>
                                        <p:tgtEl>
                                          <p:spTgt spid="73"/>
                                        </p:tgtEl>
                                        <p:attrNameLst>
                                          <p:attrName>ppt_y</p:attrName>
                                        </p:attrNameLst>
                                      </p:cBhvr>
                                      <p:tavLst>
                                        <p:tav tm="0">
                                          <p:val>
                                            <p:strVal val="1+#ppt_h/2"/>
                                          </p:val>
                                        </p:tav>
                                        <p:tav tm="100000">
                                          <p:val>
                                            <p:strVal val="#ppt_y"/>
                                          </p:val>
                                        </p:tav>
                                      </p:tavLst>
                                    </p:anim>
                                  </p:childTnLst>
                                </p:cTn>
                              </p:par>
                            </p:childTnLst>
                          </p:cTn>
                        </p:par>
                        <p:par>
                          <p:cTn id="30" fill="hold" nodeType="afterGroup">
                            <p:stCondLst>
                              <p:cond delay="3050"/>
                            </p:stCondLst>
                            <p:childTnLst>
                              <p:par>
                                <p:cTn id="31" presetID="22" presetClass="entr" presetSubtype="8" fill="hold" grpId="0" nodeType="afterEffect">
                                  <p:stCondLst>
                                    <p:cond delay="0"/>
                                  </p:stCondLst>
                                  <p:childTnLst>
                                    <p:set>
                                      <p:cBhvr>
                                        <p:cTn id="32" dur="1" fill="hold">
                                          <p:stCondLst>
                                            <p:cond delay="0"/>
                                          </p:stCondLst>
                                        </p:cTn>
                                        <p:tgtEl>
                                          <p:spTgt spid="74"/>
                                        </p:tgtEl>
                                        <p:attrNameLst>
                                          <p:attrName>style.visibility</p:attrName>
                                        </p:attrNameLst>
                                      </p:cBhvr>
                                      <p:to>
                                        <p:strVal val="visible"/>
                                      </p:to>
                                    </p:set>
                                    <p:animEffect transition="in" filter="wipe(left)">
                                      <p:cBhvr>
                                        <p:cTn id="33" dur="500"/>
                                        <p:tgtEl>
                                          <p:spTgt spid="74"/>
                                        </p:tgtEl>
                                      </p:cBhvr>
                                    </p:animEffect>
                                  </p:childTnLst>
                                </p:cTn>
                              </p:par>
                            </p:childTnLst>
                          </p:cTn>
                        </p:par>
                        <p:par>
                          <p:cTn id="34" fill="hold" nodeType="afterGroup">
                            <p:stCondLst>
                              <p:cond delay="3550"/>
                            </p:stCondLst>
                            <p:childTnLst>
                              <p:par>
                                <p:cTn id="35" presetID="2" presetClass="entr" presetSubtype="4" fill="hold" grpId="0" nodeType="after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p:cTn id="37" dur="400" fill="hold"/>
                                        <p:tgtEl>
                                          <p:spTgt spid="79"/>
                                        </p:tgtEl>
                                        <p:attrNameLst>
                                          <p:attrName>ppt_x</p:attrName>
                                        </p:attrNameLst>
                                      </p:cBhvr>
                                      <p:tavLst>
                                        <p:tav tm="0">
                                          <p:val>
                                            <p:strVal val="#ppt_x"/>
                                          </p:val>
                                        </p:tav>
                                        <p:tav tm="100000">
                                          <p:val>
                                            <p:strVal val="#ppt_x"/>
                                          </p:val>
                                        </p:tav>
                                      </p:tavLst>
                                    </p:anim>
                                    <p:anim calcmode="lin" valueType="num">
                                      <p:cBhvr>
                                        <p:cTn id="38" dur="400" fill="hold"/>
                                        <p:tgtEl>
                                          <p:spTgt spid="79"/>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3950"/>
                            </p:stCondLst>
                            <p:childTnLst>
                              <p:par>
                                <p:cTn id="40" presetID="22" presetClass="entr" presetSubtype="8" fill="hold" grpId="0" nodeType="afterEffect">
                                  <p:stCondLst>
                                    <p:cond delay="0"/>
                                  </p:stCondLst>
                                  <p:childTnLst>
                                    <p:set>
                                      <p:cBhvr>
                                        <p:cTn id="41" dur="1" fill="hold">
                                          <p:stCondLst>
                                            <p:cond delay="0"/>
                                          </p:stCondLst>
                                        </p:cTn>
                                        <p:tgtEl>
                                          <p:spTgt spid="81"/>
                                        </p:tgtEl>
                                        <p:attrNameLst>
                                          <p:attrName>style.visibility</p:attrName>
                                        </p:attrNameLst>
                                      </p:cBhvr>
                                      <p:to>
                                        <p:strVal val="visible"/>
                                      </p:to>
                                    </p:set>
                                    <p:animEffect transition="in" filter="wipe(left)">
                                      <p:cBhvr>
                                        <p:cTn id="42" dur="500"/>
                                        <p:tgtEl>
                                          <p:spTgt spid="81"/>
                                        </p:tgtEl>
                                      </p:cBhvr>
                                    </p:animEffect>
                                  </p:childTnLst>
                                </p:cTn>
                              </p:par>
                            </p:childTnLst>
                          </p:cTn>
                        </p:par>
                        <p:par>
                          <p:cTn id="43" fill="hold" nodeType="afterGroup">
                            <p:stCondLst>
                              <p:cond delay="4450"/>
                            </p:stCondLst>
                            <p:childTnLst>
                              <p:par>
                                <p:cTn id="44" presetID="2" presetClass="entr" presetSubtype="4" fill="hold" grpId="0" nodeType="afterEffect">
                                  <p:stCondLst>
                                    <p:cond delay="0"/>
                                  </p:stCondLst>
                                  <p:childTnLst>
                                    <p:set>
                                      <p:cBhvr>
                                        <p:cTn id="45" dur="1" fill="hold">
                                          <p:stCondLst>
                                            <p:cond delay="0"/>
                                          </p:stCondLst>
                                        </p:cTn>
                                        <p:tgtEl>
                                          <p:spTgt spid="82"/>
                                        </p:tgtEl>
                                        <p:attrNameLst>
                                          <p:attrName>style.visibility</p:attrName>
                                        </p:attrNameLst>
                                      </p:cBhvr>
                                      <p:to>
                                        <p:strVal val="visible"/>
                                      </p:to>
                                    </p:set>
                                    <p:anim calcmode="lin" valueType="num">
                                      <p:cBhvr>
                                        <p:cTn id="46" dur="400" fill="hold"/>
                                        <p:tgtEl>
                                          <p:spTgt spid="82"/>
                                        </p:tgtEl>
                                        <p:attrNameLst>
                                          <p:attrName>ppt_x</p:attrName>
                                        </p:attrNameLst>
                                      </p:cBhvr>
                                      <p:tavLst>
                                        <p:tav tm="0">
                                          <p:val>
                                            <p:strVal val="#ppt_x"/>
                                          </p:val>
                                        </p:tav>
                                        <p:tav tm="100000">
                                          <p:val>
                                            <p:strVal val="#ppt_x"/>
                                          </p:val>
                                        </p:tav>
                                      </p:tavLst>
                                    </p:anim>
                                    <p:anim calcmode="lin" valueType="num">
                                      <p:cBhvr>
                                        <p:cTn id="47" dur="400" fill="hold"/>
                                        <p:tgtEl>
                                          <p:spTgt spid="82"/>
                                        </p:tgtEl>
                                        <p:attrNameLst>
                                          <p:attrName>ppt_y</p:attrName>
                                        </p:attrNameLst>
                                      </p:cBhvr>
                                      <p:tavLst>
                                        <p:tav tm="0">
                                          <p:val>
                                            <p:strVal val="1+#ppt_h/2"/>
                                          </p:val>
                                        </p:tav>
                                        <p:tav tm="100000">
                                          <p:val>
                                            <p:strVal val="#ppt_y"/>
                                          </p:val>
                                        </p:tav>
                                      </p:tavLst>
                                    </p:anim>
                                  </p:childTnLst>
                                </p:cTn>
                              </p:par>
                            </p:childTnLst>
                          </p:cTn>
                        </p:par>
                        <p:par>
                          <p:cTn id="48" fill="hold" nodeType="afterGroup">
                            <p:stCondLst>
                              <p:cond delay="4850"/>
                            </p:stCondLst>
                            <p:childTnLst>
                              <p:par>
                                <p:cTn id="49" presetID="22" presetClass="entr" presetSubtype="8"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9" grpId="0"/>
      <p:bldP spid="62" grpId="0"/>
      <p:bldP spid="63" grpId="0" animBg="1"/>
      <p:bldP spid="64" grpId="0" animBg="1"/>
      <p:bldP spid="73" grpId="0" animBg="1"/>
      <p:bldP spid="74" grpId="0"/>
      <p:bldP spid="79" grpId="0" animBg="1"/>
      <p:bldP spid="81" grpId="0"/>
      <p:bldP spid="82" grpId="0" animBg="1"/>
      <p:bldP spid="2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党支部的组织形式</a:t>
            </a:r>
          </a:p>
        </p:txBody>
      </p:sp>
      <p:sp>
        <p:nvSpPr>
          <p:cNvPr id="3" name="矩形 2"/>
          <p:cNvSpPr>
            <a:spLocks noChangeArrowheads="1"/>
          </p:cNvSpPr>
          <p:nvPr/>
        </p:nvSpPr>
        <p:spPr bwMode="auto">
          <a:xfrm>
            <a:off x="958849" y="1961929"/>
            <a:ext cx="8616157"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000"/>
              </a:lnSpc>
            </a:pPr>
            <a:r>
              <a:rPr lang="zh-CN" altLang="en-US" sz="1500" dirty="0">
                <a:solidFill>
                  <a:schemeClr val="accent1"/>
                </a:solidFill>
                <a:latin typeface="微软雅黑" panose="020B0503020204020204" pitchFamily="34" charset="-122"/>
                <a:ea typeface="微软雅黑" panose="020B0503020204020204" pitchFamily="34" charset="-122"/>
              </a:rPr>
              <a:t>在支部大会闭会期间，负责领导和处理党支部的日常工作。党支部委员会会议是集体研究决定党内重大问题的一种主要形式，一般每月召开一次会议，根据需要也可随时召开。</a:t>
            </a:r>
          </a:p>
        </p:txBody>
      </p:sp>
      <p:sp>
        <p:nvSpPr>
          <p:cNvPr id="4" name="椭圆 3"/>
          <p:cNvSpPr/>
          <p:nvPr/>
        </p:nvSpPr>
        <p:spPr bwMode="auto">
          <a:xfrm>
            <a:off x="2355057" y="2734696"/>
            <a:ext cx="214312" cy="214313"/>
          </a:xfrm>
          <a:prstGeom prst="ellipse">
            <a:avLst/>
          </a:prstGeom>
          <a:solidFill>
            <a:schemeClr val="accent1"/>
          </a:solidFill>
          <a:ln w="19050"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5" name="矩形 4"/>
          <p:cNvSpPr>
            <a:spLocks noChangeArrowheads="1"/>
          </p:cNvSpPr>
          <p:nvPr/>
        </p:nvSpPr>
        <p:spPr bwMode="auto">
          <a:xfrm>
            <a:off x="2739233" y="2653733"/>
            <a:ext cx="8499475"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hangingPunct="0">
              <a:lnSpc>
                <a:spcPts val="2000"/>
              </a:lnSpc>
            </a:pP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一般情况下，支部委员会由支部党员大会选举产生。支部委员会的组成人数应根据本支部党员人数和工作需要来确定，以</a:t>
            </a:r>
            <a:r>
              <a:rPr lang="en-US" altLang="zh-CN" sz="1500" dirty="0">
                <a:solidFill>
                  <a:schemeClr val="accent1">
                    <a:lumMod val="50000"/>
                  </a:schemeClr>
                </a:solidFill>
                <a:latin typeface="微软雅黑" panose="020B0503020204020204" pitchFamily="34" charset="-122"/>
                <a:ea typeface="微软雅黑" panose="020B0503020204020204" pitchFamily="34" charset="-122"/>
              </a:rPr>
              <a:t>3—5</a:t>
            </a: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人为宜，不超过</a:t>
            </a:r>
            <a:r>
              <a:rPr lang="en-US" altLang="zh-CN" sz="1500" dirty="0">
                <a:solidFill>
                  <a:schemeClr val="accent1">
                    <a:lumMod val="50000"/>
                  </a:schemeClr>
                </a:solidFill>
                <a:latin typeface="微软雅黑" panose="020B0503020204020204" pitchFamily="34" charset="-122"/>
                <a:ea typeface="微软雅黑" panose="020B0503020204020204" pitchFamily="34" charset="-122"/>
              </a:rPr>
              <a:t>7</a:t>
            </a: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人。</a:t>
            </a:r>
          </a:p>
        </p:txBody>
      </p:sp>
      <p:sp>
        <p:nvSpPr>
          <p:cNvPr id="6" name="矩形 5"/>
          <p:cNvSpPr>
            <a:spLocks noChangeArrowheads="1"/>
          </p:cNvSpPr>
          <p:nvPr/>
        </p:nvSpPr>
        <p:spPr bwMode="auto">
          <a:xfrm>
            <a:off x="973072" y="4135607"/>
            <a:ext cx="10303736" cy="605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000"/>
              </a:lnSpc>
            </a:pPr>
            <a:r>
              <a:rPr lang="zh-CN" altLang="en-US" sz="1500" dirty="0">
                <a:solidFill>
                  <a:schemeClr val="accent1"/>
                </a:solidFill>
                <a:latin typeface="微软雅黑" panose="020B0503020204020204" pitchFamily="34" charset="-122"/>
                <a:ea typeface="微软雅黑" panose="020B0503020204020204" pitchFamily="34" charset="-122"/>
              </a:rPr>
              <a:t>党小组不是党的一级组织形式，但它是党支部的组成部分，是党支部教育和管理党员的一种组织形式，是党支部工作的重要环节，是党支部直接联系群众的桥梁和纽带。</a:t>
            </a:r>
          </a:p>
        </p:txBody>
      </p:sp>
      <p:sp>
        <p:nvSpPr>
          <p:cNvPr id="7" name="椭圆 6"/>
          <p:cNvSpPr/>
          <p:nvPr/>
        </p:nvSpPr>
        <p:spPr bwMode="auto">
          <a:xfrm>
            <a:off x="2355057" y="4961864"/>
            <a:ext cx="214312" cy="214312"/>
          </a:xfrm>
          <a:prstGeom prst="ellipse">
            <a:avLst/>
          </a:prstGeom>
          <a:solidFill>
            <a:schemeClr val="accent1"/>
          </a:solidFill>
          <a:ln w="19050"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8" name="矩形 7"/>
          <p:cNvSpPr>
            <a:spLocks noChangeArrowheads="1"/>
          </p:cNvSpPr>
          <p:nvPr/>
        </p:nvSpPr>
        <p:spPr bwMode="auto">
          <a:xfrm>
            <a:off x="2777333" y="4880901"/>
            <a:ext cx="8499475"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hangingPunct="0">
              <a:lnSpc>
                <a:spcPts val="2000"/>
              </a:lnSpc>
            </a:pP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党小组的主要作用和任务：</a:t>
            </a:r>
            <a:r>
              <a:rPr lang="zh-CN" altLang="en-US" sz="1500" b="1" dirty="0">
                <a:solidFill>
                  <a:schemeClr val="accent1">
                    <a:lumMod val="50000"/>
                  </a:schemeClr>
                </a:solidFill>
                <a:latin typeface="微软雅黑" panose="020B0503020204020204" pitchFamily="34" charset="-122"/>
                <a:ea typeface="微软雅黑" panose="020B0503020204020204" pitchFamily="34" charset="-122"/>
              </a:rPr>
              <a:t>一是</a:t>
            </a: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组织党员学习，</a:t>
            </a:r>
            <a:r>
              <a:rPr lang="zh-CN" altLang="en-US" sz="1500" b="1" dirty="0">
                <a:solidFill>
                  <a:schemeClr val="accent1">
                    <a:lumMod val="50000"/>
                  </a:schemeClr>
                </a:solidFill>
                <a:latin typeface="微软雅黑" panose="020B0503020204020204" pitchFamily="34" charset="-122"/>
                <a:ea typeface="微软雅黑" panose="020B0503020204020204" pitchFamily="34" charset="-122"/>
              </a:rPr>
              <a:t>二是</a:t>
            </a: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具体组织和监督党员执行党支部的决议，</a:t>
            </a:r>
            <a:r>
              <a:rPr lang="zh-CN" altLang="en-US" sz="1500" b="1" dirty="0">
                <a:solidFill>
                  <a:schemeClr val="accent1">
                    <a:lumMod val="50000"/>
                  </a:schemeClr>
                </a:solidFill>
                <a:latin typeface="微软雅黑" panose="020B0503020204020204" pitchFamily="34" charset="-122"/>
                <a:ea typeface="微软雅黑" panose="020B0503020204020204" pitchFamily="34" charset="-122"/>
              </a:rPr>
              <a:t>三是</a:t>
            </a: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定期召开组织生活会，</a:t>
            </a:r>
            <a:r>
              <a:rPr lang="zh-CN" altLang="en-US" sz="1500" b="1" dirty="0">
                <a:solidFill>
                  <a:schemeClr val="accent1">
                    <a:lumMod val="50000"/>
                  </a:schemeClr>
                </a:solidFill>
                <a:latin typeface="微软雅黑" panose="020B0503020204020204" pitchFamily="34" charset="-122"/>
                <a:ea typeface="微软雅黑" panose="020B0503020204020204" pitchFamily="34" charset="-122"/>
              </a:rPr>
              <a:t>四是</a:t>
            </a: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协助党支部做好日常性的党务工作，如对提出入党要求的积极分子的培养教育、预备党员的考察转正、评议党员和收缴党费。</a:t>
            </a:r>
          </a:p>
        </p:txBody>
      </p:sp>
      <p:sp>
        <p:nvSpPr>
          <p:cNvPr id="9" name="椭圆 8"/>
          <p:cNvSpPr/>
          <p:nvPr/>
        </p:nvSpPr>
        <p:spPr bwMode="auto">
          <a:xfrm>
            <a:off x="2355057" y="5834989"/>
            <a:ext cx="214312" cy="214312"/>
          </a:xfrm>
          <a:prstGeom prst="ellipse">
            <a:avLst/>
          </a:prstGeom>
          <a:solidFill>
            <a:schemeClr val="accent1"/>
          </a:solidFill>
          <a:ln w="19050"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10" name="矩形 9"/>
          <p:cNvSpPr>
            <a:spLocks noChangeArrowheads="1"/>
          </p:cNvSpPr>
          <p:nvPr/>
        </p:nvSpPr>
        <p:spPr bwMode="auto">
          <a:xfrm>
            <a:off x="2777333" y="5850865"/>
            <a:ext cx="8499475" cy="3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hangingPunct="0">
              <a:lnSpc>
                <a:spcPts val="2000"/>
              </a:lnSpc>
            </a:pPr>
            <a:r>
              <a:rPr lang="zh-CN" altLang="en-US" sz="1500">
                <a:solidFill>
                  <a:schemeClr val="accent1">
                    <a:lumMod val="50000"/>
                  </a:schemeClr>
                </a:solidFill>
                <a:latin typeface="微软雅黑" panose="020B0503020204020204" pitchFamily="34" charset="-122"/>
                <a:ea typeface="微软雅黑" panose="020B0503020204020204" pitchFamily="34" charset="-122"/>
              </a:rPr>
              <a:t>党小组会一般每月</a:t>
            </a:r>
            <a:r>
              <a:rPr lang="en-US" altLang="zh-CN" sz="1500" dirty="0">
                <a:solidFill>
                  <a:schemeClr val="accent1">
                    <a:lumMod val="50000"/>
                  </a:schemeClr>
                </a:solidFill>
                <a:latin typeface="微软雅黑" panose="020B0503020204020204" pitchFamily="34" charset="-122"/>
                <a:ea typeface="微软雅黑" panose="020B0503020204020204" pitchFamily="34" charset="-122"/>
              </a:rPr>
              <a:t>1—2</a:t>
            </a:r>
            <a:r>
              <a:rPr lang="zh-CN" altLang="en-US" sz="1500">
                <a:solidFill>
                  <a:schemeClr val="accent1">
                    <a:lumMod val="50000"/>
                  </a:schemeClr>
                </a:solidFill>
                <a:latin typeface="微软雅黑" panose="020B0503020204020204" pitchFamily="34" charset="-122"/>
                <a:ea typeface="微软雅黑" panose="020B0503020204020204" pitchFamily="34" charset="-122"/>
              </a:rPr>
              <a:t>次。会的内容可根据实际情况，采取多种形式进行。</a:t>
            </a:r>
          </a:p>
        </p:txBody>
      </p:sp>
      <p:sp>
        <p:nvSpPr>
          <p:cNvPr id="11" name="TextBox 1"/>
          <p:cNvSpPr txBox="1">
            <a:spLocks noChangeArrowheads="1"/>
          </p:cNvSpPr>
          <p:nvPr/>
        </p:nvSpPr>
        <p:spPr bwMode="auto">
          <a:xfrm>
            <a:off x="4224838" y="1284288"/>
            <a:ext cx="3781418" cy="591760"/>
          </a:xfrm>
          <a:prstGeom prst="homePlate">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lIns="288000" anchor="ctr">
            <a:noAutofit/>
          </a:bodyPr>
          <a:lstStyle/>
          <a:p>
            <a:pPr algn="ctr" hangingPunct="0"/>
            <a:r>
              <a:rPr lang="zh-CN" altLang="en-US" sz="2000" b="1" dirty="0" smtClean="0">
                <a:solidFill>
                  <a:schemeClr val="accent1">
                    <a:lumMod val="50000"/>
                  </a:schemeClr>
                </a:solidFill>
                <a:latin typeface="微软雅黑" panose="020B0503020204020204" pitchFamily="34" charset="-122"/>
                <a:ea typeface="微软雅黑" panose="020B0503020204020204" pitchFamily="34" charset="-122"/>
              </a:rPr>
              <a:t>领导并处理日常工作</a:t>
            </a:r>
            <a:endParaRPr lang="zh-CN" altLang="en-US" sz="2000" b="1"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12" name="五边形 11"/>
          <p:cNvSpPr>
            <a:spLocks noChangeArrowheads="1"/>
          </p:cNvSpPr>
          <p:nvPr/>
        </p:nvSpPr>
        <p:spPr bwMode="auto">
          <a:xfrm>
            <a:off x="1046480" y="1284090"/>
            <a:ext cx="3638994" cy="592156"/>
          </a:xfrm>
          <a:prstGeom prst="homePlate">
            <a:avLst>
              <a:gd name="adj" fmla="val 34466"/>
            </a:avLst>
          </a:prstGeom>
          <a:solidFill>
            <a:schemeClr val="accent1"/>
          </a:solidFill>
          <a:ln>
            <a:solidFill>
              <a:schemeClr val="accent1"/>
            </a:solidFill>
          </a:ln>
        </p:spPr>
        <p:txBody>
          <a:bodyPr wrap="square" lIns="792000" anchor="ctr">
            <a:noAutofit/>
          </a:bodyPr>
          <a:lstStyle/>
          <a:p>
            <a:pPr algn="just" hangingPunct="0"/>
            <a:r>
              <a:rPr lang="zh-CN" altLang="en-US" sz="2400" b="1" dirty="0" smtClean="0">
                <a:solidFill>
                  <a:schemeClr val="bg1"/>
                </a:solidFill>
                <a:latin typeface="微软雅黑" panose="020B0503020204020204" pitchFamily="34" charset="-122"/>
                <a:ea typeface="微软雅黑" panose="020B0503020204020204" pitchFamily="34" charset="-122"/>
              </a:rPr>
              <a:t>党支部委员会</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3" name="五边形 12"/>
          <p:cNvSpPr/>
          <p:nvPr/>
        </p:nvSpPr>
        <p:spPr bwMode="auto">
          <a:xfrm>
            <a:off x="1092360" y="1326643"/>
            <a:ext cx="553243" cy="507050"/>
          </a:xfrm>
          <a:prstGeom prst="homePlate">
            <a:avLst>
              <a:gd name="adj" fmla="val 32094"/>
            </a:avLst>
          </a:prstGeom>
          <a:solidFill>
            <a:schemeClr val="accent3"/>
          </a:solidFill>
          <a:ln w="9525" cap="flat" cmpd="sng" algn="ctr">
            <a:no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b="0" i="0" u="none" strike="noStrike" cap="none" normalizeH="0" baseline="0" dirty="0" smtClean="0">
                <a:ln>
                  <a:noFill/>
                </a:ln>
                <a:solidFill>
                  <a:schemeClr val="bg1"/>
                </a:solidFill>
                <a:effectLst/>
                <a:latin typeface="Impact" panose="020B0806030902050204" pitchFamily="34" charset="0"/>
              </a:rPr>
              <a:t>2</a:t>
            </a:r>
            <a:endParaRPr kumimoji="0" lang="zh-CN" altLang="en-US" sz="2400" b="0" i="0" u="none" strike="noStrike" cap="none" normalizeH="0" baseline="0" dirty="0" smtClean="0">
              <a:ln>
                <a:noFill/>
              </a:ln>
              <a:solidFill>
                <a:schemeClr val="bg1"/>
              </a:solidFill>
              <a:effectLst/>
              <a:latin typeface="Impact" panose="020B0806030902050204" pitchFamily="34" charset="0"/>
            </a:endParaRPr>
          </a:p>
        </p:txBody>
      </p:sp>
      <p:sp>
        <p:nvSpPr>
          <p:cNvPr id="14" name="TextBox 1"/>
          <p:cNvSpPr txBox="1">
            <a:spLocks noChangeArrowheads="1"/>
          </p:cNvSpPr>
          <p:nvPr/>
        </p:nvSpPr>
        <p:spPr bwMode="auto">
          <a:xfrm>
            <a:off x="4224838" y="3410846"/>
            <a:ext cx="3781418" cy="591760"/>
          </a:xfrm>
          <a:prstGeom prst="homePlate">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lIns="288000" anchor="ctr">
            <a:noAutofit/>
          </a:bodyPr>
          <a:lstStyle>
            <a:defPPr>
              <a:defRPr lang="zh-CN"/>
            </a:defPPr>
            <a:lvl1pPr algn="ctr" hangingPunct="0">
              <a:defRPr sz="2000" b="1">
                <a:solidFill>
                  <a:schemeClr val="accent1">
                    <a:lumMod val="50000"/>
                  </a:schemeClr>
                </a:solidFill>
                <a:latin typeface="微软雅黑" panose="020B0503020204020204" pitchFamily="34" charset="-122"/>
                <a:ea typeface="微软雅黑" panose="020B0503020204020204" pitchFamily="34" charset="-122"/>
              </a:defRPr>
            </a:lvl1pPr>
          </a:lstStyle>
          <a:p>
            <a:r>
              <a:rPr lang="zh-CN" altLang="en-US" dirty="0"/>
              <a:t>党支部的组成部分</a:t>
            </a:r>
          </a:p>
        </p:txBody>
      </p:sp>
      <p:sp>
        <p:nvSpPr>
          <p:cNvPr id="15" name="五边形 14"/>
          <p:cNvSpPr>
            <a:spLocks noChangeArrowheads="1"/>
          </p:cNvSpPr>
          <p:nvPr/>
        </p:nvSpPr>
        <p:spPr bwMode="auto">
          <a:xfrm>
            <a:off x="1046480" y="3410648"/>
            <a:ext cx="3638994" cy="592156"/>
          </a:xfrm>
          <a:prstGeom prst="homePlate">
            <a:avLst>
              <a:gd name="adj" fmla="val 34466"/>
            </a:avLst>
          </a:prstGeom>
          <a:solidFill>
            <a:schemeClr val="accent1"/>
          </a:solidFill>
          <a:ln>
            <a:solidFill>
              <a:schemeClr val="accent1"/>
            </a:solidFill>
          </a:ln>
        </p:spPr>
        <p:txBody>
          <a:bodyPr wrap="square" lIns="792000" anchor="ctr">
            <a:noAutofit/>
          </a:bodyPr>
          <a:lstStyle/>
          <a:p>
            <a:pPr algn="just" hangingPunct="0"/>
            <a:r>
              <a:rPr lang="zh-CN" altLang="en-US" sz="2400" b="1" dirty="0" smtClean="0">
                <a:solidFill>
                  <a:schemeClr val="bg1"/>
                </a:solidFill>
                <a:latin typeface="微软雅黑" panose="020B0503020204020204" pitchFamily="34" charset="-122"/>
                <a:ea typeface="微软雅黑" panose="020B0503020204020204" pitchFamily="34" charset="-122"/>
              </a:rPr>
              <a:t>党小组</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6" name="五边形 15"/>
          <p:cNvSpPr/>
          <p:nvPr/>
        </p:nvSpPr>
        <p:spPr bwMode="auto">
          <a:xfrm>
            <a:off x="1092360" y="3453201"/>
            <a:ext cx="553243" cy="507050"/>
          </a:xfrm>
          <a:prstGeom prst="homePlate">
            <a:avLst>
              <a:gd name="adj" fmla="val 32094"/>
            </a:avLst>
          </a:prstGeom>
          <a:solidFill>
            <a:schemeClr val="accent3"/>
          </a:solidFill>
          <a:ln w="9525" cap="flat" cmpd="sng" algn="ctr">
            <a:no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b="0" i="0" u="none" strike="noStrike" cap="none" normalizeH="0" baseline="0" dirty="0" smtClean="0">
                <a:ln>
                  <a:noFill/>
                </a:ln>
                <a:solidFill>
                  <a:schemeClr val="bg1"/>
                </a:solidFill>
                <a:effectLst/>
                <a:latin typeface="Impact" panose="020B0806030902050204" pitchFamily="34" charset="0"/>
              </a:rPr>
              <a:t>3</a:t>
            </a:r>
            <a:endParaRPr kumimoji="0" lang="zh-CN" altLang="en-US" sz="2400" b="0" i="0" u="none" strike="noStrike" cap="none" normalizeH="0" baseline="0" dirty="0" smtClean="0">
              <a:ln>
                <a:noFill/>
              </a:ln>
              <a:solidFill>
                <a:schemeClr val="bg1"/>
              </a:solidFill>
              <a:effectLst/>
              <a:latin typeface="Impact" panose="020B0806030902050204" pitchFamily="34" charset="0"/>
            </a:endParaRPr>
          </a:p>
        </p:txBody>
      </p:sp>
    </p:spTree>
    <p:extLst>
      <p:ext uri="{BB962C8B-B14F-4D97-AF65-F5344CB8AC3E}">
        <p14:creationId xmlns:p14="http://schemas.microsoft.com/office/powerpoint/2010/main" val="189603607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650" fill="hold"/>
                                        <p:tgtEl>
                                          <p:spTgt spid="13"/>
                                        </p:tgtEl>
                                        <p:attrNameLst>
                                          <p:attrName>ppt_x</p:attrName>
                                        </p:attrNameLst>
                                      </p:cBhvr>
                                      <p:tavLst>
                                        <p:tav tm="0">
                                          <p:val>
                                            <p:strVal val="0-#ppt_w/2"/>
                                          </p:val>
                                        </p:tav>
                                        <p:tav tm="100000">
                                          <p:val>
                                            <p:strVal val="#ppt_x"/>
                                          </p:val>
                                        </p:tav>
                                      </p:tavLst>
                                    </p:anim>
                                    <p:anim calcmode="lin" valueType="num">
                                      <p:cBhvr additive="base">
                                        <p:cTn id="8" dur="65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650" fill="hold"/>
                                        <p:tgtEl>
                                          <p:spTgt spid="12"/>
                                        </p:tgtEl>
                                        <p:attrNameLst>
                                          <p:attrName>ppt_x</p:attrName>
                                        </p:attrNameLst>
                                      </p:cBhvr>
                                      <p:tavLst>
                                        <p:tav tm="0">
                                          <p:val>
                                            <p:strVal val="0-#ppt_w/2"/>
                                          </p:val>
                                        </p:tav>
                                        <p:tav tm="100000">
                                          <p:val>
                                            <p:strVal val="#ppt_x"/>
                                          </p:val>
                                        </p:tav>
                                      </p:tavLst>
                                    </p:anim>
                                    <p:anim calcmode="lin" valueType="num">
                                      <p:cBhvr additive="base">
                                        <p:cTn id="12" dur="65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650" fill="hold"/>
                                        <p:tgtEl>
                                          <p:spTgt spid="11"/>
                                        </p:tgtEl>
                                        <p:attrNameLst>
                                          <p:attrName>ppt_x</p:attrName>
                                        </p:attrNameLst>
                                      </p:cBhvr>
                                      <p:tavLst>
                                        <p:tav tm="0">
                                          <p:val>
                                            <p:strVal val="0-#ppt_w/2"/>
                                          </p:val>
                                        </p:tav>
                                        <p:tav tm="100000">
                                          <p:val>
                                            <p:strVal val="#ppt_x"/>
                                          </p:val>
                                        </p:tav>
                                      </p:tavLst>
                                    </p:anim>
                                    <p:anim calcmode="lin" valueType="num">
                                      <p:cBhvr additive="base">
                                        <p:cTn id="16" dur="650" fill="hold"/>
                                        <p:tgtEl>
                                          <p:spTgt spid="11"/>
                                        </p:tgtEl>
                                        <p:attrNameLst>
                                          <p:attrName>ppt_y</p:attrName>
                                        </p:attrNameLst>
                                      </p:cBhvr>
                                      <p:tavLst>
                                        <p:tav tm="0">
                                          <p:val>
                                            <p:strVal val="#ppt_y"/>
                                          </p:val>
                                        </p:tav>
                                        <p:tav tm="100000">
                                          <p:val>
                                            <p:strVal val="#ppt_y"/>
                                          </p:val>
                                        </p:tav>
                                      </p:tavLst>
                                    </p:anim>
                                  </p:childTnLst>
                                </p:cTn>
                              </p:par>
                            </p:childTnLst>
                          </p:cTn>
                        </p:par>
                        <p:par>
                          <p:cTn id="17" fill="hold">
                            <p:stCondLst>
                              <p:cond delay="1150"/>
                            </p:stCondLst>
                            <p:childTnLst>
                              <p:par>
                                <p:cTn id="18" presetID="22" presetClass="entr" presetSubtype="8"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par>
                          <p:cTn id="21" fill="hold">
                            <p:stCondLst>
                              <p:cond delay="1650"/>
                            </p:stCondLst>
                            <p:childTnLst>
                              <p:par>
                                <p:cTn id="22" presetID="2" presetClass="entr" presetSubtype="4"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400" fill="hold"/>
                                        <p:tgtEl>
                                          <p:spTgt spid="4"/>
                                        </p:tgtEl>
                                        <p:attrNameLst>
                                          <p:attrName>ppt_x</p:attrName>
                                        </p:attrNameLst>
                                      </p:cBhvr>
                                      <p:tavLst>
                                        <p:tav tm="0">
                                          <p:val>
                                            <p:strVal val="#ppt_x"/>
                                          </p:val>
                                        </p:tav>
                                        <p:tav tm="100000">
                                          <p:val>
                                            <p:strVal val="#ppt_x"/>
                                          </p:val>
                                        </p:tav>
                                      </p:tavLst>
                                    </p:anim>
                                    <p:anim calcmode="lin" valueType="num">
                                      <p:cBhvr>
                                        <p:cTn id="25" dur="400" fill="hold"/>
                                        <p:tgtEl>
                                          <p:spTgt spid="4"/>
                                        </p:tgtEl>
                                        <p:attrNameLst>
                                          <p:attrName>ppt_y</p:attrName>
                                        </p:attrNameLst>
                                      </p:cBhvr>
                                      <p:tavLst>
                                        <p:tav tm="0">
                                          <p:val>
                                            <p:strVal val="1+#ppt_h/2"/>
                                          </p:val>
                                        </p:tav>
                                        <p:tav tm="100000">
                                          <p:val>
                                            <p:strVal val="#ppt_y"/>
                                          </p:val>
                                        </p:tav>
                                      </p:tavLst>
                                    </p:anim>
                                  </p:childTnLst>
                                </p:cTn>
                              </p:par>
                            </p:childTnLst>
                          </p:cTn>
                        </p:par>
                        <p:par>
                          <p:cTn id="26" fill="hold">
                            <p:stCondLst>
                              <p:cond delay="2050"/>
                            </p:stCondLst>
                            <p:childTnLst>
                              <p:par>
                                <p:cTn id="27" presetID="22" presetClass="entr" presetSubtype="8"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2550"/>
                            </p:stCondLst>
                            <p:childTnLst>
                              <p:par>
                                <p:cTn id="31" presetID="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650" fill="hold"/>
                                        <p:tgtEl>
                                          <p:spTgt spid="16"/>
                                        </p:tgtEl>
                                        <p:attrNameLst>
                                          <p:attrName>ppt_x</p:attrName>
                                        </p:attrNameLst>
                                      </p:cBhvr>
                                      <p:tavLst>
                                        <p:tav tm="0">
                                          <p:val>
                                            <p:strVal val="0-#ppt_w/2"/>
                                          </p:val>
                                        </p:tav>
                                        <p:tav tm="100000">
                                          <p:val>
                                            <p:strVal val="#ppt_x"/>
                                          </p:val>
                                        </p:tav>
                                      </p:tavLst>
                                    </p:anim>
                                    <p:anim calcmode="lin" valueType="num">
                                      <p:cBhvr additive="base">
                                        <p:cTn id="34" dur="650" fill="hold"/>
                                        <p:tgtEl>
                                          <p:spTgt spid="16"/>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25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650" fill="hold"/>
                                        <p:tgtEl>
                                          <p:spTgt spid="15"/>
                                        </p:tgtEl>
                                        <p:attrNameLst>
                                          <p:attrName>ppt_x</p:attrName>
                                        </p:attrNameLst>
                                      </p:cBhvr>
                                      <p:tavLst>
                                        <p:tav tm="0">
                                          <p:val>
                                            <p:strVal val="0-#ppt_w/2"/>
                                          </p:val>
                                        </p:tav>
                                        <p:tav tm="100000">
                                          <p:val>
                                            <p:strVal val="#ppt_x"/>
                                          </p:val>
                                        </p:tav>
                                      </p:tavLst>
                                    </p:anim>
                                    <p:anim calcmode="lin" valueType="num">
                                      <p:cBhvr additive="base">
                                        <p:cTn id="38" dur="650" fill="hold"/>
                                        <p:tgtEl>
                                          <p:spTgt spid="15"/>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5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650" fill="hold"/>
                                        <p:tgtEl>
                                          <p:spTgt spid="14"/>
                                        </p:tgtEl>
                                        <p:attrNameLst>
                                          <p:attrName>ppt_x</p:attrName>
                                        </p:attrNameLst>
                                      </p:cBhvr>
                                      <p:tavLst>
                                        <p:tav tm="0">
                                          <p:val>
                                            <p:strVal val="0-#ppt_w/2"/>
                                          </p:val>
                                        </p:tav>
                                        <p:tav tm="100000">
                                          <p:val>
                                            <p:strVal val="#ppt_x"/>
                                          </p:val>
                                        </p:tav>
                                      </p:tavLst>
                                    </p:anim>
                                    <p:anim calcmode="lin" valueType="num">
                                      <p:cBhvr additive="base">
                                        <p:cTn id="42" dur="650" fill="hold"/>
                                        <p:tgtEl>
                                          <p:spTgt spid="14"/>
                                        </p:tgtEl>
                                        <p:attrNameLst>
                                          <p:attrName>ppt_y</p:attrName>
                                        </p:attrNameLst>
                                      </p:cBhvr>
                                      <p:tavLst>
                                        <p:tav tm="0">
                                          <p:val>
                                            <p:strVal val="#ppt_y"/>
                                          </p:val>
                                        </p:tav>
                                        <p:tav tm="100000">
                                          <p:val>
                                            <p:strVal val="#ppt_y"/>
                                          </p:val>
                                        </p:tav>
                                      </p:tavLst>
                                    </p:anim>
                                  </p:childTnLst>
                                </p:cTn>
                              </p:par>
                            </p:childTnLst>
                          </p:cTn>
                        </p:par>
                        <p:par>
                          <p:cTn id="43" fill="hold">
                            <p:stCondLst>
                              <p:cond delay="3700"/>
                            </p:stCondLst>
                            <p:childTnLst>
                              <p:par>
                                <p:cTn id="44" presetID="22" presetClass="entr" presetSubtype="8"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left)">
                                      <p:cBhvr>
                                        <p:cTn id="46" dur="500"/>
                                        <p:tgtEl>
                                          <p:spTgt spid="6"/>
                                        </p:tgtEl>
                                      </p:cBhvr>
                                    </p:animEffect>
                                  </p:childTnLst>
                                </p:cTn>
                              </p:par>
                            </p:childTnLst>
                          </p:cTn>
                        </p:par>
                        <p:par>
                          <p:cTn id="47" fill="hold">
                            <p:stCondLst>
                              <p:cond delay="4200"/>
                            </p:stCondLst>
                            <p:childTnLst>
                              <p:par>
                                <p:cTn id="48" presetID="2" presetClass="entr" presetSubtype="4"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400" fill="hold"/>
                                        <p:tgtEl>
                                          <p:spTgt spid="7"/>
                                        </p:tgtEl>
                                        <p:attrNameLst>
                                          <p:attrName>ppt_x</p:attrName>
                                        </p:attrNameLst>
                                      </p:cBhvr>
                                      <p:tavLst>
                                        <p:tav tm="0">
                                          <p:val>
                                            <p:strVal val="#ppt_x"/>
                                          </p:val>
                                        </p:tav>
                                        <p:tav tm="100000">
                                          <p:val>
                                            <p:strVal val="#ppt_x"/>
                                          </p:val>
                                        </p:tav>
                                      </p:tavLst>
                                    </p:anim>
                                    <p:anim calcmode="lin" valueType="num">
                                      <p:cBhvr>
                                        <p:cTn id="51" dur="400" fill="hold"/>
                                        <p:tgtEl>
                                          <p:spTgt spid="7"/>
                                        </p:tgtEl>
                                        <p:attrNameLst>
                                          <p:attrName>ppt_y</p:attrName>
                                        </p:attrNameLst>
                                      </p:cBhvr>
                                      <p:tavLst>
                                        <p:tav tm="0">
                                          <p:val>
                                            <p:strVal val="1+#ppt_h/2"/>
                                          </p:val>
                                        </p:tav>
                                        <p:tav tm="100000">
                                          <p:val>
                                            <p:strVal val="#ppt_y"/>
                                          </p:val>
                                        </p:tav>
                                      </p:tavLst>
                                    </p:anim>
                                  </p:childTnLst>
                                </p:cTn>
                              </p:par>
                            </p:childTnLst>
                          </p:cTn>
                        </p:par>
                        <p:par>
                          <p:cTn id="52" fill="hold">
                            <p:stCondLst>
                              <p:cond delay="4600"/>
                            </p:stCondLst>
                            <p:childTnLst>
                              <p:par>
                                <p:cTn id="53" presetID="22" presetClass="entr" presetSubtype="8"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left)">
                                      <p:cBhvr>
                                        <p:cTn id="55" dur="500"/>
                                        <p:tgtEl>
                                          <p:spTgt spid="8"/>
                                        </p:tgtEl>
                                      </p:cBhvr>
                                    </p:animEffect>
                                  </p:childTnLst>
                                </p:cTn>
                              </p:par>
                            </p:childTnLst>
                          </p:cTn>
                        </p:par>
                        <p:par>
                          <p:cTn id="56" fill="hold">
                            <p:stCondLst>
                              <p:cond delay="5100"/>
                            </p:stCondLst>
                            <p:childTnLst>
                              <p:par>
                                <p:cTn id="57" presetID="2" presetClass="entr" presetSubtype="4"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400" fill="hold"/>
                                        <p:tgtEl>
                                          <p:spTgt spid="9"/>
                                        </p:tgtEl>
                                        <p:attrNameLst>
                                          <p:attrName>ppt_x</p:attrName>
                                        </p:attrNameLst>
                                      </p:cBhvr>
                                      <p:tavLst>
                                        <p:tav tm="0">
                                          <p:val>
                                            <p:strVal val="#ppt_x"/>
                                          </p:val>
                                        </p:tav>
                                        <p:tav tm="100000">
                                          <p:val>
                                            <p:strVal val="#ppt_x"/>
                                          </p:val>
                                        </p:tav>
                                      </p:tavLst>
                                    </p:anim>
                                    <p:anim calcmode="lin" valueType="num">
                                      <p:cBhvr>
                                        <p:cTn id="60" dur="400" fill="hold"/>
                                        <p:tgtEl>
                                          <p:spTgt spid="9"/>
                                        </p:tgtEl>
                                        <p:attrNameLst>
                                          <p:attrName>ppt_y</p:attrName>
                                        </p:attrNameLst>
                                      </p:cBhvr>
                                      <p:tavLst>
                                        <p:tav tm="0">
                                          <p:val>
                                            <p:strVal val="1+#ppt_h/2"/>
                                          </p:val>
                                        </p:tav>
                                        <p:tav tm="100000">
                                          <p:val>
                                            <p:strVal val="#ppt_y"/>
                                          </p:val>
                                        </p:tav>
                                      </p:tavLst>
                                    </p:anim>
                                  </p:childTnLst>
                                </p:cTn>
                              </p:par>
                            </p:childTnLst>
                          </p:cTn>
                        </p:par>
                        <p:par>
                          <p:cTn id="61" fill="hold">
                            <p:stCondLst>
                              <p:cond delay="5500"/>
                            </p:stCondLst>
                            <p:childTnLst>
                              <p:par>
                                <p:cTn id="62" presetID="22" presetClass="entr" presetSubtype="8"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wipe(left)">
                                      <p:cBhvr>
                                        <p:cTn id="6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p:bldP spid="7" grpId="0" animBg="1"/>
      <p:bldP spid="8" grpId="0"/>
      <p:bldP spid="9" grpId="0" animBg="1"/>
      <p:bldP spid="10" grpId="0"/>
      <p:bldP spid="11" grpId="0" animBg="1"/>
      <p:bldP spid="12" grpId="0" animBg="1"/>
      <p:bldP spid="13" grpId="0" animBg="1"/>
      <p:bldP spid="14" grpId="0" animBg="1"/>
      <p:bldP spid="15" grpId="0" animBg="1"/>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47"/>
          <p:cNvSpPr txBox="1">
            <a:spLocks noChangeArrowheads="1"/>
          </p:cNvSpPr>
          <p:nvPr/>
        </p:nvSpPr>
        <p:spPr bwMode="auto">
          <a:xfrm>
            <a:off x="5678344" y="1253368"/>
            <a:ext cx="4680000" cy="648000"/>
          </a:xfrm>
          <a:prstGeom prst="roundRect">
            <a:avLst/>
          </a:prstGeom>
          <a:solidFill>
            <a:schemeClr val="bg1"/>
          </a:solidFill>
          <a:ln w="12700">
            <a:solidFill>
              <a:schemeClr val="accent1"/>
            </a:solidFill>
            <a:miter lim="800000"/>
            <a:headEnd/>
            <a:tailEnd/>
          </a:ln>
          <a:effectLst/>
        </p:spPr>
        <p:txBody>
          <a:bodyPr lIns="360000" anchor="ctr">
            <a:noAutofit/>
          </a:bodyPr>
          <a:lstStyle/>
          <a:p>
            <a:pPr eaLnBrk="0" hangingPunct="0"/>
            <a:r>
              <a:rPr lang="zh-CN" altLang="en-US" sz="2800" dirty="0">
                <a:solidFill>
                  <a:schemeClr val="accent1"/>
                </a:solidFill>
                <a:latin typeface="微软雅黑" panose="020B0503020204020204" pitchFamily="34" charset="-122"/>
                <a:ea typeface="微软雅黑" panose="020B0503020204020204" pitchFamily="34" charset="-122"/>
              </a:rPr>
              <a:t>党的基本知识</a:t>
            </a:r>
          </a:p>
        </p:txBody>
      </p:sp>
      <p:sp>
        <p:nvSpPr>
          <p:cNvPr id="12" name="TextBox 48"/>
          <p:cNvSpPr txBox="1">
            <a:spLocks noChangeArrowheads="1"/>
          </p:cNvSpPr>
          <p:nvPr/>
        </p:nvSpPr>
        <p:spPr bwMode="auto">
          <a:xfrm>
            <a:off x="5678344" y="2108950"/>
            <a:ext cx="4680000" cy="648000"/>
          </a:xfrm>
          <a:prstGeom prst="roundRect">
            <a:avLst/>
          </a:prstGeom>
          <a:solidFill>
            <a:schemeClr val="bg1"/>
          </a:solidFill>
          <a:ln w="12700">
            <a:solidFill>
              <a:schemeClr val="accent1"/>
            </a:solidFill>
            <a:miter lim="800000"/>
            <a:headEnd/>
            <a:tailEnd/>
          </a:ln>
          <a:effectLst/>
        </p:spPr>
        <p:txBody>
          <a:bodyPr lIns="360000" anchor="ctr">
            <a:noAutofit/>
          </a:bodyPr>
          <a:lstStyle/>
          <a:p>
            <a:pPr eaLnBrk="0" hangingPunct="0"/>
            <a:r>
              <a:rPr lang="zh-CN" altLang="en-US" sz="2800">
                <a:solidFill>
                  <a:schemeClr val="accent1"/>
                </a:solidFill>
                <a:latin typeface="微软雅黑" panose="020B0503020204020204" pitchFamily="34" charset="-122"/>
                <a:ea typeface="微软雅黑" panose="020B0503020204020204" pitchFamily="34" charset="-122"/>
              </a:rPr>
              <a:t>党务工作要点介绍</a:t>
            </a:r>
          </a:p>
        </p:txBody>
      </p:sp>
      <p:sp>
        <p:nvSpPr>
          <p:cNvPr id="13" name="TextBox 55"/>
          <p:cNvSpPr txBox="1">
            <a:spLocks noChangeArrowheads="1"/>
          </p:cNvSpPr>
          <p:nvPr/>
        </p:nvSpPr>
        <p:spPr bwMode="auto">
          <a:xfrm>
            <a:off x="5678344" y="2964532"/>
            <a:ext cx="4680000" cy="648000"/>
          </a:xfrm>
          <a:prstGeom prst="roundRect">
            <a:avLst/>
          </a:prstGeom>
          <a:solidFill>
            <a:schemeClr val="bg1"/>
          </a:solidFill>
          <a:ln w="12700">
            <a:solidFill>
              <a:schemeClr val="accent1"/>
            </a:solidFill>
            <a:miter lim="800000"/>
            <a:headEnd/>
            <a:tailEnd/>
          </a:ln>
          <a:effectLst/>
        </p:spPr>
        <p:txBody>
          <a:bodyPr lIns="360000" anchor="ctr">
            <a:noAutofit/>
          </a:bodyPr>
          <a:lstStyle/>
          <a:p>
            <a:pPr eaLnBrk="0" hangingPunct="0"/>
            <a:r>
              <a:rPr lang="zh-CN" altLang="en-US" sz="2800">
                <a:solidFill>
                  <a:schemeClr val="accent1"/>
                </a:solidFill>
                <a:latin typeface="微软雅黑" panose="020B0503020204020204" pitchFamily="34" charset="-122"/>
                <a:ea typeface="微软雅黑" panose="020B0503020204020204" pitchFamily="34" charset="-122"/>
              </a:rPr>
              <a:t>党支部相关知识概述</a:t>
            </a:r>
          </a:p>
        </p:txBody>
      </p:sp>
      <p:sp>
        <p:nvSpPr>
          <p:cNvPr id="14" name="TextBox 58"/>
          <p:cNvSpPr txBox="1">
            <a:spLocks noChangeArrowheads="1"/>
          </p:cNvSpPr>
          <p:nvPr/>
        </p:nvSpPr>
        <p:spPr bwMode="auto">
          <a:xfrm>
            <a:off x="4852843" y="1253368"/>
            <a:ext cx="648000" cy="648000"/>
          </a:xfrm>
          <a:prstGeom prst="roundRect">
            <a:avLst/>
          </a:prstGeom>
          <a:solidFill>
            <a:schemeClr val="accent1"/>
          </a:solidFill>
          <a:ln>
            <a:noFill/>
          </a:ln>
          <a:effectLst/>
        </p:spPr>
        <p:txBody>
          <a:bodyPr wrap="none" anchor="ctr">
            <a:noAutofit/>
          </a:bodyPr>
          <a:lstStyle/>
          <a:p>
            <a:pPr algn="ctr" eaLnBrk="0" hangingPunct="0"/>
            <a:r>
              <a:rPr lang="en-US" altLang="zh-CN" sz="3200" dirty="0">
                <a:solidFill>
                  <a:schemeClr val="bg2"/>
                </a:solidFill>
                <a:latin typeface="Impact" panose="020B0806030902050204" pitchFamily="34" charset="0"/>
                <a:ea typeface="微软雅黑" panose="020B0503020204020204" pitchFamily="34" charset="-122"/>
              </a:rPr>
              <a:t>1</a:t>
            </a:r>
            <a:endParaRPr lang="zh-CN" altLang="en-US" sz="3200" dirty="0">
              <a:solidFill>
                <a:schemeClr val="bg2"/>
              </a:solidFill>
              <a:latin typeface="Impact" panose="020B0806030902050204" pitchFamily="34" charset="0"/>
              <a:ea typeface="微软雅黑" panose="020B0503020204020204" pitchFamily="34" charset="-122"/>
            </a:endParaRPr>
          </a:p>
        </p:txBody>
      </p:sp>
      <p:sp>
        <p:nvSpPr>
          <p:cNvPr id="15" name="TextBox 59"/>
          <p:cNvSpPr txBox="1">
            <a:spLocks noChangeArrowheads="1"/>
          </p:cNvSpPr>
          <p:nvPr/>
        </p:nvSpPr>
        <p:spPr bwMode="auto">
          <a:xfrm>
            <a:off x="4852843" y="2108421"/>
            <a:ext cx="648000" cy="648000"/>
          </a:xfrm>
          <a:prstGeom prst="roundRect">
            <a:avLst/>
          </a:prstGeom>
          <a:solidFill>
            <a:schemeClr val="accent1"/>
          </a:solidFill>
          <a:ln>
            <a:noFill/>
          </a:ln>
          <a:effectLst/>
        </p:spPr>
        <p:txBody>
          <a:bodyPr wrap="none" anchor="ctr">
            <a:noAutofit/>
          </a:bodyPr>
          <a:lstStyle/>
          <a:p>
            <a:pPr algn="ctr" eaLnBrk="0" hangingPunct="0"/>
            <a:r>
              <a:rPr lang="en-US" altLang="zh-CN" sz="3200" dirty="0">
                <a:solidFill>
                  <a:schemeClr val="bg2"/>
                </a:solidFill>
                <a:latin typeface="Impact" panose="020B0806030902050204" pitchFamily="34" charset="0"/>
                <a:ea typeface="微软雅黑" panose="020B0503020204020204" pitchFamily="34" charset="-122"/>
              </a:rPr>
              <a:t>2</a:t>
            </a:r>
            <a:endParaRPr lang="zh-CN" altLang="en-US" sz="3200">
              <a:solidFill>
                <a:schemeClr val="bg2"/>
              </a:solidFill>
              <a:latin typeface="Impact" panose="020B0806030902050204" pitchFamily="34" charset="0"/>
              <a:ea typeface="微软雅黑" panose="020B0503020204020204" pitchFamily="34" charset="-122"/>
            </a:endParaRPr>
          </a:p>
        </p:txBody>
      </p:sp>
      <p:sp>
        <p:nvSpPr>
          <p:cNvPr id="16" name="TextBox 60"/>
          <p:cNvSpPr txBox="1">
            <a:spLocks noChangeArrowheads="1"/>
          </p:cNvSpPr>
          <p:nvPr/>
        </p:nvSpPr>
        <p:spPr bwMode="auto">
          <a:xfrm>
            <a:off x="4852843" y="2963474"/>
            <a:ext cx="648000" cy="648000"/>
          </a:xfrm>
          <a:prstGeom prst="roundRect">
            <a:avLst/>
          </a:prstGeom>
          <a:solidFill>
            <a:schemeClr val="accent1"/>
          </a:solidFill>
          <a:ln>
            <a:noFill/>
          </a:ln>
          <a:effectLst/>
        </p:spPr>
        <p:txBody>
          <a:bodyPr wrap="none" anchor="ctr">
            <a:noAutofit/>
          </a:bodyPr>
          <a:lstStyle/>
          <a:p>
            <a:pPr algn="ctr" eaLnBrk="0" hangingPunct="0"/>
            <a:r>
              <a:rPr lang="en-US" altLang="zh-CN" sz="3200" dirty="0">
                <a:solidFill>
                  <a:schemeClr val="bg2"/>
                </a:solidFill>
                <a:latin typeface="Impact" panose="020B0806030902050204" pitchFamily="34" charset="0"/>
                <a:ea typeface="微软雅黑" panose="020B0503020204020204" pitchFamily="34" charset="-122"/>
              </a:rPr>
              <a:t>3</a:t>
            </a:r>
            <a:endParaRPr lang="zh-CN" altLang="en-US" sz="3200">
              <a:solidFill>
                <a:schemeClr val="bg2"/>
              </a:solidFill>
              <a:latin typeface="Impact" panose="020B0806030902050204" pitchFamily="34" charset="0"/>
              <a:ea typeface="微软雅黑" panose="020B0503020204020204" pitchFamily="34" charset="-122"/>
            </a:endParaRPr>
          </a:p>
        </p:txBody>
      </p:sp>
      <p:sp>
        <p:nvSpPr>
          <p:cNvPr id="19" name="TextBox 55"/>
          <p:cNvSpPr txBox="1">
            <a:spLocks noChangeArrowheads="1"/>
          </p:cNvSpPr>
          <p:nvPr/>
        </p:nvSpPr>
        <p:spPr bwMode="auto">
          <a:xfrm>
            <a:off x="5678344" y="3820113"/>
            <a:ext cx="4680000" cy="648000"/>
          </a:xfrm>
          <a:prstGeom prst="roundRect">
            <a:avLst/>
          </a:prstGeom>
          <a:solidFill>
            <a:schemeClr val="bg1"/>
          </a:solidFill>
          <a:ln w="12700">
            <a:solidFill>
              <a:schemeClr val="accent1"/>
            </a:solidFill>
            <a:miter lim="800000"/>
            <a:headEnd/>
            <a:tailEnd/>
          </a:ln>
          <a:effectLst/>
        </p:spPr>
        <p:txBody>
          <a:bodyPr lIns="360000" anchor="ctr">
            <a:noAutofit/>
          </a:bodyPr>
          <a:lstStyle/>
          <a:p>
            <a:pPr eaLnBrk="0" hangingPunct="0"/>
            <a:r>
              <a:rPr lang="zh-CN" altLang="en-US" sz="2800">
                <a:solidFill>
                  <a:schemeClr val="accent1"/>
                </a:solidFill>
                <a:latin typeface="微软雅黑" panose="020B0503020204020204" pitchFamily="34" charset="-122"/>
                <a:ea typeface="微软雅黑" panose="020B0503020204020204" pitchFamily="34" charset="-122"/>
              </a:rPr>
              <a:t>党支部日常工作实务</a:t>
            </a:r>
          </a:p>
        </p:txBody>
      </p:sp>
      <p:sp>
        <p:nvSpPr>
          <p:cNvPr id="20" name="TextBox 60"/>
          <p:cNvSpPr txBox="1">
            <a:spLocks noChangeArrowheads="1"/>
          </p:cNvSpPr>
          <p:nvPr/>
        </p:nvSpPr>
        <p:spPr bwMode="auto">
          <a:xfrm>
            <a:off x="4852843" y="3818526"/>
            <a:ext cx="648000" cy="648000"/>
          </a:xfrm>
          <a:prstGeom prst="roundRect">
            <a:avLst/>
          </a:prstGeom>
          <a:solidFill>
            <a:schemeClr val="accent1"/>
          </a:solidFill>
          <a:ln>
            <a:noFill/>
          </a:ln>
          <a:effectLst/>
        </p:spPr>
        <p:txBody>
          <a:bodyPr wrap="none" anchor="ctr">
            <a:noAutofit/>
          </a:bodyPr>
          <a:lstStyle/>
          <a:p>
            <a:pPr algn="ctr" eaLnBrk="0" hangingPunct="0"/>
            <a:r>
              <a:rPr lang="en-US" altLang="zh-CN" sz="3200" dirty="0">
                <a:solidFill>
                  <a:schemeClr val="bg2"/>
                </a:solidFill>
                <a:latin typeface="Impact" panose="020B0806030902050204" pitchFamily="34" charset="0"/>
                <a:ea typeface="微软雅黑" panose="020B0503020204020204" pitchFamily="34" charset="-122"/>
              </a:rPr>
              <a:t>4</a:t>
            </a:r>
            <a:endParaRPr lang="zh-CN" altLang="en-US" sz="3200">
              <a:solidFill>
                <a:schemeClr val="bg2"/>
              </a:solidFill>
              <a:latin typeface="Impact" panose="020B0806030902050204" pitchFamily="34" charset="0"/>
              <a:ea typeface="微软雅黑" panose="020B0503020204020204" pitchFamily="34" charset="-122"/>
            </a:endParaRPr>
          </a:p>
        </p:txBody>
      </p:sp>
      <p:sp>
        <p:nvSpPr>
          <p:cNvPr id="21" name="文本框 20"/>
          <p:cNvSpPr txBox="1"/>
          <p:nvPr/>
        </p:nvSpPr>
        <p:spPr>
          <a:xfrm>
            <a:off x="1434147" y="2039856"/>
            <a:ext cx="1928733" cy="1138773"/>
          </a:xfrm>
          <a:prstGeom prst="rect">
            <a:avLst/>
          </a:prstGeom>
          <a:noFill/>
        </p:spPr>
        <p:txBody>
          <a:bodyPr wrap="none" rtlCol="0">
            <a:spAutoFit/>
          </a:bodyPr>
          <a:lstStyle/>
          <a:p>
            <a:r>
              <a:rPr lang="zh-CN" altLang="en-US" sz="6800" b="1" dirty="0" smtClean="0">
                <a:solidFill>
                  <a:schemeClr val="accent1"/>
                </a:solidFill>
                <a:latin typeface="微软雅黑" panose="020B0503020204020204" pitchFamily="82" charset="2"/>
                <a:ea typeface="微软雅黑" panose="020B0503020204020204" pitchFamily="82" charset="2"/>
              </a:rPr>
              <a:t>目录</a:t>
            </a:r>
            <a:endParaRPr lang="zh-CN" altLang="en-US" sz="6800" b="1" dirty="0">
              <a:solidFill>
                <a:schemeClr val="accent1"/>
              </a:solidFill>
              <a:latin typeface="微软雅黑" panose="020B0503020204020204" pitchFamily="82" charset="2"/>
              <a:ea typeface="微软雅黑" panose="020B0503020204020204" pitchFamily="82" charset="2"/>
            </a:endParaRPr>
          </a:p>
        </p:txBody>
      </p:sp>
      <p:sp>
        <p:nvSpPr>
          <p:cNvPr id="22" name="TextBox 3"/>
          <p:cNvSpPr txBox="1">
            <a:spLocks noChangeArrowheads="1"/>
          </p:cNvSpPr>
          <p:nvPr/>
        </p:nvSpPr>
        <p:spPr bwMode="auto">
          <a:xfrm>
            <a:off x="2302560" y="3032963"/>
            <a:ext cx="15135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ctr">
              <a:defRPr sz="5400" b="1">
                <a:gradFill flip="none" rotWithShape="1">
                  <a:gsLst>
                    <a:gs pos="0">
                      <a:srgbClr val="FCE32C"/>
                    </a:gs>
                    <a:gs pos="100000">
                      <a:srgbClr val="FFFFBD"/>
                    </a:gs>
                  </a:gsLst>
                  <a:lin ang="16200000" scaled="1"/>
                  <a:tileRect/>
                </a:gradFill>
                <a:effectLst>
                  <a:outerShdw blurRad="38100" dist="38100" dir="2700000" algn="tl">
                    <a:srgbClr val="000000">
                      <a:alpha val="43137"/>
                    </a:srgbClr>
                  </a:outerShdw>
                </a:effectLst>
                <a:latin typeface="微软雅黑" pitchFamily="34" charset="-122"/>
                <a:ea typeface="微软雅黑" pitchFamily="34" charset="-122"/>
              </a:defRPr>
            </a:lvl1pPr>
            <a:lvl2pPr marL="742950" indent="-285750"/>
            <a:lvl3pPr marL="1143000" indent="-228600"/>
            <a:lvl4pPr marL="1600200" indent="-228600"/>
            <a:lvl5pPr marL="2057400" indent="-228600"/>
            <a:lvl6pPr marL="2514600" indent="-228600" fontAlgn="base">
              <a:spcBef>
                <a:spcPct val="0"/>
              </a:spcBef>
              <a:spcAft>
                <a:spcPct val="0"/>
              </a:spcAft>
            </a:lvl6pPr>
            <a:lvl7pPr marL="2971800" indent="-228600" fontAlgn="base">
              <a:spcBef>
                <a:spcPct val="0"/>
              </a:spcBef>
              <a:spcAft>
                <a:spcPct val="0"/>
              </a:spcAft>
            </a:lvl7pPr>
            <a:lvl8pPr marL="3429000" indent="-228600" fontAlgn="base">
              <a:spcBef>
                <a:spcPct val="0"/>
              </a:spcBef>
              <a:spcAft>
                <a:spcPct val="0"/>
              </a:spcAft>
            </a:lvl8pPr>
            <a:lvl9pPr marL="3886200" indent="-228600" fontAlgn="base">
              <a:spcBef>
                <a:spcPct val="0"/>
              </a:spcBef>
              <a:spcAft>
                <a:spcPct val="0"/>
              </a:spcAft>
            </a:lvl9pPr>
          </a:lstStyle>
          <a:p>
            <a:r>
              <a:rPr lang="en-US" altLang="zh-CN" sz="2800" b="0" dirty="0" smtClean="0">
                <a:solidFill>
                  <a:schemeClr val="accent1"/>
                </a:solidFill>
                <a:effectLst/>
                <a:latin typeface="Impact" panose="020B0806030902050204" pitchFamily="34" charset="0"/>
              </a:rPr>
              <a:t>Contents</a:t>
            </a:r>
            <a:endParaRPr lang="zh-CN" altLang="en-US" sz="2800" b="0" dirty="0">
              <a:solidFill>
                <a:schemeClr val="accent1"/>
              </a:solidFill>
              <a:effectLst/>
              <a:latin typeface="Impact" panose="020B0806030902050204" pitchFamily="34" charset="0"/>
            </a:endParaRPr>
          </a:p>
        </p:txBody>
      </p:sp>
      <p:grpSp>
        <p:nvGrpSpPr>
          <p:cNvPr id="23" name="组合 22"/>
          <p:cNvGrpSpPr/>
          <p:nvPr/>
        </p:nvGrpSpPr>
        <p:grpSpPr>
          <a:xfrm>
            <a:off x="3791808" y="3206379"/>
            <a:ext cx="260894" cy="194046"/>
            <a:chOff x="3459951" y="2901772"/>
            <a:chExt cx="470879" cy="350228"/>
          </a:xfrm>
        </p:grpSpPr>
        <p:sp>
          <p:nvSpPr>
            <p:cNvPr id="24" name="半闭框 23"/>
            <p:cNvSpPr/>
            <p:nvPr/>
          </p:nvSpPr>
          <p:spPr>
            <a:xfrm rot="8100000">
              <a:off x="3580602" y="2901772"/>
              <a:ext cx="350228" cy="350228"/>
            </a:xfrm>
            <a:prstGeom prst="halfFrame">
              <a:avLst>
                <a:gd name="adj1" fmla="val 7567"/>
                <a:gd name="adj2" fmla="val 773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5" name="半闭框 24"/>
            <p:cNvSpPr/>
            <p:nvPr/>
          </p:nvSpPr>
          <p:spPr>
            <a:xfrm rot="8100000">
              <a:off x="3459951" y="2901772"/>
              <a:ext cx="350228" cy="350228"/>
            </a:xfrm>
            <a:prstGeom prst="halfFrame">
              <a:avLst>
                <a:gd name="adj1" fmla="val 7567"/>
                <a:gd name="adj2" fmla="val 773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05824875"/>
      </p:ext>
    </p:extLst>
  </p:cSld>
  <p:clrMapOvr>
    <a:masterClrMapping/>
  </p:clrMapOvr>
  <mc:AlternateContent xmlns:mc="http://schemas.openxmlformats.org/markup-compatibility/2006">
    <mc:Choice xmlns:p14="http://schemas.microsoft.com/office/powerpoint/2010/main" Requires="p14">
      <p:transition spd="slow" p14:dur="1500" advTm="0">
        <p14:flythrough hasBounce="1"/>
      </p:transition>
    </mc:Choice>
    <mc:Fallback>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0000">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14:bounceEnd="40000">
                                          <p:cBhvr additive="base">
                                            <p:cTn id="7" dur="10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8" dur="1000" fill="hold"/>
                                            <p:tgtEl>
                                              <p:spTgt spid="21"/>
                                            </p:tgtEl>
                                            <p:attrNameLst>
                                              <p:attrName>ppt_y</p:attrName>
                                            </p:attrNameLst>
                                          </p:cBhvr>
                                          <p:tavLst>
                                            <p:tav tm="0">
                                              <p:val>
                                                <p:strVal val="0-#ppt_h/2"/>
                                              </p:val>
                                            </p:tav>
                                            <p:tav tm="100000">
                                              <p:val>
                                                <p:strVal val="#ppt_y"/>
                                              </p:val>
                                            </p:tav>
                                          </p:tavLst>
                                        </p:anim>
                                      </p:childTnLst>
                                    </p:cTn>
                                  </p:par>
                                </p:childTnLst>
                              </p:cTn>
                            </p:par>
                            <p:par>
                              <p:cTn id="9" fill="hold">
                                <p:stCondLst>
                                  <p:cond delay="1100"/>
                                </p:stCondLst>
                                <p:childTnLst>
                                  <p:par>
                                    <p:cTn id="10" presetID="2" presetClass="entr" presetSubtype="8" fill="hold" grpId="0" nodeType="afterEffect">
                                      <p:stCondLst>
                                        <p:cond delay="0"/>
                                      </p:stCondLst>
                                      <p:iterate type="lt">
                                        <p:tmPct val="10000"/>
                                      </p:iterate>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par>
                                    <p:cTn id="14" presetID="12" presetClass="entr" presetSubtype="8" fill="hold" nodeType="withEffect">
                                      <p:stCondLst>
                                        <p:cond delay="50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p:tgtEl>
                                              <p:spTgt spid="23"/>
                                            </p:tgtEl>
                                            <p:attrNameLst>
                                              <p:attrName>ppt_x</p:attrName>
                                            </p:attrNameLst>
                                          </p:cBhvr>
                                          <p:tavLst>
                                            <p:tav tm="0">
                                              <p:val>
                                                <p:strVal val="#ppt_x-#ppt_w*1.125000"/>
                                              </p:val>
                                            </p:tav>
                                            <p:tav tm="100000">
                                              <p:val>
                                                <p:strVal val="#ppt_x"/>
                                              </p:val>
                                            </p:tav>
                                          </p:tavLst>
                                        </p:anim>
                                        <p:animEffect transition="in" filter="wipe(right)">
                                          <p:cBhvr>
                                            <p:cTn id="17" dur="500"/>
                                            <p:tgtEl>
                                              <p:spTgt spid="23"/>
                                            </p:tgtEl>
                                          </p:cBhvr>
                                        </p:animEffect>
                                      </p:childTnLst>
                                    </p:cTn>
                                  </p:par>
                                </p:childTnLst>
                              </p:cTn>
                            </p:par>
                            <p:par>
                              <p:cTn id="18" fill="hold">
                                <p:stCondLst>
                                  <p:cond delay="2100"/>
                                </p:stCondLst>
                                <p:childTnLst>
                                  <p:par>
                                    <p:cTn id="19" presetID="2" presetClass="entr" presetSubtype="8"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0-#ppt_w/2"/>
                                              </p:val>
                                            </p:tav>
                                            <p:tav tm="100000">
                                              <p:val>
                                                <p:strVal val="#ppt_x"/>
                                              </p:val>
                                            </p:tav>
                                          </p:tavLst>
                                        </p:anim>
                                        <p:anim calcmode="lin" valueType="num">
                                          <p:cBhvr additive="base">
                                            <p:cTn id="22" dur="500" fill="hold"/>
                                            <p:tgtEl>
                                              <p:spTgt spid="14"/>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1+#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0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0-#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20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1+#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40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0-#ppt_w/2"/>
                                              </p:val>
                                            </p:tav>
                                            <p:tav tm="100000">
                                              <p:val>
                                                <p:strVal val="#ppt_x"/>
                                              </p:val>
                                            </p:tav>
                                          </p:tavLst>
                                        </p:anim>
                                        <p:anim calcmode="lin" valueType="num">
                                          <p:cBhvr additive="base">
                                            <p:cTn id="38" dur="500" fill="hold"/>
                                            <p:tgtEl>
                                              <p:spTgt spid="16"/>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40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60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0-#ppt_w/2"/>
                                              </p:val>
                                            </p:tav>
                                            <p:tav tm="100000">
                                              <p:val>
                                                <p:strVal val="#ppt_x"/>
                                              </p:val>
                                            </p:tav>
                                          </p:tavLst>
                                        </p:anim>
                                        <p:anim calcmode="lin" valueType="num">
                                          <p:cBhvr additive="base">
                                            <p:cTn id="46" dur="500" fill="hold"/>
                                            <p:tgtEl>
                                              <p:spTgt spid="2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60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1+#ppt_w/2"/>
                                              </p:val>
                                            </p:tav>
                                            <p:tav tm="100000">
                                              <p:val>
                                                <p:strVal val="#ppt_x"/>
                                              </p:val>
                                            </p:tav>
                                          </p:tavLst>
                                        </p:anim>
                                        <p:anim calcmode="lin" valueType="num">
                                          <p:cBhvr additive="base">
                                            <p:cTn id="50"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9" grpId="0" animBg="1"/>
          <p:bldP spid="20" grpId="0" animBg="1"/>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ppt_x"/>
                                              </p:val>
                                            </p:tav>
                                            <p:tav tm="100000">
                                              <p:val>
                                                <p:strVal val="#ppt_x"/>
                                              </p:val>
                                            </p:tav>
                                          </p:tavLst>
                                        </p:anim>
                                        <p:anim calcmode="lin" valueType="num">
                                          <p:cBhvr additive="base">
                                            <p:cTn id="8" dur="1000" fill="hold"/>
                                            <p:tgtEl>
                                              <p:spTgt spid="21"/>
                                            </p:tgtEl>
                                            <p:attrNameLst>
                                              <p:attrName>ppt_y</p:attrName>
                                            </p:attrNameLst>
                                          </p:cBhvr>
                                          <p:tavLst>
                                            <p:tav tm="0">
                                              <p:val>
                                                <p:strVal val="0-#ppt_h/2"/>
                                              </p:val>
                                            </p:tav>
                                            <p:tav tm="100000">
                                              <p:val>
                                                <p:strVal val="#ppt_y"/>
                                              </p:val>
                                            </p:tav>
                                          </p:tavLst>
                                        </p:anim>
                                      </p:childTnLst>
                                    </p:cTn>
                                  </p:par>
                                </p:childTnLst>
                              </p:cTn>
                            </p:par>
                            <p:par>
                              <p:cTn id="9" fill="hold">
                                <p:stCondLst>
                                  <p:cond delay="1100"/>
                                </p:stCondLst>
                                <p:childTnLst>
                                  <p:par>
                                    <p:cTn id="10" presetID="2" presetClass="entr" presetSubtype="8" fill="hold" grpId="0" nodeType="afterEffect">
                                      <p:stCondLst>
                                        <p:cond delay="0"/>
                                      </p:stCondLst>
                                      <p:iterate type="lt">
                                        <p:tmPct val="10000"/>
                                      </p:iterate>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par>
                                    <p:cTn id="14" presetID="12" presetClass="entr" presetSubtype="8" fill="hold" nodeType="withEffect">
                                      <p:stCondLst>
                                        <p:cond delay="50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p:tgtEl>
                                              <p:spTgt spid="23"/>
                                            </p:tgtEl>
                                            <p:attrNameLst>
                                              <p:attrName>ppt_x</p:attrName>
                                            </p:attrNameLst>
                                          </p:cBhvr>
                                          <p:tavLst>
                                            <p:tav tm="0">
                                              <p:val>
                                                <p:strVal val="#ppt_x-#ppt_w*1.125000"/>
                                              </p:val>
                                            </p:tav>
                                            <p:tav tm="100000">
                                              <p:val>
                                                <p:strVal val="#ppt_x"/>
                                              </p:val>
                                            </p:tav>
                                          </p:tavLst>
                                        </p:anim>
                                        <p:animEffect transition="in" filter="wipe(right)">
                                          <p:cBhvr>
                                            <p:cTn id="17" dur="500"/>
                                            <p:tgtEl>
                                              <p:spTgt spid="23"/>
                                            </p:tgtEl>
                                          </p:cBhvr>
                                        </p:animEffect>
                                      </p:childTnLst>
                                    </p:cTn>
                                  </p:par>
                                </p:childTnLst>
                              </p:cTn>
                            </p:par>
                            <p:par>
                              <p:cTn id="18" fill="hold">
                                <p:stCondLst>
                                  <p:cond delay="2100"/>
                                </p:stCondLst>
                                <p:childTnLst>
                                  <p:par>
                                    <p:cTn id="19" presetID="2" presetClass="entr" presetSubtype="8"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0-#ppt_w/2"/>
                                              </p:val>
                                            </p:tav>
                                            <p:tav tm="100000">
                                              <p:val>
                                                <p:strVal val="#ppt_x"/>
                                              </p:val>
                                            </p:tav>
                                          </p:tavLst>
                                        </p:anim>
                                        <p:anim calcmode="lin" valueType="num">
                                          <p:cBhvr additive="base">
                                            <p:cTn id="22" dur="500" fill="hold"/>
                                            <p:tgtEl>
                                              <p:spTgt spid="14"/>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1+#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0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0-#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20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1+#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40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0-#ppt_w/2"/>
                                              </p:val>
                                            </p:tav>
                                            <p:tav tm="100000">
                                              <p:val>
                                                <p:strVal val="#ppt_x"/>
                                              </p:val>
                                            </p:tav>
                                          </p:tavLst>
                                        </p:anim>
                                        <p:anim calcmode="lin" valueType="num">
                                          <p:cBhvr additive="base">
                                            <p:cTn id="38" dur="500" fill="hold"/>
                                            <p:tgtEl>
                                              <p:spTgt spid="16"/>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40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60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0-#ppt_w/2"/>
                                              </p:val>
                                            </p:tav>
                                            <p:tav tm="100000">
                                              <p:val>
                                                <p:strVal val="#ppt_x"/>
                                              </p:val>
                                            </p:tav>
                                          </p:tavLst>
                                        </p:anim>
                                        <p:anim calcmode="lin" valueType="num">
                                          <p:cBhvr additive="base">
                                            <p:cTn id="46" dur="500" fill="hold"/>
                                            <p:tgtEl>
                                              <p:spTgt spid="2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60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1+#ppt_w/2"/>
                                              </p:val>
                                            </p:tav>
                                            <p:tav tm="100000">
                                              <p:val>
                                                <p:strVal val="#ppt_x"/>
                                              </p:val>
                                            </p:tav>
                                          </p:tavLst>
                                        </p:anim>
                                        <p:anim calcmode="lin" valueType="num">
                                          <p:cBhvr additive="base">
                                            <p:cTn id="50"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9" grpId="0" animBg="1"/>
          <p:bldP spid="20" grpId="0" animBg="1"/>
          <p:bldP spid="21" grpId="0"/>
          <p:bldP spid="22"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a:spLocks noChangeArrowheads="1"/>
          </p:cNvSpPr>
          <p:nvPr/>
        </p:nvSpPr>
        <p:spPr bwMode="auto">
          <a:xfrm>
            <a:off x="946150" y="3209926"/>
            <a:ext cx="5753100" cy="2601914"/>
          </a:xfrm>
          <a:prstGeom prst="rect">
            <a:avLst/>
          </a:prstGeom>
          <a:noFill/>
          <a:ln w="9525">
            <a:solidFill>
              <a:schemeClr val="accent1"/>
            </a:solidFill>
            <a:prstDash val="dash"/>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 name="矩形 1"/>
          <p:cNvSpPr>
            <a:spLocks noChangeArrowheads="1"/>
          </p:cNvSpPr>
          <p:nvPr/>
        </p:nvSpPr>
        <p:spPr bwMode="auto">
          <a:xfrm>
            <a:off x="1213853" y="3451226"/>
            <a:ext cx="5222458"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ct val="150000"/>
              </a:lnSpc>
            </a:pPr>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创先争优”活动，即创建先进基层党组织，争做优秀共产党员活动。这是在基层党组织中广泛开展并富有成效的一种活动形式。党员的模范带头作用不是口头，而应落实在行动上。“创先争优”活动是先锋模范作用的重要体现，因此必须形成一种制度坚持下去。一是制定“创先争优”活动规划。二是活动规划的实施。三是评比表彰。</a:t>
            </a:r>
          </a:p>
        </p:txBody>
      </p:sp>
      <p:sp>
        <p:nvSpPr>
          <p:cNvPr id="18" name="TextBox 84"/>
          <p:cNvSpPr txBox="1">
            <a:spLocks noChangeArrowheads="1"/>
          </p:cNvSpPr>
          <p:nvPr/>
        </p:nvSpPr>
        <p:spPr bwMode="auto">
          <a:xfrm>
            <a:off x="888208" y="1306513"/>
            <a:ext cx="10319542"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200"/>
              </a:lnSpc>
            </a:pPr>
            <a:r>
              <a:rPr lang="zh-CN" altLang="en-US" sz="1600" dirty="0">
                <a:solidFill>
                  <a:schemeClr val="accent1"/>
                </a:solidFill>
                <a:latin typeface="微软雅黑" panose="020B0503020204020204" pitchFamily="34" charset="-122"/>
                <a:ea typeface="微软雅黑" panose="020B0503020204020204" pitchFamily="34" charset="-122"/>
              </a:rPr>
              <a:t>党支部的制度建设，大体包括党务工作、党员教育管理、党内生活和等方面的内容。如：支部党员大会制度、支部委员会会议制度、支部组织生活制度、工作报告制度、民主评议党员制度、发展党员制度、党支部工作目标管理制度、党小组会制度、党课制度、创先争优制度等。</a:t>
            </a:r>
          </a:p>
        </p:txBody>
      </p:sp>
      <p:sp>
        <p:nvSpPr>
          <p:cNvPr id="23" name="Oval 8"/>
          <p:cNvSpPr>
            <a:spLocks noChangeArrowheads="1"/>
          </p:cNvSpPr>
          <p:nvPr/>
        </p:nvSpPr>
        <p:spPr bwMode="auto">
          <a:xfrm flipH="1">
            <a:off x="9663113" y="2290556"/>
            <a:ext cx="1219200" cy="1220787"/>
          </a:xfrm>
          <a:prstGeom prst="ellipse">
            <a:avLst/>
          </a:prstGeom>
          <a:solidFill>
            <a:schemeClr val="accent1"/>
          </a:solidFill>
          <a:ln w="38100"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24" name="Oval 9"/>
          <p:cNvSpPr>
            <a:spLocks noChangeArrowheads="1"/>
          </p:cNvSpPr>
          <p:nvPr/>
        </p:nvSpPr>
        <p:spPr bwMode="auto">
          <a:xfrm flipH="1">
            <a:off x="9662320" y="3622965"/>
            <a:ext cx="1220787" cy="1219200"/>
          </a:xfrm>
          <a:prstGeom prst="ellipse">
            <a:avLst/>
          </a:prstGeom>
          <a:solidFill>
            <a:schemeClr val="accent1"/>
          </a:solidFill>
          <a:ln w="38100"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25" name="Oval 10"/>
          <p:cNvSpPr>
            <a:spLocks noChangeArrowheads="1"/>
          </p:cNvSpPr>
          <p:nvPr/>
        </p:nvSpPr>
        <p:spPr bwMode="auto">
          <a:xfrm flipH="1">
            <a:off x="9662320" y="4953787"/>
            <a:ext cx="1220787" cy="1219200"/>
          </a:xfrm>
          <a:prstGeom prst="ellipse">
            <a:avLst/>
          </a:prstGeom>
          <a:solidFill>
            <a:schemeClr val="accent1"/>
          </a:solidFill>
          <a:ln w="38100"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33" name="TextBox 38"/>
          <p:cNvSpPr txBox="1">
            <a:spLocks noChangeArrowheads="1"/>
          </p:cNvSpPr>
          <p:nvPr/>
        </p:nvSpPr>
        <p:spPr bwMode="auto">
          <a:xfrm flipH="1">
            <a:off x="9814720" y="2515980"/>
            <a:ext cx="915987"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2200" b="1" dirty="0">
                <a:solidFill>
                  <a:schemeClr val="bg2"/>
                </a:solidFill>
                <a:latin typeface="微软雅黑" panose="020B0503020204020204" pitchFamily="34" charset="-122"/>
                <a:ea typeface="微软雅黑" panose="020B0503020204020204" pitchFamily="34" charset="-122"/>
              </a:rPr>
              <a:t>党务工作</a:t>
            </a:r>
            <a:endParaRPr lang="en-US" altLang="zh-CN" sz="2200" b="1" dirty="0">
              <a:solidFill>
                <a:schemeClr val="bg2"/>
              </a:solidFill>
              <a:latin typeface="微软雅黑" panose="020B0503020204020204" pitchFamily="34" charset="-122"/>
              <a:ea typeface="微软雅黑" panose="020B0503020204020204" pitchFamily="34" charset="-122"/>
            </a:endParaRPr>
          </a:p>
        </p:txBody>
      </p:sp>
      <p:sp>
        <p:nvSpPr>
          <p:cNvPr id="34" name="TextBox 39"/>
          <p:cNvSpPr txBox="1">
            <a:spLocks noChangeArrowheads="1"/>
          </p:cNvSpPr>
          <p:nvPr/>
        </p:nvSpPr>
        <p:spPr bwMode="auto">
          <a:xfrm flipH="1">
            <a:off x="9727407" y="3847596"/>
            <a:ext cx="1090613"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2200" b="1" dirty="0">
                <a:solidFill>
                  <a:schemeClr val="bg2"/>
                </a:solidFill>
                <a:latin typeface="微软雅黑" panose="020B0503020204020204" pitchFamily="34" charset="-122"/>
                <a:ea typeface="微软雅黑" panose="020B0503020204020204" pitchFamily="34" charset="-122"/>
              </a:rPr>
              <a:t>党员教育管理</a:t>
            </a:r>
            <a:endParaRPr lang="en-US" altLang="zh-CN" sz="2200" b="1" dirty="0">
              <a:solidFill>
                <a:schemeClr val="bg2"/>
              </a:solidFill>
              <a:latin typeface="微软雅黑" panose="020B0503020204020204" pitchFamily="34" charset="-122"/>
              <a:ea typeface="微软雅黑" panose="020B0503020204020204" pitchFamily="34" charset="-122"/>
            </a:endParaRPr>
          </a:p>
        </p:txBody>
      </p:sp>
      <p:sp>
        <p:nvSpPr>
          <p:cNvPr id="35" name="TextBox 40"/>
          <p:cNvSpPr txBox="1">
            <a:spLocks noChangeArrowheads="1"/>
          </p:cNvSpPr>
          <p:nvPr/>
        </p:nvSpPr>
        <p:spPr bwMode="auto">
          <a:xfrm flipH="1">
            <a:off x="9871076" y="5178419"/>
            <a:ext cx="803275"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r>
              <a:rPr lang="zh-CN" altLang="en-US" sz="2200" b="1" dirty="0">
                <a:solidFill>
                  <a:schemeClr val="bg2"/>
                </a:solidFill>
                <a:latin typeface="微软雅黑" panose="020B0503020204020204" pitchFamily="34" charset="-122"/>
                <a:ea typeface="微软雅黑" panose="020B0503020204020204" pitchFamily="34" charset="-122"/>
              </a:rPr>
              <a:t>党内生活</a:t>
            </a:r>
            <a:endParaRPr lang="en-US" altLang="zh-CN" sz="2200" b="1" dirty="0">
              <a:solidFill>
                <a:schemeClr val="bg2"/>
              </a:solidFill>
              <a:latin typeface="微软雅黑" panose="020B0503020204020204" pitchFamily="34" charset="-122"/>
              <a:ea typeface="微软雅黑" panose="020B0503020204020204" pitchFamily="34" charset="-122"/>
            </a:endParaRPr>
          </a:p>
        </p:txBody>
      </p:sp>
      <p:sp>
        <p:nvSpPr>
          <p:cNvPr id="4" name="矩形 3"/>
          <p:cNvSpPr>
            <a:spLocks noChangeArrowheads="1"/>
          </p:cNvSpPr>
          <p:nvPr/>
        </p:nvSpPr>
        <p:spPr bwMode="auto">
          <a:xfrm>
            <a:off x="940594" y="2792413"/>
            <a:ext cx="5767388" cy="400050"/>
          </a:xfrm>
          <a:prstGeom prst="rect">
            <a:avLst/>
          </a:prstGeom>
          <a:solidFill>
            <a:schemeClr val="accent1"/>
          </a:solidFill>
          <a:ln>
            <a:noFill/>
          </a:ln>
        </p:spPr>
        <p:txBody>
          <a:bodyPr>
            <a:spAutoFit/>
          </a:bodyPr>
          <a:lstStyle/>
          <a:p>
            <a:pPr algn="just" hangingPunct="0"/>
            <a:r>
              <a:rPr lang="zh-CN" altLang="en-US" sz="2000" b="1">
                <a:solidFill>
                  <a:schemeClr val="bg2"/>
                </a:solidFill>
                <a:latin typeface="微软雅黑" panose="020B0503020204020204" pitchFamily="34" charset="-122"/>
                <a:ea typeface="微软雅黑" panose="020B0503020204020204" pitchFamily="34" charset="-122"/>
              </a:rPr>
              <a:t> 什么是“创先争优”活动？</a:t>
            </a:r>
          </a:p>
        </p:txBody>
      </p:sp>
      <p:sp>
        <p:nvSpPr>
          <p:cNvPr id="3" name="标题 2"/>
          <p:cNvSpPr>
            <a:spLocks noGrp="1"/>
          </p:cNvSpPr>
          <p:nvPr>
            <p:ph type="title"/>
          </p:nvPr>
        </p:nvSpPr>
        <p:spPr/>
        <p:txBody>
          <a:bodyPr/>
          <a:lstStyle/>
          <a:p>
            <a:r>
              <a:rPr lang="zh-CN" altLang="en-US" dirty="0"/>
              <a:t>党支部的制度</a:t>
            </a:r>
            <a:r>
              <a:rPr lang="zh-CN" altLang="en-US" dirty="0" smtClean="0"/>
              <a:t>建设</a:t>
            </a:r>
            <a:endParaRPr lang="zh-CN" altLang="en-US" dirty="0"/>
          </a:p>
        </p:txBody>
      </p:sp>
      <p:sp>
        <p:nvSpPr>
          <p:cNvPr id="20" name="Freeform 5"/>
          <p:cNvSpPr>
            <a:spLocks/>
          </p:cNvSpPr>
          <p:nvPr/>
        </p:nvSpPr>
        <p:spPr bwMode="auto">
          <a:xfrm>
            <a:off x="7682710" y="4441025"/>
            <a:ext cx="146050" cy="1163637"/>
          </a:xfrm>
          <a:custGeom>
            <a:avLst/>
            <a:gdLst>
              <a:gd name="T0" fmla="*/ 256 w 669"/>
              <a:gd name="T1" fmla="*/ 0 h 5309"/>
              <a:gd name="T2" fmla="*/ 256 w 669"/>
              <a:gd name="T3" fmla="*/ 4149 h 5309"/>
              <a:gd name="T4" fmla="*/ 669 w 669"/>
              <a:gd name="T5" fmla="*/ 5127 h 5309"/>
              <a:gd name="T6" fmla="*/ 486 w 669"/>
              <a:gd name="T7" fmla="*/ 5309 h 5309"/>
              <a:gd name="T8" fmla="*/ 0 w 669"/>
              <a:gd name="T9" fmla="*/ 4161 h 5309"/>
              <a:gd name="T10" fmla="*/ 0 w 669"/>
              <a:gd name="T11" fmla="*/ 0 h 5309"/>
              <a:gd name="T12" fmla="*/ 256 w 669"/>
              <a:gd name="T13" fmla="*/ 0 h 5309"/>
            </a:gdLst>
            <a:ahLst/>
            <a:cxnLst>
              <a:cxn ang="0">
                <a:pos x="T0" y="T1"/>
              </a:cxn>
              <a:cxn ang="0">
                <a:pos x="T2" y="T3"/>
              </a:cxn>
              <a:cxn ang="0">
                <a:pos x="T4" y="T5"/>
              </a:cxn>
              <a:cxn ang="0">
                <a:pos x="T6" y="T7"/>
              </a:cxn>
              <a:cxn ang="0">
                <a:pos x="T8" y="T9"/>
              </a:cxn>
              <a:cxn ang="0">
                <a:pos x="T10" y="T11"/>
              </a:cxn>
              <a:cxn ang="0">
                <a:pos x="T12" y="T13"/>
              </a:cxn>
            </a:cxnLst>
            <a:rect l="0" t="0" r="r" b="b"/>
            <a:pathLst>
              <a:path w="669" h="5309">
                <a:moveTo>
                  <a:pt x="256" y="0"/>
                </a:moveTo>
                <a:lnTo>
                  <a:pt x="256" y="4149"/>
                </a:lnTo>
                <a:cubicBezTo>
                  <a:pt x="256" y="4531"/>
                  <a:pt x="415" y="4878"/>
                  <a:pt x="669" y="5127"/>
                </a:cubicBezTo>
                <a:lnTo>
                  <a:pt x="486" y="5309"/>
                </a:lnTo>
                <a:cubicBezTo>
                  <a:pt x="187" y="5017"/>
                  <a:pt x="0" y="4610"/>
                  <a:pt x="0" y="4161"/>
                </a:cubicBezTo>
                <a:lnTo>
                  <a:pt x="0" y="0"/>
                </a:lnTo>
                <a:lnTo>
                  <a:pt x="256" y="0"/>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6"/>
          <p:cNvSpPr>
            <a:spLocks/>
          </p:cNvSpPr>
          <p:nvPr/>
        </p:nvSpPr>
        <p:spPr bwMode="auto">
          <a:xfrm>
            <a:off x="7682710" y="2987968"/>
            <a:ext cx="146050" cy="1163637"/>
          </a:xfrm>
          <a:custGeom>
            <a:avLst/>
            <a:gdLst>
              <a:gd name="T0" fmla="*/ 669 w 669"/>
              <a:gd name="T1" fmla="*/ 182 h 5308"/>
              <a:gd name="T2" fmla="*/ 256 w 669"/>
              <a:gd name="T3" fmla="*/ 1160 h 5308"/>
              <a:gd name="T4" fmla="*/ 256 w 669"/>
              <a:gd name="T5" fmla="*/ 5308 h 5308"/>
              <a:gd name="T6" fmla="*/ 0 w 669"/>
              <a:gd name="T7" fmla="*/ 5308 h 5308"/>
              <a:gd name="T8" fmla="*/ 0 w 669"/>
              <a:gd name="T9" fmla="*/ 1148 h 5308"/>
              <a:gd name="T10" fmla="*/ 486 w 669"/>
              <a:gd name="T11" fmla="*/ 0 h 5308"/>
              <a:gd name="T12" fmla="*/ 669 w 669"/>
              <a:gd name="T13" fmla="*/ 182 h 5308"/>
            </a:gdLst>
            <a:ahLst/>
            <a:cxnLst>
              <a:cxn ang="0">
                <a:pos x="T0" y="T1"/>
              </a:cxn>
              <a:cxn ang="0">
                <a:pos x="T2" y="T3"/>
              </a:cxn>
              <a:cxn ang="0">
                <a:pos x="T4" y="T5"/>
              </a:cxn>
              <a:cxn ang="0">
                <a:pos x="T6" y="T7"/>
              </a:cxn>
              <a:cxn ang="0">
                <a:pos x="T8" y="T9"/>
              </a:cxn>
              <a:cxn ang="0">
                <a:pos x="T10" y="T11"/>
              </a:cxn>
              <a:cxn ang="0">
                <a:pos x="T12" y="T13"/>
              </a:cxn>
            </a:cxnLst>
            <a:rect l="0" t="0" r="r" b="b"/>
            <a:pathLst>
              <a:path w="669" h="5308">
                <a:moveTo>
                  <a:pt x="669" y="182"/>
                </a:moveTo>
                <a:cubicBezTo>
                  <a:pt x="415" y="431"/>
                  <a:pt x="256" y="778"/>
                  <a:pt x="256" y="1160"/>
                </a:cubicBezTo>
                <a:lnTo>
                  <a:pt x="256" y="5308"/>
                </a:lnTo>
                <a:lnTo>
                  <a:pt x="0" y="5308"/>
                </a:lnTo>
                <a:lnTo>
                  <a:pt x="0" y="1148"/>
                </a:lnTo>
                <a:cubicBezTo>
                  <a:pt x="0" y="699"/>
                  <a:pt x="187" y="292"/>
                  <a:pt x="486" y="0"/>
                </a:cubicBezTo>
                <a:lnTo>
                  <a:pt x="669" y="182"/>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8"/>
          <p:cNvSpPr>
            <a:spLocks/>
          </p:cNvSpPr>
          <p:nvPr/>
        </p:nvSpPr>
        <p:spPr bwMode="auto">
          <a:xfrm>
            <a:off x="7789073" y="2805406"/>
            <a:ext cx="1562100" cy="222250"/>
          </a:xfrm>
          <a:custGeom>
            <a:avLst/>
            <a:gdLst>
              <a:gd name="T0" fmla="*/ 6397 w 7145"/>
              <a:gd name="T1" fmla="*/ 375 h 1015"/>
              <a:gd name="T2" fmla="*/ 6279 w 7145"/>
              <a:gd name="T3" fmla="*/ 0 h 1015"/>
              <a:gd name="T4" fmla="*/ 7145 w 7145"/>
              <a:gd name="T5" fmla="*/ 499 h 1015"/>
              <a:gd name="T6" fmla="*/ 6279 w 7145"/>
              <a:gd name="T7" fmla="*/ 997 h 1015"/>
              <a:gd name="T8" fmla="*/ 6397 w 7145"/>
              <a:gd name="T9" fmla="*/ 623 h 1015"/>
              <a:gd name="T10" fmla="*/ 1140 w 7145"/>
              <a:gd name="T11" fmla="*/ 623 h 1015"/>
              <a:gd name="T12" fmla="*/ 183 w 7145"/>
              <a:gd name="T13" fmla="*/ 1015 h 1015"/>
              <a:gd name="T14" fmla="*/ 0 w 7145"/>
              <a:gd name="T15" fmla="*/ 833 h 1015"/>
              <a:gd name="T16" fmla="*/ 1120 w 7145"/>
              <a:gd name="T17" fmla="*/ 375 h 1015"/>
              <a:gd name="T18" fmla="*/ 6397 w 7145"/>
              <a:gd name="T19" fmla="*/ 375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45" h="1015">
                <a:moveTo>
                  <a:pt x="6397" y="375"/>
                </a:moveTo>
                <a:lnTo>
                  <a:pt x="6279" y="0"/>
                </a:lnTo>
                <a:lnTo>
                  <a:pt x="7145" y="499"/>
                </a:lnTo>
                <a:lnTo>
                  <a:pt x="6279" y="997"/>
                </a:lnTo>
                <a:lnTo>
                  <a:pt x="6397" y="623"/>
                </a:lnTo>
                <a:lnTo>
                  <a:pt x="1140" y="623"/>
                </a:lnTo>
                <a:cubicBezTo>
                  <a:pt x="769" y="623"/>
                  <a:pt x="430" y="773"/>
                  <a:pt x="183" y="1015"/>
                </a:cubicBezTo>
                <a:lnTo>
                  <a:pt x="0" y="833"/>
                </a:lnTo>
                <a:cubicBezTo>
                  <a:pt x="290" y="550"/>
                  <a:pt x="686" y="375"/>
                  <a:pt x="1120" y="375"/>
                </a:cubicBezTo>
                <a:lnTo>
                  <a:pt x="6397" y="375"/>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7"/>
          <p:cNvSpPr>
            <a:spLocks/>
          </p:cNvSpPr>
          <p:nvPr/>
        </p:nvSpPr>
        <p:spPr bwMode="auto">
          <a:xfrm>
            <a:off x="7682710" y="4204801"/>
            <a:ext cx="1668463" cy="217487"/>
          </a:xfrm>
          <a:custGeom>
            <a:avLst/>
            <a:gdLst>
              <a:gd name="T0" fmla="*/ 0 w 7631"/>
              <a:gd name="T1" fmla="*/ 374 h 997"/>
              <a:gd name="T2" fmla="*/ 6883 w 7631"/>
              <a:gd name="T3" fmla="*/ 374 h 997"/>
              <a:gd name="T4" fmla="*/ 6765 w 7631"/>
              <a:gd name="T5" fmla="*/ 0 h 997"/>
              <a:gd name="T6" fmla="*/ 7631 w 7631"/>
              <a:gd name="T7" fmla="*/ 498 h 997"/>
              <a:gd name="T8" fmla="*/ 6765 w 7631"/>
              <a:gd name="T9" fmla="*/ 997 h 997"/>
              <a:gd name="T10" fmla="*/ 6883 w 7631"/>
              <a:gd name="T11" fmla="*/ 622 h 997"/>
              <a:gd name="T12" fmla="*/ 0 w 7631"/>
              <a:gd name="T13" fmla="*/ 622 h 997"/>
              <a:gd name="T14" fmla="*/ 0 w 7631"/>
              <a:gd name="T15" fmla="*/ 374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0" y="374"/>
                </a:moveTo>
                <a:lnTo>
                  <a:pt x="6883" y="374"/>
                </a:lnTo>
                <a:lnTo>
                  <a:pt x="6765" y="0"/>
                </a:lnTo>
                <a:lnTo>
                  <a:pt x="7631" y="498"/>
                </a:lnTo>
                <a:lnTo>
                  <a:pt x="6765" y="997"/>
                </a:lnTo>
                <a:lnTo>
                  <a:pt x="6883" y="622"/>
                </a:lnTo>
                <a:lnTo>
                  <a:pt x="0" y="622"/>
                </a:lnTo>
                <a:lnTo>
                  <a:pt x="0" y="374"/>
                </a:lnTo>
                <a:close/>
              </a:path>
            </a:pathLst>
          </a:custGeom>
          <a:solidFill>
            <a:schemeClr val="tx2">
              <a:lumMod val="60000"/>
              <a:lumOff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0"/>
          <p:cNvSpPr>
            <a:spLocks/>
          </p:cNvSpPr>
          <p:nvPr/>
        </p:nvSpPr>
        <p:spPr bwMode="auto">
          <a:xfrm>
            <a:off x="7789073" y="5563387"/>
            <a:ext cx="1562100" cy="223837"/>
          </a:xfrm>
          <a:custGeom>
            <a:avLst/>
            <a:gdLst>
              <a:gd name="T0" fmla="*/ 6397 w 7145"/>
              <a:gd name="T1" fmla="*/ 392 h 1015"/>
              <a:gd name="T2" fmla="*/ 6279 w 7145"/>
              <a:gd name="T3" fmla="*/ 18 h 1015"/>
              <a:gd name="T4" fmla="*/ 7145 w 7145"/>
              <a:gd name="T5" fmla="*/ 516 h 1015"/>
              <a:gd name="T6" fmla="*/ 6279 w 7145"/>
              <a:gd name="T7" fmla="*/ 1015 h 1015"/>
              <a:gd name="T8" fmla="*/ 6397 w 7145"/>
              <a:gd name="T9" fmla="*/ 640 h 1015"/>
              <a:gd name="T10" fmla="*/ 1120 w 7145"/>
              <a:gd name="T11" fmla="*/ 640 h 1015"/>
              <a:gd name="T12" fmla="*/ 0 w 7145"/>
              <a:gd name="T13" fmla="*/ 182 h 1015"/>
              <a:gd name="T14" fmla="*/ 183 w 7145"/>
              <a:gd name="T15" fmla="*/ 0 h 1015"/>
              <a:gd name="T16" fmla="*/ 1140 w 7145"/>
              <a:gd name="T17" fmla="*/ 392 h 1015"/>
              <a:gd name="T18" fmla="*/ 6397 w 7145"/>
              <a:gd name="T19" fmla="*/ 392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45" h="1015">
                <a:moveTo>
                  <a:pt x="6397" y="392"/>
                </a:moveTo>
                <a:lnTo>
                  <a:pt x="6279" y="18"/>
                </a:lnTo>
                <a:lnTo>
                  <a:pt x="7145" y="516"/>
                </a:lnTo>
                <a:lnTo>
                  <a:pt x="6279" y="1015"/>
                </a:lnTo>
                <a:lnTo>
                  <a:pt x="6397" y="640"/>
                </a:lnTo>
                <a:lnTo>
                  <a:pt x="1120" y="640"/>
                </a:lnTo>
                <a:cubicBezTo>
                  <a:pt x="686" y="640"/>
                  <a:pt x="290" y="465"/>
                  <a:pt x="0" y="182"/>
                </a:cubicBezTo>
                <a:lnTo>
                  <a:pt x="183" y="0"/>
                </a:lnTo>
                <a:cubicBezTo>
                  <a:pt x="430" y="242"/>
                  <a:pt x="769" y="392"/>
                  <a:pt x="1140" y="392"/>
                </a:cubicBezTo>
                <a:lnTo>
                  <a:pt x="6397" y="392"/>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Oval 14"/>
          <p:cNvSpPr>
            <a:spLocks noChangeArrowheads="1"/>
          </p:cNvSpPr>
          <p:nvPr/>
        </p:nvSpPr>
        <p:spPr bwMode="auto">
          <a:xfrm flipH="1">
            <a:off x="6976273" y="3500744"/>
            <a:ext cx="1625600" cy="1625600"/>
          </a:xfrm>
          <a:prstGeom prst="ellipse">
            <a:avLst/>
          </a:prstGeom>
          <a:solidFill>
            <a:schemeClr val="accent1"/>
          </a:solidFill>
          <a:ln w="57150"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36" name="TextBox 41"/>
          <p:cNvSpPr txBox="1">
            <a:spLocks noChangeArrowheads="1"/>
          </p:cNvSpPr>
          <p:nvPr/>
        </p:nvSpPr>
        <p:spPr bwMode="auto">
          <a:xfrm flipH="1">
            <a:off x="7172342" y="3783392"/>
            <a:ext cx="1262046" cy="1110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algn="ctr" eaLnBrk="0" hangingPunct="0"/>
            <a:r>
              <a:rPr lang="zh-CN" altLang="en-US" sz="3200" b="1" dirty="0">
                <a:solidFill>
                  <a:schemeClr val="bg2"/>
                </a:solidFill>
                <a:latin typeface="微软雅黑" panose="020B0503020204020204" pitchFamily="34" charset="-122"/>
                <a:ea typeface="微软雅黑" panose="020B0503020204020204" pitchFamily="34" charset="-122"/>
              </a:rPr>
              <a:t>制度建设</a:t>
            </a:r>
            <a:endParaRPr lang="en-US" altLang="zh-CN" sz="3200" b="1" dirty="0">
              <a:solidFill>
                <a:schemeClr val="bg2"/>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wipe(up)">
                                      <p:cBhvr>
                                        <p:cTn id="7" dur="500"/>
                                        <p:tgtEl>
                                          <p:spTgt spid="18">
                                            <p:txEl>
                                              <p:pRg st="0" end="0"/>
                                            </p:txEl>
                                          </p:spTgt>
                                        </p:tgtEl>
                                      </p:cBhvr>
                                    </p:animEffect>
                                  </p:childTnLst>
                                </p:cTn>
                              </p:par>
                            </p:childTnLst>
                          </p:cTn>
                        </p:par>
                        <p:par>
                          <p:cTn id="8" fill="hold" nodeType="afterGroup">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childTnLst>
                          </p:cTn>
                        </p:par>
                        <p:par>
                          <p:cTn id="16" fill="hold" nodeType="afterGroup">
                            <p:stCondLst>
                              <p:cond delay="1500"/>
                            </p:stCondLst>
                            <p:childTnLst>
                              <p:par>
                                <p:cTn id="17" presetID="18" presetClass="entr" presetSubtype="12"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strips(downLeft)">
                                      <p:cBhvr>
                                        <p:cTn id="19" dur="500"/>
                                        <p:tgtEl>
                                          <p:spTgt spid="2"/>
                                        </p:tgtEl>
                                      </p:cBhvr>
                                    </p:animEffect>
                                  </p:childTnLst>
                                </p:cTn>
                              </p:par>
                            </p:childTnLst>
                          </p:cTn>
                        </p:par>
                        <p:par>
                          <p:cTn id="20" fill="hold">
                            <p:stCondLst>
                              <p:cond delay="2000"/>
                            </p:stCondLst>
                            <p:childTnLst>
                              <p:par>
                                <p:cTn id="21" presetID="31"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1000" fill="hold"/>
                                        <p:tgtEl>
                                          <p:spTgt spid="32"/>
                                        </p:tgtEl>
                                        <p:attrNameLst>
                                          <p:attrName>ppt_w</p:attrName>
                                        </p:attrNameLst>
                                      </p:cBhvr>
                                      <p:tavLst>
                                        <p:tav tm="0">
                                          <p:val>
                                            <p:fltVal val="0"/>
                                          </p:val>
                                        </p:tav>
                                        <p:tav tm="100000">
                                          <p:val>
                                            <p:strVal val="#ppt_w"/>
                                          </p:val>
                                        </p:tav>
                                      </p:tavLst>
                                    </p:anim>
                                    <p:anim calcmode="lin" valueType="num">
                                      <p:cBhvr>
                                        <p:cTn id="24" dur="1000" fill="hold"/>
                                        <p:tgtEl>
                                          <p:spTgt spid="32"/>
                                        </p:tgtEl>
                                        <p:attrNameLst>
                                          <p:attrName>ppt_h</p:attrName>
                                        </p:attrNameLst>
                                      </p:cBhvr>
                                      <p:tavLst>
                                        <p:tav tm="0">
                                          <p:val>
                                            <p:fltVal val="0"/>
                                          </p:val>
                                        </p:tav>
                                        <p:tav tm="100000">
                                          <p:val>
                                            <p:strVal val="#ppt_h"/>
                                          </p:val>
                                        </p:tav>
                                      </p:tavLst>
                                    </p:anim>
                                    <p:anim calcmode="lin" valueType="num">
                                      <p:cBhvr>
                                        <p:cTn id="25" dur="1000" fill="hold"/>
                                        <p:tgtEl>
                                          <p:spTgt spid="32"/>
                                        </p:tgtEl>
                                        <p:attrNameLst>
                                          <p:attrName>style.rotation</p:attrName>
                                        </p:attrNameLst>
                                      </p:cBhvr>
                                      <p:tavLst>
                                        <p:tav tm="0">
                                          <p:val>
                                            <p:fltVal val="90"/>
                                          </p:val>
                                        </p:tav>
                                        <p:tav tm="100000">
                                          <p:val>
                                            <p:fltVal val="0"/>
                                          </p:val>
                                        </p:tav>
                                      </p:tavLst>
                                    </p:anim>
                                    <p:animEffect transition="in" filter="fade">
                                      <p:cBhvr>
                                        <p:cTn id="26" dur="1000"/>
                                        <p:tgtEl>
                                          <p:spTgt spid="32"/>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p:cTn id="29" dur="1000" fill="hold"/>
                                        <p:tgtEl>
                                          <p:spTgt spid="36"/>
                                        </p:tgtEl>
                                        <p:attrNameLst>
                                          <p:attrName>ppt_w</p:attrName>
                                        </p:attrNameLst>
                                      </p:cBhvr>
                                      <p:tavLst>
                                        <p:tav tm="0">
                                          <p:val>
                                            <p:fltVal val="0"/>
                                          </p:val>
                                        </p:tav>
                                        <p:tav tm="100000">
                                          <p:val>
                                            <p:strVal val="#ppt_w"/>
                                          </p:val>
                                        </p:tav>
                                      </p:tavLst>
                                    </p:anim>
                                    <p:anim calcmode="lin" valueType="num">
                                      <p:cBhvr>
                                        <p:cTn id="30" dur="1000" fill="hold"/>
                                        <p:tgtEl>
                                          <p:spTgt spid="36"/>
                                        </p:tgtEl>
                                        <p:attrNameLst>
                                          <p:attrName>ppt_h</p:attrName>
                                        </p:attrNameLst>
                                      </p:cBhvr>
                                      <p:tavLst>
                                        <p:tav tm="0">
                                          <p:val>
                                            <p:fltVal val="0"/>
                                          </p:val>
                                        </p:tav>
                                        <p:tav tm="100000">
                                          <p:val>
                                            <p:strVal val="#ppt_h"/>
                                          </p:val>
                                        </p:tav>
                                      </p:tavLst>
                                    </p:anim>
                                    <p:anim calcmode="lin" valueType="num">
                                      <p:cBhvr>
                                        <p:cTn id="31" dur="1000" fill="hold"/>
                                        <p:tgtEl>
                                          <p:spTgt spid="36"/>
                                        </p:tgtEl>
                                        <p:attrNameLst>
                                          <p:attrName>style.rotation</p:attrName>
                                        </p:attrNameLst>
                                      </p:cBhvr>
                                      <p:tavLst>
                                        <p:tav tm="0">
                                          <p:val>
                                            <p:fltVal val="90"/>
                                          </p:val>
                                        </p:tav>
                                        <p:tav tm="100000">
                                          <p:val>
                                            <p:fltVal val="0"/>
                                          </p:val>
                                        </p:tav>
                                      </p:tavLst>
                                    </p:anim>
                                    <p:animEffect transition="in" filter="fade">
                                      <p:cBhvr>
                                        <p:cTn id="32" dur="1000"/>
                                        <p:tgtEl>
                                          <p:spTgt spid="36"/>
                                        </p:tgtEl>
                                      </p:cBhvr>
                                    </p:animEffect>
                                  </p:childTnLst>
                                </p:cTn>
                              </p:par>
                            </p:childTnLst>
                          </p:cTn>
                        </p:par>
                        <p:par>
                          <p:cTn id="33" fill="hold">
                            <p:stCondLst>
                              <p:cond delay="3000"/>
                            </p:stCondLst>
                            <p:childTnLst>
                              <p:par>
                                <p:cTn id="34" presetID="22" presetClass="entr" presetSubtype="4"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down)">
                                      <p:cBhvr>
                                        <p:cTn id="36" dur="500"/>
                                        <p:tgtEl>
                                          <p:spTgt spid="21"/>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left)">
                                      <p:cBhvr>
                                        <p:cTn id="40" dur="500"/>
                                        <p:tgtEl>
                                          <p:spTgt spid="27"/>
                                        </p:tgtEl>
                                      </p:cBhvr>
                                    </p:animEffect>
                                  </p:childTnLst>
                                </p:cTn>
                              </p:par>
                            </p:childTnLst>
                          </p:cTn>
                        </p:par>
                        <p:par>
                          <p:cTn id="41" fill="hold">
                            <p:stCondLst>
                              <p:cond delay="4000"/>
                            </p:stCondLst>
                            <p:childTnLst>
                              <p:par>
                                <p:cTn id="42" presetID="53" presetClass="entr" presetSubtype="16"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transition="in" filter="fade">
                                      <p:cBhvr>
                                        <p:cTn id="46" dur="500"/>
                                        <p:tgtEl>
                                          <p:spTgt spid="23"/>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Effect transition="in" filter="fade">
                                      <p:cBhvr>
                                        <p:cTn id="51" dur="500"/>
                                        <p:tgtEl>
                                          <p:spTgt spid="33"/>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wipe(left)">
                                      <p:cBhvr>
                                        <p:cTn id="55" dur="500"/>
                                        <p:tgtEl>
                                          <p:spTgt spid="28"/>
                                        </p:tgtEl>
                                      </p:cBhvr>
                                    </p:animEffect>
                                  </p:childTnLst>
                                </p:cTn>
                              </p:par>
                            </p:childTnLst>
                          </p:cTn>
                        </p:par>
                        <p:par>
                          <p:cTn id="56" fill="hold">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ppt_w</p:attrName>
                                        </p:attrNameLst>
                                      </p:cBhvr>
                                      <p:tavLst>
                                        <p:tav tm="0">
                                          <p:val>
                                            <p:fltVal val="0"/>
                                          </p:val>
                                        </p:tav>
                                        <p:tav tm="100000">
                                          <p:val>
                                            <p:strVal val="#ppt_w"/>
                                          </p:val>
                                        </p:tav>
                                      </p:tavLst>
                                    </p:anim>
                                    <p:anim calcmode="lin" valueType="num">
                                      <p:cBhvr>
                                        <p:cTn id="60" dur="500" fill="hold"/>
                                        <p:tgtEl>
                                          <p:spTgt spid="24"/>
                                        </p:tgtEl>
                                        <p:attrNameLst>
                                          <p:attrName>ppt_h</p:attrName>
                                        </p:attrNameLst>
                                      </p:cBhvr>
                                      <p:tavLst>
                                        <p:tav tm="0">
                                          <p:val>
                                            <p:fltVal val="0"/>
                                          </p:val>
                                        </p:tav>
                                        <p:tav tm="100000">
                                          <p:val>
                                            <p:strVal val="#ppt_h"/>
                                          </p:val>
                                        </p:tav>
                                      </p:tavLst>
                                    </p:anim>
                                    <p:animEffect transition="in" filter="fade">
                                      <p:cBhvr>
                                        <p:cTn id="61" dur="500"/>
                                        <p:tgtEl>
                                          <p:spTgt spid="24"/>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34"/>
                                        </p:tgtEl>
                                        <p:attrNameLst>
                                          <p:attrName>style.visibility</p:attrName>
                                        </p:attrNameLst>
                                      </p:cBhvr>
                                      <p:to>
                                        <p:strVal val="visible"/>
                                      </p:to>
                                    </p:set>
                                    <p:anim calcmode="lin" valueType="num">
                                      <p:cBhvr>
                                        <p:cTn id="64" dur="500" fill="hold"/>
                                        <p:tgtEl>
                                          <p:spTgt spid="34"/>
                                        </p:tgtEl>
                                        <p:attrNameLst>
                                          <p:attrName>ppt_w</p:attrName>
                                        </p:attrNameLst>
                                      </p:cBhvr>
                                      <p:tavLst>
                                        <p:tav tm="0">
                                          <p:val>
                                            <p:fltVal val="0"/>
                                          </p:val>
                                        </p:tav>
                                        <p:tav tm="100000">
                                          <p:val>
                                            <p:strVal val="#ppt_w"/>
                                          </p:val>
                                        </p:tav>
                                      </p:tavLst>
                                    </p:anim>
                                    <p:anim calcmode="lin" valueType="num">
                                      <p:cBhvr>
                                        <p:cTn id="65" dur="500" fill="hold"/>
                                        <p:tgtEl>
                                          <p:spTgt spid="34"/>
                                        </p:tgtEl>
                                        <p:attrNameLst>
                                          <p:attrName>ppt_h</p:attrName>
                                        </p:attrNameLst>
                                      </p:cBhvr>
                                      <p:tavLst>
                                        <p:tav tm="0">
                                          <p:val>
                                            <p:fltVal val="0"/>
                                          </p:val>
                                        </p:tav>
                                        <p:tav tm="100000">
                                          <p:val>
                                            <p:strVal val="#ppt_h"/>
                                          </p:val>
                                        </p:tav>
                                      </p:tavLst>
                                    </p:anim>
                                    <p:animEffect transition="in" filter="fade">
                                      <p:cBhvr>
                                        <p:cTn id="66" dur="500"/>
                                        <p:tgtEl>
                                          <p:spTgt spid="34"/>
                                        </p:tgtEl>
                                      </p:cBhvr>
                                    </p:animEffect>
                                  </p:childTnLst>
                                </p:cTn>
                              </p:par>
                            </p:childTnLst>
                          </p:cTn>
                        </p:par>
                        <p:par>
                          <p:cTn id="67" fill="hold">
                            <p:stCondLst>
                              <p:cond delay="5500"/>
                            </p:stCondLst>
                            <p:childTnLst>
                              <p:par>
                                <p:cTn id="68" presetID="22" presetClass="entr" presetSubtype="1"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up)">
                                      <p:cBhvr>
                                        <p:cTn id="70" dur="500"/>
                                        <p:tgtEl>
                                          <p:spTgt spid="20"/>
                                        </p:tgtEl>
                                      </p:cBhvr>
                                    </p:animEffect>
                                  </p:childTnLst>
                                </p:cTn>
                              </p:par>
                            </p:childTnLst>
                          </p:cTn>
                        </p:par>
                        <p:par>
                          <p:cTn id="71" fill="hold">
                            <p:stCondLst>
                              <p:cond delay="6000"/>
                            </p:stCondLst>
                            <p:childTnLst>
                              <p:par>
                                <p:cTn id="72" presetID="22" presetClass="entr" presetSubtype="8" fill="hold" grpId="0" nodeType="after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wipe(left)">
                                      <p:cBhvr>
                                        <p:cTn id="74" dur="500"/>
                                        <p:tgtEl>
                                          <p:spTgt spid="37"/>
                                        </p:tgtEl>
                                      </p:cBhvr>
                                    </p:animEffect>
                                  </p:childTnLst>
                                </p:cTn>
                              </p:par>
                            </p:childTnLst>
                          </p:cTn>
                        </p:par>
                        <p:par>
                          <p:cTn id="75" fill="hold">
                            <p:stCondLst>
                              <p:cond delay="6500"/>
                            </p:stCondLst>
                            <p:childTnLst>
                              <p:par>
                                <p:cTn id="76" presetID="53" presetClass="entr" presetSubtype="16" fill="hold" grpId="0" nodeType="after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p:cTn id="78" dur="500" fill="hold"/>
                                        <p:tgtEl>
                                          <p:spTgt spid="25"/>
                                        </p:tgtEl>
                                        <p:attrNameLst>
                                          <p:attrName>ppt_w</p:attrName>
                                        </p:attrNameLst>
                                      </p:cBhvr>
                                      <p:tavLst>
                                        <p:tav tm="0">
                                          <p:val>
                                            <p:fltVal val="0"/>
                                          </p:val>
                                        </p:tav>
                                        <p:tav tm="100000">
                                          <p:val>
                                            <p:strVal val="#ppt_w"/>
                                          </p:val>
                                        </p:tav>
                                      </p:tavLst>
                                    </p:anim>
                                    <p:anim calcmode="lin" valueType="num">
                                      <p:cBhvr>
                                        <p:cTn id="79" dur="500" fill="hold"/>
                                        <p:tgtEl>
                                          <p:spTgt spid="25"/>
                                        </p:tgtEl>
                                        <p:attrNameLst>
                                          <p:attrName>ppt_h</p:attrName>
                                        </p:attrNameLst>
                                      </p:cBhvr>
                                      <p:tavLst>
                                        <p:tav tm="0">
                                          <p:val>
                                            <p:fltVal val="0"/>
                                          </p:val>
                                        </p:tav>
                                        <p:tav tm="100000">
                                          <p:val>
                                            <p:strVal val="#ppt_h"/>
                                          </p:val>
                                        </p:tav>
                                      </p:tavLst>
                                    </p:anim>
                                    <p:animEffect transition="in" filter="fade">
                                      <p:cBhvr>
                                        <p:cTn id="80" dur="500"/>
                                        <p:tgtEl>
                                          <p:spTgt spid="25"/>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p:cTn id="83" dur="500" fill="hold"/>
                                        <p:tgtEl>
                                          <p:spTgt spid="35"/>
                                        </p:tgtEl>
                                        <p:attrNameLst>
                                          <p:attrName>ppt_w</p:attrName>
                                        </p:attrNameLst>
                                      </p:cBhvr>
                                      <p:tavLst>
                                        <p:tav tm="0">
                                          <p:val>
                                            <p:fltVal val="0"/>
                                          </p:val>
                                        </p:tav>
                                        <p:tav tm="100000">
                                          <p:val>
                                            <p:strVal val="#ppt_w"/>
                                          </p:val>
                                        </p:tav>
                                      </p:tavLst>
                                    </p:anim>
                                    <p:anim calcmode="lin" valueType="num">
                                      <p:cBhvr>
                                        <p:cTn id="84" dur="500" fill="hold"/>
                                        <p:tgtEl>
                                          <p:spTgt spid="35"/>
                                        </p:tgtEl>
                                        <p:attrNameLst>
                                          <p:attrName>ppt_h</p:attrName>
                                        </p:attrNameLst>
                                      </p:cBhvr>
                                      <p:tavLst>
                                        <p:tav tm="0">
                                          <p:val>
                                            <p:fltVal val="0"/>
                                          </p:val>
                                        </p:tav>
                                        <p:tav tm="100000">
                                          <p:val>
                                            <p:strVal val="#ppt_h"/>
                                          </p:val>
                                        </p:tav>
                                      </p:tavLst>
                                    </p:anim>
                                    <p:animEffect transition="in" filter="fade">
                                      <p:cBhvr>
                                        <p:cTn id="8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2" grpId="0"/>
      <p:bldP spid="23" grpId="0" animBg="1"/>
      <p:bldP spid="24" grpId="0" animBg="1"/>
      <p:bldP spid="25" grpId="0" animBg="1"/>
      <p:bldP spid="33" grpId="0"/>
      <p:bldP spid="34" grpId="0"/>
      <p:bldP spid="35" grpId="0"/>
      <p:bldP spid="4" grpId="0" animBg="1"/>
      <p:bldP spid="20" grpId="0" animBg="1"/>
      <p:bldP spid="21" grpId="0" animBg="1"/>
      <p:bldP spid="27" grpId="0" animBg="1"/>
      <p:bldP spid="28" grpId="0" animBg="1"/>
      <p:bldP spid="37" grpId="0" animBg="1"/>
      <p:bldP spid="32" grpId="0" animBg="1"/>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199591" y="1837532"/>
            <a:ext cx="1011929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主要根据支部党员人数和工作需要确定。支委人数不应超过或等于本支部正式党员的半数，一般以</a:t>
            </a:r>
            <a:r>
              <a:rPr lang="en-US" altLang="zh-CN" sz="1600" dirty="0">
                <a:solidFill>
                  <a:schemeClr val="accent1">
                    <a:lumMod val="50000"/>
                  </a:schemeClr>
                </a:solidFill>
                <a:latin typeface="微软雅黑" panose="020B0503020204020204" pitchFamily="34" charset="-122"/>
                <a:ea typeface="微软雅黑" panose="020B0503020204020204" pitchFamily="34" charset="-122"/>
              </a:rPr>
              <a:t>3-7</a:t>
            </a: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人为宜。</a:t>
            </a:r>
          </a:p>
        </p:txBody>
      </p:sp>
      <p:sp>
        <p:nvSpPr>
          <p:cNvPr id="9" name="矩形 8"/>
          <p:cNvSpPr>
            <a:spLocks noChangeArrowheads="1"/>
          </p:cNvSpPr>
          <p:nvPr/>
        </p:nvSpPr>
        <p:spPr bwMode="auto">
          <a:xfrm>
            <a:off x="1199591" y="4891349"/>
            <a:ext cx="459160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一般书记设</a:t>
            </a:r>
            <a:r>
              <a:rPr lang="en-US" altLang="zh-CN" sz="1600" dirty="0">
                <a:solidFill>
                  <a:schemeClr val="accent1">
                    <a:lumMod val="50000"/>
                  </a:schemeClr>
                </a:solidFill>
                <a:latin typeface="微软雅黑" panose="020B0503020204020204" pitchFamily="34" charset="-122"/>
                <a:ea typeface="微软雅黑" panose="020B0503020204020204" pitchFamily="34" charset="-122"/>
              </a:rPr>
              <a:t>1</a:t>
            </a: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人，酌情设组织委员、纪检委员、宣传委员、保密委员、群众委员、青年委员、统战委员。支委名额少的支部，一个委员可兼管几个委员的工作。</a:t>
            </a:r>
          </a:p>
        </p:txBody>
      </p:sp>
      <p:grpSp>
        <p:nvGrpSpPr>
          <p:cNvPr id="5" name="组合 4"/>
          <p:cNvGrpSpPr/>
          <p:nvPr/>
        </p:nvGrpSpPr>
        <p:grpSpPr>
          <a:xfrm>
            <a:off x="6046895" y="4373880"/>
            <a:ext cx="4758775" cy="1519435"/>
            <a:chOff x="6046895" y="4373880"/>
            <a:chExt cx="4758775" cy="1519435"/>
          </a:xfrm>
        </p:grpSpPr>
        <p:grpSp>
          <p:nvGrpSpPr>
            <p:cNvPr id="10" name="组合 9"/>
            <p:cNvGrpSpPr>
              <a:grpSpLocks/>
            </p:cNvGrpSpPr>
            <p:nvPr/>
          </p:nvGrpSpPr>
          <p:grpSpPr bwMode="auto">
            <a:xfrm>
              <a:off x="6365254" y="4822077"/>
              <a:ext cx="4150346" cy="344283"/>
              <a:chOff x="1784350" y="4973638"/>
              <a:chExt cx="4664075" cy="450850"/>
            </a:xfrm>
          </p:grpSpPr>
          <p:sp>
            <p:nvSpPr>
              <p:cNvPr id="45061" name="Line 14"/>
              <p:cNvSpPr>
                <a:spLocks noChangeShapeType="1"/>
              </p:cNvSpPr>
              <p:nvPr/>
            </p:nvSpPr>
            <p:spPr bwMode="auto">
              <a:xfrm>
                <a:off x="1784350" y="5151438"/>
                <a:ext cx="4664075" cy="0"/>
              </a:xfrm>
              <a:prstGeom prst="line">
                <a:avLst/>
              </a:prstGeom>
              <a:noFill/>
              <a:ln w="12700">
                <a:solidFill>
                  <a:srgbClr val="600000"/>
                </a:solidFill>
                <a:miter lim="800000"/>
                <a:headEnd/>
                <a:tailEnd/>
              </a:ln>
            </p:spPr>
            <p:txBody>
              <a:bodyPr/>
              <a:lstStyle/>
              <a:p>
                <a:pPr eaLnBrk="0" hangingPunct="0"/>
                <a:endParaRPr lang="zh-CN" altLang="en-US" sz="2000"/>
              </a:p>
            </p:txBody>
          </p:sp>
          <p:sp>
            <p:nvSpPr>
              <p:cNvPr id="45062" name="Line 15"/>
              <p:cNvSpPr>
                <a:spLocks noChangeShapeType="1"/>
              </p:cNvSpPr>
              <p:nvPr/>
            </p:nvSpPr>
            <p:spPr bwMode="auto">
              <a:xfrm flipV="1">
                <a:off x="1789113" y="5149851"/>
                <a:ext cx="0" cy="274637"/>
              </a:xfrm>
              <a:prstGeom prst="line">
                <a:avLst/>
              </a:prstGeom>
              <a:noFill/>
              <a:ln w="12700">
                <a:solidFill>
                  <a:srgbClr val="600000"/>
                </a:solidFill>
                <a:miter lim="800000"/>
                <a:headEnd/>
                <a:tailEnd/>
              </a:ln>
            </p:spPr>
            <p:txBody>
              <a:bodyPr/>
              <a:lstStyle/>
              <a:p>
                <a:pPr eaLnBrk="0" hangingPunct="0"/>
                <a:endParaRPr lang="zh-CN" altLang="en-US" sz="2000"/>
              </a:p>
            </p:txBody>
          </p:sp>
          <p:sp>
            <p:nvSpPr>
              <p:cNvPr id="45063" name="Line 16"/>
              <p:cNvSpPr>
                <a:spLocks noChangeShapeType="1"/>
              </p:cNvSpPr>
              <p:nvPr/>
            </p:nvSpPr>
            <p:spPr bwMode="auto">
              <a:xfrm flipV="1">
                <a:off x="2557101" y="5149851"/>
                <a:ext cx="0" cy="274637"/>
              </a:xfrm>
              <a:prstGeom prst="line">
                <a:avLst/>
              </a:prstGeom>
              <a:noFill/>
              <a:ln w="12700">
                <a:solidFill>
                  <a:srgbClr val="600000"/>
                </a:solidFill>
                <a:miter lim="800000"/>
                <a:headEnd/>
                <a:tailEnd/>
              </a:ln>
            </p:spPr>
            <p:txBody>
              <a:bodyPr/>
              <a:lstStyle/>
              <a:p>
                <a:pPr eaLnBrk="0" hangingPunct="0"/>
                <a:endParaRPr lang="zh-CN" altLang="en-US" sz="2000"/>
              </a:p>
            </p:txBody>
          </p:sp>
          <p:sp>
            <p:nvSpPr>
              <p:cNvPr id="45064" name="Line 17"/>
              <p:cNvSpPr>
                <a:spLocks noChangeShapeType="1"/>
              </p:cNvSpPr>
              <p:nvPr/>
            </p:nvSpPr>
            <p:spPr bwMode="auto">
              <a:xfrm flipV="1">
                <a:off x="3325090" y="5149851"/>
                <a:ext cx="0" cy="274637"/>
              </a:xfrm>
              <a:prstGeom prst="line">
                <a:avLst/>
              </a:prstGeom>
              <a:noFill/>
              <a:ln w="12700">
                <a:solidFill>
                  <a:srgbClr val="600000"/>
                </a:solidFill>
                <a:miter lim="800000"/>
                <a:headEnd/>
                <a:tailEnd/>
              </a:ln>
            </p:spPr>
            <p:txBody>
              <a:bodyPr/>
              <a:lstStyle/>
              <a:p>
                <a:pPr eaLnBrk="0" hangingPunct="0"/>
                <a:endParaRPr lang="zh-CN" altLang="en-US" sz="2000"/>
              </a:p>
            </p:txBody>
          </p:sp>
          <p:sp>
            <p:nvSpPr>
              <p:cNvPr id="45065" name="Line 18"/>
              <p:cNvSpPr>
                <a:spLocks noChangeShapeType="1"/>
              </p:cNvSpPr>
              <p:nvPr/>
            </p:nvSpPr>
            <p:spPr bwMode="auto">
              <a:xfrm flipV="1">
                <a:off x="4118769" y="5149851"/>
                <a:ext cx="0" cy="274637"/>
              </a:xfrm>
              <a:prstGeom prst="line">
                <a:avLst/>
              </a:prstGeom>
              <a:noFill/>
              <a:ln w="12700">
                <a:solidFill>
                  <a:srgbClr val="600000"/>
                </a:solidFill>
                <a:miter lim="800000"/>
                <a:headEnd/>
                <a:tailEnd/>
              </a:ln>
            </p:spPr>
            <p:txBody>
              <a:bodyPr/>
              <a:lstStyle/>
              <a:p>
                <a:pPr eaLnBrk="0" hangingPunct="0"/>
                <a:endParaRPr lang="zh-CN" altLang="en-US" sz="2000"/>
              </a:p>
            </p:txBody>
          </p:sp>
          <p:sp>
            <p:nvSpPr>
              <p:cNvPr id="45066" name="Line 19"/>
              <p:cNvSpPr>
                <a:spLocks noChangeShapeType="1"/>
              </p:cNvSpPr>
              <p:nvPr/>
            </p:nvSpPr>
            <p:spPr bwMode="auto">
              <a:xfrm flipV="1">
                <a:off x="4895321" y="5149851"/>
                <a:ext cx="0" cy="274637"/>
              </a:xfrm>
              <a:prstGeom prst="line">
                <a:avLst/>
              </a:prstGeom>
              <a:noFill/>
              <a:ln w="12700">
                <a:solidFill>
                  <a:srgbClr val="600000"/>
                </a:solidFill>
                <a:miter lim="800000"/>
                <a:headEnd/>
                <a:tailEnd/>
              </a:ln>
            </p:spPr>
            <p:txBody>
              <a:bodyPr/>
              <a:lstStyle/>
              <a:p>
                <a:pPr eaLnBrk="0" hangingPunct="0"/>
                <a:endParaRPr lang="zh-CN" altLang="en-US" sz="2000"/>
              </a:p>
            </p:txBody>
          </p:sp>
          <p:sp>
            <p:nvSpPr>
              <p:cNvPr id="45067" name="Line 20"/>
              <p:cNvSpPr>
                <a:spLocks noChangeShapeType="1"/>
              </p:cNvSpPr>
              <p:nvPr/>
            </p:nvSpPr>
            <p:spPr bwMode="auto">
              <a:xfrm flipV="1">
                <a:off x="5671873" y="5149851"/>
                <a:ext cx="0" cy="274637"/>
              </a:xfrm>
              <a:prstGeom prst="line">
                <a:avLst/>
              </a:prstGeom>
              <a:noFill/>
              <a:ln w="12700">
                <a:solidFill>
                  <a:srgbClr val="600000"/>
                </a:solidFill>
                <a:miter lim="800000"/>
                <a:headEnd/>
                <a:tailEnd/>
              </a:ln>
            </p:spPr>
            <p:txBody>
              <a:bodyPr/>
              <a:lstStyle/>
              <a:p>
                <a:pPr eaLnBrk="0" hangingPunct="0"/>
                <a:endParaRPr lang="zh-CN" altLang="en-US" sz="2000"/>
              </a:p>
            </p:txBody>
          </p:sp>
          <p:sp>
            <p:nvSpPr>
              <p:cNvPr id="45068" name="Line 22"/>
              <p:cNvSpPr>
                <a:spLocks noChangeShapeType="1"/>
              </p:cNvSpPr>
              <p:nvPr/>
            </p:nvSpPr>
            <p:spPr bwMode="auto">
              <a:xfrm flipV="1">
                <a:off x="6448425" y="5149851"/>
                <a:ext cx="0" cy="274637"/>
              </a:xfrm>
              <a:prstGeom prst="line">
                <a:avLst/>
              </a:prstGeom>
              <a:noFill/>
              <a:ln w="12700">
                <a:solidFill>
                  <a:srgbClr val="600000"/>
                </a:solidFill>
                <a:miter lim="800000"/>
                <a:headEnd/>
                <a:tailEnd/>
              </a:ln>
            </p:spPr>
            <p:txBody>
              <a:bodyPr/>
              <a:lstStyle/>
              <a:p>
                <a:pPr eaLnBrk="0" hangingPunct="0"/>
                <a:endParaRPr lang="zh-CN" altLang="en-US" sz="2000"/>
              </a:p>
            </p:txBody>
          </p:sp>
          <p:sp>
            <p:nvSpPr>
              <p:cNvPr id="45069" name="Line 23"/>
              <p:cNvSpPr>
                <a:spLocks noChangeShapeType="1"/>
              </p:cNvSpPr>
              <p:nvPr/>
            </p:nvSpPr>
            <p:spPr bwMode="auto">
              <a:xfrm flipV="1">
                <a:off x="4120289" y="4973638"/>
                <a:ext cx="0" cy="179387"/>
              </a:xfrm>
              <a:prstGeom prst="line">
                <a:avLst/>
              </a:prstGeom>
              <a:noFill/>
              <a:ln w="12700">
                <a:solidFill>
                  <a:srgbClr val="600000"/>
                </a:solidFill>
                <a:miter lim="800000"/>
                <a:headEnd/>
                <a:tailEnd/>
              </a:ln>
            </p:spPr>
            <p:txBody>
              <a:bodyPr/>
              <a:lstStyle/>
              <a:p>
                <a:pPr eaLnBrk="0" hangingPunct="0"/>
                <a:endParaRPr lang="zh-CN" altLang="en-US" sz="2000"/>
              </a:p>
            </p:txBody>
          </p:sp>
        </p:grpSp>
        <p:sp>
          <p:nvSpPr>
            <p:cNvPr id="45072" name="矩形 21"/>
            <p:cNvSpPr>
              <a:spLocks noChangeArrowheads="1"/>
            </p:cNvSpPr>
            <p:nvPr/>
          </p:nvSpPr>
          <p:spPr bwMode="auto">
            <a:xfrm>
              <a:off x="7538734" y="4373880"/>
              <a:ext cx="1803386" cy="438610"/>
            </a:xfrm>
            <a:prstGeom prst="roundRect">
              <a:avLst>
                <a:gd name="adj" fmla="val 50000"/>
              </a:avLst>
            </a:prstGeom>
            <a:solidFill>
              <a:schemeClr val="accent1"/>
            </a:solidFill>
            <a:ln>
              <a:noFill/>
            </a:ln>
          </p:spPr>
          <p:txBody>
            <a:bodyPr lIns="0" tIns="0" rIns="0" bIns="0" anchor="ctr">
              <a:noAutofit/>
            </a:bodyPr>
            <a:lstStyle/>
            <a:p>
              <a:pPr algn="ctr" eaLnBrk="0" hangingPunct="0"/>
              <a:r>
                <a:rPr lang="zh-CN" altLang="en-US" b="1" dirty="0">
                  <a:solidFill>
                    <a:schemeClr val="bg1"/>
                  </a:solidFill>
                  <a:latin typeface="微软雅黑" panose="020B0503020204020204" pitchFamily="34" charset="-122"/>
                  <a:ea typeface="微软雅黑" panose="020B0503020204020204" pitchFamily="34" charset="-122"/>
                </a:rPr>
                <a:t>党支部书记</a:t>
              </a:r>
            </a:p>
          </p:txBody>
        </p:sp>
        <p:sp>
          <p:nvSpPr>
            <p:cNvPr id="45075" name="矩形 24"/>
            <p:cNvSpPr>
              <a:spLocks noChangeArrowheads="1"/>
            </p:cNvSpPr>
            <p:nvPr/>
          </p:nvSpPr>
          <p:spPr bwMode="auto">
            <a:xfrm>
              <a:off x="6046895" y="5281315"/>
              <a:ext cx="612000" cy="612000"/>
            </a:xfrm>
            <a:prstGeom prst="roundRect">
              <a:avLst/>
            </a:prstGeom>
            <a:solidFill>
              <a:schemeClr val="accent1"/>
            </a:solidFill>
            <a:ln>
              <a:noFill/>
            </a:ln>
          </p:spPr>
          <p:txBody>
            <a:bodyPr vert="horz" wrap="square" lIns="0" tIns="0" rIns="0" bIns="0" anchor="ctr">
              <a:noAutofit/>
            </a:bodyPr>
            <a:lstStyle/>
            <a:p>
              <a:pPr algn="ctr" eaLnBrk="0" hangingPunct="0"/>
              <a:r>
                <a:rPr lang="zh-CN" altLang="en-US" sz="1600" dirty="0">
                  <a:solidFill>
                    <a:schemeClr val="bg1"/>
                  </a:solidFill>
                  <a:latin typeface="微软雅黑" panose="020B0503020204020204" pitchFamily="34" charset="-122"/>
                  <a:ea typeface="微软雅黑" panose="020B0503020204020204" pitchFamily="34" charset="-122"/>
                </a:rPr>
                <a:t>组织委员</a:t>
              </a:r>
            </a:p>
          </p:txBody>
        </p:sp>
        <p:sp>
          <p:nvSpPr>
            <p:cNvPr id="45078" name="矩形 30"/>
            <p:cNvSpPr>
              <a:spLocks noChangeArrowheads="1"/>
            </p:cNvSpPr>
            <p:nvPr/>
          </p:nvSpPr>
          <p:spPr bwMode="auto">
            <a:xfrm>
              <a:off x="6738024" y="5281315"/>
              <a:ext cx="612000" cy="612000"/>
            </a:xfrm>
            <a:prstGeom prst="roundRect">
              <a:avLst/>
            </a:prstGeom>
            <a:solidFill>
              <a:schemeClr val="accent1"/>
            </a:solidFill>
            <a:ln>
              <a:noFill/>
            </a:ln>
          </p:spPr>
          <p:txBody>
            <a:bodyPr vert="horz" wrap="square" lIns="0" tIns="0" rIns="0" bIns="0" anchor="ctr">
              <a:noAutofit/>
            </a:bodyPr>
            <a:lstStyle/>
            <a:p>
              <a:pPr algn="ctr" eaLnBrk="0" hangingPunct="0"/>
              <a:r>
                <a:rPr lang="zh-CN" altLang="en-US" sz="1600" dirty="0">
                  <a:solidFill>
                    <a:schemeClr val="bg1"/>
                  </a:solidFill>
                  <a:latin typeface="微软雅黑" panose="020B0503020204020204" pitchFamily="34" charset="-122"/>
                  <a:ea typeface="微软雅黑" panose="020B0503020204020204" pitchFamily="34" charset="-122"/>
                </a:rPr>
                <a:t>纪检委员</a:t>
              </a:r>
            </a:p>
          </p:txBody>
        </p:sp>
        <p:sp>
          <p:nvSpPr>
            <p:cNvPr id="45081" name="矩形 33"/>
            <p:cNvSpPr>
              <a:spLocks noChangeArrowheads="1"/>
            </p:cNvSpPr>
            <p:nvPr/>
          </p:nvSpPr>
          <p:spPr bwMode="auto">
            <a:xfrm>
              <a:off x="7429153" y="5281315"/>
              <a:ext cx="612000" cy="612000"/>
            </a:xfrm>
            <a:prstGeom prst="roundRect">
              <a:avLst/>
            </a:prstGeom>
            <a:solidFill>
              <a:schemeClr val="accent1"/>
            </a:solidFill>
            <a:ln>
              <a:noFill/>
            </a:ln>
          </p:spPr>
          <p:txBody>
            <a:bodyPr vert="horz" wrap="square" lIns="0" tIns="0" rIns="0" bIns="0" anchor="ctr">
              <a:noAutofit/>
            </a:bodyPr>
            <a:lstStyle/>
            <a:p>
              <a:pPr algn="ctr" eaLnBrk="0" hangingPunct="0"/>
              <a:r>
                <a:rPr lang="zh-CN" altLang="en-US" sz="1600">
                  <a:solidFill>
                    <a:schemeClr val="bg1"/>
                  </a:solidFill>
                  <a:latin typeface="微软雅黑" panose="020B0503020204020204" pitchFamily="34" charset="-122"/>
                  <a:ea typeface="微软雅黑" panose="020B0503020204020204" pitchFamily="34" charset="-122"/>
                </a:rPr>
                <a:t>宣传委员</a:t>
              </a:r>
            </a:p>
          </p:txBody>
        </p:sp>
        <p:sp>
          <p:nvSpPr>
            <p:cNvPr id="45084" name="矩形 36"/>
            <p:cNvSpPr>
              <a:spLocks noChangeArrowheads="1"/>
            </p:cNvSpPr>
            <p:nvPr/>
          </p:nvSpPr>
          <p:spPr bwMode="auto">
            <a:xfrm>
              <a:off x="8120282" y="5281315"/>
              <a:ext cx="612000" cy="612000"/>
            </a:xfrm>
            <a:prstGeom prst="roundRect">
              <a:avLst/>
            </a:prstGeom>
            <a:solidFill>
              <a:schemeClr val="accent1"/>
            </a:solidFill>
            <a:ln>
              <a:noFill/>
            </a:ln>
          </p:spPr>
          <p:txBody>
            <a:bodyPr vert="horz" wrap="square" lIns="0" tIns="0" rIns="0" bIns="0" anchor="ctr">
              <a:noAutofit/>
            </a:bodyPr>
            <a:lstStyle/>
            <a:p>
              <a:pPr algn="ctr" eaLnBrk="0" hangingPunct="0"/>
              <a:r>
                <a:rPr lang="zh-CN" altLang="en-US" sz="1600" dirty="0">
                  <a:solidFill>
                    <a:schemeClr val="bg1"/>
                  </a:solidFill>
                  <a:latin typeface="微软雅黑" panose="020B0503020204020204" pitchFamily="34" charset="-122"/>
                  <a:ea typeface="微软雅黑" panose="020B0503020204020204" pitchFamily="34" charset="-122"/>
                </a:rPr>
                <a:t>保密委员</a:t>
              </a:r>
            </a:p>
          </p:txBody>
        </p:sp>
        <p:sp>
          <p:nvSpPr>
            <p:cNvPr id="45087" name="矩形 39"/>
            <p:cNvSpPr>
              <a:spLocks noChangeArrowheads="1"/>
            </p:cNvSpPr>
            <p:nvPr/>
          </p:nvSpPr>
          <p:spPr bwMode="auto">
            <a:xfrm>
              <a:off x="8811411" y="5281315"/>
              <a:ext cx="612000" cy="612000"/>
            </a:xfrm>
            <a:prstGeom prst="roundRect">
              <a:avLst/>
            </a:prstGeom>
            <a:solidFill>
              <a:schemeClr val="accent1"/>
            </a:solidFill>
            <a:ln>
              <a:noFill/>
            </a:ln>
          </p:spPr>
          <p:txBody>
            <a:bodyPr vert="horz" wrap="square" lIns="0" tIns="0" rIns="0" bIns="0" anchor="ctr">
              <a:noAutofit/>
            </a:bodyPr>
            <a:lstStyle/>
            <a:p>
              <a:pPr algn="ctr" eaLnBrk="0" hangingPunct="0"/>
              <a:r>
                <a:rPr lang="zh-CN" altLang="en-US" sz="1600">
                  <a:solidFill>
                    <a:schemeClr val="bg1"/>
                  </a:solidFill>
                  <a:latin typeface="微软雅黑" panose="020B0503020204020204" pitchFamily="34" charset="-122"/>
                  <a:ea typeface="微软雅黑" panose="020B0503020204020204" pitchFamily="34" charset="-122"/>
                </a:rPr>
                <a:t>群众委员</a:t>
              </a:r>
            </a:p>
          </p:txBody>
        </p:sp>
        <p:sp>
          <p:nvSpPr>
            <p:cNvPr id="45090" name="矩形 42"/>
            <p:cNvSpPr>
              <a:spLocks noChangeArrowheads="1"/>
            </p:cNvSpPr>
            <p:nvPr/>
          </p:nvSpPr>
          <p:spPr bwMode="auto">
            <a:xfrm>
              <a:off x="9502540" y="5281315"/>
              <a:ext cx="612000" cy="612000"/>
            </a:xfrm>
            <a:prstGeom prst="roundRect">
              <a:avLst/>
            </a:prstGeom>
            <a:solidFill>
              <a:schemeClr val="accent1"/>
            </a:solidFill>
            <a:ln>
              <a:noFill/>
            </a:ln>
          </p:spPr>
          <p:txBody>
            <a:bodyPr vert="horz" wrap="square" lIns="0" tIns="0" rIns="0" bIns="0" anchor="ctr">
              <a:noAutofit/>
            </a:bodyPr>
            <a:lstStyle/>
            <a:p>
              <a:pPr algn="ctr" eaLnBrk="0" hangingPunct="0"/>
              <a:r>
                <a:rPr lang="zh-CN" altLang="en-US" sz="1600" dirty="0">
                  <a:solidFill>
                    <a:schemeClr val="bg1"/>
                  </a:solidFill>
                  <a:latin typeface="微软雅黑" panose="020B0503020204020204" pitchFamily="34" charset="-122"/>
                  <a:ea typeface="微软雅黑" panose="020B0503020204020204" pitchFamily="34" charset="-122"/>
                </a:rPr>
                <a:t>青年委员</a:t>
              </a:r>
            </a:p>
          </p:txBody>
        </p:sp>
        <p:sp>
          <p:nvSpPr>
            <p:cNvPr id="45093" name="矩形 45"/>
            <p:cNvSpPr>
              <a:spLocks noChangeArrowheads="1"/>
            </p:cNvSpPr>
            <p:nvPr/>
          </p:nvSpPr>
          <p:spPr bwMode="auto">
            <a:xfrm>
              <a:off x="10193670" y="5281315"/>
              <a:ext cx="612000" cy="612000"/>
            </a:xfrm>
            <a:prstGeom prst="roundRect">
              <a:avLst/>
            </a:prstGeom>
            <a:solidFill>
              <a:schemeClr val="accent1"/>
            </a:solidFill>
            <a:ln>
              <a:noFill/>
            </a:ln>
          </p:spPr>
          <p:txBody>
            <a:bodyPr vert="horz" wrap="square" lIns="0" tIns="0" rIns="0" bIns="0" anchor="ctr">
              <a:noAutofit/>
            </a:bodyPr>
            <a:lstStyle/>
            <a:p>
              <a:pPr algn="ctr" eaLnBrk="0" hangingPunct="0"/>
              <a:r>
                <a:rPr lang="zh-CN" altLang="en-US" sz="1600" dirty="0">
                  <a:solidFill>
                    <a:schemeClr val="bg1"/>
                  </a:solidFill>
                  <a:latin typeface="微软雅黑" panose="020B0503020204020204" pitchFamily="34" charset="-122"/>
                  <a:ea typeface="微软雅黑" panose="020B0503020204020204" pitchFamily="34" charset="-122"/>
                </a:rPr>
                <a:t>统战委员</a:t>
              </a:r>
            </a:p>
          </p:txBody>
        </p:sp>
      </p:grpSp>
      <p:sp>
        <p:nvSpPr>
          <p:cNvPr id="50" name="矩形 49"/>
          <p:cNvSpPr>
            <a:spLocks noChangeArrowheads="1"/>
          </p:cNvSpPr>
          <p:nvPr/>
        </p:nvSpPr>
        <p:spPr bwMode="auto">
          <a:xfrm>
            <a:off x="1199591" y="3068835"/>
            <a:ext cx="986482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党的“基层委员会、总支部委员会、支部委员会选出的书记、副书记，应报上级党组织批准。”故党的基层组织经党员大会或党员代表大会选举产生书记和委员，并报上级党组织批准。</a:t>
            </a:r>
          </a:p>
          <a:p>
            <a:pPr algn="just" hangingPunct="0"/>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党支部委员会每届任期</a:t>
            </a:r>
            <a:r>
              <a:rPr lang="en-US" altLang="zh-CN" sz="1600" dirty="0">
                <a:solidFill>
                  <a:schemeClr val="accent1">
                    <a:lumMod val="50000"/>
                  </a:schemeClr>
                </a:solidFill>
                <a:latin typeface="微软雅黑" panose="020B0503020204020204" pitchFamily="34" charset="-122"/>
                <a:ea typeface="微软雅黑" panose="020B0503020204020204" pitchFamily="34" charset="-122"/>
              </a:rPr>
              <a:t>2</a:t>
            </a: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年或</a:t>
            </a:r>
            <a:r>
              <a:rPr lang="en-US" altLang="zh-CN" sz="1600" dirty="0">
                <a:solidFill>
                  <a:schemeClr val="accent1">
                    <a:lumMod val="50000"/>
                  </a:schemeClr>
                </a:solidFill>
                <a:latin typeface="微软雅黑" panose="020B0503020204020204" pitchFamily="34" charset="-122"/>
                <a:ea typeface="微软雅黑" panose="020B0503020204020204" pitchFamily="34" charset="-122"/>
              </a:rPr>
              <a:t>3</a:t>
            </a: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年，期满后应按时改选。委员如有缺额，应当召开支部党员大会及时补选。</a:t>
            </a:r>
          </a:p>
        </p:txBody>
      </p:sp>
      <p:sp>
        <p:nvSpPr>
          <p:cNvPr id="3" name="标题 2"/>
          <p:cNvSpPr>
            <a:spLocks noGrp="1"/>
          </p:cNvSpPr>
          <p:nvPr>
            <p:ph type="title"/>
          </p:nvPr>
        </p:nvSpPr>
        <p:spPr/>
        <p:txBody>
          <a:bodyPr/>
          <a:lstStyle/>
          <a:p>
            <a:r>
              <a:rPr lang="zh-CN" altLang="en-US" dirty="0"/>
              <a:t>党支部</a:t>
            </a:r>
            <a:r>
              <a:rPr lang="zh-CN" altLang="en-US" dirty="0" smtClean="0"/>
              <a:t>委员会</a:t>
            </a:r>
            <a:endParaRPr lang="zh-CN" altLang="en-US" dirty="0"/>
          </a:p>
        </p:txBody>
      </p:sp>
      <p:sp>
        <p:nvSpPr>
          <p:cNvPr id="49" name="五边形 48"/>
          <p:cNvSpPr>
            <a:spLocks noChangeArrowheads="1"/>
          </p:cNvSpPr>
          <p:nvPr/>
        </p:nvSpPr>
        <p:spPr bwMode="auto">
          <a:xfrm>
            <a:off x="1017905" y="1294606"/>
            <a:ext cx="3321376" cy="457994"/>
          </a:xfrm>
          <a:prstGeom prst="homePlate">
            <a:avLst>
              <a:gd name="adj" fmla="val 34466"/>
            </a:avLst>
          </a:prstGeom>
          <a:solidFill>
            <a:schemeClr val="accent1"/>
          </a:solidFill>
          <a:ln>
            <a:solidFill>
              <a:schemeClr val="accent1"/>
            </a:solidFill>
          </a:ln>
        </p:spPr>
        <p:txBody>
          <a:bodyPr wrap="square" lIns="288000" anchor="ctr">
            <a:noAutofit/>
          </a:bodyPr>
          <a:lstStyle/>
          <a:p>
            <a:pPr eaLnBrk="0" hangingPunct="0"/>
            <a:r>
              <a:rPr lang="zh-CN" altLang="en-US" sz="2000" b="1" dirty="0" smtClean="0">
                <a:solidFill>
                  <a:schemeClr val="bg2"/>
                </a:solidFill>
                <a:latin typeface="微软雅黑" panose="020B0503020204020204" pitchFamily="34" charset="-122"/>
                <a:ea typeface="微软雅黑" panose="020B0503020204020204" pitchFamily="34" charset="-122"/>
              </a:rPr>
              <a:t>支部委员会委员的名额</a:t>
            </a:r>
            <a:endParaRPr lang="zh-CN" altLang="en-US" sz="2000" b="1" dirty="0">
              <a:solidFill>
                <a:schemeClr val="bg2"/>
              </a:solidFill>
              <a:latin typeface="微软雅黑" panose="020B0503020204020204" pitchFamily="34" charset="-122"/>
              <a:ea typeface="微软雅黑" panose="020B0503020204020204" pitchFamily="34" charset="-122"/>
            </a:endParaRPr>
          </a:p>
        </p:txBody>
      </p:sp>
      <p:sp>
        <p:nvSpPr>
          <p:cNvPr id="4" name="矩形 3"/>
          <p:cNvSpPr/>
          <p:nvPr/>
        </p:nvSpPr>
        <p:spPr bwMode="auto">
          <a:xfrm>
            <a:off x="1017905" y="1294607"/>
            <a:ext cx="10190639" cy="1032034"/>
          </a:xfrm>
          <a:prstGeom prst="rect">
            <a:avLst/>
          </a:prstGeom>
          <a:noFill/>
          <a:ln w="9525" cap="flat" cmpd="sng" algn="ctr">
            <a:solidFill>
              <a:schemeClr val="accent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3" name="五边形 52"/>
          <p:cNvSpPr>
            <a:spLocks noChangeArrowheads="1"/>
          </p:cNvSpPr>
          <p:nvPr/>
        </p:nvSpPr>
        <p:spPr bwMode="auto">
          <a:xfrm>
            <a:off x="1017905" y="2501799"/>
            <a:ext cx="3321376" cy="457994"/>
          </a:xfrm>
          <a:prstGeom prst="homePlate">
            <a:avLst>
              <a:gd name="adj" fmla="val 34466"/>
            </a:avLst>
          </a:prstGeom>
          <a:solidFill>
            <a:schemeClr val="accent1"/>
          </a:solidFill>
          <a:ln>
            <a:solidFill>
              <a:schemeClr val="accent1"/>
            </a:solidFill>
          </a:ln>
        </p:spPr>
        <p:txBody>
          <a:bodyPr wrap="square" lIns="288000" anchor="ctr">
            <a:noAutofit/>
          </a:bodyPr>
          <a:lstStyle/>
          <a:p>
            <a:pPr eaLnBrk="0" hangingPunct="0"/>
            <a:r>
              <a:rPr lang="zh-CN" altLang="en-US" sz="2000" b="1" dirty="0" smtClean="0">
                <a:solidFill>
                  <a:schemeClr val="bg2"/>
                </a:solidFill>
                <a:latin typeface="微软雅黑" panose="020B0503020204020204" pitchFamily="34" charset="-122"/>
                <a:ea typeface="微软雅黑" panose="020B0503020204020204" pitchFamily="34" charset="-122"/>
              </a:rPr>
              <a:t>支部委员会的产生</a:t>
            </a:r>
            <a:endParaRPr lang="zh-CN" altLang="en-US" sz="2000" b="1" dirty="0">
              <a:solidFill>
                <a:schemeClr val="bg2"/>
              </a:solidFill>
              <a:latin typeface="微软雅黑" panose="020B0503020204020204" pitchFamily="34" charset="-122"/>
              <a:ea typeface="微软雅黑" panose="020B0503020204020204" pitchFamily="34" charset="-122"/>
            </a:endParaRPr>
          </a:p>
        </p:txBody>
      </p:sp>
      <p:sp>
        <p:nvSpPr>
          <p:cNvPr id="54" name="矩形 53"/>
          <p:cNvSpPr/>
          <p:nvPr/>
        </p:nvSpPr>
        <p:spPr bwMode="auto">
          <a:xfrm>
            <a:off x="1017905" y="2501799"/>
            <a:ext cx="10190639" cy="1540034"/>
          </a:xfrm>
          <a:prstGeom prst="rect">
            <a:avLst/>
          </a:prstGeom>
          <a:noFill/>
          <a:ln w="9525" cap="flat" cmpd="sng" algn="ctr">
            <a:solidFill>
              <a:schemeClr val="accent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55" name="五边形 54"/>
          <p:cNvSpPr>
            <a:spLocks noChangeArrowheads="1"/>
          </p:cNvSpPr>
          <p:nvPr/>
        </p:nvSpPr>
        <p:spPr bwMode="auto">
          <a:xfrm>
            <a:off x="1017905" y="4222137"/>
            <a:ext cx="3321376" cy="457994"/>
          </a:xfrm>
          <a:prstGeom prst="homePlate">
            <a:avLst>
              <a:gd name="adj" fmla="val 34466"/>
            </a:avLst>
          </a:prstGeom>
          <a:solidFill>
            <a:schemeClr val="accent1"/>
          </a:solidFill>
          <a:ln>
            <a:solidFill>
              <a:schemeClr val="accent1"/>
            </a:solidFill>
          </a:ln>
        </p:spPr>
        <p:txBody>
          <a:bodyPr wrap="square" lIns="288000" anchor="ctr">
            <a:noAutofit/>
          </a:bodyPr>
          <a:lstStyle/>
          <a:p>
            <a:pPr eaLnBrk="0" hangingPunct="0"/>
            <a:r>
              <a:rPr lang="zh-CN" altLang="en-US" sz="2000" b="1" dirty="0" smtClean="0">
                <a:solidFill>
                  <a:schemeClr val="bg2"/>
                </a:solidFill>
                <a:latin typeface="微软雅黑" panose="020B0503020204020204" pitchFamily="34" charset="-122"/>
                <a:ea typeface="微软雅黑" panose="020B0503020204020204" pitchFamily="34" charset="-122"/>
              </a:rPr>
              <a:t>支部书记和委员的设立</a:t>
            </a:r>
            <a:endParaRPr lang="zh-CN" altLang="en-US" sz="2000" b="1" dirty="0">
              <a:solidFill>
                <a:schemeClr val="bg2"/>
              </a:solidFill>
              <a:latin typeface="微软雅黑" panose="020B0503020204020204" pitchFamily="34" charset="-122"/>
              <a:ea typeface="微软雅黑" panose="020B0503020204020204" pitchFamily="34" charset="-122"/>
            </a:endParaRPr>
          </a:p>
        </p:txBody>
      </p:sp>
      <p:sp>
        <p:nvSpPr>
          <p:cNvPr id="56" name="矩形 55"/>
          <p:cNvSpPr/>
          <p:nvPr/>
        </p:nvSpPr>
        <p:spPr bwMode="auto">
          <a:xfrm>
            <a:off x="1017905" y="4222136"/>
            <a:ext cx="10190639" cy="1887719"/>
          </a:xfrm>
          <a:prstGeom prst="rect">
            <a:avLst/>
          </a:prstGeom>
          <a:noFill/>
          <a:ln w="9525" cap="flat" cmpd="sng" algn="ctr">
            <a:solidFill>
              <a:schemeClr val="accent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650" fill="hold"/>
                                        <p:tgtEl>
                                          <p:spTgt spid="49"/>
                                        </p:tgtEl>
                                        <p:attrNameLst>
                                          <p:attrName>ppt_x</p:attrName>
                                        </p:attrNameLst>
                                      </p:cBhvr>
                                      <p:tavLst>
                                        <p:tav tm="0">
                                          <p:val>
                                            <p:strVal val="0-#ppt_w/2"/>
                                          </p:val>
                                        </p:tav>
                                        <p:tav tm="100000">
                                          <p:val>
                                            <p:strVal val="#ppt_x"/>
                                          </p:val>
                                        </p:tav>
                                      </p:tavLst>
                                    </p:anim>
                                    <p:anim calcmode="lin" valueType="num">
                                      <p:cBhvr additive="base">
                                        <p:cTn id="8" dur="65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65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350"/>
                                        <p:tgtEl>
                                          <p:spTgt spid="4"/>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3"/>
                                        </p:tgtEl>
                                        <p:attrNameLst>
                                          <p:attrName>style.visibility</p:attrName>
                                        </p:attrNameLst>
                                      </p:cBhvr>
                                      <p:to>
                                        <p:strVal val="visible"/>
                                      </p:to>
                                    </p:set>
                                    <p:anim calcmode="lin" valueType="num">
                                      <p:cBhvr additive="base">
                                        <p:cTn id="20" dur="650" fill="hold"/>
                                        <p:tgtEl>
                                          <p:spTgt spid="53"/>
                                        </p:tgtEl>
                                        <p:attrNameLst>
                                          <p:attrName>ppt_x</p:attrName>
                                        </p:attrNameLst>
                                      </p:cBhvr>
                                      <p:tavLst>
                                        <p:tav tm="0">
                                          <p:val>
                                            <p:strVal val="0-#ppt_w/2"/>
                                          </p:val>
                                        </p:tav>
                                        <p:tav tm="100000">
                                          <p:val>
                                            <p:strVal val="#ppt_x"/>
                                          </p:val>
                                        </p:tav>
                                      </p:tavLst>
                                    </p:anim>
                                    <p:anim calcmode="lin" valueType="num">
                                      <p:cBhvr additive="base">
                                        <p:cTn id="21" dur="650" fill="hold"/>
                                        <p:tgtEl>
                                          <p:spTgt spid="53"/>
                                        </p:tgtEl>
                                        <p:attrNameLst>
                                          <p:attrName>ppt_y</p:attrName>
                                        </p:attrNameLst>
                                      </p:cBhvr>
                                      <p:tavLst>
                                        <p:tav tm="0">
                                          <p:val>
                                            <p:strVal val="#ppt_y"/>
                                          </p:val>
                                        </p:tav>
                                        <p:tav tm="100000">
                                          <p:val>
                                            <p:strVal val="#ppt_y"/>
                                          </p:val>
                                        </p:tav>
                                      </p:tavLst>
                                    </p:anim>
                                  </p:childTnLst>
                                </p:cTn>
                              </p:par>
                            </p:childTnLst>
                          </p:cTn>
                        </p:par>
                        <p:par>
                          <p:cTn id="22" fill="hold">
                            <p:stCondLst>
                              <p:cond delay="2150"/>
                            </p:stCondLst>
                            <p:childTnLst>
                              <p:par>
                                <p:cTn id="23" presetID="10" presetClass="entr" presetSubtype="0" fill="hold" grpId="0"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350"/>
                                        <p:tgtEl>
                                          <p:spTgt spid="5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wipe(left)">
                                      <p:cBhvr>
                                        <p:cTn id="29" dur="500"/>
                                        <p:tgtEl>
                                          <p:spTgt spid="50"/>
                                        </p:tgtEl>
                                      </p:cBhvr>
                                    </p:animEffect>
                                  </p:childTnLst>
                                </p:cTn>
                              </p:par>
                            </p:childTnLst>
                          </p:cTn>
                        </p:par>
                        <p:par>
                          <p:cTn id="30" fill="hold">
                            <p:stCondLst>
                              <p:cond delay="3000"/>
                            </p:stCondLst>
                            <p:childTnLst>
                              <p:par>
                                <p:cTn id="31" presetID="2" presetClass="entr" presetSubtype="8" fill="hold" grpId="0" nodeType="after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additive="base">
                                        <p:cTn id="33" dur="650" fill="hold"/>
                                        <p:tgtEl>
                                          <p:spTgt spid="55"/>
                                        </p:tgtEl>
                                        <p:attrNameLst>
                                          <p:attrName>ppt_x</p:attrName>
                                        </p:attrNameLst>
                                      </p:cBhvr>
                                      <p:tavLst>
                                        <p:tav tm="0">
                                          <p:val>
                                            <p:strVal val="0-#ppt_w/2"/>
                                          </p:val>
                                        </p:tav>
                                        <p:tav tm="100000">
                                          <p:val>
                                            <p:strVal val="#ppt_x"/>
                                          </p:val>
                                        </p:tav>
                                      </p:tavLst>
                                    </p:anim>
                                    <p:anim calcmode="lin" valueType="num">
                                      <p:cBhvr additive="base">
                                        <p:cTn id="34" dur="650" fill="hold"/>
                                        <p:tgtEl>
                                          <p:spTgt spid="55"/>
                                        </p:tgtEl>
                                        <p:attrNameLst>
                                          <p:attrName>ppt_y</p:attrName>
                                        </p:attrNameLst>
                                      </p:cBhvr>
                                      <p:tavLst>
                                        <p:tav tm="0">
                                          <p:val>
                                            <p:strVal val="#ppt_y"/>
                                          </p:val>
                                        </p:tav>
                                        <p:tav tm="100000">
                                          <p:val>
                                            <p:strVal val="#ppt_y"/>
                                          </p:val>
                                        </p:tav>
                                      </p:tavLst>
                                    </p:anim>
                                  </p:childTnLst>
                                </p:cTn>
                              </p:par>
                            </p:childTnLst>
                          </p:cTn>
                        </p:par>
                        <p:par>
                          <p:cTn id="35" fill="hold">
                            <p:stCondLst>
                              <p:cond delay="3650"/>
                            </p:stCondLst>
                            <p:childTnLst>
                              <p:par>
                                <p:cTn id="36" presetID="10" presetClass="entr" presetSubtype="0" fill="hold" grpId="0" nodeType="after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fade">
                                      <p:cBhvr>
                                        <p:cTn id="38" dur="350"/>
                                        <p:tgtEl>
                                          <p:spTgt spid="56"/>
                                        </p:tgtEl>
                                      </p:cBhvr>
                                    </p:animEffect>
                                  </p:childTnLst>
                                </p:cTn>
                              </p:par>
                            </p:childTnLst>
                          </p:cTn>
                        </p:par>
                        <p:par>
                          <p:cTn id="39" fill="hold" nodeType="afterGroup">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up)">
                                      <p:cBhvr>
                                        <p:cTn id="42" dur="500"/>
                                        <p:tgtEl>
                                          <p:spTgt spid="9"/>
                                        </p:tgtEl>
                                      </p:cBhvr>
                                    </p:animEffect>
                                  </p:childTnLst>
                                </p:cTn>
                              </p:par>
                            </p:childTnLst>
                          </p:cTn>
                        </p:par>
                        <p:par>
                          <p:cTn id="43" fill="hold">
                            <p:stCondLst>
                              <p:cond delay="4500"/>
                            </p:stCondLst>
                            <p:childTnLst>
                              <p:par>
                                <p:cTn id="44" presetID="42" presetClass="entr" presetSubtype="0"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1000"/>
                                        <p:tgtEl>
                                          <p:spTgt spid="5"/>
                                        </p:tgtEl>
                                      </p:cBhvr>
                                    </p:animEffect>
                                    <p:anim calcmode="lin" valueType="num">
                                      <p:cBhvr>
                                        <p:cTn id="47" dur="1000" fill="hold"/>
                                        <p:tgtEl>
                                          <p:spTgt spid="5"/>
                                        </p:tgtEl>
                                        <p:attrNameLst>
                                          <p:attrName>ppt_x</p:attrName>
                                        </p:attrNameLst>
                                      </p:cBhvr>
                                      <p:tavLst>
                                        <p:tav tm="0">
                                          <p:val>
                                            <p:strVal val="#ppt_x"/>
                                          </p:val>
                                        </p:tav>
                                        <p:tav tm="100000">
                                          <p:val>
                                            <p:strVal val="#ppt_x"/>
                                          </p:val>
                                        </p:tav>
                                      </p:tavLst>
                                    </p:anim>
                                    <p:anim calcmode="lin" valueType="num">
                                      <p:cBhvr>
                                        <p:cTn id="4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50" grpId="0"/>
      <p:bldP spid="49" grpId="0" animBg="1"/>
      <p:bldP spid="4" grpId="0" animBg="1"/>
      <p:bldP spid="53" grpId="0" animBg="1"/>
      <p:bldP spid="54" grpId="0" animBg="1"/>
      <p:bldP spid="55" grpId="0" animBg="1"/>
      <p:bldP spid="5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819945" y="2022476"/>
            <a:ext cx="3402013" cy="3962400"/>
            <a:chOff x="819945" y="2022476"/>
            <a:chExt cx="3402013" cy="3962400"/>
          </a:xfrm>
        </p:grpSpPr>
        <p:grpSp>
          <p:nvGrpSpPr>
            <p:cNvPr id="8" name="组合 7"/>
            <p:cNvGrpSpPr/>
            <p:nvPr/>
          </p:nvGrpSpPr>
          <p:grpSpPr>
            <a:xfrm>
              <a:off x="819945" y="2022476"/>
              <a:ext cx="3402013" cy="3962400"/>
              <a:chOff x="680245" y="2022476"/>
              <a:chExt cx="3402013" cy="3962400"/>
            </a:xfrm>
          </p:grpSpPr>
          <p:sp>
            <p:nvSpPr>
              <p:cNvPr id="4" name="矩形 3"/>
              <p:cNvSpPr>
                <a:spLocks noChangeArrowheads="1"/>
              </p:cNvSpPr>
              <p:nvPr/>
            </p:nvSpPr>
            <p:spPr bwMode="auto">
              <a:xfrm>
                <a:off x="680245" y="2022476"/>
                <a:ext cx="3402013" cy="3962400"/>
              </a:xfrm>
              <a:prstGeom prst="rect">
                <a:avLst/>
              </a:prstGeom>
              <a:noFill/>
              <a:ln w="9525">
                <a:solidFill>
                  <a:schemeClr val="accent1"/>
                </a:solidFill>
                <a:prstDash val="dash"/>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5" name="矩形 4"/>
              <p:cNvSpPr/>
              <p:nvPr/>
            </p:nvSpPr>
            <p:spPr bwMode="auto">
              <a:xfrm>
                <a:off x="680245" y="5912876"/>
                <a:ext cx="3402013" cy="72000"/>
              </a:xfrm>
              <a:prstGeom prst="rect">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53" name="矩形 52"/>
            <p:cNvSpPr>
              <a:spLocks noChangeArrowheads="1"/>
            </p:cNvSpPr>
            <p:nvPr/>
          </p:nvSpPr>
          <p:spPr bwMode="auto">
            <a:xfrm>
              <a:off x="954883" y="2468564"/>
              <a:ext cx="3125787" cy="3257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a:lnSpc>
                  <a:spcPts val="2000"/>
                </a:lnSpc>
                <a:spcBef>
                  <a:spcPts val="1200"/>
                </a:spcBef>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负责召集支部委员会和党员大会；落实和执行党的方针、政策；研究制定支部重大问题。</a:t>
              </a:r>
              <a:endParaRPr lang="en-US" altLang="zh-CN" sz="1600" dirty="0">
                <a:solidFill>
                  <a:schemeClr val="accent1">
                    <a:lumMod val="50000"/>
                  </a:schemeClr>
                </a:solidFill>
                <a:latin typeface="微软雅黑" panose="020B0503020204020204" pitchFamily="34" charset="-122"/>
                <a:ea typeface="微软雅黑" panose="020B0503020204020204" pitchFamily="34" charset="-122"/>
              </a:endParaRPr>
            </a:p>
            <a:p>
              <a:pPr algn="just" eaLnBrk="1">
                <a:lnSpc>
                  <a:spcPts val="2000"/>
                </a:lnSpc>
                <a:spcBef>
                  <a:spcPts val="1200"/>
                </a:spcBef>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做好经常性思想政治工作。</a:t>
              </a:r>
              <a:endParaRPr lang="en-US" altLang="zh-CN" sz="1600" dirty="0">
                <a:solidFill>
                  <a:schemeClr val="accent1">
                    <a:lumMod val="50000"/>
                  </a:schemeClr>
                </a:solidFill>
                <a:latin typeface="微软雅黑" panose="020B0503020204020204" pitchFamily="34" charset="-122"/>
                <a:ea typeface="微软雅黑" panose="020B0503020204020204" pitchFamily="34" charset="-122"/>
              </a:endParaRPr>
            </a:p>
            <a:p>
              <a:pPr algn="just" eaLnBrk="1">
                <a:lnSpc>
                  <a:spcPts val="2000"/>
                </a:lnSpc>
                <a:spcBef>
                  <a:spcPts val="1200"/>
                </a:spcBef>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监督和检查支部工作计划和决议情况。</a:t>
              </a:r>
              <a:endParaRPr lang="en-US" altLang="zh-CN" sz="1600" dirty="0">
                <a:solidFill>
                  <a:schemeClr val="accent1">
                    <a:lumMod val="50000"/>
                  </a:schemeClr>
                </a:solidFill>
                <a:latin typeface="微软雅黑" panose="020B0503020204020204" pitchFamily="34" charset="-122"/>
                <a:ea typeface="微软雅黑" panose="020B0503020204020204" pitchFamily="34" charset="-122"/>
              </a:endParaRPr>
            </a:p>
            <a:p>
              <a:pPr algn="just" eaLnBrk="1">
                <a:lnSpc>
                  <a:spcPts val="2000"/>
                </a:lnSpc>
                <a:spcBef>
                  <a:spcPts val="1200"/>
                </a:spcBef>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支持工会和共青团组织开展工作。</a:t>
              </a:r>
              <a:endParaRPr lang="en-US" altLang="zh-CN" sz="1600" dirty="0">
                <a:solidFill>
                  <a:schemeClr val="accent1">
                    <a:lumMod val="50000"/>
                  </a:schemeClr>
                </a:solidFill>
                <a:latin typeface="微软雅黑" panose="020B0503020204020204" pitchFamily="34" charset="-122"/>
                <a:ea typeface="微软雅黑" panose="020B0503020204020204" pitchFamily="34" charset="-122"/>
              </a:endParaRPr>
            </a:p>
            <a:p>
              <a:pPr algn="just" eaLnBrk="1">
                <a:lnSpc>
                  <a:spcPts val="2000"/>
                </a:lnSpc>
                <a:spcBef>
                  <a:spcPts val="1200"/>
                </a:spcBef>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抓好支部民主建设，按时召开支部民主生活会。</a:t>
              </a:r>
            </a:p>
          </p:txBody>
        </p:sp>
      </p:grpSp>
      <p:sp>
        <p:nvSpPr>
          <p:cNvPr id="75" name="矩形 74"/>
          <p:cNvSpPr>
            <a:spLocks noChangeArrowheads="1"/>
          </p:cNvSpPr>
          <p:nvPr/>
        </p:nvSpPr>
        <p:spPr bwMode="auto">
          <a:xfrm>
            <a:off x="1096260" y="1612900"/>
            <a:ext cx="2880000" cy="540000"/>
          </a:xfrm>
          <a:prstGeom prst="rect">
            <a:avLst/>
          </a:prstGeom>
          <a:solidFill>
            <a:schemeClr val="accent1"/>
          </a:solidFill>
          <a:ln>
            <a:noFill/>
          </a:ln>
        </p:spPr>
        <p:txBody>
          <a:bodyPr wrap="square" anchor="ctr">
            <a:noAutofit/>
          </a:bodyPr>
          <a:lstStyle/>
          <a:p>
            <a:pPr algn="ctr" eaLnBrk="0" hangingPunct="0"/>
            <a:r>
              <a:rPr lang="zh-CN" altLang="en-US" sz="2400" b="1" dirty="0">
                <a:solidFill>
                  <a:schemeClr val="bg2"/>
                </a:solidFill>
                <a:latin typeface="微软雅黑" panose="020B0503020204020204" pitchFamily="34" charset="-122"/>
                <a:ea typeface="微软雅黑" panose="020B0503020204020204" pitchFamily="34" charset="-122"/>
              </a:rPr>
              <a:t>党支部书记职责</a:t>
            </a:r>
          </a:p>
        </p:txBody>
      </p:sp>
      <p:grpSp>
        <p:nvGrpSpPr>
          <p:cNvPr id="10" name="组合 9"/>
          <p:cNvGrpSpPr/>
          <p:nvPr/>
        </p:nvGrpSpPr>
        <p:grpSpPr>
          <a:xfrm>
            <a:off x="4380707" y="2020888"/>
            <a:ext cx="3403600" cy="3963988"/>
            <a:chOff x="4380707" y="2020888"/>
            <a:chExt cx="3403600" cy="3963988"/>
          </a:xfrm>
        </p:grpSpPr>
        <p:grpSp>
          <p:nvGrpSpPr>
            <p:cNvPr id="7" name="组合 6"/>
            <p:cNvGrpSpPr/>
            <p:nvPr/>
          </p:nvGrpSpPr>
          <p:grpSpPr>
            <a:xfrm>
              <a:off x="4380707" y="2020888"/>
              <a:ext cx="3403600" cy="3963988"/>
              <a:chOff x="4380707" y="2020888"/>
              <a:chExt cx="3403600" cy="3963988"/>
            </a:xfrm>
          </p:grpSpPr>
          <p:sp>
            <p:nvSpPr>
              <p:cNvPr id="81" name="矩形 80"/>
              <p:cNvSpPr>
                <a:spLocks noChangeArrowheads="1"/>
              </p:cNvSpPr>
              <p:nvPr/>
            </p:nvSpPr>
            <p:spPr bwMode="auto">
              <a:xfrm>
                <a:off x="4380707" y="2020888"/>
                <a:ext cx="3403600" cy="3962400"/>
              </a:xfrm>
              <a:prstGeom prst="rect">
                <a:avLst/>
              </a:prstGeom>
              <a:noFill/>
              <a:ln w="9525">
                <a:solidFill>
                  <a:schemeClr val="accent1"/>
                </a:solidFill>
                <a:prstDash val="dash"/>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17" name="矩形 16"/>
              <p:cNvSpPr/>
              <p:nvPr/>
            </p:nvSpPr>
            <p:spPr bwMode="auto">
              <a:xfrm>
                <a:off x="4381501" y="5912876"/>
                <a:ext cx="3402013" cy="72000"/>
              </a:xfrm>
              <a:prstGeom prst="rect">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78" name="矩形 77"/>
            <p:cNvSpPr>
              <a:spLocks noChangeArrowheads="1"/>
            </p:cNvSpPr>
            <p:nvPr/>
          </p:nvSpPr>
          <p:spPr bwMode="auto">
            <a:xfrm>
              <a:off x="4583908" y="2495551"/>
              <a:ext cx="3024187" cy="301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gn="just" hangingPunct="0">
                <a:lnSpc>
                  <a:spcPts val="2000"/>
                </a:lnSpc>
                <a:spcBef>
                  <a:spcPts val="1200"/>
                </a:spcBef>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掌握支部组织状况，提出党小组划分和调整意见。</a:t>
              </a:r>
              <a:endParaRPr lang="en-US" altLang="zh-CN" sz="1600" dirty="0">
                <a:solidFill>
                  <a:schemeClr val="accent1">
                    <a:lumMod val="50000"/>
                  </a:schemeClr>
                </a:solidFill>
                <a:latin typeface="微软雅黑" panose="020B0503020204020204" pitchFamily="34" charset="-122"/>
                <a:ea typeface="微软雅黑" panose="020B0503020204020204" pitchFamily="34" charset="-122"/>
              </a:endParaRPr>
            </a:p>
            <a:p>
              <a:pPr marL="285750" indent="-285750" algn="just" hangingPunct="0">
                <a:lnSpc>
                  <a:spcPts val="2000"/>
                </a:lnSpc>
                <a:spcBef>
                  <a:spcPts val="1200"/>
                </a:spcBef>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了解和掌握党员的思想状况。</a:t>
              </a:r>
              <a:endParaRPr lang="en-US" altLang="zh-CN" sz="1600" dirty="0">
                <a:solidFill>
                  <a:schemeClr val="accent1">
                    <a:lumMod val="50000"/>
                  </a:schemeClr>
                </a:solidFill>
                <a:latin typeface="微软雅黑" panose="020B0503020204020204" pitchFamily="34" charset="-122"/>
                <a:ea typeface="微软雅黑" panose="020B0503020204020204" pitchFamily="34" charset="-122"/>
              </a:endParaRPr>
            </a:p>
            <a:p>
              <a:pPr marL="285750" indent="-285750" algn="just" hangingPunct="0">
                <a:lnSpc>
                  <a:spcPts val="2000"/>
                </a:lnSpc>
                <a:spcBef>
                  <a:spcPts val="1200"/>
                </a:spcBef>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认真做好支部发展党员工作 。</a:t>
              </a:r>
              <a:endParaRPr lang="en-US" altLang="zh-CN" sz="1600" dirty="0">
                <a:solidFill>
                  <a:schemeClr val="accent1">
                    <a:lumMod val="50000"/>
                  </a:schemeClr>
                </a:solidFill>
                <a:latin typeface="微软雅黑" panose="020B0503020204020204" pitchFamily="34" charset="-122"/>
                <a:ea typeface="微软雅黑" panose="020B0503020204020204" pitchFamily="34" charset="-122"/>
              </a:endParaRPr>
            </a:p>
            <a:p>
              <a:pPr marL="285750" indent="-285750" algn="just" hangingPunct="0">
                <a:lnSpc>
                  <a:spcPts val="2000"/>
                </a:lnSpc>
                <a:spcBef>
                  <a:spcPts val="1200"/>
                </a:spcBef>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做好支部党员管理工作。</a:t>
              </a:r>
              <a:endParaRPr lang="en-US" altLang="zh-CN" sz="1600" dirty="0">
                <a:solidFill>
                  <a:schemeClr val="accent1">
                    <a:lumMod val="50000"/>
                  </a:schemeClr>
                </a:solidFill>
                <a:latin typeface="微软雅黑" panose="020B0503020204020204" pitchFamily="34" charset="-122"/>
                <a:ea typeface="微软雅黑" panose="020B0503020204020204" pitchFamily="34" charset="-122"/>
              </a:endParaRPr>
            </a:p>
            <a:p>
              <a:pPr marL="285750" indent="-285750" algn="just" hangingPunct="0">
                <a:lnSpc>
                  <a:spcPts val="2000"/>
                </a:lnSpc>
                <a:spcBef>
                  <a:spcPts val="1200"/>
                </a:spcBef>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收集党员模范事迹材料产推荐工作。</a:t>
              </a:r>
            </a:p>
          </p:txBody>
        </p:sp>
      </p:grpSp>
      <p:sp>
        <p:nvSpPr>
          <p:cNvPr id="80" name="矩形 79"/>
          <p:cNvSpPr>
            <a:spLocks noChangeArrowheads="1"/>
          </p:cNvSpPr>
          <p:nvPr/>
        </p:nvSpPr>
        <p:spPr bwMode="auto">
          <a:xfrm>
            <a:off x="4647269" y="1597025"/>
            <a:ext cx="2880000" cy="540000"/>
          </a:xfrm>
          <a:prstGeom prst="rect">
            <a:avLst/>
          </a:prstGeom>
          <a:solidFill>
            <a:schemeClr val="accent1"/>
          </a:solidFill>
          <a:ln>
            <a:noFill/>
          </a:ln>
        </p:spPr>
        <p:txBody>
          <a:bodyPr wrap="square" anchor="ctr">
            <a:noAutofit/>
          </a:bodyPr>
          <a:lstStyle/>
          <a:p>
            <a:pPr algn="ctr" eaLnBrk="0" hangingPunct="0"/>
            <a:r>
              <a:rPr lang="zh-CN" altLang="en-US" sz="2400" b="1">
                <a:solidFill>
                  <a:schemeClr val="bg2"/>
                </a:solidFill>
                <a:latin typeface="微软雅黑" panose="020B0503020204020204" pitchFamily="34" charset="-122"/>
                <a:ea typeface="微软雅黑" panose="020B0503020204020204" pitchFamily="34" charset="-122"/>
              </a:rPr>
              <a:t>组织委员职责</a:t>
            </a:r>
          </a:p>
        </p:txBody>
      </p:sp>
      <p:sp>
        <p:nvSpPr>
          <p:cNvPr id="84" name="矩形 83"/>
          <p:cNvSpPr>
            <a:spLocks noChangeArrowheads="1"/>
          </p:cNvSpPr>
          <p:nvPr/>
        </p:nvSpPr>
        <p:spPr bwMode="auto">
          <a:xfrm>
            <a:off x="8210978" y="1625600"/>
            <a:ext cx="2880000" cy="540000"/>
          </a:xfrm>
          <a:prstGeom prst="rect">
            <a:avLst/>
          </a:prstGeom>
          <a:solidFill>
            <a:schemeClr val="accent1"/>
          </a:solidFill>
          <a:ln>
            <a:noFill/>
          </a:ln>
        </p:spPr>
        <p:txBody>
          <a:bodyPr wrap="square" anchor="ctr">
            <a:noAutofit/>
          </a:bodyPr>
          <a:lstStyle/>
          <a:p>
            <a:pPr algn="ctr" eaLnBrk="0" hangingPunct="0"/>
            <a:r>
              <a:rPr lang="zh-CN" altLang="en-US" sz="2400" b="1">
                <a:solidFill>
                  <a:schemeClr val="bg2"/>
                </a:solidFill>
                <a:latin typeface="微软雅黑" panose="020B0503020204020204" pitchFamily="34" charset="-122"/>
                <a:ea typeface="微软雅黑" panose="020B0503020204020204" pitchFamily="34" charset="-122"/>
              </a:rPr>
              <a:t>宣传委员职责</a:t>
            </a:r>
          </a:p>
        </p:txBody>
      </p:sp>
      <p:grpSp>
        <p:nvGrpSpPr>
          <p:cNvPr id="11" name="组合 10"/>
          <p:cNvGrpSpPr/>
          <p:nvPr/>
        </p:nvGrpSpPr>
        <p:grpSpPr>
          <a:xfrm>
            <a:off x="7964091" y="2020888"/>
            <a:ext cx="3402013" cy="3963988"/>
            <a:chOff x="7964091" y="2020888"/>
            <a:chExt cx="3402013" cy="3963988"/>
          </a:xfrm>
        </p:grpSpPr>
        <p:grpSp>
          <p:nvGrpSpPr>
            <p:cNvPr id="6" name="组合 5"/>
            <p:cNvGrpSpPr/>
            <p:nvPr/>
          </p:nvGrpSpPr>
          <p:grpSpPr>
            <a:xfrm>
              <a:off x="7964091" y="2020888"/>
              <a:ext cx="3402013" cy="3963988"/>
              <a:chOff x="8091091" y="2020888"/>
              <a:chExt cx="3402013" cy="3963988"/>
            </a:xfrm>
          </p:grpSpPr>
          <p:sp>
            <p:nvSpPr>
              <p:cNvPr id="82" name="矩形 81"/>
              <p:cNvSpPr>
                <a:spLocks noChangeArrowheads="1"/>
              </p:cNvSpPr>
              <p:nvPr/>
            </p:nvSpPr>
            <p:spPr bwMode="auto">
              <a:xfrm>
                <a:off x="8091091" y="2020888"/>
                <a:ext cx="3402012" cy="3962400"/>
              </a:xfrm>
              <a:prstGeom prst="rect">
                <a:avLst/>
              </a:prstGeom>
              <a:noFill/>
              <a:ln w="9525">
                <a:solidFill>
                  <a:schemeClr val="accent1"/>
                </a:solidFill>
                <a:prstDash val="dash"/>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18" name="矩形 17"/>
              <p:cNvSpPr/>
              <p:nvPr/>
            </p:nvSpPr>
            <p:spPr bwMode="auto">
              <a:xfrm>
                <a:off x="8091091" y="5912876"/>
                <a:ext cx="3402013" cy="72000"/>
              </a:xfrm>
              <a:prstGeom prst="rect">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sp>
          <p:nvSpPr>
            <p:cNvPr id="85" name="矩形 84"/>
            <p:cNvSpPr>
              <a:spLocks noChangeArrowheads="1"/>
            </p:cNvSpPr>
            <p:nvPr/>
          </p:nvSpPr>
          <p:spPr bwMode="auto">
            <a:xfrm>
              <a:off x="8130383" y="2495551"/>
              <a:ext cx="3024187" cy="3272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gn="just" hangingPunct="0">
                <a:lnSpc>
                  <a:spcPts val="2000"/>
                </a:lnSpc>
                <a:spcBef>
                  <a:spcPts val="1200"/>
                </a:spcBef>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了解和掌握党员和群众的思想状况。</a:t>
              </a:r>
              <a:endParaRPr lang="en-US" altLang="zh-CN" sz="1600" dirty="0">
                <a:solidFill>
                  <a:schemeClr val="accent1">
                    <a:lumMod val="50000"/>
                  </a:schemeClr>
                </a:solidFill>
                <a:latin typeface="微软雅黑" panose="020B0503020204020204" pitchFamily="34" charset="-122"/>
                <a:ea typeface="微软雅黑" panose="020B0503020204020204" pitchFamily="34" charset="-122"/>
              </a:endParaRPr>
            </a:p>
            <a:p>
              <a:pPr marL="285750" indent="-285750" algn="just" hangingPunct="0">
                <a:lnSpc>
                  <a:spcPts val="2000"/>
                </a:lnSpc>
                <a:spcBef>
                  <a:spcPts val="1200"/>
                </a:spcBef>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组织党员学习党的基本理论。</a:t>
              </a:r>
            </a:p>
            <a:p>
              <a:pPr marL="285750" indent="-285750" algn="just" hangingPunct="0">
                <a:lnSpc>
                  <a:spcPts val="2000"/>
                </a:lnSpc>
                <a:spcBef>
                  <a:spcPts val="1200"/>
                </a:spcBef>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组织开展形式多样的主题教育实践活动和文体活动。</a:t>
              </a:r>
            </a:p>
            <a:p>
              <a:pPr marL="285750" indent="-285750" algn="just" hangingPunct="0">
                <a:lnSpc>
                  <a:spcPts val="2000"/>
                </a:lnSpc>
                <a:spcBef>
                  <a:spcPts val="1200"/>
                </a:spcBef>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做好党报、党刊的发行工作 。</a:t>
              </a:r>
            </a:p>
            <a:p>
              <a:pPr marL="285750" indent="-285750" algn="just" hangingPunct="0">
                <a:lnSpc>
                  <a:spcPts val="2000"/>
                </a:lnSpc>
                <a:spcBef>
                  <a:spcPts val="1200"/>
                </a:spcBef>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充分利用电视、报低等宣传工作，开展宣传鼓动工作。</a:t>
              </a:r>
            </a:p>
          </p:txBody>
        </p:sp>
      </p:grpSp>
      <p:sp>
        <p:nvSpPr>
          <p:cNvPr id="2" name="标题 1"/>
          <p:cNvSpPr>
            <a:spLocks noGrp="1"/>
          </p:cNvSpPr>
          <p:nvPr>
            <p:ph type="title"/>
          </p:nvPr>
        </p:nvSpPr>
        <p:spPr/>
        <p:txBody>
          <a:bodyPr/>
          <a:lstStyle/>
          <a:p>
            <a:r>
              <a:rPr lang="zh-CN" altLang="en-US" dirty="0"/>
              <a:t>党支部委员</a:t>
            </a:r>
            <a:r>
              <a:rPr lang="zh-CN" altLang="en-US" dirty="0" smtClean="0"/>
              <a:t>职责</a:t>
            </a:r>
            <a:endParaRPr lang="zh-CN" altLang="en-US" dirty="0"/>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5" presetClass="entr" presetSubtype="0" fill="hold" grpId="0" nodeType="with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375" decel="50000" fill="hold">
                                          <p:stCondLst>
                                            <p:cond delay="0"/>
                                          </p:stCondLst>
                                        </p:cTn>
                                        <p:tgtEl>
                                          <p:spTgt spid="75"/>
                                        </p:tgtEl>
                                        <p:attrNameLst>
                                          <p:attrName>style.rotation</p:attrName>
                                        </p:attrNameLst>
                                      </p:cBhvr>
                                      <p:tavLst>
                                        <p:tav tm="0">
                                          <p:val>
                                            <p:fltVal val="-90"/>
                                          </p:val>
                                        </p:tav>
                                        <p:tav tm="100000">
                                          <p:val>
                                            <p:fltVal val="0"/>
                                          </p:val>
                                        </p:tav>
                                      </p:tavLst>
                                    </p:anim>
                                    <p:anim calcmode="lin" valueType="num">
                                      <p:cBhvr>
                                        <p:cTn id="8" dur="375" decel="50000" fill="hold">
                                          <p:stCondLst>
                                            <p:cond delay="0"/>
                                          </p:stCondLst>
                                        </p:cTn>
                                        <p:tgtEl>
                                          <p:spTgt spid="75"/>
                                        </p:tgtEl>
                                        <p:attrNameLst>
                                          <p:attrName>ppt_w</p:attrName>
                                        </p:attrNameLst>
                                      </p:cBhvr>
                                      <p:tavLst>
                                        <p:tav tm="0">
                                          <p:val>
                                            <p:strVal val="#ppt_w"/>
                                          </p:val>
                                        </p:tav>
                                        <p:tav tm="100000">
                                          <p:val>
                                            <p:strVal val="#ppt_w*.05"/>
                                          </p:val>
                                        </p:tav>
                                      </p:tavLst>
                                    </p:anim>
                                    <p:anim calcmode="lin" valueType="num">
                                      <p:cBhvr>
                                        <p:cTn id="9" dur="375" accel="50000" fill="hold">
                                          <p:stCondLst>
                                            <p:cond delay="375"/>
                                          </p:stCondLst>
                                        </p:cTn>
                                        <p:tgtEl>
                                          <p:spTgt spid="75"/>
                                        </p:tgtEl>
                                        <p:attrNameLst>
                                          <p:attrName>ppt_w</p:attrName>
                                        </p:attrNameLst>
                                      </p:cBhvr>
                                      <p:tavLst>
                                        <p:tav tm="0">
                                          <p:val>
                                            <p:strVal val="#ppt_w*.05"/>
                                          </p:val>
                                        </p:tav>
                                        <p:tav tm="100000">
                                          <p:val>
                                            <p:strVal val="#ppt_w"/>
                                          </p:val>
                                        </p:tav>
                                      </p:tavLst>
                                    </p:anim>
                                    <p:anim calcmode="lin" valueType="num">
                                      <p:cBhvr>
                                        <p:cTn id="10" dur="750" fill="hold"/>
                                        <p:tgtEl>
                                          <p:spTgt spid="75"/>
                                        </p:tgtEl>
                                        <p:attrNameLst>
                                          <p:attrName>ppt_h</p:attrName>
                                        </p:attrNameLst>
                                      </p:cBhvr>
                                      <p:tavLst>
                                        <p:tav tm="0">
                                          <p:val>
                                            <p:strVal val="#ppt_h"/>
                                          </p:val>
                                        </p:tav>
                                        <p:tav tm="100000">
                                          <p:val>
                                            <p:strVal val="#ppt_h"/>
                                          </p:val>
                                        </p:tav>
                                      </p:tavLst>
                                    </p:anim>
                                    <p:anim calcmode="lin" valueType="num">
                                      <p:cBhvr>
                                        <p:cTn id="11" dur="375" decel="50000" fill="hold">
                                          <p:stCondLst>
                                            <p:cond delay="0"/>
                                          </p:stCondLst>
                                        </p:cTn>
                                        <p:tgtEl>
                                          <p:spTgt spid="75"/>
                                        </p:tgtEl>
                                        <p:attrNameLst>
                                          <p:attrName>ppt_x</p:attrName>
                                        </p:attrNameLst>
                                      </p:cBhvr>
                                      <p:tavLst>
                                        <p:tav tm="0">
                                          <p:val>
                                            <p:strVal val="#ppt_x+.4"/>
                                          </p:val>
                                        </p:tav>
                                        <p:tav tm="100000">
                                          <p:val>
                                            <p:strVal val="#ppt_x"/>
                                          </p:val>
                                        </p:tav>
                                      </p:tavLst>
                                    </p:anim>
                                    <p:anim calcmode="lin" valueType="num">
                                      <p:cBhvr>
                                        <p:cTn id="12" dur="375" decel="50000" fill="hold">
                                          <p:stCondLst>
                                            <p:cond delay="0"/>
                                          </p:stCondLst>
                                        </p:cTn>
                                        <p:tgtEl>
                                          <p:spTgt spid="75"/>
                                        </p:tgtEl>
                                        <p:attrNameLst>
                                          <p:attrName>ppt_y</p:attrName>
                                        </p:attrNameLst>
                                      </p:cBhvr>
                                      <p:tavLst>
                                        <p:tav tm="0">
                                          <p:val>
                                            <p:strVal val="#ppt_y-.2"/>
                                          </p:val>
                                        </p:tav>
                                        <p:tav tm="100000">
                                          <p:val>
                                            <p:strVal val="#ppt_y+.1"/>
                                          </p:val>
                                        </p:tav>
                                      </p:tavLst>
                                    </p:anim>
                                    <p:anim calcmode="lin" valueType="num">
                                      <p:cBhvr>
                                        <p:cTn id="13" dur="375" accel="50000" fill="hold">
                                          <p:stCondLst>
                                            <p:cond delay="375"/>
                                          </p:stCondLst>
                                        </p:cTn>
                                        <p:tgtEl>
                                          <p:spTgt spid="75"/>
                                        </p:tgtEl>
                                        <p:attrNameLst>
                                          <p:attrName>ppt_y</p:attrName>
                                        </p:attrNameLst>
                                      </p:cBhvr>
                                      <p:tavLst>
                                        <p:tav tm="0">
                                          <p:val>
                                            <p:strVal val="#ppt_y+.1"/>
                                          </p:val>
                                        </p:tav>
                                        <p:tav tm="100000">
                                          <p:val>
                                            <p:strVal val="#ppt_y"/>
                                          </p:val>
                                        </p:tav>
                                      </p:tavLst>
                                    </p:anim>
                                    <p:animEffect transition="in" filter="fade">
                                      <p:cBhvr>
                                        <p:cTn id="14" dur="750" decel="50000">
                                          <p:stCondLst>
                                            <p:cond delay="0"/>
                                          </p:stCondLst>
                                        </p:cTn>
                                        <p:tgtEl>
                                          <p:spTgt spid="75"/>
                                        </p:tgtEl>
                                      </p:cBhvr>
                                    </p:animEffect>
                                  </p:childTnLst>
                                </p:cTn>
                              </p:par>
                            </p:childTnLst>
                          </p:cTn>
                        </p:par>
                        <p:par>
                          <p:cTn id="15" fill="hold">
                            <p:stCondLst>
                              <p:cond delay="750"/>
                            </p:stCondLst>
                            <p:childTnLst>
                              <p:par>
                                <p:cTn id="16" presetID="22" presetClass="entr" presetSubtype="1"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up)">
                                      <p:cBhvr>
                                        <p:cTn id="18" dur="1500"/>
                                        <p:tgtEl>
                                          <p:spTgt spid="9"/>
                                        </p:tgtEl>
                                      </p:cBhvr>
                                    </p:animEffect>
                                  </p:childTnLst>
                                </p:cTn>
                              </p:par>
                            </p:childTnLst>
                          </p:cTn>
                        </p:par>
                        <p:par>
                          <p:cTn id="19" fill="hold">
                            <p:stCondLst>
                              <p:cond delay="2250"/>
                            </p:stCondLst>
                            <p:childTnLst>
                              <p:par>
                                <p:cTn id="20" presetID="25" presetClass="entr" presetSubtype="0" fill="hold" grpId="0" nodeType="afterEffect">
                                  <p:stCondLst>
                                    <p:cond delay="0"/>
                                  </p:stCondLst>
                                  <p:childTnLst>
                                    <p:set>
                                      <p:cBhvr>
                                        <p:cTn id="21" dur="1" fill="hold">
                                          <p:stCondLst>
                                            <p:cond delay="0"/>
                                          </p:stCondLst>
                                        </p:cTn>
                                        <p:tgtEl>
                                          <p:spTgt spid="80"/>
                                        </p:tgtEl>
                                        <p:attrNameLst>
                                          <p:attrName>style.visibility</p:attrName>
                                        </p:attrNameLst>
                                      </p:cBhvr>
                                      <p:to>
                                        <p:strVal val="visible"/>
                                      </p:to>
                                    </p:set>
                                    <p:anim calcmode="lin" valueType="num">
                                      <p:cBhvr>
                                        <p:cTn id="22" dur="375" decel="50000" fill="hold">
                                          <p:stCondLst>
                                            <p:cond delay="0"/>
                                          </p:stCondLst>
                                        </p:cTn>
                                        <p:tgtEl>
                                          <p:spTgt spid="80"/>
                                        </p:tgtEl>
                                        <p:attrNameLst>
                                          <p:attrName>style.rotation</p:attrName>
                                        </p:attrNameLst>
                                      </p:cBhvr>
                                      <p:tavLst>
                                        <p:tav tm="0">
                                          <p:val>
                                            <p:fltVal val="-90"/>
                                          </p:val>
                                        </p:tav>
                                        <p:tav tm="100000">
                                          <p:val>
                                            <p:fltVal val="0"/>
                                          </p:val>
                                        </p:tav>
                                      </p:tavLst>
                                    </p:anim>
                                    <p:anim calcmode="lin" valueType="num">
                                      <p:cBhvr>
                                        <p:cTn id="23" dur="375" decel="50000" fill="hold">
                                          <p:stCondLst>
                                            <p:cond delay="0"/>
                                          </p:stCondLst>
                                        </p:cTn>
                                        <p:tgtEl>
                                          <p:spTgt spid="80"/>
                                        </p:tgtEl>
                                        <p:attrNameLst>
                                          <p:attrName>ppt_w</p:attrName>
                                        </p:attrNameLst>
                                      </p:cBhvr>
                                      <p:tavLst>
                                        <p:tav tm="0">
                                          <p:val>
                                            <p:strVal val="#ppt_w"/>
                                          </p:val>
                                        </p:tav>
                                        <p:tav tm="100000">
                                          <p:val>
                                            <p:strVal val="#ppt_w*.05"/>
                                          </p:val>
                                        </p:tav>
                                      </p:tavLst>
                                    </p:anim>
                                    <p:anim calcmode="lin" valueType="num">
                                      <p:cBhvr>
                                        <p:cTn id="24" dur="375" accel="50000" fill="hold">
                                          <p:stCondLst>
                                            <p:cond delay="375"/>
                                          </p:stCondLst>
                                        </p:cTn>
                                        <p:tgtEl>
                                          <p:spTgt spid="80"/>
                                        </p:tgtEl>
                                        <p:attrNameLst>
                                          <p:attrName>ppt_w</p:attrName>
                                        </p:attrNameLst>
                                      </p:cBhvr>
                                      <p:tavLst>
                                        <p:tav tm="0">
                                          <p:val>
                                            <p:strVal val="#ppt_w*.05"/>
                                          </p:val>
                                        </p:tav>
                                        <p:tav tm="100000">
                                          <p:val>
                                            <p:strVal val="#ppt_w"/>
                                          </p:val>
                                        </p:tav>
                                      </p:tavLst>
                                    </p:anim>
                                    <p:anim calcmode="lin" valueType="num">
                                      <p:cBhvr>
                                        <p:cTn id="25" dur="750" fill="hold"/>
                                        <p:tgtEl>
                                          <p:spTgt spid="80"/>
                                        </p:tgtEl>
                                        <p:attrNameLst>
                                          <p:attrName>ppt_h</p:attrName>
                                        </p:attrNameLst>
                                      </p:cBhvr>
                                      <p:tavLst>
                                        <p:tav tm="0">
                                          <p:val>
                                            <p:strVal val="#ppt_h"/>
                                          </p:val>
                                        </p:tav>
                                        <p:tav tm="100000">
                                          <p:val>
                                            <p:strVal val="#ppt_h"/>
                                          </p:val>
                                        </p:tav>
                                      </p:tavLst>
                                    </p:anim>
                                    <p:anim calcmode="lin" valueType="num">
                                      <p:cBhvr>
                                        <p:cTn id="26" dur="375" decel="50000" fill="hold">
                                          <p:stCondLst>
                                            <p:cond delay="0"/>
                                          </p:stCondLst>
                                        </p:cTn>
                                        <p:tgtEl>
                                          <p:spTgt spid="80"/>
                                        </p:tgtEl>
                                        <p:attrNameLst>
                                          <p:attrName>ppt_x</p:attrName>
                                        </p:attrNameLst>
                                      </p:cBhvr>
                                      <p:tavLst>
                                        <p:tav tm="0">
                                          <p:val>
                                            <p:strVal val="#ppt_x+.4"/>
                                          </p:val>
                                        </p:tav>
                                        <p:tav tm="100000">
                                          <p:val>
                                            <p:strVal val="#ppt_x"/>
                                          </p:val>
                                        </p:tav>
                                      </p:tavLst>
                                    </p:anim>
                                    <p:anim calcmode="lin" valueType="num">
                                      <p:cBhvr>
                                        <p:cTn id="27" dur="375" decel="50000" fill="hold">
                                          <p:stCondLst>
                                            <p:cond delay="0"/>
                                          </p:stCondLst>
                                        </p:cTn>
                                        <p:tgtEl>
                                          <p:spTgt spid="80"/>
                                        </p:tgtEl>
                                        <p:attrNameLst>
                                          <p:attrName>ppt_y</p:attrName>
                                        </p:attrNameLst>
                                      </p:cBhvr>
                                      <p:tavLst>
                                        <p:tav tm="0">
                                          <p:val>
                                            <p:strVal val="#ppt_y-.2"/>
                                          </p:val>
                                        </p:tav>
                                        <p:tav tm="100000">
                                          <p:val>
                                            <p:strVal val="#ppt_y+.1"/>
                                          </p:val>
                                        </p:tav>
                                      </p:tavLst>
                                    </p:anim>
                                    <p:anim calcmode="lin" valueType="num">
                                      <p:cBhvr>
                                        <p:cTn id="28" dur="375" accel="50000" fill="hold">
                                          <p:stCondLst>
                                            <p:cond delay="375"/>
                                          </p:stCondLst>
                                        </p:cTn>
                                        <p:tgtEl>
                                          <p:spTgt spid="80"/>
                                        </p:tgtEl>
                                        <p:attrNameLst>
                                          <p:attrName>ppt_y</p:attrName>
                                        </p:attrNameLst>
                                      </p:cBhvr>
                                      <p:tavLst>
                                        <p:tav tm="0">
                                          <p:val>
                                            <p:strVal val="#ppt_y+.1"/>
                                          </p:val>
                                        </p:tav>
                                        <p:tav tm="100000">
                                          <p:val>
                                            <p:strVal val="#ppt_y"/>
                                          </p:val>
                                        </p:tav>
                                      </p:tavLst>
                                    </p:anim>
                                    <p:animEffect transition="in" filter="fade">
                                      <p:cBhvr>
                                        <p:cTn id="29" dur="750" decel="50000">
                                          <p:stCondLst>
                                            <p:cond delay="0"/>
                                          </p:stCondLst>
                                        </p:cTn>
                                        <p:tgtEl>
                                          <p:spTgt spid="80"/>
                                        </p:tgtEl>
                                      </p:cBhvr>
                                    </p:animEffect>
                                  </p:childTnLst>
                                </p:cTn>
                              </p:par>
                            </p:childTnLst>
                          </p:cTn>
                        </p:par>
                        <p:par>
                          <p:cTn id="30" fill="hold">
                            <p:stCondLst>
                              <p:cond delay="3000"/>
                            </p:stCondLst>
                            <p:childTnLst>
                              <p:par>
                                <p:cTn id="31" presetID="22" presetClass="entr" presetSubtype="1"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1500"/>
                                        <p:tgtEl>
                                          <p:spTgt spid="10"/>
                                        </p:tgtEl>
                                      </p:cBhvr>
                                    </p:animEffect>
                                  </p:childTnLst>
                                </p:cTn>
                              </p:par>
                            </p:childTnLst>
                          </p:cTn>
                        </p:par>
                        <p:par>
                          <p:cTn id="34" fill="hold">
                            <p:stCondLst>
                              <p:cond delay="4500"/>
                            </p:stCondLst>
                            <p:childTnLst>
                              <p:par>
                                <p:cTn id="35" presetID="25" presetClass="entr" presetSubtype="0" fill="hold" grpId="0" nodeType="afterEffect">
                                  <p:stCondLst>
                                    <p:cond delay="0"/>
                                  </p:stCondLst>
                                  <p:childTnLst>
                                    <p:set>
                                      <p:cBhvr>
                                        <p:cTn id="36" dur="1" fill="hold">
                                          <p:stCondLst>
                                            <p:cond delay="0"/>
                                          </p:stCondLst>
                                        </p:cTn>
                                        <p:tgtEl>
                                          <p:spTgt spid="84"/>
                                        </p:tgtEl>
                                        <p:attrNameLst>
                                          <p:attrName>style.visibility</p:attrName>
                                        </p:attrNameLst>
                                      </p:cBhvr>
                                      <p:to>
                                        <p:strVal val="visible"/>
                                      </p:to>
                                    </p:set>
                                    <p:anim calcmode="lin" valueType="num">
                                      <p:cBhvr>
                                        <p:cTn id="37" dur="375" decel="50000" fill="hold">
                                          <p:stCondLst>
                                            <p:cond delay="0"/>
                                          </p:stCondLst>
                                        </p:cTn>
                                        <p:tgtEl>
                                          <p:spTgt spid="84"/>
                                        </p:tgtEl>
                                        <p:attrNameLst>
                                          <p:attrName>style.rotation</p:attrName>
                                        </p:attrNameLst>
                                      </p:cBhvr>
                                      <p:tavLst>
                                        <p:tav tm="0">
                                          <p:val>
                                            <p:fltVal val="-90"/>
                                          </p:val>
                                        </p:tav>
                                        <p:tav tm="100000">
                                          <p:val>
                                            <p:fltVal val="0"/>
                                          </p:val>
                                        </p:tav>
                                      </p:tavLst>
                                    </p:anim>
                                    <p:anim calcmode="lin" valueType="num">
                                      <p:cBhvr>
                                        <p:cTn id="38" dur="375" decel="50000" fill="hold">
                                          <p:stCondLst>
                                            <p:cond delay="0"/>
                                          </p:stCondLst>
                                        </p:cTn>
                                        <p:tgtEl>
                                          <p:spTgt spid="84"/>
                                        </p:tgtEl>
                                        <p:attrNameLst>
                                          <p:attrName>ppt_w</p:attrName>
                                        </p:attrNameLst>
                                      </p:cBhvr>
                                      <p:tavLst>
                                        <p:tav tm="0">
                                          <p:val>
                                            <p:strVal val="#ppt_w"/>
                                          </p:val>
                                        </p:tav>
                                        <p:tav tm="100000">
                                          <p:val>
                                            <p:strVal val="#ppt_w*.05"/>
                                          </p:val>
                                        </p:tav>
                                      </p:tavLst>
                                    </p:anim>
                                    <p:anim calcmode="lin" valueType="num">
                                      <p:cBhvr>
                                        <p:cTn id="39" dur="375" accel="50000" fill="hold">
                                          <p:stCondLst>
                                            <p:cond delay="375"/>
                                          </p:stCondLst>
                                        </p:cTn>
                                        <p:tgtEl>
                                          <p:spTgt spid="84"/>
                                        </p:tgtEl>
                                        <p:attrNameLst>
                                          <p:attrName>ppt_w</p:attrName>
                                        </p:attrNameLst>
                                      </p:cBhvr>
                                      <p:tavLst>
                                        <p:tav tm="0">
                                          <p:val>
                                            <p:strVal val="#ppt_w*.05"/>
                                          </p:val>
                                        </p:tav>
                                        <p:tav tm="100000">
                                          <p:val>
                                            <p:strVal val="#ppt_w"/>
                                          </p:val>
                                        </p:tav>
                                      </p:tavLst>
                                    </p:anim>
                                    <p:anim calcmode="lin" valueType="num">
                                      <p:cBhvr>
                                        <p:cTn id="40" dur="750" fill="hold"/>
                                        <p:tgtEl>
                                          <p:spTgt spid="84"/>
                                        </p:tgtEl>
                                        <p:attrNameLst>
                                          <p:attrName>ppt_h</p:attrName>
                                        </p:attrNameLst>
                                      </p:cBhvr>
                                      <p:tavLst>
                                        <p:tav tm="0">
                                          <p:val>
                                            <p:strVal val="#ppt_h"/>
                                          </p:val>
                                        </p:tav>
                                        <p:tav tm="100000">
                                          <p:val>
                                            <p:strVal val="#ppt_h"/>
                                          </p:val>
                                        </p:tav>
                                      </p:tavLst>
                                    </p:anim>
                                    <p:anim calcmode="lin" valueType="num">
                                      <p:cBhvr>
                                        <p:cTn id="41" dur="375" decel="50000" fill="hold">
                                          <p:stCondLst>
                                            <p:cond delay="0"/>
                                          </p:stCondLst>
                                        </p:cTn>
                                        <p:tgtEl>
                                          <p:spTgt spid="84"/>
                                        </p:tgtEl>
                                        <p:attrNameLst>
                                          <p:attrName>ppt_x</p:attrName>
                                        </p:attrNameLst>
                                      </p:cBhvr>
                                      <p:tavLst>
                                        <p:tav tm="0">
                                          <p:val>
                                            <p:strVal val="#ppt_x+.4"/>
                                          </p:val>
                                        </p:tav>
                                        <p:tav tm="100000">
                                          <p:val>
                                            <p:strVal val="#ppt_x"/>
                                          </p:val>
                                        </p:tav>
                                      </p:tavLst>
                                    </p:anim>
                                    <p:anim calcmode="lin" valueType="num">
                                      <p:cBhvr>
                                        <p:cTn id="42" dur="375" decel="50000" fill="hold">
                                          <p:stCondLst>
                                            <p:cond delay="0"/>
                                          </p:stCondLst>
                                        </p:cTn>
                                        <p:tgtEl>
                                          <p:spTgt spid="84"/>
                                        </p:tgtEl>
                                        <p:attrNameLst>
                                          <p:attrName>ppt_y</p:attrName>
                                        </p:attrNameLst>
                                      </p:cBhvr>
                                      <p:tavLst>
                                        <p:tav tm="0">
                                          <p:val>
                                            <p:strVal val="#ppt_y-.2"/>
                                          </p:val>
                                        </p:tav>
                                        <p:tav tm="100000">
                                          <p:val>
                                            <p:strVal val="#ppt_y+.1"/>
                                          </p:val>
                                        </p:tav>
                                      </p:tavLst>
                                    </p:anim>
                                    <p:anim calcmode="lin" valueType="num">
                                      <p:cBhvr>
                                        <p:cTn id="43" dur="375" accel="50000" fill="hold">
                                          <p:stCondLst>
                                            <p:cond delay="375"/>
                                          </p:stCondLst>
                                        </p:cTn>
                                        <p:tgtEl>
                                          <p:spTgt spid="84"/>
                                        </p:tgtEl>
                                        <p:attrNameLst>
                                          <p:attrName>ppt_y</p:attrName>
                                        </p:attrNameLst>
                                      </p:cBhvr>
                                      <p:tavLst>
                                        <p:tav tm="0">
                                          <p:val>
                                            <p:strVal val="#ppt_y+.1"/>
                                          </p:val>
                                        </p:tav>
                                        <p:tav tm="100000">
                                          <p:val>
                                            <p:strVal val="#ppt_y"/>
                                          </p:val>
                                        </p:tav>
                                      </p:tavLst>
                                    </p:anim>
                                    <p:animEffect transition="in" filter="fade">
                                      <p:cBhvr>
                                        <p:cTn id="44" dur="750" decel="50000">
                                          <p:stCondLst>
                                            <p:cond delay="0"/>
                                          </p:stCondLst>
                                        </p:cTn>
                                        <p:tgtEl>
                                          <p:spTgt spid="84"/>
                                        </p:tgtEl>
                                      </p:cBhvr>
                                    </p:animEffect>
                                  </p:childTnLst>
                                </p:cTn>
                              </p:par>
                            </p:childTnLst>
                          </p:cTn>
                        </p:par>
                        <p:par>
                          <p:cTn id="45" fill="hold">
                            <p:stCondLst>
                              <p:cond delay="5250"/>
                            </p:stCondLst>
                            <p:childTnLst>
                              <p:par>
                                <p:cTn id="46" presetID="22" presetClass="entr" presetSubtype="1"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up)">
                                      <p:cBhvr>
                                        <p:cTn id="48"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80" grpId="0" animBg="1"/>
      <p:bldP spid="8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右箭头 108"/>
          <p:cNvSpPr>
            <a:spLocks noChangeArrowheads="1"/>
          </p:cNvSpPr>
          <p:nvPr/>
        </p:nvSpPr>
        <p:spPr bwMode="auto">
          <a:xfrm>
            <a:off x="1034738" y="1329056"/>
            <a:ext cx="2439333" cy="1471294"/>
          </a:xfrm>
          <a:prstGeom prst="rightArrow">
            <a:avLst>
              <a:gd name="adj1" fmla="val 75410"/>
              <a:gd name="adj2" fmla="val 50000"/>
            </a:avLst>
          </a:prstGeom>
          <a:solidFill>
            <a:schemeClr val="accent1"/>
          </a:solidFill>
          <a:ln>
            <a:noFill/>
          </a:ln>
        </p:spPr>
        <p:txBody>
          <a:bodyPr anchor="ctr">
            <a:noAutofit/>
          </a:bodyPr>
          <a:lstStyle/>
          <a:p>
            <a:pPr algn="ctr" eaLnBrk="0" hangingPunct="0"/>
            <a:r>
              <a:rPr lang="zh-CN" altLang="en-US" sz="2400" b="1" dirty="0" smtClean="0">
                <a:solidFill>
                  <a:schemeClr val="bg2"/>
                </a:solidFill>
                <a:latin typeface="微软雅黑" panose="020B0503020204020204" pitchFamily="34" charset="-122"/>
                <a:ea typeface="微软雅黑" panose="020B0503020204020204" pitchFamily="34" charset="-122"/>
              </a:rPr>
              <a:t>纪检委</a:t>
            </a:r>
            <a:endParaRPr lang="en-US" altLang="zh-CN" sz="2400" b="1" dirty="0" smtClean="0">
              <a:solidFill>
                <a:schemeClr val="bg2"/>
              </a:solidFill>
              <a:latin typeface="微软雅黑" panose="020B0503020204020204" pitchFamily="34" charset="-122"/>
              <a:ea typeface="微软雅黑" panose="020B0503020204020204" pitchFamily="34" charset="-122"/>
            </a:endParaRPr>
          </a:p>
          <a:p>
            <a:pPr algn="ctr" eaLnBrk="0" hangingPunct="0"/>
            <a:r>
              <a:rPr lang="zh-CN" altLang="en-US" sz="2400" b="1" dirty="0" smtClean="0">
                <a:solidFill>
                  <a:schemeClr val="bg2"/>
                </a:solidFill>
                <a:latin typeface="微软雅黑" panose="020B0503020204020204" pitchFamily="34" charset="-122"/>
                <a:ea typeface="微软雅黑" panose="020B0503020204020204" pitchFamily="34" charset="-122"/>
              </a:rPr>
              <a:t>员</a:t>
            </a:r>
            <a:r>
              <a:rPr lang="zh-CN" altLang="en-US" sz="2400" b="1" dirty="0">
                <a:solidFill>
                  <a:schemeClr val="bg2"/>
                </a:solidFill>
                <a:latin typeface="微软雅黑" panose="020B0503020204020204" pitchFamily="34" charset="-122"/>
                <a:ea typeface="微软雅黑" panose="020B0503020204020204" pitchFamily="34" charset="-122"/>
              </a:rPr>
              <a:t>职责</a:t>
            </a:r>
          </a:p>
        </p:txBody>
      </p:sp>
      <p:sp>
        <p:nvSpPr>
          <p:cNvPr id="62" name="矩形 61"/>
          <p:cNvSpPr>
            <a:spLocks noChangeArrowheads="1"/>
          </p:cNvSpPr>
          <p:nvPr/>
        </p:nvSpPr>
        <p:spPr bwMode="auto">
          <a:xfrm>
            <a:off x="4363759" y="1454280"/>
            <a:ext cx="5872163" cy="1220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a:lnSpc>
                <a:spcPts val="2200"/>
              </a:lnSpc>
              <a:buClr>
                <a:schemeClr val="accent1"/>
              </a:buClr>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了解并向上级纪检委员会反映本单位的执行纪律情况</a:t>
            </a:r>
            <a:endParaRPr lang="en-US" altLang="zh-CN" sz="1600" dirty="0">
              <a:solidFill>
                <a:schemeClr val="accent1">
                  <a:lumMod val="50000"/>
                </a:schemeClr>
              </a:solidFill>
              <a:latin typeface="微软雅黑" panose="020B0503020204020204" pitchFamily="34" charset="-122"/>
              <a:ea typeface="微软雅黑" panose="020B0503020204020204" pitchFamily="34" charset="-122"/>
            </a:endParaRPr>
          </a:p>
          <a:p>
            <a:pPr algn="just" eaLnBrk="1">
              <a:lnSpc>
                <a:spcPts val="2200"/>
              </a:lnSpc>
              <a:buClr>
                <a:schemeClr val="accent1"/>
              </a:buClr>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做好党性、党风、党纪的宣传教育工作。</a:t>
            </a:r>
          </a:p>
          <a:p>
            <a:pPr algn="just" eaLnBrk="1">
              <a:lnSpc>
                <a:spcPts val="2200"/>
              </a:lnSpc>
              <a:buClr>
                <a:schemeClr val="accent1"/>
              </a:buClr>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检查、处理党员违犯党纪的案件。</a:t>
            </a:r>
          </a:p>
          <a:p>
            <a:pPr algn="just" eaLnBrk="1">
              <a:lnSpc>
                <a:spcPts val="2200"/>
              </a:lnSpc>
              <a:buClr>
                <a:schemeClr val="accent1"/>
              </a:buClr>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对手党纪处分的党员进行考察教育。</a:t>
            </a:r>
          </a:p>
        </p:txBody>
      </p:sp>
      <p:sp>
        <p:nvSpPr>
          <p:cNvPr id="66" name="矩形 65"/>
          <p:cNvSpPr>
            <a:spLocks noChangeArrowheads="1"/>
          </p:cNvSpPr>
          <p:nvPr/>
        </p:nvSpPr>
        <p:spPr bwMode="auto">
          <a:xfrm>
            <a:off x="4363758" y="3214595"/>
            <a:ext cx="6038850"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a:lnSpc>
                <a:spcPts val="2200"/>
              </a:lnSpc>
              <a:buClr>
                <a:schemeClr val="accent1"/>
              </a:buClr>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在党支部的领导下，指导团支部积极开展活动。</a:t>
            </a:r>
            <a:endParaRPr lang="en-US" altLang="zh-CN" sz="1600" dirty="0">
              <a:solidFill>
                <a:schemeClr val="accent1">
                  <a:lumMod val="50000"/>
                </a:schemeClr>
              </a:solidFill>
              <a:latin typeface="微软雅黑" panose="020B0503020204020204" pitchFamily="34" charset="-122"/>
              <a:ea typeface="微软雅黑" panose="020B0503020204020204" pitchFamily="34" charset="-122"/>
            </a:endParaRPr>
          </a:p>
          <a:p>
            <a:pPr algn="just" eaLnBrk="1">
              <a:lnSpc>
                <a:spcPts val="2200"/>
              </a:lnSpc>
              <a:buClr>
                <a:schemeClr val="accent1"/>
              </a:buClr>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指导团支部加强对团员、青年的思想教育。</a:t>
            </a:r>
          </a:p>
          <a:p>
            <a:pPr algn="just" eaLnBrk="1">
              <a:lnSpc>
                <a:spcPts val="2200"/>
              </a:lnSpc>
              <a:buClr>
                <a:schemeClr val="accent1"/>
              </a:buClr>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教育和引导团员、青年对政治理论和专业技术的学习。</a:t>
            </a:r>
          </a:p>
        </p:txBody>
      </p:sp>
      <p:sp>
        <p:nvSpPr>
          <p:cNvPr id="70" name="矩形 69"/>
          <p:cNvSpPr>
            <a:spLocks noChangeArrowheads="1"/>
          </p:cNvSpPr>
          <p:nvPr/>
        </p:nvSpPr>
        <p:spPr bwMode="auto">
          <a:xfrm>
            <a:off x="4378046" y="4614263"/>
            <a:ext cx="59436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a:buClr>
                <a:schemeClr val="accent1"/>
              </a:buClr>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执行党联系群众的原则，制定支部群众工作计划。</a:t>
            </a:r>
            <a:endParaRPr lang="en-US" altLang="zh-CN" sz="1600" dirty="0">
              <a:solidFill>
                <a:schemeClr val="accent1">
                  <a:lumMod val="50000"/>
                </a:schemeClr>
              </a:solidFill>
              <a:latin typeface="微软雅黑" panose="020B0503020204020204" pitchFamily="34" charset="-122"/>
              <a:ea typeface="微软雅黑" panose="020B0503020204020204" pitchFamily="34" charset="-122"/>
            </a:endParaRPr>
          </a:p>
          <a:p>
            <a:pPr algn="just" eaLnBrk="1">
              <a:buClr>
                <a:schemeClr val="accent1"/>
              </a:buClr>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做好群众的思想政治工作。</a:t>
            </a:r>
          </a:p>
          <a:p>
            <a:pPr algn="just" eaLnBrk="1">
              <a:buClr>
                <a:schemeClr val="accent1"/>
              </a:buClr>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支持群众组织独立自主的创造性的开展工作。</a:t>
            </a:r>
          </a:p>
          <a:p>
            <a:pPr algn="just" eaLnBrk="1">
              <a:buClr>
                <a:schemeClr val="accent1"/>
              </a:buClr>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关心重视群众组织中的重大问题。</a:t>
            </a:r>
          </a:p>
          <a:p>
            <a:pPr algn="just" eaLnBrk="1">
              <a:buClr>
                <a:schemeClr val="accent1"/>
              </a:buClr>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关心和指导群众组织建立健全各种规章制度。</a:t>
            </a:r>
          </a:p>
        </p:txBody>
      </p:sp>
      <p:sp>
        <p:nvSpPr>
          <p:cNvPr id="3" name="标题 2"/>
          <p:cNvSpPr>
            <a:spLocks noGrp="1"/>
          </p:cNvSpPr>
          <p:nvPr>
            <p:ph type="title"/>
          </p:nvPr>
        </p:nvSpPr>
        <p:spPr/>
        <p:txBody>
          <a:bodyPr/>
          <a:lstStyle/>
          <a:p>
            <a:r>
              <a:rPr lang="zh-CN" altLang="en-US" dirty="0"/>
              <a:t>党支部委员职责</a:t>
            </a:r>
          </a:p>
        </p:txBody>
      </p:sp>
      <p:grpSp>
        <p:nvGrpSpPr>
          <p:cNvPr id="6" name="组合 5"/>
          <p:cNvGrpSpPr/>
          <p:nvPr/>
        </p:nvGrpSpPr>
        <p:grpSpPr>
          <a:xfrm>
            <a:off x="3911600" y="1307466"/>
            <a:ext cx="6879946" cy="1514475"/>
            <a:chOff x="3647796" y="1307466"/>
            <a:chExt cx="6623050" cy="1514475"/>
          </a:xfrm>
        </p:grpSpPr>
        <p:sp>
          <p:nvSpPr>
            <p:cNvPr id="2" name="矩形 1"/>
            <p:cNvSpPr>
              <a:spLocks noChangeArrowheads="1"/>
            </p:cNvSpPr>
            <p:nvPr/>
          </p:nvSpPr>
          <p:spPr bwMode="auto">
            <a:xfrm>
              <a:off x="3647796" y="1307466"/>
              <a:ext cx="6623050" cy="1514475"/>
            </a:xfrm>
            <a:prstGeom prst="rect">
              <a:avLst/>
            </a:prstGeom>
            <a:noFill/>
            <a:ln w="9525">
              <a:solidFill>
                <a:schemeClr val="accent1"/>
              </a:solidFill>
              <a:prstDash val="dash"/>
              <a:round/>
              <a:headEnd/>
              <a:tailEnd/>
            </a:ln>
          </p:spPr>
          <p:txBody>
            <a:bodyPr/>
            <a:lstStyle/>
            <a:p>
              <a:pPr>
                <a:buFont typeface="Arial" panose="020B0604020202020204" pitchFamily="34" charset="0"/>
                <a:buNone/>
              </a:pPr>
              <a:endParaRPr lang="zh-CN" altLang="en-US"/>
            </a:p>
          </p:txBody>
        </p:sp>
        <p:grpSp>
          <p:nvGrpSpPr>
            <p:cNvPr id="5" name="组合 4"/>
            <p:cNvGrpSpPr/>
            <p:nvPr/>
          </p:nvGrpSpPr>
          <p:grpSpPr>
            <a:xfrm>
              <a:off x="3647796" y="1509418"/>
              <a:ext cx="6617969" cy="1080090"/>
              <a:chOff x="3647796" y="1509418"/>
              <a:chExt cx="6617969" cy="1080090"/>
            </a:xfrm>
          </p:grpSpPr>
          <p:sp>
            <p:nvSpPr>
              <p:cNvPr id="4" name="矩形 3"/>
              <p:cNvSpPr/>
              <p:nvPr/>
            </p:nvSpPr>
            <p:spPr bwMode="auto">
              <a:xfrm>
                <a:off x="3647796" y="1509418"/>
                <a:ext cx="45719" cy="1080090"/>
              </a:xfrm>
              <a:prstGeom prst="rect">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9" name="矩形 18"/>
              <p:cNvSpPr/>
              <p:nvPr/>
            </p:nvSpPr>
            <p:spPr bwMode="auto">
              <a:xfrm>
                <a:off x="10220046" y="1509418"/>
                <a:ext cx="45719" cy="1080090"/>
              </a:xfrm>
              <a:prstGeom prst="rect">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grpSp>
        <p:nvGrpSpPr>
          <p:cNvPr id="40" name="组合 39"/>
          <p:cNvGrpSpPr/>
          <p:nvPr/>
        </p:nvGrpSpPr>
        <p:grpSpPr>
          <a:xfrm>
            <a:off x="3911600" y="2967357"/>
            <a:ext cx="6879946" cy="1433194"/>
            <a:chOff x="3647796" y="1307466"/>
            <a:chExt cx="6623050" cy="1514475"/>
          </a:xfrm>
        </p:grpSpPr>
        <p:sp>
          <p:nvSpPr>
            <p:cNvPr id="41" name="矩形 40"/>
            <p:cNvSpPr>
              <a:spLocks noChangeArrowheads="1"/>
            </p:cNvSpPr>
            <p:nvPr/>
          </p:nvSpPr>
          <p:spPr bwMode="auto">
            <a:xfrm>
              <a:off x="3647796" y="1307466"/>
              <a:ext cx="6623050" cy="1514475"/>
            </a:xfrm>
            <a:prstGeom prst="rect">
              <a:avLst/>
            </a:prstGeom>
            <a:noFill/>
            <a:ln w="9525">
              <a:solidFill>
                <a:schemeClr val="accent1"/>
              </a:solidFill>
              <a:prstDash val="dash"/>
              <a:round/>
              <a:headEnd/>
              <a:tailEnd/>
            </a:ln>
          </p:spPr>
          <p:txBody>
            <a:bodyPr/>
            <a:lstStyle/>
            <a:p>
              <a:pPr>
                <a:buFont typeface="Arial" panose="020B0604020202020204" pitchFamily="34" charset="0"/>
                <a:buNone/>
              </a:pPr>
              <a:endParaRPr lang="zh-CN" altLang="en-US"/>
            </a:p>
          </p:txBody>
        </p:sp>
        <p:grpSp>
          <p:nvGrpSpPr>
            <p:cNvPr id="42" name="组合 41"/>
            <p:cNvGrpSpPr/>
            <p:nvPr/>
          </p:nvGrpSpPr>
          <p:grpSpPr>
            <a:xfrm>
              <a:off x="3647796" y="1509418"/>
              <a:ext cx="6617969" cy="1080090"/>
              <a:chOff x="3647796" y="1509418"/>
              <a:chExt cx="6617969" cy="1080090"/>
            </a:xfrm>
          </p:grpSpPr>
          <p:sp>
            <p:nvSpPr>
              <p:cNvPr id="43" name="矩形 42"/>
              <p:cNvSpPr/>
              <p:nvPr/>
            </p:nvSpPr>
            <p:spPr bwMode="auto">
              <a:xfrm>
                <a:off x="3647796" y="1509418"/>
                <a:ext cx="45719" cy="1080090"/>
              </a:xfrm>
              <a:prstGeom prst="rect">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4" name="矩形 43"/>
              <p:cNvSpPr/>
              <p:nvPr/>
            </p:nvSpPr>
            <p:spPr bwMode="auto">
              <a:xfrm>
                <a:off x="10220046" y="1509418"/>
                <a:ext cx="45719" cy="1080090"/>
              </a:xfrm>
              <a:prstGeom prst="rect">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grpSp>
        <p:nvGrpSpPr>
          <p:cNvPr id="45" name="组合 44"/>
          <p:cNvGrpSpPr/>
          <p:nvPr/>
        </p:nvGrpSpPr>
        <p:grpSpPr>
          <a:xfrm>
            <a:off x="3911600" y="4545966"/>
            <a:ext cx="6879946" cy="1514475"/>
            <a:chOff x="3647796" y="1307466"/>
            <a:chExt cx="6623050" cy="1514475"/>
          </a:xfrm>
        </p:grpSpPr>
        <p:sp>
          <p:nvSpPr>
            <p:cNvPr id="46" name="矩形 45"/>
            <p:cNvSpPr>
              <a:spLocks noChangeArrowheads="1"/>
            </p:cNvSpPr>
            <p:nvPr/>
          </p:nvSpPr>
          <p:spPr bwMode="auto">
            <a:xfrm>
              <a:off x="3647796" y="1307466"/>
              <a:ext cx="6623050" cy="1514475"/>
            </a:xfrm>
            <a:prstGeom prst="rect">
              <a:avLst/>
            </a:prstGeom>
            <a:noFill/>
            <a:ln w="9525">
              <a:solidFill>
                <a:schemeClr val="accent1"/>
              </a:solidFill>
              <a:prstDash val="dash"/>
              <a:round/>
              <a:headEnd/>
              <a:tailEnd/>
            </a:ln>
          </p:spPr>
          <p:txBody>
            <a:bodyPr/>
            <a:lstStyle/>
            <a:p>
              <a:pPr>
                <a:buFont typeface="Arial" panose="020B0604020202020204" pitchFamily="34" charset="0"/>
                <a:buNone/>
              </a:pPr>
              <a:endParaRPr lang="zh-CN" altLang="en-US"/>
            </a:p>
          </p:txBody>
        </p:sp>
        <p:grpSp>
          <p:nvGrpSpPr>
            <p:cNvPr id="47" name="组合 46"/>
            <p:cNvGrpSpPr/>
            <p:nvPr/>
          </p:nvGrpSpPr>
          <p:grpSpPr>
            <a:xfrm>
              <a:off x="3647796" y="1509418"/>
              <a:ext cx="6617969" cy="1080090"/>
              <a:chOff x="3647796" y="1509418"/>
              <a:chExt cx="6617969" cy="1080090"/>
            </a:xfrm>
          </p:grpSpPr>
          <p:sp>
            <p:nvSpPr>
              <p:cNvPr id="48" name="矩形 47"/>
              <p:cNvSpPr/>
              <p:nvPr/>
            </p:nvSpPr>
            <p:spPr bwMode="auto">
              <a:xfrm>
                <a:off x="3647796" y="1509418"/>
                <a:ext cx="45719" cy="1080090"/>
              </a:xfrm>
              <a:prstGeom prst="rect">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9" name="矩形 48"/>
              <p:cNvSpPr/>
              <p:nvPr/>
            </p:nvSpPr>
            <p:spPr bwMode="auto">
              <a:xfrm>
                <a:off x="10220046" y="1509418"/>
                <a:ext cx="45719" cy="1080090"/>
              </a:xfrm>
              <a:prstGeom prst="rect">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sp>
        <p:nvSpPr>
          <p:cNvPr id="50" name="右箭头 49"/>
          <p:cNvSpPr>
            <a:spLocks noChangeArrowheads="1"/>
          </p:cNvSpPr>
          <p:nvPr/>
        </p:nvSpPr>
        <p:spPr bwMode="auto">
          <a:xfrm>
            <a:off x="1034738" y="2948307"/>
            <a:ext cx="2439333" cy="1471294"/>
          </a:xfrm>
          <a:prstGeom prst="rightArrow">
            <a:avLst>
              <a:gd name="adj1" fmla="val 75410"/>
              <a:gd name="adj2" fmla="val 50000"/>
            </a:avLst>
          </a:prstGeom>
          <a:solidFill>
            <a:schemeClr val="accent1"/>
          </a:solidFill>
          <a:ln>
            <a:noFill/>
          </a:ln>
        </p:spPr>
        <p:txBody>
          <a:bodyPr anchor="ctr">
            <a:noAutofit/>
          </a:bodyPr>
          <a:lstStyle/>
          <a:p>
            <a:pPr algn="ctr" eaLnBrk="0" hangingPunct="0"/>
            <a:r>
              <a:rPr lang="zh-CN" altLang="en-US" sz="2400" b="1" dirty="0" smtClean="0">
                <a:solidFill>
                  <a:schemeClr val="bg2"/>
                </a:solidFill>
                <a:latin typeface="微软雅黑" panose="020B0503020204020204" pitchFamily="34" charset="-122"/>
                <a:ea typeface="微软雅黑" panose="020B0503020204020204" pitchFamily="34" charset="-122"/>
              </a:rPr>
              <a:t>青年委</a:t>
            </a:r>
            <a:endParaRPr lang="en-US" altLang="zh-CN" sz="2400" b="1" dirty="0" smtClean="0">
              <a:solidFill>
                <a:schemeClr val="bg2"/>
              </a:solidFill>
              <a:latin typeface="微软雅黑" panose="020B0503020204020204" pitchFamily="34" charset="-122"/>
              <a:ea typeface="微软雅黑" panose="020B0503020204020204" pitchFamily="34" charset="-122"/>
            </a:endParaRPr>
          </a:p>
          <a:p>
            <a:pPr algn="ctr" eaLnBrk="0" hangingPunct="0"/>
            <a:r>
              <a:rPr lang="zh-CN" altLang="en-US" sz="2400" b="1" dirty="0" smtClean="0">
                <a:solidFill>
                  <a:schemeClr val="bg2"/>
                </a:solidFill>
                <a:latin typeface="微软雅黑" panose="020B0503020204020204" pitchFamily="34" charset="-122"/>
                <a:ea typeface="微软雅黑" panose="020B0503020204020204" pitchFamily="34" charset="-122"/>
              </a:rPr>
              <a:t>员职责</a:t>
            </a:r>
            <a:endParaRPr lang="zh-CN" altLang="en-US" sz="2400" b="1" dirty="0">
              <a:solidFill>
                <a:schemeClr val="bg2"/>
              </a:solidFill>
              <a:latin typeface="微软雅黑" panose="020B0503020204020204" pitchFamily="34" charset="-122"/>
              <a:ea typeface="微软雅黑" panose="020B0503020204020204" pitchFamily="34" charset="-122"/>
            </a:endParaRPr>
          </a:p>
        </p:txBody>
      </p:sp>
      <p:sp>
        <p:nvSpPr>
          <p:cNvPr id="51" name="右箭头 50"/>
          <p:cNvSpPr>
            <a:spLocks noChangeArrowheads="1"/>
          </p:cNvSpPr>
          <p:nvPr/>
        </p:nvSpPr>
        <p:spPr bwMode="auto">
          <a:xfrm>
            <a:off x="1034738" y="4567556"/>
            <a:ext cx="2439333" cy="1471294"/>
          </a:xfrm>
          <a:prstGeom prst="rightArrow">
            <a:avLst>
              <a:gd name="adj1" fmla="val 75410"/>
              <a:gd name="adj2" fmla="val 50000"/>
            </a:avLst>
          </a:prstGeom>
          <a:solidFill>
            <a:schemeClr val="accent1"/>
          </a:solidFill>
          <a:ln>
            <a:noFill/>
          </a:ln>
        </p:spPr>
        <p:txBody>
          <a:bodyPr anchor="ctr">
            <a:noAutofit/>
          </a:bodyPr>
          <a:lstStyle/>
          <a:p>
            <a:pPr algn="ctr" eaLnBrk="0" hangingPunct="0"/>
            <a:r>
              <a:rPr lang="zh-CN" altLang="en-US" sz="2400" b="1" dirty="0" smtClean="0">
                <a:solidFill>
                  <a:schemeClr val="bg2"/>
                </a:solidFill>
                <a:latin typeface="微软雅黑" panose="020B0503020204020204" pitchFamily="34" charset="-122"/>
                <a:ea typeface="微软雅黑" panose="020B0503020204020204" pitchFamily="34" charset="-122"/>
              </a:rPr>
              <a:t>群众委</a:t>
            </a:r>
            <a:endParaRPr lang="en-US" altLang="zh-CN" sz="2400" b="1" dirty="0" smtClean="0">
              <a:solidFill>
                <a:schemeClr val="bg2"/>
              </a:solidFill>
              <a:latin typeface="微软雅黑" panose="020B0503020204020204" pitchFamily="34" charset="-122"/>
              <a:ea typeface="微软雅黑" panose="020B0503020204020204" pitchFamily="34" charset="-122"/>
            </a:endParaRPr>
          </a:p>
          <a:p>
            <a:pPr algn="ctr" eaLnBrk="0" hangingPunct="0"/>
            <a:r>
              <a:rPr lang="zh-CN" altLang="en-US" sz="2400" b="1" dirty="0" smtClean="0">
                <a:solidFill>
                  <a:schemeClr val="bg2"/>
                </a:solidFill>
                <a:latin typeface="微软雅黑" panose="020B0503020204020204" pitchFamily="34" charset="-122"/>
                <a:ea typeface="微软雅黑" panose="020B0503020204020204" pitchFamily="34" charset="-122"/>
              </a:rPr>
              <a:t>员职责</a:t>
            </a:r>
            <a:endParaRPr lang="zh-CN" altLang="en-US" sz="2400" b="1" dirty="0">
              <a:solidFill>
                <a:schemeClr val="bg2"/>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withEffect" p14:presetBounceEnd="68000">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14:bounceEnd="68000">
                                          <p:cBhvr additive="base">
                                            <p:cTn id="7" dur="1500" fill="hold"/>
                                            <p:tgtEl>
                                              <p:spTgt spid="109"/>
                                            </p:tgtEl>
                                            <p:attrNameLst>
                                              <p:attrName>ppt_x</p:attrName>
                                            </p:attrNameLst>
                                          </p:cBhvr>
                                          <p:tavLst>
                                            <p:tav tm="0">
                                              <p:val>
                                                <p:strVal val="0-#ppt_w/2"/>
                                              </p:val>
                                            </p:tav>
                                            <p:tav tm="100000">
                                              <p:val>
                                                <p:strVal val="#ppt_x"/>
                                              </p:val>
                                            </p:tav>
                                          </p:tavLst>
                                        </p:anim>
                                        <p:anim calcmode="lin" valueType="num" p14:bounceEnd="68000">
                                          <p:cBhvr additive="base">
                                            <p:cTn id="8" dur="1500" fill="hold"/>
                                            <p:tgtEl>
                                              <p:spTgt spid="10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8000">
                                      <p:stCondLst>
                                        <p:cond delay="500"/>
                                      </p:stCondLst>
                                      <p:childTnLst>
                                        <p:set>
                                          <p:cBhvr>
                                            <p:cTn id="10" dur="1" fill="hold">
                                              <p:stCondLst>
                                                <p:cond delay="0"/>
                                              </p:stCondLst>
                                            </p:cTn>
                                            <p:tgtEl>
                                              <p:spTgt spid="50"/>
                                            </p:tgtEl>
                                            <p:attrNameLst>
                                              <p:attrName>style.visibility</p:attrName>
                                            </p:attrNameLst>
                                          </p:cBhvr>
                                          <p:to>
                                            <p:strVal val="visible"/>
                                          </p:to>
                                        </p:set>
                                        <p:anim calcmode="lin" valueType="num" p14:bounceEnd="68000">
                                          <p:cBhvr additive="base">
                                            <p:cTn id="11" dur="1500" fill="hold"/>
                                            <p:tgtEl>
                                              <p:spTgt spid="50"/>
                                            </p:tgtEl>
                                            <p:attrNameLst>
                                              <p:attrName>ppt_x</p:attrName>
                                            </p:attrNameLst>
                                          </p:cBhvr>
                                          <p:tavLst>
                                            <p:tav tm="0">
                                              <p:val>
                                                <p:strVal val="0-#ppt_w/2"/>
                                              </p:val>
                                            </p:tav>
                                            <p:tav tm="100000">
                                              <p:val>
                                                <p:strVal val="#ppt_x"/>
                                              </p:val>
                                            </p:tav>
                                          </p:tavLst>
                                        </p:anim>
                                        <p:anim calcmode="lin" valueType="num" p14:bounceEnd="68000">
                                          <p:cBhvr additive="base">
                                            <p:cTn id="12" dur="1500" fill="hold"/>
                                            <p:tgtEl>
                                              <p:spTgt spid="5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68000">
                                      <p:stCondLst>
                                        <p:cond delay="1000"/>
                                      </p:stCondLst>
                                      <p:childTnLst>
                                        <p:set>
                                          <p:cBhvr>
                                            <p:cTn id="14" dur="1" fill="hold">
                                              <p:stCondLst>
                                                <p:cond delay="0"/>
                                              </p:stCondLst>
                                            </p:cTn>
                                            <p:tgtEl>
                                              <p:spTgt spid="51"/>
                                            </p:tgtEl>
                                            <p:attrNameLst>
                                              <p:attrName>style.visibility</p:attrName>
                                            </p:attrNameLst>
                                          </p:cBhvr>
                                          <p:to>
                                            <p:strVal val="visible"/>
                                          </p:to>
                                        </p:set>
                                        <p:anim calcmode="lin" valueType="num" p14:bounceEnd="68000">
                                          <p:cBhvr additive="base">
                                            <p:cTn id="15" dur="1500" fill="hold"/>
                                            <p:tgtEl>
                                              <p:spTgt spid="51"/>
                                            </p:tgtEl>
                                            <p:attrNameLst>
                                              <p:attrName>ppt_x</p:attrName>
                                            </p:attrNameLst>
                                          </p:cBhvr>
                                          <p:tavLst>
                                            <p:tav tm="0">
                                              <p:val>
                                                <p:strVal val="0-#ppt_w/2"/>
                                              </p:val>
                                            </p:tav>
                                            <p:tav tm="100000">
                                              <p:val>
                                                <p:strVal val="#ppt_x"/>
                                              </p:val>
                                            </p:tav>
                                          </p:tavLst>
                                        </p:anim>
                                        <p:anim calcmode="lin" valueType="num" p14:bounceEnd="68000">
                                          <p:cBhvr additive="base">
                                            <p:cTn id="16" dur="1500" fill="hold"/>
                                            <p:tgtEl>
                                              <p:spTgt spid="51"/>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500"/>
                                            <p:tgtEl>
                                              <p:spTgt spid="40"/>
                                            </p:tgtEl>
                                          </p:cBhvr>
                                        </p:animEffect>
                                      </p:childTnLst>
                                    </p:cTn>
                                  </p:par>
                                  <p:par>
                                    <p:cTn id="24" presetID="10" presetClass="entr" presetSubtype="0" fill="hold" nodeType="with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500"/>
                                            <p:tgtEl>
                                              <p:spTgt spid="45"/>
                                            </p:tgtEl>
                                          </p:cBhvr>
                                        </p:animEffect>
                                      </p:childTnLst>
                                    </p:cTn>
                                  </p:par>
                                </p:childTnLst>
                              </p:cTn>
                            </p:par>
                            <p:par>
                              <p:cTn id="27" fill="hold" nodeType="afterGroup">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wipe(up)">
                                          <p:cBhvr>
                                            <p:cTn id="30" dur="1000"/>
                                            <p:tgtEl>
                                              <p:spTgt spid="62"/>
                                            </p:tgtEl>
                                          </p:cBhvr>
                                        </p:animEffect>
                                      </p:childTnLst>
                                    </p:cTn>
                                  </p:par>
                                </p:childTnLst>
                              </p:cTn>
                            </p:par>
                            <p:par>
                              <p:cTn id="31" fill="hold">
                                <p:stCondLst>
                                  <p:cond delay="4000"/>
                                </p:stCondLst>
                                <p:childTnLst>
                                  <p:par>
                                    <p:cTn id="32" presetID="22" presetClass="entr" presetSubtype="1" fill="hold" grpId="0" nodeType="afterEffect">
                                      <p:stCondLst>
                                        <p:cond delay="0"/>
                                      </p:stCondLst>
                                      <p:childTnLst>
                                        <p:set>
                                          <p:cBhvr>
                                            <p:cTn id="33" dur="1" fill="hold">
                                              <p:stCondLst>
                                                <p:cond delay="0"/>
                                              </p:stCondLst>
                                            </p:cTn>
                                            <p:tgtEl>
                                              <p:spTgt spid="66"/>
                                            </p:tgtEl>
                                            <p:attrNameLst>
                                              <p:attrName>style.visibility</p:attrName>
                                            </p:attrNameLst>
                                          </p:cBhvr>
                                          <p:to>
                                            <p:strVal val="visible"/>
                                          </p:to>
                                        </p:set>
                                        <p:animEffect transition="in" filter="wipe(up)">
                                          <p:cBhvr>
                                            <p:cTn id="34" dur="1000"/>
                                            <p:tgtEl>
                                              <p:spTgt spid="66"/>
                                            </p:tgtEl>
                                          </p:cBhvr>
                                        </p:animEffect>
                                      </p:childTnLst>
                                    </p:cTn>
                                  </p:par>
                                </p:childTnLst>
                              </p:cTn>
                            </p:par>
                            <p:par>
                              <p:cTn id="35" fill="hold">
                                <p:stCondLst>
                                  <p:cond delay="5000"/>
                                </p:stCondLst>
                                <p:childTnLst>
                                  <p:par>
                                    <p:cTn id="36" presetID="22" presetClass="entr" presetSubtype="1" fill="hold" grpId="0" nodeType="after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wipe(up)">
                                          <p:cBhvr>
                                            <p:cTn id="38" dur="1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62" grpId="0"/>
          <p:bldP spid="66" grpId="0"/>
          <p:bldP spid="70" grpId="0"/>
          <p:bldP spid="50" grpId="0" animBg="1"/>
          <p:bldP spid="51" grpId="0" animBg="1"/>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9"/>
                                            </p:tgtEl>
                                            <p:attrNameLst>
                                              <p:attrName>style.visibility</p:attrName>
                                            </p:attrNameLst>
                                          </p:cBhvr>
                                          <p:to>
                                            <p:strVal val="visible"/>
                                          </p:to>
                                        </p:set>
                                        <p:anim calcmode="lin" valueType="num">
                                          <p:cBhvr additive="base">
                                            <p:cTn id="7" dur="1500" fill="hold"/>
                                            <p:tgtEl>
                                              <p:spTgt spid="109"/>
                                            </p:tgtEl>
                                            <p:attrNameLst>
                                              <p:attrName>ppt_x</p:attrName>
                                            </p:attrNameLst>
                                          </p:cBhvr>
                                          <p:tavLst>
                                            <p:tav tm="0">
                                              <p:val>
                                                <p:strVal val="0-#ppt_w/2"/>
                                              </p:val>
                                            </p:tav>
                                            <p:tav tm="100000">
                                              <p:val>
                                                <p:strVal val="#ppt_x"/>
                                              </p:val>
                                            </p:tav>
                                          </p:tavLst>
                                        </p:anim>
                                        <p:anim calcmode="lin" valueType="num">
                                          <p:cBhvr additive="base">
                                            <p:cTn id="8" dur="1500" fill="hold"/>
                                            <p:tgtEl>
                                              <p:spTgt spid="10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1500" fill="hold"/>
                                            <p:tgtEl>
                                              <p:spTgt spid="50"/>
                                            </p:tgtEl>
                                            <p:attrNameLst>
                                              <p:attrName>ppt_x</p:attrName>
                                            </p:attrNameLst>
                                          </p:cBhvr>
                                          <p:tavLst>
                                            <p:tav tm="0">
                                              <p:val>
                                                <p:strVal val="0-#ppt_w/2"/>
                                              </p:val>
                                            </p:tav>
                                            <p:tav tm="100000">
                                              <p:val>
                                                <p:strVal val="#ppt_x"/>
                                              </p:val>
                                            </p:tav>
                                          </p:tavLst>
                                        </p:anim>
                                        <p:anim calcmode="lin" valueType="num">
                                          <p:cBhvr additive="base">
                                            <p:cTn id="12" dur="1500" fill="hold"/>
                                            <p:tgtEl>
                                              <p:spTgt spid="5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1500" fill="hold"/>
                                            <p:tgtEl>
                                              <p:spTgt spid="51"/>
                                            </p:tgtEl>
                                            <p:attrNameLst>
                                              <p:attrName>ppt_x</p:attrName>
                                            </p:attrNameLst>
                                          </p:cBhvr>
                                          <p:tavLst>
                                            <p:tav tm="0">
                                              <p:val>
                                                <p:strVal val="0-#ppt_w/2"/>
                                              </p:val>
                                            </p:tav>
                                            <p:tav tm="100000">
                                              <p:val>
                                                <p:strVal val="#ppt_x"/>
                                              </p:val>
                                            </p:tav>
                                          </p:tavLst>
                                        </p:anim>
                                        <p:anim calcmode="lin" valueType="num">
                                          <p:cBhvr additive="base">
                                            <p:cTn id="16" dur="1500" fill="hold"/>
                                            <p:tgtEl>
                                              <p:spTgt spid="51"/>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nodeType="with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500"/>
                                            <p:tgtEl>
                                              <p:spTgt spid="40"/>
                                            </p:tgtEl>
                                          </p:cBhvr>
                                        </p:animEffect>
                                      </p:childTnLst>
                                    </p:cTn>
                                  </p:par>
                                  <p:par>
                                    <p:cTn id="24" presetID="10" presetClass="entr" presetSubtype="0" fill="hold" nodeType="with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500"/>
                                            <p:tgtEl>
                                              <p:spTgt spid="45"/>
                                            </p:tgtEl>
                                          </p:cBhvr>
                                        </p:animEffect>
                                      </p:childTnLst>
                                    </p:cTn>
                                  </p:par>
                                </p:childTnLst>
                              </p:cTn>
                            </p:par>
                            <p:par>
                              <p:cTn id="27" fill="hold" nodeType="afterGroup">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wipe(up)">
                                          <p:cBhvr>
                                            <p:cTn id="30" dur="1000"/>
                                            <p:tgtEl>
                                              <p:spTgt spid="62"/>
                                            </p:tgtEl>
                                          </p:cBhvr>
                                        </p:animEffect>
                                      </p:childTnLst>
                                    </p:cTn>
                                  </p:par>
                                </p:childTnLst>
                              </p:cTn>
                            </p:par>
                            <p:par>
                              <p:cTn id="31" fill="hold">
                                <p:stCondLst>
                                  <p:cond delay="4000"/>
                                </p:stCondLst>
                                <p:childTnLst>
                                  <p:par>
                                    <p:cTn id="32" presetID="22" presetClass="entr" presetSubtype="1" fill="hold" grpId="0" nodeType="afterEffect">
                                      <p:stCondLst>
                                        <p:cond delay="0"/>
                                      </p:stCondLst>
                                      <p:childTnLst>
                                        <p:set>
                                          <p:cBhvr>
                                            <p:cTn id="33" dur="1" fill="hold">
                                              <p:stCondLst>
                                                <p:cond delay="0"/>
                                              </p:stCondLst>
                                            </p:cTn>
                                            <p:tgtEl>
                                              <p:spTgt spid="66"/>
                                            </p:tgtEl>
                                            <p:attrNameLst>
                                              <p:attrName>style.visibility</p:attrName>
                                            </p:attrNameLst>
                                          </p:cBhvr>
                                          <p:to>
                                            <p:strVal val="visible"/>
                                          </p:to>
                                        </p:set>
                                        <p:animEffect transition="in" filter="wipe(up)">
                                          <p:cBhvr>
                                            <p:cTn id="34" dur="1000"/>
                                            <p:tgtEl>
                                              <p:spTgt spid="66"/>
                                            </p:tgtEl>
                                          </p:cBhvr>
                                        </p:animEffect>
                                      </p:childTnLst>
                                    </p:cTn>
                                  </p:par>
                                </p:childTnLst>
                              </p:cTn>
                            </p:par>
                            <p:par>
                              <p:cTn id="35" fill="hold">
                                <p:stCondLst>
                                  <p:cond delay="5000"/>
                                </p:stCondLst>
                                <p:childTnLst>
                                  <p:par>
                                    <p:cTn id="36" presetID="22" presetClass="entr" presetSubtype="1" fill="hold" grpId="0" nodeType="afterEffect">
                                      <p:stCondLst>
                                        <p:cond delay="0"/>
                                      </p:stCondLst>
                                      <p:childTnLst>
                                        <p:set>
                                          <p:cBhvr>
                                            <p:cTn id="37" dur="1" fill="hold">
                                              <p:stCondLst>
                                                <p:cond delay="0"/>
                                              </p:stCondLst>
                                            </p:cTn>
                                            <p:tgtEl>
                                              <p:spTgt spid="70"/>
                                            </p:tgtEl>
                                            <p:attrNameLst>
                                              <p:attrName>style.visibility</p:attrName>
                                            </p:attrNameLst>
                                          </p:cBhvr>
                                          <p:to>
                                            <p:strVal val="visible"/>
                                          </p:to>
                                        </p:set>
                                        <p:animEffect transition="in" filter="wipe(up)">
                                          <p:cBhvr>
                                            <p:cTn id="38" dur="1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62" grpId="0"/>
          <p:bldP spid="66" grpId="0"/>
          <p:bldP spid="70" grpId="0"/>
          <p:bldP spid="50" grpId="0" animBg="1"/>
          <p:bldP spid="51"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a:spLocks noChangeArrowheads="1"/>
          </p:cNvSpPr>
          <p:nvPr/>
        </p:nvSpPr>
        <p:spPr bwMode="auto">
          <a:xfrm>
            <a:off x="4363759" y="2056435"/>
            <a:ext cx="5607050" cy="1220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285750" indent="-285750" algn="just" hangingPunct="0">
              <a:lnSpc>
                <a:spcPts val="2200"/>
              </a:lnSpc>
              <a:buClr>
                <a:schemeClr val="accent1"/>
              </a:buClr>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教育党员和群众保守党和国家的机密</a:t>
            </a:r>
            <a:endParaRPr lang="en-US" altLang="zh-CN" sz="1600" dirty="0">
              <a:solidFill>
                <a:schemeClr val="accent1">
                  <a:lumMod val="50000"/>
                </a:schemeClr>
              </a:solidFill>
              <a:latin typeface="微软雅黑" panose="020B0503020204020204" pitchFamily="34" charset="-122"/>
              <a:ea typeface="微软雅黑" panose="020B0503020204020204" pitchFamily="34" charset="-122"/>
            </a:endParaRPr>
          </a:p>
          <a:p>
            <a:pPr marL="285750" indent="-285750" algn="just" hangingPunct="0">
              <a:lnSpc>
                <a:spcPts val="2200"/>
              </a:lnSpc>
              <a:buClr>
                <a:schemeClr val="accent1"/>
              </a:buClr>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认真做好泄密事件的防范工作。</a:t>
            </a:r>
            <a:endParaRPr lang="en-US" altLang="zh-CN" sz="1600" dirty="0">
              <a:solidFill>
                <a:schemeClr val="accent1">
                  <a:lumMod val="50000"/>
                </a:schemeClr>
              </a:solidFill>
              <a:latin typeface="微软雅黑" panose="020B0503020204020204" pitchFamily="34" charset="-122"/>
              <a:ea typeface="微软雅黑" panose="020B0503020204020204" pitchFamily="34" charset="-122"/>
            </a:endParaRPr>
          </a:p>
          <a:p>
            <a:pPr marL="285750" indent="-285750" algn="just" hangingPunct="0">
              <a:lnSpc>
                <a:spcPts val="2200"/>
              </a:lnSpc>
              <a:buClr>
                <a:schemeClr val="accent1"/>
              </a:buClr>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严格执行有关保密的各项规章制度。</a:t>
            </a:r>
          </a:p>
          <a:p>
            <a:pPr marL="285750" indent="-285750" algn="just" hangingPunct="0">
              <a:lnSpc>
                <a:spcPts val="2200"/>
              </a:lnSpc>
              <a:buClr>
                <a:schemeClr val="accent1"/>
              </a:buClr>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协助相关部门做好泄密事故分析和申报工作。</a:t>
            </a:r>
          </a:p>
        </p:txBody>
      </p:sp>
      <p:sp>
        <p:nvSpPr>
          <p:cNvPr id="66" name="矩形 65"/>
          <p:cNvSpPr>
            <a:spLocks noChangeArrowheads="1"/>
          </p:cNvSpPr>
          <p:nvPr/>
        </p:nvSpPr>
        <p:spPr bwMode="auto">
          <a:xfrm>
            <a:off x="4363758" y="3955085"/>
            <a:ext cx="6196613" cy="1220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85750" indent="-285750" algn="just" hangingPunct="0">
              <a:lnSpc>
                <a:spcPts val="2200"/>
              </a:lnSpc>
              <a:buClr>
                <a:schemeClr val="accent1"/>
              </a:buClr>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对党员进行党的统战工作政策的教育。</a:t>
            </a:r>
            <a:endParaRPr lang="en-US" altLang="zh-CN" sz="1600" dirty="0">
              <a:solidFill>
                <a:schemeClr val="accent1">
                  <a:lumMod val="50000"/>
                </a:schemeClr>
              </a:solidFill>
              <a:latin typeface="微软雅黑" panose="020B0503020204020204" pitchFamily="34" charset="-122"/>
              <a:ea typeface="微软雅黑" panose="020B0503020204020204" pitchFamily="34" charset="-122"/>
            </a:endParaRPr>
          </a:p>
          <a:p>
            <a:pPr marL="285750" indent="-285750" algn="just" hangingPunct="0">
              <a:lnSpc>
                <a:spcPts val="2200"/>
              </a:lnSpc>
              <a:buClr>
                <a:schemeClr val="accent1"/>
              </a:buClr>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经常了解统战对象的政治思想、工作表现、业务能力等情况。</a:t>
            </a:r>
          </a:p>
          <a:p>
            <a:pPr marL="285750" indent="-285750" algn="just" hangingPunct="0">
              <a:lnSpc>
                <a:spcPts val="2200"/>
              </a:lnSpc>
              <a:buClr>
                <a:schemeClr val="accent1"/>
              </a:buClr>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经常与统战对象保持联系，倾听他们的意见和要求。</a:t>
            </a:r>
          </a:p>
          <a:p>
            <a:pPr marL="285750" indent="-285750" algn="just" hangingPunct="0">
              <a:lnSpc>
                <a:spcPts val="2200"/>
              </a:lnSpc>
              <a:buClr>
                <a:schemeClr val="accent1"/>
              </a:buClr>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具体抓好统战政策的落实。</a:t>
            </a:r>
          </a:p>
        </p:txBody>
      </p:sp>
      <p:sp>
        <p:nvSpPr>
          <p:cNvPr id="3" name="标题 2"/>
          <p:cNvSpPr>
            <a:spLocks noGrp="1"/>
          </p:cNvSpPr>
          <p:nvPr>
            <p:ph type="title"/>
          </p:nvPr>
        </p:nvSpPr>
        <p:spPr/>
        <p:txBody>
          <a:bodyPr/>
          <a:lstStyle/>
          <a:p>
            <a:r>
              <a:rPr lang="zh-CN" altLang="en-US" dirty="0"/>
              <a:t>党支部委员</a:t>
            </a:r>
            <a:r>
              <a:rPr lang="zh-CN" altLang="en-US" dirty="0" smtClean="0"/>
              <a:t>职责</a:t>
            </a:r>
            <a:endParaRPr lang="zh-CN" altLang="en-US" dirty="0"/>
          </a:p>
        </p:txBody>
      </p:sp>
      <p:sp>
        <p:nvSpPr>
          <p:cNvPr id="13" name="右箭头 12"/>
          <p:cNvSpPr>
            <a:spLocks noChangeArrowheads="1"/>
          </p:cNvSpPr>
          <p:nvPr/>
        </p:nvSpPr>
        <p:spPr bwMode="auto">
          <a:xfrm>
            <a:off x="1034738" y="1931211"/>
            <a:ext cx="2439333" cy="1471294"/>
          </a:xfrm>
          <a:prstGeom prst="rightArrow">
            <a:avLst>
              <a:gd name="adj1" fmla="val 75410"/>
              <a:gd name="adj2" fmla="val 50000"/>
            </a:avLst>
          </a:prstGeom>
          <a:solidFill>
            <a:schemeClr val="accent1"/>
          </a:solidFill>
          <a:ln>
            <a:noFill/>
          </a:ln>
        </p:spPr>
        <p:txBody>
          <a:bodyPr anchor="ctr">
            <a:noAutofit/>
          </a:bodyPr>
          <a:lstStyle/>
          <a:p>
            <a:pPr algn="ctr" eaLnBrk="0" hangingPunct="0"/>
            <a:r>
              <a:rPr lang="zh-CN" altLang="en-US" sz="2400" b="1" dirty="0" smtClean="0">
                <a:solidFill>
                  <a:schemeClr val="bg2"/>
                </a:solidFill>
                <a:latin typeface="微软雅黑" panose="020B0503020204020204" pitchFamily="34" charset="-122"/>
                <a:ea typeface="微软雅黑" panose="020B0503020204020204" pitchFamily="34" charset="-122"/>
              </a:rPr>
              <a:t>保密委</a:t>
            </a:r>
            <a:endParaRPr lang="en-US" altLang="zh-CN" sz="2400" b="1" dirty="0" smtClean="0">
              <a:solidFill>
                <a:schemeClr val="bg2"/>
              </a:solidFill>
              <a:latin typeface="微软雅黑" panose="020B0503020204020204" pitchFamily="34" charset="-122"/>
              <a:ea typeface="微软雅黑" panose="020B0503020204020204" pitchFamily="34" charset="-122"/>
            </a:endParaRPr>
          </a:p>
          <a:p>
            <a:pPr algn="ctr" eaLnBrk="0" hangingPunct="0"/>
            <a:r>
              <a:rPr lang="zh-CN" altLang="en-US" sz="2400" b="1" dirty="0" smtClean="0">
                <a:solidFill>
                  <a:schemeClr val="bg2"/>
                </a:solidFill>
                <a:latin typeface="微软雅黑" panose="020B0503020204020204" pitchFamily="34" charset="-122"/>
                <a:ea typeface="微软雅黑" panose="020B0503020204020204" pitchFamily="34" charset="-122"/>
              </a:rPr>
              <a:t>员职责</a:t>
            </a:r>
            <a:endParaRPr lang="zh-CN" altLang="en-US" sz="2400" b="1" dirty="0">
              <a:solidFill>
                <a:schemeClr val="bg2"/>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911600" y="1909621"/>
            <a:ext cx="6879946" cy="1514475"/>
            <a:chOff x="3647796" y="1307466"/>
            <a:chExt cx="6623050" cy="1514475"/>
          </a:xfrm>
        </p:grpSpPr>
        <p:sp>
          <p:nvSpPr>
            <p:cNvPr id="15" name="矩形 14"/>
            <p:cNvSpPr>
              <a:spLocks noChangeArrowheads="1"/>
            </p:cNvSpPr>
            <p:nvPr/>
          </p:nvSpPr>
          <p:spPr bwMode="auto">
            <a:xfrm>
              <a:off x="3647796" y="1307466"/>
              <a:ext cx="6623050" cy="1514475"/>
            </a:xfrm>
            <a:prstGeom prst="rect">
              <a:avLst/>
            </a:prstGeom>
            <a:noFill/>
            <a:ln w="9525">
              <a:solidFill>
                <a:schemeClr val="accent1"/>
              </a:solidFill>
              <a:prstDash val="dash"/>
              <a:round/>
              <a:headEnd/>
              <a:tailEnd/>
            </a:ln>
          </p:spPr>
          <p:txBody>
            <a:bodyPr/>
            <a:lstStyle/>
            <a:p>
              <a:pPr>
                <a:buFont typeface="Arial" panose="020B0604020202020204" pitchFamily="34" charset="0"/>
                <a:buNone/>
              </a:pPr>
              <a:endParaRPr lang="zh-CN" altLang="en-US"/>
            </a:p>
          </p:txBody>
        </p:sp>
        <p:grpSp>
          <p:nvGrpSpPr>
            <p:cNvPr id="16" name="组合 15"/>
            <p:cNvGrpSpPr/>
            <p:nvPr/>
          </p:nvGrpSpPr>
          <p:grpSpPr>
            <a:xfrm>
              <a:off x="3647796" y="1509418"/>
              <a:ext cx="6617969" cy="1080090"/>
              <a:chOff x="3647796" y="1509418"/>
              <a:chExt cx="6617969" cy="1080090"/>
            </a:xfrm>
          </p:grpSpPr>
          <p:sp>
            <p:nvSpPr>
              <p:cNvPr id="17" name="矩形 16"/>
              <p:cNvSpPr/>
              <p:nvPr/>
            </p:nvSpPr>
            <p:spPr bwMode="auto">
              <a:xfrm>
                <a:off x="3647796" y="1509418"/>
                <a:ext cx="45719" cy="1080090"/>
              </a:xfrm>
              <a:prstGeom prst="rect">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8" name="矩形 17"/>
              <p:cNvSpPr/>
              <p:nvPr/>
            </p:nvSpPr>
            <p:spPr bwMode="auto">
              <a:xfrm>
                <a:off x="10220046" y="1509418"/>
                <a:ext cx="45719" cy="1080090"/>
              </a:xfrm>
              <a:prstGeom prst="rect">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grpSp>
        <p:nvGrpSpPr>
          <p:cNvPr id="19" name="组合 18"/>
          <p:cNvGrpSpPr/>
          <p:nvPr/>
        </p:nvGrpSpPr>
        <p:grpSpPr>
          <a:xfrm>
            <a:off x="3911600" y="3848912"/>
            <a:ext cx="6879946" cy="1433194"/>
            <a:chOff x="3647796" y="1307466"/>
            <a:chExt cx="6623050" cy="1514475"/>
          </a:xfrm>
        </p:grpSpPr>
        <p:sp>
          <p:nvSpPr>
            <p:cNvPr id="20" name="矩形 19"/>
            <p:cNvSpPr>
              <a:spLocks noChangeArrowheads="1"/>
            </p:cNvSpPr>
            <p:nvPr/>
          </p:nvSpPr>
          <p:spPr bwMode="auto">
            <a:xfrm>
              <a:off x="3647796" y="1307466"/>
              <a:ext cx="6623050" cy="1514475"/>
            </a:xfrm>
            <a:prstGeom prst="rect">
              <a:avLst/>
            </a:prstGeom>
            <a:noFill/>
            <a:ln w="9525">
              <a:solidFill>
                <a:schemeClr val="accent1"/>
              </a:solidFill>
              <a:prstDash val="dash"/>
              <a:round/>
              <a:headEnd/>
              <a:tailEnd/>
            </a:ln>
          </p:spPr>
          <p:txBody>
            <a:bodyPr/>
            <a:lstStyle/>
            <a:p>
              <a:pPr>
                <a:buFont typeface="Arial" panose="020B0604020202020204" pitchFamily="34" charset="0"/>
                <a:buNone/>
              </a:pPr>
              <a:endParaRPr lang="zh-CN" altLang="en-US"/>
            </a:p>
          </p:txBody>
        </p:sp>
        <p:grpSp>
          <p:nvGrpSpPr>
            <p:cNvPr id="21" name="组合 20"/>
            <p:cNvGrpSpPr/>
            <p:nvPr/>
          </p:nvGrpSpPr>
          <p:grpSpPr>
            <a:xfrm>
              <a:off x="3647796" y="1509418"/>
              <a:ext cx="6617969" cy="1080090"/>
              <a:chOff x="3647796" y="1509418"/>
              <a:chExt cx="6617969" cy="1080090"/>
            </a:xfrm>
          </p:grpSpPr>
          <p:sp>
            <p:nvSpPr>
              <p:cNvPr id="22" name="矩形 21"/>
              <p:cNvSpPr/>
              <p:nvPr/>
            </p:nvSpPr>
            <p:spPr bwMode="auto">
              <a:xfrm>
                <a:off x="3647796" y="1509418"/>
                <a:ext cx="45719" cy="1080090"/>
              </a:xfrm>
              <a:prstGeom prst="rect">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3" name="矩形 22"/>
              <p:cNvSpPr/>
              <p:nvPr/>
            </p:nvSpPr>
            <p:spPr bwMode="auto">
              <a:xfrm>
                <a:off x="10220046" y="1509418"/>
                <a:ext cx="45719" cy="1080090"/>
              </a:xfrm>
              <a:prstGeom prst="rect">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grpSp>
      <p:sp>
        <p:nvSpPr>
          <p:cNvPr id="30" name="右箭头 29"/>
          <p:cNvSpPr>
            <a:spLocks noChangeArrowheads="1"/>
          </p:cNvSpPr>
          <p:nvPr/>
        </p:nvSpPr>
        <p:spPr bwMode="auto">
          <a:xfrm>
            <a:off x="1034738" y="3829862"/>
            <a:ext cx="2439333" cy="1471294"/>
          </a:xfrm>
          <a:prstGeom prst="rightArrow">
            <a:avLst>
              <a:gd name="adj1" fmla="val 75410"/>
              <a:gd name="adj2" fmla="val 50000"/>
            </a:avLst>
          </a:prstGeom>
          <a:solidFill>
            <a:schemeClr val="accent1"/>
          </a:solidFill>
          <a:ln>
            <a:noFill/>
          </a:ln>
        </p:spPr>
        <p:txBody>
          <a:bodyPr anchor="ctr">
            <a:noAutofit/>
          </a:bodyPr>
          <a:lstStyle/>
          <a:p>
            <a:pPr algn="ctr" eaLnBrk="0" hangingPunct="0"/>
            <a:r>
              <a:rPr lang="zh-CN" altLang="en-US" sz="2400" b="1" dirty="0" smtClean="0">
                <a:solidFill>
                  <a:schemeClr val="bg2"/>
                </a:solidFill>
                <a:latin typeface="微软雅黑" panose="020B0503020204020204" pitchFamily="34" charset="-122"/>
                <a:ea typeface="微软雅黑" panose="020B0503020204020204" pitchFamily="34" charset="-122"/>
              </a:rPr>
              <a:t>统战委</a:t>
            </a:r>
            <a:endParaRPr lang="en-US" altLang="zh-CN" sz="2400" b="1" dirty="0" smtClean="0">
              <a:solidFill>
                <a:schemeClr val="bg2"/>
              </a:solidFill>
              <a:latin typeface="微软雅黑" panose="020B0503020204020204" pitchFamily="34" charset="-122"/>
              <a:ea typeface="微软雅黑" panose="020B0503020204020204" pitchFamily="34" charset="-122"/>
            </a:endParaRPr>
          </a:p>
          <a:p>
            <a:pPr algn="ctr" eaLnBrk="0" hangingPunct="0"/>
            <a:r>
              <a:rPr lang="zh-CN" altLang="en-US" sz="2400" b="1" dirty="0" smtClean="0">
                <a:solidFill>
                  <a:schemeClr val="bg2"/>
                </a:solidFill>
                <a:latin typeface="微软雅黑" panose="020B0503020204020204" pitchFamily="34" charset="-122"/>
                <a:ea typeface="微软雅黑" panose="020B0503020204020204" pitchFamily="34" charset="-122"/>
              </a:rPr>
              <a:t>员职责</a:t>
            </a:r>
            <a:endParaRPr lang="zh-CN" altLang="en-US" sz="2400" b="1" dirty="0">
              <a:solidFill>
                <a:schemeClr val="bg2"/>
              </a:solidFill>
              <a:latin typeface="微软雅黑" panose="020B0503020204020204" pitchFamily="34" charset="-122"/>
              <a:ea typeface="微软雅黑" panose="020B0503020204020204" pitchFamily="34" charset="-122"/>
            </a:endParaRPr>
          </a:p>
        </p:txBody>
      </p:sp>
    </p:spTree>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withEffect" p14:presetBounceEnd="68000">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14:bounceEnd="68000">
                                          <p:cBhvr additive="base">
                                            <p:cTn id="7" dur="1500" fill="hold"/>
                                            <p:tgtEl>
                                              <p:spTgt spid="13"/>
                                            </p:tgtEl>
                                            <p:attrNameLst>
                                              <p:attrName>ppt_x</p:attrName>
                                            </p:attrNameLst>
                                          </p:cBhvr>
                                          <p:tavLst>
                                            <p:tav tm="0">
                                              <p:val>
                                                <p:strVal val="0-#ppt_w/2"/>
                                              </p:val>
                                            </p:tav>
                                            <p:tav tm="100000">
                                              <p:val>
                                                <p:strVal val="#ppt_x"/>
                                              </p:val>
                                            </p:tav>
                                          </p:tavLst>
                                        </p:anim>
                                        <p:anim calcmode="lin" valueType="num" p14:bounceEnd="68000">
                                          <p:cBhvr additive="base">
                                            <p:cTn id="8" dur="1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8000">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14:bounceEnd="68000">
                                          <p:cBhvr additive="base">
                                            <p:cTn id="11" dur="1500" fill="hold"/>
                                            <p:tgtEl>
                                              <p:spTgt spid="30"/>
                                            </p:tgtEl>
                                            <p:attrNameLst>
                                              <p:attrName>ppt_x</p:attrName>
                                            </p:attrNameLst>
                                          </p:cBhvr>
                                          <p:tavLst>
                                            <p:tav tm="0">
                                              <p:val>
                                                <p:strVal val="0-#ppt_w/2"/>
                                              </p:val>
                                            </p:tav>
                                            <p:tav tm="100000">
                                              <p:val>
                                                <p:strVal val="#ppt_x"/>
                                              </p:val>
                                            </p:tav>
                                          </p:tavLst>
                                        </p:anim>
                                        <p:anim calcmode="lin" valueType="num" p14:bounceEnd="68000">
                                          <p:cBhvr additive="base">
                                            <p:cTn id="12" dur="15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up)">
                                          <p:cBhvr>
                                            <p:cTn id="23" dur="1000"/>
                                            <p:tgtEl>
                                              <p:spTgt spid="62"/>
                                            </p:tgtEl>
                                          </p:cBhvr>
                                        </p:animEffect>
                                      </p:childTnLst>
                                    </p:cTn>
                                  </p:par>
                                </p:childTnLst>
                              </p:cTn>
                            </p:par>
                            <p:par>
                              <p:cTn id="24" fill="hold">
                                <p:stCondLst>
                                  <p:cond delay="3500"/>
                                </p:stCondLst>
                                <p:childTnLst>
                                  <p:par>
                                    <p:cTn id="25" presetID="22" presetClass="entr" presetSubtype="1" fill="hold" grpId="0"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wipe(up)">
                                          <p:cBhvr>
                                            <p:cTn id="27"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6" grpId="0"/>
          <p:bldP spid="13" grpId="0" animBg="1"/>
          <p:bldP spid="30" grpId="0" animBg="1"/>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500" fill="hold"/>
                                            <p:tgtEl>
                                              <p:spTgt spid="13"/>
                                            </p:tgtEl>
                                            <p:attrNameLst>
                                              <p:attrName>ppt_x</p:attrName>
                                            </p:attrNameLst>
                                          </p:cBhvr>
                                          <p:tavLst>
                                            <p:tav tm="0">
                                              <p:val>
                                                <p:strVal val="0-#ppt_w/2"/>
                                              </p:val>
                                            </p:tav>
                                            <p:tav tm="100000">
                                              <p:val>
                                                <p:strVal val="#ppt_x"/>
                                              </p:val>
                                            </p:tav>
                                          </p:tavLst>
                                        </p:anim>
                                        <p:anim calcmode="lin" valueType="num">
                                          <p:cBhvr additive="base">
                                            <p:cTn id="8" dur="1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500" fill="hold"/>
                                            <p:tgtEl>
                                              <p:spTgt spid="30"/>
                                            </p:tgtEl>
                                            <p:attrNameLst>
                                              <p:attrName>ppt_x</p:attrName>
                                            </p:attrNameLst>
                                          </p:cBhvr>
                                          <p:tavLst>
                                            <p:tav tm="0">
                                              <p:val>
                                                <p:strVal val="0-#ppt_w/2"/>
                                              </p:val>
                                            </p:tav>
                                            <p:tav tm="100000">
                                              <p:val>
                                                <p:strVal val="#ppt_x"/>
                                              </p:val>
                                            </p:tav>
                                          </p:tavLst>
                                        </p:anim>
                                        <p:anim calcmode="lin" valueType="num">
                                          <p:cBhvr additive="base">
                                            <p:cTn id="12" dur="15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up)">
                                          <p:cBhvr>
                                            <p:cTn id="23" dur="1000"/>
                                            <p:tgtEl>
                                              <p:spTgt spid="62"/>
                                            </p:tgtEl>
                                          </p:cBhvr>
                                        </p:animEffect>
                                      </p:childTnLst>
                                    </p:cTn>
                                  </p:par>
                                </p:childTnLst>
                              </p:cTn>
                            </p:par>
                            <p:par>
                              <p:cTn id="24" fill="hold">
                                <p:stCondLst>
                                  <p:cond delay="3500"/>
                                </p:stCondLst>
                                <p:childTnLst>
                                  <p:par>
                                    <p:cTn id="25" presetID="22" presetClass="entr" presetSubtype="1" fill="hold" grpId="0"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wipe(up)">
                                          <p:cBhvr>
                                            <p:cTn id="27" dur="1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6" grpId="0"/>
          <p:bldP spid="13" grpId="0" animBg="1"/>
          <p:bldP spid="30"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7360" y="1238589"/>
            <a:ext cx="4567940" cy="4847524"/>
          </a:xfrm>
          <a:prstGeom prst="rect">
            <a:avLst/>
          </a:prstGeom>
        </p:spPr>
      </p:pic>
      <p:sp>
        <p:nvSpPr>
          <p:cNvPr id="4" name="矩形 3"/>
          <p:cNvSpPr>
            <a:spLocks noChangeArrowheads="1"/>
          </p:cNvSpPr>
          <p:nvPr/>
        </p:nvSpPr>
        <p:spPr bwMode="auto">
          <a:xfrm>
            <a:off x="5784850" y="4184648"/>
            <a:ext cx="5657850" cy="1187451"/>
          </a:xfrm>
          <a:prstGeom prst="rect">
            <a:avLst/>
          </a:prstGeom>
          <a:noFill/>
          <a:ln w="9525">
            <a:solidFill>
              <a:schemeClr val="accent1"/>
            </a:solidFill>
            <a:prstDash val="dash"/>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2" name="矩形 1"/>
          <p:cNvSpPr>
            <a:spLocks noChangeArrowheads="1"/>
          </p:cNvSpPr>
          <p:nvPr/>
        </p:nvSpPr>
        <p:spPr bwMode="auto">
          <a:xfrm>
            <a:off x="1390317" y="2068376"/>
            <a:ext cx="3562209"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a:lnSpc>
                <a:spcPts val="2400"/>
              </a:lnSpc>
              <a:spcBef>
                <a:spcPts val="1200"/>
              </a:spcBef>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党支部书记在党支部中处于领导地位，是领导者、组织者，对党支部的全面工作负有重大责任。</a:t>
            </a:r>
            <a:endParaRPr lang="en-US" altLang="zh-CN" sz="1600" dirty="0">
              <a:solidFill>
                <a:schemeClr val="accent1">
                  <a:lumMod val="50000"/>
                </a:schemeClr>
              </a:solidFill>
              <a:latin typeface="微软雅黑" panose="020B0503020204020204" pitchFamily="34" charset="-122"/>
              <a:ea typeface="微软雅黑" panose="020B0503020204020204" pitchFamily="34" charset="-122"/>
            </a:endParaRPr>
          </a:p>
          <a:p>
            <a:pPr algn="just" eaLnBrk="1">
              <a:lnSpc>
                <a:spcPts val="2400"/>
              </a:lnSpc>
              <a:spcBef>
                <a:spcPts val="1200"/>
              </a:spcBef>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党支部书记又是一名普通党员，须以普通党员的身份参加党员生活，自觉汇报思想，接受监督。</a:t>
            </a:r>
            <a:endParaRPr lang="en-US" altLang="zh-CN" sz="1600" dirty="0">
              <a:solidFill>
                <a:schemeClr val="accent1">
                  <a:lumMod val="50000"/>
                </a:schemeClr>
              </a:solidFill>
              <a:latin typeface="微软雅黑" panose="020B0503020204020204" pitchFamily="34" charset="-122"/>
              <a:ea typeface="微软雅黑" panose="020B0503020204020204" pitchFamily="34" charset="-122"/>
            </a:endParaRPr>
          </a:p>
          <a:p>
            <a:pPr algn="just" eaLnBrk="1">
              <a:lnSpc>
                <a:spcPts val="2400"/>
              </a:lnSpc>
              <a:spcBef>
                <a:spcPts val="1200"/>
              </a:spcBef>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党支部书记是支部委员会的“班长”，但在讨论和决策的过程中只能以普通委员身份出现，只享有一票的表决权。</a:t>
            </a:r>
          </a:p>
        </p:txBody>
      </p:sp>
      <p:sp>
        <p:nvSpPr>
          <p:cNvPr id="8" name="TextBox 8"/>
          <p:cNvSpPr txBox="1">
            <a:spLocks noChangeArrowheads="1"/>
          </p:cNvSpPr>
          <p:nvPr/>
        </p:nvSpPr>
        <p:spPr bwMode="auto">
          <a:xfrm>
            <a:off x="6982619" y="2205354"/>
            <a:ext cx="326231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6000" b="1" dirty="0">
                <a:solidFill>
                  <a:schemeClr val="accent1"/>
                </a:solidFill>
                <a:latin typeface="微软雅黑" panose="020B0503020204020204" pitchFamily="34" charset="-122"/>
                <a:ea typeface="微软雅黑" panose="020B0503020204020204" pitchFamily="34" charset="-122"/>
              </a:rPr>
              <a:t>主要作用</a:t>
            </a:r>
          </a:p>
        </p:txBody>
      </p:sp>
      <p:sp>
        <p:nvSpPr>
          <p:cNvPr id="9" name="下箭头 15"/>
          <p:cNvSpPr/>
          <p:nvPr/>
        </p:nvSpPr>
        <p:spPr bwMode="auto">
          <a:xfrm>
            <a:off x="8103280" y="3351530"/>
            <a:ext cx="1020990" cy="653732"/>
          </a:xfrm>
          <a:prstGeom prst="downArrow">
            <a:avLst>
              <a:gd name="adj1" fmla="val 61456"/>
              <a:gd name="adj2" fmla="val 60491"/>
            </a:avLst>
          </a:prstGeom>
          <a:solidFill>
            <a:schemeClr val="accent6">
              <a:lumMod val="50000"/>
            </a:schemeClr>
          </a:solidFill>
          <a:ln w="9525"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3" name="矩形 2"/>
          <p:cNvSpPr>
            <a:spLocks noChangeArrowheads="1"/>
          </p:cNvSpPr>
          <p:nvPr/>
        </p:nvSpPr>
        <p:spPr bwMode="auto">
          <a:xfrm>
            <a:off x="5917382" y="4314824"/>
            <a:ext cx="1247842" cy="923330"/>
          </a:xfrm>
          <a:prstGeom prst="rect">
            <a:avLst/>
          </a:prstGeom>
          <a:solidFill>
            <a:srgbClr val="DB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eaLnBrk="0" hangingPunct="0"/>
            <a:r>
              <a:rPr lang="zh-CN" altLang="en-US" sz="1600" b="1" dirty="0">
                <a:solidFill>
                  <a:schemeClr val="bg2"/>
                </a:solidFill>
                <a:latin typeface="微软雅黑" panose="020B0503020204020204" pitchFamily="34" charset="-122"/>
                <a:ea typeface="微软雅黑" panose="020B0503020204020204" pitchFamily="34" charset="-122"/>
              </a:rPr>
              <a:t>政治上的引导作用</a:t>
            </a:r>
          </a:p>
        </p:txBody>
      </p:sp>
      <p:sp>
        <p:nvSpPr>
          <p:cNvPr id="11" name="矩形 10"/>
          <p:cNvSpPr>
            <a:spLocks noChangeArrowheads="1"/>
          </p:cNvSpPr>
          <p:nvPr/>
        </p:nvSpPr>
        <p:spPr bwMode="auto">
          <a:xfrm>
            <a:off x="7300532" y="4314824"/>
            <a:ext cx="1247842" cy="923330"/>
          </a:xfrm>
          <a:prstGeom prst="rect">
            <a:avLst/>
          </a:prstGeom>
          <a:solidFill>
            <a:srgbClr val="DB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eaLnBrk="0" hangingPunct="0"/>
            <a:r>
              <a:rPr lang="zh-CN" altLang="en-US" sz="1600" b="1">
                <a:solidFill>
                  <a:schemeClr val="bg2"/>
                </a:solidFill>
                <a:latin typeface="微软雅黑" panose="020B0503020204020204" pitchFamily="34" charset="-122"/>
                <a:ea typeface="微软雅黑" panose="020B0503020204020204" pitchFamily="34" charset="-122"/>
              </a:rPr>
              <a:t>工作中的示范带动作用</a:t>
            </a:r>
          </a:p>
        </p:txBody>
      </p:sp>
      <p:sp>
        <p:nvSpPr>
          <p:cNvPr id="12" name="矩形 11"/>
          <p:cNvSpPr>
            <a:spLocks noChangeArrowheads="1"/>
          </p:cNvSpPr>
          <p:nvPr/>
        </p:nvSpPr>
        <p:spPr bwMode="auto">
          <a:xfrm>
            <a:off x="8683682" y="4314824"/>
            <a:ext cx="1249154" cy="923330"/>
          </a:xfrm>
          <a:prstGeom prst="rect">
            <a:avLst/>
          </a:prstGeom>
          <a:solidFill>
            <a:srgbClr val="DB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eaLnBrk="0" hangingPunct="0"/>
            <a:r>
              <a:rPr lang="zh-CN" altLang="en-US" sz="1600" b="1">
                <a:solidFill>
                  <a:schemeClr val="bg2"/>
                </a:solidFill>
                <a:latin typeface="微软雅黑" panose="020B0503020204020204" pitchFamily="34" charset="-122"/>
                <a:ea typeface="微软雅黑" panose="020B0503020204020204" pitchFamily="34" charset="-122"/>
              </a:rPr>
              <a:t>班子中的协调凝聚作用</a:t>
            </a:r>
          </a:p>
        </p:txBody>
      </p:sp>
      <p:sp>
        <p:nvSpPr>
          <p:cNvPr id="13" name="矩形 12"/>
          <p:cNvSpPr>
            <a:spLocks noChangeArrowheads="1"/>
          </p:cNvSpPr>
          <p:nvPr/>
        </p:nvSpPr>
        <p:spPr bwMode="auto">
          <a:xfrm>
            <a:off x="10068145" y="4314824"/>
            <a:ext cx="1247842" cy="923330"/>
          </a:xfrm>
          <a:prstGeom prst="rect">
            <a:avLst/>
          </a:prstGeom>
          <a:solidFill>
            <a:srgbClr val="DB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oAutofit/>
          </a:bodyPr>
          <a:lstStyle/>
          <a:p>
            <a:pPr algn="ctr" eaLnBrk="0" hangingPunct="0"/>
            <a:r>
              <a:rPr lang="zh-CN" altLang="en-US" sz="1600" b="1">
                <a:solidFill>
                  <a:schemeClr val="bg2"/>
                </a:solidFill>
                <a:latin typeface="微软雅黑" panose="020B0503020204020204" pitchFamily="34" charset="-122"/>
                <a:ea typeface="微软雅黑" panose="020B0503020204020204" pitchFamily="34" charset="-122"/>
              </a:rPr>
              <a:t>修养和作风的表率作用</a:t>
            </a:r>
          </a:p>
        </p:txBody>
      </p:sp>
      <p:sp>
        <p:nvSpPr>
          <p:cNvPr id="5" name="矩形 4"/>
          <p:cNvSpPr>
            <a:spLocks noChangeArrowheads="1"/>
          </p:cNvSpPr>
          <p:nvPr/>
        </p:nvSpPr>
        <p:spPr bwMode="auto">
          <a:xfrm>
            <a:off x="7597775" y="1813242"/>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400" dirty="0">
                <a:solidFill>
                  <a:schemeClr val="accent1">
                    <a:lumMod val="50000"/>
                  </a:schemeClr>
                </a:solidFill>
                <a:latin typeface="微软雅黑" panose="020B0503020204020204" pitchFamily="34" charset="-122"/>
                <a:ea typeface="微软雅黑" panose="020B0503020204020204" pitchFamily="34" charset="-122"/>
              </a:rPr>
              <a:t>党支部书记的</a:t>
            </a:r>
          </a:p>
        </p:txBody>
      </p:sp>
      <p:sp>
        <p:nvSpPr>
          <p:cNvPr id="6" name="标题 5"/>
          <p:cNvSpPr>
            <a:spLocks noGrp="1"/>
          </p:cNvSpPr>
          <p:nvPr>
            <p:ph type="title"/>
          </p:nvPr>
        </p:nvSpPr>
        <p:spPr/>
        <p:txBody>
          <a:bodyPr/>
          <a:lstStyle/>
          <a:p>
            <a:r>
              <a:rPr lang="zh-CN" altLang="en-US" dirty="0"/>
              <a:t>党支部书记的工作</a:t>
            </a:r>
            <a:r>
              <a:rPr lang="zh-CN" altLang="en-US" dirty="0" smtClean="0"/>
              <a:t>方法</a:t>
            </a:r>
            <a:endParaRPr lang="zh-CN" altLang="en-US" dirty="0"/>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200"/>
                                        <p:tgtEl>
                                          <p:spTgt spid="2"/>
                                        </p:tgtEl>
                                      </p:cBhvr>
                                    </p:animEffect>
                                    <p:anim calcmode="lin" valueType="num">
                                      <p:cBhvr>
                                        <p:cTn id="8" dur="1200" fill="hold"/>
                                        <p:tgtEl>
                                          <p:spTgt spid="2"/>
                                        </p:tgtEl>
                                        <p:attrNameLst>
                                          <p:attrName>ppt_x</p:attrName>
                                        </p:attrNameLst>
                                      </p:cBhvr>
                                      <p:tavLst>
                                        <p:tav tm="0">
                                          <p:val>
                                            <p:strVal val="#ppt_x"/>
                                          </p:val>
                                        </p:tav>
                                        <p:tav tm="100000">
                                          <p:val>
                                            <p:strVal val="#ppt_x"/>
                                          </p:val>
                                        </p:tav>
                                      </p:tavLst>
                                    </p:anim>
                                    <p:anim calcmode="lin" valueType="num">
                                      <p:cBhvr>
                                        <p:cTn id="9" dur="12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200"/>
                                        <p:tgtEl>
                                          <p:spTgt spid="18"/>
                                        </p:tgtEl>
                                      </p:cBhvr>
                                    </p:animEffect>
                                    <p:anim calcmode="lin" valueType="num">
                                      <p:cBhvr>
                                        <p:cTn id="13" dur="1200" fill="hold"/>
                                        <p:tgtEl>
                                          <p:spTgt spid="18"/>
                                        </p:tgtEl>
                                        <p:attrNameLst>
                                          <p:attrName>ppt_x</p:attrName>
                                        </p:attrNameLst>
                                      </p:cBhvr>
                                      <p:tavLst>
                                        <p:tav tm="0">
                                          <p:val>
                                            <p:strVal val="#ppt_x"/>
                                          </p:val>
                                        </p:tav>
                                        <p:tav tm="100000">
                                          <p:val>
                                            <p:strVal val="#ppt_x"/>
                                          </p:val>
                                        </p:tav>
                                      </p:tavLst>
                                    </p:anim>
                                    <p:anim calcmode="lin" valueType="num">
                                      <p:cBhvr>
                                        <p:cTn id="14" dur="12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200"/>
                            </p:stCondLst>
                            <p:childTnLst>
                              <p:par>
                                <p:cTn id="16" presetID="42"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17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8"/>
                                        </p:tgtEl>
                                        <p:attrNameLst>
                                          <p:attrName>style.visibility</p:attrName>
                                        </p:attrNameLst>
                                      </p:cBhvr>
                                      <p:to>
                                        <p:strVal val="visible"/>
                                      </p:to>
                                    </p:set>
                                    <p:anim by="(-#ppt_w*2)" calcmode="lin" valueType="num">
                                      <p:cBhvr rctx="PPT">
                                        <p:cTn id="24" dur="250" autoRev="1" fill="hold">
                                          <p:stCondLst>
                                            <p:cond delay="0"/>
                                          </p:stCondLst>
                                        </p:cTn>
                                        <p:tgtEl>
                                          <p:spTgt spid="8"/>
                                        </p:tgtEl>
                                        <p:attrNameLst>
                                          <p:attrName>ppt_w</p:attrName>
                                        </p:attrNameLst>
                                      </p:cBhvr>
                                    </p:anim>
                                    <p:anim by="(#ppt_w*0.50)" calcmode="lin" valueType="num">
                                      <p:cBhvr>
                                        <p:cTn id="25" dur="250" decel="50000" autoRev="1" fill="hold">
                                          <p:stCondLst>
                                            <p:cond delay="0"/>
                                          </p:stCondLst>
                                        </p:cTn>
                                        <p:tgtEl>
                                          <p:spTgt spid="8"/>
                                        </p:tgtEl>
                                        <p:attrNameLst>
                                          <p:attrName>ppt_x</p:attrName>
                                        </p:attrNameLst>
                                      </p:cBhvr>
                                    </p:anim>
                                    <p:anim from="(-#ppt_h/2)" to="(#ppt_y)" calcmode="lin" valueType="num">
                                      <p:cBhvr>
                                        <p:cTn id="26" dur="500" fill="hold">
                                          <p:stCondLst>
                                            <p:cond delay="0"/>
                                          </p:stCondLst>
                                        </p:cTn>
                                        <p:tgtEl>
                                          <p:spTgt spid="8"/>
                                        </p:tgtEl>
                                        <p:attrNameLst>
                                          <p:attrName>ppt_y</p:attrName>
                                        </p:attrNameLst>
                                      </p:cBhvr>
                                    </p:anim>
                                    <p:animRot by="21600000">
                                      <p:cBhvr>
                                        <p:cTn id="27" dur="500" fill="hold">
                                          <p:stCondLst>
                                            <p:cond delay="0"/>
                                          </p:stCondLst>
                                        </p:cTn>
                                        <p:tgtEl>
                                          <p:spTgt spid="8"/>
                                        </p:tgtEl>
                                        <p:attrNameLst>
                                          <p:attrName>r</p:attrName>
                                        </p:attrNameLst>
                                      </p:cBhvr>
                                    </p:animRot>
                                  </p:childTnLst>
                                </p:cTn>
                              </p:par>
                            </p:childTnLst>
                          </p:cTn>
                        </p:par>
                        <p:par>
                          <p:cTn id="28" fill="hold" nodeType="afterGroup">
                            <p:stCondLst>
                              <p:cond delay="2350"/>
                            </p:stCondLst>
                            <p:childTnLst>
                              <p:par>
                                <p:cTn id="29" presetID="12" presetClass="entr" presetSubtype="1"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p:tgtEl>
                                          <p:spTgt spid="9"/>
                                        </p:tgtEl>
                                        <p:attrNameLst>
                                          <p:attrName>ppt_y</p:attrName>
                                        </p:attrNameLst>
                                      </p:cBhvr>
                                      <p:tavLst>
                                        <p:tav tm="0">
                                          <p:val>
                                            <p:strVal val="#ppt_y-#ppt_h*1.125000"/>
                                          </p:val>
                                        </p:tav>
                                        <p:tav tm="100000">
                                          <p:val>
                                            <p:strVal val="#ppt_y"/>
                                          </p:val>
                                        </p:tav>
                                      </p:tavLst>
                                    </p:anim>
                                    <p:animEffect transition="in" filter="wipe(down)">
                                      <p:cBhvr>
                                        <p:cTn id="32" dur="500"/>
                                        <p:tgtEl>
                                          <p:spTgt spid="9"/>
                                        </p:tgtEl>
                                      </p:cBhvr>
                                    </p:animEffect>
                                  </p:childTnLst>
                                </p:cTn>
                              </p:par>
                            </p:childTnLst>
                          </p:cTn>
                        </p:par>
                        <p:par>
                          <p:cTn id="33" fill="hold" nodeType="afterGroup">
                            <p:stCondLst>
                              <p:cond delay="2850"/>
                            </p:stCondLst>
                            <p:childTnLst>
                              <p:par>
                                <p:cTn id="34" presetID="16" presetClass="entr" presetSubtype="21"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barn(inVertical)">
                                      <p:cBhvr>
                                        <p:cTn id="36" dur="500"/>
                                        <p:tgtEl>
                                          <p:spTgt spid="4"/>
                                        </p:tgtEl>
                                      </p:cBhvr>
                                    </p:animEffect>
                                  </p:childTnLst>
                                </p:cTn>
                              </p:par>
                            </p:childTnLst>
                          </p:cTn>
                        </p:par>
                        <p:par>
                          <p:cTn id="37" fill="hold" nodeType="afterGroup">
                            <p:stCondLst>
                              <p:cond delay="3350"/>
                            </p:stCondLst>
                            <p:childTnLst>
                              <p:par>
                                <p:cTn id="38" presetID="2" presetClass="entr" presetSubtype="4"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500" fill="hold"/>
                                        <p:tgtEl>
                                          <p:spTgt spid="3"/>
                                        </p:tgtEl>
                                        <p:attrNameLst>
                                          <p:attrName>ppt_x</p:attrName>
                                        </p:attrNameLst>
                                      </p:cBhvr>
                                      <p:tavLst>
                                        <p:tav tm="0">
                                          <p:val>
                                            <p:strVal val="#ppt_x"/>
                                          </p:val>
                                        </p:tav>
                                        <p:tav tm="100000">
                                          <p:val>
                                            <p:strVal val="#ppt_x"/>
                                          </p:val>
                                        </p:tav>
                                      </p:tavLst>
                                    </p:anim>
                                    <p:anim calcmode="lin" valueType="num">
                                      <p:cBhvr>
                                        <p:cTn id="41" dur="500" fill="hold"/>
                                        <p:tgtEl>
                                          <p:spTgt spid="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10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ppt_x</p:attrName>
                                        </p:attrNameLst>
                                      </p:cBhvr>
                                      <p:tavLst>
                                        <p:tav tm="0">
                                          <p:val>
                                            <p:strVal val="#ppt_x"/>
                                          </p:val>
                                        </p:tav>
                                        <p:tav tm="100000">
                                          <p:val>
                                            <p:strVal val="#ppt_x"/>
                                          </p:val>
                                        </p:tav>
                                      </p:tavLst>
                                    </p:anim>
                                    <p:anim calcmode="lin" valueType="num">
                                      <p:cBhvr>
                                        <p:cTn id="45" dur="500" fill="hold"/>
                                        <p:tgtEl>
                                          <p:spTgt spid="11"/>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12"/>
                                        </p:tgtEl>
                                        <p:attrNameLst>
                                          <p:attrName>style.visibility</p:attrName>
                                        </p:attrNameLst>
                                      </p:cBhvr>
                                      <p:to>
                                        <p:strVal val="visible"/>
                                      </p:to>
                                    </p:set>
                                    <p:anim calcmode="lin" valueType="num">
                                      <p:cBhvr>
                                        <p:cTn id="48" dur="500" fill="hold"/>
                                        <p:tgtEl>
                                          <p:spTgt spid="12"/>
                                        </p:tgtEl>
                                        <p:attrNameLst>
                                          <p:attrName>ppt_x</p:attrName>
                                        </p:attrNameLst>
                                      </p:cBhvr>
                                      <p:tavLst>
                                        <p:tav tm="0">
                                          <p:val>
                                            <p:strVal val="#ppt_x"/>
                                          </p:val>
                                        </p:tav>
                                        <p:tav tm="100000">
                                          <p:val>
                                            <p:strVal val="#ppt_x"/>
                                          </p:val>
                                        </p:tav>
                                      </p:tavLst>
                                    </p:anim>
                                    <p:anim calcmode="lin" valueType="num">
                                      <p:cBhvr>
                                        <p:cTn id="49" dur="500" fill="hold"/>
                                        <p:tgtEl>
                                          <p:spTgt spid="12"/>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30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ppt_x</p:attrName>
                                        </p:attrNameLst>
                                      </p:cBhvr>
                                      <p:tavLst>
                                        <p:tav tm="0">
                                          <p:val>
                                            <p:strVal val="#ppt_x"/>
                                          </p:val>
                                        </p:tav>
                                        <p:tav tm="100000">
                                          <p:val>
                                            <p:strVal val="#ppt_x"/>
                                          </p:val>
                                        </p:tav>
                                      </p:tavLst>
                                    </p:anim>
                                    <p:anim calcmode="lin" valueType="num">
                                      <p:cBhvr>
                                        <p:cTn id="5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8" grpId="0"/>
      <p:bldP spid="9" grpId="0" animBg="1"/>
      <p:bldP spid="3" grpId="0" animBg="1"/>
      <p:bldP spid="11" grpId="0" animBg="1"/>
      <p:bldP spid="12" grpId="0" animBg="1"/>
      <p:bldP spid="13" grpId="0" animBg="1"/>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12"/>
          <p:cNvSpPr txBox="1">
            <a:spLocks noChangeArrowheads="1"/>
          </p:cNvSpPr>
          <p:nvPr/>
        </p:nvSpPr>
        <p:spPr bwMode="auto">
          <a:xfrm>
            <a:off x="905669" y="3431474"/>
            <a:ext cx="26558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sz="2000" b="1">
                <a:solidFill>
                  <a:srgbClr val="DB0000"/>
                </a:solidFill>
                <a:latin typeface="微软雅黑" panose="020B0503020204020204" pitchFamily="34" charset="-122"/>
                <a:ea typeface="微软雅黑" panose="020B0503020204020204" pitchFamily="34" charset="-122"/>
              </a:rPr>
              <a:t>充分发挥支委会作用</a:t>
            </a:r>
          </a:p>
        </p:txBody>
      </p:sp>
      <p:sp>
        <p:nvSpPr>
          <p:cNvPr id="22" name="TextBox 13"/>
          <p:cNvSpPr txBox="1">
            <a:spLocks noChangeArrowheads="1"/>
          </p:cNvSpPr>
          <p:nvPr/>
        </p:nvSpPr>
        <p:spPr bwMode="auto">
          <a:xfrm>
            <a:off x="905669" y="3828349"/>
            <a:ext cx="299561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严格执行一人一票表决制。</a:t>
            </a:r>
            <a:endParaRPr lang="en-US" altLang="zh-CN" sz="1600" dirty="0">
              <a:solidFill>
                <a:schemeClr val="accent1">
                  <a:lumMod val="50000"/>
                </a:schemeClr>
              </a:solidFill>
              <a:latin typeface="微软雅黑" panose="020B0503020204020204" pitchFamily="34" charset="-122"/>
              <a:ea typeface="微软雅黑" panose="020B0503020204020204" pitchFamily="34" charset="-122"/>
            </a:endParaRPr>
          </a:p>
          <a:p>
            <a:pPr algn="just" eaLnBrk="1">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热情支持其他委员工作。</a:t>
            </a:r>
            <a:endParaRPr lang="en-US" altLang="zh-CN" sz="1600" dirty="0">
              <a:solidFill>
                <a:schemeClr val="accent1">
                  <a:lumMod val="50000"/>
                </a:schemeClr>
              </a:solidFill>
              <a:latin typeface="微软雅黑" panose="020B0503020204020204" pitchFamily="34" charset="-122"/>
              <a:ea typeface="微软雅黑" panose="020B0503020204020204" pitchFamily="34" charset="-122"/>
            </a:endParaRPr>
          </a:p>
          <a:p>
            <a:pPr algn="just" eaLnBrk="1">
              <a:buFont typeface="Wingdings" panose="05000000000000000000" pitchFamily="2" charset="2"/>
              <a:buChar char="l"/>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支部书记要宽宏大度，</a:t>
            </a:r>
            <a:r>
              <a:rPr lang="zh-CN" altLang="en-US" sz="1600" dirty="0" smtClean="0">
                <a:solidFill>
                  <a:schemeClr val="accent1">
                    <a:lumMod val="50000"/>
                  </a:schemeClr>
                </a:solidFill>
                <a:latin typeface="微软雅黑" panose="020B0503020204020204" pitchFamily="34" charset="-122"/>
                <a:ea typeface="微软雅黑" panose="020B0503020204020204" pitchFamily="34" charset="-122"/>
              </a:rPr>
              <a:t>要严</a:t>
            </a: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以律已，宽以待人。</a:t>
            </a:r>
          </a:p>
        </p:txBody>
      </p:sp>
      <p:sp>
        <p:nvSpPr>
          <p:cNvPr id="23" name="TextBox 14"/>
          <p:cNvSpPr txBox="1">
            <a:spLocks noChangeArrowheads="1"/>
          </p:cNvSpPr>
          <p:nvPr/>
        </p:nvSpPr>
        <p:spPr bwMode="auto">
          <a:xfrm>
            <a:off x="905669" y="1629662"/>
            <a:ext cx="3175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sz="2000" b="1" dirty="0">
                <a:solidFill>
                  <a:srgbClr val="DB0000"/>
                </a:solidFill>
                <a:latin typeface="微软雅黑" panose="020B0503020204020204" pitchFamily="34" charset="-122"/>
                <a:ea typeface="微软雅黑" panose="020B0503020204020204" pitchFamily="34" charset="-122"/>
              </a:rPr>
              <a:t>吃透两头了解上情和下情</a:t>
            </a:r>
          </a:p>
        </p:txBody>
      </p:sp>
      <p:sp>
        <p:nvSpPr>
          <p:cNvPr id="24" name="TextBox 15"/>
          <p:cNvSpPr txBox="1">
            <a:spLocks noChangeArrowheads="1"/>
          </p:cNvSpPr>
          <p:nvPr/>
        </p:nvSpPr>
        <p:spPr bwMode="auto">
          <a:xfrm>
            <a:off x="905669" y="2026538"/>
            <a:ext cx="363845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既要全面领会上级的决议精神实质，又要摸透本单位的实际情况，结合两者提出可行的措施。</a:t>
            </a:r>
          </a:p>
        </p:txBody>
      </p:sp>
      <p:sp>
        <p:nvSpPr>
          <p:cNvPr id="25" name="TextBox 17"/>
          <p:cNvSpPr txBox="1">
            <a:spLocks noChangeArrowheads="1"/>
          </p:cNvSpPr>
          <p:nvPr/>
        </p:nvSpPr>
        <p:spPr bwMode="auto">
          <a:xfrm>
            <a:off x="6836579" y="1593642"/>
            <a:ext cx="19986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sz="2000" b="1">
                <a:solidFill>
                  <a:srgbClr val="DB0000"/>
                </a:solidFill>
                <a:latin typeface="微软雅黑" panose="020B0503020204020204" pitchFamily="34" charset="-122"/>
                <a:ea typeface="微软雅黑" panose="020B0503020204020204" pitchFamily="34" charset="-122"/>
              </a:rPr>
              <a:t>认真走群众路线</a:t>
            </a:r>
          </a:p>
        </p:txBody>
      </p:sp>
      <p:sp>
        <p:nvSpPr>
          <p:cNvPr id="29" name="TextBox 18"/>
          <p:cNvSpPr txBox="1">
            <a:spLocks noChangeArrowheads="1"/>
          </p:cNvSpPr>
          <p:nvPr/>
        </p:nvSpPr>
        <p:spPr bwMode="auto">
          <a:xfrm>
            <a:off x="6836580" y="1990517"/>
            <a:ext cx="43385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自觉实行群众路线，把党的各项工作与广大群众相结合，更好地推动工作的开展。</a:t>
            </a:r>
          </a:p>
        </p:txBody>
      </p:sp>
      <p:sp>
        <p:nvSpPr>
          <p:cNvPr id="30" name="TextBox 19"/>
          <p:cNvSpPr txBox="1">
            <a:spLocks noChangeArrowheads="1"/>
          </p:cNvSpPr>
          <p:nvPr/>
        </p:nvSpPr>
        <p:spPr bwMode="auto">
          <a:xfrm>
            <a:off x="8098842" y="3210634"/>
            <a:ext cx="26701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sz="2000" b="1" dirty="0">
                <a:solidFill>
                  <a:srgbClr val="DB0000"/>
                </a:solidFill>
                <a:latin typeface="微软雅黑" panose="020B0503020204020204" pitchFamily="34" charset="-122"/>
                <a:ea typeface="微软雅黑" panose="020B0503020204020204" pitchFamily="34" charset="-122"/>
              </a:rPr>
              <a:t>全面安排，抓住重点</a:t>
            </a:r>
          </a:p>
        </p:txBody>
      </p:sp>
      <p:sp>
        <p:nvSpPr>
          <p:cNvPr id="31" name="TextBox 20"/>
          <p:cNvSpPr txBox="1">
            <a:spLocks noChangeArrowheads="1"/>
          </p:cNvSpPr>
          <p:nvPr/>
        </p:nvSpPr>
        <p:spPr bwMode="auto">
          <a:xfrm>
            <a:off x="8098840" y="3609098"/>
            <a:ext cx="332560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把握全局工作，统筹推进，但又要对重点工作重点关注。</a:t>
            </a:r>
          </a:p>
        </p:txBody>
      </p:sp>
      <p:sp>
        <p:nvSpPr>
          <p:cNvPr id="32" name="TextBox 21"/>
          <p:cNvSpPr txBox="1">
            <a:spLocks noChangeArrowheads="1"/>
          </p:cNvSpPr>
          <p:nvPr/>
        </p:nvSpPr>
        <p:spPr bwMode="auto">
          <a:xfrm>
            <a:off x="7622281" y="4882960"/>
            <a:ext cx="1997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sz="2000" b="1" dirty="0">
                <a:solidFill>
                  <a:srgbClr val="DB0000"/>
                </a:solidFill>
                <a:latin typeface="微软雅黑" panose="020B0503020204020204" pitchFamily="34" charset="-122"/>
                <a:ea typeface="微软雅黑" panose="020B0503020204020204" pitchFamily="34" charset="-122"/>
              </a:rPr>
              <a:t>狠抓落实</a:t>
            </a:r>
          </a:p>
        </p:txBody>
      </p:sp>
      <p:sp>
        <p:nvSpPr>
          <p:cNvPr id="33" name="TextBox 22"/>
          <p:cNvSpPr txBox="1">
            <a:spLocks noChangeArrowheads="1"/>
          </p:cNvSpPr>
          <p:nvPr/>
        </p:nvSpPr>
        <p:spPr bwMode="auto">
          <a:xfrm>
            <a:off x="7622281" y="5279836"/>
            <a:ext cx="34421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党支部的工作，关键还是要看落实。</a:t>
            </a:r>
          </a:p>
        </p:txBody>
      </p:sp>
      <p:sp>
        <p:nvSpPr>
          <p:cNvPr id="2" name="标题 1"/>
          <p:cNvSpPr>
            <a:spLocks noGrp="1"/>
          </p:cNvSpPr>
          <p:nvPr>
            <p:ph type="title"/>
          </p:nvPr>
        </p:nvSpPr>
        <p:spPr/>
        <p:txBody>
          <a:bodyPr/>
          <a:lstStyle/>
          <a:p>
            <a:r>
              <a:rPr lang="zh-CN" altLang="en-US" dirty="0"/>
              <a:t>党支部书记的工作方法</a:t>
            </a:r>
          </a:p>
        </p:txBody>
      </p:sp>
      <p:sp>
        <p:nvSpPr>
          <p:cNvPr id="46" name="椭圆 45"/>
          <p:cNvSpPr/>
          <p:nvPr/>
        </p:nvSpPr>
        <p:spPr>
          <a:xfrm>
            <a:off x="3971432" y="3573604"/>
            <a:ext cx="724472" cy="72447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64433" rtlCol="0" anchor="ctr"/>
          <a:lstStyle/>
          <a:p>
            <a:pPr algn="ctr"/>
            <a:r>
              <a:rPr lang="en-US" altLang="zh-CN" sz="3401" dirty="0">
                <a:latin typeface="Bebas Neue Bold" panose="020B0606020202050201" pitchFamily="34" charset="0"/>
              </a:rPr>
              <a:t>A</a:t>
            </a:r>
            <a:endParaRPr lang="zh-CN" altLang="en-US" sz="3401" dirty="0">
              <a:latin typeface="Bebas Neue Bold" panose="020B0606020202050201" pitchFamily="34" charset="0"/>
            </a:endParaRPr>
          </a:p>
        </p:txBody>
      </p:sp>
      <p:sp>
        <p:nvSpPr>
          <p:cNvPr id="47" name="椭圆 46"/>
          <p:cNvSpPr/>
          <p:nvPr/>
        </p:nvSpPr>
        <p:spPr>
          <a:xfrm>
            <a:off x="4606642" y="2477671"/>
            <a:ext cx="816642" cy="8166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64433" rtlCol="0" anchor="ctr"/>
          <a:lstStyle/>
          <a:p>
            <a:pPr algn="ctr"/>
            <a:r>
              <a:rPr lang="en-US" altLang="zh-CN" sz="3580" dirty="0">
                <a:latin typeface="Bebas Neue Bold" panose="020B0606020202050201" pitchFamily="34" charset="0"/>
              </a:rPr>
              <a:t>B</a:t>
            </a:r>
            <a:endParaRPr lang="zh-CN" altLang="en-US" sz="3580" dirty="0">
              <a:latin typeface="Bebas Neue Bold" panose="020B0606020202050201" pitchFamily="34" charset="0"/>
            </a:endParaRPr>
          </a:p>
        </p:txBody>
      </p:sp>
      <p:sp>
        <p:nvSpPr>
          <p:cNvPr id="48" name="椭圆 47"/>
          <p:cNvSpPr/>
          <p:nvPr/>
        </p:nvSpPr>
        <p:spPr>
          <a:xfrm>
            <a:off x="5783858" y="2196000"/>
            <a:ext cx="951798" cy="9517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64433" rtlCol="0" anchor="ctr"/>
          <a:lstStyle/>
          <a:p>
            <a:pPr algn="ctr"/>
            <a:r>
              <a:rPr lang="en-US" altLang="zh-CN" sz="4296" dirty="0">
                <a:latin typeface="Bebas Neue Bold" panose="020B0606020202050201" pitchFamily="34" charset="0"/>
              </a:rPr>
              <a:t>C</a:t>
            </a:r>
            <a:endParaRPr lang="zh-CN" altLang="en-US" sz="4296" dirty="0">
              <a:latin typeface="Bebas Neue Bold" panose="020B0606020202050201" pitchFamily="34" charset="0"/>
            </a:endParaRPr>
          </a:p>
        </p:txBody>
      </p:sp>
      <p:sp>
        <p:nvSpPr>
          <p:cNvPr id="49" name="椭圆 48"/>
          <p:cNvSpPr/>
          <p:nvPr/>
        </p:nvSpPr>
        <p:spPr>
          <a:xfrm>
            <a:off x="6869188" y="3331985"/>
            <a:ext cx="1040260" cy="104026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64433" rtlCol="0" anchor="ctr"/>
          <a:lstStyle/>
          <a:p>
            <a:pPr algn="ctr"/>
            <a:r>
              <a:rPr lang="en-US" altLang="zh-CN" sz="5369" dirty="0">
                <a:latin typeface="Bebas Neue Bold" panose="020B0606020202050201" pitchFamily="34" charset="0"/>
              </a:rPr>
              <a:t>D</a:t>
            </a:r>
            <a:endParaRPr lang="zh-CN" altLang="en-US" sz="5369" dirty="0">
              <a:latin typeface="Bebas Neue Bold" panose="020B0606020202050201" pitchFamily="34" charset="0"/>
            </a:endParaRPr>
          </a:p>
        </p:txBody>
      </p:sp>
      <p:sp>
        <p:nvSpPr>
          <p:cNvPr id="50" name="椭圆 49"/>
          <p:cNvSpPr/>
          <p:nvPr/>
        </p:nvSpPr>
        <p:spPr>
          <a:xfrm>
            <a:off x="6288252" y="4727150"/>
            <a:ext cx="1119817" cy="111981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64433" rtlCol="0" anchor="ctr"/>
          <a:lstStyle/>
          <a:p>
            <a:pPr algn="ctr"/>
            <a:r>
              <a:rPr lang="en-US" altLang="zh-CN" sz="5905" dirty="0">
                <a:latin typeface="Bebas Neue Bold" panose="020B0606020202050201" pitchFamily="34" charset="0"/>
              </a:rPr>
              <a:t>E</a:t>
            </a:r>
            <a:endParaRPr lang="zh-CN" altLang="en-US" sz="5905" dirty="0">
              <a:latin typeface="Bebas Neue Bold" panose="020B0606020202050201" pitchFamily="34" charset="0"/>
            </a:endParaRPr>
          </a:p>
        </p:txBody>
      </p:sp>
      <p:sp>
        <p:nvSpPr>
          <p:cNvPr id="51" name="TextBox 29"/>
          <p:cNvSpPr txBox="1"/>
          <p:nvPr/>
        </p:nvSpPr>
        <p:spPr>
          <a:xfrm>
            <a:off x="4017691" y="4831353"/>
            <a:ext cx="1613876" cy="1005618"/>
          </a:xfrm>
          <a:prstGeom prst="wedgeRoundRectCallout">
            <a:avLst>
              <a:gd name="adj1" fmla="val 41491"/>
              <a:gd name="adj2" fmla="val -64646"/>
              <a:gd name="adj3" fmla="val 16667"/>
            </a:avLst>
          </a:prstGeom>
          <a:noFill/>
          <a:ln w="19050">
            <a:solidFill>
              <a:schemeClr val="tx1">
                <a:lumMod val="75000"/>
                <a:lumOff val="25000"/>
              </a:schemeClr>
            </a:solidFill>
          </a:ln>
        </p:spPr>
        <p:txBody>
          <a:bodyPr wrap="square" lIns="0" tIns="0" rIns="0" bIns="0" rtlCol="0" anchor="ctr">
            <a:noAutofit/>
          </a:bodyPr>
          <a:lstStyle/>
          <a:p>
            <a:pPr algn="ctr"/>
            <a:r>
              <a:rPr lang="en-US" altLang="zh-CN" sz="3200" b="1" dirty="0" smtClean="0">
                <a:solidFill>
                  <a:schemeClr val="accent1"/>
                </a:solidFill>
                <a:latin typeface="Bebas Neue Book" panose="00000500000000000000" pitchFamily="50" charset="0"/>
                <a:ea typeface="微软雅黑 Light" panose="020B0502040204020203" pitchFamily="34" charset="-122"/>
              </a:rPr>
              <a:t>method</a:t>
            </a:r>
            <a:endParaRPr lang="en-US" altLang="zh-CN" sz="3200" b="1" dirty="0">
              <a:solidFill>
                <a:schemeClr val="accent1"/>
              </a:solidFill>
              <a:latin typeface="Bebas Neue Book" panose="00000500000000000000" pitchFamily="50" charset="0"/>
              <a:ea typeface="微软雅黑 Light" panose="020B0502040204020203" pitchFamily="34" charset="-122"/>
            </a:endParaRPr>
          </a:p>
        </p:txBody>
      </p:sp>
      <p:grpSp>
        <p:nvGrpSpPr>
          <p:cNvPr id="52" name="组合 51"/>
          <p:cNvGrpSpPr/>
          <p:nvPr/>
        </p:nvGrpSpPr>
        <p:grpSpPr>
          <a:xfrm rot="18000000">
            <a:off x="5194065" y="3800306"/>
            <a:ext cx="1295559" cy="561199"/>
            <a:chOff x="10495901" y="2668833"/>
            <a:chExt cx="1121441" cy="485776"/>
          </a:xfrm>
          <a:solidFill>
            <a:schemeClr val="tx1">
              <a:lumMod val="75000"/>
              <a:lumOff val="25000"/>
            </a:schemeClr>
          </a:solidFill>
        </p:grpSpPr>
        <p:sp>
          <p:nvSpPr>
            <p:cNvPr id="53" name="Freeform 5"/>
            <p:cNvSpPr>
              <a:spLocks noEditPoints="1"/>
            </p:cNvSpPr>
            <p:nvPr/>
          </p:nvSpPr>
          <p:spPr bwMode="auto">
            <a:xfrm>
              <a:off x="10528316" y="2668833"/>
              <a:ext cx="1089026" cy="485776"/>
            </a:xfrm>
            <a:custGeom>
              <a:avLst/>
              <a:gdLst>
                <a:gd name="T0" fmla="*/ 235 w 287"/>
                <a:gd name="T1" fmla="*/ 127 h 127"/>
                <a:gd name="T2" fmla="*/ 261 w 287"/>
                <a:gd name="T3" fmla="*/ 127 h 127"/>
                <a:gd name="T4" fmla="*/ 287 w 287"/>
                <a:gd name="T5" fmla="*/ 101 h 127"/>
                <a:gd name="T6" fmla="*/ 287 w 287"/>
                <a:gd name="T7" fmla="*/ 26 h 127"/>
                <a:gd name="T8" fmla="*/ 261 w 287"/>
                <a:gd name="T9" fmla="*/ 0 h 127"/>
                <a:gd name="T10" fmla="*/ 235 w 287"/>
                <a:gd name="T11" fmla="*/ 0 h 127"/>
                <a:gd name="T12" fmla="*/ 235 w 287"/>
                <a:gd name="T13" fmla="*/ 127 h 127"/>
                <a:gd name="T14" fmla="*/ 221 w 287"/>
                <a:gd name="T15" fmla="*/ 33 h 127"/>
                <a:gd name="T16" fmla="*/ 221 w 287"/>
                <a:gd name="T17" fmla="*/ 33 h 127"/>
                <a:gd name="T18" fmla="*/ 221 w 287"/>
                <a:gd name="T19" fmla="*/ 94 h 127"/>
                <a:gd name="T20" fmla="*/ 221 w 287"/>
                <a:gd name="T21" fmla="*/ 127 h 127"/>
                <a:gd name="T22" fmla="*/ 92 w 287"/>
                <a:gd name="T23" fmla="*/ 127 h 127"/>
                <a:gd name="T24" fmla="*/ 92 w 287"/>
                <a:gd name="T25" fmla="*/ 94 h 127"/>
                <a:gd name="T26" fmla="*/ 89 w 287"/>
                <a:gd name="T27" fmla="*/ 37 h 127"/>
                <a:gd name="T28" fmla="*/ 175 w 287"/>
                <a:gd name="T29" fmla="*/ 39 h 127"/>
                <a:gd name="T30" fmla="*/ 175 w 287"/>
                <a:gd name="T31" fmla="*/ 31 h 127"/>
                <a:gd name="T32" fmla="*/ 87 w 287"/>
                <a:gd name="T33" fmla="*/ 29 h 127"/>
                <a:gd name="T34" fmla="*/ 92 w 287"/>
                <a:gd name="T35" fmla="*/ 0 h 127"/>
                <a:gd name="T36" fmla="*/ 221 w 287"/>
                <a:gd name="T37" fmla="*/ 0 h 127"/>
                <a:gd name="T38" fmla="*/ 221 w 287"/>
                <a:gd name="T39" fmla="*/ 33 h 127"/>
                <a:gd name="T40" fmla="*/ 42 w 287"/>
                <a:gd name="T41" fmla="*/ 28 h 127"/>
                <a:gd name="T42" fmla="*/ 42 w 287"/>
                <a:gd name="T43" fmla="*/ 28 h 127"/>
                <a:gd name="T44" fmla="*/ 0 w 287"/>
                <a:gd name="T45" fmla="*/ 54 h 127"/>
                <a:gd name="T46" fmla="*/ 0 w 287"/>
                <a:gd name="T47" fmla="*/ 80 h 127"/>
                <a:gd name="T48" fmla="*/ 42 w 287"/>
                <a:gd name="T49" fmla="*/ 106 h 127"/>
                <a:gd name="T50" fmla="*/ 42 w 287"/>
                <a:gd name="T51" fmla="*/ 2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7" h="127">
                  <a:moveTo>
                    <a:pt x="235" y="127"/>
                  </a:moveTo>
                  <a:cubicBezTo>
                    <a:pt x="261" y="127"/>
                    <a:pt x="261" y="127"/>
                    <a:pt x="261" y="127"/>
                  </a:cubicBezTo>
                  <a:cubicBezTo>
                    <a:pt x="276" y="127"/>
                    <a:pt x="287" y="115"/>
                    <a:pt x="287" y="101"/>
                  </a:cubicBezTo>
                  <a:cubicBezTo>
                    <a:pt x="287" y="26"/>
                    <a:pt x="287" y="26"/>
                    <a:pt x="287" y="26"/>
                  </a:cubicBezTo>
                  <a:cubicBezTo>
                    <a:pt x="287" y="12"/>
                    <a:pt x="276" y="0"/>
                    <a:pt x="261" y="0"/>
                  </a:cubicBezTo>
                  <a:cubicBezTo>
                    <a:pt x="235" y="0"/>
                    <a:pt x="235" y="0"/>
                    <a:pt x="235" y="0"/>
                  </a:cubicBezTo>
                  <a:cubicBezTo>
                    <a:pt x="235" y="127"/>
                    <a:pt x="235" y="127"/>
                    <a:pt x="235" y="127"/>
                  </a:cubicBezTo>
                  <a:close/>
                  <a:moveTo>
                    <a:pt x="221" y="33"/>
                  </a:moveTo>
                  <a:cubicBezTo>
                    <a:pt x="221" y="33"/>
                    <a:pt x="221" y="33"/>
                    <a:pt x="221" y="33"/>
                  </a:cubicBezTo>
                  <a:cubicBezTo>
                    <a:pt x="221" y="94"/>
                    <a:pt x="221" y="94"/>
                    <a:pt x="221" y="94"/>
                  </a:cubicBezTo>
                  <a:cubicBezTo>
                    <a:pt x="221" y="127"/>
                    <a:pt x="221" y="127"/>
                    <a:pt x="221" y="127"/>
                  </a:cubicBezTo>
                  <a:cubicBezTo>
                    <a:pt x="92" y="127"/>
                    <a:pt x="92" y="127"/>
                    <a:pt x="92" y="127"/>
                  </a:cubicBezTo>
                  <a:cubicBezTo>
                    <a:pt x="74" y="115"/>
                    <a:pt x="78" y="104"/>
                    <a:pt x="92" y="94"/>
                  </a:cubicBezTo>
                  <a:cubicBezTo>
                    <a:pt x="79" y="76"/>
                    <a:pt x="74" y="58"/>
                    <a:pt x="89" y="37"/>
                  </a:cubicBezTo>
                  <a:cubicBezTo>
                    <a:pt x="175" y="39"/>
                    <a:pt x="175" y="39"/>
                    <a:pt x="175" y="39"/>
                  </a:cubicBezTo>
                  <a:cubicBezTo>
                    <a:pt x="175" y="31"/>
                    <a:pt x="175" y="31"/>
                    <a:pt x="175" y="31"/>
                  </a:cubicBezTo>
                  <a:cubicBezTo>
                    <a:pt x="87" y="29"/>
                    <a:pt x="87" y="29"/>
                    <a:pt x="87" y="29"/>
                  </a:cubicBezTo>
                  <a:cubicBezTo>
                    <a:pt x="75" y="19"/>
                    <a:pt x="79" y="9"/>
                    <a:pt x="92" y="0"/>
                  </a:cubicBezTo>
                  <a:cubicBezTo>
                    <a:pt x="135" y="0"/>
                    <a:pt x="178" y="0"/>
                    <a:pt x="221" y="0"/>
                  </a:cubicBezTo>
                  <a:cubicBezTo>
                    <a:pt x="221" y="33"/>
                    <a:pt x="221" y="33"/>
                    <a:pt x="221" y="33"/>
                  </a:cubicBezTo>
                  <a:close/>
                  <a:moveTo>
                    <a:pt x="42" y="28"/>
                  </a:moveTo>
                  <a:cubicBezTo>
                    <a:pt x="42" y="28"/>
                    <a:pt x="42" y="28"/>
                    <a:pt x="42" y="28"/>
                  </a:cubicBezTo>
                  <a:cubicBezTo>
                    <a:pt x="0" y="54"/>
                    <a:pt x="0" y="54"/>
                    <a:pt x="0" y="54"/>
                  </a:cubicBezTo>
                  <a:cubicBezTo>
                    <a:pt x="0" y="80"/>
                    <a:pt x="0" y="80"/>
                    <a:pt x="0" y="80"/>
                  </a:cubicBezTo>
                  <a:cubicBezTo>
                    <a:pt x="42" y="106"/>
                    <a:pt x="42" y="106"/>
                    <a:pt x="42" y="106"/>
                  </a:cubicBezTo>
                  <a:lnTo>
                    <a:pt x="42" y="28"/>
                  </a:lnTo>
                  <a:close/>
                </a:path>
              </a:pathLst>
            </a:custGeom>
            <a:grpFill/>
            <a:ln>
              <a:noFill/>
            </a:ln>
          </p:spPr>
          <p:txBody>
            <a:bodyPr vert="horz" wrap="square" lIns="81830" tIns="40915" rIns="81830" bIns="40915" numCol="1" anchor="t" anchorCtr="0" compatLnSpc="1">
              <a:prstTxWarp prst="textNoShape">
                <a:avLst/>
              </a:prstTxWarp>
            </a:bodyPr>
            <a:lstStyle/>
            <a:p>
              <a:endParaRPr lang="zh-CN" altLang="en-US" sz="1466"/>
            </a:p>
          </p:txBody>
        </p:sp>
        <p:sp>
          <p:nvSpPr>
            <p:cNvPr id="54" name="椭圆 53"/>
            <p:cNvSpPr/>
            <p:nvPr/>
          </p:nvSpPr>
          <p:spPr>
            <a:xfrm>
              <a:off x="10495901" y="2870201"/>
              <a:ext cx="110188" cy="11018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66"/>
            </a:p>
          </p:txBody>
        </p:sp>
      </p:gr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500"/>
                                        <p:tgtEl>
                                          <p:spTgt spid="50"/>
                                        </p:tgtEl>
                                      </p:cBhvr>
                                    </p:animEffect>
                                  </p:childTnLst>
                                </p:cTn>
                              </p:par>
                            </p:childTnLst>
                          </p:cTn>
                        </p:par>
                        <p:par>
                          <p:cTn id="20" fill="hold">
                            <p:stCondLst>
                              <p:cond delay="1300"/>
                            </p:stCondLst>
                            <p:childTnLst>
                              <p:par>
                                <p:cTn id="21" presetID="10" presetClass="entr" presetSubtype="0"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fade">
                                      <p:cBhvr>
                                        <p:cTn id="23" dur="1500"/>
                                        <p:tgtEl>
                                          <p:spTgt spid="52"/>
                                        </p:tgtEl>
                                      </p:cBhvr>
                                    </p:animEffect>
                                  </p:childTnLst>
                                </p:cTn>
                              </p:par>
                              <p:par>
                                <p:cTn id="24" presetID="53" presetClass="entr" presetSubtype="16"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1500" fill="hold"/>
                                        <p:tgtEl>
                                          <p:spTgt spid="52"/>
                                        </p:tgtEl>
                                        <p:attrNameLst>
                                          <p:attrName>ppt_w</p:attrName>
                                        </p:attrNameLst>
                                      </p:cBhvr>
                                      <p:tavLst>
                                        <p:tav tm="0">
                                          <p:val>
                                            <p:fltVal val="0"/>
                                          </p:val>
                                        </p:tav>
                                        <p:tav tm="100000">
                                          <p:val>
                                            <p:strVal val="#ppt_w"/>
                                          </p:val>
                                        </p:tav>
                                      </p:tavLst>
                                    </p:anim>
                                    <p:anim calcmode="lin" valueType="num">
                                      <p:cBhvr>
                                        <p:cTn id="27" dur="1500" fill="hold"/>
                                        <p:tgtEl>
                                          <p:spTgt spid="52"/>
                                        </p:tgtEl>
                                        <p:attrNameLst>
                                          <p:attrName>ppt_h</p:attrName>
                                        </p:attrNameLst>
                                      </p:cBhvr>
                                      <p:tavLst>
                                        <p:tav tm="0">
                                          <p:val>
                                            <p:fltVal val="0"/>
                                          </p:val>
                                        </p:tav>
                                        <p:tav tm="100000">
                                          <p:val>
                                            <p:strVal val="#ppt_h"/>
                                          </p:val>
                                        </p:tav>
                                      </p:tavLst>
                                    </p:anim>
                                    <p:animEffect transition="in" filter="fade">
                                      <p:cBhvr>
                                        <p:cTn id="28" dur="1500"/>
                                        <p:tgtEl>
                                          <p:spTgt spid="52"/>
                                        </p:tgtEl>
                                      </p:cBhvr>
                                    </p:animEffect>
                                  </p:childTnLst>
                                </p:cTn>
                              </p:par>
                              <p:par>
                                <p:cTn id="29" presetID="8" presetClass="emph" presetSubtype="0" repeatCount="2000" fill="hold" nodeType="withEffect">
                                  <p:stCondLst>
                                    <p:cond delay="0"/>
                                  </p:stCondLst>
                                  <p:childTnLst>
                                    <p:animRot by="-21600000">
                                      <p:cBhvr>
                                        <p:cTn id="30" dur="750" fill="hold"/>
                                        <p:tgtEl>
                                          <p:spTgt spid="52"/>
                                        </p:tgtEl>
                                        <p:attrNameLst>
                                          <p:attrName>r</p:attrName>
                                        </p:attrNameLst>
                                      </p:cBhvr>
                                    </p:animRot>
                                  </p:childTnLst>
                                </p:cTn>
                              </p:par>
                              <p:par>
                                <p:cTn id="31" presetID="16" presetClass="entr" presetSubtype="21" fill="hold" grpId="0" nodeType="withEffect">
                                  <p:stCondLst>
                                    <p:cond delay="1500"/>
                                  </p:stCondLst>
                                  <p:childTnLst>
                                    <p:set>
                                      <p:cBhvr>
                                        <p:cTn id="32" dur="1" fill="hold">
                                          <p:stCondLst>
                                            <p:cond delay="0"/>
                                          </p:stCondLst>
                                        </p:cTn>
                                        <p:tgtEl>
                                          <p:spTgt spid="51"/>
                                        </p:tgtEl>
                                        <p:attrNameLst>
                                          <p:attrName>style.visibility</p:attrName>
                                        </p:attrNameLst>
                                      </p:cBhvr>
                                      <p:to>
                                        <p:strVal val="visible"/>
                                      </p:to>
                                    </p:set>
                                    <p:animEffect transition="in" filter="barn(inVertical)">
                                      <p:cBhvr>
                                        <p:cTn id="33" dur="500"/>
                                        <p:tgtEl>
                                          <p:spTgt spid="51"/>
                                        </p:tgtEl>
                                      </p:cBhvr>
                                    </p:animEffect>
                                  </p:childTnLst>
                                </p:cTn>
                              </p:par>
                            </p:childTnLst>
                          </p:cTn>
                        </p:par>
                        <p:par>
                          <p:cTn id="34" fill="hold">
                            <p:stCondLst>
                              <p:cond delay="3300"/>
                            </p:stCondLst>
                            <p:childTnLst>
                              <p:par>
                                <p:cTn id="35" presetID="31" presetClass="entr" presetSubtype="0"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400" fill="hold"/>
                                        <p:tgtEl>
                                          <p:spTgt spid="21"/>
                                        </p:tgtEl>
                                        <p:attrNameLst>
                                          <p:attrName>ppt_w</p:attrName>
                                        </p:attrNameLst>
                                      </p:cBhvr>
                                      <p:tavLst>
                                        <p:tav tm="0">
                                          <p:val>
                                            <p:fltVal val="0"/>
                                          </p:val>
                                        </p:tav>
                                        <p:tav tm="100000">
                                          <p:val>
                                            <p:strVal val="#ppt_w"/>
                                          </p:val>
                                        </p:tav>
                                      </p:tavLst>
                                    </p:anim>
                                    <p:anim calcmode="lin" valueType="num">
                                      <p:cBhvr>
                                        <p:cTn id="38" dur="400" fill="hold"/>
                                        <p:tgtEl>
                                          <p:spTgt spid="21"/>
                                        </p:tgtEl>
                                        <p:attrNameLst>
                                          <p:attrName>ppt_h</p:attrName>
                                        </p:attrNameLst>
                                      </p:cBhvr>
                                      <p:tavLst>
                                        <p:tav tm="0">
                                          <p:val>
                                            <p:fltVal val="0"/>
                                          </p:val>
                                        </p:tav>
                                        <p:tav tm="100000">
                                          <p:val>
                                            <p:strVal val="#ppt_h"/>
                                          </p:val>
                                        </p:tav>
                                      </p:tavLst>
                                    </p:anim>
                                    <p:anim calcmode="lin" valueType="num">
                                      <p:cBhvr>
                                        <p:cTn id="39" dur="400" fill="hold"/>
                                        <p:tgtEl>
                                          <p:spTgt spid="21"/>
                                        </p:tgtEl>
                                        <p:attrNameLst>
                                          <p:attrName>style.rotation</p:attrName>
                                        </p:attrNameLst>
                                      </p:cBhvr>
                                      <p:tavLst>
                                        <p:tav tm="0">
                                          <p:val>
                                            <p:fltVal val="90"/>
                                          </p:val>
                                        </p:tav>
                                        <p:tav tm="100000">
                                          <p:val>
                                            <p:fltVal val="0"/>
                                          </p:val>
                                        </p:tav>
                                      </p:tavLst>
                                    </p:anim>
                                    <p:animEffect transition="in" filter="fade">
                                      <p:cBhvr>
                                        <p:cTn id="40" dur="400"/>
                                        <p:tgtEl>
                                          <p:spTgt spid="21"/>
                                        </p:tgtEl>
                                      </p:cBhvr>
                                    </p:animEffect>
                                  </p:childTnLst>
                                </p:cTn>
                              </p:par>
                            </p:childTnLst>
                          </p:cTn>
                        </p:par>
                        <p:par>
                          <p:cTn id="41" fill="hold" nodeType="afterGroup">
                            <p:stCondLst>
                              <p:cond delay="3700"/>
                            </p:stCondLst>
                            <p:childTnLst>
                              <p:par>
                                <p:cTn id="42" presetID="22" presetClass="entr" presetSubtype="1"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wipe(up)">
                                      <p:cBhvr>
                                        <p:cTn id="44" dur="500"/>
                                        <p:tgtEl>
                                          <p:spTgt spid="22"/>
                                        </p:tgtEl>
                                      </p:cBhvr>
                                    </p:animEffect>
                                  </p:childTnLst>
                                </p:cTn>
                              </p:par>
                            </p:childTnLst>
                          </p:cTn>
                        </p:par>
                        <p:par>
                          <p:cTn id="45" fill="hold" nodeType="afterGroup">
                            <p:stCondLst>
                              <p:cond delay="4200"/>
                            </p:stCondLst>
                            <p:childTnLst>
                              <p:par>
                                <p:cTn id="46" presetID="31" presetClass="entr" presetSubtype="0"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p:cTn id="48" dur="400" fill="hold"/>
                                        <p:tgtEl>
                                          <p:spTgt spid="23"/>
                                        </p:tgtEl>
                                        <p:attrNameLst>
                                          <p:attrName>ppt_w</p:attrName>
                                        </p:attrNameLst>
                                      </p:cBhvr>
                                      <p:tavLst>
                                        <p:tav tm="0">
                                          <p:val>
                                            <p:fltVal val="0"/>
                                          </p:val>
                                        </p:tav>
                                        <p:tav tm="100000">
                                          <p:val>
                                            <p:strVal val="#ppt_w"/>
                                          </p:val>
                                        </p:tav>
                                      </p:tavLst>
                                    </p:anim>
                                    <p:anim calcmode="lin" valueType="num">
                                      <p:cBhvr>
                                        <p:cTn id="49" dur="400" fill="hold"/>
                                        <p:tgtEl>
                                          <p:spTgt spid="23"/>
                                        </p:tgtEl>
                                        <p:attrNameLst>
                                          <p:attrName>ppt_h</p:attrName>
                                        </p:attrNameLst>
                                      </p:cBhvr>
                                      <p:tavLst>
                                        <p:tav tm="0">
                                          <p:val>
                                            <p:fltVal val="0"/>
                                          </p:val>
                                        </p:tav>
                                        <p:tav tm="100000">
                                          <p:val>
                                            <p:strVal val="#ppt_h"/>
                                          </p:val>
                                        </p:tav>
                                      </p:tavLst>
                                    </p:anim>
                                    <p:anim calcmode="lin" valueType="num">
                                      <p:cBhvr>
                                        <p:cTn id="50" dur="400" fill="hold"/>
                                        <p:tgtEl>
                                          <p:spTgt spid="23"/>
                                        </p:tgtEl>
                                        <p:attrNameLst>
                                          <p:attrName>style.rotation</p:attrName>
                                        </p:attrNameLst>
                                      </p:cBhvr>
                                      <p:tavLst>
                                        <p:tav tm="0">
                                          <p:val>
                                            <p:fltVal val="90"/>
                                          </p:val>
                                        </p:tav>
                                        <p:tav tm="100000">
                                          <p:val>
                                            <p:fltVal val="0"/>
                                          </p:val>
                                        </p:tav>
                                      </p:tavLst>
                                    </p:anim>
                                    <p:animEffect transition="in" filter="fade">
                                      <p:cBhvr>
                                        <p:cTn id="51" dur="400"/>
                                        <p:tgtEl>
                                          <p:spTgt spid="23"/>
                                        </p:tgtEl>
                                      </p:cBhvr>
                                    </p:animEffect>
                                  </p:childTnLst>
                                </p:cTn>
                              </p:par>
                            </p:childTnLst>
                          </p:cTn>
                        </p:par>
                        <p:par>
                          <p:cTn id="52" fill="hold" nodeType="afterGroup">
                            <p:stCondLst>
                              <p:cond delay="4600"/>
                            </p:stCondLst>
                            <p:childTnLst>
                              <p:par>
                                <p:cTn id="53" presetID="22" presetClass="entr" presetSubtype="1"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up)">
                                      <p:cBhvr>
                                        <p:cTn id="55" dur="500"/>
                                        <p:tgtEl>
                                          <p:spTgt spid="24"/>
                                        </p:tgtEl>
                                      </p:cBhvr>
                                    </p:animEffect>
                                  </p:childTnLst>
                                </p:cTn>
                              </p:par>
                            </p:childTnLst>
                          </p:cTn>
                        </p:par>
                        <p:par>
                          <p:cTn id="56" fill="hold" nodeType="afterGroup">
                            <p:stCondLst>
                              <p:cond delay="5100"/>
                            </p:stCondLst>
                            <p:childTnLst>
                              <p:par>
                                <p:cTn id="57" presetID="31" presetClass="entr" presetSubtype="0"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p:cTn id="59" dur="400" fill="hold"/>
                                        <p:tgtEl>
                                          <p:spTgt spid="25"/>
                                        </p:tgtEl>
                                        <p:attrNameLst>
                                          <p:attrName>ppt_w</p:attrName>
                                        </p:attrNameLst>
                                      </p:cBhvr>
                                      <p:tavLst>
                                        <p:tav tm="0">
                                          <p:val>
                                            <p:fltVal val="0"/>
                                          </p:val>
                                        </p:tav>
                                        <p:tav tm="100000">
                                          <p:val>
                                            <p:strVal val="#ppt_w"/>
                                          </p:val>
                                        </p:tav>
                                      </p:tavLst>
                                    </p:anim>
                                    <p:anim calcmode="lin" valueType="num">
                                      <p:cBhvr>
                                        <p:cTn id="60" dur="400" fill="hold"/>
                                        <p:tgtEl>
                                          <p:spTgt spid="25"/>
                                        </p:tgtEl>
                                        <p:attrNameLst>
                                          <p:attrName>ppt_h</p:attrName>
                                        </p:attrNameLst>
                                      </p:cBhvr>
                                      <p:tavLst>
                                        <p:tav tm="0">
                                          <p:val>
                                            <p:fltVal val="0"/>
                                          </p:val>
                                        </p:tav>
                                        <p:tav tm="100000">
                                          <p:val>
                                            <p:strVal val="#ppt_h"/>
                                          </p:val>
                                        </p:tav>
                                      </p:tavLst>
                                    </p:anim>
                                    <p:anim calcmode="lin" valueType="num">
                                      <p:cBhvr>
                                        <p:cTn id="61" dur="400" fill="hold"/>
                                        <p:tgtEl>
                                          <p:spTgt spid="25"/>
                                        </p:tgtEl>
                                        <p:attrNameLst>
                                          <p:attrName>style.rotation</p:attrName>
                                        </p:attrNameLst>
                                      </p:cBhvr>
                                      <p:tavLst>
                                        <p:tav tm="0">
                                          <p:val>
                                            <p:fltVal val="90"/>
                                          </p:val>
                                        </p:tav>
                                        <p:tav tm="100000">
                                          <p:val>
                                            <p:fltVal val="0"/>
                                          </p:val>
                                        </p:tav>
                                      </p:tavLst>
                                    </p:anim>
                                    <p:animEffect transition="in" filter="fade">
                                      <p:cBhvr>
                                        <p:cTn id="62" dur="400"/>
                                        <p:tgtEl>
                                          <p:spTgt spid="25"/>
                                        </p:tgtEl>
                                      </p:cBhvr>
                                    </p:animEffect>
                                  </p:childTnLst>
                                </p:cTn>
                              </p:par>
                            </p:childTnLst>
                          </p:cTn>
                        </p:par>
                        <p:par>
                          <p:cTn id="63" fill="hold" nodeType="afterGroup">
                            <p:stCondLst>
                              <p:cond delay="5500"/>
                            </p:stCondLst>
                            <p:childTnLst>
                              <p:par>
                                <p:cTn id="64" presetID="22" presetClass="entr" presetSubtype="1"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wipe(up)">
                                      <p:cBhvr>
                                        <p:cTn id="66" dur="500"/>
                                        <p:tgtEl>
                                          <p:spTgt spid="29"/>
                                        </p:tgtEl>
                                      </p:cBhvr>
                                    </p:animEffect>
                                  </p:childTnLst>
                                </p:cTn>
                              </p:par>
                            </p:childTnLst>
                          </p:cTn>
                        </p:par>
                        <p:par>
                          <p:cTn id="67" fill="hold" nodeType="afterGroup">
                            <p:stCondLst>
                              <p:cond delay="6000"/>
                            </p:stCondLst>
                            <p:childTnLst>
                              <p:par>
                                <p:cTn id="68" presetID="31" presetClass="entr" presetSubtype="0" fill="hold" grpId="0" nodeType="after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p:cTn id="70" dur="400" fill="hold"/>
                                        <p:tgtEl>
                                          <p:spTgt spid="30"/>
                                        </p:tgtEl>
                                        <p:attrNameLst>
                                          <p:attrName>ppt_w</p:attrName>
                                        </p:attrNameLst>
                                      </p:cBhvr>
                                      <p:tavLst>
                                        <p:tav tm="0">
                                          <p:val>
                                            <p:fltVal val="0"/>
                                          </p:val>
                                        </p:tav>
                                        <p:tav tm="100000">
                                          <p:val>
                                            <p:strVal val="#ppt_w"/>
                                          </p:val>
                                        </p:tav>
                                      </p:tavLst>
                                    </p:anim>
                                    <p:anim calcmode="lin" valueType="num">
                                      <p:cBhvr>
                                        <p:cTn id="71" dur="400" fill="hold"/>
                                        <p:tgtEl>
                                          <p:spTgt spid="30"/>
                                        </p:tgtEl>
                                        <p:attrNameLst>
                                          <p:attrName>ppt_h</p:attrName>
                                        </p:attrNameLst>
                                      </p:cBhvr>
                                      <p:tavLst>
                                        <p:tav tm="0">
                                          <p:val>
                                            <p:fltVal val="0"/>
                                          </p:val>
                                        </p:tav>
                                        <p:tav tm="100000">
                                          <p:val>
                                            <p:strVal val="#ppt_h"/>
                                          </p:val>
                                        </p:tav>
                                      </p:tavLst>
                                    </p:anim>
                                    <p:anim calcmode="lin" valueType="num">
                                      <p:cBhvr>
                                        <p:cTn id="72" dur="400" fill="hold"/>
                                        <p:tgtEl>
                                          <p:spTgt spid="30"/>
                                        </p:tgtEl>
                                        <p:attrNameLst>
                                          <p:attrName>style.rotation</p:attrName>
                                        </p:attrNameLst>
                                      </p:cBhvr>
                                      <p:tavLst>
                                        <p:tav tm="0">
                                          <p:val>
                                            <p:fltVal val="90"/>
                                          </p:val>
                                        </p:tav>
                                        <p:tav tm="100000">
                                          <p:val>
                                            <p:fltVal val="0"/>
                                          </p:val>
                                        </p:tav>
                                      </p:tavLst>
                                    </p:anim>
                                    <p:animEffect transition="in" filter="fade">
                                      <p:cBhvr>
                                        <p:cTn id="73" dur="400"/>
                                        <p:tgtEl>
                                          <p:spTgt spid="30"/>
                                        </p:tgtEl>
                                      </p:cBhvr>
                                    </p:animEffect>
                                  </p:childTnLst>
                                </p:cTn>
                              </p:par>
                            </p:childTnLst>
                          </p:cTn>
                        </p:par>
                        <p:par>
                          <p:cTn id="74" fill="hold" nodeType="afterGroup">
                            <p:stCondLst>
                              <p:cond delay="6400"/>
                            </p:stCondLst>
                            <p:childTnLst>
                              <p:par>
                                <p:cTn id="75" presetID="22" presetClass="entr" presetSubtype="1"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Effect transition="in" filter="wipe(up)">
                                      <p:cBhvr>
                                        <p:cTn id="77" dur="500"/>
                                        <p:tgtEl>
                                          <p:spTgt spid="31"/>
                                        </p:tgtEl>
                                      </p:cBhvr>
                                    </p:animEffect>
                                  </p:childTnLst>
                                </p:cTn>
                              </p:par>
                            </p:childTnLst>
                          </p:cTn>
                        </p:par>
                        <p:par>
                          <p:cTn id="78" fill="hold" nodeType="afterGroup">
                            <p:stCondLst>
                              <p:cond delay="6900"/>
                            </p:stCondLst>
                            <p:childTnLst>
                              <p:par>
                                <p:cTn id="79" presetID="31"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 calcmode="lin" valueType="num">
                                      <p:cBhvr>
                                        <p:cTn id="81" dur="400" fill="hold"/>
                                        <p:tgtEl>
                                          <p:spTgt spid="32"/>
                                        </p:tgtEl>
                                        <p:attrNameLst>
                                          <p:attrName>ppt_w</p:attrName>
                                        </p:attrNameLst>
                                      </p:cBhvr>
                                      <p:tavLst>
                                        <p:tav tm="0">
                                          <p:val>
                                            <p:fltVal val="0"/>
                                          </p:val>
                                        </p:tav>
                                        <p:tav tm="100000">
                                          <p:val>
                                            <p:strVal val="#ppt_w"/>
                                          </p:val>
                                        </p:tav>
                                      </p:tavLst>
                                    </p:anim>
                                    <p:anim calcmode="lin" valueType="num">
                                      <p:cBhvr>
                                        <p:cTn id="82" dur="400" fill="hold"/>
                                        <p:tgtEl>
                                          <p:spTgt spid="32"/>
                                        </p:tgtEl>
                                        <p:attrNameLst>
                                          <p:attrName>ppt_h</p:attrName>
                                        </p:attrNameLst>
                                      </p:cBhvr>
                                      <p:tavLst>
                                        <p:tav tm="0">
                                          <p:val>
                                            <p:fltVal val="0"/>
                                          </p:val>
                                        </p:tav>
                                        <p:tav tm="100000">
                                          <p:val>
                                            <p:strVal val="#ppt_h"/>
                                          </p:val>
                                        </p:tav>
                                      </p:tavLst>
                                    </p:anim>
                                    <p:anim calcmode="lin" valueType="num">
                                      <p:cBhvr>
                                        <p:cTn id="83" dur="400" fill="hold"/>
                                        <p:tgtEl>
                                          <p:spTgt spid="32"/>
                                        </p:tgtEl>
                                        <p:attrNameLst>
                                          <p:attrName>style.rotation</p:attrName>
                                        </p:attrNameLst>
                                      </p:cBhvr>
                                      <p:tavLst>
                                        <p:tav tm="0">
                                          <p:val>
                                            <p:fltVal val="90"/>
                                          </p:val>
                                        </p:tav>
                                        <p:tav tm="100000">
                                          <p:val>
                                            <p:fltVal val="0"/>
                                          </p:val>
                                        </p:tav>
                                      </p:tavLst>
                                    </p:anim>
                                    <p:animEffect transition="in" filter="fade">
                                      <p:cBhvr>
                                        <p:cTn id="84" dur="400"/>
                                        <p:tgtEl>
                                          <p:spTgt spid="32"/>
                                        </p:tgtEl>
                                      </p:cBhvr>
                                    </p:animEffect>
                                  </p:childTnLst>
                                </p:cTn>
                              </p:par>
                            </p:childTnLst>
                          </p:cTn>
                        </p:par>
                        <p:par>
                          <p:cTn id="85" fill="hold" nodeType="afterGroup">
                            <p:stCondLst>
                              <p:cond delay="7300"/>
                            </p:stCondLst>
                            <p:childTnLst>
                              <p:par>
                                <p:cTn id="86" presetID="22" presetClass="entr" presetSubtype="1" fill="hold" grpId="0" nodeType="after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wipe(up)">
                                      <p:cBhvr>
                                        <p:cTn id="8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9" grpId="0"/>
      <p:bldP spid="30" grpId="0"/>
      <p:bldP spid="31" grpId="0"/>
      <p:bldP spid="32" grpId="0"/>
      <p:bldP spid="33" grpId="0"/>
      <p:bldP spid="46" grpId="0" animBg="1"/>
      <p:bldP spid="47" grpId="0" animBg="1"/>
      <p:bldP spid="48" grpId="0" animBg="1"/>
      <p:bldP spid="49" grpId="0" animBg="1"/>
      <p:bldP spid="50" grpId="0" animBg="1"/>
      <p:bldP spid="5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1083468" y="1385888"/>
            <a:ext cx="4652387" cy="2214471"/>
          </a:xfrm>
          <a:prstGeom prst="rect">
            <a:avLst/>
          </a:prstGeom>
          <a:noFill/>
          <a:ln w="9525">
            <a:solidFill>
              <a:srgbClr val="DB0000"/>
            </a:solidFill>
            <a:prstDash val="dash"/>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55" name="矩形 54"/>
          <p:cNvSpPr>
            <a:spLocks noChangeArrowheads="1"/>
          </p:cNvSpPr>
          <p:nvPr/>
        </p:nvSpPr>
        <p:spPr bwMode="auto">
          <a:xfrm>
            <a:off x="1083468" y="3800539"/>
            <a:ext cx="4652387" cy="2212974"/>
          </a:xfrm>
          <a:prstGeom prst="rect">
            <a:avLst/>
          </a:prstGeom>
          <a:noFill/>
          <a:ln w="9525">
            <a:solidFill>
              <a:srgbClr val="DB0000"/>
            </a:solidFill>
            <a:prstDash val="dash"/>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56" name="矩形 55"/>
          <p:cNvSpPr>
            <a:spLocks noChangeArrowheads="1"/>
          </p:cNvSpPr>
          <p:nvPr/>
        </p:nvSpPr>
        <p:spPr bwMode="auto">
          <a:xfrm>
            <a:off x="6387308" y="1385888"/>
            <a:ext cx="4650581" cy="2214471"/>
          </a:xfrm>
          <a:prstGeom prst="rect">
            <a:avLst/>
          </a:prstGeom>
          <a:noFill/>
          <a:ln w="9525">
            <a:solidFill>
              <a:srgbClr val="DB0000"/>
            </a:solidFill>
            <a:prstDash val="dash"/>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64" name="矩形 63"/>
          <p:cNvSpPr>
            <a:spLocks noChangeArrowheads="1"/>
          </p:cNvSpPr>
          <p:nvPr/>
        </p:nvSpPr>
        <p:spPr bwMode="auto">
          <a:xfrm>
            <a:off x="6387308" y="3800539"/>
            <a:ext cx="4650581" cy="2212974"/>
          </a:xfrm>
          <a:prstGeom prst="rect">
            <a:avLst/>
          </a:prstGeom>
          <a:noFill/>
          <a:ln w="9525">
            <a:solidFill>
              <a:srgbClr val="DB0000"/>
            </a:solidFill>
            <a:prstDash val="dash"/>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33" name="矩形 32"/>
          <p:cNvSpPr>
            <a:spLocks noChangeArrowheads="1"/>
          </p:cNvSpPr>
          <p:nvPr/>
        </p:nvSpPr>
        <p:spPr bwMode="auto">
          <a:xfrm>
            <a:off x="6600042" y="4299012"/>
            <a:ext cx="4176348"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0" hangingPunct="0"/>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解决好世界观问题。树立公仆意识。</a:t>
            </a:r>
          </a:p>
          <a:p>
            <a:pPr algn="just" eaLnBrk="0" hangingPunct="0"/>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具有高尚的道德情操。模范遵守社会公德、职业道德、家庭美德。</a:t>
            </a:r>
          </a:p>
          <a:p>
            <a:pPr algn="just" eaLnBrk="0" hangingPunct="0"/>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具有良好的作风。善于当好“班长” 为党员和群众作出表率。</a:t>
            </a:r>
          </a:p>
          <a:p>
            <a:pPr algn="just" eaLnBrk="0" hangingPunct="0"/>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发扬党的三大优良作风。处理好与党群关系，使支部工作顺利开展。</a:t>
            </a:r>
          </a:p>
        </p:txBody>
      </p:sp>
      <p:sp>
        <p:nvSpPr>
          <p:cNvPr id="3" name="五边形 2"/>
          <p:cNvSpPr>
            <a:spLocks noChangeArrowheads="1"/>
          </p:cNvSpPr>
          <p:nvPr/>
        </p:nvSpPr>
        <p:spPr bwMode="auto">
          <a:xfrm>
            <a:off x="1083469" y="1385888"/>
            <a:ext cx="2428875" cy="400110"/>
          </a:xfrm>
          <a:prstGeom prst="homePlate">
            <a:avLst/>
          </a:prstGeom>
          <a:solidFill>
            <a:schemeClr val="accent1"/>
          </a:solidFill>
          <a:ln>
            <a:solidFill>
              <a:schemeClr val="accent1"/>
            </a:solidFill>
          </a:ln>
        </p:spPr>
        <p:txBody>
          <a:bodyPr wrap="square" lIns="288000" anchor="ctr">
            <a:noAutofit/>
          </a:bodyPr>
          <a:lstStyle/>
          <a:p>
            <a:pPr eaLnBrk="0" hangingPunct="0"/>
            <a:r>
              <a:rPr lang="zh-CN" altLang="en-US" sz="2000" b="1" dirty="0">
                <a:solidFill>
                  <a:schemeClr val="bg2"/>
                </a:solidFill>
                <a:latin typeface="微软雅黑" panose="020B0503020204020204" pitchFamily="34" charset="-122"/>
                <a:ea typeface="微软雅黑" panose="020B0503020204020204" pitchFamily="34" charset="-122"/>
              </a:rPr>
              <a:t>思想政治素质</a:t>
            </a:r>
          </a:p>
        </p:txBody>
      </p:sp>
      <p:sp>
        <p:nvSpPr>
          <p:cNvPr id="65" name="五边形 64"/>
          <p:cNvSpPr>
            <a:spLocks noChangeArrowheads="1"/>
          </p:cNvSpPr>
          <p:nvPr/>
        </p:nvSpPr>
        <p:spPr bwMode="auto">
          <a:xfrm>
            <a:off x="6387308" y="1385888"/>
            <a:ext cx="2428875" cy="400110"/>
          </a:xfrm>
          <a:prstGeom prst="homePlate">
            <a:avLst/>
          </a:prstGeom>
          <a:solidFill>
            <a:schemeClr val="accent1"/>
          </a:solidFill>
          <a:ln>
            <a:solidFill>
              <a:schemeClr val="accent1"/>
            </a:solidFill>
          </a:ln>
        </p:spPr>
        <p:txBody>
          <a:bodyPr wrap="square" lIns="288000" anchor="ctr">
            <a:noAutofit/>
          </a:bodyPr>
          <a:lstStyle/>
          <a:p>
            <a:pPr eaLnBrk="0" hangingPunct="0"/>
            <a:r>
              <a:rPr lang="zh-CN" altLang="en-US" sz="2000" b="1" dirty="0">
                <a:solidFill>
                  <a:schemeClr val="bg2"/>
                </a:solidFill>
                <a:latin typeface="微软雅黑" panose="020B0503020204020204" pitchFamily="34" charset="-122"/>
                <a:ea typeface="微软雅黑" panose="020B0503020204020204" pitchFamily="34" charset="-122"/>
              </a:rPr>
              <a:t>科学文化素质</a:t>
            </a:r>
          </a:p>
        </p:txBody>
      </p:sp>
      <p:sp>
        <p:nvSpPr>
          <p:cNvPr id="66" name="五边形 65"/>
          <p:cNvSpPr>
            <a:spLocks noChangeArrowheads="1"/>
          </p:cNvSpPr>
          <p:nvPr/>
        </p:nvSpPr>
        <p:spPr bwMode="auto">
          <a:xfrm>
            <a:off x="1083468" y="3800538"/>
            <a:ext cx="2428875" cy="400110"/>
          </a:xfrm>
          <a:prstGeom prst="homePlate">
            <a:avLst/>
          </a:prstGeom>
          <a:solidFill>
            <a:schemeClr val="accent1"/>
          </a:solidFill>
          <a:ln>
            <a:solidFill>
              <a:schemeClr val="accent1"/>
            </a:solidFill>
          </a:ln>
        </p:spPr>
        <p:txBody>
          <a:bodyPr wrap="square" lIns="288000" anchor="ctr">
            <a:noAutofit/>
          </a:bodyPr>
          <a:lstStyle/>
          <a:p>
            <a:pPr eaLnBrk="0" hangingPunct="0"/>
            <a:r>
              <a:rPr lang="zh-CN" altLang="en-US" sz="2000" b="1" dirty="0">
                <a:solidFill>
                  <a:schemeClr val="bg2"/>
                </a:solidFill>
                <a:latin typeface="微软雅黑" panose="020B0503020204020204" pitchFamily="34" charset="-122"/>
                <a:ea typeface="微软雅黑" panose="020B0503020204020204" pitchFamily="34" charset="-122"/>
              </a:rPr>
              <a:t>工作能力素质</a:t>
            </a:r>
          </a:p>
        </p:txBody>
      </p:sp>
      <p:sp>
        <p:nvSpPr>
          <p:cNvPr id="67" name="五边形 66"/>
          <p:cNvSpPr>
            <a:spLocks noChangeArrowheads="1"/>
          </p:cNvSpPr>
          <p:nvPr/>
        </p:nvSpPr>
        <p:spPr bwMode="auto">
          <a:xfrm>
            <a:off x="6387308" y="3800538"/>
            <a:ext cx="2428875" cy="400110"/>
          </a:xfrm>
          <a:prstGeom prst="homePlate">
            <a:avLst/>
          </a:prstGeom>
          <a:solidFill>
            <a:schemeClr val="accent1"/>
          </a:solidFill>
          <a:ln>
            <a:solidFill>
              <a:schemeClr val="accent1"/>
            </a:solidFill>
          </a:ln>
        </p:spPr>
        <p:txBody>
          <a:bodyPr wrap="square" lIns="288000" anchor="ctr">
            <a:noAutofit/>
          </a:bodyPr>
          <a:lstStyle/>
          <a:p>
            <a:pPr eaLnBrk="0" hangingPunct="0"/>
            <a:r>
              <a:rPr lang="zh-CN" altLang="en-US" sz="2000" b="1">
                <a:solidFill>
                  <a:schemeClr val="bg2"/>
                </a:solidFill>
                <a:latin typeface="微软雅黑" panose="020B0503020204020204" pitchFamily="34" charset="-122"/>
                <a:ea typeface="微软雅黑" panose="020B0503020204020204" pitchFamily="34" charset="-122"/>
              </a:rPr>
              <a:t>作风素质</a:t>
            </a:r>
          </a:p>
        </p:txBody>
      </p:sp>
      <p:sp>
        <p:nvSpPr>
          <p:cNvPr id="4" name="矩形 3"/>
          <p:cNvSpPr>
            <a:spLocks noChangeArrowheads="1"/>
          </p:cNvSpPr>
          <p:nvPr/>
        </p:nvSpPr>
        <p:spPr bwMode="auto">
          <a:xfrm>
            <a:off x="1306346" y="1941470"/>
            <a:ext cx="4285611"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0" hangingPunct="0"/>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坚定的政治立场。思想行动始终与党中央保持一致。</a:t>
            </a:r>
          </a:p>
          <a:p>
            <a:pPr algn="just" eaLnBrk="0" hangingPunct="0"/>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依法办事。依法依规行使权力。</a:t>
            </a:r>
          </a:p>
          <a:p>
            <a:pPr algn="just" eaLnBrk="0" hangingPunct="0"/>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扎实的民主作风。贯彻民主集中制，依靠集体的力量开展工作。</a:t>
            </a:r>
          </a:p>
          <a:p>
            <a:pPr algn="just" eaLnBrk="0" hangingPunct="0"/>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与时俱进，开拓创新的意识。</a:t>
            </a:r>
          </a:p>
          <a:p>
            <a:pPr algn="just" eaLnBrk="0" hangingPunct="0"/>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高尚的道德情操。严于律已，率先垂范。</a:t>
            </a:r>
          </a:p>
        </p:txBody>
      </p:sp>
      <p:sp>
        <p:nvSpPr>
          <p:cNvPr id="6" name="矩形 5"/>
          <p:cNvSpPr>
            <a:spLocks noChangeArrowheads="1"/>
          </p:cNvSpPr>
          <p:nvPr/>
        </p:nvSpPr>
        <p:spPr bwMode="auto">
          <a:xfrm>
            <a:off x="6600042" y="1941470"/>
            <a:ext cx="417634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0" hangingPunct="0"/>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与本职工作相适应的文化知识结构</a:t>
            </a:r>
            <a:r>
              <a:rPr lang="zh-CN" altLang="en-US" sz="1400" dirty="0" smtClean="0">
                <a:solidFill>
                  <a:schemeClr val="accent1">
                    <a:lumMod val="50000"/>
                  </a:schemeClr>
                </a:solidFill>
                <a:latin typeface="微软雅黑" panose="020B0503020204020204" pitchFamily="34" charset="-122"/>
                <a:ea typeface="微软雅黑" panose="020B0503020204020204" pitchFamily="34" charset="-122"/>
              </a:rPr>
              <a:t>；胜任</a:t>
            </a:r>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基层领导工作的基本知识。</a:t>
            </a:r>
          </a:p>
        </p:txBody>
      </p:sp>
      <p:sp>
        <p:nvSpPr>
          <p:cNvPr id="8" name="矩形 7"/>
          <p:cNvSpPr>
            <a:spLocks noChangeArrowheads="1"/>
          </p:cNvSpPr>
          <p:nvPr/>
        </p:nvSpPr>
        <p:spPr bwMode="auto">
          <a:xfrm>
            <a:off x="1306347" y="4299012"/>
            <a:ext cx="428561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0" hangingPunct="0"/>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创新能力。解决新问题，作出新贡献的能力。</a:t>
            </a:r>
          </a:p>
          <a:p>
            <a:pPr algn="just" eaLnBrk="0" hangingPunct="0"/>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决策能力。判断是非，权衡利弊，及时决策的能力。</a:t>
            </a:r>
          </a:p>
          <a:p>
            <a:pPr algn="just" eaLnBrk="0" hangingPunct="0"/>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组织协调能力。协调各种利益关系，凝聚各方力量的能力。</a:t>
            </a:r>
          </a:p>
          <a:p>
            <a:pPr algn="just" eaLnBrk="0" hangingPunct="0"/>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用人能力。要慧眼识人，善于用人举荐人。</a:t>
            </a:r>
          </a:p>
        </p:txBody>
      </p:sp>
      <p:sp>
        <p:nvSpPr>
          <p:cNvPr id="7" name="标题 6"/>
          <p:cNvSpPr>
            <a:spLocks noGrp="1"/>
          </p:cNvSpPr>
          <p:nvPr>
            <p:ph type="title"/>
          </p:nvPr>
        </p:nvSpPr>
        <p:spPr/>
        <p:txBody>
          <a:bodyPr/>
          <a:lstStyle/>
          <a:p>
            <a:r>
              <a:rPr lang="zh-CN" altLang="en-US" dirty="0"/>
              <a:t>党支部书记的素质</a:t>
            </a:r>
            <a:r>
              <a:rPr lang="zh-CN" altLang="en-US" dirty="0" smtClean="0"/>
              <a:t>要求</a:t>
            </a:r>
            <a:endParaRPr lang="zh-CN" altLang="en-US" dirty="0"/>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50" fill="hold"/>
                                        <p:tgtEl>
                                          <p:spTgt spid="3"/>
                                        </p:tgtEl>
                                        <p:attrNameLst>
                                          <p:attrName>ppt_x</p:attrName>
                                        </p:attrNameLst>
                                      </p:cBhvr>
                                      <p:tavLst>
                                        <p:tav tm="0">
                                          <p:val>
                                            <p:strVal val="0-#ppt_w/2"/>
                                          </p:val>
                                        </p:tav>
                                        <p:tav tm="100000">
                                          <p:val>
                                            <p:strVal val="#ppt_x"/>
                                          </p:val>
                                        </p:tav>
                                      </p:tavLst>
                                    </p:anim>
                                    <p:anim calcmode="lin" valueType="num">
                                      <p:cBhvr additive="base">
                                        <p:cTn id="8" dur="350" fill="hold"/>
                                        <p:tgtEl>
                                          <p:spTgt spid="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5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nodeType="afterGroup">
                            <p:stCondLst>
                              <p:cond delay="850"/>
                            </p:stCondLst>
                            <p:childTnLst>
                              <p:par>
                                <p:cTn id="17" presetID="2" presetClass="entr" presetSubtype="8"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 calcmode="lin" valueType="num">
                                      <p:cBhvr additive="base">
                                        <p:cTn id="19" dur="500" fill="hold"/>
                                        <p:tgtEl>
                                          <p:spTgt spid="65"/>
                                        </p:tgtEl>
                                        <p:attrNameLst>
                                          <p:attrName>ppt_x</p:attrName>
                                        </p:attrNameLst>
                                      </p:cBhvr>
                                      <p:tavLst>
                                        <p:tav tm="0">
                                          <p:val>
                                            <p:strVal val="0-#ppt_w/2"/>
                                          </p:val>
                                        </p:tav>
                                        <p:tav tm="100000">
                                          <p:val>
                                            <p:strVal val="#ppt_x"/>
                                          </p:val>
                                        </p:tav>
                                      </p:tavLst>
                                    </p:anim>
                                    <p:anim calcmode="lin" valueType="num">
                                      <p:cBhvr additive="base">
                                        <p:cTn id="20" dur="500" fill="hold"/>
                                        <p:tgtEl>
                                          <p:spTgt spid="65"/>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350"/>
                            </p:stCondLst>
                            <p:childTnLst>
                              <p:par>
                                <p:cTn id="22" presetID="22" presetClass="entr" presetSubtype="1"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wipe(up)">
                                      <p:cBhvr>
                                        <p:cTn id="27" dur="500"/>
                                        <p:tgtEl>
                                          <p:spTgt spid="56"/>
                                        </p:tgtEl>
                                      </p:cBhvr>
                                    </p:animEffect>
                                  </p:childTnLst>
                                </p:cTn>
                              </p:par>
                            </p:childTnLst>
                          </p:cTn>
                        </p:par>
                        <p:par>
                          <p:cTn id="28" fill="hold" nodeType="afterGroup">
                            <p:stCondLst>
                              <p:cond delay="1850"/>
                            </p:stCondLst>
                            <p:childTnLst>
                              <p:par>
                                <p:cTn id="29" presetID="2" presetClass="entr" presetSubtype="8"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additive="base">
                                        <p:cTn id="31" dur="350" fill="hold"/>
                                        <p:tgtEl>
                                          <p:spTgt spid="66"/>
                                        </p:tgtEl>
                                        <p:attrNameLst>
                                          <p:attrName>ppt_x</p:attrName>
                                        </p:attrNameLst>
                                      </p:cBhvr>
                                      <p:tavLst>
                                        <p:tav tm="0">
                                          <p:val>
                                            <p:strVal val="0-#ppt_w/2"/>
                                          </p:val>
                                        </p:tav>
                                        <p:tav tm="100000">
                                          <p:val>
                                            <p:strVal val="#ppt_x"/>
                                          </p:val>
                                        </p:tav>
                                      </p:tavLst>
                                    </p:anim>
                                    <p:anim calcmode="lin" valueType="num">
                                      <p:cBhvr additive="base">
                                        <p:cTn id="32" dur="350" fill="hold"/>
                                        <p:tgtEl>
                                          <p:spTgt spid="66"/>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2200"/>
                            </p:stCondLst>
                            <p:childTnLst>
                              <p:par>
                                <p:cTn id="34" presetID="22" presetClass="entr" presetSubtype="1"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up)">
                                      <p:cBhvr>
                                        <p:cTn id="36" dur="500"/>
                                        <p:tgtEl>
                                          <p:spTgt spid="8"/>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wipe(up)">
                                      <p:cBhvr>
                                        <p:cTn id="39" dur="500"/>
                                        <p:tgtEl>
                                          <p:spTgt spid="55"/>
                                        </p:tgtEl>
                                      </p:cBhvr>
                                    </p:animEffect>
                                  </p:childTnLst>
                                </p:cTn>
                              </p:par>
                            </p:childTnLst>
                          </p:cTn>
                        </p:par>
                        <p:par>
                          <p:cTn id="40" fill="hold" nodeType="afterGroup">
                            <p:stCondLst>
                              <p:cond delay="2700"/>
                            </p:stCondLst>
                            <p:childTnLst>
                              <p:par>
                                <p:cTn id="41" presetID="2" presetClass="entr" presetSubtype="8"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 calcmode="lin" valueType="num">
                                      <p:cBhvr additive="base">
                                        <p:cTn id="43" dur="500" fill="hold"/>
                                        <p:tgtEl>
                                          <p:spTgt spid="67"/>
                                        </p:tgtEl>
                                        <p:attrNameLst>
                                          <p:attrName>ppt_x</p:attrName>
                                        </p:attrNameLst>
                                      </p:cBhvr>
                                      <p:tavLst>
                                        <p:tav tm="0">
                                          <p:val>
                                            <p:strVal val="0-#ppt_w/2"/>
                                          </p:val>
                                        </p:tav>
                                        <p:tav tm="100000">
                                          <p:val>
                                            <p:strVal val="#ppt_x"/>
                                          </p:val>
                                        </p:tav>
                                      </p:tavLst>
                                    </p:anim>
                                    <p:anim calcmode="lin" valueType="num">
                                      <p:cBhvr additive="base">
                                        <p:cTn id="44" dur="500" fill="hold"/>
                                        <p:tgtEl>
                                          <p:spTgt spid="67"/>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3200"/>
                            </p:stCondLst>
                            <p:childTnLst>
                              <p:par>
                                <p:cTn id="46" presetID="22" presetClass="entr" presetSubtype="1"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up)">
                                      <p:cBhvr>
                                        <p:cTn id="48" dur="500"/>
                                        <p:tgtEl>
                                          <p:spTgt spid="33"/>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wipe(up)">
                                      <p:cBhvr>
                                        <p:cTn id="51"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5" grpId="0" animBg="1"/>
      <p:bldP spid="56" grpId="0" animBg="1"/>
      <p:bldP spid="64" grpId="0" animBg="1"/>
      <p:bldP spid="33" grpId="0"/>
      <p:bldP spid="3" grpId="0" animBg="1"/>
      <p:bldP spid="65" grpId="0" animBg="1"/>
      <p:bldP spid="66" grpId="0" animBg="1"/>
      <p:bldP spid="67" grpId="0" animBg="1"/>
      <p:bldP spid="4" grpId="0"/>
      <p:bldP spid="6"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0"/>
          <p:cNvSpPr txBox="1"/>
          <p:nvPr/>
        </p:nvSpPr>
        <p:spPr>
          <a:xfrm>
            <a:off x="2675731" y="2330450"/>
            <a:ext cx="6840538" cy="1200150"/>
          </a:xfrm>
          <a:prstGeom prst="rect">
            <a:avLst/>
          </a:prstGeom>
          <a:noFill/>
        </p:spPr>
        <p:txBody>
          <a:bodyPr>
            <a:spAutoFit/>
          </a:bodyPr>
          <a:lstStyle>
            <a:defPPr>
              <a:defRPr lang="zh-CN"/>
            </a:defPPr>
            <a:lvl1pPr algn="ctr" eaLnBrk="0" hangingPunct="0">
              <a:defRPr sz="7200" b="1">
                <a:solidFill>
                  <a:schemeClr val="accent1"/>
                </a:solidFill>
                <a:latin typeface="微软雅黑" panose="020B0503020204020204" pitchFamily="34" charset="-122"/>
                <a:ea typeface="微软雅黑" panose="020B0503020204020204" pitchFamily="34" charset="-122"/>
              </a:defRPr>
            </a:lvl1pPr>
          </a:lstStyle>
          <a:p>
            <a:r>
              <a:rPr lang="zh-CN" altLang="en-US" dirty="0">
                <a:sym typeface="+mn-ea"/>
              </a:rPr>
              <a:t>党支部日常实务</a:t>
            </a:r>
          </a:p>
        </p:txBody>
      </p:sp>
      <p:sp>
        <p:nvSpPr>
          <p:cNvPr id="5" name="Oval 39"/>
          <p:cNvSpPr>
            <a:spLocks noChangeAspect="1" noChangeArrowheads="1"/>
          </p:cNvSpPr>
          <p:nvPr/>
        </p:nvSpPr>
        <p:spPr bwMode="auto">
          <a:xfrm>
            <a:off x="3617120" y="3721100"/>
            <a:ext cx="180000" cy="181324"/>
          </a:xfrm>
          <a:prstGeom prst="ellipse">
            <a:avLst/>
          </a:prstGeom>
          <a:solidFill>
            <a:schemeClr val="accent1"/>
          </a:solidFill>
          <a:ln w="28575" cap="flat">
            <a:noFill/>
            <a:prstDash val="solid"/>
            <a:miter lim="800000"/>
          </a:ln>
        </p:spPr>
        <p:txBody>
          <a:bodyPr/>
          <a:lstStyle/>
          <a:p>
            <a:pPr fontAlgn="auto">
              <a:spcBef>
                <a:spcPts val="0"/>
              </a:spcBef>
              <a:spcAft>
                <a:spcPts val="0"/>
              </a:spcAft>
              <a:defRPr/>
            </a:pPr>
            <a:endParaRPr lang="zh-CN" altLang="en-US" kern="0">
              <a:solidFill>
                <a:schemeClr val="bg1">
                  <a:lumMod val="50000"/>
                </a:schemeClr>
              </a:solidFill>
            </a:endParaRPr>
          </a:p>
        </p:txBody>
      </p:sp>
      <p:sp>
        <p:nvSpPr>
          <p:cNvPr id="6" name="TextBox 30"/>
          <p:cNvSpPr txBox="1"/>
          <p:nvPr/>
        </p:nvSpPr>
        <p:spPr>
          <a:xfrm>
            <a:off x="3799682" y="3629025"/>
            <a:ext cx="2400300" cy="369888"/>
          </a:xfrm>
          <a:prstGeom prst="rect">
            <a:avLst/>
          </a:prstGeom>
          <a:noFill/>
        </p:spPr>
        <p:txBody>
          <a:bodyPr>
            <a:spAutoFit/>
          </a:bodyPr>
          <a:lstStyle>
            <a:defPPr>
              <a:defRPr lang="zh-CN"/>
            </a:defPPr>
            <a:lvl1pPr>
              <a:defRPr sz="2000">
                <a:solidFill>
                  <a:schemeClr val="accent2"/>
                </a:solidFill>
                <a:latin typeface="+mj-ea"/>
                <a:ea typeface="+mj-ea"/>
              </a:defRPr>
            </a:lvl1pPr>
          </a:lstStyle>
          <a:p>
            <a:pPr fontAlgn="auto">
              <a:spcBef>
                <a:spcPts val="0"/>
              </a:spcBef>
              <a:spcAft>
                <a:spcPts val="0"/>
              </a:spcAft>
              <a:defRPr/>
            </a:pPr>
            <a:r>
              <a:rPr lang="zh-CN" altLang="en-US" sz="1800" kern="0" dirty="0">
                <a:solidFill>
                  <a:schemeClr val="accent1">
                    <a:lumMod val="50000"/>
                  </a:schemeClr>
                </a:solidFill>
                <a:sym typeface="+mn-ea"/>
              </a:rPr>
              <a:t>党支部党员大会</a:t>
            </a:r>
          </a:p>
        </p:txBody>
      </p:sp>
      <p:sp>
        <p:nvSpPr>
          <p:cNvPr id="7" name="Oval 39"/>
          <p:cNvSpPr>
            <a:spLocks noChangeAspect="1" noChangeArrowheads="1"/>
          </p:cNvSpPr>
          <p:nvPr/>
        </p:nvSpPr>
        <p:spPr bwMode="auto">
          <a:xfrm>
            <a:off x="3617120" y="4090988"/>
            <a:ext cx="180000" cy="180000"/>
          </a:xfrm>
          <a:prstGeom prst="ellipse">
            <a:avLst/>
          </a:prstGeom>
          <a:solidFill>
            <a:schemeClr val="accent1"/>
          </a:solidFill>
          <a:ln w="28575" cap="flat">
            <a:noFill/>
            <a:prstDash val="solid"/>
            <a:miter lim="800000"/>
          </a:ln>
        </p:spPr>
        <p:txBody>
          <a:bodyPr/>
          <a:lstStyle/>
          <a:p>
            <a:pPr fontAlgn="auto">
              <a:spcBef>
                <a:spcPts val="0"/>
              </a:spcBef>
              <a:spcAft>
                <a:spcPts val="0"/>
              </a:spcAft>
              <a:defRPr/>
            </a:pPr>
            <a:endParaRPr lang="zh-CN" altLang="en-US" kern="0">
              <a:solidFill>
                <a:schemeClr val="bg1">
                  <a:lumMod val="50000"/>
                </a:schemeClr>
              </a:solidFill>
            </a:endParaRPr>
          </a:p>
        </p:txBody>
      </p:sp>
      <p:sp>
        <p:nvSpPr>
          <p:cNvPr id="8" name="TextBox 36"/>
          <p:cNvSpPr txBox="1"/>
          <p:nvPr/>
        </p:nvSpPr>
        <p:spPr>
          <a:xfrm>
            <a:off x="3799682" y="3998914"/>
            <a:ext cx="2533650" cy="369887"/>
          </a:xfrm>
          <a:prstGeom prst="rect">
            <a:avLst/>
          </a:prstGeom>
          <a:noFill/>
        </p:spPr>
        <p:txBody>
          <a:bodyPr>
            <a:spAutoFit/>
          </a:bodyPr>
          <a:lstStyle>
            <a:defPPr>
              <a:defRPr lang="zh-CN"/>
            </a:defPPr>
            <a:lvl1pPr>
              <a:defRPr sz="2000">
                <a:solidFill>
                  <a:schemeClr val="accent2"/>
                </a:solidFill>
                <a:latin typeface="+mj-ea"/>
                <a:ea typeface="+mj-ea"/>
              </a:defRPr>
            </a:lvl1pPr>
          </a:lstStyle>
          <a:p>
            <a:pPr fontAlgn="auto">
              <a:spcBef>
                <a:spcPts val="0"/>
              </a:spcBef>
              <a:spcAft>
                <a:spcPts val="0"/>
              </a:spcAft>
              <a:defRPr/>
            </a:pPr>
            <a:r>
              <a:rPr lang="zh-CN" altLang="en-US" sz="1800" kern="0" dirty="0">
                <a:solidFill>
                  <a:schemeClr val="accent1">
                    <a:lumMod val="50000"/>
                  </a:schemeClr>
                </a:solidFill>
                <a:sym typeface="+mn-ea"/>
              </a:rPr>
              <a:t>民主评议党员制度</a:t>
            </a:r>
            <a:endParaRPr lang="en-US" altLang="zh-CN" sz="1800" kern="0" dirty="0">
              <a:solidFill>
                <a:schemeClr val="accent1">
                  <a:lumMod val="50000"/>
                </a:schemeClr>
              </a:solidFill>
              <a:sym typeface="+mn-ea"/>
            </a:endParaRPr>
          </a:p>
        </p:txBody>
      </p:sp>
      <p:sp>
        <p:nvSpPr>
          <p:cNvPr id="9" name="Oval 39"/>
          <p:cNvSpPr>
            <a:spLocks noChangeAspect="1" noChangeArrowheads="1"/>
          </p:cNvSpPr>
          <p:nvPr/>
        </p:nvSpPr>
        <p:spPr bwMode="auto">
          <a:xfrm>
            <a:off x="6720682" y="3721100"/>
            <a:ext cx="180000" cy="181324"/>
          </a:xfrm>
          <a:prstGeom prst="ellipse">
            <a:avLst/>
          </a:prstGeom>
          <a:solidFill>
            <a:schemeClr val="accent1"/>
          </a:solidFill>
          <a:ln w="28575" cap="flat">
            <a:noFill/>
            <a:prstDash val="solid"/>
            <a:miter lim="800000"/>
          </a:ln>
        </p:spPr>
        <p:txBody>
          <a:bodyPr/>
          <a:lstStyle/>
          <a:p>
            <a:pPr fontAlgn="auto">
              <a:spcBef>
                <a:spcPts val="0"/>
              </a:spcBef>
              <a:spcAft>
                <a:spcPts val="0"/>
              </a:spcAft>
              <a:defRPr/>
            </a:pPr>
            <a:endParaRPr lang="zh-CN" altLang="en-US" kern="0">
              <a:solidFill>
                <a:schemeClr val="bg1">
                  <a:lumMod val="50000"/>
                </a:schemeClr>
              </a:solidFill>
            </a:endParaRPr>
          </a:p>
        </p:txBody>
      </p:sp>
      <p:sp>
        <p:nvSpPr>
          <p:cNvPr id="10" name="TextBox 30"/>
          <p:cNvSpPr txBox="1"/>
          <p:nvPr/>
        </p:nvSpPr>
        <p:spPr>
          <a:xfrm>
            <a:off x="6903244" y="3629025"/>
            <a:ext cx="2400300" cy="369888"/>
          </a:xfrm>
          <a:prstGeom prst="rect">
            <a:avLst/>
          </a:prstGeom>
          <a:noFill/>
        </p:spPr>
        <p:txBody>
          <a:bodyPr>
            <a:spAutoFit/>
          </a:bodyPr>
          <a:lstStyle>
            <a:defPPr>
              <a:defRPr lang="zh-CN"/>
            </a:defPPr>
            <a:lvl1pPr>
              <a:defRPr sz="2000">
                <a:solidFill>
                  <a:schemeClr val="accent2"/>
                </a:solidFill>
                <a:latin typeface="+mj-ea"/>
                <a:ea typeface="+mj-ea"/>
              </a:defRPr>
            </a:lvl1pPr>
          </a:lstStyle>
          <a:p>
            <a:pPr fontAlgn="auto">
              <a:spcBef>
                <a:spcPts val="0"/>
              </a:spcBef>
              <a:spcAft>
                <a:spcPts val="0"/>
              </a:spcAft>
              <a:defRPr/>
            </a:pPr>
            <a:r>
              <a:rPr lang="zh-CN" altLang="en-US" sz="1800" kern="0" dirty="0">
                <a:solidFill>
                  <a:schemeClr val="accent1">
                    <a:lumMod val="50000"/>
                  </a:schemeClr>
                </a:solidFill>
                <a:sym typeface="+mn-ea"/>
              </a:rPr>
              <a:t>党支部委员会</a:t>
            </a:r>
            <a:endParaRPr lang="en-US" altLang="zh-CN" sz="1800" kern="0" dirty="0">
              <a:solidFill>
                <a:schemeClr val="accent1">
                  <a:lumMod val="50000"/>
                </a:schemeClr>
              </a:solidFill>
              <a:sym typeface="+mn-ea"/>
            </a:endParaRPr>
          </a:p>
        </p:txBody>
      </p:sp>
      <p:sp>
        <p:nvSpPr>
          <p:cNvPr id="11" name="Oval 39"/>
          <p:cNvSpPr>
            <a:spLocks noChangeAspect="1" noChangeArrowheads="1"/>
          </p:cNvSpPr>
          <p:nvPr/>
        </p:nvSpPr>
        <p:spPr bwMode="auto">
          <a:xfrm>
            <a:off x="6720682" y="4090988"/>
            <a:ext cx="180000" cy="180000"/>
          </a:xfrm>
          <a:prstGeom prst="ellipse">
            <a:avLst/>
          </a:prstGeom>
          <a:solidFill>
            <a:schemeClr val="accent1"/>
          </a:solidFill>
          <a:ln w="28575" cap="flat">
            <a:noFill/>
            <a:prstDash val="solid"/>
            <a:miter lim="800000"/>
          </a:ln>
        </p:spPr>
        <p:txBody>
          <a:bodyPr/>
          <a:lstStyle/>
          <a:p>
            <a:pPr fontAlgn="auto">
              <a:spcBef>
                <a:spcPts val="0"/>
              </a:spcBef>
              <a:spcAft>
                <a:spcPts val="0"/>
              </a:spcAft>
              <a:defRPr/>
            </a:pPr>
            <a:endParaRPr lang="zh-CN" altLang="en-US" kern="0">
              <a:solidFill>
                <a:schemeClr val="bg1">
                  <a:lumMod val="50000"/>
                </a:schemeClr>
              </a:solidFill>
            </a:endParaRPr>
          </a:p>
        </p:txBody>
      </p:sp>
      <p:sp>
        <p:nvSpPr>
          <p:cNvPr id="12" name="TextBox 36"/>
          <p:cNvSpPr txBox="1">
            <a:spLocks noChangeArrowheads="1"/>
          </p:cNvSpPr>
          <p:nvPr/>
        </p:nvSpPr>
        <p:spPr bwMode="auto">
          <a:xfrm>
            <a:off x="6903245" y="3998914"/>
            <a:ext cx="27733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lumMod val="50000"/>
                  </a:schemeClr>
                </a:solidFill>
                <a:latin typeface="微软雅黑" panose="020B0503020204020204" pitchFamily="34" charset="-122"/>
                <a:ea typeface="微软雅黑" panose="020B0503020204020204" pitchFamily="34" charset="-122"/>
              </a:rPr>
              <a:t>党员发展工作</a:t>
            </a:r>
          </a:p>
        </p:txBody>
      </p:sp>
      <p:sp>
        <p:nvSpPr>
          <p:cNvPr id="13" name="Oval 39"/>
          <p:cNvSpPr>
            <a:spLocks noChangeAspect="1" noChangeArrowheads="1"/>
          </p:cNvSpPr>
          <p:nvPr/>
        </p:nvSpPr>
        <p:spPr bwMode="auto">
          <a:xfrm>
            <a:off x="3617120" y="4438650"/>
            <a:ext cx="180000" cy="181324"/>
          </a:xfrm>
          <a:prstGeom prst="ellipse">
            <a:avLst/>
          </a:prstGeom>
          <a:solidFill>
            <a:schemeClr val="accent1"/>
          </a:solidFill>
          <a:ln w="28575" cap="flat">
            <a:noFill/>
            <a:prstDash val="solid"/>
            <a:miter lim="800000"/>
          </a:ln>
        </p:spPr>
        <p:txBody>
          <a:bodyPr/>
          <a:lstStyle/>
          <a:p>
            <a:pPr fontAlgn="auto">
              <a:spcBef>
                <a:spcPts val="0"/>
              </a:spcBef>
              <a:spcAft>
                <a:spcPts val="0"/>
              </a:spcAft>
              <a:defRPr/>
            </a:pPr>
            <a:endParaRPr lang="zh-CN" altLang="en-US" kern="0">
              <a:solidFill>
                <a:schemeClr val="bg1">
                  <a:lumMod val="50000"/>
                </a:schemeClr>
              </a:solidFill>
            </a:endParaRPr>
          </a:p>
        </p:txBody>
      </p:sp>
      <p:sp>
        <p:nvSpPr>
          <p:cNvPr id="14" name="TextBox 36"/>
          <p:cNvSpPr txBox="1"/>
          <p:nvPr/>
        </p:nvSpPr>
        <p:spPr>
          <a:xfrm>
            <a:off x="3799682" y="4348163"/>
            <a:ext cx="2533650" cy="368300"/>
          </a:xfrm>
          <a:prstGeom prst="rect">
            <a:avLst/>
          </a:prstGeom>
          <a:noFill/>
        </p:spPr>
        <p:txBody>
          <a:bodyPr>
            <a:spAutoFit/>
          </a:bodyPr>
          <a:lstStyle>
            <a:defPPr>
              <a:defRPr lang="zh-CN"/>
            </a:defPPr>
            <a:lvl1pPr>
              <a:defRPr sz="2000">
                <a:solidFill>
                  <a:schemeClr val="accent2"/>
                </a:solidFill>
                <a:latin typeface="+mj-ea"/>
                <a:ea typeface="+mj-ea"/>
              </a:defRPr>
            </a:lvl1pPr>
          </a:lstStyle>
          <a:p>
            <a:pPr fontAlgn="auto">
              <a:spcBef>
                <a:spcPts val="0"/>
              </a:spcBef>
              <a:spcAft>
                <a:spcPts val="0"/>
              </a:spcAft>
              <a:defRPr/>
            </a:pPr>
            <a:r>
              <a:rPr lang="zh-CN" altLang="en-US" sz="1800" kern="0" noProof="1">
                <a:solidFill>
                  <a:schemeClr val="accent1">
                    <a:lumMod val="50000"/>
                  </a:schemeClr>
                </a:solidFill>
                <a:sym typeface="+mn-ea"/>
              </a:rPr>
              <a:t>党支部选举</a:t>
            </a:r>
            <a:endParaRPr lang="en-US" altLang="zh-CN" sz="1800" kern="0" dirty="0">
              <a:solidFill>
                <a:schemeClr val="accent1">
                  <a:lumMod val="50000"/>
                </a:schemeClr>
              </a:solidFill>
              <a:sym typeface="+mn-ea"/>
            </a:endParaRPr>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1312" y="620597"/>
            <a:ext cx="2120901" cy="1404033"/>
          </a:xfrm>
          <a:prstGeom prst="rect">
            <a:avLst/>
          </a:prstGeom>
        </p:spPr>
      </p:pic>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79046" y="855763"/>
            <a:ext cx="2392792" cy="1584024"/>
          </a:xfrm>
          <a:prstGeom prst="rect">
            <a:avLst/>
          </a:prstGeom>
        </p:spPr>
      </p:pic>
      <p:sp>
        <p:nvSpPr>
          <p:cNvPr id="17" name="Rectangle 9"/>
          <p:cNvSpPr>
            <a:spLocks noChangeArrowheads="1"/>
          </p:cNvSpPr>
          <p:nvPr/>
        </p:nvSpPr>
        <p:spPr bwMode="auto">
          <a:xfrm>
            <a:off x="5298969" y="1266059"/>
            <a:ext cx="1629574" cy="650322"/>
          </a:xfrm>
          <a:prstGeom prst="rect">
            <a:avLst/>
          </a:prstGeom>
          <a:noFill/>
          <a:ln>
            <a:noFill/>
          </a:ln>
          <a:extLst/>
        </p:spPr>
        <p:txBody>
          <a:bodyPr wrap="none" lIns="0" tIns="0" rIns="0" bIns="0" anchor="ctr">
            <a:noAutofit/>
          </a:bodyPr>
          <a:lstStyle/>
          <a:p>
            <a:pPr algn="ctr">
              <a:defRPr/>
            </a:pPr>
            <a:r>
              <a:rPr lang="zh-CN" altLang="en-US" sz="2400" kern="0" dirty="0" smtClean="0">
                <a:solidFill>
                  <a:schemeClr val="bg1"/>
                </a:solidFill>
                <a:latin typeface="+mj-ea"/>
                <a:ea typeface="+mj-ea"/>
                <a:cs typeface="宋体" panose="02010600030101010101" pitchFamily="2" charset="-122"/>
                <a:sym typeface="+mn-ea"/>
              </a:rPr>
              <a:t>第四部分</a:t>
            </a:r>
            <a:endParaRPr lang="en-US" altLang="zh-CN" sz="2400" kern="0" dirty="0">
              <a:solidFill>
                <a:schemeClr val="bg1"/>
              </a:solidFill>
              <a:latin typeface="+mj-ea"/>
              <a:ea typeface="+mj-ea"/>
              <a:cs typeface="宋体" panose="02010600030101010101" pitchFamily="2" charset="-122"/>
              <a:sym typeface="+mn-ea"/>
            </a:endParaRPr>
          </a:p>
        </p:txBody>
      </p:sp>
    </p:spTree>
    <p:extLst>
      <p:ext uri="{BB962C8B-B14F-4D97-AF65-F5344CB8AC3E}">
        <p14:creationId xmlns:p14="http://schemas.microsoft.com/office/powerpoint/2010/main" val="3588715937"/>
      </p:ext>
    </p:extLst>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6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56000">
                                          <p:cBhvr additive="base">
                                            <p:cTn id="7" dur="1000" fill="hold"/>
                                            <p:tgtEl>
                                              <p:spTgt spid="15"/>
                                            </p:tgtEl>
                                            <p:attrNameLst>
                                              <p:attrName>ppt_x</p:attrName>
                                            </p:attrNameLst>
                                          </p:cBhvr>
                                          <p:tavLst>
                                            <p:tav tm="0">
                                              <p:val>
                                                <p:strVal val="1+#ppt_w/2"/>
                                              </p:val>
                                            </p:tav>
                                            <p:tav tm="100000">
                                              <p:val>
                                                <p:strVal val="#ppt_x"/>
                                              </p:val>
                                            </p:tav>
                                          </p:tavLst>
                                        </p:anim>
                                        <p:anim calcmode="lin" valueType="num" p14:bounceEnd="56000">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6000">
                                      <p:stCondLst>
                                        <p:cond delay="400"/>
                                      </p:stCondLst>
                                      <p:childTnLst>
                                        <p:set>
                                          <p:cBhvr>
                                            <p:cTn id="10" dur="1" fill="hold">
                                              <p:stCondLst>
                                                <p:cond delay="0"/>
                                              </p:stCondLst>
                                            </p:cTn>
                                            <p:tgtEl>
                                              <p:spTgt spid="16"/>
                                            </p:tgtEl>
                                            <p:attrNameLst>
                                              <p:attrName>style.visibility</p:attrName>
                                            </p:attrNameLst>
                                          </p:cBhvr>
                                          <p:to>
                                            <p:strVal val="visible"/>
                                          </p:to>
                                        </p:set>
                                        <p:anim calcmode="lin" valueType="num" p14:bounceEnd="56000">
                                          <p:cBhvr additive="base">
                                            <p:cTn id="11" dur="1000" fill="hold"/>
                                            <p:tgtEl>
                                              <p:spTgt spid="16"/>
                                            </p:tgtEl>
                                            <p:attrNameLst>
                                              <p:attrName>ppt_x</p:attrName>
                                            </p:attrNameLst>
                                          </p:cBhvr>
                                          <p:tavLst>
                                            <p:tav tm="0">
                                              <p:val>
                                                <p:strVal val="1+#ppt_w/2"/>
                                              </p:val>
                                            </p:tav>
                                            <p:tav tm="100000">
                                              <p:val>
                                                <p:strVal val="#ppt_x"/>
                                              </p:val>
                                            </p:tav>
                                          </p:tavLst>
                                        </p:anim>
                                        <p:anim calcmode="lin" valueType="num" p14:bounceEnd="56000">
                                          <p:cBhvr additive="base">
                                            <p:cTn id="12" dur="10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1400"/>
                                </p:stCondLst>
                                <p:childTnLst>
                                  <p:par>
                                    <p:cTn id="14" presetID="10" presetClass="entr" presetSubtype="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par>
                              <p:cTn id="17" fill="hold">
                                <p:stCondLst>
                                  <p:cond delay="19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by="(-#ppt_w*2)" calcmode="lin" valueType="num">
                                          <p:cBhvr rctx="PPT">
                                            <p:cTn id="20" dur="300" autoRev="1" fill="hold">
                                              <p:stCondLst>
                                                <p:cond delay="0"/>
                                              </p:stCondLst>
                                            </p:cTn>
                                            <p:tgtEl>
                                              <p:spTgt spid="4"/>
                                            </p:tgtEl>
                                            <p:attrNameLst>
                                              <p:attrName>ppt_w</p:attrName>
                                            </p:attrNameLst>
                                          </p:cBhvr>
                                        </p:anim>
                                        <p:anim by="(#ppt_w*0.50)" calcmode="lin" valueType="num">
                                          <p:cBhvr>
                                            <p:cTn id="21" dur="300" decel="50000" autoRev="1" fill="hold">
                                              <p:stCondLst>
                                                <p:cond delay="0"/>
                                              </p:stCondLst>
                                            </p:cTn>
                                            <p:tgtEl>
                                              <p:spTgt spid="4"/>
                                            </p:tgtEl>
                                            <p:attrNameLst>
                                              <p:attrName>ppt_x</p:attrName>
                                            </p:attrNameLst>
                                          </p:cBhvr>
                                        </p:anim>
                                        <p:anim from="(-#ppt_h/2)" to="(#ppt_y)" calcmode="lin" valueType="num">
                                          <p:cBhvr>
                                            <p:cTn id="22" dur="600" fill="hold">
                                              <p:stCondLst>
                                                <p:cond delay="0"/>
                                              </p:stCondLst>
                                            </p:cTn>
                                            <p:tgtEl>
                                              <p:spTgt spid="4"/>
                                            </p:tgtEl>
                                            <p:attrNameLst>
                                              <p:attrName>ppt_y</p:attrName>
                                            </p:attrNameLst>
                                          </p:cBhvr>
                                        </p:anim>
                                        <p:animRot by="21600000">
                                          <p:cBhvr>
                                            <p:cTn id="23" dur="600" fill="hold">
                                              <p:stCondLst>
                                                <p:cond delay="0"/>
                                              </p:stCondLst>
                                            </p:cTn>
                                            <p:tgtEl>
                                              <p:spTgt spid="4"/>
                                            </p:tgtEl>
                                            <p:attrNameLst>
                                              <p:attrName>r</p:attrName>
                                            </p:attrNameLst>
                                          </p:cBhvr>
                                        </p:animRot>
                                      </p:childTnLst>
                                    </p:cTn>
                                  </p:par>
                                </p:childTnLst>
                              </p:cTn>
                            </p:par>
                            <p:par>
                              <p:cTn id="24" fill="hold">
                                <p:stCondLst>
                                  <p:cond delay="2860"/>
                                </p:stCondLst>
                                <p:childTnLst>
                                  <p:par>
                                    <p:cTn id="25" presetID="2" presetClass="entr" presetSubtype="12"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ppt_x</p:attrName>
                                            </p:attrNameLst>
                                          </p:cBhvr>
                                          <p:tavLst>
                                            <p:tav tm="0">
                                              <p:val>
                                                <p:strVal val="0-#ppt_w/2"/>
                                              </p:val>
                                            </p:tav>
                                            <p:tav tm="100000">
                                              <p:val>
                                                <p:strVal val="#ppt_x"/>
                                              </p:val>
                                            </p:tav>
                                          </p:tavLst>
                                        </p:anim>
                                        <p:anim calcmode="lin" valueType="num">
                                          <p:cBhvr>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10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ppt_x</p:attrName>
                                            </p:attrNameLst>
                                          </p:cBhvr>
                                          <p:tavLst>
                                            <p:tav tm="0">
                                              <p:val>
                                                <p:strVal val="0-#ppt_w/2"/>
                                              </p:val>
                                            </p:tav>
                                            <p:tav tm="100000">
                                              <p:val>
                                                <p:strVal val="#ppt_x"/>
                                              </p:val>
                                            </p:tav>
                                          </p:tavLst>
                                        </p:anim>
                                        <p:anim calcmode="lin" valueType="num">
                                          <p:cBhvr>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20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ppt_x</p:attrName>
                                            </p:attrNameLst>
                                          </p:cBhvr>
                                          <p:tavLst>
                                            <p:tav tm="0">
                                              <p:val>
                                                <p:strVal val="0-#ppt_w/2"/>
                                              </p:val>
                                            </p:tav>
                                            <p:tav tm="100000">
                                              <p:val>
                                                <p:strVal val="#ppt_x"/>
                                              </p:val>
                                            </p:tav>
                                          </p:tavLst>
                                        </p:anim>
                                        <p:anim calcmode="lin" valueType="num">
                                          <p:cBhvr>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3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ppt_x</p:attrName>
                                            </p:attrNameLst>
                                          </p:cBhvr>
                                          <p:tavLst>
                                            <p:tav tm="0">
                                              <p:val>
                                                <p:strVal val="0-#ppt_w/2"/>
                                              </p:val>
                                            </p:tav>
                                            <p:tav tm="100000">
                                              <p:val>
                                                <p:strVal val="#ppt_x"/>
                                              </p:val>
                                            </p:tav>
                                          </p:tavLst>
                                        </p:anim>
                                        <p:anim calcmode="lin" valueType="num">
                                          <p:cBhvr>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40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ppt_x</p:attrName>
                                            </p:attrNameLst>
                                          </p:cBhvr>
                                          <p:tavLst>
                                            <p:tav tm="0">
                                              <p:val>
                                                <p:strVal val="0-#ppt_w/2"/>
                                              </p:val>
                                            </p:tav>
                                            <p:tav tm="100000">
                                              <p:val>
                                                <p:strVal val="#ppt_x"/>
                                              </p:val>
                                            </p:tav>
                                          </p:tavLst>
                                        </p:anim>
                                        <p:anim calcmode="lin" valueType="num">
                                          <p:cBhvr>
                                            <p:cTn id="44" dur="500" fill="hold"/>
                                            <p:tgtEl>
                                              <p:spTgt spid="13"/>
                                            </p:tgtEl>
                                            <p:attrNameLst>
                                              <p:attrName>ppt_y</p:attrName>
                                            </p:attrNameLst>
                                          </p:cBhvr>
                                          <p:tavLst>
                                            <p:tav tm="0">
                                              <p:val>
                                                <p:strVal val="1+#ppt_h/2"/>
                                              </p:val>
                                            </p:tav>
                                            <p:tav tm="100000">
                                              <p:val>
                                                <p:strVal val="#ppt_y"/>
                                              </p:val>
                                            </p:tav>
                                          </p:tavLst>
                                        </p:anim>
                                      </p:childTnLst>
                                    </p:cTn>
                                  </p:par>
                                </p:childTnLst>
                              </p:cTn>
                            </p:par>
                            <p:par>
                              <p:cTn id="45" fill="hold">
                                <p:stCondLst>
                                  <p:cond delay="3760"/>
                                </p:stCondLst>
                                <p:childTnLst>
                                  <p:par>
                                    <p:cTn id="46" presetID="22" presetClass="entr" presetSubtype="8"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left)">
                                          <p:cBhvr>
                                            <p:cTn id="6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animBg="1"/>
          <p:bldP spid="10" grpId="0"/>
          <p:bldP spid="11" grpId="0" animBg="1"/>
          <p:bldP spid="12" grpId="0"/>
          <p:bldP spid="13" grpId="0" animBg="1"/>
          <p:bldP spid="14" grpId="0"/>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1+#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4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000" fill="hold"/>
                                            <p:tgtEl>
                                              <p:spTgt spid="16"/>
                                            </p:tgtEl>
                                            <p:attrNameLst>
                                              <p:attrName>ppt_x</p:attrName>
                                            </p:attrNameLst>
                                          </p:cBhvr>
                                          <p:tavLst>
                                            <p:tav tm="0">
                                              <p:val>
                                                <p:strVal val="1+#ppt_w/2"/>
                                              </p:val>
                                            </p:tav>
                                            <p:tav tm="100000">
                                              <p:val>
                                                <p:strVal val="#ppt_x"/>
                                              </p:val>
                                            </p:tav>
                                          </p:tavLst>
                                        </p:anim>
                                        <p:anim calcmode="lin" valueType="num">
                                          <p:cBhvr additive="base">
                                            <p:cTn id="12" dur="10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1400"/>
                                </p:stCondLst>
                                <p:childTnLst>
                                  <p:par>
                                    <p:cTn id="14" presetID="10" presetClass="entr" presetSubtype="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childTnLst>
                              </p:cTn>
                            </p:par>
                            <p:par>
                              <p:cTn id="17" fill="hold">
                                <p:stCondLst>
                                  <p:cond delay="19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4"/>
                                            </p:tgtEl>
                                            <p:attrNameLst>
                                              <p:attrName>style.visibility</p:attrName>
                                            </p:attrNameLst>
                                          </p:cBhvr>
                                          <p:to>
                                            <p:strVal val="visible"/>
                                          </p:to>
                                        </p:set>
                                        <p:anim by="(-#ppt_w*2)" calcmode="lin" valueType="num">
                                          <p:cBhvr rctx="PPT">
                                            <p:cTn id="20" dur="300" autoRev="1" fill="hold">
                                              <p:stCondLst>
                                                <p:cond delay="0"/>
                                              </p:stCondLst>
                                            </p:cTn>
                                            <p:tgtEl>
                                              <p:spTgt spid="4"/>
                                            </p:tgtEl>
                                            <p:attrNameLst>
                                              <p:attrName>ppt_w</p:attrName>
                                            </p:attrNameLst>
                                          </p:cBhvr>
                                        </p:anim>
                                        <p:anim by="(#ppt_w*0.50)" calcmode="lin" valueType="num">
                                          <p:cBhvr>
                                            <p:cTn id="21" dur="300" decel="50000" autoRev="1" fill="hold">
                                              <p:stCondLst>
                                                <p:cond delay="0"/>
                                              </p:stCondLst>
                                            </p:cTn>
                                            <p:tgtEl>
                                              <p:spTgt spid="4"/>
                                            </p:tgtEl>
                                            <p:attrNameLst>
                                              <p:attrName>ppt_x</p:attrName>
                                            </p:attrNameLst>
                                          </p:cBhvr>
                                        </p:anim>
                                        <p:anim from="(-#ppt_h/2)" to="(#ppt_y)" calcmode="lin" valueType="num">
                                          <p:cBhvr>
                                            <p:cTn id="22" dur="600" fill="hold">
                                              <p:stCondLst>
                                                <p:cond delay="0"/>
                                              </p:stCondLst>
                                            </p:cTn>
                                            <p:tgtEl>
                                              <p:spTgt spid="4"/>
                                            </p:tgtEl>
                                            <p:attrNameLst>
                                              <p:attrName>ppt_y</p:attrName>
                                            </p:attrNameLst>
                                          </p:cBhvr>
                                        </p:anim>
                                        <p:animRot by="21600000">
                                          <p:cBhvr>
                                            <p:cTn id="23" dur="600" fill="hold">
                                              <p:stCondLst>
                                                <p:cond delay="0"/>
                                              </p:stCondLst>
                                            </p:cTn>
                                            <p:tgtEl>
                                              <p:spTgt spid="4"/>
                                            </p:tgtEl>
                                            <p:attrNameLst>
                                              <p:attrName>r</p:attrName>
                                            </p:attrNameLst>
                                          </p:cBhvr>
                                        </p:animRot>
                                      </p:childTnLst>
                                    </p:cTn>
                                  </p:par>
                                </p:childTnLst>
                              </p:cTn>
                            </p:par>
                            <p:par>
                              <p:cTn id="24" fill="hold">
                                <p:stCondLst>
                                  <p:cond delay="2860"/>
                                </p:stCondLst>
                                <p:childTnLst>
                                  <p:par>
                                    <p:cTn id="25" presetID="2" presetClass="entr" presetSubtype="12"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ppt_x</p:attrName>
                                            </p:attrNameLst>
                                          </p:cBhvr>
                                          <p:tavLst>
                                            <p:tav tm="0">
                                              <p:val>
                                                <p:strVal val="0-#ppt_w/2"/>
                                              </p:val>
                                            </p:tav>
                                            <p:tav tm="100000">
                                              <p:val>
                                                <p:strVal val="#ppt_x"/>
                                              </p:val>
                                            </p:tav>
                                          </p:tavLst>
                                        </p:anim>
                                        <p:anim calcmode="lin" valueType="num">
                                          <p:cBhvr>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10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ppt_x</p:attrName>
                                            </p:attrNameLst>
                                          </p:cBhvr>
                                          <p:tavLst>
                                            <p:tav tm="0">
                                              <p:val>
                                                <p:strVal val="0-#ppt_w/2"/>
                                              </p:val>
                                            </p:tav>
                                            <p:tav tm="100000">
                                              <p:val>
                                                <p:strVal val="#ppt_x"/>
                                              </p:val>
                                            </p:tav>
                                          </p:tavLst>
                                        </p:anim>
                                        <p:anim calcmode="lin" valueType="num">
                                          <p:cBhvr>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200"/>
                                      </p:stCondLst>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ppt_x</p:attrName>
                                            </p:attrNameLst>
                                          </p:cBhvr>
                                          <p:tavLst>
                                            <p:tav tm="0">
                                              <p:val>
                                                <p:strVal val="0-#ppt_w/2"/>
                                              </p:val>
                                            </p:tav>
                                            <p:tav tm="100000">
                                              <p:val>
                                                <p:strVal val="#ppt_x"/>
                                              </p:val>
                                            </p:tav>
                                          </p:tavLst>
                                        </p:anim>
                                        <p:anim calcmode="lin" valueType="num">
                                          <p:cBhvr>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3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ppt_x</p:attrName>
                                            </p:attrNameLst>
                                          </p:cBhvr>
                                          <p:tavLst>
                                            <p:tav tm="0">
                                              <p:val>
                                                <p:strVal val="0-#ppt_w/2"/>
                                              </p:val>
                                            </p:tav>
                                            <p:tav tm="100000">
                                              <p:val>
                                                <p:strVal val="#ppt_x"/>
                                              </p:val>
                                            </p:tav>
                                          </p:tavLst>
                                        </p:anim>
                                        <p:anim calcmode="lin" valueType="num">
                                          <p:cBhvr>
                                            <p:cTn id="40" dur="500" fill="hold"/>
                                            <p:tgtEl>
                                              <p:spTgt spid="11"/>
                                            </p:tgtEl>
                                            <p:attrNameLst>
                                              <p:attrName>ppt_y</p:attrName>
                                            </p:attrNameLst>
                                          </p:cBhvr>
                                          <p:tavLst>
                                            <p:tav tm="0">
                                              <p:val>
                                                <p:strVal val="1+#ppt_h/2"/>
                                              </p:val>
                                            </p:tav>
                                            <p:tav tm="100000">
                                              <p:val>
                                                <p:strVal val="#ppt_y"/>
                                              </p:val>
                                            </p:tav>
                                          </p:tavLst>
                                        </p:anim>
                                      </p:childTnLst>
                                    </p:cTn>
                                  </p:par>
                                  <p:par>
                                    <p:cTn id="41" presetID="2" presetClass="entr" presetSubtype="12" fill="hold" grpId="0" nodeType="withEffect">
                                      <p:stCondLst>
                                        <p:cond delay="40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ppt_x</p:attrName>
                                            </p:attrNameLst>
                                          </p:cBhvr>
                                          <p:tavLst>
                                            <p:tav tm="0">
                                              <p:val>
                                                <p:strVal val="0-#ppt_w/2"/>
                                              </p:val>
                                            </p:tav>
                                            <p:tav tm="100000">
                                              <p:val>
                                                <p:strVal val="#ppt_x"/>
                                              </p:val>
                                            </p:tav>
                                          </p:tavLst>
                                        </p:anim>
                                        <p:anim calcmode="lin" valueType="num">
                                          <p:cBhvr>
                                            <p:cTn id="44" dur="500" fill="hold"/>
                                            <p:tgtEl>
                                              <p:spTgt spid="13"/>
                                            </p:tgtEl>
                                            <p:attrNameLst>
                                              <p:attrName>ppt_y</p:attrName>
                                            </p:attrNameLst>
                                          </p:cBhvr>
                                          <p:tavLst>
                                            <p:tav tm="0">
                                              <p:val>
                                                <p:strVal val="1+#ppt_h/2"/>
                                              </p:val>
                                            </p:tav>
                                            <p:tav tm="100000">
                                              <p:val>
                                                <p:strVal val="#ppt_y"/>
                                              </p:val>
                                            </p:tav>
                                          </p:tavLst>
                                        </p:anim>
                                      </p:childTnLst>
                                    </p:cTn>
                                  </p:par>
                                </p:childTnLst>
                              </p:cTn>
                            </p:par>
                            <p:par>
                              <p:cTn id="45" fill="hold">
                                <p:stCondLst>
                                  <p:cond delay="3760"/>
                                </p:stCondLst>
                                <p:childTnLst>
                                  <p:par>
                                    <p:cTn id="46" presetID="22" presetClass="entr" presetSubtype="8"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500"/>
                                            <p:tgtEl>
                                              <p:spTgt spid="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ipe(left)">
                                          <p:cBhvr>
                                            <p:cTn id="57" dur="500"/>
                                            <p:tgtEl>
                                              <p:spTgt spid="1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left)">
                                          <p:cBhvr>
                                            <p:cTn id="6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animBg="1"/>
          <p:bldP spid="10" grpId="0"/>
          <p:bldP spid="11" grpId="0" animBg="1"/>
          <p:bldP spid="12" grpId="0"/>
          <p:bldP spid="13" grpId="0" animBg="1"/>
          <p:bldP spid="14" grpId="0"/>
          <p:bldP spid="17"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866960" y="2234291"/>
            <a:ext cx="1034078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dirty="0">
                <a:solidFill>
                  <a:schemeClr val="accent1">
                    <a:lumMod val="50000"/>
                  </a:schemeClr>
                </a:solidFill>
                <a:latin typeface="微软雅黑" panose="020B0503020204020204" pitchFamily="34" charset="-122"/>
                <a:ea typeface="微软雅黑" panose="020B0503020204020204" pitchFamily="34" charset="-122"/>
              </a:rPr>
              <a:t>做好党支部党员大会的会前准备，是开好大会的重要环节之一，党支部委员会要在以下几方面做好会前准备：</a:t>
            </a:r>
          </a:p>
        </p:txBody>
      </p:sp>
      <p:sp>
        <p:nvSpPr>
          <p:cNvPr id="6" name="标题 5"/>
          <p:cNvSpPr>
            <a:spLocks noGrp="1"/>
          </p:cNvSpPr>
          <p:nvPr>
            <p:ph type="title"/>
          </p:nvPr>
        </p:nvSpPr>
        <p:spPr/>
        <p:txBody>
          <a:bodyPr/>
          <a:lstStyle/>
          <a:p>
            <a:r>
              <a:rPr lang="zh-CN" altLang="en-US" dirty="0"/>
              <a:t>党支部党员</a:t>
            </a:r>
            <a:r>
              <a:rPr lang="zh-CN" altLang="en-US" dirty="0" smtClean="0"/>
              <a:t>大会</a:t>
            </a:r>
            <a:endParaRPr lang="zh-CN" altLang="en-US" dirty="0"/>
          </a:p>
        </p:txBody>
      </p:sp>
      <p:grpSp>
        <p:nvGrpSpPr>
          <p:cNvPr id="32" name="组合 31"/>
          <p:cNvGrpSpPr/>
          <p:nvPr/>
        </p:nvGrpSpPr>
        <p:grpSpPr>
          <a:xfrm>
            <a:off x="1721796" y="1417983"/>
            <a:ext cx="4303562" cy="577062"/>
            <a:chOff x="1721796" y="1417983"/>
            <a:chExt cx="4303562" cy="577062"/>
          </a:xfrm>
        </p:grpSpPr>
        <p:sp>
          <p:nvSpPr>
            <p:cNvPr id="3" name="圆角矩形 2"/>
            <p:cNvSpPr>
              <a:spLocks noChangeArrowheads="1"/>
            </p:cNvSpPr>
            <p:nvPr/>
          </p:nvSpPr>
          <p:spPr bwMode="auto">
            <a:xfrm>
              <a:off x="2605882" y="1417983"/>
              <a:ext cx="3419476" cy="577062"/>
            </a:xfrm>
            <a:prstGeom prst="roundRect">
              <a:avLst>
                <a:gd name="adj" fmla="val 50000"/>
              </a:avLst>
            </a:prstGeom>
            <a:noFill/>
            <a:ln w="190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lIns="360000" anchor="ctr">
              <a:noAutofit/>
            </a:bodyPr>
            <a:lstStyle/>
            <a:p>
              <a:pPr hangingPunct="0"/>
              <a:r>
                <a:rPr lang="zh-CN" altLang="en-US" sz="2400" b="1" dirty="0" smtClean="0">
                  <a:solidFill>
                    <a:schemeClr val="accent1"/>
                  </a:solidFill>
                  <a:latin typeface="微软雅黑" panose="020B0503020204020204" pitchFamily="34" charset="-122"/>
                  <a:ea typeface="微软雅黑" panose="020B0503020204020204" pitchFamily="34" charset="-122"/>
                </a:rPr>
                <a:t>会前</a:t>
              </a:r>
              <a:r>
                <a:rPr lang="zh-CN" altLang="en-US" sz="2400" b="1" dirty="0">
                  <a:solidFill>
                    <a:schemeClr val="accent1"/>
                  </a:solidFill>
                  <a:latin typeface="微软雅黑" panose="020B0503020204020204" pitchFamily="34" charset="-122"/>
                  <a:ea typeface="微软雅黑" panose="020B0503020204020204" pitchFamily="34" charset="-122"/>
                </a:rPr>
                <a:t>准备</a:t>
              </a:r>
            </a:p>
          </p:txBody>
        </p:sp>
        <p:cxnSp>
          <p:nvCxnSpPr>
            <p:cNvPr id="8" name="直接连接符 7"/>
            <p:cNvCxnSpPr/>
            <p:nvPr/>
          </p:nvCxnSpPr>
          <p:spPr bwMode="auto">
            <a:xfrm>
              <a:off x="1721796" y="1706514"/>
              <a:ext cx="1108127" cy="0"/>
            </a:xfrm>
            <a:prstGeom prst="line">
              <a:avLst/>
            </a:prstGeom>
            <a:solidFill>
              <a:schemeClr val="accent1"/>
            </a:solidFill>
            <a:ln w="19050" cap="flat" cmpd="sng" algn="ctr">
              <a:solidFill>
                <a:schemeClr val="accent1"/>
              </a:solidFill>
              <a:prstDash val="dash"/>
              <a:round/>
              <a:headEnd type="oval" w="med" len="med"/>
              <a:tailEnd type="oval" w="med" len="med"/>
            </a:ln>
          </p:spPr>
        </p:cxnSp>
      </p:grpSp>
      <p:sp>
        <p:nvSpPr>
          <p:cNvPr id="17" name="矩形 16"/>
          <p:cNvSpPr/>
          <p:nvPr/>
        </p:nvSpPr>
        <p:spPr>
          <a:xfrm>
            <a:off x="808207" y="1167334"/>
            <a:ext cx="876300" cy="10402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64433" rtlCol="0" anchor="ctr"/>
          <a:lstStyle/>
          <a:p>
            <a:pPr algn="ctr"/>
            <a:r>
              <a:rPr lang="en-US" altLang="zh-CN" sz="5369" dirty="0" smtClean="0">
                <a:solidFill>
                  <a:schemeClr val="accent3"/>
                </a:solidFill>
                <a:latin typeface="Impact" panose="020B0806030902050204" pitchFamily="34" charset="0"/>
              </a:rPr>
              <a:t>01</a:t>
            </a:r>
            <a:endParaRPr lang="zh-CN" altLang="en-US" sz="5369" dirty="0">
              <a:solidFill>
                <a:schemeClr val="accent3"/>
              </a:solidFill>
              <a:latin typeface="Impact" panose="020B0806030902050204" pitchFamily="34" charset="0"/>
            </a:endParaRPr>
          </a:p>
        </p:txBody>
      </p:sp>
      <p:grpSp>
        <p:nvGrpSpPr>
          <p:cNvPr id="23" name="组合 22"/>
          <p:cNvGrpSpPr/>
          <p:nvPr/>
        </p:nvGrpSpPr>
        <p:grpSpPr>
          <a:xfrm>
            <a:off x="1470656" y="3139135"/>
            <a:ext cx="1956126" cy="2716506"/>
            <a:chOff x="1470656" y="3139135"/>
            <a:chExt cx="1956126" cy="2716506"/>
          </a:xfrm>
        </p:grpSpPr>
        <p:sp>
          <p:nvSpPr>
            <p:cNvPr id="5" name="矩形 4"/>
            <p:cNvSpPr>
              <a:spLocks noChangeArrowheads="1"/>
            </p:cNvSpPr>
            <p:nvPr/>
          </p:nvSpPr>
          <p:spPr bwMode="auto">
            <a:xfrm>
              <a:off x="1745866" y="4210835"/>
              <a:ext cx="140570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2800" b="1" dirty="0">
                  <a:solidFill>
                    <a:schemeClr val="accent1"/>
                  </a:solidFill>
                  <a:latin typeface="微软雅黑" panose="020B0503020204020204" pitchFamily="34" charset="-122"/>
                  <a:ea typeface="微软雅黑" panose="020B0503020204020204" pitchFamily="34" charset="-122"/>
                </a:rPr>
                <a:t>明确会议议题</a:t>
              </a:r>
            </a:p>
          </p:txBody>
        </p:sp>
        <p:sp>
          <p:nvSpPr>
            <p:cNvPr id="24" name="任意多边形 23"/>
            <p:cNvSpPr>
              <a:spLocks/>
            </p:cNvSpPr>
            <p:nvPr/>
          </p:nvSpPr>
          <p:spPr bwMode="auto">
            <a:xfrm>
              <a:off x="1470656" y="3139135"/>
              <a:ext cx="1956126" cy="2716506"/>
            </a:xfrm>
            <a:custGeom>
              <a:avLst/>
              <a:gdLst>
                <a:gd name="connsiteX0" fmla="*/ 365448 w 2060707"/>
                <a:gd name="connsiteY0" fmla="*/ 432815 h 2861740"/>
                <a:gd name="connsiteX1" fmla="*/ 365448 w 2060707"/>
                <a:gd name="connsiteY1" fmla="*/ 527140 h 2861740"/>
                <a:gd name="connsiteX2" fmla="*/ 365448 w 2060707"/>
                <a:gd name="connsiteY2" fmla="*/ 527210 h 2861740"/>
                <a:gd name="connsiteX3" fmla="*/ 334524 w 2060707"/>
                <a:gd name="connsiteY3" fmla="*/ 530327 h 2861740"/>
                <a:gd name="connsiteX4" fmla="*/ 97696 w 2060707"/>
                <a:gd name="connsiteY4" fmla="*/ 820905 h 2861740"/>
                <a:gd name="connsiteX5" fmla="*/ 97696 w 2060707"/>
                <a:gd name="connsiteY5" fmla="*/ 2475703 h 2861740"/>
                <a:gd name="connsiteX6" fmla="*/ 394300 w 2060707"/>
                <a:gd name="connsiteY6" fmla="*/ 2772307 h 2861740"/>
                <a:gd name="connsiteX7" fmla="*/ 1666406 w 2060707"/>
                <a:gd name="connsiteY7" fmla="*/ 2772307 h 2861740"/>
                <a:gd name="connsiteX8" fmla="*/ 1963010 w 2060707"/>
                <a:gd name="connsiteY8" fmla="*/ 2475703 h 2861740"/>
                <a:gd name="connsiteX9" fmla="*/ 1963010 w 2060707"/>
                <a:gd name="connsiteY9" fmla="*/ 820905 h 2861740"/>
                <a:gd name="connsiteX10" fmla="*/ 1726182 w 2060707"/>
                <a:gd name="connsiteY10" fmla="*/ 530327 h 2861740"/>
                <a:gd name="connsiteX11" fmla="*/ 1685109 w 2060707"/>
                <a:gd name="connsiteY11" fmla="*/ 526187 h 2861740"/>
                <a:gd name="connsiteX12" fmla="*/ 1685109 w 2060707"/>
                <a:gd name="connsiteY12" fmla="*/ 506615 h 2861740"/>
                <a:gd name="connsiteX13" fmla="*/ 1685109 w 2060707"/>
                <a:gd name="connsiteY13" fmla="*/ 432815 h 2861740"/>
                <a:gd name="connsiteX14" fmla="*/ 2060707 w 2060707"/>
                <a:gd name="connsiteY14" fmla="*/ 808840 h 2861740"/>
                <a:gd name="connsiteX15" fmla="*/ 2060707 w 2060707"/>
                <a:gd name="connsiteY15" fmla="*/ 2495879 h 2861740"/>
                <a:gd name="connsiteX16" fmla="*/ 1685109 w 2060707"/>
                <a:gd name="connsiteY16" fmla="*/ 2861740 h 2861740"/>
                <a:gd name="connsiteX17" fmla="*/ 365448 w 2060707"/>
                <a:gd name="connsiteY17" fmla="*/ 2861740 h 2861740"/>
                <a:gd name="connsiteX18" fmla="*/ 0 w 2060707"/>
                <a:gd name="connsiteY18" fmla="*/ 2495879 h 2861740"/>
                <a:gd name="connsiteX19" fmla="*/ 0 w 2060707"/>
                <a:gd name="connsiteY19" fmla="*/ 808840 h 2861740"/>
                <a:gd name="connsiteX20" fmla="*/ 365448 w 2060707"/>
                <a:gd name="connsiteY20" fmla="*/ 432815 h 2861740"/>
                <a:gd name="connsiteX21" fmla="*/ 1025272 w 2060707"/>
                <a:gd name="connsiteY21" fmla="*/ 0 h 2861740"/>
                <a:gd name="connsiteX22" fmla="*/ 1320189 w 2060707"/>
                <a:gd name="connsiteY22" fmla="*/ 293977 h 2861740"/>
                <a:gd name="connsiteX23" fmla="*/ 1543918 w 2060707"/>
                <a:gd name="connsiteY23" fmla="*/ 293977 h 2861740"/>
                <a:gd name="connsiteX24" fmla="*/ 1543918 w 2060707"/>
                <a:gd name="connsiteY24" fmla="*/ 524301 h 2861740"/>
                <a:gd name="connsiteX25" fmla="*/ 516794 w 2060707"/>
                <a:gd name="connsiteY25" fmla="*/ 524301 h 2861740"/>
                <a:gd name="connsiteX26" fmla="*/ 516794 w 2060707"/>
                <a:gd name="connsiteY26" fmla="*/ 504954 h 2861740"/>
                <a:gd name="connsiteX27" fmla="*/ 516794 w 2060707"/>
                <a:gd name="connsiteY27" fmla="*/ 293977 h 2861740"/>
                <a:gd name="connsiteX28" fmla="*/ 730354 w 2060707"/>
                <a:gd name="connsiteY28" fmla="*/ 293977 h 2861740"/>
                <a:gd name="connsiteX29" fmla="*/ 1025272 w 2060707"/>
                <a:gd name="connsiteY29" fmla="*/ 0 h 286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060707" h="2861740">
                  <a:moveTo>
                    <a:pt x="365448" y="432815"/>
                  </a:moveTo>
                  <a:cubicBezTo>
                    <a:pt x="365448" y="432815"/>
                    <a:pt x="365448" y="432815"/>
                    <a:pt x="365448" y="527140"/>
                  </a:cubicBezTo>
                  <a:lnTo>
                    <a:pt x="365448" y="527210"/>
                  </a:lnTo>
                  <a:lnTo>
                    <a:pt x="334524" y="530327"/>
                  </a:lnTo>
                  <a:cubicBezTo>
                    <a:pt x="199367" y="557984"/>
                    <a:pt x="97696" y="677571"/>
                    <a:pt x="97696" y="820905"/>
                  </a:cubicBezTo>
                  <a:lnTo>
                    <a:pt x="97696" y="2475703"/>
                  </a:lnTo>
                  <a:cubicBezTo>
                    <a:pt x="97696" y="2639513"/>
                    <a:pt x="230490" y="2772307"/>
                    <a:pt x="394300" y="2772307"/>
                  </a:cubicBezTo>
                  <a:lnTo>
                    <a:pt x="1666406" y="2772307"/>
                  </a:lnTo>
                  <a:cubicBezTo>
                    <a:pt x="1830216" y="2772307"/>
                    <a:pt x="1963010" y="2639513"/>
                    <a:pt x="1963010" y="2475703"/>
                  </a:cubicBezTo>
                  <a:lnTo>
                    <a:pt x="1963010" y="820905"/>
                  </a:lnTo>
                  <a:cubicBezTo>
                    <a:pt x="1963010" y="677571"/>
                    <a:pt x="1861340" y="557984"/>
                    <a:pt x="1726182" y="530327"/>
                  </a:cubicBezTo>
                  <a:lnTo>
                    <a:pt x="1685109" y="526187"/>
                  </a:lnTo>
                  <a:lnTo>
                    <a:pt x="1685109" y="506615"/>
                  </a:lnTo>
                  <a:cubicBezTo>
                    <a:pt x="1685109" y="485218"/>
                    <a:pt x="1685109" y="460763"/>
                    <a:pt x="1685109" y="432815"/>
                  </a:cubicBezTo>
                  <a:cubicBezTo>
                    <a:pt x="1888135" y="432815"/>
                    <a:pt x="2060707" y="605583"/>
                    <a:pt x="2060707" y="808840"/>
                  </a:cubicBezTo>
                  <a:cubicBezTo>
                    <a:pt x="2060707" y="808840"/>
                    <a:pt x="2060707" y="808840"/>
                    <a:pt x="2060707" y="2495879"/>
                  </a:cubicBezTo>
                  <a:cubicBezTo>
                    <a:pt x="2060707" y="2699136"/>
                    <a:pt x="1888135" y="2861740"/>
                    <a:pt x="1685109" y="2861740"/>
                  </a:cubicBezTo>
                  <a:cubicBezTo>
                    <a:pt x="1685109" y="2861740"/>
                    <a:pt x="1685109" y="2861740"/>
                    <a:pt x="365448" y="2861740"/>
                  </a:cubicBezTo>
                  <a:cubicBezTo>
                    <a:pt x="162422" y="2861740"/>
                    <a:pt x="0" y="2699136"/>
                    <a:pt x="0" y="2495879"/>
                  </a:cubicBezTo>
                  <a:cubicBezTo>
                    <a:pt x="0" y="2495879"/>
                    <a:pt x="0" y="2495879"/>
                    <a:pt x="0" y="808840"/>
                  </a:cubicBezTo>
                  <a:cubicBezTo>
                    <a:pt x="0" y="605583"/>
                    <a:pt x="162422" y="432815"/>
                    <a:pt x="365448" y="432815"/>
                  </a:cubicBezTo>
                  <a:close/>
                  <a:moveTo>
                    <a:pt x="1025272" y="0"/>
                  </a:moveTo>
                  <a:cubicBezTo>
                    <a:pt x="1187986" y="0"/>
                    <a:pt x="1320189" y="131780"/>
                    <a:pt x="1320189" y="293977"/>
                  </a:cubicBezTo>
                  <a:cubicBezTo>
                    <a:pt x="1320189" y="293977"/>
                    <a:pt x="1320189" y="293977"/>
                    <a:pt x="1543918" y="293977"/>
                  </a:cubicBezTo>
                  <a:lnTo>
                    <a:pt x="1543918" y="524301"/>
                  </a:lnTo>
                  <a:lnTo>
                    <a:pt x="516794" y="524301"/>
                  </a:lnTo>
                  <a:lnTo>
                    <a:pt x="516794" y="504954"/>
                  </a:lnTo>
                  <a:cubicBezTo>
                    <a:pt x="516794" y="453636"/>
                    <a:pt x="516794" y="385210"/>
                    <a:pt x="516794" y="293977"/>
                  </a:cubicBezTo>
                  <a:cubicBezTo>
                    <a:pt x="516794" y="293977"/>
                    <a:pt x="516794" y="293977"/>
                    <a:pt x="730354" y="293977"/>
                  </a:cubicBezTo>
                  <a:cubicBezTo>
                    <a:pt x="730354" y="131780"/>
                    <a:pt x="862562" y="0"/>
                    <a:pt x="1025272" y="0"/>
                  </a:cubicBez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endParaRPr lang="en-US"/>
            </a:p>
          </p:txBody>
        </p:sp>
      </p:grpSp>
      <p:grpSp>
        <p:nvGrpSpPr>
          <p:cNvPr id="29" name="组合 28"/>
          <p:cNvGrpSpPr/>
          <p:nvPr/>
        </p:nvGrpSpPr>
        <p:grpSpPr>
          <a:xfrm>
            <a:off x="3909056" y="3139135"/>
            <a:ext cx="1956126" cy="2716506"/>
            <a:chOff x="3909056" y="3139135"/>
            <a:chExt cx="1956126" cy="2716506"/>
          </a:xfrm>
        </p:grpSpPr>
        <p:sp>
          <p:nvSpPr>
            <p:cNvPr id="11" name="矩形 10"/>
            <p:cNvSpPr>
              <a:spLocks noChangeArrowheads="1"/>
            </p:cNvSpPr>
            <p:nvPr/>
          </p:nvSpPr>
          <p:spPr bwMode="auto">
            <a:xfrm>
              <a:off x="4179218" y="4210835"/>
              <a:ext cx="141580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2800" b="1" dirty="0">
                  <a:solidFill>
                    <a:schemeClr val="accent1"/>
                  </a:solidFill>
                  <a:latin typeface="微软雅黑" panose="020B0503020204020204" pitchFamily="34" charset="-122"/>
                  <a:ea typeface="微软雅黑" panose="020B0503020204020204" pitchFamily="34" charset="-122"/>
                </a:rPr>
                <a:t>告知参会人员</a:t>
              </a:r>
            </a:p>
          </p:txBody>
        </p:sp>
        <p:sp>
          <p:nvSpPr>
            <p:cNvPr id="25" name="任意多边形 24"/>
            <p:cNvSpPr>
              <a:spLocks/>
            </p:cNvSpPr>
            <p:nvPr/>
          </p:nvSpPr>
          <p:spPr bwMode="auto">
            <a:xfrm>
              <a:off x="3909056" y="3139135"/>
              <a:ext cx="1956126" cy="2716506"/>
            </a:xfrm>
            <a:custGeom>
              <a:avLst/>
              <a:gdLst>
                <a:gd name="connsiteX0" fmla="*/ 365448 w 2060707"/>
                <a:gd name="connsiteY0" fmla="*/ 432815 h 2861740"/>
                <a:gd name="connsiteX1" fmla="*/ 365448 w 2060707"/>
                <a:gd name="connsiteY1" fmla="*/ 527140 h 2861740"/>
                <a:gd name="connsiteX2" fmla="*/ 365448 w 2060707"/>
                <a:gd name="connsiteY2" fmla="*/ 527210 h 2861740"/>
                <a:gd name="connsiteX3" fmla="*/ 334524 w 2060707"/>
                <a:gd name="connsiteY3" fmla="*/ 530327 h 2861740"/>
                <a:gd name="connsiteX4" fmla="*/ 97696 w 2060707"/>
                <a:gd name="connsiteY4" fmla="*/ 820905 h 2861740"/>
                <a:gd name="connsiteX5" fmla="*/ 97696 w 2060707"/>
                <a:gd name="connsiteY5" fmla="*/ 2475703 h 2861740"/>
                <a:gd name="connsiteX6" fmla="*/ 394300 w 2060707"/>
                <a:gd name="connsiteY6" fmla="*/ 2772307 h 2861740"/>
                <a:gd name="connsiteX7" fmla="*/ 1666406 w 2060707"/>
                <a:gd name="connsiteY7" fmla="*/ 2772307 h 2861740"/>
                <a:gd name="connsiteX8" fmla="*/ 1963010 w 2060707"/>
                <a:gd name="connsiteY8" fmla="*/ 2475703 h 2861740"/>
                <a:gd name="connsiteX9" fmla="*/ 1963010 w 2060707"/>
                <a:gd name="connsiteY9" fmla="*/ 820905 h 2861740"/>
                <a:gd name="connsiteX10" fmla="*/ 1726182 w 2060707"/>
                <a:gd name="connsiteY10" fmla="*/ 530327 h 2861740"/>
                <a:gd name="connsiteX11" fmla="*/ 1685109 w 2060707"/>
                <a:gd name="connsiteY11" fmla="*/ 526187 h 2861740"/>
                <a:gd name="connsiteX12" fmla="*/ 1685109 w 2060707"/>
                <a:gd name="connsiteY12" fmla="*/ 506615 h 2861740"/>
                <a:gd name="connsiteX13" fmla="*/ 1685109 w 2060707"/>
                <a:gd name="connsiteY13" fmla="*/ 432815 h 2861740"/>
                <a:gd name="connsiteX14" fmla="*/ 2060707 w 2060707"/>
                <a:gd name="connsiteY14" fmla="*/ 808840 h 2861740"/>
                <a:gd name="connsiteX15" fmla="*/ 2060707 w 2060707"/>
                <a:gd name="connsiteY15" fmla="*/ 2495879 h 2861740"/>
                <a:gd name="connsiteX16" fmla="*/ 1685109 w 2060707"/>
                <a:gd name="connsiteY16" fmla="*/ 2861740 h 2861740"/>
                <a:gd name="connsiteX17" fmla="*/ 365448 w 2060707"/>
                <a:gd name="connsiteY17" fmla="*/ 2861740 h 2861740"/>
                <a:gd name="connsiteX18" fmla="*/ 0 w 2060707"/>
                <a:gd name="connsiteY18" fmla="*/ 2495879 h 2861740"/>
                <a:gd name="connsiteX19" fmla="*/ 0 w 2060707"/>
                <a:gd name="connsiteY19" fmla="*/ 808840 h 2861740"/>
                <a:gd name="connsiteX20" fmla="*/ 365448 w 2060707"/>
                <a:gd name="connsiteY20" fmla="*/ 432815 h 2861740"/>
                <a:gd name="connsiteX21" fmla="*/ 1025272 w 2060707"/>
                <a:gd name="connsiteY21" fmla="*/ 0 h 2861740"/>
                <a:gd name="connsiteX22" fmla="*/ 1320189 w 2060707"/>
                <a:gd name="connsiteY22" fmla="*/ 293977 h 2861740"/>
                <a:gd name="connsiteX23" fmla="*/ 1543918 w 2060707"/>
                <a:gd name="connsiteY23" fmla="*/ 293977 h 2861740"/>
                <a:gd name="connsiteX24" fmla="*/ 1543918 w 2060707"/>
                <a:gd name="connsiteY24" fmla="*/ 524301 h 2861740"/>
                <a:gd name="connsiteX25" fmla="*/ 516794 w 2060707"/>
                <a:gd name="connsiteY25" fmla="*/ 524301 h 2861740"/>
                <a:gd name="connsiteX26" fmla="*/ 516794 w 2060707"/>
                <a:gd name="connsiteY26" fmla="*/ 504954 h 2861740"/>
                <a:gd name="connsiteX27" fmla="*/ 516794 w 2060707"/>
                <a:gd name="connsiteY27" fmla="*/ 293977 h 2861740"/>
                <a:gd name="connsiteX28" fmla="*/ 730354 w 2060707"/>
                <a:gd name="connsiteY28" fmla="*/ 293977 h 2861740"/>
                <a:gd name="connsiteX29" fmla="*/ 1025272 w 2060707"/>
                <a:gd name="connsiteY29" fmla="*/ 0 h 286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060707" h="2861740">
                  <a:moveTo>
                    <a:pt x="365448" y="432815"/>
                  </a:moveTo>
                  <a:cubicBezTo>
                    <a:pt x="365448" y="432815"/>
                    <a:pt x="365448" y="432815"/>
                    <a:pt x="365448" y="527140"/>
                  </a:cubicBezTo>
                  <a:lnTo>
                    <a:pt x="365448" y="527210"/>
                  </a:lnTo>
                  <a:lnTo>
                    <a:pt x="334524" y="530327"/>
                  </a:lnTo>
                  <a:cubicBezTo>
                    <a:pt x="199367" y="557984"/>
                    <a:pt x="97696" y="677571"/>
                    <a:pt x="97696" y="820905"/>
                  </a:cubicBezTo>
                  <a:lnTo>
                    <a:pt x="97696" y="2475703"/>
                  </a:lnTo>
                  <a:cubicBezTo>
                    <a:pt x="97696" y="2639513"/>
                    <a:pt x="230490" y="2772307"/>
                    <a:pt x="394300" y="2772307"/>
                  </a:cubicBezTo>
                  <a:lnTo>
                    <a:pt x="1666406" y="2772307"/>
                  </a:lnTo>
                  <a:cubicBezTo>
                    <a:pt x="1830216" y="2772307"/>
                    <a:pt x="1963010" y="2639513"/>
                    <a:pt x="1963010" y="2475703"/>
                  </a:cubicBezTo>
                  <a:lnTo>
                    <a:pt x="1963010" y="820905"/>
                  </a:lnTo>
                  <a:cubicBezTo>
                    <a:pt x="1963010" y="677571"/>
                    <a:pt x="1861340" y="557984"/>
                    <a:pt x="1726182" y="530327"/>
                  </a:cubicBezTo>
                  <a:lnTo>
                    <a:pt x="1685109" y="526187"/>
                  </a:lnTo>
                  <a:lnTo>
                    <a:pt x="1685109" y="506615"/>
                  </a:lnTo>
                  <a:cubicBezTo>
                    <a:pt x="1685109" y="485218"/>
                    <a:pt x="1685109" y="460763"/>
                    <a:pt x="1685109" y="432815"/>
                  </a:cubicBezTo>
                  <a:cubicBezTo>
                    <a:pt x="1888135" y="432815"/>
                    <a:pt x="2060707" y="605583"/>
                    <a:pt x="2060707" y="808840"/>
                  </a:cubicBezTo>
                  <a:cubicBezTo>
                    <a:pt x="2060707" y="808840"/>
                    <a:pt x="2060707" y="808840"/>
                    <a:pt x="2060707" y="2495879"/>
                  </a:cubicBezTo>
                  <a:cubicBezTo>
                    <a:pt x="2060707" y="2699136"/>
                    <a:pt x="1888135" y="2861740"/>
                    <a:pt x="1685109" y="2861740"/>
                  </a:cubicBezTo>
                  <a:cubicBezTo>
                    <a:pt x="1685109" y="2861740"/>
                    <a:pt x="1685109" y="2861740"/>
                    <a:pt x="365448" y="2861740"/>
                  </a:cubicBezTo>
                  <a:cubicBezTo>
                    <a:pt x="162422" y="2861740"/>
                    <a:pt x="0" y="2699136"/>
                    <a:pt x="0" y="2495879"/>
                  </a:cubicBezTo>
                  <a:cubicBezTo>
                    <a:pt x="0" y="2495879"/>
                    <a:pt x="0" y="2495879"/>
                    <a:pt x="0" y="808840"/>
                  </a:cubicBezTo>
                  <a:cubicBezTo>
                    <a:pt x="0" y="605583"/>
                    <a:pt x="162422" y="432815"/>
                    <a:pt x="365448" y="432815"/>
                  </a:cubicBezTo>
                  <a:close/>
                  <a:moveTo>
                    <a:pt x="1025272" y="0"/>
                  </a:moveTo>
                  <a:cubicBezTo>
                    <a:pt x="1187986" y="0"/>
                    <a:pt x="1320189" y="131780"/>
                    <a:pt x="1320189" y="293977"/>
                  </a:cubicBezTo>
                  <a:cubicBezTo>
                    <a:pt x="1320189" y="293977"/>
                    <a:pt x="1320189" y="293977"/>
                    <a:pt x="1543918" y="293977"/>
                  </a:cubicBezTo>
                  <a:lnTo>
                    <a:pt x="1543918" y="524301"/>
                  </a:lnTo>
                  <a:lnTo>
                    <a:pt x="516794" y="524301"/>
                  </a:lnTo>
                  <a:lnTo>
                    <a:pt x="516794" y="504954"/>
                  </a:lnTo>
                  <a:cubicBezTo>
                    <a:pt x="516794" y="453636"/>
                    <a:pt x="516794" y="385210"/>
                    <a:pt x="516794" y="293977"/>
                  </a:cubicBezTo>
                  <a:cubicBezTo>
                    <a:pt x="516794" y="293977"/>
                    <a:pt x="516794" y="293977"/>
                    <a:pt x="730354" y="293977"/>
                  </a:cubicBezTo>
                  <a:cubicBezTo>
                    <a:pt x="730354" y="131780"/>
                    <a:pt x="862562" y="0"/>
                    <a:pt x="1025272" y="0"/>
                  </a:cubicBez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endParaRPr lang="en-US"/>
            </a:p>
          </p:txBody>
        </p:sp>
      </p:grpSp>
      <p:grpSp>
        <p:nvGrpSpPr>
          <p:cNvPr id="30" name="组合 29"/>
          <p:cNvGrpSpPr/>
          <p:nvPr/>
        </p:nvGrpSpPr>
        <p:grpSpPr>
          <a:xfrm>
            <a:off x="6347456" y="3139135"/>
            <a:ext cx="1956126" cy="2716506"/>
            <a:chOff x="6347456" y="3139135"/>
            <a:chExt cx="1956126" cy="2716506"/>
          </a:xfrm>
        </p:grpSpPr>
        <p:sp>
          <p:nvSpPr>
            <p:cNvPr id="13" name="矩形 12"/>
            <p:cNvSpPr>
              <a:spLocks noChangeArrowheads="1"/>
            </p:cNvSpPr>
            <p:nvPr/>
          </p:nvSpPr>
          <p:spPr bwMode="auto">
            <a:xfrm>
              <a:off x="6526967" y="3995391"/>
              <a:ext cx="1597104"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2800" b="1" dirty="0">
                  <a:solidFill>
                    <a:schemeClr val="accent1"/>
                  </a:solidFill>
                  <a:latin typeface="微软雅黑" panose="020B0503020204020204" pitchFamily="34" charset="-122"/>
                  <a:ea typeface="微软雅黑" panose="020B0503020204020204" pitchFamily="34" charset="-122"/>
                </a:rPr>
                <a:t>听取不能参与者意见</a:t>
              </a:r>
            </a:p>
          </p:txBody>
        </p:sp>
        <p:sp>
          <p:nvSpPr>
            <p:cNvPr id="27" name="任意多边形 26"/>
            <p:cNvSpPr>
              <a:spLocks/>
            </p:cNvSpPr>
            <p:nvPr/>
          </p:nvSpPr>
          <p:spPr bwMode="auto">
            <a:xfrm>
              <a:off x="6347456" y="3139135"/>
              <a:ext cx="1956126" cy="2716506"/>
            </a:xfrm>
            <a:custGeom>
              <a:avLst/>
              <a:gdLst>
                <a:gd name="connsiteX0" fmla="*/ 365448 w 2060707"/>
                <a:gd name="connsiteY0" fmla="*/ 432815 h 2861740"/>
                <a:gd name="connsiteX1" fmla="*/ 365448 w 2060707"/>
                <a:gd name="connsiteY1" fmla="*/ 527140 h 2861740"/>
                <a:gd name="connsiteX2" fmla="*/ 365448 w 2060707"/>
                <a:gd name="connsiteY2" fmla="*/ 527210 h 2861740"/>
                <a:gd name="connsiteX3" fmla="*/ 334524 w 2060707"/>
                <a:gd name="connsiteY3" fmla="*/ 530327 h 2861740"/>
                <a:gd name="connsiteX4" fmla="*/ 97696 w 2060707"/>
                <a:gd name="connsiteY4" fmla="*/ 820905 h 2861740"/>
                <a:gd name="connsiteX5" fmla="*/ 97696 w 2060707"/>
                <a:gd name="connsiteY5" fmla="*/ 2475703 h 2861740"/>
                <a:gd name="connsiteX6" fmla="*/ 394300 w 2060707"/>
                <a:gd name="connsiteY6" fmla="*/ 2772307 h 2861740"/>
                <a:gd name="connsiteX7" fmla="*/ 1666406 w 2060707"/>
                <a:gd name="connsiteY7" fmla="*/ 2772307 h 2861740"/>
                <a:gd name="connsiteX8" fmla="*/ 1963010 w 2060707"/>
                <a:gd name="connsiteY8" fmla="*/ 2475703 h 2861740"/>
                <a:gd name="connsiteX9" fmla="*/ 1963010 w 2060707"/>
                <a:gd name="connsiteY9" fmla="*/ 820905 h 2861740"/>
                <a:gd name="connsiteX10" fmla="*/ 1726182 w 2060707"/>
                <a:gd name="connsiteY10" fmla="*/ 530327 h 2861740"/>
                <a:gd name="connsiteX11" fmla="*/ 1685109 w 2060707"/>
                <a:gd name="connsiteY11" fmla="*/ 526187 h 2861740"/>
                <a:gd name="connsiteX12" fmla="*/ 1685109 w 2060707"/>
                <a:gd name="connsiteY12" fmla="*/ 506615 h 2861740"/>
                <a:gd name="connsiteX13" fmla="*/ 1685109 w 2060707"/>
                <a:gd name="connsiteY13" fmla="*/ 432815 h 2861740"/>
                <a:gd name="connsiteX14" fmla="*/ 2060707 w 2060707"/>
                <a:gd name="connsiteY14" fmla="*/ 808840 h 2861740"/>
                <a:gd name="connsiteX15" fmla="*/ 2060707 w 2060707"/>
                <a:gd name="connsiteY15" fmla="*/ 2495879 h 2861740"/>
                <a:gd name="connsiteX16" fmla="*/ 1685109 w 2060707"/>
                <a:gd name="connsiteY16" fmla="*/ 2861740 h 2861740"/>
                <a:gd name="connsiteX17" fmla="*/ 365448 w 2060707"/>
                <a:gd name="connsiteY17" fmla="*/ 2861740 h 2861740"/>
                <a:gd name="connsiteX18" fmla="*/ 0 w 2060707"/>
                <a:gd name="connsiteY18" fmla="*/ 2495879 h 2861740"/>
                <a:gd name="connsiteX19" fmla="*/ 0 w 2060707"/>
                <a:gd name="connsiteY19" fmla="*/ 808840 h 2861740"/>
                <a:gd name="connsiteX20" fmla="*/ 365448 w 2060707"/>
                <a:gd name="connsiteY20" fmla="*/ 432815 h 2861740"/>
                <a:gd name="connsiteX21" fmla="*/ 1025272 w 2060707"/>
                <a:gd name="connsiteY21" fmla="*/ 0 h 2861740"/>
                <a:gd name="connsiteX22" fmla="*/ 1320189 w 2060707"/>
                <a:gd name="connsiteY22" fmla="*/ 293977 h 2861740"/>
                <a:gd name="connsiteX23" fmla="*/ 1543918 w 2060707"/>
                <a:gd name="connsiteY23" fmla="*/ 293977 h 2861740"/>
                <a:gd name="connsiteX24" fmla="*/ 1543918 w 2060707"/>
                <a:gd name="connsiteY24" fmla="*/ 524301 h 2861740"/>
                <a:gd name="connsiteX25" fmla="*/ 516794 w 2060707"/>
                <a:gd name="connsiteY25" fmla="*/ 524301 h 2861740"/>
                <a:gd name="connsiteX26" fmla="*/ 516794 w 2060707"/>
                <a:gd name="connsiteY26" fmla="*/ 504954 h 2861740"/>
                <a:gd name="connsiteX27" fmla="*/ 516794 w 2060707"/>
                <a:gd name="connsiteY27" fmla="*/ 293977 h 2861740"/>
                <a:gd name="connsiteX28" fmla="*/ 730354 w 2060707"/>
                <a:gd name="connsiteY28" fmla="*/ 293977 h 2861740"/>
                <a:gd name="connsiteX29" fmla="*/ 1025272 w 2060707"/>
                <a:gd name="connsiteY29" fmla="*/ 0 h 286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060707" h="2861740">
                  <a:moveTo>
                    <a:pt x="365448" y="432815"/>
                  </a:moveTo>
                  <a:cubicBezTo>
                    <a:pt x="365448" y="432815"/>
                    <a:pt x="365448" y="432815"/>
                    <a:pt x="365448" y="527140"/>
                  </a:cubicBezTo>
                  <a:lnTo>
                    <a:pt x="365448" y="527210"/>
                  </a:lnTo>
                  <a:lnTo>
                    <a:pt x="334524" y="530327"/>
                  </a:lnTo>
                  <a:cubicBezTo>
                    <a:pt x="199367" y="557984"/>
                    <a:pt x="97696" y="677571"/>
                    <a:pt x="97696" y="820905"/>
                  </a:cubicBezTo>
                  <a:lnTo>
                    <a:pt x="97696" y="2475703"/>
                  </a:lnTo>
                  <a:cubicBezTo>
                    <a:pt x="97696" y="2639513"/>
                    <a:pt x="230490" y="2772307"/>
                    <a:pt x="394300" y="2772307"/>
                  </a:cubicBezTo>
                  <a:lnTo>
                    <a:pt x="1666406" y="2772307"/>
                  </a:lnTo>
                  <a:cubicBezTo>
                    <a:pt x="1830216" y="2772307"/>
                    <a:pt x="1963010" y="2639513"/>
                    <a:pt x="1963010" y="2475703"/>
                  </a:cubicBezTo>
                  <a:lnTo>
                    <a:pt x="1963010" y="820905"/>
                  </a:lnTo>
                  <a:cubicBezTo>
                    <a:pt x="1963010" y="677571"/>
                    <a:pt x="1861340" y="557984"/>
                    <a:pt x="1726182" y="530327"/>
                  </a:cubicBezTo>
                  <a:lnTo>
                    <a:pt x="1685109" y="526187"/>
                  </a:lnTo>
                  <a:lnTo>
                    <a:pt x="1685109" y="506615"/>
                  </a:lnTo>
                  <a:cubicBezTo>
                    <a:pt x="1685109" y="485218"/>
                    <a:pt x="1685109" y="460763"/>
                    <a:pt x="1685109" y="432815"/>
                  </a:cubicBezTo>
                  <a:cubicBezTo>
                    <a:pt x="1888135" y="432815"/>
                    <a:pt x="2060707" y="605583"/>
                    <a:pt x="2060707" y="808840"/>
                  </a:cubicBezTo>
                  <a:cubicBezTo>
                    <a:pt x="2060707" y="808840"/>
                    <a:pt x="2060707" y="808840"/>
                    <a:pt x="2060707" y="2495879"/>
                  </a:cubicBezTo>
                  <a:cubicBezTo>
                    <a:pt x="2060707" y="2699136"/>
                    <a:pt x="1888135" y="2861740"/>
                    <a:pt x="1685109" y="2861740"/>
                  </a:cubicBezTo>
                  <a:cubicBezTo>
                    <a:pt x="1685109" y="2861740"/>
                    <a:pt x="1685109" y="2861740"/>
                    <a:pt x="365448" y="2861740"/>
                  </a:cubicBezTo>
                  <a:cubicBezTo>
                    <a:pt x="162422" y="2861740"/>
                    <a:pt x="0" y="2699136"/>
                    <a:pt x="0" y="2495879"/>
                  </a:cubicBezTo>
                  <a:cubicBezTo>
                    <a:pt x="0" y="2495879"/>
                    <a:pt x="0" y="2495879"/>
                    <a:pt x="0" y="808840"/>
                  </a:cubicBezTo>
                  <a:cubicBezTo>
                    <a:pt x="0" y="605583"/>
                    <a:pt x="162422" y="432815"/>
                    <a:pt x="365448" y="432815"/>
                  </a:cubicBezTo>
                  <a:close/>
                  <a:moveTo>
                    <a:pt x="1025272" y="0"/>
                  </a:moveTo>
                  <a:cubicBezTo>
                    <a:pt x="1187986" y="0"/>
                    <a:pt x="1320189" y="131780"/>
                    <a:pt x="1320189" y="293977"/>
                  </a:cubicBezTo>
                  <a:cubicBezTo>
                    <a:pt x="1320189" y="293977"/>
                    <a:pt x="1320189" y="293977"/>
                    <a:pt x="1543918" y="293977"/>
                  </a:cubicBezTo>
                  <a:lnTo>
                    <a:pt x="1543918" y="524301"/>
                  </a:lnTo>
                  <a:lnTo>
                    <a:pt x="516794" y="524301"/>
                  </a:lnTo>
                  <a:lnTo>
                    <a:pt x="516794" y="504954"/>
                  </a:lnTo>
                  <a:cubicBezTo>
                    <a:pt x="516794" y="453636"/>
                    <a:pt x="516794" y="385210"/>
                    <a:pt x="516794" y="293977"/>
                  </a:cubicBezTo>
                  <a:cubicBezTo>
                    <a:pt x="516794" y="293977"/>
                    <a:pt x="516794" y="293977"/>
                    <a:pt x="730354" y="293977"/>
                  </a:cubicBezTo>
                  <a:cubicBezTo>
                    <a:pt x="730354" y="131780"/>
                    <a:pt x="862562" y="0"/>
                    <a:pt x="1025272" y="0"/>
                  </a:cubicBez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endParaRPr lang="en-US"/>
            </a:p>
          </p:txBody>
        </p:sp>
      </p:grpSp>
      <p:grpSp>
        <p:nvGrpSpPr>
          <p:cNvPr id="31" name="组合 30"/>
          <p:cNvGrpSpPr/>
          <p:nvPr/>
        </p:nvGrpSpPr>
        <p:grpSpPr>
          <a:xfrm>
            <a:off x="8785856" y="3139135"/>
            <a:ext cx="1956126" cy="2716506"/>
            <a:chOff x="8785856" y="3139135"/>
            <a:chExt cx="1956126" cy="2716506"/>
          </a:xfrm>
        </p:grpSpPr>
        <p:sp>
          <p:nvSpPr>
            <p:cNvPr id="15" name="矩形 14"/>
            <p:cNvSpPr>
              <a:spLocks noChangeArrowheads="1"/>
            </p:cNvSpPr>
            <p:nvPr/>
          </p:nvSpPr>
          <p:spPr bwMode="auto">
            <a:xfrm>
              <a:off x="8834991" y="3995391"/>
              <a:ext cx="1857856"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r>
                <a:rPr lang="zh-CN" altLang="en-US" sz="2800" b="1" dirty="0">
                  <a:solidFill>
                    <a:schemeClr val="accent1"/>
                  </a:solidFill>
                  <a:latin typeface="微软雅黑" panose="020B0503020204020204" pitchFamily="34" charset="-122"/>
                  <a:ea typeface="微软雅黑" panose="020B0503020204020204" pitchFamily="34" charset="-122"/>
                </a:rPr>
                <a:t>吸收入党积极分子列席</a:t>
              </a:r>
            </a:p>
          </p:txBody>
        </p:sp>
        <p:sp>
          <p:nvSpPr>
            <p:cNvPr id="28" name="任意多边形 27"/>
            <p:cNvSpPr>
              <a:spLocks/>
            </p:cNvSpPr>
            <p:nvPr/>
          </p:nvSpPr>
          <p:spPr bwMode="auto">
            <a:xfrm>
              <a:off x="8785856" y="3139135"/>
              <a:ext cx="1956126" cy="2716506"/>
            </a:xfrm>
            <a:custGeom>
              <a:avLst/>
              <a:gdLst>
                <a:gd name="connsiteX0" fmla="*/ 365448 w 2060707"/>
                <a:gd name="connsiteY0" fmla="*/ 432815 h 2861740"/>
                <a:gd name="connsiteX1" fmla="*/ 365448 w 2060707"/>
                <a:gd name="connsiteY1" fmla="*/ 527140 h 2861740"/>
                <a:gd name="connsiteX2" fmla="*/ 365448 w 2060707"/>
                <a:gd name="connsiteY2" fmla="*/ 527210 h 2861740"/>
                <a:gd name="connsiteX3" fmla="*/ 334524 w 2060707"/>
                <a:gd name="connsiteY3" fmla="*/ 530327 h 2861740"/>
                <a:gd name="connsiteX4" fmla="*/ 97696 w 2060707"/>
                <a:gd name="connsiteY4" fmla="*/ 820905 h 2861740"/>
                <a:gd name="connsiteX5" fmla="*/ 97696 w 2060707"/>
                <a:gd name="connsiteY5" fmla="*/ 2475703 h 2861740"/>
                <a:gd name="connsiteX6" fmla="*/ 394300 w 2060707"/>
                <a:gd name="connsiteY6" fmla="*/ 2772307 h 2861740"/>
                <a:gd name="connsiteX7" fmla="*/ 1666406 w 2060707"/>
                <a:gd name="connsiteY7" fmla="*/ 2772307 h 2861740"/>
                <a:gd name="connsiteX8" fmla="*/ 1963010 w 2060707"/>
                <a:gd name="connsiteY8" fmla="*/ 2475703 h 2861740"/>
                <a:gd name="connsiteX9" fmla="*/ 1963010 w 2060707"/>
                <a:gd name="connsiteY9" fmla="*/ 820905 h 2861740"/>
                <a:gd name="connsiteX10" fmla="*/ 1726182 w 2060707"/>
                <a:gd name="connsiteY10" fmla="*/ 530327 h 2861740"/>
                <a:gd name="connsiteX11" fmla="*/ 1685109 w 2060707"/>
                <a:gd name="connsiteY11" fmla="*/ 526187 h 2861740"/>
                <a:gd name="connsiteX12" fmla="*/ 1685109 w 2060707"/>
                <a:gd name="connsiteY12" fmla="*/ 506615 h 2861740"/>
                <a:gd name="connsiteX13" fmla="*/ 1685109 w 2060707"/>
                <a:gd name="connsiteY13" fmla="*/ 432815 h 2861740"/>
                <a:gd name="connsiteX14" fmla="*/ 2060707 w 2060707"/>
                <a:gd name="connsiteY14" fmla="*/ 808840 h 2861740"/>
                <a:gd name="connsiteX15" fmla="*/ 2060707 w 2060707"/>
                <a:gd name="connsiteY15" fmla="*/ 2495879 h 2861740"/>
                <a:gd name="connsiteX16" fmla="*/ 1685109 w 2060707"/>
                <a:gd name="connsiteY16" fmla="*/ 2861740 h 2861740"/>
                <a:gd name="connsiteX17" fmla="*/ 365448 w 2060707"/>
                <a:gd name="connsiteY17" fmla="*/ 2861740 h 2861740"/>
                <a:gd name="connsiteX18" fmla="*/ 0 w 2060707"/>
                <a:gd name="connsiteY18" fmla="*/ 2495879 h 2861740"/>
                <a:gd name="connsiteX19" fmla="*/ 0 w 2060707"/>
                <a:gd name="connsiteY19" fmla="*/ 808840 h 2861740"/>
                <a:gd name="connsiteX20" fmla="*/ 365448 w 2060707"/>
                <a:gd name="connsiteY20" fmla="*/ 432815 h 2861740"/>
                <a:gd name="connsiteX21" fmla="*/ 1025272 w 2060707"/>
                <a:gd name="connsiteY21" fmla="*/ 0 h 2861740"/>
                <a:gd name="connsiteX22" fmla="*/ 1320189 w 2060707"/>
                <a:gd name="connsiteY22" fmla="*/ 293977 h 2861740"/>
                <a:gd name="connsiteX23" fmla="*/ 1543918 w 2060707"/>
                <a:gd name="connsiteY23" fmla="*/ 293977 h 2861740"/>
                <a:gd name="connsiteX24" fmla="*/ 1543918 w 2060707"/>
                <a:gd name="connsiteY24" fmla="*/ 524301 h 2861740"/>
                <a:gd name="connsiteX25" fmla="*/ 516794 w 2060707"/>
                <a:gd name="connsiteY25" fmla="*/ 524301 h 2861740"/>
                <a:gd name="connsiteX26" fmla="*/ 516794 w 2060707"/>
                <a:gd name="connsiteY26" fmla="*/ 504954 h 2861740"/>
                <a:gd name="connsiteX27" fmla="*/ 516794 w 2060707"/>
                <a:gd name="connsiteY27" fmla="*/ 293977 h 2861740"/>
                <a:gd name="connsiteX28" fmla="*/ 730354 w 2060707"/>
                <a:gd name="connsiteY28" fmla="*/ 293977 h 2861740"/>
                <a:gd name="connsiteX29" fmla="*/ 1025272 w 2060707"/>
                <a:gd name="connsiteY29" fmla="*/ 0 h 2861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060707" h="2861740">
                  <a:moveTo>
                    <a:pt x="365448" y="432815"/>
                  </a:moveTo>
                  <a:cubicBezTo>
                    <a:pt x="365448" y="432815"/>
                    <a:pt x="365448" y="432815"/>
                    <a:pt x="365448" y="527140"/>
                  </a:cubicBezTo>
                  <a:lnTo>
                    <a:pt x="365448" y="527210"/>
                  </a:lnTo>
                  <a:lnTo>
                    <a:pt x="334524" y="530327"/>
                  </a:lnTo>
                  <a:cubicBezTo>
                    <a:pt x="199367" y="557984"/>
                    <a:pt x="97696" y="677571"/>
                    <a:pt x="97696" y="820905"/>
                  </a:cubicBezTo>
                  <a:lnTo>
                    <a:pt x="97696" y="2475703"/>
                  </a:lnTo>
                  <a:cubicBezTo>
                    <a:pt x="97696" y="2639513"/>
                    <a:pt x="230490" y="2772307"/>
                    <a:pt x="394300" y="2772307"/>
                  </a:cubicBezTo>
                  <a:lnTo>
                    <a:pt x="1666406" y="2772307"/>
                  </a:lnTo>
                  <a:cubicBezTo>
                    <a:pt x="1830216" y="2772307"/>
                    <a:pt x="1963010" y="2639513"/>
                    <a:pt x="1963010" y="2475703"/>
                  </a:cubicBezTo>
                  <a:lnTo>
                    <a:pt x="1963010" y="820905"/>
                  </a:lnTo>
                  <a:cubicBezTo>
                    <a:pt x="1963010" y="677571"/>
                    <a:pt x="1861340" y="557984"/>
                    <a:pt x="1726182" y="530327"/>
                  </a:cubicBezTo>
                  <a:lnTo>
                    <a:pt x="1685109" y="526187"/>
                  </a:lnTo>
                  <a:lnTo>
                    <a:pt x="1685109" y="506615"/>
                  </a:lnTo>
                  <a:cubicBezTo>
                    <a:pt x="1685109" y="485218"/>
                    <a:pt x="1685109" y="460763"/>
                    <a:pt x="1685109" y="432815"/>
                  </a:cubicBezTo>
                  <a:cubicBezTo>
                    <a:pt x="1888135" y="432815"/>
                    <a:pt x="2060707" y="605583"/>
                    <a:pt x="2060707" y="808840"/>
                  </a:cubicBezTo>
                  <a:cubicBezTo>
                    <a:pt x="2060707" y="808840"/>
                    <a:pt x="2060707" y="808840"/>
                    <a:pt x="2060707" y="2495879"/>
                  </a:cubicBezTo>
                  <a:cubicBezTo>
                    <a:pt x="2060707" y="2699136"/>
                    <a:pt x="1888135" y="2861740"/>
                    <a:pt x="1685109" y="2861740"/>
                  </a:cubicBezTo>
                  <a:cubicBezTo>
                    <a:pt x="1685109" y="2861740"/>
                    <a:pt x="1685109" y="2861740"/>
                    <a:pt x="365448" y="2861740"/>
                  </a:cubicBezTo>
                  <a:cubicBezTo>
                    <a:pt x="162422" y="2861740"/>
                    <a:pt x="0" y="2699136"/>
                    <a:pt x="0" y="2495879"/>
                  </a:cubicBezTo>
                  <a:cubicBezTo>
                    <a:pt x="0" y="2495879"/>
                    <a:pt x="0" y="2495879"/>
                    <a:pt x="0" y="808840"/>
                  </a:cubicBezTo>
                  <a:cubicBezTo>
                    <a:pt x="0" y="605583"/>
                    <a:pt x="162422" y="432815"/>
                    <a:pt x="365448" y="432815"/>
                  </a:cubicBezTo>
                  <a:close/>
                  <a:moveTo>
                    <a:pt x="1025272" y="0"/>
                  </a:moveTo>
                  <a:cubicBezTo>
                    <a:pt x="1187986" y="0"/>
                    <a:pt x="1320189" y="131780"/>
                    <a:pt x="1320189" y="293977"/>
                  </a:cubicBezTo>
                  <a:cubicBezTo>
                    <a:pt x="1320189" y="293977"/>
                    <a:pt x="1320189" y="293977"/>
                    <a:pt x="1543918" y="293977"/>
                  </a:cubicBezTo>
                  <a:lnTo>
                    <a:pt x="1543918" y="524301"/>
                  </a:lnTo>
                  <a:lnTo>
                    <a:pt x="516794" y="524301"/>
                  </a:lnTo>
                  <a:lnTo>
                    <a:pt x="516794" y="504954"/>
                  </a:lnTo>
                  <a:cubicBezTo>
                    <a:pt x="516794" y="453636"/>
                    <a:pt x="516794" y="385210"/>
                    <a:pt x="516794" y="293977"/>
                  </a:cubicBezTo>
                  <a:cubicBezTo>
                    <a:pt x="516794" y="293977"/>
                    <a:pt x="516794" y="293977"/>
                    <a:pt x="730354" y="293977"/>
                  </a:cubicBezTo>
                  <a:cubicBezTo>
                    <a:pt x="730354" y="131780"/>
                    <a:pt x="862562" y="0"/>
                    <a:pt x="1025272" y="0"/>
                  </a:cubicBez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endParaRPr lang="en-US"/>
            </a:p>
          </p:txBody>
        </p:sp>
      </p:gr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650"/>
                                        <p:tgtEl>
                                          <p:spTgt spid="32"/>
                                        </p:tgtEl>
                                      </p:cBhvr>
                                    </p:animEffect>
                                  </p:childTnLst>
                                </p:cTn>
                              </p:par>
                            </p:childTnLst>
                          </p:cTn>
                        </p:par>
                        <p:par>
                          <p:cTn id="14" fill="hold">
                            <p:stCondLst>
                              <p:cond delay="1150"/>
                            </p:stCondLst>
                            <p:childTnLst>
                              <p:par>
                                <p:cTn id="15" presetID="31" presetClass="entr" presetSubtype="0" fill="hold" grpId="0" nodeType="afterEffect">
                                  <p:stCondLst>
                                    <p:cond delay="0"/>
                                  </p:stCondLst>
                                  <p:iterate type="lt">
                                    <p:tmPct val="5000"/>
                                  </p:iterate>
                                  <p:childTnLst>
                                    <p:set>
                                      <p:cBhvr>
                                        <p:cTn id="16" dur="1" fill="hold">
                                          <p:stCondLst>
                                            <p:cond delay="0"/>
                                          </p:stCondLst>
                                        </p:cTn>
                                        <p:tgtEl>
                                          <p:spTgt spid="2"/>
                                        </p:tgtEl>
                                        <p:attrNameLst>
                                          <p:attrName>style.visibility</p:attrName>
                                        </p:attrNameLst>
                                      </p:cBhvr>
                                      <p:to>
                                        <p:strVal val="visible"/>
                                      </p:to>
                                    </p:set>
                                    <p:anim calcmode="lin" valueType="num">
                                      <p:cBhvr>
                                        <p:cTn id="17" dur="650" fill="hold"/>
                                        <p:tgtEl>
                                          <p:spTgt spid="2"/>
                                        </p:tgtEl>
                                        <p:attrNameLst>
                                          <p:attrName>ppt_w</p:attrName>
                                        </p:attrNameLst>
                                      </p:cBhvr>
                                      <p:tavLst>
                                        <p:tav tm="0">
                                          <p:val>
                                            <p:fltVal val="0"/>
                                          </p:val>
                                        </p:tav>
                                        <p:tav tm="100000">
                                          <p:val>
                                            <p:strVal val="#ppt_w"/>
                                          </p:val>
                                        </p:tav>
                                      </p:tavLst>
                                    </p:anim>
                                    <p:anim calcmode="lin" valueType="num">
                                      <p:cBhvr>
                                        <p:cTn id="18" dur="650" fill="hold"/>
                                        <p:tgtEl>
                                          <p:spTgt spid="2"/>
                                        </p:tgtEl>
                                        <p:attrNameLst>
                                          <p:attrName>ppt_h</p:attrName>
                                        </p:attrNameLst>
                                      </p:cBhvr>
                                      <p:tavLst>
                                        <p:tav tm="0">
                                          <p:val>
                                            <p:fltVal val="0"/>
                                          </p:val>
                                        </p:tav>
                                        <p:tav tm="100000">
                                          <p:val>
                                            <p:strVal val="#ppt_h"/>
                                          </p:val>
                                        </p:tav>
                                      </p:tavLst>
                                    </p:anim>
                                    <p:anim calcmode="lin" valueType="num">
                                      <p:cBhvr>
                                        <p:cTn id="19" dur="650" fill="hold"/>
                                        <p:tgtEl>
                                          <p:spTgt spid="2"/>
                                        </p:tgtEl>
                                        <p:attrNameLst>
                                          <p:attrName>style.rotation</p:attrName>
                                        </p:attrNameLst>
                                      </p:cBhvr>
                                      <p:tavLst>
                                        <p:tav tm="0">
                                          <p:val>
                                            <p:fltVal val="90"/>
                                          </p:val>
                                        </p:tav>
                                        <p:tav tm="100000">
                                          <p:val>
                                            <p:fltVal val="0"/>
                                          </p:val>
                                        </p:tav>
                                      </p:tavLst>
                                    </p:anim>
                                    <p:animEffect transition="in" filter="fade">
                                      <p:cBhvr>
                                        <p:cTn id="20" dur="650"/>
                                        <p:tgtEl>
                                          <p:spTgt spid="2"/>
                                        </p:tgtEl>
                                      </p:cBhvr>
                                    </p:animEffect>
                                  </p:childTnLst>
                                </p:cTn>
                              </p:par>
                            </p:childTnLst>
                          </p:cTn>
                        </p:par>
                        <p:par>
                          <p:cTn id="21" fill="hold">
                            <p:stCondLst>
                              <p:cond delay="3327"/>
                            </p:stCondLst>
                            <p:childTnLst>
                              <p:par>
                                <p:cTn id="22" presetID="37" presetClass="entr" presetSubtype="0"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900" decel="100000" fill="hold"/>
                                        <p:tgtEl>
                                          <p:spTgt spid="23"/>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20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1000"/>
                                        <p:tgtEl>
                                          <p:spTgt spid="29"/>
                                        </p:tgtEl>
                                      </p:cBhvr>
                                    </p:animEffect>
                                    <p:anim calcmode="lin" valueType="num">
                                      <p:cBhvr>
                                        <p:cTn id="31" dur="1000" fill="hold"/>
                                        <p:tgtEl>
                                          <p:spTgt spid="29"/>
                                        </p:tgtEl>
                                        <p:attrNameLst>
                                          <p:attrName>ppt_x</p:attrName>
                                        </p:attrNameLst>
                                      </p:cBhvr>
                                      <p:tavLst>
                                        <p:tav tm="0">
                                          <p:val>
                                            <p:strVal val="#ppt_x"/>
                                          </p:val>
                                        </p:tav>
                                        <p:tav tm="100000">
                                          <p:val>
                                            <p:strVal val="#ppt_x"/>
                                          </p:val>
                                        </p:tav>
                                      </p:tavLst>
                                    </p:anim>
                                    <p:anim calcmode="lin" valueType="num">
                                      <p:cBhvr>
                                        <p:cTn id="32" dur="900" decel="100000" fill="hold"/>
                                        <p:tgtEl>
                                          <p:spTgt spid="29"/>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40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000"/>
                                        <p:tgtEl>
                                          <p:spTgt spid="30"/>
                                        </p:tgtEl>
                                      </p:cBhvr>
                                    </p:animEffect>
                                    <p:anim calcmode="lin" valueType="num">
                                      <p:cBhvr>
                                        <p:cTn id="37" dur="1000" fill="hold"/>
                                        <p:tgtEl>
                                          <p:spTgt spid="30"/>
                                        </p:tgtEl>
                                        <p:attrNameLst>
                                          <p:attrName>ppt_x</p:attrName>
                                        </p:attrNameLst>
                                      </p:cBhvr>
                                      <p:tavLst>
                                        <p:tav tm="0">
                                          <p:val>
                                            <p:strVal val="#ppt_x"/>
                                          </p:val>
                                        </p:tav>
                                        <p:tav tm="100000">
                                          <p:val>
                                            <p:strVal val="#ppt_x"/>
                                          </p:val>
                                        </p:tav>
                                      </p:tavLst>
                                    </p:anim>
                                    <p:anim calcmode="lin" valueType="num">
                                      <p:cBhvr>
                                        <p:cTn id="38" dur="900" decel="100000" fill="hold"/>
                                        <p:tgtEl>
                                          <p:spTgt spid="30"/>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6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900" decel="100000" fill="hold"/>
                                        <p:tgtEl>
                                          <p:spTgt spid="31"/>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1312" y="620597"/>
            <a:ext cx="2120901" cy="1404033"/>
          </a:xfrm>
          <a:prstGeom prst="rect">
            <a:avLst/>
          </a:prstGeom>
        </p:spPr>
      </p:pic>
      <p:sp>
        <p:nvSpPr>
          <p:cNvPr id="3" name="TextBox 20"/>
          <p:cNvSpPr txBox="1"/>
          <p:nvPr/>
        </p:nvSpPr>
        <p:spPr>
          <a:xfrm>
            <a:off x="2868613" y="2337027"/>
            <a:ext cx="6454775" cy="1200150"/>
          </a:xfrm>
          <a:prstGeom prst="rect">
            <a:avLst/>
          </a:prstGeom>
          <a:noFill/>
        </p:spPr>
        <p:txBody>
          <a:bodyPr>
            <a:spAutoFit/>
          </a:bodyPr>
          <a:lstStyle>
            <a:defPPr>
              <a:defRPr lang="zh-CN"/>
            </a:defPPr>
            <a:lvl1pPr>
              <a:defRPr sz="5400" b="1">
                <a:solidFill>
                  <a:srgbClr val="C00000"/>
                </a:solidFill>
                <a:latin typeface="微软雅黑" panose="020B0503020204020204" pitchFamily="34" charset="-122"/>
                <a:ea typeface="微软雅黑" panose="020B0503020204020204" pitchFamily="34" charset="-122"/>
              </a:defRPr>
            </a:lvl1pPr>
          </a:lstStyle>
          <a:p>
            <a:pPr algn="ctr" eaLnBrk="0" hangingPunct="0"/>
            <a:r>
              <a:rPr lang="zh-CN" altLang="en-US" sz="7200" noProof="1">
                <a:solidFill>
                  <a:schemeClr val="accent1"/>
                </a:solidFill>
                <a:sym typeface="+mn-ea"/>
              </a:rPr>
              <a:t>党的基本知识</a:t>
            </a:r>
          </a:p>
        </p:txBody>
      </p:sp>
      <p:sp>
        <p:nvSpPr>
          <p:cNvPr id="4" name="Oval 39"/>
          <p:cNvSpPr>
            <a:spLocks noChangeAspect="1" noChangeArrowheads="1"/>
          </p:cNvSpPr>
          <p:nvPr/>
        </p:nvSpPr>
        <p:spPr bwMode="auto">
          <a:xfrm>
            <a:off x="3315494" y="3702050"/>
            <a:ext cx="180000" cy="180000"/>
          </a:xfrm>
          <a:prstGeom prst="ellipse">
            <a:avLst/>
          </a:prstGeom>
          <a:solidFill>
            <a:schemeClr val="accent1"/>
          </a:solidFill>
          <a:ln>
            <a:noFill/>
          </a:ln>
        </p:spPr>
        <p:txBody>
          <a:bodyPr/>
          <a:lstStyle/>
          <a:p>
            <a:pPr eaLnBrk="0" hangingPunct="0"/>
            <a:endParaRPr lang="zh-CN" altLang="en-US">
              <a:solidFill>
                <a:srgbClr val="2D2D2D"/>
              </a:solidFill>
            </a:endParaRPr>
          </a:p>
        </p:txBody>
      </p:sp>
      <p:sp>
        <p:nvSpPr>
          <p:cNvPr id="5" name="TextBox 30"/>
          <p:cNvSpPr txBox="1">
            <a:spLocks noChangeArrowheads="1"/>
          </p:cNvSpPr>
          <p:nvPr/>
        </p:nvSpPr>
        <p:spPr bwMode="auto">
          <a:xfrm>
            <a:off x="3480594" y="3609975"/>
            <a:ext cx="2400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a:solidFill>
                  <a:schemeClr val="accent1">
                    <a:lumMod val="50000"/>
                  </a:schemeClr>
                </a:solidFill>
                <a:latin typeface="微软雅黑" panose="020B0503020204020204" pitchFamily="34" charset="-122"/>
                <a:ea typeface="微软雅黑" panose="020B0503020204020204" pitchFamily="34" charset="-122"/>
              </a:rPr>
              <a:t>党的指导思想</a:t>
            </a:r>
          </a:p>
        </p:txBody>
      </p:sp>
      <p:sp>
        <p:nvSpPr>
          <p:cNvPr id="6" name="Oval 39"/>
          <p:cNvSpPr>
            <a:spLocks noChangeAspect="1" noChangeArrowheads="1"/>
          </p:cNvSpPr>
          <p:nvPr/>
        </p:nvSpPr>
        <p:spPr bwMode="auto">
          <a:xfrm>
            <a:off x="3315494" y="4083050"/>
            <a:ext cx="180000" cy="181324"/>
          </a:xfrm>
          <a:prstGeom prst="ellipse">
            <a:avLst/>
          </a:prstGeom>
          <a:solidFill>
            <a:schemeClr val="accent1"/>
          </a:solidFill>
          <a:ln>
            <a:noFill/>
          </a:ln>
        </p:spPr>
        <p:txBody>
          <a:bodyPr/>
          <a:lstStyle/>
          <a:p>
            <a:pPr eaLnBrk="0" hangingPunct="0"/>
            <a:endParaRPr lang="zh-CN" altLang="en-US">
              <a:solidFill>
                <a:srgbClr val="2D2D2D"/>
              </a:solidFill>
            </a:endParaRPr>
          </a:p>
        </p:txBody>
      </p:sp>
      <p:sp>
        <p:nvSpPr>
          <p:cNvPr id="7" name="TextBox 36"/>
          <p:cNvSpPr txBox="1">
            <a:spLocks noChangeArrowheads="1"/>
          </p:cNvSpPr>
          <p:nvPr/>
        </p:nvSpPr>
        <p:spPr bwMode="auto">
          <a:xfrm>
            <a:off x="3480594" y="3990975"/>
            <a:ext cx="27701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dirty="0">
                <a:solidFill>
                  <a:schemeClr val="accent1">
                    <a:lumMod val="50000"/>
                  </a:schemeClr>
                </a:solidFill>
                <a:latin typeface="微软雅黑" panose="020B0503020204020204" pitchFamily="34" charset="-122"/>
                <a:ea typeface="微软雅黑" panose="020B0503020204020204" pitchFamily="34" charset="-122"/>
              </a:rPr>
              <a:t>党的性质、目标、路线等</a:t>
            </a:r>
          </a:p>
        </p:txBody>
      </p:sp>
      <p:sp>
        <p:nvSpPr>
          <p:cNvPr id="8" name="Oval 39"/>
          <p:cNvSpPr>
            <a:spLocks noChangeAspect="1" noChangeArrowheads="1"/>
          </p:cNvSpPr>
          <p:nvPr/>
        </p:nvSpPr>
        <p:spPr bwMode="auto">
          <a:xfrm>
            <a:off x="6720682" y="3702050"/>
            <a:ext cx="180000" cy="180000"/>
          </a:xfrm>
          <a:prstGeom prst="ellipse">
            <a:avLst/>
          </a:prstGeom>
          <a:solidFill>
            <a:schemeClr val="accent1"/>
          </a:solidFill>
          <a:ln>
            <a:noFill/>
          </a:ln>
        </p:spPr>
        <p:txBody>
          <a:bodyPr/>
          <a:lstStyle/>
          <a:p>
            <a:pPr eaLnBrk="0" hangingPunct="0"/>
            <a:endParaRPr lang="zh-CN" altLang="en-US">
              <a:solidFill>
                <a:srgbClr val="2D2D2D"/>
              </a:solidFill>
            </a:endParaRPr>
          </a:p>
        </p:txBody>
      </p:sp>
      <p:sp>
        <p:nvSpPr>
          <p:cNvPr id="9" name="TextBox 30"/>
          <p:cNvSpPr txBox="1">
            <a:spLocks noChangeArrowheads="1"/>
          </p:cNvSpPr>
          <p:nvPr/>
        </p:nvSpPr>
        <p:spPr bwMode="auto">
          <a:xfrm>
            <a:off x="6885783" y="3609975"/>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a:solidFill>
                  <a:schemeClr val="accent1">
                    <a:lumMod val="50000"/>
                  </a:schemeClr>
                </a:solidFill>
                <a:latin typeface="微软雅黑" panose="020B0503020204020204" pitchFamily="34" charset="-122"/>
                <a:ea typeface="微软雅黑" panose="020B0503020204020204" pitchFamily="34" charset="-122"/>
              </a:rPr>
              <a:t>党建必须实现四项基本要求</a:t>
            </a:r>
          </a:p>
        </p:txBody>
      </p:sp>
      <p:sp>
        <p:nvSpPr>
          <p:cNvPr id="10" name="Oval 39"/>
          <p:cNvSpPr>
            <a:spLocks noChangeAspect="1" noChangeArrowheads="1"/>
          </p:cNvSpPr>
          <p:nvPr/>
        </p:nvSpPr>
        <p:spPr bwMode="auto">
          <a:xfrm>
            <a:off x="6720682" y="4083050"/>
            <a:ext cx="180000" cy="181324"/>
          </a:xfrm>
          <a:prstGeom prst="ellipse">
            <a:avLst/>
          </a:prstGeom>
          <a:solidFill>
            <a:schemeClr val="accent1"/>
          </a:solidFill>
          <a:ln>
            <a:noFill/>
          </a:ln>
        </p:spPr>
        <p:txBody>
          <a:bodyPr/>
          <a:lstStyle/>
          <a:p>
            <a:pPr eaLnBrk="0" hangingPunct="0"/>
            <a:endParaRPr lang="zh-CN" altLang="en-US">
              <a:solidFill>
                <a:srgbClr val="2D2D2D"/>
              </a:solidFill>
            </a:endParaRPr>
          </a:p>
        </p:txBody>
      </p:sp>
      <p:sp>
        <p:nvSpPr>
          <p:cNvPr id="11" name="TextBox 36"/>
          <p:cNvSpPr txBox="1">
            <a:spLocks noChangeArrowheads="1"/>
          </p:cNvSpPr>
          <p:nvPr/>
        </p:nvSpPr>
        <p:spPr bwMode="auto">
          <a:xfrm>
            <a:off x="6885782" y="3990975"/>
            <a:ext cx="27733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r>
              <a:rPr lang="zh-CN" altLang="en-US">
                <a:solidFill>
                  <a:schemeClr val="accent1">
                    <a:lumMod val="50000"/>
                  </a:schemeClr>
                </a:solidFill>
                <a:latin typeface="微软雅黑" panose="020B0503020204020204" pitchFamily="34" charset="-122"/>
                <a:ea typeface="微软雅黑" panose="020B0503020204020204" pitchFamily="34" charset="-122"/>
              </a:rPr>
              <a:t>党员的义务和权利</a:t>
            </a:r>
            <a:endParaRPr lang="en-US" altLang="zh-CN"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79046" y="855763"/>
            <a:ext cx="2392792" cy="1584024"/>
          </a:xfrm>
          <a:prstGeom prst="rect">
            <a:avLst/>
          </a:prstGeom>
        </p:spPr>
      </p:pic>
      <p:sp>
        <p:nvSpPr>
          <p:cNvPr id="12" name="Rectangle 9"/>
          <p:cNvSpPr>
            <a:spLocks noChangeArrowheads="1"/>
          </p:cNvSpPr>
          <p:nvPr/>
        </p:nvSpPr>
        <p:spPr bwMode="auto">
          <a:xfrm>
            <a:off x="5298969" y="1266059"/>
            <a:ext cx="1629574" cy="650322"/>
          </a:xfrm>
          <a:prstGeom prst="rect">
            <a:avLst/>
          </a:prstGeom>
          <a:noFill/>
          <a:ln>
            <a:noFill/>
          </a:ln>
          <a:extLst/>
        </p:spPr>
        <p:txBody>
          <a:bodyPr wrap="none" lIns="0" tIns="0" rIns="0" bIns="0" anchor="ctr">
            <a:noAutofit/>
          </a:bodyPr>
          <a:lstStyle/>
          <a:p>
            <a:pPr algn="ctr">
              <a:defRPr/>
            </a:pPr>
            <a:r>
              <a:rPr lang="zh-CN" altLang="en-US" sz="2400" kern="0" dirty="0">
                <a:solidFill>
                  <a:schemeClr val="bg1"/>
                </a:solidFill>
                <a:latin typeface="+mj-ea"/>
                <a:ea typeface="+mj-ea"/>
                <a:cs typeface="宋体" panose="02010600030101010101" pitchFamily="2" charset="-122"/>
                <a:sym typeface="+mn-ea"/>
              </a:rPr>
              <a:t>第一部分</a:t>
            </a:r>
            <a:endParaRPr lang="en-US" altLang="zh-CN" sz="2400" kern="0" dirty="0">
              <a:solidFill>
                <a:schemeClr val="bg1"/>
              </a:solidFill>
              <a:latin typeface="+mj-ea"/>
              <a:ea typeface="+mj-ea"/>
              <a:cs typeface="宋体" panose="02010600030101010101" pitchFamily="2" charset="-122"/>
              <a:sym typeface="+mn-ea"/>
            </a:endParaRPr>
          </a:p>
        </p:txBody>
      </p:sp>
    </p:spTree>
    <p:extLst>
      <p:ext uri="{BB962C8B-B14F-4D97-AF65-F5344CB8AC3E}">
        <p14:creationId xmlns:p14="http://schemas.microsoft.com/office/powerpoint/2010/main" val="1479164093"/>
      </p:ext>
    </p:extLst>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6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56000">
                                          <p:cBhvr additive="base">
                                            <p:cTn id="7" dur="1000" fill="hold"/>
                                            <p:tgtEl>
                                              <p:spTgt spid="16"/>
                                            </p:tgtEl>
                                            <p:attrNameLst>
                                              <p:attrName>ppt_x</p:attrName>
                                            </p:attrNameLst>
                                          </p:cBhvr>
                                          <p:tavLst>
                                            <p:tav tm="0">
                                              <p:val>
                                                <p:strVal val="1+#ppt_w/2"/>
                                              </p:val>
                                            </p:tav>
                                            <p:tav tm="100000">
                                              <p:val>
                                                <p:strVal val="#ppt_x"/>
                                              </p:val>
                                            </p:tav>
                                          </p:tavLst>
                                        </p:anim>
                                        <p:anim calcmode="lin" valueType="num" p14:bounceEnd="56000">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6000">
                                      <p:stCondLst>
                                        <p:cond delay="400"/>
                                      </p:stCondLst>
                                      <p:childTnLst>
                                        <p:set>
                                          <p:cBhvr>
                                            <p:cTn id="10" dur="1" fill="hold">
                                              <p:stCondLst>
                                                <p:cond delay="0"/>
                                              </p:stCondLst>
                                            </p:cTn>
                                            <p:tgtEl>
                                              <p:spTgt spid="14"/>
                                            </p:tgtEl>
                                            <p:attrNameLst>
                                              <p:attrName>style.visibility</p:attrName>
                                            </p:attrNameLst>
                                          </p:cBhvr>
                                          <p:to>
                                            <p:strVal val="visible"/>
                                          </p:to>
                                        </p:set>
                                        <p:anim calcmode="lin" valueType="num" p14:bounceEnd="56000">
                                          <p:cBhvr additive="base">
                                            <p:cTn id="11" dur="1000" fill="hold"/>
                                            <p:tgtEl>
                                              <p:spTgt spid="14"/>
                                            </p:tgtEl>
                                            <p:attrNameLst>
                                              <p:attrName>ppt_x</p:attrName>
                                            </p:attrNameLst>
                                          </p:cBhvr>
                                          <p:tavLst>
                                            <p:tav tm="0">
                                              <p:val>
                                                <p:strVal val="1+#ppt_w/2"/>
                                              </p:val>
                                            </p:tav>
                                            <p:tav tm="100000">
                                              <p:val>
                                                <p:strVal val="#ppt_x"/>
                                              </p:val>
                                            </p:tav>
                                          </p:tavLst>
                                        </p:anim>
                                        <p:anim calcmode="lin" valueType="num" p14:bounceEnd="56000">
                                          <p:cBhvr additive="base">
                                            <p:cTn id="12" dur="10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4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9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3"/>
                                            </p:tgtEl>
                                            <p:attrNameLst>
                                              <p:attrName>style.visibility</p:attrName>
                                            </p:attrNameLst>
                                          </p:cBhvr>
                                          <p:to>
                                            <p:strVal val="visible"/>
                                          </p:to>
                                        </p:set>
                                        <p:anim by="(-#ppt_w*2)" calcmode="lin" valueType="num">
                                          <p:cBhvr rctx="PPT">
                                            <p:cTn id="20" dur="300" autoRev="1" fill="hold">
                                              <p:stCondLst>
                                                <p:cond delay="0"/>
                                              </p:stCondLst>
                                            </p:cTn>
                                            <p:tgtEl>
                                              <p:spTgt spid="3"/>
                                            </p:tgtEl>
                                            <p:attrNameLst>
                                              <p:attrName>ppt_w</p:attrName>
                                            </p:attrNameLst>
                                          </p:cBhvr>
                                        </p:anim>
                                        <p:anim by="(#ppt_w*0.50)" calcmode="lin" valueType="num">
                                          <p:cBhvr>
                                            <p:cTn id="21" dur="300" decel="50000" autoRev="1" fill="hold">
                                              <p:stCondLst>
                                                <p:cond delay="0"/>
                                              </p:stCondLst>
                                            </p:cTn>
                                            <p:tgtEl>
                                              <p:spTgt spid="3"/>
                                            </p:tgtEl>
                                            <p:attrNameLst>
                                              <p:attrName>ppt_x</p:attrName>
                                            </p:attrNameLst>
                                          </p:cBhvr>
                                        </p:anim>
                                        <p:anim from="(-#ppt_h/2)" to="(#ppt_y)" calcmode="lin" valueType="num">
                                          <p:cBhvr>
                                            <p:cTn id="22" dur="600" fill="hold">
                                              <p:stCondLst>
                                                <p:cond delay="0"/>
                                              </p:stCondLst>
                                            </p:cTn>
                                            <p:tgtEl>
                                              <p:spTgt spid="3"/>
                                            </p:tgtEl>
                                            <p:attrNameLst>
                                              <p:attrName>ppt_y</p:attrName>
                                            </p:attrNameLst>
                                          </p:cBhvr>
                                        </p:anim>
                                        <p:animRot by="21600000">
                                          <p:cBhvr>
                                            <p:cTn id="23" dur="600" fill="hold">
                                              <p:stCondLst>
                                                <p:cond delay="0"/>
                                              </p:stCondLst>
                                            </p:cTn>
                                            <p:tgtEl>
                                              <p:spTgt spid="3"/>
                                            </p:tgtEl>
                                            <p:attrNameLst>
                                              <p:attrName>r</p:attrName>
                                            </p:attrNameLst>
                                          </p:cBhvr>
                                        </p:animRot>
                                      </p:childTnLst>
                                    </p:cTn>
                                  </p:par>
                                </p:childTnLst>
                              </p:cTn>
                            </p:par>
                            <p:par>
                              <p:cTn id="24" fill="hold">
                                <p:stCondLst>
                                  <p:cond delay="2800"/>
                                </p:stCondLst>
                                <p:childTnLst>
                                  <p:par>
                                    <p:cTn id="25" presetID="2" presetClass="entr" presetSubtype="12"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ppt_x</p:attrName>
                                            </p:attrNameLst>
                                          </p:cBhvr>
                                          <p:tavLst>
                                            <p:tav tm="0">
                                              <p:val>
                                                <p:strVal val="0-#ppt_w/2"/>
                                              </p:val>
                                            </p:tav>
                                            <p:tav tm="100000">
                                              <p:val>
                                                <p:strVal val="#ppt_x"/>
                                              </p:val>
                                            </p:tav>
                                          </p:tavLst>
                                        </p:anim>
                                        <p:anim calcmode="lin" valueType="num">
                                          <p:cBhvr>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10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ppt_x</p:attrName>
                                            </p:attrNameLst>
                                          </p:cBhvr>
                                          <p:tavLst>
                                            <p:tav tm="0">
                                              <p:val>
                                                <p:strVal val="0-#ppt_w/2"/>
                                              </p:val>
                                            </p:tav>
                                            <p:tav tm="100000">
                                              <p:val>
                                                <p:strVal val="#ppt_x"/>
                                              </p:val>
                                            </p:tav>
                                          </p:tavLst>
                                        </p:anim>
                                        <p:anim calcmode="lin" valueType="num">
                                          <p:cBhvr>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20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ppt_x</p:attrName>
                                            </p:attrNameLst>
                                          </p:cBhvr>
                                          <p:tavLst>
                                            <p:tav tm="0">
                                              <p:val>
                                                <p:strVal val="0-#ppt_w/2"/>
                                              </p:val>
                                            </p:tav>
                                            <p:tav tm="100000">
                                              <p:val>
                                                <p:strVal val="#ppt_x"/>
                                              </p:val>
                                            </p:tav>
                                          </p:tavLst>
                                        </p:anim>
                                        <p:anim calcmode="lin" valueType="num">
                                          <p:cBhvr>
                                            <p:cTn id="36" dur="500" fill="hold"/>
                                            <p:tgtEl>
                                              <p:spTgt spid="8"/>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30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ppt_x</p:attrName>
                                            </p:attrNameLst>
                                          </p:cBhvr>
                                          <p:tavLst>
                                            <p:tav tm="0">
                                              <p:val>
                                                <p:strVal val="0-#ppt_w/2"/>
                                              </p:val>
                                            </p:tav>
                                            <p:tav tm="100000">
                                              <p:val>
                                                <p:strVal val="#ppt_x"/>
                                              </p:val>
                                            </p:tav>
                                          </p:tavLst>
                                        </p:anim>
                                        <p:anim calcmode="lin" valueType="num">
                                          <p:cBhvr>
                                            <p:cTn id="40" dur="500" fill="hold"/>
                                            <p:tgtEl>
                                              <p:spTgt spid="10"/>
                                            </p:tgtEl>
                                            <p:attrNameLst>
                                              <p:attrName>ppt_y</p:attrName>
                                            </p:attrNameLst>
                                          </p:cBhvr>
                                          <p:tavLst>
                                            <p:tav tm="0">
                                              <p:val>
                                                <p:strVal val="1+#ppt_h/2"/>
                                              </p:val>
                                            </p:tav>
                                            <p:tav tm="100000">
                                              <p:val>
                                                <p:strVal val="#ppt_y"/>
                                              </p:val>
                                            </p:tav>
                                          </p:tavLst>
                                        </p:anim>
                                      </p:childTnLst>
                                    </p:cTn>
                                  </p:par>
                                </p:childTnLst>
                              </p:cTn>
                            </p:par>
                            <p:par>
                              <p:cTn id="41" fill="hold">
                                <p:stCondLst>
                                  <p:cond delay="3600"/>
                                </p:stCondLst>
                                <p:childTnLst>
                                  <p:par>
                                    <p:cTn id="42" presetID="22" presetClass="entr" presetSubtype="8"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left)">
                                          <p:cBhvr>
                                            <p:cTn id="44" dur="500"/>
                                            <p:tgtEl>
                                              <p:spTgt spid="5"/>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500"/>
                                            <p:tgtEl>
                                              <p:spTgt spid="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animBg="1"/>
          <p:bldP spid="7" grpId="0"/>
          <p:bldP spid="8" grpId="0" animBg="1"/>
          <p:bldP spid="9" grpId="0"/>
          <p:bldP spid="10" grpId="0" animBg="1"/>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1+#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4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1+#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1400"/>
                                </p:stCondLst>
                                <p:childTnLst>
                                  <p:par>
                                    <p:cTn id="14" presetID="10"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par>
                              <p:cTn id="17" fill="hold">
                                <p:stCondLst>
                                  <p:cond delay="19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3"/>
                                            </p:tgtEl>
                                            <p:attrNameLst>
                                              <p:attrName>style.visibility</p:attrName>
                                            </p:attrNameLst>
                                          </p:cBhvr>
                                          <p:to>
                                            <p:strVal val="visible"/>
                                          </p:to>
                                        </p:set>
                                        <p:anim by="(-#ppt_w*2)" calcmode="lin" valueType="num">
                                          <p:cBhvr rctx="PPT">
                                            <p:cTn id="20" dur="300" autoRev="1" fill="hold">
                                              <p:stCondLst>
                                                <p:cond delay="0"/>
                                              </p:stCondLst>
                                            </p:cTn>
                                            <p:tgtEl>
                                              <p:spTgt spid="3"/>
                                            </p:tgtEl>
                                            <p:attrNameLst>
                                              <p:attrName>ppt_w</p:attrName>
                                            </p:attrNameLst>
                                          </p:cBhvr>
                                        </p:anim>
                                        <p:anim by="(#ppt_w*0.50)" calcmode="lin" valueType="num">
                                          <p:cBhvr>
                                            <p:cTn id="21" dur="300" decel="50000" autoRev="1" fill="hold">
                                              <p:stCondLst>
                                                <p:cond delay="0"/>
                                              </p:stCondLst>
                                            </p:cTn>
                                            <p:tgtEl>
                                              <p:spTgt spid="3"/>
                                            </p:tgtEl>
                                            <p:attrNameLst>
                                              <p:attrName>ppt_x</p:attrName>
                                            </p:attrNameLst>
                                          </p:cBhvr>
                                        </p:anim>
                                        <p:anim from="(-#ppt_h/2)" to="(#ppt_y)" calcmode="lin" valueType="num">
                                          <p:cBhvr>
                                            <p:cTn id="22" dur="600" fill="hold">
                                              <p:stCondLst>
                                                <p:cond delay="0"/>
                                              </p:stCondLst>
                                            </p:cTn>
                                            <p:tgtEl>
                                              <p:spTgt spid="3"/>
                                            </p:tgtEl>
                                            <p:attrNameLst>
                                              <p:attrName>ppt_y</p:attrName>
                                            </p:attrNameLst>
                                          </p:cBhvr>
                                        </p:anim>
                                        <p:animRot by="21600000">
                                          <p:cBhvr>
                                            <p:cTn id="23" dur="600" fill="hold">
                                              <p:stCondLst>
                                                <p:cond delay="0"/>
                                              </p:stCondLst>
                                            </p:cTn>
                                            <p:tgtEl>
                                              <p:spTgt spid="3"/>
                                            </p:tgtEl>
                                            <p:attrNameLst>
                                              <p:attrName>r</p:attrName>
                                            </p:attrNameLst>
                                          </p:cBhvr>
                                        </p:animRot>
                                      </p:childTnLst>
                                    </p:cTn>
                                  </p:par>
                                </p:childTnLst>
                              </p:cTn>
                            </p:par>
                            <p:par>
                              <p:cTn id="24" fill="hold">
                                <p:stCondLst>
                                  <p:cond delay="2800"/>
                                </p:stCondLst>
                                <p:childTnLst>
                                  <p:par>
                                    <p:cTn id="25" presetID="2" presetClass="entr" presetSubtype="12"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ppt_x</p:attrName>
                                            </p:attrNameLst>
                                          </p:cBhvr>
                                          <p:tavLst>
                                            <p:tav tm="0">
                                              <p:val>
                                                <p:strVal val="0-#ppt_w/2"/>
                                              </p:val>
                                            </p:tav>
                                            <p:tav tm="100000">
                                              <p:val>
                                                <p:strVal val="#ppt_x"/>
                                              </p:val>
                                            </p:tav>
                                          </p:tavLst>
                                        </p:anim>
                                        <p:anim calcmode="lin" valueType="num">
                                          <p:cBhvr>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12" fill="hold" grpId="0" nodeType="withEffect">
                                      <p:stCondLst>
                                        <p:cond delay="10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ppt_x</p:attrName>
                                            </p:attrNameLst>
                                          </p:cBhvr>
                                          <p:tavLst>
                                            <p:tav tm="0">
                                              <p:val>
                                                <p:strVal val="0-#ppt_w/2"/>
                                              </p:val>
                                            </p:tav>
                                            <p:tav tm="100000">
                                              <p:val>
                                                <p:strVal val="#ppt_x"/>
                                              </p:val>
                                            </p:tav>
                                          </p:tavLst>
                                        </p:anim>
                                        <p:anim calcmode="lin" valueType="num">
                                          <p:cBhvr>
                                            <p:cTn id="32" dur="500" fill="hold"/>
                                            <p:tgtEl>
                                              <p:spTgt spid="6"/>
                                            </p:tgtEl>
                                            <p:attrNameLst>
                                              <p:attrName>ppt_y</p:attrName>
                                            </p:attrNameLst>
                                          </p:cBhvr>
                                          <p:tavLst>
                                            <p:tav tm="0">
                                              <p:val>
                                                <p:strVal val="1+#ppt_h/2"/>
                                              </p:val>
                                            </p:tav>
                                            <p:tav tm="100000">
                                              <p:val>
                                                <p:strVal val="#ppt_y"/>
                                              </p:val>
                                            </p:tav>
                                          </p:tavLst>
                                        </p:anim>
                                      </p:childTnLst>
                                    </p:cTn>
                                  </p:par>
                                  <p:par>
                                    <p:cTn id="33" presetID="2" presetClass="entr" presetSubtype="12" fill="hold" grpId="0" nodeType="withEffect">
                                      <p:stCondLst>
                                        <p:cond delay="20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ppt_x</p:attrName>
                                            </p:attrNameLst>
                                          </p:cBhvr>
                                          <p:tavLst>
                                            <p:tav tm="0">
                                              <p:val>
                                                <p:strVal val="0-#ppt_w/2"/>
                                              </p:val>
                                            </p:tav>
                                            <p:tav tm="100000">
                                              <p:val>
                                                <p:strVal val="#ppt_x"/>
                                              </p:val>
                                            </p:tav>
                                          </p:tavLst>
                                        </p:anim>
                                        <p:anim calcmode="lin" valueType="num">
                                          <p:cBhvr>
                                            <p:cTn id="36" dur="500" fill="hold"/>
                                            <p:tgtEl>
                                              <p:spTgt spid="8"/>
                                            </p:tgtEl>
                                            <p:attrNameLst>
                                              <p:attrName>ppt_y</p:attrName>
                                            </p:attrNameLst>
                                          </p:cBhvr>
                                          <p:tavLst>
                                            <p:tav tm="0">
                                              <p:val>
                                                <p:strVal val="1+#ppt_h/2"/>
                                              </p:val>
                                            </p:tav>
                                            <p:tav tm="100000">
                                              <p:val>
                                                <p:strVal val="#ppt_y"/>
                                              </p:val>
                                            </p:tav>
                                          </p:tavLst>
                                        </p:anim>
                                      </p:childTnLst>
                                    </p:cTn>
                                  </p:par>
                                  <p:par>
                                    <p:cTn id="37" presetID="2" presetClass="entr" presetSubtype="12" fill="hold" grpId="0" nodeType="withEffect">
                                      <p:stCondLst>
                                        <p:cond delay="30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ppt_x</p:attrName>
                                            </p:attrNameLst>
                                          </p:cBhvr>
                                          <p:tavLst>
                                            <p:tav tm="0">
                                              <p:val>
                                                <p:strVal val="0-#ppt_w/2"/>
                                              </p:val>
                                            </p:tav>
                                            <p:tav tm="100000">
                                              <p:val>
                                                <p:strVal val="#ppt_x"/>
                                              </p:val>
                                            </p:tav>
                                          </p:tavLst>
                                        </p:anim>
                                        <p:anim calcmode="lin" valueType="num">
                                          <p:cBhvr>
                                            <p:cTn id="40" dur="500" fill="hold"/>
                                            <p:tgtEl>
                                              <p:spTgt spid="10"/>
                                            </p:tgtEl>
                                            <p:attrNameLst>
                                              <p:attrName>ppt_y</p:attrName>
                                            </p:attrNameLst>
                                          </p:cBhvr>
                                          <p:tavLst>
                                            <p:tav tm="0">
                                              <p:val>
                                                <p:strVal val="1+#ppt_h/2"/>
                                              </p:val>
                                            </p:tav>
                                            <p:tav tm="100000">
                                              <p:val>
                                                <p:strVal val="#ppt_y"/>
                                              </p:val>
                                            </p:tav>
                                          </p:tavLst>
                                        </p:anim>
                                      </p:childTnLst>
                                    </p:cTn>
                                  </p:par>
                                </p:childTnLst>
                              </p:cTn>
                            </p:par>
                            <p:par>
                              <p:cTn id="41" fill="hold">
                                <p:stCondLst>
                                  <p:cond delay="3600"/>
                                </p:stCondLst>
                                <p:childTnLst>
                                  <p:par>
                                    <p:cTn id="42" presetID="22" presetClass="entr" presetSubtype="8"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left)">
                                          <p:cBhvr>
                                            <p:cTn id="44" dur="500"/>
                                            <p:tgtEl>
                                              <p:spTgt spid="5"/>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left)">
                                          <p:cBhvr>
                                            <p:cTn id="50" dur="500"/>
                                            <p:tgtEl>
                                              <p:spTgt spid="9"/>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p:bldP spid="6" grpId="0" animBg="1"/>
          <p:bldP spid="7" grpId="0"/>
          <p:bldP spid="8" grpId="0" animBg="1"/>
          <p:bldP spid="9" grpId="0"/>
          <p:bldP spid="10" grpId="0" animBg="1"/>
          <p:bldP spid="11" grpId="0"/>
          <p:bldP spid="1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58606" y="4339749"/>
            <a:ext cx="6555494" cy="1938992"/>
          </a:xfrm>
          <a:prstGeom prst="rect">
            <a:avLst/>
          </a:prstGeom>
          <a:noFill/>
        </p:spPr>
        <p:txBody>
          <a:bodyPr wrap="square">
            <a:spAutoFit/>
          </a:bodyPr>
          <a:lstStyle/>
          <a:p>
            <a:pPr marL="342900" indent="-342900" algn="just" hangingPunct="0">
              <a:lnSpc>
                <a:spcPts val="1800"/>
              </a:lnSpc>
              <a:buFont typeface="+mj-ea"/>
              <a:buAutoNum type="circleNumDbPlain"/>
            </a:pPr>
            <a:r>
              <a:rPr lang="zh-CN" altLang="en-US" sz="1400" noProof="1" smtClean="0">
                <a:solidFill>
                  <a:schemeClr val="accent1">
                    <a:lumMod val="50000"/>
                  </a:schemeClr>
                </a:solidFill>
                <a:latin typeface="+mn-ea"/>
                <a:ea typeface="+mn-ea"/>
                <a:sym typeface="+mn-ea"/>
              </a:rPr>
              <a:t>准备</a:t>
            </a:r>
            <a:r>
              <a:rPr lang="zh-CN" altLang="en-US" sz="1400" noProof="1">
                <a:solidFill>
                  <a:schemeClr val="accent1">
                    <a:lumMod val="50000"/>
                  </a:schemeClr>
                </a:solidFill>
                <a:latin typeface="+mn-ea"/>
                <a:ea typeface="+mn-ea"/>
                <a:sym typeface="+mn-ea"/>
              </a:rPr>
              <a:t>工作。对申请人进行政治审查，发放</a:t>
            </a:r>
            <a:r>
              <a:rPr lang="en-US" altLang="zh-CN" sz="1400" noProof="1">
                <a:solidFill>
                  <a:schemeClr val="accent1">
                    <a:lumMod val="50000"/>
                  </a:schemeClr>
                </a:solidFill>
                <a:latin typeface="+mn-ea"/>
                <a:ea typeface="+mn-ea"/>
                <a:sym typeface="+mn-ea"/>
              </a:rPr>
              <a:t>《</a:t>
            </a:r>
            <a:r>
              <a:rPr lang="zh-CN" altLang="en-US" sz="1400" noProof="1">
                <a:solidFill>
                  <a:schemeClr val="accent1">
                    <a:lumMod val="50000"/>
                  </a:schemeClr>
                </a:solidFill>
                <a:latin typeface="+mn-ea"/>
                <a:ea typeface="+mn-ea"/>
                <a:sym typeface="+mn-ea"/>
              </a:rPr>
              <a:t>入党志愿书</a:t>
            </a:r>
            <a:r>
              <a:rPr lang="en-US" altLang="zh-CN" sz="1400" noProof="1">
                <a:solidFill>
                  <a:schemeClr val="accent1">
                    <a:lumMod val="50000"/>
                  </a:schemeClr>
                </a:solidFill>
                <a:latin typeface="+mn-ea"/>
                <a:ea typeface="+mn-ea"/>
                <a:sym typeface="+mn-ea"/>
              </a:rPr>
              <a:t>》</a:t>
            </a:r>
            <a:r>
              <a:rPr lang="zh-CN" altLang="en-US" sz="1400" noProof="1">
                <a:solidFill>
                  <a:schemeClr val="accent1">
                    <a:lumMod val="50000"/>
                  </a:schemeClr>
                </a:solidFill>
                <a:latin typeface="+mn-ea"/>
                <a:ea typeface="+mn-ea"/>
                <a:sym typeface="+mn-ea"/>
              </a:rPr>
              <a:t>。</a:t>
            </a:r>
          </a:p>
          <a:p>
            <a:pPr marL="342900" indent="-342900" algn="just" hangingPunct="0">
              <a:lnSpc>
                <a:spcPts val="1800"/>
              </a:lnSpc>
              <a:buFont typeface="+mj-ea"/>
              <a:buAutoNum type="circleNumDbPlain"/>
            </a:pPr>
            <a:r>
              <a:rPr lang="zh-CN" altLang="en-US" sz="1400" noProof="1" smtClean="0">
                <a:solidFill>
                  <a:schemeClr val="accent1">
                    <a:lumMod val="50000"/>
                  </a:schemeClr>
                </a:solidFill>
                <a:latin typeface="+mn-ea"/>
                <a:ea typeface="+mn-ea"/>
                <a:sym typeface="+mn-ea"/>
              </a:rPr>
              <a:t>确定</a:t>
            </a:r>
            <a:r>
              <a:rPr lang="zh-CN" altLang="en-US" sz="1400" noProof="1">
                <a:solidFill>
                  <a:schemeClr val="accent1">
                    <a:lumMod val="50000"/>
                  </a:schemeClr>
                </a:solidFill>
                <a:latin typeface="+mn-ea"/>
                <a:ea typeface="+mn-ea"/>
                <a:sym typeface="+mn-ea"/>
              </a:rPr>
              <a:t>开会时间。</a:t>
            </a:r>
          </a:p>
          <a:p>
            <a:pPr marL="342900" indent="-342900" algn="just" hangingPunct="0">
              <a:lnSpc>
                <a:spcPts val="1800"/>
              </a:lnSpc>
              <a:buFont typeface="+mj-ea"/>
              <a:buAutoNum type="circleNumDbPlain"/>
            </a:pPr>
            <a:r>
              <a:rPr lang="zh-CN" altLang="en-US" sz="1400" noProof="1" smtClean="0">
                <a:solidFill>
                  <a:schemeClr val="accent1">
                    <a:lumMod val="50000"/>
                  </a:schemeClr>
                </a:solidFill>
                <a:latin typeface="+mn-ea"/>
                <a:ea typeface="+mn-ea"/>
                <a:sym typeface="+mn-ea"/>
              </a:rPr>
              <a:t>党支部</a:t>
            </a:r>
            <a:r>
              <a:rPr lang="zh-CN" altLang="en-US" sz="1400" noProof="1">
                <a:solidFill>
                  <a:schemeClr val="accent1">
                    <a:lumMod val="50000"/>
                  </a:schemeClr>
                </a:solidFill>
                <a:latin typeface="+mn-ea"/>
                <a:ea typeface="+mn-ea"/>
                <a:sym typeface="+mn-ea"/>
              </a:rPr>
              <a:t>大会由支部书记或组织委员主持。</a:t>
            </a:r>
          </a:p>
          <a:p>
            <a:pPr marL="342900" indent="-342900" algn="just" hangingPunct="0">
              <a:lnSpc>
                <a:spcPts val="1800"/>
              </a:lnSpc>
              <a:buFont typeface="+mj-ea"/>
              <a:buAutoNum type="circleNumDbPlain"/>
            </a:pPr>
            <a:r>
              <a:rPr lang="zh-CN" altLang="en-US" sz="1400" noProof="1" smtClean="0">
                <a:solidFill>
                  <a:schemeClr val="accent1">
                    <a:lumMod val="50000"/>
                  </a:schemeClr>
                </a:solidFill>
                <a:latin typeface="+mn-ea"/>
                <a:ea typeface="+mn-ea"/>
                <a:sym typeface="+mn-ea"/>
              </a:rPr>
              <a:t>由</a:t>
            </a:r>
            <a:r>
              <a:rPr lang="zh-CN" altLang="en-US" sz="1400" noProof="1">
                <a:solidFill>
                  <a:schemeClr val="accent1">
                    <a:lumMod val="50000"/>
                  </a:schemeClr>
                </a:solidFill>
                <a:latin typeface="+mn-ea"/>
                <a:ea typeface="+mn-ea"/>
                <a:sym typeface="+mn-ea"/>
              </a:rPr>
              <a:t>申请人汇报。主要是对党的认识、入党动机、家庭主要社会关系等。</a:t>
            </a:r>
          </a:p>
          <a:p>
            <a:pPr marL="342900" indent="-342900" algn="just" hangingPunct="0">
              <a:lnSpc>
                <a:spcPts val="1800"/>
              </a:lnSpc>
              <a:buFont typeface="+mj-ea"/>
              <a:buAutoNum type="circleNumDbPlain"/>
            </a:pPr>
            <a:r>
              <a:rPr lang="zh-CN" altLang="en-US" sz="1400" noProof="1" smtClean="0">
                <a:solidFill>
                  <a:schemeClr val="accent1">
                    <a:lumMod val="50000"/>
                  </a:schemeClr>
                </a:solidFill>
                <a:latin typeface="+mn-ea"/>
                <a:ea typeface="+mn-ea"/>
                <a:sym typeface="+mn-ea"/>
              </a:rPr>
              <a:t>入党</a:t>
            </a:r>
            <a:r>
              <a:rPr lang="zh-CN" altLang="en-US" sz="1400" noProof="1">
                <a:solidFill>
                  <a:schemeClr val="accent1">
                    <a:lumMod val="50000"/>
                  </a:schemeClr>
                </a:solidFill>
                <a:latin typeface="+mn-ea"/>
                <a:ea typeface="+mn-ea"/>
                <a:sym typeface="+mn-ea"/>
              </a:rPr>
              <a:t>介绍人介绍申请人的有关情况，并对其能否入党表明意见。</a:t>
            </a:r>
          </a:p>
          <a:p>
            <a:pPr marL="342900" indent="-342900" algn="just" hangingPunct="0">
              <a:lnSpc>
                <a:spcPts val="1800"/>
              </a:lnSpc>
              <a:buFont typeface="+mj-ea"/>
              <a:buAutoNum type="circleNumDbPlain"/>
            </a:pPr>
            <a:r>
              <a:rPr lang="zh-CN" altLang="en-US" sz="1400" noProof="1" smtClean="0">
                <a:solidFill>
                  <a:schemeClr val="accent1">
                    <a:lumMod val="50000"/>
                  </a:schemeClr>
                </a:solidFill>
                <a:latin typeface="+mn-ea"/>
                <a:ea typeface="+mn-ea"/>
                <a:sym typeface="+mn-ea"/>
              </a:rPr>
              <a:t>征求</a:t>
            </a:r>
            <a:r>
              <a:rPr lang="zh-CN" altLang="en-US" sz="1400" noProof="1">
                <a:solidFill>
                  <a:schemeClr val="accent1">
                    <a:lumMod val="50000"/>
                  </a:schemeClr>
                </a:solidFill>
                <a:latin typeface="+mn-ea"/>
                <a:ea typeface="+mn-ea"/>
                <a:sym typeface="+mn-ea"/>
              </a:rPr>
              <a:t>党内外群众意见的情况。</a:t>
            </a:r>
          </a:p>
          <a:p>
            <a:pPr marL="342900" indent="-342900" algn="just" hangingPunct="0">
              <a:lnSpc>
                <a:spcPts val="1800"/>
              </a:lnSpc>
              <a:buFont typeface="+mj-ea"/>
              <a:buAutoNum type="circleNumDbPlain"/>
            </a:pPr>
            <a:r>
              <a:rPr lang="zh-CN" altLang="en-US" sz="1400" noProof="1" smtClean="0">
                <a:solidFill>
                  <a:schemeClr val="accent1">
                    <a:lumMod val="50000"/>
                  </a:schemeClr>
                </a:solidFill>
                <a:latin typeface="+mn-ea"/>
                <a:ea typeface="+mn-ea"/>
                <a:sym typeface="+mn-ea"/>
              </a:rPr>
              <a:t>与会</a:t>
            </a:r>
            <a:r>
              <a:rPr lang="zh-CN" altLang="en-US" sz="1400" noProof="1">
                <a:solidFill>
                  <a:schemeClr val="accent1">
                    <a:lumMod val="50000"/>
                  </a:schemeClr>
                </a:solidFill>
                <a:latin typeface="+mn-ea"/>
                <a:ea typeface="+mn-ea"/>
                <a:sym typeface="+mn-ea"/>
              </a:rPr>
              <a:t>党员充分讨论中并进行无记名投票表决。</a:t>
            </a:r>
            <a:endParaRPr lang="en-US" altLang="zh-CN" sz="1400" noProof="1">
              <a:solidFill>
                <a:schemeClr val="accent1">
                  <a:lumMod val="50000"/>
                </a:schemeClr>
              </a:solidFill>
              <a:latin typeface="+mn-ea"/>
              <a:ea typeface="+mn-ea"/>
              <a:sym typeface="+mn-ea"/>
            </a:endParaRPr>
          </a:p>
          <a:p>
            <a:pPr marL="342900" indent="-342900" algn="just" hangingPunct="0">
              <a:lnSpc>
                <a:spcPts val="1800"/>
              </a:lnSpc>
              <a:buFont typeface="+mj-ea"/>
              <a:buAutoNum type="circleNumDbPlain"/>
            </a:pPr>
            <a:r>
              <a:rPr lang="zh-CN" altLang="en-US" sz="1400" noProof="1" smtClean="0">
                <a:solidFill>
                  <a:schemeClr val="accent1">
                    <a:lumMod val="50000"/>
                  </a:schemeClr>
                </a:solidFill>
                <a:latin typeface="+mn-ea"/>
                <a:ea typeface="+mn-ea"/>
                <a:sym typeface="+mn-ea"/>
              </a:rPr>
              <a:t>按照</a:t>
            </a:r>
            <a:r>
              <a:rPr lang="zh-CN" altLang="en-US" sz="1400" noProof="1">
                <a:solidFill>
                  <a:schemeClr val="accent1">
                    <a:lumMod val="50000"/>
                  </a:schemeClr>
                </a:solidFill>
                <a:latin typeface="+mn-ea"/>
                <a:ea typeface="+mn-ea"/>
                <a:sym typeface="+mn-ea"/>
              </a:rPr>
              <a:t>少数服从多数的原则作出决议并及时报上级党委审批。</a:t>
            </a:r>
          </a:p>
        </p:txBody>
      </p:sp>
      <p:sp>
        <p:nvSpPr>
          <p:cNvPr id="6" name="矩形 5"/>
          <p:cNvSpPr>
            <a:spLocks noChangeArrowheads="1"/>
          </p:cNvSpPr>
          <p:nvPr/>
        </p:nvSpPr>
        <p:spPr bwMode="auto">
          <a:xfrm>
            <a:off x="623544" y="-1372392"/>
            <a:ext cx="19129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hangingPunct="0"/>
            <a:r>
              <a:rPr lang="en-US" altLang="zh-CN" sz="2400" b="1" dirty="0">
                <a:solidFill>
                  <a:srgbClr val="DB0000"/>
                </a:solidFill>
                <a:latin typeface="微软雅黑" panose="020B0503020204020204" pitchFamily="34" charset="-122"/>
                <a:ea typeface="微软雅黑" panose="020B0503020204020204" pitchFamily="34" charset="-122"/>
              </a:rPr>
              <a:t>2</a:t>
            </a:r>
            <a:r>
              <a:rPr lang="zh-CN" altLang="en-US" sz="2400" b="1">
                <a:solidFill>
                  <a:srgbClr val="DB0000"/>
                </a:solidFill>
                <a:latin typeface="微软雅黑" panose="020B0503020204020204" pitchFamily="34" charset="-122"/>
                <a:ea typeface="微软雅黑" panose="020B0503020204020204" pitchFamily="34" charset="-122"/>
              </a:rPr>
              <a:t>、基本程序</a:t>
            </a:r>
          </a:p>
        </p:txBody>
      </p:sp>
      <p:sp>
        <p:nvSpPr>
          <p:cNvPr id="7" name="矩形 6"/>
          <p:cNvSpPr/>
          <p:nvPr/>
        </p:nvSpPr>
        <p:spPr>
          <a:xfrm>
            <a:off x="896145" y="1969979"/>
            <a:ext cx="1042274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500" noProof="1">
                <a:solidFill>
                  <a:schemeClr val="accent1">
                    <a:lumMod val="50000"/>
                  </a:schemeClr>
                </a:solidFill>
                <a:latin typeface="微软雅黑" panose="020B0503020204020204" pitchFamily="34" charset="-122"/>
                <a:ea typeface="微软雅黑" panose="020B0503020204020204" pitchFamily="34" charset="-122"/>
                <a:sym typeface="+mn-ea"/>
              </a:rPr>
              <a:t>党支部党员大会一般应由支部书记主持。如支部书记因故缺席，也可由支部副书记和支部委员主持。根据会议内容的不同，支部大会的具体程序也不同。下面，主要介绍</a:t>
            </a:r>
            <a:r>
              <a:rPr lang="en-US" altLang="zh-CN" sz="1500" noProof="1">
                <a:solidFill>
                  <a:schemeClr val="accent1">
                    <a:lumMod val="50000"/>
                  </a:schemeClr>
                </a:solidFill>
                <a:latin typeface="微软雅黑" panose="020B0503020204020204" pitchFamily="34" charset="-122"/>
                <a:ea typeface="微软雅黑" panose="020B0503020204020204" pitchFamily="34" charset="-122"/>
                <a:sym typeface="+mn-ea"/>
              </a:rPr>
              <a:t>3</a:t>
            </a:r>
            <a:r>
              <a:rPr lang="zh-CN" altLang="en-US" sz="1500" noProof="1">
                <a:solidFill>
                  <a:schemeClr val="accent1">
                    <a:lumMod val="50000"/>
                  </a:schemeClr>
                </a:solidFill>
                <a:latin typeface="微软雅黑" panose="020B0503020204020204" pitchFamily="34" charset="-122"/>
                <a:ea typeface="微软雅黑" panose="020B0503020204020204" pitchFamily="34" charset="-122"/>
                <a:sym typeface="+mn-ea"/>
              </a:rPr>
              <a:t>种形式：</a:t>
            </a:r>
          </a:p>
        </p:txBody>
      </p:sp>
      <p:sp>
        <p:nvSpPr>
          <p:cNvPr id="11" name="矩形 10"/>
          <p:cNvSpPr/>
          <p:nvPr/>
        </p:nvSpPr>
        <p:spPr>
          <a:xfrm>
            <a:off x="4658607" y="2745745"/>
            <a:ext cx="6549144" cy="1220847"/>
          </a:xfrm>
          <a:prstGeom prst="rect">
            <a:avLst/>
          </a:prstGeom>
          <a:noFill/>
        </p:spPr>
        <p:txBody>
          <a:bodyPr wrap="square">
            <a:spAutoFit/>
          </a:bodyPr>
          <a:lstStyle/>
          <a:p>
            <a:pPr marL="342900" indent="-342900" algn="just" hangingPunct="0">
              <a:lnSpc>
                <a:spcPts val="2200"/>
              </a:lnSpc>
              <a:buFont typeface="+mj-ea"/>
              <a:buAutoNum type="circleNumDbPlain"/>
            </a:pPr>
            <a:r>
              <a:rPr lang="zh-CN" altLang="en-US" sz="1400" noProof="1">
                <a:solidFill>
                  <a:schemeClr val="accent1">
                    <a:lumMod val="50000"/>
                  </a:schemeClr>
                </a:solidFill>
                <a:latin typeface="+mn-ea"/>
                <a:ea typeface="+mn-ea"/>
                <a:sym typeface="+mn-ea"/>
              </a:rPr>
              <a:t>主持者报告本支部党员的应到数、实到数、缺席数，宣布会议是否有效。</a:t>
            </a:r>
          </a:p>
          <a:p>
            <a:pPr marL="342900" indent="-342900" algn="just" hangingPunct="0">
              <a:lnSpc>
                <a:spcPts val="2200"/>
              </a:lnSpc>
              <a:buFont typeface="+mj-ea"/>
              <a:buAutoNum type="circleNumDbPlain"/>
            </a:pPr>
            <a:r>
              <a:rPr lang="zh-CN" altLang="en-US" sz="1400" noProof="1">
                <a:solidFill>
                  <a:schemeClr val="accent1">
                    <a:lumMod val="50000"/>
                  </a:schemeClr>
                </a:solidFill>
                <a:latin typeface="+mn-ea"/>
                <a:ea typeface="+mn-ea"/>
                <a:sym typeface="+mn-ea"/>
              </a:rPr>
              <a:t>讨论会议议题，按少数服从多数的原则进行表决。</a:t>
            </a:r>
          </a:p>
          <a:p>
            <a:pPr marL="342900" indent="-342900" algn="just" hangingPunct="0">
              <a:lnSpc>
                <a:spcPts val="2200"/>
              </a:lnSpc>
              <a:buFont typeface="+mj-ea"/>
              <a:buAutoNum type="circleNumDbPlain"/>
            </a:pPr>
            <a:r>
              <a:rPr lang="zh-CN" altLang="en-US" sz="1400" noProof="1">
                <a:solidFill>
                  <a:schemeClr val="accent1">
                    <a:lumMod val="50000"/>
                  </a:schemeClr>
                </a:solidFill>
                <a:latin typeface="+mn-ea"/>
                <a:ea typeface="+mn-ea"/>
                <a:sym typeface="+mn-ea"/>
              </a:rPr>
              <a:t>做好会议记录，并归案保存。</a:t>
            </a:r>
            <a:endParaRPr lang="en-US" altLang="zh-CN" sz="1400" noProof="1">
              <a:solidFill>
                <a:schemeClr val="accent1">
                  <a:lumMod val="50000"/>
                </a:schemeClr>
              </a:solidFill>
              <a:latin typeface="+mn-ea"/>
              <a:ea typeface="+mn-ea"/>
              <a:sym typeface="+mn-ea"/>
            </a:endParaRPr>
          </a:p>
          <a:p>
            <a:pPr marL="342900" indent="-342900" algn="just" hangingPunct="0">
              <a:lnSpc>
                <a:spcPts val="2200"/>
              </a:lnSpc>
              <a:buFont typeface="+mj-ea"/>
              <a:buAutoNum type="circleNumDbPlain"/>
            </a:pPr>
            <a:r>
              <a:rPr lang="zh-CN" altLang="en-US" sz="1400" noProof="1">
                <a:solidFill>
                  <a:schemeClr val="accent1">
                    <a:lumMod val="50000"/>
                  </a:schemeClr>
                </a:solidFill>
                <a:latin typeface="+mn-ea"/>
                <a:ea typeface="+mn-ea"/>
                <a:sym typeface="+mn-ea"/>
              </a:rPr>
              <a:t>将大会的决议决定报上级党组织审批并及时向党员公布。</a:t>
            </a:r>
          </a:p>
        </p:txBody>
      </p:sp>
      <p:sp>
        <p:nvSpPr>
          <p:cNvPr id="5" name="圆角矩形 4"/>
          <p:cNvSpPr/>
          <p:nvPr/>
        </p:nvSpPr>
        <p:spPr bwMode="auto">
          <a:xfrm>
            <a:off x="896145" y="2667000"/>
            <a:ext cx="2017713" cy="1429861"/>
          </a:xfrm>
          <a:prstGeom prst="roundRect">
            <a:avLst/>
          </a:prstGeom>
          <a:solidFill>
            <a:srgbClr val="DB0000"/>
          </a:solidFill>
          <a:ln w="38100"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4" name="矩形 3"/>
          <p:cNvSpPr>
            <a:spLocks noChangeArrowheads="1"/>
          </p:cNvSpPr>
          <p:nvPr/>
        </p:nvSpPr>
        <p:spPr bwMode="auto">
          <a:xfrm>
            <a:off x="1094582" y="2981880"/>
            <a:ext cx="1620838"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zh-CN" altLang="en-US" sz="2800" b="1" dirty="0">
                <a:solidFill>
                  <a:schemeClr val="bg2"/>
                </a:solidFill>
                <a:latin typeface="微软雅黑" panose="020B0503020204020204" pitchFamily="34" charset="-122"/>
                <a:ea typeface="微软雅黑" panose="020B0503020204020204" pitchFamily="34" charset="-122"/>
              </a:rPr>
              <a:t>报告工作</a:t>
            </a:r>
            <a:endParaRPr lang="en-US" altLang="zh-CN" sz="2800" b="1" dirty="0">
              <a:solidFill>
                <a:schemeClr val="bg2"/>
              </a:solidFill>
              <a:latin typeface="微软雅黑" panose="020B0503020204020204" pitchFamily="34" charset="-122"/>
              <a:ea typeface="微软雅黑" panose="020B0503020204020204" pitchFamily="34" charset="-122"/>
            </a:endParaRPr>
          </a:p>
          <a:p>
            <a:pPr algn="ctr" eaLnBrk="0" hangingPunct="0"/>
            <a:r>
              <a:rPr lang="zh-CN" altLang="en-US" dirty="0">
                <a:solidFill>
                  <a:schemeClr val="bg2"/>
                </a:solidFill>
                <a:latin typeface="微软雅黑" panose="020B0503020204020204" pitchFamily="34" charset="-122"/>
                <a:ea typeface="微软雅黑" panose="020B0503020204020204" pitchFamily="34" charset="-122"/>
              </a:rPr>
              <a:t>的党支部大会</a:t>
            </a:r>
          </a:p>
        </p:txBody>
      </p:sp>
      <p:sp>
        <p:nvSpPr>
          <p:cNvPr id="13" name="圆角矩形 12"/>
          <p:cNvSpPr/>
          <p:nvPr/>
        </p:nvSpPr>
        <p:spPr bwMode="auto">
          <a:xfrm>
            <a:off x="896145" y="4533466"/>
            <a:ext cx="2017713" cy="1429862"/>
          </a:xfrm>
          <a:prstGeom prst="roundRect">
            <a:avLst/>
          </a:prstGeom>
          <a:solidFill>
            <a:srgbClr val="DB0000"/>
          </a:solidFill>
          <a:ln w="38100"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15" name="矩形 14"/>
          <p:cNvSpPr>
            <a:spLocks noChangeArrowheads="1"/>
          </p:cNvSpPr>
          <p:nvPr/>
        </p:nvSpPr>
        <p:spPr bwMode="auto">
          <a:xfrm>
            <a:off x="1042989" y="4879304"/>
            <a:ext cx="172402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zh-CN" altLang="en-US" sz="2400" b="1" dirty="0">
                <a:solidFill>
                  <a:schemeClr val="bg2"/>
                </a:solidFill>
                <a:latin typeface="微软雅黑" panose="020B0503020204020204" pitchFamily="34" charset="-122"/>
                <a:ea typeface="微软雅黑" panose="020B0503020204020204" pitchFamily="34" charset="-122"/>
              </a:rPr>
              <a:t>吸收新党员</a:t>
            </a:r>
            <a:endParaRPr lang="en-US" altLang="zh-CN" sz="2400" b="1" dirty="0">
              <a:solidFill>
                <a:schemeClr val="bg2"/>
              </a:solidFill>
              <a:latin typeface="微软雅黑" panose="020B0503020204020204" pitchFamily="34" charset="-122"/>
              <a:ea typeface="微软雅黑" panose="020B0503020204020204" pitchFamily="34" charset="-122"/>
            </a:endParaRPr>
          </a:p>
          <a:p>
            <a:pPr algn="ctr" eaLnBrk="0" hangingPunct="0"/>
            <a:r>
              <a:rPr lang="zh-CN" altLang="en-US" dirty="0">
                <a:solidFill>
                  <a:schemeClr val="bg2"/>
                </a:solidFill>
                <a:latin typeface="微软雅黑" panose="020B0503020204020204" pitchFamily="34" charset="-122"/>
                <a:ea typeface="微软雅黑" panose="020B0503020204020204" pitchFamily="34" charset="-122"/>
              </a:rPr>
              <a:t>的党支部大会</a:t>
            </a:r>
          </a:p>
        </p:txBody>
      </p:sp>
      <p:cxnSp>
        <p:nvCxnSpPr>
          <p:cNvPr id="10" name="直接连接符 9"/>
          <p:cNvCxnSpPr>
            <a:cxnSpLocks noChangeShapeType="1"/>
          </p:cNvCxnSpPr>
          <p:nvPr/>
        </p:nvCxnSpPr>
        <p:spPr bwMode="auto">
          <a:xfrm flipH="1">
            <a:off x="1104900" y="4269899"/>
            <a:ext cx="10109200" cy="0"/>
          </a:xfrm>
          <a:prstGeom prst="line">
            <a:avLst/>
          </a:prstGeom>
          <a:noFill/>
          <a:ln w="9525">
            <a:solidFill>
              <a:srgbClr val="DB0000"/>
            </a:solidFill>
            <a:prstDash val="dash"/>
            <a:round/>
            <a:headEnd/>
            <a:tailEnd/>
          </a:ln>
        </p:spPr>
      </p:cxnSp>
      <p:sp>
        <p:nvSpPr>
          <p:cNvPr id="3" name="标题 2"/>
          <p:cNvSpPr>
            <a:spLocks noGrp="1"/>
          </p:cNvSpPr>
          <p:nvPr>
            <p:ph type="title"/>
          </p:nvPr>
        </p:nvSpPr>
        <p:spPr/>
        <p:txBody>
          <a:bodyPr/>
          <a:lstStyle/>
          <a:p>
            <a:r>
              <a:rPr lang="zh-CN" altLang="en-US" dirty="0"/>
              <a:t>党支部党员大会</a:t>
            </a:r>
          </a:p>
        </p:txBody>
      </p:sp>
      <p:grpSp>
        <p:nvGrpSpPr>
          <p:cNvPr id="16" name="组合 15"/>
          <p:cNvGrpSpPr/>
          <p:nvPr/>
        </p:nvGrpSpPr>
        <p:grpSpPr>
          <a:xfrm>
            <a:off x="1721796" y="1281440"/>
            <a:ext cx="4303562" cy="577062"/>
            <a:chOff x="1721796" y="1417983"/>
            <a:chExt cx="4303562" cy="577062"/>
          </a:xfrm>
        </p:grpSpPr>
        <p:sp>
          <p:nvSpPr>
            <p:cNvPr id="17" name="圆角矩形 16"/>
            <p:cNvSpPr>
              <a:spLocks noChangeArrowheads="1"/>
            </p:cNvSpPr>
            <p:nvPr/>
          </p:nvSpPr>
          <p:spPr bwMode="auto">
            <a:xfrm>
              <a:off x="2605882" y="1417983"/>
              <a:ext cx="3419476" cy="577062"/>
            </a:xfrm>
            <a:prstGeom prst="roundRect">
              <a:avLst>
                <a:gd name="adj" fmla="val 50000"/>
              </a:avLst>
            </a:prstGeom>
            <a:noFill/>
            <a:ln w="1905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lIns="360000" anchor="ctr">
              <a:noAutofit/>
            </a:bodyPr>
            <a:lstStyle/>
            <a:p>
              <a:pPr hangingPunct="0"/>
              <a:r>
                <a:rPr lang="zh-CN" altLang="en-US" sz="2400" b="1" dirty="0" smtClean="0">
                  <a:solidFill>
                    <a:schemeClr val="accent1"/>
                  </a:solidFill>
                  <a:latin typeface="微软雅黑" panose="020B0503020204020204" pitchFamily="34" charset="-122"/>
                  <a:ea typeface="微软雅黑" panose="020B0503020204020204" pitchFamily="34" charset="-122"/>
                </a:rPr>
                <a:t>基本程序</a:t>
              </a:r>
              <a:endParaRPr lang="zh-CN" altLang="en-US" sz="2400" b="1" dirty="0">
                <a:solidFill>
                  <a:schemeClr val="accent1"/>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bwMode="auto">
            <a:xfrm>
              <a:off x="1721796" y="1706514"/>
              <a:ext cx="1108127" cy="0"/>
            </a:xfrm>
            <a:prstGeom prst="line">
              <a:avLst/>
            </a:prstGeom>
            <a:solidFill>
              <a:schemeClr val="accent1"/>
            </a:solidFill>
            <a:ln w="19050" cap="flat" cmpd="sng" algn="ctr">
              <a:solidFill>
                <a:schemeClr val="accent1"/>
              </a:solidFill>
              <a:prstDash val="dash"/>
              <a:round/>
              <a:headEnd type="oval" w="med" len="med"/>
              <a:tailEnd type="oval" w="med" len="med"/>
            </a:ln>
          </p:spPr>
        </p:cxnSp>
      </p:grpSp>
      <p:sp>
        <p:nvSpPr>
          <p:cNvPr id="19" name="矩形 18"/>
          <p:cNvSpPr/>
          <p:nvPr/>
        </p:nvSpPr>
        <p:spPr>
          <a:xfrm>
            <a:off x="765514" y="1030791"/>
            <a:ext cx="961686" cy="10402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64433" rtlCol="0" anchor="ctr"/>
          <a:lstStyle/>
          <a:p>
            <a:pPr algn="ctr"/>
            <a:r>
              <a:rPr lang="en-US" altLang="zh-CN" sz="5369" dirty="0" smtClean="0">
                <a:solidFill>
                  <a:schemeClr val="accent3"/>
                </a:solidFill>
                <a:latin typeface="Impact" panose="020B0806030902050204" pitchFamily="34" charset="0"/>
              </a:rPr>
              <a:t>02</a:t>
            </a:r>
            <a:endParaRPr lang="zh-CN" altLang="en-US" sz="5369" dirty="0">
              <a:solidFill>
                <a:schemeClr val="accent3"/>
              </a:solidFill>
              <a:latin typeface="Impact" panose="020B0806030902050204" pitchFamily="34" charset="0"/>
            </a:endParaRPr>
          </a:p>
        </p:txBody>
      </p:sp>
      <p:sp>
        <p:nvSpPr>
          <p:cNvPr id="32" name="Freeform 122"/>
          <p:cNvSpPr>
            <a:spLocks noEditPoints="1"/>
          </p:cNvSpPr>
          <p:nvPr/>
        </p:nvSpPr>
        <p:spPr bwMode="auto">
          <a:xfrm>
            <a:off x="3331479" y="3052742"/>
            <a:ext cx="855327" cy="658376"/>
          </a:xfrm>
          <a:custGeom>
            <a:avLst/>
            <a:gdLst>
              <a:gd name="T0" fmla="*/ 73 w 152"/>
              <a:gd name="T1" fmla="*/ 0 h 117"/>
              <a:gd name="T2" fmla="*/ 73 w 152"/>
              <a:gd name="T3" fmla="*/ 43 h 117"/>
              <a:gd name="T4" fmla="*/ 152 w 152"/>
              <a:gd name="T5" fmla="*/ 106 h 117"/>
              <a:gd name="T6" fmla="*/ 0 w 152"/>
              <a:gd name="T7" fmla="*/ 117 h 117"/>
              <a:gd name="T8" fmla="*/ 26 w 152"/>
              <a:gd name="T9" fmla="*/ 106 h 117"/>
              <a:gd name="T10" fmla="*/ 25 w 152"/>
              <a:gd name="T11" fmla="*/ 85 h 117"/>
              <a:gd name="T12" fmla="*/ 31 w 152"/>
              <a:gd name="T13" fmla="*/ 64 h 117"/>
              <a:gd name="T14" fmla="*/ 72 w 152"/>
              <a:gd name="T15" fmla="*/ 95 h 117"/>
              <a:gd name="T16" fmla="*/ 116 w 152"/>
              <a:gd name="T17" fmla="*/ 65 h 117"/>
              <a:gd name="T18" fmla="*/ 122 w 152"/>
              <a:gd name="T19" fmla="*/ 98 h 117"/>
              <a:gd name="T20" fmla="*/ 152 w 152"/>
              <a:gd name="T21" fmla="*/ 106 h 117"/>
              <a:gd name="T22" fmla="*/ 45 w 152"/>
              <a:gd name="T23" fmla="*/ 105 h 117"/>
              <a:gd name="T24" fmla="*/ 44 w 152"/>
              <a:gd name="T25" fmla="*/ 90 h 117"/>
              <a:gd name="T26" fmla="*/ 42 w 152"/>
              <a:gd name="T27" fmla="*/ 95 h 117"/>
              <a:gd name="T28" fmla="*/ 42 w 152"/>
              <a:gd name="T29" fmla="*/ 106 h 117"/>
              <a:gd name="T30" fmla="*/ 105 w 152"/>
              <a:gd name="T31" fmla="*/ 106 h 117"/>
              <a:gd name="T32" fmla="*/ 105 w 152"/>
              <a:gd name="T33" fmla="*/ 95 h 117"/>
              <a:gd name="T34" fmla="*/ 102 w 152"/>
              <a:gd name="T35" fmla="*/ 90 h 117"/>
              <a:gd name="T36" fmla="*/ 102 w 152"/>
              <a:gd name="T37" fmla="*/ 105 h 117"/>
              <a:gd name="T38" fmla="*/ 105 w 152"/>
              <a:gd name="T39" fmla="*/ 106 h 117"/>
              <a:gd name="T40" fmla="*/ 71 w 152"/>
              <a:gd name="T41" fmla="*/ 56 h 117"/>
              <a:gd name="T42" fmla="*/ 72 w 152"/>
              <a:gd name="T43" fmla="*/ 87 h 117"/>
              <a:gd name="T44" fmla="*/ 74 w 152"/>
              <a:gd name="T45" fmla="*/ 56 h 117"/>
              <a:gd name="T46" fmla="*/ 62 w 152"/>
              <a:gd name="T47" fmla="*/ 49 h 117"/>
              <a:gd name="T48" fmla="*/ 145 w 152"/>
              <a:gd name="T49" fmla="*/ 80 h 117"/>
              <a:gd name="T50" fmla="*/ 141 w 152"/>
              <a:gd name="T51" fmla="*/ 58 h 117"/>
              <a:gd name="T52" fmla="*/ 140 w 152"/>
              <a:gd name="T53" fmla="*/ 65 h 117"/>
              <a:gd name="T54" fmla="*/ 139 w 152"/>
              <a:gd name="T55" fmla="*/ 57 h 117"/>
              <a:gd name="T56" fmla="*/ 135 w 152"/>
              <a:gd name="T57" fmla="*/ 57 h 117"/>
              <a:gd name="T58" fmla="*/ 135 w 152"/>
              <a:gd name="T59" fmla="*/ 65 h 117"/>
              <a:gd name="T60" fmla="*/ 134 w 152"/>
              <a:gd name="T61" fmla="*/ 58 h 117"/>
              <a:gd name="T62" fmla="*/ 130 w 152"/>
              <a:gd name="T63" fmla="*/ 80 h 117"/>
              <a:gd name="T64" fmla="*/ 135 w 152"/>
              <a:gd name="T65" fmla="*/ 93 h 117"/>
              <a:gd name="T66" fmla="*/ 132 w 152"/>
              <a:gd name="T67" fmla="*/ 102 h 117"/>
              <a:gd name="T68" fmla="*/ 132 w 152"/>
              <a:gd name="T69" fmla="*/ 106 h 117"/>
              <a:gd name="T70" fmla="*/ 144 w 152"/>
              <a:gd name="T71" fmla="*/ 104 h 117"/>
              <a:gd name="T72" fmla="*/ 139 w 152"/>
              <a:gd name="T73" fmla="*/ 102 h 117"/>
              <a:gd name="T74" fmla="*/ 146 w 152"/>
              <a:gd name="T75" fmla="*/ 89 h 117"/>
              <a:gd name="T76" fmla="*/ 149 w 152"/>
              <a:gd name="T77" fmla="*/ 79 h 117"/>
              <a:gd name="T78" fmla="*/ 146 w 152"/>
              <a:gd name="T79" fmla="*/ 79 h 117"/>
              <a:gd name="T80" fmla="*/ 144 w 152"/>
              <a:gd name="T81" fmla="*/ 87 h 117"/>
              <a:gd name="T82" fmla="*/ 131 w 152"/>
              <a:gd name="T83" fmla="*/ 88 h 117"/>
              <a:gd name="T84" fmla="*/ 128 w 152"/>
              <a:gd name="T85" fmla="*/ 79 h 117"/>
              <a:gd name="T86" fmla="*/ 128 w 152"/>
              <a:gd name="T87" fmla="*/ 79 h 117"/>
              <a:gd name="T88" fmla="*/ 127 w 152"/>
              <a:gd name="T89" fmla="*/ 77 h 117"/>
              <a:gd name="T90" fmla="*/ 125 w 152"/>
              <a:gd name="T91" fmla="*/ 79 h 117"/>
              <a:gd name="T92" fmla="*/ 125 w 152"/>
              <a:gd name="T93" fmla="*/ 79 h 117"/>
              <a:gd name="T94" fmla="*/ 125 w 152"/>
              <a:gd name="T95" fmla="*/ 81 h 117"/>
              <a:gd name="T96" fmla="*/ 135 w 152"/>
              <a:gd name="T97" fmla="*/ 9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2" h="117">
                <a:moveTo>
                  <a:pt x="53" y="22"/>
                </a:moveTo>
                <a:cubicBezTo>
                  <a:pt x="53" y="10"/>
                  <a:pt x="62" y="0"/>
                  <a:pt x="73" y="0"/>
                </a:cubicBezTo>
                <a:cubicBezTo>
                  <a:pt x="85" y="0"/>
                  <a:pt x="94" y="10"/>
                  <a:pt x="94" y="22"/>
                </a:cubicBezTo>
                <a:cubicBezTo>
                  <a:pt x="94" y="34"/>
                  <a:pt x="85" y="43"/>
                  <a:pt x="73" y="43"/>
                </a:cubicBezTo>
                <a:cubicBezTo>
                  <a:pt x="62" y="43"/>
                  <a:pt x="53" y="34"/>
                  <a:pt x="53" y="22"/>
                </a:cubicBezTo>
                <a:close/>
                <a:moveTo>
                  <a:pt x="152" y="106"/>
                </a:moveTo>
                <a:cubicBezTo>
                  <a:pt x="152" y="117"/>
                  <a:pt x="152" y="117"/>
                  <a:pt x="152" y="117"/>
                </a:cubicBezTo>
                <a:cubicBezTo>
                  <a:pt x="0" y="117"/>
                  <a:pt x="0" y="117"/>
                  <a:pt x="0" y="117"/>
                </a:cubicBezTo>
                <a:cubicBezTo>
                  <a:pt x="0" y="106"/>
                  <a:pt x="0" y="106"/>
                  <a:pt x="0" y="106"/>
                </a:cubicBezTo>
                <a:cubicBezTo>
                  <a:pt x="26" y="106"/>
                  <a:pt x="26" y="106"/>
                  <a:pt x="26" y="106"/>
                </a:cubicBezTo>
                <a:cubicBezTo>
                  <a:pt x="26" y="103"/>
                  <a:pt x="25" y="101"/>
                  <a:pt x="25" y="98"/>
                </a:cubicBezTo>
                <a:cubicBezTo>
                  <a:pt x="25" y="94"/>
                  <a:pt x="25" y="89"/>
                  <a:pt x="25" y="85"/>
                </a:cubicBezTo>
                <a:cubicBezTo>
                  <a:pt x="26" y="78"/>
                  <a:pt x="27" y="71"/>
                  <a:pt x="31" y="65"/>
                </a:cubicBezTo>
                <a:cubicBezTo>
                  <a:pt x="31" y="64"/>
                  <a:pt x="31" y="64"/>
                  <a:pt x="31" y="64"/>
                </a:cubicBezTo>
                <a:cubicBezTo>
                  <a:pt x="32" y="63"/>
                  <a:pt x="37" y="53"/>
                  <a:pt x="53" y="50"/>
                </a:cubicBezTo>
                <a:cubicBezTo>
                  <a:pt x="72" y="95"/>
                  <a:pt x="72" y="95"/>
                  <a:pt x="72" y="95"/>
                </a:cubicBezTo>
                <a:cubicBezTo>
                  <a:pt x="94" y="50"/>
                  <a:pt x="94" y="50"/>
                  <a:pt x="94" y="50"/>
                </a:cubicBezTo>
                <a:cubicBezTo>
                  <a:pt x="101" y="52"/>
                  <a:pt x="112" y="58"/>
                  <a:pt x="116" y="65"/>
                </a:cubicBezTo>
                <a:cubicBezTo>
                  <a:pt x="120" y="71"/>
                  <a:pt x="121" y="78"/>
                  <a:pt x="121" y="85"/>
                </a:cubicBezTo>
                <a:cubicBezTo>
                  <a:pt x="122" y="89"/>
                  <a:pt x="122" y="94"/>
                  <a:pt x="122" y="98"/>
                </a:cubicBezTo>
                <a:cubicBezTo>
                  <a:pt x="121" y="101"/>
                  <a:pt x="121" y="103"/>
                  <a:pt x="121" y="106"/>
                </a:cubicBezTo>
                <a:lnTo>
                  <a:pt x="152" y="106"/>
                </a:lnTo>
                <a:close/>
                <a:moveTo>
                  <a:pt x="45" y="106"/>
                </a:moveTo>
                <a:cubicBezTo>
                  <a:pt x="45" y="106"/>
                  <a:pt x="45" y="106"/>
                  <a:pt x="45" y="105"/>
                </a:cubicBezTo>
                <a:cubicBezTo>
                  <a:pt x="45" y="102"/>
                  <a:pt x="45" y="98"/>
                  <a:pt x="45" y="94"/>
                </a:cubicBezTo>
                <a:cubicBezTo>
                  <a:pt x="45" y="93"/>
                  <a:pt x="45" y="91"/>
                  <a:pt x="44" y="90"/>
                </a:cubicBezTo>
                <a:cubicBezTo>
                  <a:pt x="43" y="89"/>
                  <a:pt x="43" y="90"/>
                  <a:pt x="42" y="91"/>
                </a:cubicBezTo>
                <a:cubicBezTo>
                  <a:pt x="42" y="92"/>
                  <a:pt x="42" y="94"/>
                  <a:pt x="42" y="95"/>
                </a:cubicBezTo>
                <a:cubicBezTo>
                  <a:pt x="42" y="96"/>
                  <a:pt x="42" y="98"/>
                  <a:pt x="42" y="100"/>
                </a:cubicBezTo>
                <a:cubicBezTo>
                  <a:pt x="42" y="100"/>
                  <a:pt x="42" y="103"/>
                  <a:pt x="42" y="106"/>
                </a:cubicBezTo>
                <a:lnTo>
                  <a:pt x="45" y="106"/>
                </a:lnTo>
                <a:close/>
                <a:moveTo>
                  <a:pt x="105" y="106"/>
                </a:moveTo>
                <a:cubicBezTo>
                  <a:pt x="105" y="103"/>
                  <a:pt x="105" y="100"/>
                  <a:pt x="105" y="100"/>
                </a:cubicBezTo>
                <a:cubicBezTo>
                  <a:pt x="105" y="98"/>
                  <a:pt x="105" y="96"/>
                  <a:pt x="105" y="95"/>
                </a:cubicBezTo>
                <a:cubicBezTo>
                  <a:pt x="105" y="94"/>
                  <a:pt x="105" y="92"/>
                  <a:pt x="105" y="91"/>
                </a:cubicBezTo>
                <a:cubicBezTo>
                  <a:pt x="104" y="90"/>
                  <a:pt x="103" y="89"/>
                  <a:pt x="102" y="90"/>
                </a:cubicBezTo>
                <a:cubicBezTo>
                  <a:pt x="102" y="91"/>
                  <a:pt x="102" y="93"/>
                  <a:pt x="102" y="94"/>
                </a:cubicBezTo>
                <a:cubicBezTo>
                  <a:pt x="102" y="98"/>
                  <a:pt x="102" y="102"/>
                  <a:pt x="102" y="105"/>
                </a:cubicBezTo>
                <a:cubicBezTo>
                  <a:pt x="102" y="106"/>
                  <a:pt x="102" y="106"/>
                  <a:pt x="102" y="106"/>
                </a:cubicBezTo>
                <a:lnTo>
                  <a:pt x="105" y="106"/>
                </a:lnTo>
                <a:close/>
                <a:moveTo>
                  <a:pt x="62" y="49"/>
                </a:moveTo>
                <a:cubicBezTo>
                  <a:pt x="71" y="56"/>
                  <a:pt x="71" y="56"/>
                  <a:pt x="71" y="56"/>
                </a:cubicBezTo>
                <a:cubicBezTo>
                  <a:pt x="65" y="71"/>
                  <a:pt x="65" y="71"/>
                  <a:pt x="65" y="71"/>
                </a:cubicBezTo>
                <a:cubicBezTo>
                  <a:pt x="72" y="87"/>
                  <a:pt x="72" y="87"/>
                  <a:pt x="72" y="87"/>
                </a:cubicBezTo>
                <a:cubicBezTo>
                  <a:pt x="80" y="71"/>
                  <a:pt x="80" y="71"/>
                  <a:pt x="80" y="71"/>
                </a:cubicBezTo>
                <a:cubicBezTo>
                  <a:pt x="74" y="56"/>
                  <a:pt x="74" y="56"/>
                  <a:pt x="74" y="56"/>
                </a:cubicBezTo>
                <a:cubicBezTo>
                  <a:pt x="83" y="49"/>
                  <a:pt x="83" y="49"/>
                  <a:pt x="83" y="49"/>
                </a:cubicBezTo>
                <a:lnTo>
                  <a:pt x="62" y="49"/>
                </a:lnTo>
                <a:close/>
                <a:moveTo>
                  <a:pt x="137" y="88"/>
                </a:moveTo>
                <a:cubicBezTo>
                  <a:pt x="141" y="88"/>
                  <a:pt x="145" y="84"/>
                  <a:pt x="145" y="80"/>
                </a:cubicBezTo>
                <a:cubicBezTo>
                  <a:pt x="145" y="64"/>
                  <a:pt x="145" y="64"/>
                  <a:pt x="145" y="64"/>
                </a:cubicBezTo>
                <a:cubicBezTo>
                  <a:pt x="145" y="61"/>
                  <a:pt x="143" y="59"/>
                  <a:pt x="141" y="58"/>
                </a:cubicBezTo>
                <a:cubicBezTo>
                  <a:pt x="141" y="64"/>
                  <a:pt x="141" y="64"/>
                  <a:pt x="141" y="64"/>
                </a:cubicBezTo>
                <a:cubicBezTo>
                  <a:pt x="141" y="64"/>
                  <a:pt x="140" y="65"/>
                  <a:pt x="140" y="65"/>
                </a:cubicBezTo>
                <a:cubicBezTo>
                  <a:pt x="139" y="65"/>
                  <a:pt x="139" y="64"/>
                  <a:pt x="139" y="64"/>
                </a:cubicBezTo>
                <a:cubicBezTo>
                  <a:pt x="139" y="57"/>
                  <a:pt x="139" y="57"/>
                  <a:pt x="139" y="57"/>
                </a:cubicBezTo>
                <a:cubicBezTo>
                  <a:pt x="138" y="57"/>
                  <a:pt x="138" y="57"/>
                  <a:pt x="137" y="57"/>
                </a:cubicBezTo>
                <a:cubicBezTo>
                  <a:pt x="137" y="57"/>
                  <a:pt x="136" y="57"/>
                  <a:pt x="135" y="57"/>
                </a:cubicBezTo>
                <a:cubicBezTo>
                  <a:pt x="135" y="64"/>
                  <a:pt x="135" y="64"/>
                  <a:pt x="135" y="64"/>
                </a:cubicBezTo>
                <a:cubicBezTo>
                  <a:pt x="135" y="64"/>
                  <a:pt x="135" y="65"/>
                  <a:pt x="135" y="65"/>
                </a:cubicBezTo>
                <a:cubicBezTo>
                  <a:pt x="134" y="65"/>
                  <a:pt x="134" y="64"/>
                  <a:pt x="134" y="64"/>
                </a:cubicBezTo>
                <a:cubicBezTo>
                  <a:pt x="134" y="58"/>
                  <a:pt x="134" y="58"/>
                  <a:pt x="134" y="58"/>
                </a:cubicBezTo>
                <a:cubicBezTo>
                  <a:pt x="131" y="59"/>
                  <a:pt x="130" y="61"/>
                  <a:pt x="130" y="64"/>
                </a:cubicBezTo>
                <a:cubicBezTo>
                  <a:pt x="130" y="80"/>
                  <a:pt x="130" y="80"/>
                  <a:pt x="130" y="80"/>
                </a:cubicBezTo>
                <a:cubicBezTo>
                  <a:pt x="130" y="84"/>
                  <a:pt x="133" y="88"/>
                  <a:pt x="137" y="88"/>
                </a:cubicBezTo>
                <a:close/>
                <a:moveTo>
                  <a:pt x="135" y="93"/>
                </a:moveTo>
                <a:cubicBezTo>
                  <a:pt x="135" y="102"/>
                  <a:pt x="135" y="102"/>
                  <a:pt x="135" y="102"/>
                </a:cubicBezTo>
                <a:cubicBezTo>
                  <a:pt x="132" y="102"/>
                  <a:pt x="132" y="102"/>
                  <a:pt x="132" y="102"/>
                </a:cubicBezTo>
                <a:cubicBezTo>
                  <a:pt x="130" y="102"/>
                  <a:pt x="130" y="103"/>
                  <a:pt x="130" y="104"/>
                </a:cubicBezTo>
                <a:cubicBezTo>
                  <a:pt x="130" y="105"/>
                  <a:pt x="130" y="106"/>
                  <a:pt x="132" y="106"/>
                </a:cubicBezTo>
                <a:cubicBezTo>
                  <a:pt x="143" y="106"/>
                  <a:pt x="143" y="106"/>
                  <a:pt x="143" y="106"/>
                </a:cubicBezTo>
                <a:cubicBezTo>
                  <a:pt x="144" y="106"/>
                  <a:pt x="144" y="105"/>
                  <a:pt x="144" y="104"/>
                </a:cubicBezTo>
                <a:cubicBezTo>
                  <a:pt x="144" y="103"/>
                  <a:pt x="144" y="102"/>
                  <a:pt x="143" y="102"/>
                </a:cubicBezTo>
                <a:cubicBezTo>
                  <a:pt x="139" y="102"/>
                  <a:pt x="139" y="102"/>
                  <a:pt x="139" y="102"/>
                </a:cubicBezTo>
                <a:cubicBezTo>
                  <a:pt x="139" y="93"/>
                  <a:pt x="139" y="93"/>
                  <a:pt x="139" y="93"/>
                </a:cubicBezTo>
                <a:cubicBezTo>
                  <a:pt x="142" y="92"/>
                  <a:pt x="144" y="91"/>
                  <a:pt x="146" y="89"/>
                </a:cubicBezTo>
                <a:cubicBezTo>
                  <a:pt x="148" y="87"/>
                  <a:pt x="149" y="83"/>
                  <a:pt x="149" y="80"/>
                </a:cubicBezTo>
                <a:cubicBezTo>
                  <a:pt x="149" y="79"/>
                  <a:pt x="149" y="79"/>
                  <a:pt x="149" y="79"/>
                </a:cubicBezTo>
                <a:cubicBezTo>
                  <a:pt x="149" y="78"/>
                  <a:pt x="149" y="78"/>
                  <a:pt x="148" y="78"/>
                </a:cubicBezTo>
                <a:cubicBezTo>
                  <a:pt x="147" y="78"/>
                  <a:pt x="146" y="78"/>
                  <a:pt x="146" y="79"/>
                </a:cubicBezTo>
                <a:cubicBezTo>
                  <a:pt x="146" y="79"/>
                  <a:pt x="146" y="79"/>
                  <a:pt x="146" y="80"/>
                </a:cubicBezTo>
                <a:cubicBezTo>
                  <a:pt x="146" y="83"/>
                  <a:pt x="145" y="86"/>
                  <a:pt x="144" y="87"/>
                </a:cubicBezTo>
                <a:cubicBezTo>
                  <a:pt x="142" y="89"/>
                  <a:pt x="140" y="90"/>
                  <a:pt x="137" y="90"/>
                </a:cubicBezTo>
                <a:cubicBezTo>
                  <a:pt x="135" y="90"/>
                  <a:pt x="133" y="89"/>
                  <a:pt x="131" y="88"/>
                </a:cubicBezTo>
                <a:cubicBezTo>
                  <a:pt x="129" y="86"/>
                  <a:pt x="128" y="84"/>
                  <a:pt x="128" y="81"/>
                </a:cubicBezTo>
                <a:cubicBezTo>
                  <a:pt x="128" y="80"/>
                  <a:pt x="128" y="80"/>
                  <a:pt x="128" y="79"/>
                </a:cubicBezTo>
                <a:cubicBezTo>
                  <a:pt x="128" y="79"/>
                  <a:pt x="128" y="79"/>
                  <a:pt x="128" y="79"/>
                </a:cubicBezTo>
                <a:cubicBezTo>
                  <a:pt x="128" y="79"/>
                  <a:pt x="128" y="79"/>
                  <a:pt x="128" y="79"/>
                </a:cubicBezTo>
                <a:cubicBezTo>
                  <a:pt x="128" y="79"/>
                  <a:pt x="128" y="79"/>
                  <a:pt x="128" y="79"/>
                </a:cubicBezTo>
                <a:cubicBezTo>
                  <a:pt x="128" y="78"/>
                  <a:pt x="128" y="77"/>
                  <a:pt x="127" y="77"/>
                </a:cubicBezTo>
                <a:cubicBezTo>
                  <a:pt x="126" y="77"/>
                  <a:pt x="125" y="78"/>
                  <a:pt x="125" y="79"/>
                </a:cubicBezTo>
                <a:cubicBezTo>
                  <a:pt x="125" y="79"/>
                  <a:pt x="125" y="79"/>
                  <a:pt x="125" y="79"/>
                </a:cubicBezTo>
                <a:cubicBezTo>
                  <a:pt x="125" y="79"/>
                  <a:pt x="125" y="79"/>
                  <a:pt x="125" y="79"/>
                </a:cubicBezTo>
                <a:cubicBezTo>
                  <a:pt x="125" y="79"/>
                  <a:pt x="125" y="79"/>
                  <a:pt x="125" y="79"/>
                </a:cubicBezTo>
                <a:cubicBezTo>
                  <a:pt x="125" y="79"/>
                  <a:pt x="125" y="79"/>
                  <a:pt x="125" y="79"/>
                </a:cubicBezTo>
                <a:cubicBezTo>
                  <a:pt x="125" y="80"/>
                  <a:pt x="125" y="80"/>
                  <a:pt x="125" y="81"/>
                </a:cubicBezTo>
                <a:cubicBezTo>
                  <a:pt x="125" y="85"/>
                  <a:pt x="127" y="88"/>
                  <a:pt x="129" y="90"/>
                </a:cubicBezTo>
                <a:cubicBezTo>
                  <a:pt x="131" y="91"/>
                  <a:pt x="133" y="92"/>
                  <a:pt x="135" y="93"/>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41" name="组合 40"/>
          <p:cNvGrpSpPr/>
          <p:nvPr/>
        </p:nvGrpSpPr>
        <p:grpSpPr>
          <a:xfrm>
            <a:off x="3335854" y="4848623"/>
            <a:ext cx="915408" cy="799548"/>
            <a:chOff x="-3009900" y="5043488"/>
            <a:chExt cx="2157412" cy="1884361"/>
          </a:xfrm>
          <a:solidFill>
            <a:schemeClr val="tx1">
              <a:lumMod val="50000"/>
              <a:lumOff val="50000"/>
            </a:schemeClr>
          </a:solidFill>
        </p:grpSpPr>
        <p:sp>
          <p:nvSpPr>
            <p:cNvPr id="40" name="任意多边形 39"/>
            <p:cNvSpPr>
              <a:spLocks/>
            </p:cNvSpPr>
            <p:nvPr/>
          </p:nvSpPr>
          <p:spPr bwMode="auto">
            <a:xfrm>
              <a:off x="-3009900" y="6140449"/>
              <a:ext cx="2157412" cy="787400"/>
            </a:xfrm>
            <a:custGeom>
              <a:avLst/>
              <a:gdLst>
                <a:gd name="connsiteX0" fmla="*/ 1595429 w 2157412"/>
                <a:gd name="connsiteY0" fmla="*/ 309563 h 787400"/>
                <a:gd name="connsiteX1" fmla="*/ 1859448 w 2157412"/>
                <a:gd name="connsiteY1" fmla="*/ 309563 h 787400"/>
                <a:gd name="connsiteX2" fmla="*/ 2040489 w 2157412"/>
                <a:gd name="connsiteY2" fmla="*/ 456301 h 787400"/>
                <a:gd name="connsiteX3" fmla="*/ 2040489 w 2157412"/>
                <a:gd name="connsiteY3" fmla="*/ 595513 h 787400"/>
                <a:gd name="connsiteX4" fmla="*/ 2157412 w 2157412"/>
                <a:gd name="connsiteY4" fmla="*/ 595513 h 787400"/>
                <a:gd name="connsiteX5" fmla="*/ 2157412 w 2157412"/>
                <a:gd name="connsiteY5" fmla="*/ 787400 h 787400"/>
                <a:gd name="connsiteX6" fmla="*/ 0 w 2157412"/>
                <a:gd name="connsiteY6" fmla="*/ 787400 h 787400"/>
                <a:gd name="connsiteX7" fmla="*/ 0 w 2157412"/>
                <a:gd name="connsiteY7" fmla="*/ 595513 h 787400"/>
                <a:gd name="connsiteX8" fmla="*/ 116923 w 2157412"/>
                <a:gd name="connsiteY8" fmla="*/ 595513 h 787400"/>
                <a:gd name="connsiteX9" fmla="*/ 116923 w 2157412"/>
                <a:gd name="connsiteY9" fmla="*/ 471351 h 787400"/>
                <a:gd name="connsiteX10" fmla="*/ 297964 w 2157412"/>
                <a:gd name="connsiteY10" fmla="*/ 324613 h 787400"/>
                <a:gd name="connsiteX11" fmla="*/ 561983 w 2157412"/>
                <a:gd name="connsiteY11" fmla="*/ 324613 h 787400"/>
                <a:gd name="connsiteX12" fmla="*/ 743025 w 2157412"/>
                <a:gd name="connsiteY12" fmla="*/ 471351 h 787400"/>
                <a:gd name="connsiteX13" fmla="*/ 743025 w 2157412"/>
                <a:gd name="connsiteY13" fmla="*/ 595513 h 787400"/>
                <a:gd name="connsiteX14" fmla="*/ 761883 w 2157412"/>
                <a:gd name="connsiteY14" fmla="*/ 595513 h 787400"/>
                <a:gd name="connsiteX15" fmla="*/ 761883 w 2157412"/>
                <a:gd name="connsiteY15" fmla="*/ 471351 h 787400"/>
                <a:gd name="connsiteX16" fmla="*/ 950468 w 2157412"/>
                <a:gd name="connsiteY16" fmla="*/ 324613 h 787400"/>
                <a:gd name="connsiteX17" fmla="*/ 1214487 w 2157412"/>
                <a:gd name="connsiteY17" fmla="*/ 324613 h 787400"/>
                <a:gd name="connsiteX18" fmla="*/ 1395529 w 2157412"/>
                <a:gd name="connsiteY18" fmla="*/ 471351 h 787400"/>
                <a:gd name="connsiteX19" fmla="*/ 1395529 w 2157412"/>
                <a:gd name="connsiteY19" fmla="*/ 595513 h 787400"/>
                <a:gd name="connsiteX20" fmla="*/ 1414387 w 2157412"/>
                <a:gd name="connsiteY20" fmla="*/ 595513 h 787400"/>
                <a:gd name="connsiteX21" fmla="*/ 1414387 w 2157412"/>
                <a:gd name="connsiteY21" fmla="*/ 456301 h 787400"/>
                <a:gd name="connsiteX22" fmla="*/ 1595429 w 2157412"/>
                <a:gd name="connsiteY22" fmla="*/ 309563 h 787400"/>
                <a:gd name="connsiteX23" fmla="*/ 1082675 w 2157412"/>
                <a:gd name="connsiteY23" fmla="*/ 19050 h 787400"/>
                <a:gd name="connsiteX24" fmla="*/ 1214437 w 2157412"/>
                <a:gd name="connsiteY24" fmla="*/ 150812 h 787400"/>
                <a:gd name="connsiteX25" fmla="*/ 1082675 w 2157412"/>
                <a:gd name="connsiteY25" fmla="*/ 282575 h 787400"/>
                <a:gd name="connsiteX26" fmla="*/ 950912 w 2157412"/>
                <a:gd name="connsiteY26" fmla="*/ 150812 h 787400"/>
                <a:gd name="connsiteX27" fmla="*/ 1082675 w 2157412"/>
                <a:gd name="connsiteY27" fmla="*/ 19050 h 787400"/>
                <a:gd name="connsiteX28" fmla="*/ 438150 w 2157412"/>
                <a:gd name="connsiteY28" fmla="*/ 19050 h 787400"/>
                <a:gd name="connsiteX29" fmla="*/ 569913 w 2157412"/>
                <a:gd name="connsiteY29" fmla="*/ 150813 h 787400"/>
                <a:gd name="connsiteX30" fmla="*/ 438150 w 2157412"/>
                <a:gd name="connsiteY30" fmla="*/ 282576 h 787400"/>
                <a:gd name="connsiteX31" fmla="*/ 306387 w 2157412"/>
                <a:gd name="connsiteY31" fmla="*/ 150813 h 787400"/>
                <a:gd name="connsiteX32" fmla="*/ 438150 w 2157412"/>
                <a:gd name="connsiteY32" fmla="*/ 19050 h 787400"/>
                <a:gd name="connsiteX33" fmla="*/ 1735138 w 2157412"/>
                <a:gd name="connsiteY33" fmla="*/ 0 h 787400"/>
                <a:gd name="connsiteX34" fmla="*/ 1866901 w 2157412"/>
                <a:gd name="connsiteY34" fmla="*/ 134144 h 787400"/>
                <a:gd name="connsiteX35" fmla="*/ 1735138 w 2157412"/>
                <a:gd name="connsiteY35" fmla="*/ 268288 h 787400"/>
                <a:gd name="connsiteX36" fmla="*/ 1603375 w 2157412"/>
                <a:gd name="connsiteY36" fmla="*/ 134144 h 787400"/>
                <a:gd name="connsiteX37" fmla="*/ 1735138 w 2157412"/>
                <a:gd name="connsiteY37" fmla="*/ 0 h 78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157412" h="787400">
                  <a:moveTo>
                    <a:pt x="1595429" y="309563"/>
                  </a:moveTo>
                  <a:cubicBezTo>
                    <a:pt x="1595429" y="309563"/>
                    <a:pt x="1595429" y="309563"/>
                    <a:pt x="1859448" y="309563"/>
                  </a:cubicBezTo>
                  <a:cubicBezTo>
                    <a:pt x="1859448" y="309563"/>
                    <a:pt x="2025403" y="309563"/>
                    <a:pt x="2040489" y="456301"/>
                  </a:cubicBezTo>
                  <a:cubicBezTo>
                    <a:pt x="2040489" y="456301"/>
                    <a:pt x="2040489" y="456301"/>
                    <a:pt x="2040489" y="595513"/>
                  </a:cubicBezTo>
                  <a:lnTo>
                    <a:pt x="2157412" y="595513"/>
                  </a:lnTo>
                  <a:cubicBezTo>
                    <a:pt x="2157412" y="595513"/>
                    <a:pt x="2157412" y="595513"/>
                    <a:pt x="2157412" y="787400"/>
                  </a:cubicBezTo>
                  <a:cubicBezTo>
                    <a:pt x="2157412" y="787400"/>
                    <a:pt x="2157412" y="787400"/>
                    <a:pt x="0" y="787400"/>
                  </a:cubicBezTo>
                  <a:cubicBezTo>
                    <a:pt x="0" y="787400"/>
                    <a:pt x="0" y="787400"/>
                    <a:pt x="0" y="595513"/>
                  </a:cubicBezTo>
                  <a:cubicBezTo>
                    <a:pt x="0" y="595513"/>
                    <a:pt x="0" y="595513"/>
                    <a:pt x="116923" y="595513"/>
                  </a:cubicBezTo>
                  <a:cubicBezTo>
                    <a:pt x="116923" y="595513"/>
                    <a:pt x="116923" y="595513"/>
                    <a:pt x="116923" y="471351"/>
                  </a:cubicBezTo>
                  <a:cubicBezTo>
                    <a:pt x="116923" y="471351"/>
                    <a:pt x="109379" y="332138"/>
                    <a:pt x="297964" y="324613"/>
                  </a:cubicBezTo>
                  <a:cubicBezTo>
                    <a:pt x="297964" y="324613"/>
                    <a:pt x="297964" y="324613"/>
                    <a:pt x="561983" y="324613"/>
                  </a:cubicBezTo>
                  <a:cubicBezTo>
                    <a:pt x="561983" y="324613"/>
                    <a:pt x="735482" y="324613"/>
                    <a:pt x="743025" y="471351"/>
                  </a:cubicBezTo>
                  <a:cubicBezTo>
                    <a:pt x="743025" y="471351"/>
                    <a:pt x="743025" y="471351"/>
                    <a:pt x="743025" y="595513"/>
                  </a:cubicBezTo>
                  <a:cubicBezTo>
                    <a:pt x="743025" y="595513"/>
                    <a:pt x="743025" y="595513"/>
                    <a:pt x="761883" y="595513"/>
                  </a:cubicBezTo>
                  <a:cubicBezTo>
                    <a:pt x="761883" y="595513"/>
                    <a:pt x="761883" y="595513"/>
                    <a:pt x="761883" y="471351"/>
                  </a:cubicBezTo>
                  <a:cubicBezTo>
                    <a:pt x="761883" y="471351"/>
                    <a:pt x="754340" y="332138"/>
                    <a:pt x="950468" y="324613"/>
                  </a:cubicBezTo>
                  <a:cubicBezTo>
                    <a:pt x="950468" y="324613"/>
                    <a:pt x="950468" y="324613"/>
                    <a:pt x="1214487" y="324613"/>
                  </a:cubicBezTo>
                  <a:cubicBezTo>
                    <a:pt x="1214487" y="324613"/>
                    <a:pt x="1380442" y="324613"/>
                    <a:pt x="1395529" y="471351"/>
                  </a:cubicBezTo>
                  <a:cubicBezTo>
                    <a:pt x="1395529" y="471351"/>
                    <a:pt x="1395529" y="471351"/>
                    <a:pt x="1395529" y="595513"/>
                  </a:cubicBezTo>
                  <a:cubicBezTo>
                    <a:pt x="1395529" y="595513"/>
                    <a:pt x="1395529" y="595513"/>
                    <a:pt x="1414387" y="595513"/>
                  </a:cubicBezTo>
                  <a:cubicBezTo>
                    <a:pt x="1414387" y="595513"/>
                    <a:pt x="1414387" y="595513"/>
                    <a:pt x="1414387" y="456301"/>
                  </a:cubicBezTo>
                  <a:cubicBezTo>
                    <a:pt x="1414387" y="456301"/>
                    <a:pt x="1403072" y="317088"/>
                    <a:pt x="1595429" y="309563"/>
                  </a:cubicBezTo>
                  <a:close/>
                  <a:moveTo>
                    <a:pt x="1082675" y="19050"/>
                  </a:moveTo>
                  <a:cubicBezTo>
                    <a:pt x="1157967" y="19050"/>
                    <a:pt x="1214437" y="75519"/>
                    <a:pt x="1214437" y="150812"/>
                  </a:cubicBezTo>
                  <a:cubicBezTo>
                    <a:pt x="1214437" y="226105"/>
                    <a:pt x="1157967" y="282575"/>
                    <a:pt x="1082675" y="282575"/>
                  </a:cubicBezTo>
                  <a:cubicBezTo>
                    <a:pt x="1018676" y="282575"/>
                    <a:pt x="950912" y="226105"/>
                    <a:pt x="950912" y="150812"/>
                  </a:cubicBezTo>
                  <a:cubicBezTo>
                    <a:pt x="950912" y="75519"/>
                    <a:pt x="1018676" y="19050"/>
                    <a:pt x="1082675" y="19050"/>
                  </a:cubicBezTo>
                  <a:close/>
                  <a:moveTo>
                    <a:pt x="438150" y="19050"/>
                  </a:moveTo>
                  <a:cubicBezTo>
                    <a:pt x="510921" y="19050"/>
                    <a:pt x="569913" y="78042"/>
                    <a:pt x="569913" y="150813"/>
                  </a:cubicBezTo>
                  <a:cubicBezTo>
                    <a:pt x="569913" y="223584"/>
                    <a:pt x="510921" y="282576"/>
                    <a:pt x="438150" y="282576"/>
                  </a:cubicBezTo>
                  <a:cubicBezTo>
                    <a:pt x="365379" y="282576"/>
                    <a:pt x="306387" y="223584"/>
                    <a:pt x="306387" y="150813"/>
                  </a:cubicBezTo>
                  <a:cubicBezTo>
                    <a:pt x="306387" y="78042"/>
                    <a:pt x="365379" y="19050"/>
                    <a:pt x="438150" y="19050"/>
                  </a:cubicBezTo>
                  <a:close/>
                  <a:moveTo>
                    <a:pt x="1735138" y="0"/>
                  </a:moveTo>
                  <a:cubicBezTo>
                    <a:pt x="1807909" y="0"/>
                    <a:pt x="1866901" y="60058"/>
                    <a:pt x="1866901" y="134144"/>
                  </a:cubicBezTo>
                  <a:cubicBezTo>
                    <a:pt x="1866901" y="208230"/>
                    <a:pt x="1807909" y="268288"/>
                    <a:pt x="1735138" y="268288"/>
                  </a:cubicBezTo>
                  <a:cubicBezTo>
                    <a:pt x="1662367" y="268288"/>
                    <a:pt x="1603375" y="208230"/>
                    <a:pt x="1603375" y="134144"/>
                  </a:cubicBezTo>
                  <a:cubicBezTo>
                    <a:pt x="1603375" y="60058"/>
                    <a:pt x="1662367" y="0"/>
                    <a:pt x="173513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p>
          </p:txBody>
        </p:sp>
        <p:sp>
          <p:nvSpPr>
            <p:cNvPr id="39" name="Freeform 9"/>
            <p:cNvSpPr>
              <a:spLocks noEditPoints="1"/>
            </p:cNvSpPr>
            <p:nvPr/>
          </p:nvSpPr>
          <p:spPr bwMode="auto">
            <a:xfrm>
              <a:off x="-2892425" y="5043488"/>
              <a:ext cx="1922462" cy="941387"/>
            </a:xfrm>
            <a:custGeom>
              <a:avLst/>
              <a:gdLst>
                <a:gd name="T0" fmla="*/ 510 w 510"/>
                <a:gd name="T1" fmla="*/ 0 h 250"/>
                <a:gd name="T2" fmla="*/ 0 w 510"/>
                <a:gd name="T3" fmla="*/ 0 h 250"/>
                <a:gd name="T4" fmla="*/ 0 w 510"/>
                <a:gd name="T5" fmla="*/ 250 h 250"/>
                <a:gd name="T6" fmla="*/ 510 w 510"/>
                <a:gd name="T7" fmla="*/ 250 h 250"/>
                <a:gd name="T8" fmla="*/ 510 w 510"/>
                <a:gd name="T9" fmla="*/ 0 h 250"/>
                <a:gd name="T10" fmla="*/ 335 w 510"/>
                <a:gd name="T11" fmla="*/ 183 h 250"/>
                <a:gd name="T12" fmla="*/ 313 w 510"/>
                <a:gd name="T13" fmla="*/ 205 h 250"/>
                <a:gd name="T14" fmla="*/ 298 w 510"/>
                <a:gd name="T15" fmla="*/ 189 h 250"/>
                <a:gd name="T16" fmla="*/ 192 w 510"/>
                <a:gd name="T17" fmla="*/ 187 h 250"/>
                <a:gd name="T18" fmla="*/ 190 w 510"/>
                <a:gd name="T19" fmla="*/ 189 h 250"/>
                <a:gd name="T20" fmla="*/ 191 w 510"/>
                <a:gd name="T21" fmla="*/ 192 h 250"/>
                <a:gd name="T22" fmla="*/ 177 w 510"/>
                <a:gd name="T23" fmla="*/ 205 h 250"/>
                <a:gd name="T24" fmla="*/ 164 w 510"/>
                <a:gd name="T25" fmla="*/ 192 h 250"/>
                <a:gd name="T26" fmla="*/ 177 w 510"/>
                <a:gd name="T27" fmla="*/ 178 h 250"/>
                <a:gd name="T28" fmla="*/ 179 w 510"/>
                <a:gd name="T29" fmla="*/ 179 h 250"/>
                <a:gd name="T30" fmla="*/ 181 w 510"/>
                <a:gd name="T31" fmla="*/ 177 h 250"/>
                <a:gd name="T32" fmla="*/ 169 w 510"/>
                <a:gd name="T33" fmla="*/ 162 h 250"/>
                <a:gd name="T34" fmla="*/ 183 w 510"/>
                <a:gd name="T35" fmla="*/ 149 h 250"/>
                <a:gd name="T36" fmla="*/ 276 w 510"/>
                <a:gd name="T37" fmla="*/ 167 h 250"/>
                <a:gd name="T38" fmla="*/ 220 w 510"/>
                <a:gd name="T39" fmla="*/ 112 h 250"/>
                <a:gd name="T40" fmla="*/ 204 w 510"/>
                <a:gd name="T41" fmla="*/ 127 h 250"/>
                <a:gd name="T42" fmla="*/ 180 w 510"/>
                <a:gd name="T43" fmla="*/ 104 h 250"/>
                <a:gd name="T44" fmla="*/ 222 w 510"/>
                <a:gd name="T45" fmla="*/ 61 h 250"/>
                <a:gd name="T46" fmla="*/ 250 w 510"/>
                <a:gd name="T47" fmla="*/ 56 h 250"/>
                <a:gd name="T48" fmla="*/ 263 w 510"/>
                <a:gd name="T49" fmla="*/ 69 h 250"/>
                <a:gd name="T50" fmla="*/ 242 w 510"/>
                <a:gd name="T51" fmla="*/ 90 h 250"/>
                <a:gd name="T52" fmla="*/ 297 w 510"/>
                <a:gd name="T53" fmla="*/ 146 h 250"/>
                <a:gd name="T54" fmla="*/ 250 w 510"/>
                <a:gd name="T55" fmla="*/ 34 h 250"/>
                <a:gd name="T56" fmla="*/ 319 w 510"/>
                <a:gd name="T57" fmla="*/ 168 h 250"/>
                <a:gd name="T58" fmla="*/ 335 w 510"/>
                <a:gd name="T59" fmla="*/ 183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10" h="250">
                  <a:moveTo>
                    <a:pt x="510" y="0"/>
                  </a:moveTo>
                  <a:cubicBezTo>
                    <a:pt x="0" y="0"/>
                    <a:pt x="0" y="0"/>
                    <a:pt x="0" y="0"/>
                  </a:cubicBezTo>
                  <a:cubicBezTo>
                    <a:pt x="0" y="250"/>
                    <a:pt x="0" y="250"/>
                    <a:pt x="0" y="250"/>
                  </a:cubicBezTo>
                  <a:cubicBezTo>
                    <a:pt x="510" y="250"/>
                    <a:pt x="510" y="250"/>
                    <a:pt x="510" y="250"/>
                  </a:cubicBezTo>
                  <a:lnTo>
                    <a:pt x="510" y="0"/>
                  </a:lnTo>
                  <a:close/>
                  <a:moveTo>
                    <a:pt x="335" y="183"/>
                  </a:moveTo>
                  <a:cubicBezTo>
                    <a:pt x="335" y="183"/>
                    <a:pt x="335" y="183"/>
                    <a:pt x="313" y="205"/>
                  </a:cubicBezTo>
                  <a:cubicBezTo>
                    <a:pt x="313" y="205"/>
                    <a:pt x="313" y="205"/>
                    <a:pt x="298" y="189"/>
                  </a:cubicBezTo>
                  <a:cubicBezTo>
                    <a:pt x="260" y="212"/>
                    <a:pt x="224" y="209"/>
                    <a:pt x="192" y="187"/>
                  </a:cubicBezTo>
                  <a:cubicBezTo>
                    <a:pt x="192" y="187"/>
                    <a:pt x="192" y="187"/>
                    <a:pt x="190" y="189"/>
                  </a:cubicBezTo>
                  <a:cubicBezTo>
                    <a:pt x="190" y="190"/>
                    <a:pt x="191" y="191"/>
                    <a:pt x="191" y="192"/>
                  </a:cubicBezTo>
                  <a:cubicBezTo>
                    <a:pt x="191" y="199"/>
                    <a:pt x="184" y="205"/>
                    <a:pt x="177" y="205"/>
                  </a:cubicBezTo>
                  <a:cubicBezTo>
                    <a:pt x="170" y="205"/>
                    <a:pt x="164" y="199"/>
                    <a:pt x="164" y="192"/>
                  </a:cubicBezTo>
                  <a:cubicBezTo>
                    <a:pt x="164" y="185"/>
                    <a:pt x="170" y="178"/>
                    <a:pt x="177" y="178"/>
                  </a:cubicBezTo>
                  <a:cubicBezTo>
                    <a:pt x="178" y="178"/>
                    <a:pt x="179" y="179"/>
                    <a:pt x="179" y="179"/>
                  </a:cubicBezTo>
                  <a:cubicBezTo>
                    <a:pt x="179" y="179"/>
                    <a:pt x="180" y="178"/>
                    <a:pt x="181" y="177"/>
                  </a:cubicBezTo>
                  <a:cubicBezTo>
                    <a:pt x="177" y="173"/>
                    <a:pt x="173" y="168"/>
                    <a:pt x="169" y="162"/>
                  </a:cubicBezTo>
                  <a:cubicBezTo>
                    <a:pt x="169" y="162"/>
                    <a:pt x="169" y="162"/>
                    <a:pt x="183" y="149"/>
                  </a:cubicBezTo>
                  <a:cubicBezTo>
                    <a:pt x="211" y="178"/>
                    <a:pt x="249" y="182"/>
                    <a:pt x="276" y="167"/>
                  </a:cubicBezTo>
                  <a:cubicBezTo>
                    <a:pt x="276" y="167"/>
                    <a:pt x="276" y="167"/>
                    <a:pt x="220" y="112"/>
                  </a:cubicBezTo>
                  <a:cubicBezTo>
                    <a:pt x="220" y="112"/>
                    <a:pt x="220" y="112"/>
                    <a:pt x="204" y="127"/>
                  </a:cubicBezTo>
                  <a:cubicBezTo>
                    <a:pt x="204" y="127"/>
                    <a:pt x="204" y="127"/>
                    <a:pt x="180" y="104"/>
                  </a:cubicBezTo>
                  <a:cubicBezTo>
                    <a:pt x="180" y="104"/>
                    <a:pt x="180" y="104"/>
                    <a:pt x="222" y="61"/>
                  </a:cubicBezTo>
                  <a:cubicBezTo>
                    <a:pt x="230" y="64"/>
                    <a:pt x="242" y="63"/>
                    <a:pt x="250" y="56"/>
                  </a:cubicBezTo>
                  <a:cubicBezTo>
                    <a:pt x="250" y="56"/>
                    <a:pt x="250" y="56"/>
                    <a:pt x="263" y="69"/>
                  </a:cubicBezTo>
                  <a:cubicBezTo>
                    <a:pt x="263" y="69"/>
                    <a:pt x="263" y="69"/>
                    <a:pt x="242" y="90"/>
                  </a:cubicBezTo>
                  <a:cubicBezTo>
                    <a:pt x="242" y="90"/>
                    <a:pt x="242" y="90"/>
                    <a:pt x="297" y="146"/>
                  </a:cubicBezTo>
                  <a:cubicBezTo>
                    <a:pt x="320" y="104"/>
                    <a:pt x="294" y="51"/>
                    <a:pt x="250" y="34"/>
                  </a:cubicBezTo>
                  <a:cubicBezTo>
                    <a:pt x="304" y="33"/>
                    <a:pt x="364" y="100"/>
                    <a:pt x="319" y="168"/>
                  </a:cubicBezTo>
                  <a:cubicBezTo>
                    <a:pt x="319" y="168"/>
                    <a:pt x="319" y="168"/>
                    <a:pt x="335"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650"/>
                                        <p:tgtEl>
                                          <p:spTgt spid="16"/>
                                        </p:tgtEl>
                                      </p:cBhvr>
                                    </p:animEffect>
                                  </p:childTnLst>
                                </p:cTn>
                              </p:par>
                            </p:childTnLst>
                          </p:cTn>
                        </p:par>
                        <p:par>
                          <p:cTn id="14" fill="hold">
                            <p:stCondLst>
                              <p:cond delay="115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6"/>
                                        </p:tgtEl>
                                        <p:attrNameLst>
                                          <p:attrName>style.visibility</p:attrName>
                                        </p:attrNameLst>
                                      </p:cBhvr>
                                      <p:to>
                                        <p:strVal val="visible"/>
                                      </p:to>
                                    </p:set>
                                    <p:anim by="(-#ppt_w*2)" calcmode="lin" valueType="num">
                                      <p:cBhvr rctx="PPT">
                                        <p:cTn id="17" dur="200" autoRev="1" fill="hold">
                                          <p:stCondLst>
                                            <p:cond delay="0"/>
                                          </p:stCondLst>
                                        </p:cTn>
                                        <p:tgtEl>
                                          <p:spTgt spid="6"/>
                                        </p:tgtEl>
                                        <p:attrNameLst>
                                          <p:attrName>ppt_w</p:attrName>
                                        </p:attrNameLst>
                                      </p:cBhvr>
                                    </p:anim>
                                    <p:anim by="(#ppt_w*0.50)" calcmode="lin" valueType="num">
                                      <p:cBhvr>
                                        <p:cTn id="18" dur="200" decel="50000" autoRev="1" fill="hold">
                                          <p:stCondLst>
                                            <p:cond delay="0"/>
                                          </p:stCondLst>
                                        </p:cTn>
                                        <p:tgtEl>
                                          <p:spTgt spid="6"/>
                                        </p:tgtEl>
                                        <p:attrNameLst>
                                          <p:attrName>ppt_x</p:attrName>
                                        </p:attrNameLst>
                                      </p:cBhvr>
                                    </p:anim>
                                    <p:anim from="(-#ppt_h/2)" to="(#ppt_y)" calcmode="lin" valueType="num">
                                      <p:cBhvr>
                                        <p:cTn id="19" dur="400" fill="hold">
                                          <p:stCondLst>
                                            <p:cond delay="0"/>
                                          </p:stCondLst>
                                        </p:cTn>
                                        <p:tgtEl>
                                          <p:spTgt spid="6"/>
                                        </p:tgtEl>
                                        <p:attrNameLst>
                                          <p:attrName>ppt_y</p:attrName>
                                        </p:attrNameLst>
                                      </p:cBhvr>
                                    </p:anim>
                                    <p:animRot by="21600000">
                                      <p:cBhvr>
                                        <p:cTn id="20" dur="400" fill="hold">
                                          <p:stCondLst>
                                            <p:cond delay="0"/>
                                          </p:stCondLst>
                                        </p:cTn>
                                        <p:tgtEl>
                                          <p:spTgt spid="6"/>
                                        </p:tgtEl>
                                        <p:attrNameLst>
                                          <p:attrName>r</p:attrName>
                                        </p:attrNameLst>
                                      </p:cBhvr>
                                    </p:animRot>
                                  </p:childTnLst>
                                </p:cTn>
                              </p:par>
                            </p:childTnLst>
                          </p:cTn>
                        </p:par>
                        <p:par>
                          <p:cTn id="21" fill="hold" nodeType="afterGroup">
                            <p:stCondLst>
                              <p:cond delay="1750"/>
                            </p:stCondLst>
                            <p:childTnLst>
                              <p:par>
                                <p:cTn id="22" presetID="31" presetClass="entr" presetSubtype="0" fill="hold" grpId="0" nodeType="afterEffect">
                                  <p:stCondLst>
                                    <p:cond delay="0"/>
                                  </p:stCondLst>
                                  <p:iterate type="lt">
                                    <p:tmPct val="5000"/>
                                  </p:iterate>
                                  <p:childTnLst>
                                    <p:set>
                                      <p:cBhvr>
                                        <p:cTn id="23" dur="1" fill="hold">
                                          <p:stCondLst>
                                            <p:cond delay="0"/>
                                          </p:stCondLst>
                                        </p:cTn>
                                        <p:tgtEl>
                                          <p:spTgt spid="7"/>
                                        </p:tgtEl>
                                        <p:attrNameLst>
                                          <p:attrName>style.visibility</p:attrName>
                                        </p:attrNameLst>
                                      </p:cBhvr>
                                      <p:to>
                                        <p:strVal val="visible"/>
                                      </p:to>
                                    </p:set>
                                    <p:anim calcmode="lin" valueType="num">
                                      <p:cBhvr>
                                        <p:cTn id="24" dur="300" fill="hold"/>
                                        <p:tgtEl>
                                          <p:spTgt spid="7"/>
                                        </p:tgtEl>
                                        <p:attrNameLst>
                                          <p:attrName>ppt_w</p:attrName>
                                        </p:attrNameLst>
                                      </p:cBhvr>
                                      <p:tavLst>
                                        <p:tav tm="0">
                                          <p:val>
                                            <p:fltVal val="0"/>
                                          </p:val>
                                        </p:tav>
                                        <p:tav tm="100000">
                                          <p:val>
                                            <p:strVal val="#ppt_w"/>
                                          </p:val>
                                        </p:tav>
                                      </p:tavLst>
                                    </p:anim>
                                    <p:anim calcmode="lin" valueType="num">
                                      <p:cBhvr>
                                        <p:cTn id="25" dur="300" fill="hold"/>
                                        <p:tgtEl>
                                          <p:spTgt spid="7"/>
                                        </p:tgtEl>
                                        <p:attrNameLst>
                                          <p:attrName>ppt_h</p:attrName>
                                        </p:attrNameLst>
                                      </p:cBhvr>
                                      <p:tavLst>
                                        <p:tav tm="0">
                                          <p:val>
                                            <p:fltVal val="0"/>
                                          </p:val>
                                        </p:tav>
                                        <p:tav tm="100000">
                                          <p:val>
                                            <p:strVal val="#ppt_h"/>
                                          </p:val>
                                        </p:tav>
                                      </p:tavLst>
                                    </p:anim>
                                    <p:anim calcmode="lin" valueType="num">
                                      <p:cBhvr>
                                        <p:cTn id="26" dur="300" fill="hold"/>
                                        <p:tgtEl>
                                          <p:spTgt spid="7"/>
                                        </p:tgtEl>
                                        <p:attrNameLst>
                                          <p:attrName>style.rotation</p:attrName>
                                        </p:attrNameLst>
                                      </p:cBhvr>
                                      <p:tavLst>
                                        <p:tav tm="0">
                                          <p:val>
                                            <p:fltVal val="90"/>
                                          </p:val>
                                        </p:tav>
                                        <p:tav tm="100000">
                                          <p:val>
                                            <p:fltVal val="0"/>
                                          </p:val>
                                        </p:tav>
                                      </p:tavLst>
                                    </p:anim>
                                    <p:animEffect transition="in" filter="fade">
                                      <p:cBhvr>
                                        <p:cTn id="27" dur="300"/>
                                        <p:tgtEl>
                                          <p:spTgt spid="7"/>
                                        </p:tgtEl>
                                      </p:cBhvr>
                                    </p:animEffect>
                                  </p:childTnLst>
                                </p:cTn>
                              </p:par>
                            </p:childTnLst>
                          </p:cTn>
                        </p:par>
                        <p:par>
                          <p:cTn id="28" fill="hold" nodeType="afterGroup">
                            <p:stCondLst>
                              <p:cond delay="3220"/>
                            </p:stCondLst>
                            <p:childTnLst>
                              <p:par>
                                <p:cTn id="29" presetID="15"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 calcmode="lin" valueType="num">
                                      <p:cBhvr>
                                        <p:cTn id="3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5"/>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1000" fill="hold"/>
                                        <p:tgtEl>
                                          <p:spTgt spid="4"/>
                                        </p:tgtEl>
                                        <p:attrNameLst>
                                          <p:attrName>ppt_w</p:attrName>
                                        </p:attrNameLst>
                                      </p:cBhvr>
                                      <p:tavLst>
                                        <p:tav tm="0">
                                          <p:val>
                                            <p:fltVal val="0"/>
                                          </p:val>
                                        </p:tav>
                                        <p:tav tm="100000">
                                          <p:val>
                                            <p:strVal val="#ppt_w"/>
                                          </p:val>
                                        </p:tav>
                                      </p:tavLst>
                                    </p:anim>
                                    <p:anim calcmode="lin" valueType="num">
                                      <p:cBhvr>
                                        <p:cTn id="38" dur="1000" fill="hold"/>
                                        <p:tgtEl>
                                          <p:spTgt spid="4"/>
                                        </p:tgtEl>
                                        <p:attrNameLst>
                                          <p:attrName>ppt_h</p:attrName>
                                        </p:attrNameLst>
                                      </p:cBhvr>
                                      <p:tavLst>
                                        <p:tav tm="0">
                                          <p:val>
                                            <p:fltVal val="0"/>
                                          </p:val>
                                        </p:tav>
                                        <p:tav tm="100000">
                                          <p:val>
                                            <p:strVal val="#ppt_h"/>
                                          </p:val>
                                        </p:tav>
                                      </p:tavLst>
                                    </p:anim>
                                    <p:anim calcmode="lin" valueType="num">
                                      <p:cBhvr>
                                        <p:cTn id="3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4"/>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grpId="0" nodeType="withEffect">
                                  <p:stCondLst>
                                    <p:cond delay="30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fltVal val="0"/>
                                          </p:val>
                                        </p:tav>
                                        <p:tav tm="100000">
                                          <p:val>
                                            <p:strVal val="#ppt_w"/>
                                          </p:val>
                                        </p:tav>
                                      </p:tavLst>
                                    </p:anim>
                                    <p:anim calcmode="lin" valueType="num">
                                      <p:cBhvr>
                                        <p:cTn id="44" dur="1000" fill="hold"/>
                                        <p:tgtEl>
                                          <p:spTgt spid="13"/>
                                        </p:tgtEl>
                                        <p:attrNameLst>
                                          <p:attrName>ppt_h</p:attrName>
                                        </p:attrNameLst>
                                      </p:cBhvr>
                                      <p:tavLst>
                                        <p:tav tm="0">
                                          <p:val>
                                            <p:fltVal val="0"/>
                                          </p:val>
                                        </p:tav>
                                        <p:tav tm="100000">
                                          <p:val>
                                            <p:strVal val="#ppt_h"/>
                                          </p:val>
                                        </p:tav>
                                      </p:tavLst>
                                    </p:anim>
                                    <p:anim calcmode="lin" valueType="num">
                                      <p:cBhvr>
                                        <p:cTn id="45"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13"/>
                                        </p:tgtEl>
                                        <p:attrNameLst>
                                          <p:attrName>ppt_y</p:attrName>
                                        </p:attrNameLst>
                                      </p:cBhvr>
                                      <p:tavLst>
                                        <p:tav tm="0" fmla="#ppt_y+(sin(-2*pi*(1-$))*-#ppt_x+cos(-2*pi*(1-$))*(1-#ppt_y))*(1-$)">
                                          <p:val>
                                            <p:fltVal val="0"/>
                                          </p:val>
                                        </p:tav>
                                        <p:tav tm="100000">
                                          <p:val>
                                            <p:fltVal val="1"/>
                                          </p:val>
                                        </p:tav>
                                      </p:tavLst>
                                    </p:anim>
                                  </p:childTnLst>
                                </p:cTn>
                              </p:par>
                              <p:par>
                                <p:cTn id="47" presetID="15" presetClass="entr" presetSubtype="0" fill="hold" grpId="0" nodeType="withEffect">
                                  <p:stCondLst>
                                    <p:cond delay="300"/>
                                  </p:stCondLst>
                                  <p:childTnLst>
                                    <p:set>
                                      <p:cBhvr>
                                        <p:cTn id="48" dur="1" fill="hold">
                                          <p:stCondLst>
                                            <p:cond delay="0"/>
                                          </p:stCondLst>
                                        </p:cTn>
                                        <p:tgtEl>
                                          <p:spTgt spid="15"/>
                                        </p:tgtEl>
                                        <p:attrNameLst>
                                          <p:attrName>style.visibility</p:attrName>
                                        </p:attrNameLst>
                                      </p:cBhvr>
                                      <p:to>
                                        <p:strVal val="visible"/>
                                      </p:to>
                                    </p:set>
                                    <p:anim calcmode="lin" valueType="num">
                                      <p:cBhvr>
                                        <p:cTn id="49" dur="1000" fill="hold"/>
                                        <p:tgtEl>
                                          <p:spTgt spid="15"/>
                                        </p:tgtEl>
                                        <p:attrNameLst>
                                          <p:attrName>ppt_w</p:attrName>
                                        </p:attrNameLst>
                                      </p:cBhvr>
                                      <p:tavLst>
                                        <p:tav tm="0">
                                          <p:val>
                                            <p:fltVal val="0"/>
                                          </p:val>
                                        </p:tav>
                                        <p:tav tm="100000">
                                          <p:val>
                                            <p:strVal val="#ppt_w"/>
                                          </p:val>
                                        </p:tav>
                                      </p:tavLst>
                                    </p:anim>
                                    <p:anim calcmode="lin" valueType="num">
                                      <p:cBhvr>
                                        <p:cTn id="50" dur="1000" fill="hold"/>
                                        <p:tgtEl>
                                          <p:spTgt spid="15"/>
                                        </p:tgtEl>
                                        <p:attrNameLst>
                                          <p:attrName>ppt_h</p:attrName>
                                        </p:attrNameLst>
                                      </p:cBhvr>
                                      <p:tavLst>
                                        <p:tav tm="0">
                                          <p:val>
                                            <p:fltVal val="0"/>
                                          </p:val>
                                        </p:tav>
                                        <p:tav tm="100000">
                                          <p:val>
                                            <p:strVal val="#ppt_h"/>
                                          </p:val>
                                        </p:tav>
                                      </p:tavLst>
                                    </p:anim>
                                    <p:anim calcmode="lin" valueType="num">
                                      <p:cBhvr>
                                        <p:cTn id="51"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par>
                          <p:cTn id="53" fill="hold" nodeType="afterGroup">
                            <p:stCondLst>
                              <p:cond delay="4520"/>
                            </p:stCondLst>
                            <p:childTnLst>
                              <p:par>
                                <p:cTn id="54" presetID="22" presetClass="entr" presetSubtype="8"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500"/>
                                        <p:tgtEl>
                                          <p:spTgt spid="11"/>
                                        </p:tgtEl>
                                      </p:cBhvr>
                                    </p:animEffect>
                                  </p:childTnLst>
                                </p:cTn>
                              </p:par>
                            </p:childTnLst>
                          </p:cTn>
                        </p:par>
                        <p:par>
                          <p:cTn id="57" fill="hold" nodeType="afterGroup">
                            <p:stCondLst>
                              <p:cond delay="5020"/>
                            </p:stCondLst>
                            <p:childTnLst>
                              <p:par>
                                <p:cTn id="58" presetID="22" presetClass="entr" presetSubtype="8" fill="hold" grpId="0" nodeType="afterEffect">
                                  <p:stCondLst>
                                    <p:cond delay="0"/>
                                  </p:stCondLst>
                                  <p:childTnLst>
                                    <p:set>
                                      <p:cBhvr>
                                        <p:cTn id="59" dur="1" fill="hold">
                                          <p:stCondLst>
                                            <p:cond delay="0"/>
                                          </p:stCondLst>
                                        </p:cTn>
                                        <p:tgtEl>
                                          <p:spTgt spid="2"/>
                                        </p:tgtEl>
                                        <p:attrNameLst>
                                          <p:attrName>style.visibility</p:attrName>
                                        </p:attrNameLst>
                                      </p:cBhvr>
                                      <p:to>
                                        <p:strVal val="visible"/>
                                      </p:to>
                                    </p:set>
                                    <p:animEffect transition="in" filter="wipe(left)">
                                      <p:cBhvr>
                                        <p:cTn id="60" dur="500"/>
                                        <p:tgtEl>
                                          <p:spTgt spid="2"/>
                                        </p:tgtEl>
                                      </p:cBhvr>
                                    </p:animEffect>
                                  </p:childTnLst>
                                </p:cTn>
                              </p:par>
                            </p:childTnLst>
                          </p:cTn>
                        </p:par>
                        <p:par>
                          <p:cTn id="61" fill="hold">
                            <p:stCondLst>
                              <p:cond delay="5520"/>
                            </p:stCondLst>
                            <p:childTnLst>
                              <p:par>
                                <p:cTn id="62" presetID="10" presetClass="entr" presetSubtype="0"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1000"/>
                                        <p:tgtEl>
                                          <p:spTgt spid="32"/>
                                        </p:tgtEl>
                                      </p:cBhvr>
                                    </p:animEffect>
                                  </p:childTnLst>
                                </p:cTn>
                              </p:par>
                              <p:par>
                                <p:cTn id="65" presetID="10" presetClass="entr" presetSubtype="0" fill="hold" nodeType="withEffect">
                                  <p:stCondLst>
                                    <p:cond delay="50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1000"/>
                                        <p:tgtEl>
                                          <p:spTgt spid="41"/>
                                        </p:tgtEl>
                                      </p:cBhvr>
                                    </p:animEffect>
                                  </p:childTnLst>
                                </p:cTn>
                              </p:par>
                            </p:childTnLst>
                          </p:cTn>
                        </p:par>
                        <p:par>
                          <p:cTn id="68" fill="hold">
                            <p:stCondLst>
                              <p:cond delay="7020"/>
                            </p:stCondLst>
                            <p:childTnLst>
                              <p:par>
                                <p:cTn id="69" presetID="16" presetClass="entr" presetSubtype="21" fill="hold"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barn(inVertical)">
                                      <p:cBhvr>
                                        <p:cTn id="7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11" grpId="0"/>
      <p:bldP spid="5" grpId="0" animBg="1"/>
      <p:bldP spid="4" grpId="0"/>
      <p:bldP spid="13" grpId="0" animBg="1"/>
      <p:bldP spid="15" grpId="0"/>
      <p:bldP spid="19" grpId="0"/>
      <p:bldP spid="3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bwMode="auto">
          <a:xfrm>
            <a:off x="856457" y="2832820"/>
            <a:ext cx="2019600" cy="1755776"/>
          </a:xfrm>
          <a:prstGeom prst="roundRect">
            <a:avLst/>
          </a:prstGeom>
          <a:solidFill>
            <a:srgbClr val="DB0000"/>
          </a:solidFill>
          <a:ln w="38100"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2" name="矩形 1"/>
          <p:cNvSpPr/>
          <p:nvPr/>
        </p:nvSpPr>
        <p:spPr>
          <a:xfrm>
            <a:off x="4658607" y="1679575"/>
            <a:ext cx="6549143" cy="4062266"/>
          </a:xfrm>
          <a:prstGeom prst="rect">
            <a:avLst/>
          </a:prstGeom>
          <a:noFill/>
        </p:spPr>
        <p:txBody>
          <a:bodyPr wrap="square">
            <a:spAutoFit/>
          </a:bodyPr>
          <a:lstStyle/>
          <a:p>
            <a:pPr marL="342900" indent="-342900" algn="just" hangingPunct="0">
              <a:lnSpc>
                <a:spcPts val="2400"/>
              </a:lnSpc>
              <a:buFont typeface="+mj-ea"/>
              <a:buAutoNum type="circleNumDbPlain"/>
            </a:pPr>
            <a:r>
              <a:rPr lang="zh-CN" altLang="en-US" sz="1500" noProof="1" smtClean="0">
                <a:solidFill>
                  <a:schemeClr val="accent1">
                    <a:lumMod val="50000"/>
                  </a:schemeClr>
                </a:solidFill>
                <a:latin typeface="+mn-ea"/>
                <a:ea typeface="+mn-ea"/>
                <a:sym typeface="+mn-ea"/>
              </a:rPr>
              <a:t>支部</a:t>
            </a:r>
            <a:r>
              <a:rPr lang="zh-CN" altLang="en-US" sz="1500" noProof="1">
                <a:solidFill>
                  <a:schemeClr val="accent1">
                    <a:lumMod val="50000"/>
                  </a:schemeClr>
                </a:solidFill>
                <a:latin typeface="+mn-ea"/>
                <a:ea typeface="+mn-ea"/>
                <a:sym typeface="+mn-ea"/>
              </a:rPr>
              <a:t>书记或组织委员主持会议，清点人数。</a:t>
            </a:r>
          </a:p>
          <a:p>
            <a:pPr marL="342900" indent="-342900" algn="just" hangingPunct="0">
              <a:lnSpc>
                <a:spcPts val="2400"/>
              </a:lnSpc>
              <a:buFont typeface="+mj-ea"/>
              <a:buAutoNum type="circleNumDbPlain"/>
            </a:pPr>
            <a:r>
              <a:rPr lang="zh-CN" altLang="en-US" sz="1500" noProof="1" smtClean="0">
                <a:solidFill>
                  <a:schemeClr val="accent1">
                    <a:lumMod val="50000"/>
                  </a:schemeClr>
                </a:solidFill>
                <a:latin typeface="+mn-ea"/>
                <a:ea typeface="+mn-ea"/>
                <a:sym typeface="+mn-ea"/>
              </a:rPr>
              <a:t>申请</a:t>
            </a:r>
            <a:r>
              <a:rPr lang="zh-CN" altLang="en-US" sz="1500" noProof="1">
                <a:solidFill>
                  <a:schemeClr val="accent1">
                    <a:lumMod val="50000"/>
                  </a:schemeClr>
                </a:solidFill>
                <a:latin typeface="+mn-ea"/>
                <a:ea typeface="+mn-ea"/>
                <a:sym typeface="+mn-ea"/>
              </a:rPr>
              <a:t>转正的预备党员汇报预备期的表现，主要优缺点，今后的努力方向等问题。</a:t>
            </a:r>
          </a:p>
          <a:p>
            <a:pPr marL="342900" indent="-342900" algn="just" hangingPunct="0">
              <a:lnSpc>
                <a:spcPts val="2400"/>
              </a:lnSpc>
              <a:buFont typeface="+mj-ea"/>
              <a:buAutoNum type="circleNumDbPlain"/>
            </a:pPr>
            <a:r>
              <a:rPr lang="zh-CN" altLang="en-US" sz="1500" noProof="1" smtClean="0">
                <a:solidFill>
                  <a:schemeClr val="accent1">
                    <a:lumMod val="50000"/>
                  </a:schemeClr>
                </a:solidFill>
                <a:latin typeface="+mn-ea"/>
                <a:ea typeface="+mn-ea"/>
                <a:sym typeface="+mn-ea"/>
              </a:rPr>
              <a:t>党小组</a:t>
            </a:r>
            <a:r>
              <a:rPr lang="zh-CN" altLang="en-US" sz="1500" noProof="1">
                <a:solidFill>
                  <a:schemeClr val="accent1">
                    <a:lumMod val="50000"/>
                  </a:schemeClr>
                </a:solidFill>
                <a:latin typeface="+mn-ea"/>
                <a:ea typeface="+mn-ea"/>
                <a:sym typeface="+mn-ea"/>
              </a:rPr>
              <a:t>介绍预备党员在预备期内的表现情况和小组意见。</a:t>
            </a:r>
          </a:p>
          <a:p>
            <a:pPr marL="342900" indent="-342900" algn="just" hangingPunct="0">
              <a:lnSpc>
                <a:spcPts val="2400"/>
              </a:lnSpc>
              <a:buFont typeface="+mj-ea"/>
              <a:buAutoNum type="circleNumDbPlain"/>
            </a:pPr>
            <a:r>
              <a:rPr lang="zh-CN" altLang="en-US" sz="1500" noProof="1" smtClean="0">
                <a:solidFill>
                  <a:schemeClr val="accent1">
                    <a:lumMod val="50000"/>
                  </a:schemeClr>
                </a:solidFill>
                <a:latin typeface="+mn-ea"/>
                <a:ea typeface="+mn-ea"/>
                <a:sym typeface="+mn-ea"/>
              </a:rPr>
              <a:t>支委会</a:t>
            </a:r>
            <a:r>
              <a:rPr lang="zh-CN" altLang="en-US" sz="1500" noProof="1">
                <a:solidFill>
                  <a:schemeClr val="accent1">
                    <a:lumMod val="50000"/>
                  </a:schemeClr>
                </a:solidFill>
                <a:latin typeface="+mn-ea"/>
                <a:ea typeface="+mn-ea"/>
                <a:sym typeface="+mn-ea"/>
              </a:rPr>
              <a:t>介绍预备党员在预备期的教育和考察情况，提出能否转正的意见。</a:t>
            </a:r>
          </a:p>
          <a:p>
            <a:pPr marL="342900" indent="-342900" algn="just" hangingPunct="0">
              <a:lnSpc>
                <a:spcPts val="2400"/>
              </a:lnSpc>
              <a:buFont typeface="+mj-ea"/>
              <a:buAutoNum type="circleNumDbPlain"/>
            </a:pPr>
            <a:r>
              <a:rPr lang="zh-CN" altLang="en-US" sz="1500" noProof="1" smtClean="0">
                <a:solidFill>
                  <a:schemeClr val="accent1">
                    <a:lumMod val="50000"/>
                  </a:schemeClr>
                </a:solidFill>
                <a:latin typeface="+mn-ea"/>
                <a:ea typeface="+mn-ea"/>
                <a:sym typeface="+mn-ea"/>
              </a:rPr>
              <a:t>支部</a:t>
            </a:r>
            <a:r>
              <a:rPr lang="zh-CN" altLang="en-US" sz="1500" noProof="1">
                <a:solidFill>
                  <a:schemeClr val="accent1">
                    <a:lumMod val="50000"/>
                  </a:schemeClr>
                </a:solidFill>
                <a:latin typeface="+mn-ea"/>
                <a:ea typeface="+mn-ea"/>
                <a:sym typeface="+mn-ea"/>
              </a:rPr>
              <a:t>大会进行讨论，与会党员充分发表意见。</a:t>
            </a:r>
          </a:p>
          <a:p>
            <a:pPr marL="342900" indent="-342900" algn="just" hangingPunct="0">
              <a:lnSpc>
                <a:spcPts val="2400"/>
              </a:lnSpc>
              <a:buFont typeface="+mj-ea"/>
              <a:buAutoNum type="circleNumDbPlain"/>
            </a:pPr>
            <a:r>
              <a:rPr lang="zh-CN" altLang="en-US" sz="1500" noProof="1" smtClean="0">
                <a:solidFill>
                  <a:schemeClr val="accent1">
                    <a:lumMod val="50000"/>
                  </a:schemeClr>
                </a:solidFill>
                <a:latin typeface="+mn-ea"/>
                <a:ea typeface="+mn-ea"/>
                <a:sym typeface="+mn-ea"/>
              </a:rPr>
              <a:t>进行</a:t>
            </a:r>
            <a:r>
              <a:rPr lang="zh-CN" altLang="en-US" sz="1500" noProof="1">
                <a:solidFill>
                  <a:schemeClr val="accent1">
                    <a:lumMod val="50000"/>
                  </a:schemeClr>
                </a:solidFill>
                <a:latin typeface="+mn-ea"/>
                <a:ea typeface="+mn-ea"/>
                <a:sym typeface="+mn-ea"/>
              </a:rPr>
              <a:t>表决。申请转正的预备党员可以对支部大会讨论的意见或表决结果表明态度。</a:t>
            </a:r>
          </a:p>
          <a:p>
            <a:pPr marL="342900" indent="-342900" algn="just" hangingPunct="0">
              <a:lnSpc>
                <a:spcPts val="2400"/>
              </a:lnSpc>
              <a:buFont typeface="+mj-ea"/>
              <a:buAutoNum type="circleNumDbPlain"/>
            </a:pPr>
            <a:r>
              <a:rPr lang="zh-CN" altLang="en-US" sz="1500" noProof="1" smtClean="0">
                <a:solidFill>
                  <a:schemeClr val="accent1">
                    <a:lumMod val="50000"/>
                  </a:schemeClr>
                </a:solidFill>
                <a:latin typeface="+mn-ea"/>
                <a:ea typeface="+mn-ea"/>
                <a:sym typeface="+mn-ea"/>
              </a:rPr>
              <a:t>大会</a:t>
            </a:r>
            <a:r>
              <a:rPr lang="zh-CN" altLang="en-US" sz="1500" noProof="1">
                <a:solidFill>
                  <a:schemeClr val="accent1">
                    <a:lumMod val="50000"/>
                  </a:schemeClr>
                </a:solidFill>
                <a:latin typeface="+mn-ea"/>
                <a:ea typeface="+mn-ea"/>
                <a:sym typeface="+mn-ea"/>
              </a:rPr>
              <a:t>表决后，按照少数服从多数的原则形成决议。决议的内容应包括：预备党员在预备期的表现，支部大会讨论的情况，对预备党员的意见，表决情况等内容。党支部委员会应将其填入</a:t>
            </a:r>
            <a:r>
              <a:rPr lang="en-US" altLang="zh-CN" sz="1500" noProof="1">
                <a:solidFill>
                  <a:schemeClr val="accent1">
                    <a:lumMod val="50000"/>
                  </a:schemeClr>
                </a:solidFill>
                <a:latin typeface="+mn-ea"/>
                <a:ea typeface="+mn-ea"/>
                <a:sym typeface="+mn-ea"/>
              </a:rPr>
              <a:t>《</a:t>
            </a:r>
            <a:r>
              <a:rPr lang="zh-CN" altLang="en-US" sz="1500" noProof="1">
                <a:solidFill>
                  <a:schemeClr val="accent1">
                    <a:lumMod val="50000"/>
                  </a:schemeClr>
                </a:solidFill>
                <a:latin typeface="+mn-ea"/>
                <a:ea typeface="+mn-ea"/>
                <a:sym typeface="+mn-ea"/>
              </a:rPr>
              <a:t>入党志愿书</a:t>
            </a:r>
            <a:r>
              <a:rPr lang="en-US" altLang="zh-CN" sz="1500" noProof="1">
                <a:solidFill>
                  <a:schemeClr val="accent1">
                    <a:lumMod val="50000"/>
                  </a:schemeClr>
                </a:solidFill>
                <a:latin typeface="+mn-ea"/>
                <a:ea typeface="+mn-ea"/>
                <a:sym typeface="+mn-ea"/>
              </a:rPr>
              <a:t>》</a:t>
            </a:r>
            <a:r>
              <a:rPr lang="zh-CN" altLang="en-US" sz="1500" noProof="1">
                <a:solidFill>
                  <a:schemeClr val="accent1">
                    <a:lumMod val="50000"/>
                  </a:schemeClr>
                </a:solidFill>
                <a:latin typeface="+mn-ea"/>
                <a:ea typeface="+mn-ea"/>
                <a:sym typeface="+mn-ea"/>
              </a:rPr>
              <a:t>，经支部书记签名盖章后，及时报上级党委审批。</a:t>
            </a:r>
          </a:p>
        </p:txBody>
      </p:sp>
      <p:sp>
        <p:nvSpPr>
          <p:cNvPr id="15" name="矩形 14"/>
          <p:cNvSpPr>
            <a:spLocks noChangeArrowheads="1"/>
          </p:cNvSpPr>
          <p:nvPr/>
        </p:nvSpPr>
        <p:spPr bwMode="auto">
          <a:xfrm>
            <a:off x="1100933" y="3095552"/>
            <a:ext cx="1570037" cy="123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zh-CN" altLang="en-US" sz="2800" b="1" dirty="0">
                <a:solidFill>
                  <a:schemeClr val="bg2"/>
                </a:solidFill>
                <a:latin typeface="微软雅黑" panose="020B0503020204020204" pitchFamily="34" charset="-122"/>
                <a:ea typeface="微软雅黑" panose="020B0503020204020204" pitchFamily="34" charset="-122"/>
              </a:rPr>
              <a:t>预备党</a:t>
            </a:r>
            <a:endParaRPr lang="en-US" altLang="zh-CN" sz="2800" b="1" dirty="0">
              <a:solidFill>
                <a:schemeClr val="bg2"/>
              </a:solidFill>
              <a:latin typeface="微软雅黑" panose="020B0503020204020204" pitchFamily="34" charset="-122"/>
              <a:ea typeface="微软雅黑" panose="020B0503020204020204" pitchFamily="34" charset="-122"/>
            </a:endParaRPr>
          </a:p>
          <a:p>
            <a:pPr algn="ctr" eaLnBrk="0" hangingPunct="0"/>
            <a:r>
              <a:rPr lang="zh-CN" altLang="en-US" sz="2800" b="1" dirty="0">
                <a:solidFill>
                  <a:schemeClr val="bg2"/>
                </a:solidFill>
                <a:latin typeface="微软雅黑" panose="020B0503020204020204" pitchFamily="34" charset="-122"/>
                <a:ea typeface="微软雅黑" panose="020B0503020204020204" pitchFamily="34" charset="-122"/>
              </a:rPr>
              <a:t>员转正</a:t>
            </a:r>
            <a:endParaRPr lang="en-US" altLang="zh-CN" sz="2800" b="1" dirty="0">
              <a:solidFill>
                <a:schemeClr val="bg2"/>
              </a:solidFill>
              <a:latin typeface="微软雅黑" panose="020B0503020204020204" pitchFamily="34" charset="-122"/>
              <a:ea typeface="微软雅黑" panose="020B0503020204020204" pitchFamily="34" charset="-122"/>
            </a:endParaRPr>
          </a:p>
          <a:p>
            <a:pPr algn="ctr" eaLnBrk="0" hangingPunct="0"/>
            <a:r>
              <a:rPr lang="zh-CN" altLang="en-US" dirty="0">
                <a:solidFill>
                  <a:schemeClr val="bg2"/>
                </a:solidFill>
                <a:latin typeface="微软雅黑" panose="020B0503020204020204" pitchFamily="34" charset="-122"/>
                <a:ea typeface="微软雅黑" panose="020B0503020204020204" pitchFamily="34" charset="-122"/>
              </a:rPr>
              <a:t>的党支部大会</a:t>
            </a:r>
          </a:p>
        </p:txBody>
      </p:sp>
      <p:sp>
        <p:nvSpPr>
          <p:cNvPr id="3" name="标题 2"/>
          <p:cNvSpPr>
            <a:spLocks noGrp="1"/>
          </p:cNvSpPr>
          <p:nvPr>
            <p:ph type="title"/>
          </p:nvPr>
        </p:nvSpPr>
        <p:spPr/>
        <p:txBody>
          <a:bodyPr/>
          <a:lstStyle/>
          <a:p>
            <a:r>
              <a:rPr lang="zh-CN" altLang="en-US" dirty="0"/>
              <a:t>党支部党员大会</a:t>
            </a:r>
          </a:p>
        </p:txBody>
      </p:sp>
      <p:grpSp>
        <p:nvGrpSpPr>
          <p:cNvPr id="8" name="组合 7"/>
          <p:cNvGrpSpPr/>
          <p:nvPr/>
        </p:nvGrpSpPr>
        <p:grpSpPr>
          <a:xfrm>
            <a:off x="3274502" y="3270134"/>
            <a:ext cx="1025062" cy="881148"/>
            <a:chOff x="3262313" y="1552575"/>
            <a:chExt cx="644525" cy="554038"/>
          </a:xfrm>
          <a:solidFill>
            <a:schemeClr val="tx1">
              <a:lumMod val="50000"/>
              <a:lumOff val="50000"/>
            </a:schemeClr>
          </a:solidFill>
        </p:grpSpPr>
        <p:sp>
          <p:nvSpPr>
            <p:cNvPr id="9" name="Oval 231"/>
            <p:cNvSpPr>
              <a:spLocks noChangeArrowheads="1"/>
            </p:cNvSpPr>
            <p:nvPr/>
          </p:nvSpPr>
          <p:spPr bwMode="auto">
            <a:xfrm>
              <a:off x="3521075" y="1711325"/>
              <a:ext cx="127000" cy="1555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232"/>
            <p:cNvSpPr>
              <a:spLocks/>
            </p:cNvSpPr>
            <p:nvPr/>
          </p:nvSpPr>
          <p:spPr bwMode="auto">
            <a:xfrm>
              <a:off x="3605213" y="1885950"/>
              <a:ext cx="112713" cy="157163"/>
            </a:xfrm>
            <a:custGeom>
              <a:avLst/>
              <a:gdLst>
                <a:gd name="T0" fmla="*/ 62 w 65"/>
                <a:gd name="T1" fmla="*/ 21 h 90"/>
                <a:gd name="T2" fmla="*/ 40 w 65"/>
                <a:gd name="T3" fmla="*/ 1 h 90"/>
                <a:gd name="T4" fmla="*/ 21 w 65"/>
                <a:gd name="T5" fmla="*/ 1 h 90"/>
                <a:gd name="T6" fmla="*/ 34 w 65"/>
                <a:gd name="T7" fmla="*/ 12 h 90"/>
                <a:gd name="T8" fmla="*/ 16 w 65"/>
                <a:gd name="T9" fmla="*/ 22 h 90"/>
                <a:gd name="T10" fmla="*/ 24 w 65"/>
                <a:gd name="T11" fmla="*/ 36 h 90"/>
                <a:gd name="T12" fmla="*/ 0 w 65"/>
                <a:gd name="T13" fmla="*/ 89 h 90"/>
                <a:gd name="T14" fmla="*/ 0 w 65"/>
                <a:gd name="T15" fmla="*/ 90 h 90"/>
                <a:gd name="T16" fmla="*/ 65 w 65"/>
                <a:gd name="T17" fmla="*/ 63 h 90"/>
                <a:gd name="T18" fmla="*/ 62 w 65"/>
                <a:gd name="T19" fmla="*/ 2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90">
                  <a:moveTo>
                    <a:pt x="62" y="21"/>
                  </a:moveTo>
                  <a:cubicBezTo>
                    <a:pt x="61" y="9"/>
                    <a:pt x="51" y="0"/>
                    <a:pt x="40" y="1"/>
                  </a:cubicBezTo>
                  <a:cubicBezTo>
                    <a:pt x="40" y="1"/>
                    <a:pt x="32" y="1"/>
                    <a:pt x="21" y="1"/>
                  </a:cubicBezTo>
                  <a:cubicBezTo>
                    <a:pt x="34" y="12"/>
                    <a:pt x="34" y="12"/>
                    <a:pt x="34" y="12"/>
                  </a:cubicBezTo>
                  <a:cubicBezTo>
                    <a:pt x="16" y="22"/>
                    <a:pt x="16" y="22"/>
                    <a:pt x="16" y="22"/>
                  </a:cubicBezTo>
                  <a:cubicBezTo>
                    <a:pt x="24" y="36"/>
                    <a:pt x="24" y="36"/>
                    <a:pt x="24" y="36"/>
                  </a:cubicBezTo>
                  <a:cubicBezTo>
                    <a:pt x="0" y="89"/>
                    <a:pt x="0" y="89"/>
                    <a:pt x="0" y="89"/>
                  </a:cubicBezTo>
                  <a:cubicBezTo>
                    <a:pt x="0" y="90"/>
                    <a:pt x="0" y="90"/>
                    <a:pt x="0" y="90"/>
                  </a:cubicBezTo>
                  <a:cubicBezTo>
                    <a:pt x="25" y="87"/>
                    <a:pt x="47" y="78"/>
                    <a:pt x="65" y="63"/>
                  </a:cubicBezTo>
                  <a:lnTo>
                    <a:pt x="62"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233"/>
            <p:cNvSpPr>
              <a:spLocks/>
            </p:cNvSpPr>
            <p:nvPr/>
          </p:nvSpPr>
          <p:spPr bwMode="auto">
            <a:xfrm>
              <a:off x="3452813" y="1885950"/>
              <a:ext cx="109538" cy="157163"/>
            </a:xfrm>
            <a:custGeom>
              <a:avLst/>
              <a:gdLst>
                <a:gd name="T0" fmla="*/ 39 w 63"/>
                <a:gd name="T1" fmla="*/ 36 h 90"/>
                <a:gd name="T2" fmla="*/ 48 w 63"/>
                <a:gd name="T3" fmla="*/ 22 h 90"/>
                <a:gd name="T4" fmla="*/ 29 w 63"/>
                <a:gd name="T5" fmla="*/ 12 h 90"/>
                <a:gd name="T6" fmla="*/ 43 w 63"/>
                <a:gd name="T7" fmla="*/ 1 h 90"/>
                <a:gd name="T8" fmla="*/ 25 w 63"/>
                <a:gd name="T9" fmla="*/ 1 h 90"/>
                <a:gd name="T10" fmla="*/ 25 w 63"/>
                <a:gd name="T11" fmla="*/ 1 h 90"/>
                <a:gd name="T12" fmla="*/ 3 w 63"/>
                <a:gd name="T13" fmla="*/ 21 h 90"/>
                <a:gd name="T14" fmla="*/ 0 w 63"/>
                <a:gd name="T15" fmla="*/ 64 h 90"/>
                <a:gd name="T16" fmla="*/ 63 w 63"/>
                <a:gd name="T17" fmla="*/ 90 h 90"/>
                <a:gd name="T18" fmla="*/ 63 w 63"/>
                <a:gd name="T19" fmla="*/ 89 h 90"/>
                <a:gd name="T20" fmla="*/ 39 w 63"/>
                <a:gd name="T21" fmla="*/ 3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90">
                  <a:moveTo>
                    <a:pt x="39" y="36"/>
                  </a:moveTo>
                  <a:cubicBezTo>
                    <a:pt x="48" y="22"/>
                    <a:pt x="48" y="22"/>
                    <a:pt x="48" y="22"/>
                  </a:cubicBezTo>
                  <a:cubicBezTo>
                    <a:pt x="29" y="12"/>
                    <a:pt x="29" y="12"/>
                    <a:pt x="29" y="12"/>
                  </a:cubicBezTo>
                  <a:cubicBezTo>
                    <a:pt x="43" y="1"/>
                    <a:pt x="43" y="1"/>
                    <a:pt x="43" y="1"/>
                  </a:cubicBezTo>
                  <a:cubicBezTo>
                    <a:pt x="32" y="1"/>
                    <a:pt x="25" y="1"/>
                    <a:pt x="25" y="1"/>
                  </a:cubicBezTo>
                  <a:cubicBezTo>
                    <a:pt x="25" y="1"/>
                    <a:pt x="25" y="1"/>
                    <a:pt x="25" y="1"/>
                  </a:cubicBezTo>
                  <a:cubicBezTo>
                    <a:pt x="14" y="0"/>
                    <a:pt x="4" y="9"/>
                    <a:pt x="3" y="21"/>
                  </a:cubicBezTo>
                  <a:cubicBezTo>
                    <a:pt x="0" y="64"/>
                    <a:pt x="0" y="64"/>
                    <a:pt x="0" y="64"/>
                  </a:cubicBezTo>
                  <a:cubicBezTo>
                    <a:pt x="18" y="78"/>
                    <a:pt x="39" y="87"/>
                    <a:pt x="63" y="90"/>
                  </a:cubicBezTo>
                  <a:cubicBezTo>
                    <a:pt x="63" y="89"/>
                    <a:pt x="63" y="89"/>
                    <a:pt x="63" y="89"/>
                  </a:cubicBezTo>
                  <a:lnTo>
                    <a:pt x="3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234"/>
            <p:cNvSpPr>
              <a:spLocks/>
            </p:cNvSpPr>
            <p:nvPr/>
          </p:nvSpPr>
          <p:spPr bwMode="auto">
            <a:xfrm>
              <a:off x="3562350" y="1885950"/>
              <a:ext cx="42863" cy="33338"/>
            </a:xfrm>
            <a:custGeom>
              <a:avLst/>
              <a:gdLst>
                <a:gd name="T0" fmla="*/ 23 w 27"/>
                <a:gd name="T1" fmla="*/ 21 h 21"/>
                <a:gd name="T2" fmla="*/ 23 w 27"/>
                <a:gd name="T3" fmla="*/ 21 h 21"/>
                <a:gd name="T4" fmla="*/ 27 w 27"/>
                <a:gd name="T5" fmla="*/ 19 h 21"/>
                <a:gd name="T6" fmla="*/ 22 w 27"/>
                <a:gd name="T7" fmla="*/ 0 h 21"/>
                <a:gd name="T8" fmla="*/ 6 w 27"/>
                <a:gd name="T9" fmla="*/ 0 h 21"/>
                <a:gd name="T10" fmla="*/ 0 w 27"/>
                <a:gd name="T11" fmla="*/ 19 h 21"/>
                <a:gd name="T12" fmla="*/ 5 w 27"/>
                <a:gd name="T13" fmla="*/ 21 h 21"/>
                <a:gd name="T14" fmla="*/ 5 w 27"/>
                <a:gd name="T15" fmla="*/ 21 h 21"/>
                <a:gd name="T16" fmla="*/ 23 w 27"/>
                <a:gd name="T17"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1">
                  <a:moveTo>
                    <a:pt x="23" y="21"/>
                  </a:moveTo>
                  <a:lnTo>
                    <a:pt x="23" y="21"/>
                  </a:lnTo>
                  <a:lnTo>
                    <a:pt x="27" y="19"/>
                  </a:lnTo>
                  <a:lnTo>
                    <a:pt x="22" y="0"/>
                  </a:lnTo>
                  <a:lnTo>
                    <a:pt x="6" y="0"/>
                  </a:lnTo>
                  <a:lnTo>
                    <a:pt x="0" y="19"/>
                  </a:lnTo>
                  <a:lnTo>
                    <a:pt x="5" y="21"/>
                  </a:lnTo>
                  <a:lnTo>
                    <a:pt x="5" y="21"/>
                  </a:lnTo>
                  <a:lnTo>
                    <a:pt x="23"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235"/>
            <p:cNvSpPr>
              <a:spLocks/>
            </p:cNvSpPr>
            <p:nvPr/>
          </p:nvSpPr>
          <p:spPr bwMode="auto">
            <a:xfrm>
              <a:off x="3562350" y="1919288"/>
              <a:ext cx="42863" cy="123825"/>
            </a:xfrm>
            <a:custGeom>
              <a:avLst/>
              <a:gdLst>
                <a:gd name="T0" fmla="*/ 21 w 24"/>
                <a:gd name="T1" fmla="*/ 0 h 71"/>
                <a:gd name="T2" fmla="*/ 21 w 24"/>
                <a:gd name="T3" fmla="*/ 0 h 71"/>
                <a:gd name="T4" fmla="*/ 4 w 24"/>
                <a:gd name="T5" fmla="*/ 0 h 71"/>
                <a:gd name="T6" fmla="*/ 4 w 24"/>
                <a:gd name="T7" fmla="*/ 0 h 71"/>
                <a:gd name="T8" fmla="*/ 0 w 24"/>
                <a:gd name="T9" fmla="*/ 70 h 71"/>
                <a:gd name="T10" fmla="*/ 0 w 24"/>
                <a:gd name="T11" fmla="*/ 71 h 71"/>
                <a:gd name="T12" fmla="*/ 12 w 24"/>
                <a:gd name="T13" fmla="*/ 71 h 71"/>
                <a:gd name="T14" fmla="*/ 24 w 24"/>
                <a:gd name="T15" fmla="*/ 71 h 71"/>
                <a:gd name="T16" fmla="*/ 24 w 24"/>
                <a:gd name="T17" fmla="*/ 70 h 71"/>
                <a:gd name="T18" fmla="*/ 21 w 24"/>
                <a:gd name="T1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71">
                  <a:moveTo>
                    <a:pt x="21" y="0"/>
                  </a:moveTo>
                  <a:cubicBezTo>
                    <a:pt x="21" y="0"/>
                    <a:pt x="21" y="0"/>
                    <a:pt x="21" y="0"/>
                  </a:cubicBezTo>
                  <a:cubicBezTo>
                    <a:pt x="4" y="0"/>
                    <a:pt x="4" y="0"/>
                    <a:pt x="4" y="0"/>
                  </a:cubicBezTo>
                  <a:cubicBezTo>
                    <a:pt x="4" y="0"/>
                    <a:pt x="4" y="0"/>
                    <a:pt x="4" y="0"/>
                  </a:cubicBezTo>
                  <a:cubicBezTo>
                    <a:pt x="0" y="70"/>
                    <a:pt x="0" y="70"/>
                    <a:pt x="0" y="70"/>
                  </a:cubicBezTo>
                  <a:cubicBezTo>
                    <a:pt x="0" y="71"/>
                    <a:pt x="0" y="71"/>
                    <a:pt x="0" y="71"/>
                  </a:cubicBezTo>
                  <a:cubicBezTo>
                    <a:pt x="4" y="71"/>
                    <a:pt x="8" y="71"/>
                    <a:pt x="12" y="71"/>
                  </a:cubicBezTo>
                  <a:cubicBezTo>
                    <a:pt x="16" y="71"/>
                    <a:pt x="20" y="71"/>
                    <a:pt x="24" y="71"/>
                  </a:cubicBezTo>
                  <a:cubicBezTo>
                    <a:pt x="24" y="70"/>
                    <a:pt x="24" y="70"/>
                    <a:pt x="24" y="70"/>
                  </a:cubicBez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236"/>
            <p:cNvSpPr>
              <a:spLocks/>
            </p:cNvSpPr>
            <p:nvPr/>
          </p:nvSpPr>
          <p:spPr bwMode="auto">
            <a:xfrm>
              <a:off x="3306763" y="1830388"/>
              <a:ext cx="541338" cy="276225"/>
            </a:xfrm>
            <a:custGeom>
              <a:avLst/>
              <a:gdLst>
                <a:gd name="T0" fmla="*/ 158 w 309"/>
                <a:gd name="T1" fmla="*/ 158 h 158"/>
                <a:gd name="T2" fmla="*/ 0 w 309"/>
                <a:gd name="T3" fmla="*/ 0 h 158"/>
                <a:gd name="T4" fmla="*/ 39 w 309"/>
                <a:gd name="T5" fmla="*/ 0 h 158"/>
                <a:gd name="T6" fmla="*/ 158 w 309"/>
                <a:gd name="T7" fmla="*/ 119 h 158"/>
                <a:gd name="T8" fmla="*/ 271 w 309"/>
                <a:gd name="T9" fmla="*/ 38 h 158"/>
                <a:gd name="T10" fmla="*/ 309 w 309"/>
                <a:gd name="T11" fmla="*/ 50 h 158"/>
                <a:gd name="T12" fmla="*/ 158 w 309"/>
                <a:gd name="T13" fmla="*/ 158 h 158"/>
              </a:gdLst>
              <a:ahLst/>
              <a:cxnLst>
                <a:cxn ang="0">
                  <a:pos x="T0" y="T1"/>
                </a:cxn>
                <a:cxn ang="0">
                  <a:pos x="T2" y="T3"/>
                </a:cxn>
                <a:cxn ang="0">
                  <a:pos x="T4" y="T5"/>
                </a:cxn>
                <a:cxn ang="0">
                  <a:pos x="T6" y="T7"/>
                </a:cxn>
                <a:cxn ang="0">
                  <a:pos x="T8" y="T9"/>
                </a:cxn>
                <a:cxn ang="0">
                  <a:pos x="T10" y="T11"/>
                </a:cxn>
                <a:cxn ang="0">
                  <a:pos x="T12" y="T13"/>
                </a:cxn>
              </a:cxnLst>
              <a:rect l="0" t="0" r="r" b="b"/>
              <a:pathLst>
                <a:path w="309" h="158">
                  <a:moveTo>
                    <a:pt x="158" y="158"/>
                  </a:moveTo>
                  <a:cubicBezTo>
                    <a:pt x="71" y="158"/>
                    <a:pt x="0" y="87"/>
                    <a:pt x="0" y="0"/>
                  </a:cubicBezTo>
                  <a:cubicBezTo>
                    <a:pt x="39" y="0"/>
                    <a:pt x="39" y="0"/>
                    <a:pt x="39" y="0"/>
                  </a:cubicBezTo>
                  <a:cubicBezTo>
                    <a:pt x="39" y="66"/>
                    <a:pt x="93" y="119"/>
                    <a:pt x="158" y="119"/>
                  </a:cubicBezTo>
                  <a:cubicBezTo>
                    <a:pt x="210" y="119"/>
                    <a:pt x="255" y="86"/>
                    <a:pt x="271" y="38"/>
                  </a:cubicBezTo>
                  <a:cubicBezTo>
                    <a:pt x="309" y="50"/>
                    <a:pt x="309" y="50"/>
                    <a:pt x="309" y="50"/>
                  </a:cubicBezTo>
                  <a:cubicBezTo>
                    <a:pt x="287" y="115"/>
                    <a:pt x="227" y="158"/>
                    <a:pt x="158"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237"/>
            <p:cNvSpPr>
              <a:spLocks/>
            </p:cNvSpPr>
            <p:nvPr/>
          </p:nvSpPr>
          <p:spPr bwMode="auto">
            <a:xfrm>
              <a:off x="3262313" y="1765300"/>
              <a:ext cx="158750" cy="77788"/>
            </a:xfrm>
            <a:custGeom>
              <a:avLst/>
              <a:gdLst>
                <a:gd name="T0" fmla="*/ 100 w 100"/>
                <a:gd name="T1" fmla="*/ 49 h 49"/>
                <a:gd name="T2" fmla="*/ 50 w 100"/>
                <a:gd name="T3" fmla="*/ 0 h 49"/>
                <a:gd name="T4" fmla="*/ 0 w 100"/>
                <a:gd name="T5" fmla="*/ 49 h 49"/>
                <a:gd name="T6" fmla="*/ 100 w 100"/>
                <a:gd name="T7" fmla="*/ 49 h 49"/>
              </a:gdLst>
              <a:ahLst/>
              <a:cxnLst>
                <a:cxn ang="0">
                  <a:pos x="T0" y="T1"/>
                </a:cxn>
                <a:cxn ang="0">
                  <a:pos x="T2" y="T3"/>
                </a:cxn>
                <a:cxn ang="0">
                  <a:pos x="T4" y="T5"/>
                </a:cxn>
                <a:cxn ang="0">
                  <a:pos x="T6" y="T7"/>
                </a:cxn>
              </a:cxnLst>
              <a:rect l="0" t="0" r="r" b="b"/>
              <a:pathLst>
                <a:path w="100" h="49">
                  <a:moveTo>
                    <a:pt x="100" y="49"/>
                  </a:moveTo>
                  <a:lnTo>
                    <a:pt x="50" y="0"/>
                  </a:lnTo>
                  <a:lnTo>
                    <a:pt x="0" y="49"/>
                  </a:lnTo>
                  <a:lnTo>
                    <a:pt x="10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38"/>
            <p:cNvSpPr>
              <a:spLocks/>
            </p:cNvSpPr>
            <p:nvPr/>
          </p:nvSpPr>
          <p:spPr bwMode="auto">
            <a:xfrm>
              <a:off x="3321050" y="1552575"/>
              <a:ext cx="539750" cy="277813"/>
            </a:xfrm>
            <a:custGeom>
              <a:avLst/>
              <a:gdLst>
                <a:gd name="T0" fmla="*/ 309 w 309"/>
                <a:gd name="T1" fmla="*/ 158 h 158"/>
                <a:gd name="T2" fmla="*/ 270 w 309"/>
                <a:gd name="T3" fmla="*/ 158 h 158"/>
                <a:gd name="T4" fmla="*/ 151 w 309"/>
                <a:gd name="T5" fmla="*/ 39 h 158"/>
                <a:gd name="T6" fmla="*/ 38 w 309"/>
                <a:gd name="T7" fmla="*/ 120 h 158"/>
                <a:gd name="T8" fmla="*/ 0 w 309"/>
                <a:gd name="T9" fmla="*/ 108 h 158"/>
                <a:gd name="T10" fmla="*/ 151 w 309"/>
                <a:gd name="T11" fmla="*/ 0 h 158"/>
                <a:gd name="T12" fmla="*/ 309 w 309"/>
                <a:gd name="T13" fmla="*/ 158 h 158"/>
              </a:gdLst>
              <a:ahLst/>
              <a:cxnLst>
                <a:cxn ang="0">
                  <a:pos x="T0" y="T1"/>
                </a:cxn>
                <a:cxn ang="0">
                  <a:pos x="T2" y="T3"/>
                </a:cxn>
                <a:cxn ang="0">
                  <a:pos x="T4" y="T5"/>
                </a:cxn>
                <a:cxn ang="0">
                  <a:pos x="T6" y="T7"/>
                </a:cxn>
                <a:cxn ang="0">
                  <a:pos x="T8" y="T9"/>
                </a:cxn>
                <a:cxn ang="0">
                  <a:pos x="T10" y="T11"/>
                </a:cxn>
                <a:cxn ang="0">
                  <a:pos x="T12" y="T13"/>
                </a:cxn>
              </a:cxnLst>
              <a:rect l="0" t="0" r="r" b="b"/>
              <a:pathLst>
                <a:path w="309" h="158">
                  <a:moveTo>
                    <a:pt x="309" y="158"/>
                  </a:moveTo>
                  <a:cubicBezTo>
                    <a:pt x="270" y="158"/>
                    <a:pt x="270" y="158"/>
                    <a:pt x="270" y="158"/>
                  </a:cubicBezTo>
                  <a:cubicBezTo>
                    <a:pt x="270" y="92"/>
                    <a:pt x="216" y="39"/>
                    <a:pt x="151" y="39"/>
                  </a:cubicBezTo>
                  <a:cubicBezTo>
                    <a:pt x="99" y="39"/>
                    <a:pt x="54" y="72"/>
                    <a:pt x="38" y="120"/>
                  </a:cubicBezTo>
                  <a:cubicBezTo>
                    <a:pt x="0" y="108"/>
                    <a:pt x="0" y="108"/>
                    <a:pt x="0" y="108"/>
                  </a:cubicBezTo>
                  <a:cubicBezTo>
                    <a:pt x="22" y="43"/>
                    <a:pt x="82" y="0"/>
                    <a:pt x="151" y="0"/>
                  </a:cubicBezTo>
                  <a:cubicBezTo>
                    <a:pt x="238" y="0"/>
                    <a:pt x="309" y="71"/>
                    <a:pt x="309"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39"/>
            <p:cNvSpPr>
              <a:spLocks/>
            </p:cNvSpPr>
            <p:nvPr/>
          </p:nvSpPr>
          <p:spPr bwMode="auto">
            <a:xfrm>
              <a:off x="3749675" y="1816100"/>
              <a:ext cx="157163" cy="77788"/>
            </a:xfrm>
            <a:custGeom>
              <a:avLst/>
              <a:gdLst>
                <a:gd name="T0" fmla="*/ 0 w 99"/>
                <a:gd name="T1" fmla="*/ 0 h 49"/>
                <a:gd name="T2" fmla="*/ 50 w 99"/>
                <a:gd name="T3" fmla="*/ 49 h 49"/>
                <a:gd name="T4" fmla="*/ 99 w 99"/>
                <a:gd name="T5" fmla="*/ 0 h 49"/>
                <a:gd name="T6" fmla="*/ 0 w 99"/>
                <a:gd name="T7" fmla="*/ 0 h 49"/>
              </a:gdLst>
              <a:ahLst/>
              <a:cxnLst>
                <a:cxn ang="0">
                  <a:pos x="T0" y="T1"/>
                </a:cxn>
                <a:cxn ang="0">
                  <a:pos x="T2" y="T3"/>
                </a:cxn>
                <a:cxn ang="0">
                  <a:pos x="T4" y="T5"/>
                </a:cxn>
                <a:cxn ang="0">
                  <a:pos x="T6" y="T7"/>
                </a:cxn>
              </a:cxnLst>
              <a:rect l="0" t="0" r="r" b="b"/>
              <a:pathLst>
                <a:path w="99" h="49">
                  <a:moveTo>
                    <a:pt x="0" y="0"/>
                  </a:moveTo>
                  <a:lnTo>
                    <a:pt x="50" y="49"/>
                  </a:lnTo>
                  <a:lnTo>
                    <a:pt x="99"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7"/>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1000" fill="hold"/>
                                        <p:tgtEl>
                                          <p:spTgt spid="15"/>
                                        </p:tgtEl>
                                        <p:attrNameLst>
                                          <p:attrName>ppt_w</p:attrName>
                                        </p:attrNameLst>
                                      </p:cBhvr>
                                      <p:tavLst>
                                        <p:tav tm="0">
                                          <p:val>
                                            <p:fltVal val="0"/>
                                          </p:val>
                                        </p:tav>
                                        <p:tav tm="100000">
                                          <p:val>
                                            <p:strVal val="#ppt_w"/>
                                          </p:val>
                                        </p:tav>
                                      </p:tavLst>
                                    </p:anim>
                                    <p:anim calcmode="lin" valueType="num">
                                      <p:cBhvr>
                                        <p:cTn id="14" dur="1000" fill="hold"/>
                                        <p:tgtEl>
                                          <p:spTgt spid="15"/>
                                        </p:tgtEl>
                                        <p:attrNameLst>
                                          <p:attrName>ppt_h</p:attrName>
                                        </p:attrNameLst>
                                      </p:cBhvr>
                                      <p:tavLst>
                                        <p:tav tm="0">
                                          <p:val>
                                            <p:fltVal val="0"/>
                                          </p:val>
                                        </p:tav>
                                        <p:tav tm="100000">
                                          <p:val>
                                            <p:strVal val="#ppt_h"/>
                                          </p:val>
                                        </p:tav>
                                      </p:tavLst>
                                    </p:anim>
                                    <p:anim calcmode="lin" valueType="num">
                                      <p:cBhvr>
                                        <p:cTn id="15"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5"/>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 grpId="0"/>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902496" y="1330326"/>
            <a:ext cx="1030525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dirty="0">
                <a:solidFill>
                  <a:schemeClr val="accent1">
                    <a:lumMod val="50000"/>
                  </a:schemeClr>
                </a:solidFill>
                <a:latin typeface="微软雅黑" panose="020B0503020204020204" pitchFamily="34" charset="-122"/>
                <a:ea typeface="微软雅黑" panose="020B0503020204020204" pitchFamily="34" charset="-122"/>
              </a:rPr>
              <a:t>党支部委员会在支部大会闭会期间，负责领导和处理党支部的日常工作</a:t>
            </a:r>
            <a:r>
              <a:rPr lang="zh-CN" altLang="en-US" dirty="0" smtClean="0">
                <a:solidFill>
                  <a:schemeClr val="accent1">
                    <a:lumMod val="50000"/>
                  </a:schemeClr>
                </a:solidFill>
                <a:latin typeface="微软雅黑" panose="020B0503020204020204" pitchFamily="34" charset="-122"/>
                <a:ea typeface="微软雅黑" panose="020B0503020204020204" pitchFamily="34" charset="-122"/>
              </a:rPr>
              <a:t>。</a:t>
            </a:r>
            <a:endParaRPr lang="en-US" altLang="zh-CN" dirty="0" smtClean="0">
              <a:solidFill>
                <a:schemeClr val="accent1">
                  <a:lumMod val="50000"/>
                </a:schemeClr>
              </a:solidFill>
              <a:latin typeface="微软雅黑" panose="020B0503020204020204" pitchFamily="34" charset="-122"/>
              <a:ea typeface="微软雅黑" panose="020B0503020204020204" pitchFamily="34" charset="-122"/>
            </a:endParaRPr>
          </a:p>
          <a:p>
            <a:pPr algn="just" hangingPunct="0"/>
            <a:r>
              <a:rPr lang="zh-CN" altLang="en-US" dirty="0" smtClean="0">
                <a:solidFill>
                  <a:schemeClr val="accent1">
                    <a:lumMod val="50000"/>
                  </a:schemeClr>
                </a:solidFill>
                <a:latin typeface="微软雅黑" panose="020B0503020204020204" pitchFamily="34" charset="-122"/>
                <a:ea typeface="微软雅黑" panose="020B0503020204020204" pitchFamily="34" charset="-122"/>
              </a:rPr>
              <a:t>会前</a:t>
            </a:r>
            <a:r>
              <a:rPr lang="zh-CN" altLang="en-US" dirty="0">
                <a:solidFill>
                  <a:schemeClr val="accent1">
                    <a:lumMod val="50000"/>
                  </a:schemeClr>
                </a:solidFill>
                <a:latin typeface="微软雅黑" panose="020B0503020204020204" pitchFamily="34" charset="-122"/>
                <a:ea typeface="微软雅黑" panose="020B0503020204020204" pitchFamily="34" charset="-122"/>
              </a:rPr>
              <a:t>应从</a:t>
            </a:r>
            <a:r>
              <a:rPr lang="en-US" altLang="zh-CN" dirty="0">
                <a:solidFill>
                  <a:schemeClr val="accent1">
                    <a:lumMod val="50000"/>
                  </a:schemeClr>
                </a:solidFill>
                <a:latin typeface="微软雅黑" panose="020B0503020204020204" pitchFamily="34" charset="-122"/>
                <a:ea typeface="微软雅黑" panose="020B0503020204020204" pitchFamily="34" charset="-122"/>
              </a:rPr>
              <a:t>3</a:t>
            </a:r>
            <a:r>
              <a:rPr lang="zh-CN" altLang="en-US" dirty="0">
                <a:solidFill>
                  <a:schemeClr val="accent1">
                    <a:lumMod val="50000"/>
                  </a:schemeClr>
                </a:solidFill>
                <a:latin typeface="微软雅黑" panose="020B0503020204020204" pitchFamily="34" charset="-122"/>
                <a:ea typeface="微软雅黑" panose="020B0503020204020204" pitchFamily="34" charset="-122"/>
              </a:rPr>
              <a:t>个方面做好准备工作：</a:t>
            </a:r>
          </a:p>
        </p:txBody>
      </p:sp>
      <p:sp>
        <p:nvSpPr>
          <p:cNvPr id="7" name="矩形 6"/>
          <p:cNvSpPr>
            <a:spLocks noChangeArrowheads="1"/>
          </p:cNvSpPr>
          <p:nvPr/>
        </p:nvSpPr>
        <p:spPr bwMode="auto">
          <a:xfrm>
            <a:off x="5290677" y="2304924"/>
            <a:ext cx="53292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2200" b="1" dirty="0" smtClean="0">
                <a:solidFill>
                  <a:srgbClr val="CE161C"/>
                </a:solidFill>
                <a:latin typeface="微软雅黑" panose="020B0503020204020204" pitchFamily="34" charset="-122"/>
                <a:ea typeface="微软雅黑" panose="020B0503020204020204" pitchFamily="34" charset="-122"/>
              </a:rPr>
              <a:t>支部</a:t>
            </a:r>
            <a:r>
              <a:rPr lang="zh-CN" altLang="en-US" sz="2200" b="1" dirty="0">
                <a:solidFill>
                  <a:srgbClr val="CE161C"/>
                </a:solidFill>
                <a:latin typeface="微软雅黑" panose="020B0503020204020204" pitchFamily="34" charset="-122"/>
                <a:ea typeface="微软雅黑" panose="020B0503020204020204" pitchFamily="34" charset="-122"/>
              </a:rPr>
              <a:t>书记经过与委员沟通确定议题。</a:t>
            </a:r>
            <a:endParaRPr lang="en-US" altLang="zh-CN" sz="2200" b="1" dirty="0">
              <a:solidFill>
                <a:srgbClr val="CE161C"/>
              </a:solidFill>
              <a:latin typeface="微软雅黑" panose="020B0503020204020204" pitchFamily="34" charset="-122"/>
              <a:ea typeface="微软雅黑" panose="020B0503020204020204" pitchFamily="34" charset="-122"/>
            </a:endParaRPr>
          </a:p>
        </p:txBody>
      </p:sp>
      <p:sp>
        <p:nvSpPr>
          <p:cNvPr id="3" name="矩形 2"/>
          <p:cNvSpPr>
            <a:spLocks noChangeArrowheads="1"/>
          </p:cNvSpPr>
          <p:nvPr/>
        </p:nvSpPr>
        <p:spPr bwMode="auto">
          <a:xfrm>
            <a:off x="5320508" y="2810943"/>
            <a:ext cx="5887242"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200"/>
              </a:lnSpc>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主要内容包括：研究贯彻上级党委的决议和指示，支部工作总结和计划，支部委员会工作报告，研究培养、发展新党员方面的问题及其他应讨论的重要问题。</a:t>
            </a:r>
            <a:endParaRPr lang="en-US" altLang="zh-CN" sz="1600"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10" name="矩形 9"/>
          <p:cNvSpPr>
            <a:spLocks noChangeArrowheads="1"/>
          </p:cNvSpPr>
          <p:nvPr/>
        </p:nvSpPr>
        <p:spPr bwMode="auto">
          <a:xfrm>
            <a:off x="5320508" y="4017964"/>
            <a:ext cx="588724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2200" b="1" dirty="0" smtClean="0">
                <a:solidFill>
                  <a:srgbClr val="CE161C"/>
                </a:solidFill>
                <a:latin typeface="微软雅黑" panose="020B0503020204020204" pitchFamily="34" charset="-122"/>
                <a:ea typeface="微软雅黑" panose="020B0503020204020204" pitchFamily="34" charset="-122"/>
              </a:rPr>
              <a:t>根据</a:t>
            </a:r>
            <a:r>
              <a:rPr lang="zh-CN" altLang="en-US" sz="2200" b="1" dirty="0">
                <a:solidFill>
                  <a:srgbClr val="CE161C"/>
                </a:solidFill>
                <a:latin typeface="微软雅黑" panose="020B0503020204020204" pitchFamily="34" charset="-122"/>
                <a:ea typeface="微软雅黑" panose="020B0503020204020204" pitchFamily="34" charset="-122"/>
              </a:rPr>
              <a:t>选定的议题，做好有关材料的准备，提交会议讨论和修改。</a:t>
            </a:r>
          </a:p>
        </p:txBody>
      </p:sp>
      <p:sp>
        <p:nvSpPr>
          <p:cNvPr id="11" name="矩形 10"/>
          <p:cNvSpPr>
            <a:spLocks noChangeArrowheads="1"/>
          </p:cNvSpPr>
          <p:nvPr/>
        </p:nvSpPr>
        <p:spPr bwMode="auto">
          <a:xfrm>
            <a:off x="5320508" y="5273676"/>
            <a:ext cx="588724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2200" b="1" dirty="0" smtClean="0">
                <a:solidFill>
                  <a:srgbClr val="CE161C"/>
                </a:solidFill>
                <a:latin typeface="微软雅黑" panose="020B0503020204020204" pitchFamily="34" charset="-122"/>
                <a:ea typeface="微软雅黑" panose="020B0503020204020204" pitchFamily="34" charset="-122"/>
              </a:rPr>
              <a:t>提前</a:t>
            </a:r>
            <a:r>
              <a:rPr lang="en-US" altLang="zh-CN" sz="2200" b="1" dirty="0">
                <a:solidFill>
                  <a:srgbClr val="CE161C"/>
                </a:solidFill>
                <a:latin typeface="微软雅黑" panose="020B0503020204020204" pitchFamily="34" charset="-122"/>
                <a:ea typeface="微软雅黑" panose="020B0503020204020204" pitchFamily="34" charset="-122"/>
              </a:rPr>
              <a:t>1</a:t>
            </a:r>
            <a:r>
              <a:rPr lang="zh-CN" altLang="en-US" sz="2200" b="1" dirty="0">
                <a:solidFill>
                  <a:srgbClr val="CE161C"/>
                </a:solidFill>
                <a:latin typeface="微软雅黑" panose="020B0503020204020204" pitchFamily="34" charset="-122"/>
                <a:ea typeface="微软雅黑" panose="020B0503020204020204" pitchFamily="34" charset="-122"/>
              </a:rPr>
              <a:t>至</a:t>
            </a:r>
            <a:r>
              <a:rPr lang="en-US" altLang="zh-CN" sz="2200" b="1" dirty="0">
                <a:solidFill>
                  <a:srgbClr val="CE161C"/>
                </a:solidFill>
                <a:latin typeface="微软雅黑" panose="020B0503020204020204" pitchFamily="34" charset="-122"/>
                <a:ea typeface="微软雅黑" panose="020B0503020204020204" pitchFamily="34" charset="-122"/>
              </a:rPr>
              <a:t>3</a:t>
            </a:r>
            <a:r>
              <a:rPr lang="zh-CN" altLang="en-US" sz="2200" b="1" dirty="0">
                <a:solidFill>
                  <a:srgbClr val="CE161C"/>
                </a:solidFill>
                <a:latin typeface="微软雅黑" panose="020B0503020204020204" pitchFamily="34" charset="-122"/>
                <a:ea typeface="微软雅黑" panose="020B0503020204020204" pitchFamily="34" charset="-122"/>
              </a:rPr>
              <a:t>天把会议的时间、议题、要求等通知各位委员。</a:t>
            </a:r>
          </a:p>
        </p:txBody>
      </p:sp>
      <p:sp>
        <p:nvSpPr>
          <p:cNvPr id="4" name="标题 3"/>
          <p:cNvSpPr>
            <a:spLocks noGrp="1"/>
          </p:cNvSpPr>
          <p:nvPr>
            <p:ph type="title"/>
          </p:nvPr>
        </p:nvSpPr>
        <p:spPr/>
        <p:txBody>
          <a:bodyPr/>
          <a:lstStyle/>
          <a:p>
            <a:r>
              <a:rPr lang="zh-CN" altLang="en-US" dirty="0"/>
              <a:t>党支部委员会</a:t>
            </a: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260" y="2080475"/>
            <a:ext cx="4925105" cy="4102611"/>
          </a:xfrm>
          <a:prstGeom prst="rect">
            <a:avLst/>
          </a:prstGeom>
        </p:spPr>
      </p:pic>
      <p:sp>
        <p:nvSpPr>
          <p:cNvPr id="13" name="椭圆 12"/>
          <p:cNvSpPr/>
          <p:nvPr/>
        </p:nvSpPr>
        <p:spPr>
          <a:xfrm>
            <a:off x="4644523" y="2234949"/>
            <a:ext cx="540000" cy="54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64433" rtlCol="0" anchor="ctr"/>
          <a:lstStyle/>
          <a:p>
            <a:pPr algn="ctr"/>
            <a:r>
              <a:rPr lang="en-US" altLang="zh-CN" sz="2400" dirty="0" smtClean="0">
                <a:solidFill>
                  <a:schemeClr val="bg1"/>
                </a:solidFill>
                <a:latin typeface="Impact" panose="020B0806030902050204" pitchFamily="34" charset="0"/>
              </a:rPr>
              <a:t>1</a:t>
            </a:r>
            <a:endParaRPr lang="zh-CN" altLang="en-US" sz="2400" dirty="0">
              <a:solidFill>
                <a:schemeClr val="bg1"/>
              </a:solidFill>
              <a:latin typeface="Impact" panose="020B0806030902050204" pitchFamily="34" charset="0"/>
            </a:endParaRPr>
          </a:p>
        </p:txBody>
      </p:sp>
      <p:sp>
        <p:nvSpPr>
          <p:cNvPr id="14" name="椭圆 13"/>
          <p:cNvSpPr/>
          <p:nvPr/>
        </p:nvSpPr>
        <p:spPr>
          <a:xfrm>
            <a:off x="4644523" y="4089149"/>
            <a:ext cx="540000" cy="54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64433" rtlCol="0" anchor="ctr"/>
          <a:lstStyle/>
          <a:p>
            <a:pPr algn="ctr"/>
            <a:r>
              <a:rPr lang="en-US" altLang="zh-CN" sz="2400" dirty="0" smtClean="0">
                <a:solidFill>
                  <a:schemeClr val="bg1"/>
                </a:solidFill>
                <a:latin typeface="Impact" panose="020B0806030902050204" pitchFamily="34" charset="0"/>
              </a:rPr>
              <a:t>2</a:t>
            </a:r>
            <a:endParaRPr lang="zh-CN" altLang="en-US" sz="2400" dirty="0">
              <a:solidFill>
                <a:schemeClr val="bg1"/>
              </a:solidFill>
              <a:latin typeface="Impact" panose="020B0806030902050204" pitchFamily="34" charset="0"/>
            </a:endParaRPr>
          </a:p>
        </p:txBody>
      </p:sp>
      <p:sp>
        <p:nvSpPr>
          <p:cNvPr id="15" name="椭圆 14"/>
          <p:cNvSpPr/>
          <p:nvPr/>
        </p:nvSpPr>
        <p:spPr>
          <a:xfrm>
            <a:off x="4644523" y="5232149"/>
            <a:ext cx="540000" cy="54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64433" rtlCol="0" anchor="ctr"/>
          <a:lstStyle/>
          <a:p>
            <a:pPr algn="ctr"/>
            <a:r>
              <a:rPr lang="en-US" altLang="zh-CN" sz="2400" dirty="0" smtClean="0">
                <a:solidFill>
                  <a:schemeClr val="bg1"/>
                </a:solidFill>
                <a:latin typeface="Impact" panose="020B0806030902050204" pitchFamily="34" charset="0"/>
              </a:rPr>
              <a:t>3</a:t>
            </a:r>
            <a:endParaRPr lang="zh-CN" altLang="en-US" sz="2400" dirty="0">
              <a:solidFill>
                <a:schemeClr val="bg1"/>
              </a:solidFill>
              <a:latin typeface="Impact" panose="020B0806030902050204" pitchFamily="34" charset="0"/>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1+#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1000"/>
                                        <p:tgtEl>
                                          <p:spTgt spid="5"/>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par>
                                <p:cTn id="24" presetID="53" presetClass="entr" presetSubtype="16" fill="hold" grpId="0" nodeType="withEffect">
                                  <p:stCondLst>
                                    <p:cond delay="400"/>
                                  </p:stCondLst>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animEffect transition="in" filter="fade">
                                      <p:cBhvr>
                                        <p:cTn id="28" dur="500"/>
                                        <p:tgtEl>
                                          <p:spTgt spid="15"/>
                                        </p:tgtEl>
                                      </p:cBhvr>
                                    </p:animEffect>
                                  </p:childTnLst>
                                </p:cTn>
                              </p:par>
                            </p:childTnLst>
                          </p:cTn>
                        </p:par>
                        <p:par>
                          <p:cTn id="29" fill="hold">
                            <p:stCondLst>
                              <p:cond delay="2400"/>
                            </p:stCondLst>
                            <p:childTnLst>
                              <p:par>
                                <p:cTn id="30" presetID="2" presetClass="entr" presetSubtype="2"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ppt_x</p:attrName>
                                        </p:attrNameLst>
                                      </p:cBhvr>
                                      <p:tavLst>
                                        <p:tav tm="0">
                                          <p:val>
                                            <p:strVal val="1+#ppt_w/2"/>
                                          </p:val>
                                        </p:tav>
                                        <p:tav tm="100000">
                                          <p:val>
                                            <p:strVal val="#ppt_x"/>
                                          </p:val>
                                        </p:tav>
                                      </p:tavLst>
                                    </p:anim>
                                    <p:anim calcmode="lin" valueType="num">
                                      <p:cBhvr>
                                        <p:cTn id="33" dur="500" fill="hold"/>
                                        <p:tgtEl>
                                          <p:spTgt spid="7"/>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200"/>
                                  </p:stCondLst>
                                  <p:childTnLst>
                                    <p:set>
                                      <p:cBhvr>
                                        <p:cTn id="35" dur="1" fill="hold">
                                          <p:stCondLst>
                                            <p:cond delay="0"/>
                                          </p:stCondLst>
                                        </p:cTn>
                                        <p:tgtEl>
                                          <p:spTgt spid="3"/>
                                        </p:tgtEl>
                                        <p:attrNameLst>
                                          <p:attrName>style.visibility</p:attrName>
                                        </p:attrNameLst>
                                      </p:cBhvr>
                                      <p:to>
                                        <p:strVal val="visible"/>
                                      </p:to>
                                    </p:set>
                                    <p:anim calcmode="lin" valueType="num">
                                      <p:cBhvr>
                                        <p:cTn id="36" dur="500" fill="hold"/>
                                        <p:tgtEl>
                                          <p:spTgt spid="3"/>
                                        </p:tgtEl>
                                        <p:attrNameLst>
                                          <p:attrName>ppt_x</p:attrName>
                                        </p:attrNameLst>
                                      </p:cBhvr>
                                      <p:tavLst>
                                        <p:tav tm="0">
                                          <p:val>
                                            <p:strVal val="1+#ppt_w/2"/>
                                          </p:val>
                                        </p:tav>
                                        <p:tav tm="100000">
                                          <p:val>
                                            <p:strVal val="#ppt_x"/>
                                          </p:val>
                                        </p:tav>
                                      </p:tavLst>
                                    </p:anim>
                                    <p:anim calcmode="lin" valueType="num">
                                      <p:cBhvr>
                                        <p:cTn id="37" dur="500" fill="hold"/>
                                        <p:tgtEl>
                                          <p:spTgt spid="3"/>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30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ppt_x</p:attrName>
                                        </p:attrNameLst>
                                      </p:cBhvr>
                                      <p:tavLst>
                                        <p:tav tm="0">
                                          <p:val>
                                            <p:strVal val="1+#ppt_w/2"/>
                                          </p:val>
                                        </p:tav>
                                        <p:tav tm="100000">
                                          <p:val>
                                            <p:strVal val="#ppt_x"/>
                                          </p:val>
                                        </p:tav>
                                      </p:tavLst>
                                    </p:anim>
                                    <p:anim calcmode="lin" valueType="num">
                                      <p:cBhvr>
                                        <p:cTn id="41" dur="500" fill="hold"/>
                                        <p:tgtEl>
                                          <p:spTgt spid="10"/>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40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ppt_x</p:attrName>
                                        </p:attrNameLst>
                                      </p:cBhvr>
                                      <p:tavLst>
                                        <p:tav tm="0">
                                          <p:val>
                                            <p:strVal val="1+#ppt_w/2"/>
                                          </p:val>
                                        </p:tav>
                                        <p:tav tm="100000">
                                          <p:val>
                                            <p:strVal val="#ppt_x"/>
                                          </p:val>
                                        </p:tav>
                                      </p:tavLst>
                                    </p:anim>
                                    <p:anim calcmode="lin" valueType="num">
                                      <p:cBhvr>
                                        <p:cTn id="45"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3" grpId="0"/>
      <p:bldP spid="10" grpId="0"/>
      <p:bldP spid="11" grpId="0"/>
      <p:bldP spid="13" grpId="0" animBg="1"/>
      <p:bldP spid="14" grpId="0" animBg="1"/>
      <p:bldP spid="1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942182" y="1164546"/>
            <a:ext cx="1026556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民主评议党员制度是加强党的建设的一项重要制度。民主评议党员就是按照党章规定的党员条件，通过对党员的正面教育、自我教育和党内外群众的评议，以及党组织的考核，对每个党员在各项工作中的表现和作用作出客观的评议，并通过组织措施，达到激励党员，纯洁组织，整顿队伍的目的。</a:t>
            </a:r>
          </a:p>
        </p:txBody>
      </p:sp>
      <p:sp>
        <p:nvSpPr>
          <p:cNvPr id="12" name="Rectangle 11"/>
          <p:cNvSpPr>
            <a:spLocks noChangeArrowheads="1"/>
          </p:cNvSpPr>
          <p:nvPr/>
        </p:nvSpPr>
        <p:spPr bwMode="auto">
          <a:xfrm>
            <a:off x="712797" y="3727450"/>
            <a:ext cx="1992294" cy="2336800"/>
          </a:xfrm>
          <a:prstGeom prst="rect">
            <a:avLst/>
          </a:prstGeom>
          <a:noFill/>
          <a:ln w="9525">
            <a:solidFill>
              <a:schemeClr val="accent1"/>
            </a:solidFill>
            <a:prstDash val="dash"/>
            <a:round/>
            <a:headEnd/>
            <a:tailEnd/>
          </a:ln>
        </p:spPr>
        <p:txBody>
          <a:bodyPr/>
          <a:lstStyle/>
          <a:p>
            <a:pPr eaLnBrk="0" hangingPunct="0"/>
            <a:endParaRPr lang="zh-CN" altLang="en-US"/>
          </a:p>
        </p:txBody>
      </p:sp>
      <p:sp>
        <p:nvSpPr>
          <p:cNvPr id="13" name="Rectangle 12"/>
          <p:cNvSpPr>
            <a:spLocks noChangeArrowheads="1"/>
          </p:cNvSpPr>
          <p:nvPr/>
        </p:nvSpPr>
        <p:spPr bwMode="auto">
          <a:xfrm>
            <a:off x="2890450" y="3727450"/>
            <a:ext cx="1992294" cy="2336800"/>
          </a:xfrm>
          <a:prstGeom prst="rect">
            <a:avLst/>
          </a:prstGeom>
          <a:noFill/>
          <a:ln w="9525">
            <a:solidFill>
              <a:schemeClr val="accent1"/>
            </a:solidFill>
            <a:prstDash val="dash"/>
            <a:round/>
            <a:headEnd/>
            <a:tailEnd/>
          </a:ln>
        </p:spPr>
        <p:txBody>
          <a:bodyPr/>
          <a:lstStyle/>
          <a:p>
            <a:pPr eaLnBrk="0" hangingPunct="0"/>
            <a:endParaRPr lang="zh-CN" altLang="en-US"/>
          </a:p>
        </p:txBody>
      </p:sp>
      <p:sp>
        <p:nvSpPr>
          <p:cNvPr id="14" name="Rectangle 13"/>
          <p:cNvSpPr>
            <a:spLocks noChangeArrowheads="1"/>
          </p:cNvSpPr>
          <p:nvPr/>
        </p:nvSpPr>
        <p:spPr bwMode="auto">
          <a:xfrm>
            <a:off x="5068096" y="3727450"/>
            <a:ext cx="1993896" cy="2336800"/>
          </a:xfrm>
          <a:prstGeom prst="rect">
            <a:avLst/>
          </a:prstGeom>
          <a:noFill/>
          <a:ln w="9525">
            <a:solidFill>
              <a:schemeClr val="accent1"/>
            </a:solidFill>
            <a:prstDash val="dash"/>
            <a:round/>
            <a:headEnd/>
            <a:tailEnd/>
          </a:ln>
        </p:spPr>
        <p:txBody>
          <a:bodyPr/>
          <a:lstStyle/>
          <a:p>
            <a:pPr eaLnBrk="0" hangingPunct="0"/>
            <a:endParaRPr lang="zh-CN" altLang="en-US"/>
          </a:p>
        </p:txBody>
      </p:sp>
      <p:sp>
        <p:nvSpPr>
          <p:cNvPr id="15" name="Rectangle 14"/>
          <p:cNvSpPr>
            <a:spLocks noChangeArrowheads="1"/>
          </p:cNvSpPr>
          <p:nvPr/>
        </p:nvSpPr>
        <p:spPr bwMode="auto">
          <a:xfrm>
            <a:off x="7247337" y="3727450"/>
            <a:ext cx="1993896" cy="2336800"/>
          </a:xfrm>
          <a:prstGeom prst="rect">
            <a:avLst/>
          </a:prstGeom>
          <a:noFill/>
          <a:ln w="9525">
            <a:solidFill>
              <a:schemeClr val="accent1"/>
            </a:solidFill>
            <a:prstDash val="dash"/>
            <a:round/>
            <a:headEnd/>
            <a:tailEnd/>
          </a:ln>
        </p:spPr>
        <p:txBody>
          <a:bodyPr/>
          <a:lstStyle/>
          <a:p>
            <a:pPr eaLnBrk="0" hangingPunct="0"/>
            <a:endParaRPr lang="zh-CN" altLang="en-US"/>
          </a:p>
        </p:txBody>
      </p:sp>
      <p:sp>
        <p:nvSpPr>
          <p:cNvPr id="16" name="Rectangle 15"/>
          <p:cNvSpPr>
            <a:spLocks noChangeArrowheads="1"/>
          </p:cNvSpPr>
          <p:nvPr/>
        </p:nvSpPr>
        <p:spPr bwMode="auto">
          <a:xfrm>
            <a:off x="9426579" y="3727450"/>
            <a:ext cx="1993896" cy="2336800"/>
          </a:xfrm>
          <a:prstGeom prst="rect">
            <a:avLst/>
          </a:prstGeom>
          <a:noFill/>
          <a:ln w="9525">
            <a:solidFill>
              <a:schemeClr val="accent1"/>
            </a:solidFill>
            <a:prstDash val="dash"/>
            <a:round/>
            <a:headEnd/>
            <a:tailEnd/>
          </a:ln>
        </p:spPr>
        <p:txBody>
          <a:bodyPr/>
          <a:lstStyle/>
          <a:p>
            <a:pPr eaLnBrk="0" hangingPunct="0"/>
            <a:endParaRPr lang="zh-CN" altLang="en-US"/>
          </a:p>
        </p:txBody>
      </p:sp>
      <p:sp>
        <p:nvSpPr>
          <p:cNvPr id="22" name="TextBox 37"/>
          <p:cNvSpPr txBox="1">
            <a:spLocks noChangeArrowheads="1"/>
          </p:cNvSpPr>
          <p:nvPr/>
        </p:nvSpPr>
        <p:spPr bwMode="auto">
          <a:xfrm>
            <a:off x="836613" y="3880393"/>
            <a:ext cx="1744662"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200"/>
              </a:lnSpc>
            </a:pP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教育要同形势任务教育结合起来。以</a:t>
            </a:r>
            <a:r>
              <a:rPr lang="en-US" altLang="zh-CN" sz="1500"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党章</a:t>
            </a:r>
            <a:r>
              <a:rPr lang="en-US" altLang="zh-CN" sz="1500" dirty="0">
                <a:solidFill>
                  <a:schemeClr val="accent1">
                    <a:lumMod val="50000"/>
                  </a:schemeClr>
                </a:solidFill>
                <a:latin typeface="微软雅黑" panose="020B0503020204020204" pitchFamily="34" charset="-122"/>
                <a:ea typeface="微软雅黑" panose="020B0503020204020204" pitchFamily="34" charset="-122"/>
              </a:rPr>
              <a:t>》</a:t>
            </a: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和上级党组织以及公司当前要求的学习内容为主。</a:t>
            </a:r>
          </a:p>
        </p:txBody>
      </p:sp>
      <p:sp>
        <p:nvSpPr>
          <p:cNvPr id="23" name="TextBox 38"/>
          <p:cNvSpPr txBox="1">
            <a:spLocks noChangeArrowheads="1"/>
          </p:cNvSpPr>
          <p:nvPr/>
        </p:nvSpPr>
        <p:spPr bwMode="auto">
          <a:xfrm>
            <a:off x="3014266" y="3880393"/>
            <a:ext cx="1744662"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200"/>
              </a:lnSpc>
            </a:pP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在学习教育的基础上，对照党员标准，总结个人各方面的情况，肯定成绩，找出差距，明确努力方向。</a:t>
            </a:r>
          </a:p>
        </p:txBody>
      </p:sp>
      <p:sp>
        <p:nvSpPr>
          <p:cNvPr id="24" name="TextBox 39"/>
          <p:cNvSpPr txBox="1">
            <a:spLocks noChangeArrowheads="1"/>
          </p:cNvSpPr>
          <p:nvPr/>
        </p:nvSpPr>
        <p:spPr bwMode="auto">
          <a:xfrm>
            <a:off x="5192713" y="3880393"/>
            <a:ext cx="1744662" cy="1502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200"/>
              </a:lnSpc>
            </a:pP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一般应召开党小组会或支部组织生活会进行评议。应通过各种形式，让党外群众参与进来。</a:t>
            </a:r>
          </a:p>
        </p:txBody>
      </p:sp>
      <p:sp>
        <p:nvSpPr>
          <p:cNvPr id="25" name="TextBox 40"/>
          <p:cNvSpPr txBox="1">
            <a:spLocks noChangeArrowheads="1"/>
          </p:cNvSpPr>
          <p:nvPr/>
        </p:nvSpPr>
        <p:spPr bwMode="auto">
          <a:xfrm>
            <a:off x="7371954" y="3880393"/>
            <a:ext cx="1744662"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200"/>
              </a:lnSpc>
            </a:pP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支委会对党内外评议的意见，进行实事求是的分析，形成组织意见，转告党员本人，并向支部大会报告。</a:t>
            </a:r>
          </a:p>
        </p:txBody>
      </p:sp>
      <p:sp>
        <p:nvSpPr>
          <p:cNvPr id="29" name="TextBox 41"/>
          <p:cNvSpPr txBox="1">
            <a:spLocks noChangeArrowheads="1"/>
          </p:cNvSpPr>
          <p:nvPr/>
        </p:nvSpPr>
        <p:spPr bwMode="auto">
          <a:xfrm>
            <a:off x="9551196" y="3880393"/>
            <a:ext cx="1744662" cy="2067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200"/>
              </a:lnSpc>
            </a:pPr>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党员在作完自我批评后，要发动大家客观全面地指出党员的优缺点，防止把组织生活会开成单纯的“自我小结会”。</a:t>
            </a:r>
          </a:p>
        </p:txBody>
      </p:sp>
      <p:sp>
        <p:nvSpPr>
          <p:cNvPr id="30" name="TextBox 28"/>
          <p:cNvSpPr txBox="1">
            <a:spLocks noChangeArrowheads="1"/>
          </p:cNvSpPr>
          <p:nvPr/>
        </p:nvSpPr>
        <p:spPr bwMode="auto">
          <a:xfrm>
            <a:off x="942182" y="2784021"/>
            <a:ext cx="1627412" cy="430887"/>
          </a:xfrm>
          <a:prstGeom prst="roundRect">
            <a:avLst>
              <a:gd name="adj" fmla="val 50000"/>
            </a:avLst>
          </a:prstGeom>
          <a:solidFill>
            <a:schemeClr val="accent1"/>
          </a:solidFill>
          <a:ln w="9525">
            <a:noFill/>
            <a:miter lim="800000"/>
            <a:headEnd/>
            <a:tailEnd/>
          </a:ln>
          <a:effectLst/>
          <a:extLst/>
        </p:spPr>
        <p:txBody>
          <a:bodyPr wrap="none" anchor="ctr">
            <a:noAutofit/>
          </a:bodyPr>
          <a:lstStyle/>
          <a:p>
            <a:pPr algn="ctr" eaLnBrk="0" hangingPunct="0"/>
            <a:r>
              <a:rPr lang="zh-CN" altLang="en-US" sz="2000" b="1" dirty="0">
                <a:solidFill>
                  <a:schemeClr val="bg2"/>
                </a:solidFill>
                <a:latin typeface="微软雅黑" panose="020B0503020204020204" pitchFamily="34" charset="-122"/>
                <a:ea typeface="微软雅黑" panose="020B0503020204020204" pitchFamily="34" charset="-122"/>
              </a:rPr>
              <a:t>学习教育</a:t>
            </a:r>
          </a:p>
        </p:txBody>
      </p:sp>
      <p:sp>
        <p:nvSpPr>
          <p:cNvPr id="31" name="TextBox 43"/>
          <p:cNvSpPr txBox="1">
            <a:spLocks noChangeArrowheads="1"/>
          </p:cNvSpPr>
          <p:nvPr/>
        </p:nvSpPr>
        <p:spPr bwMode="auto">
          <a:xfrm>
            <a:off x="3114197" y="2784021"/>
            <a:ext cx="1627412" cy="430887"/>
          </a:xfrm>
          <a:prstGeom prst="roundRect">
            <a:avLst>
              <a:gd name="adj" fmla="val 50000"/>
            </a:avLst>
          </a:prstGeom>
          <a:solidFill>
            <a:schemeClr val="accent1"/>
          </a:solidFill>
          <a:ln w="9525">
            <a:noFill/>
            <a:miter lim="800000"/>
            <a:headEnd/>
            <a:tailEnd/>
          </a:ln>
          <a:effectLst/>
          <a:extLst/>
        </p:spPr>
        <p:txBody>
          <a:bodyPr wrap="none" anchor="ctr">
            <a:noAutofit/>
          </a:bodyPr>
          <a:lstStyle/>
          <a:p>
            <a:pPr algn="ctr" eaLnBrk="0" hangingPunct="0"/>
            <a:r>
              <a:rPr lang="zh-CN" altLang="en-US" sz="2000" b="1" dirty="0">
                <a:solidFill>
                  <a:schemeClr val="bg2"/>
                </a:solidFill>
                <a:latin typeface="微软雅黑" panose="020B0503020204020204" pitchFamily="34" charset="-122"/>
                <a:ea typeface="微软雅黑" panose="020B0503020204020204" pitchFamily="34" charset="-122"/>
              </a:rPr>
              <a:t>自我评价</a:t>
            </a:r>
          </a:p>
        </p:txBody>
      </p:sp>
      <p:sp>
        <p:nvSpPr>
          <p:cNvPr id="32" name="TextBox 44"/>
          <p:cNvSpPr txBox="1">
            <a:spLocks noChangeArrowheads="1"/>
          </p:cNvSpPr>
          <p:nvPr/>
        </p:nvSpPr>
        <p:spPr bwMode="auto">
          <a:xfrm>
            <a:off x="5286212" y="2784021"/>
            <a:ext cx="1627412" cy="430887"/>
          </a:xfrm>
          <a:prstGeom prst="roundRect">
            <a:avLst>
              <a:gd name="adj" fmla="val 50000"/>
            </a:avLst>
          </a:prstGeom>
          <a:solidFill>
            <a:schemeClr val="accent1"/>
          </a:solidFill>
          <a:ln w="9525">
            <a:noFill/>
            <a:miter lim="800000"/>
            <a:headEnd/>
            <a:tailEnd/>
          </a:ln>
          <a:effectLst/>
          <a:extLst/>
        </p:spPr>
        <p:txBody>
          <a:bodyPr wrap="none" anchor="ctr">
            <a:noAutofit/>
          </a:bodyPr>
          <a:lstStyle/>
          <a:p>
            <a:pPr algn="ctr" eaLnBrk="0" hangingPunct="0"/>
            <a:r>
              <a:rPr lang="zh-CN" altLang="en-US" sz="2000" b="1" dirty="0">
                <a:solidFill>
                  <a:schemeClr val="bg2"/>
                </a:solidFill>
                <a:latin typeface="微软雅黑" panose="020B0503020204020204" pitchFamily="34" charset="-122"/>
                <a:ea typeface="微软雅黑" panose="020B0503020204020204" pitchFamily="34" charset="-122"/>
              </a:rPr>
              <a:t>民主评议</a:t>
            </a:r>
          </a:p>
        </p:txBody>
      </p:sp>
      <p:sp>
        <p:nvSpPr>
          <p:cNvPr id="33" name="TextBox 45"/>
          <p:cNvSpPr txBox="1">
            <a:spLocks noChangeArrowheads="1"/>
          </p:cNvSpPr>
          <p:nvPr/>
        </p:nvSpPr>
        <p:spPr bwMode="auto">
          <a:xfrm>
            <a:off x="7458227" y="2784021"/>
            <a:ext cx="1627412" cy="430887"/>
          </a:xfrm>
          <a:prstGeom prst="roundRect">
            <a:avLst>
              <a:gd name="adj" fmla="val 50000"/>
            </a:avLst>
          </a:prstGeom>
          <a:solidFill>
            <a:schemeClr val="accent1"/>
          </a:solidFill>
          <a:ln w="9525">
            <a:noFill/>
            <a:miter lim="800000"/>
            <a:headEnd/>
            <a:tailEnd/>
          </a:ln>
          <a:effectLst/>
          <a:extLst/>
        </p:spPr>
        <p:txBody>
          <a:bodyPr wrap="none" anchor="ctr">
            <a:noAutofit/>
          </a:bodyPr>
          <a:lstStyle/>
          <a:p>
            <a:pPr algn="ctr" eaLnBrk="0" hangingPunct="0"/>
            <a:r>
              <a:rPr lang="zh-CN" altLang="en-US" sz="2000" b="1" dirty="0">
                <a:solidFill>
                  <a:schemeClr val="bg2"/>
                </a:solidFill>
                <a:latin typeface="微软雅黑" panose="020B0503020204020204" pitchFamily="34" charset="-122"/>
                <a:ea typeface="微软雅黑" panose="020B0503020204020204" pitchFamily="34" charset="-122"/>
              </a:rPr>
              <a:t>组织考察</a:t>
            </a:r>
          </a:p>
        </p:txBody>
      </p:sp>
      <p:sp>
        <p:nvSpPr>
          <p:cNvPr id="34" name="TextBox 46"/>
          <p:cNvSpPr txBox="1">
            <a:spLocks noChangeArrowheads="1"/>
          </p:cNvSpPr>
          <p:nvPr/>
        </p:nvSpPr>
        <p:spPr bwMode="auto">
          <a:xfrm>
            <a:off x="9630241" y="2784021"/>
            <a:ext cx="1627412" cy="430887"/>
          </a:xfrm>
          <a:prstGeom prst="roundRect">
            <a:avLst>
              <a:gd name="adj" fmla="val 50000"/>
            </a:avLst>
          </a:prstGeom>
          <a:solidFill>
            <a:schemeClr val="accent1"/>
          </a:solidFill>
          <a:ln w="9525">
            <a:noFill/>
            <a:miter lim="800000"/>
            <a:headEnd/>
            <a:tailEnd/>
          </a:ln>
          <a:effectLst/>
          <a:extLst/>
        </p:spPr>
        <p:txBody>
          <a:bodyPr wrap="none" anchor="ctr">
            <a:noAutofit/>
          </a:bodyPr>
          <a:lstStyle/>
          <a:p>
            <a:pPr algn="ctr" eaLnBrk="0" hangingPunct="0"/>
            <a:r>
              <a:rPr lang="zh-CN" altLang="en-US" sz="2000" b="1" dirty="0">
                <a:solidFill>
                  <a:schemeClr val="bg2"/>
                </a:solidFill>
                <a:latin typeface="微软雅黑" panose="020B0503020204020204" pitchFamily="34" charset="-122"/>
                <a:ea typeface="微软雅黑" panose="020B0503020204020204" pitchFamily="34" charset="-122"/>
              </a:rPr>
              <a:t>表彰和处理</a:t>
            </a:r>
          </a:p>
        </p:txBody>
      </p:sp>
      <p:sp>
        <p:nvSpPr>
          <p:cNvPr id="3" name="矩形 2"/>
          <p:cNvSpPr>
            <a:spLocks noChangeArrowheads="1"/>
          </p:cNvSpPr>
          <p:nvPr/>
        </p:nvSpPr>
        <p:spPr bwMode="auto">
          <a:xfrm>
            <a:off x="942182" y="2131221"/>
            <a:ext cx="187743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200" b="1" dirty="0">
                <a:solidFill>
                  <a:schemeClr val="accent1"/>
                </a:solidFill>
                <a:latin typeface="微软雅黑" panose="020B0503020204020204" pitchFamily="34" charset="-122"/>
                <a:ea typeface="微软雅黑" panose="020B0503020204020204" pitchFamily="34" charset="-122"/>
              </a:rPr>
              <a:t>具体程序为：</a:t>
            </a:r>
          </a:p>
        </p:txBody>
      </p:sp>
      <p:sp>
        <p:nvSpPr>
          <p:cNvPr id="4" name="标题 3"/>
          <p:cNvSpPr>
            <a:spLocks noGrp="1"/>
          </p:cNvSpPr>
          <p:nvPr>
            <p:ph type="title"/>
          </p:nvPr>
        </p:nvSpPr>
        <p:spPr/>
        <p:txBody>
          <a:bodyPr/>
          <a:lstStyle/>
          <a:p>
            <a:r>
              <a:rPr lang="zh-CN" altLang="en-US" dirty="0"/>
              <a:t>民主评议党员</a:t>
            </a:r>
            <a:r>
              <a:rPr lang="zh-CN" altLang="en-US" dirty="0" smtClean="0"/>
              <a:t>制度</a:t>
            </a:r>
            <a:endParaRPr lang="zh-CN" altLang="en-US" dirty="0"/>
          </a:p>
        </p:txBody>
      </p:sp>
      <p:cxnSp>
        <p:nvCxnSpPr>
          <p:cNvPr id="6" name="直接连接符 5"/>
          <p:cNvCxnSpPr/>
          <p:nvPr/>
        </p:nvCxnSpPr>
        <p:spPr bwMode="auto">
          <a:xfrm>
            <a:off x="2464819" y="2999464"/>
            <a:ext cx="611756" cy="0"/>
          </a:xfrm>
          <a:prstGeom prst="line">
            <a:avLst/>
          </a:prstGeom>
          <a:solidFill>
            <a:schemeClr val="accent1"/>
          </a:solidFill>
          <a:ln w="12700" cap="flat" cmpd="sng" algn="ctr">
            <a:solidFill>
              <a:schemeClr val="accent1">
                <a:lumMod val="50000"/>
              </a:schemeClr>
            </a:solidFill>
            <a:prstDash val="sysDash"/>
            <a:round/>
            <a:headEnd type="oval" w="med" len="med"/>
            <a:tailEnd type="stealth" w="med" len="med"/>
          </a:ln>
        </p:spPr>
      </p:cxnSp>
      <p:cxnSp>
        <p:nvCxnSpPr>
          <p:cNvPr id="35" name="直接连接符 34"/>
          <p:cNvCxnSpPr/>
          <p:nvPr/>
        </p:nvCxnSpPr>
        <p:spPr bwMode="auto">
          <a:xfrm>
            <a:off x="4626994" y="2999464"/>
            <a:ext cx="611756" cy="0"/>
          </a:xfrm>
          <a:prstGeom prst="line">
            <a:avLst/>
          </a:prstGeom>
          <a:solidFill>
            <a:schemeClr val="accent1"/>
          </a:solidFill>
          <a:ln w="12700" cap="flat" cmpd="sng" algn="ctr">
            <a:solidFill>
              <a:schemeClr val="accent1">
                <a:lumMod val="50000"/>
              </a:schemeClr>
            </a:solidFill>
            <a:prstDash val="sysDash"/>
            <a:round/>
            <a:headEnd type="oval" w="med" len="med"/>
            <a:tailEnd type="stealth" w="med" len="med"/>
          </a:ln>
        </p:spPr>
      </p:cxnSp>
      <p:cxnSp>
        <p:nvCxnSpPr>
          <p:cNvPr id="36" name="直接连接符 35"/>
          <p:cNvCxnSpPr/>
          <p:nvPr/>
        </p:nvCxnSpPr>
        <p:spPr bwMode="auto">
          <a:xfrm>
            <a:off x="6798694" y="2999464"/>
            <a:ext cx="611756" cy="0"/>
          </a:xfrm>
          <a:prstGeom prst="line">
            <a:avLst/>
          </a:prstGeom>
          <a:solidFill>
            <a:schemeClr val="accent1"/>
          </a:solidFill>
          <a:ln w="12700" cap="flat" cmpd="sng" algn="ctr">
            <a:solidFill>
              <a:schemeClr val="accent1">
                <a:lumMod val="50000"/>
              </a:schemeClr>
            </a:solidFill>
            <a:prstDash val="sysDash"/>
            <a:round/>
            <a:headEnd type="oval" w="med" len="med"/>
            <a:tailEnd type="stealth" w="med" len="med"/>
          </a:ln>
        </p:spPr>
      </p:cxnSp>
      <p:cxnSp>
        <p:nvCxnSpPr>
          <p:cNvPr id="37" name="直接连接符 36"/>
          <p:cNvCxnSpPr/>
          <p:nvPr/>
        </p:nvCxnSpPr>
        <p:spPr bwMode="auto">
          <a:xfrm>
            <a:off x="8970394" y="2999464"/>
            <a:ext cx="611756" cy="0"/>
          </a:xfrm>
          <a:prstGeom prst="line">
            <a:avLst/>
          </a:prstGeom>
          <a:solidFill>
            <a:schemeClr val="accent1"/>
          </a:solidFill>
          <a:ln w="12700" cap="flat" cmpd="sng" algn="ctr">
            <a:solidFill>
              <a:schemeClr val="accent1">
                <a:lumMod val="50000"/>
              </a:schemeClr>
            </a:solidFill>
            <a:prstDash val="sysDash"/>
            <a:round/>
            <a:headEnd type="oval" w="med" len="med"/>
            <a:tailEnd type="stealth" w="med" len="med"/>
          </a:ln>
        </p:spPr>
      </p:cxnSp>
      <p:grpSp>
        <p:nvGrpSpPr>
          <p:cNvPr id="38" name="组合 37"/>
          <p:cNvGrpSpPr/>
          <p:nvPr/>
        </p:nvGrpSpPr>
        <p:grpSpPr>
          <a:xfrm rot="5400000">
            <a:off x="1578497" y="3317261"/>
            <a:ext cx="260894" cy="194046"/>
            <a:chOff x="3459951" y="2901772"/>
            <a:chExt cx="470879" cy="350228"/>
          </a:xfrm>
        </p:grpSpPr>
        <p:sp>
          <p:nvSpPr>
            <p:cNvPr id="39" name="半闭框 38"/>
            <p:cNvSpPr/>
            <p:nvPr/>
          </p:nvSpPr>
          <p:spPr>
            <a:xfrm rot="8100000">
              <a:off x="3580602" y="2901772"/>
              <a:ext cx="350228" cy="350228"/>
            </a:xfrm>
            <a:prstGeom prst="halfFrame">
              <a:avLst>
                <a:gd name="adj1" fmla="val 7567"/>
                <a:gd name="adj2" fmla="val 773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0" name="半闭框 39"/>
            <p:cNvSpPr/>
            <p:nvPr/>
          </p:nvSpPr>
          <p:spPr>
            <a:xfrm rot="8100000">
              <a:off x="3459951" y="2901772"/>
              <a:ext cx="350227" cy="350228"/>
            </a:xfrm>
            <a:prstGeom prst="halfFrame">
              <a:avLst>
                <a:gd name="adj1" fmla="val 14509"/>
                <a:gd name="adj2" fmla="val 1467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rot="5400000">
            <a:off x="3797456" y="3317261"/>
            <a:ext cx="260894" cy="194046"/>
            <a:chOff x="3459951" y="2901772"/>
            <a:chExt cx="470879" cy="350228"/>
          </a:xfrm>
        </p:grpSpPr>
        <p:sp>
          <p:nvSpPr>
            <p:cNvPr id="42" name="半闭框 41"/>
            <p:cNvSpPr/>
            <p:nvPr/>
          </p:nvSpPr>
          <p:spPr>
            <a:xfrm rot="8100000">
              <a:off x="3580602" y="2901772"/>
              <a:ext cx="350228" cy="350228"/>
            </a:xfrm>
            <a:prstGeom prst="halfFrame">
              <a:avLst>
                <a:gd name="adj1" fmla="val 7567"/>
                <a:gd name="adj2" fmla="val 773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3" name="半闭框 42"/>
            <p:cNvSpPr/>
            <p:nvPr/>
          </p:nvSpPr>
          <p:spPr>
            <a:xfrm rot="8100000">
              <a:off x="3459951" y="2901772"/>
              <a:ext cx="350227" cy="350228"/>
            </a:xfrm>
            <a:prstGeom prst="halfFrame">
              <a:avLst>
                <a:gd name="adj1" fmla="val 14509"/>
                <a:gd name="adj2" fmla="val 1467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rot="5400000">
            <a:off x="5965553" y="3317261"/>
            <a:ext cx="260894" cy="194046"/>
            <a:chOff x="3459951" y="2901772"/>
            <a:chExt cx="470879" cy="350228"/>
          </a:xfrm>
        </p:grpSpPr>
        <p:sp>
          <p:nvSpPr>
            <p:cNvPr id="45" name="半闭框 44"/>
            <p:cNvSpPr/>
            <p:nvPr/>
          </p:nvSpPr>
          <p:spPr>
            <a:xfrm rot="8100000">
              <a:off x="3580602" y="2901772"/>
              <a:ext cx="350228" cy="350228"/>
            </a:xfrm>
            <a:prstGeom prst="halfFrame">
              <a:avLst>
                <a:gd name="adj1" fmla="val 7567"/>
                <a:gd name="adj2" fmla="val 773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6" name="半闭框 45"/>
            <p:cNvSpPr/>
            <p:nvPr/>
          </p:nvSpPr>
          <p:spPr>
            <a:xfrm rot="8100000">
              <a:off x="3459951" y="2901772"/>
              <a:ext cx="350227" cy="350228"/>
            </a:xfrm>
            <a:prstGeom prst="halfFrame">
              <a:avLst>
                <a:gd name="adj1" fmla="val 14509"/>
                <a:gd name="adj2" fmla="val 1467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rot="5400000">
            <a:off x="8141486" y="3317261"/>
            <a:ext cx="260894" cy="194046"/>
            <a:chOff x="3459951" y="2901772"/>
            <a:chExt cx="470879" cy="350228"/>
          </a:xfrm>
        </p:grpSpPr>
        <p:sp>
          <p:nvSpPr>
            <p:cNvPr id="48" name="半闭框 47"/>
            <p:cNvSpPr/>
            <p:nvPr/>
          </p:nvSpPr>
          <p:spPr>
            <a:xfrm rot="8100000">
              <a:off x="3580602" y="2901772"/>
              <a:ext cx="350228" cy="350228"/>
            </a:xfrm>
            <a:prstGeom prst="halfFrame">
              <a:avLst>
                <a:gd name="adj1" fmla="val 7567"/>
                <a:gd name="adj2" fmla="val 773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9" name="半闭框 48"/>
            <p:cNvSpPr/>
            <p:nvPr/>
          </p:nvSpPr>
          <p:spPr>
            <a:xfrm rot="8100000">
              <a:off x="3459951" y="2901772"/>
              <a:ext cx="350227" cy="350228"/>
            </a:xfrm>
            <a:prstGeom prst="halfFrame">
              <a:avLst>
                <a:gd name="adj1" fmla="val 14509"/>
                <a:gd name="adj2" fmla="val 1467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rot="5400000">
            <a:off x="10313845" y="3317261"/>
            <a:ext cx="260894" cy="194046"/>
            <a:chOff x="3459951" y="2901772"/>
            <a:chExt cx="470879" cy="350228"/>
          </a:xfrm>
        </p:grpSpPr>
        <p:sp>
          <p:nvSpPr>
            <p:cNvPr id="51" name="半闭框 50"/>
            <p:cNvSpPr/>
            <p:nvPr/>
          </p:nvSpPr>
          <p:spPr>
            <a:xfrm rot="8100000">
              <a:off x="3580602" y="2901772"/>
              <a:ext cx="350228" cy="350228"/>
            </a:xfrm>
            <a:prstGeom prst="halfFrame">
              <a:avLst>
                <a:gd name="adj1" fmla="val 7567"/>
                <a:gd name="adj2" fmla="val 773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52" name="半闭框 51"/>
            <p:cNvSpPr/>
            <p:nvPr/>
          </p:nvSpPr>
          <p:spPr>
            <a:xfrm rot="8100000">
              <a:off x="3459951" y="2901772"/>
              <a:ext cx="350227" cy="350228"/>
            </a:xfrm>
            <a:prstGeom prst="halfFrame">
              <a:avLst>
                <a:gd name="adj1" fmla="val 14509"/>
                <a:gd name="adj2" fmla="val 1467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childTnLst>
                          </p:cTn>
                        </p:par>
                        <p:par>
                          <p:cTn id="8" fill="hold" nodeType="afterGroup">
                            <p:stCondLst>
                              <p:cond delay="1000"/>
                            </p:stCondLst>
                            <p:childTnLst>
                              <p:par>
                                <p:cTn id="9" presetID="2" presetClass="entr" presetSubtype="8"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750"/>
                            </p:stCondLst>
                            <p:childTnLst>
                              <p:par>
                                <p:cTn id="14" presetID="31" presetClass="entr" presetSubtype="0"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300" fill="hold"/>
                                        <p:tgtEl>
                                          <p:spTgt spid="30"/>
                                        </p:tgtEl>
                                        <p:attrNameLst>
                                          <p:attrName>ppt_w</p:attrName>
                                        </p:attrNameLst>
                                      </p:cBhvr>
                                      <p:tavLst>
                                        <p:tav tm="0">
                                          <p:val>
                                            <p:fltVal val="0"/>
                                          </p:val>
                                        </p:tav>
                                        <p:tav tm="100000">
                                          <p:val>
                                            <p:strVal val="#ppt_w"/>
                                          </p:val>
                                        </p:tav>
                                      </p:tavLst>
                                    </p:anim>
                                    <p:anim calcmode="lin" valueType="num">
                                      <p:cBhvr>
                                        <p:cTn id="17" dur="300" fill="hold"/>
                                        <p:tgtEl>
                                          <p:spTgt spid="30"/>
                                        </p:tgtEl>
                                        <p:attrNameLst>
                                          <p:attrName>ppt_h</p:attrName>
                                        </p:attrNameLst>
                                      </p:cBhvr>
                                      <p:tavLst>
                                        <p:tav tm="0">
                                          <p:val>
                                            <p:fltVal val="0"/>
                                          </p:val>
                                        </p:tav>
                                        <p:tav tm="100000">
                                          <p:val>
                                            <p:strVal val="#ppt_h"/>
                                          </p:val>
                                        </p:tav>
                                      </p:tavLst>
                                    </p:anim>
                                    <p:anim calcmode="lin" valueType="num">
                                      <p:cBhvr>
                                        <p:cTn id="18" dur="300" fill="hold"/>
                                        <p:tgtEl>
                                          <p:spTgt spid="30"/>
                                        </p:tgtEl>
                                        <p:attrNameLst>
                                          <p:attrName>style.rotation</p:attrName>
                                        </p:attrNameLst>
                                      </p:cBhvr>
                                      <p:tavLst>
                                        <p:tav tm="0">
                                          <p:val>
                                            <p:fltVal val="90"/>
                                          </p:val>
                                        </p:tav>
                                        <p:tav tm="100000">
                                          <p:val>
                                            <p:fltVal val="0"/>
                                          </p:val>
                                        </p:tav>
                                      </p:tavLst>
                                    </p:anim>
                                    <p:animEffect transition="in" filter="fade">
                                      <p:cBhvr>
                                        <p:cTn id="19" dur="300"/>
                                        <p:tgtEl>
                                          <p:spTgt spid="30"/>
                                        </p:tgtEl>
                                      </p:cBhvr>
                                    </p:animEffect>
                                  </p:childTnLst>
                                </p:cTn>
                              </p:par>
                              <p:par>
                                <p:cTn id="20" presetID="31" presetClass="entr" presetSubtype="0" fill="hold" grpId="0" nodeType="withEffect">
                                  <p:stCondLst>
                                    <p:cond delay="150"/>
                                  </p:stCondLst>
                                  <p:childTnLst>
                                    <p:set>
                                      <p:cBhvr>
                                        <p:cTn id="21" dur="1" fill="hold">
                                          <p:stCondLst>
                                            <p:cond delay="0"/>
                                          </p:stCondLst>
                                        </p:cTn>
                                        <p:tgtEl>
                                          <p:spTgt spid="31"/>
                                        </p:tgtEl>
                                        <p:attrNameLst>
                                          <p:attrName>style.visibility</p:attrName>
                                        </p:attrNameLst>
                                      </p:cBhvr>
                                      <p:to>
                                        <p:strVal val="visible"/>
                                      </p:to>
                                    </p:set>
                                    <p:anim calcmode="lin" valueType="num">
                                      <p:cBhvr>
                                        <p:cTn id="22" dur="300" fill="hold"/>
                                        <p:tgtEl>
                                          <p:spTgt spid="31"/>
                                        </p:tgtEl>
                                        <p:attrNameLst>
                                          <p:attrName>ppt_w</p:attrName>
                                        </p:attrNameLst>
                                      </p:cBhvr>
                                      <p:tavLst>
                                        <p:tav tm="0">
                                          <p:val>
                                            <p:fltVal val="0"/>
                                          </p:val>
                                        </p:tav>
                                        <p:tav tm="100000">
                                          <p:val>
                                            <p:strVal val="#ppt_w"/>
                                          </p:val>
                                        </p:tav>
                                      </p:tavLst>
                                    </p:anim>
                                    <p:anim calcmode="lin" valueType="num">
                                      <p:cBhvr>
                                        <p:cTn id="23" dur="300" fill="hold"/>
                                        <p:tgtEl>
                                          <p:spTgt spid="31"/>
                                        </p:tgtEl>
                                        <p:attrNameLst>
                                          <p:attrName>ppt_h</p:attrName>
                                        </p:attrNameLst>
                                      </p:cBhvr>
                                      <p:tavLst>
                                        <p:tav tm="0">
                                          <p:val>
                                            <p:fltVal val="0"/>
                                          </p:val>
                                        </p:tav>
                                        <p:tav tm="100000">
                                          <p:val>
                                            <p:strVal val="#ppt_h"/>
                                          </p:val>
                                        </p:tav>
                                      </p:tavLst>
                                    </p:anim>
                                    <p:anim calcmode="lin" valueType="num">
                                      <p:cBhvr>
                                        <p:cTn id="24" dur="300" fill="hold"/>
                                        <p:tgtEl>
                                          <p:spTgt spid="31"/>
                                        </p:tgtEl>
                                        <p:attrNameLst>
                                          <p:attrName>style.rotation</p:attrName>
                                        </p:attrNameLst>
                                      </p:cBhvr>
                                      <p:tavLst>
                                        <p:tav tm="0">
                                          <p:val>
                                            <p:fltVal val="90"/>
                                          </p:val>
                                        </p:tav>
                                        <p:tav tm="100000">
                                          <p:val>
                                            <p:fltVal val="0"/>
                                          </p:val>
                                        </p:tav>
                                      </p:tavLst>
                                    </p:anim>
                                    <p:animEffect transition="in" filter="fade">
                                      <p:cBhvr>
                                        <p:cTn id="25" dur="300"/>
                                        <p:tgtEl>
                                          <p:spTgt spid="31"/>
                                        </p:tgtEl>
                                      </p:cBhvr>
                                    </p:animEffect>
                                  </p:childTnLst>
                                </p:cTn>
                              </p:par>
                              <p:par>
                                <p:cTn id="26" presetID="31" presetClass="entr" presetSubtype="0" fill="hold" grpId="0" nodeType="withEffect">
                                  <p:stCondLst>
                                    <p:cond delay="300"/>
                                  </p:stCondLst>
                                  <p:childTnLst>
                                    <p:set>
                                      <p:cBhvr>
                                        <p:cTn id="27" dur="1" fill="hold">
                                          <p:stCondLst>
                                            <p:cond delay="0"/>
                                          </p:stCondLst>
                                        </p:cTn>
                                        <p:tgtEl>
                                          <p:spTgt spid="32"/>
                                        </p:tgtEl>
                                        <p:attrNameLst>
                                          <p:attrName>style.visibility</p:attrName>
                                        </p:attrNameLst>
                                      </p:cBhvr>
                                      <p:to>
                                        <p:strVal val="visible"/>
                                      </p:to>
                                    </p:set>
                                    <p:anim calcmode="lin" valueType="num">
                                      <p:cBhvr>
                                        <p:cTn id="28" dur="300" fill="hold"/>
                                        <p:tgtEl>
                                          <p:spTgt spid="32"/>
                                        </p:tgtEl>
                                        <p:attrNameLst>
                                          <p:attrName>ppt_w</p:attrName>
                                        </p:attrNameLst>
                                      </p:cBhvr>
                                      <p:tavLst>
                                        <p:tav tm="0">
                                          <p:val>
                                            <p:fltVal val="0"/>
                                          </p:val>
                                        </p:tav>
                                        <p:tav tm="100000">
                                          <p:val>
                                            <p:strVal val="#ppt_w"/>
                                          </p:val>
                                        </p:tav>
                                      </p:tavLst>
                                    </p:anim>
                                    <p:anim calcmode="lin" valueType="num">
                                      <p:cBhvr>
                                        <p:cTn id="29" dur="300" fill="hold"/>
                                        <p:tgtEl>
                                          <p:spTgt spid="32"/>
                                        </p:tgtEl>
                                        <p:attrNameLst>
                                          <p:attrName>ppt_h</p:attrName>
                                        </p:attrNameLst>
                                      </p:cBhvr>
                                      <p:tavLst>
                                        <p:tav tm="0">
                                          <p:val>
                                            <p:fltVal val="0"/>
                                          </p:val>
                                        </p:tav>
                                        <p:tav tm="100000">
                                          <p:val>
                                            <p:strVal val="#ppt_h"/>
                                          </p:val>
                                        </p:tav>
                                      </p:tavLst>
                                    </p:anim>
                                    <p:anim calcmode="lin" valueType="num">
                                      <p:cBhvr>
                                        <p:cTn id="30" dur="300" fill="hold"/>
                                        <p:tgtEl>
                                          <p:spTgt spid="32"/>
                                        </p:tgtEl>
                                        <p:attrNameLst>
                                          <p:attrName>style.rotation</p:attrName>
                                        </p:attrNameLst>
                                      </p:cBhvr>
                                      <p:tavLst>
                                        <p:tav tm="0">
                                          <p:val>
                                            <p:fltVal val="90"/>
                                          </p:val>
                                        </p:tav>
                                        <p:tav tm="100000">
                                          <p:val>
                                            <p:fltVal val="0"/>
                                          </p:val>
                                        </p:tav>
                                      </p:tavLst>
                                    </p:anim>
                                    <p:animEffect transition="in" filter="fade">
                                      <p:cBhvr>
                                        <p:cTn id="31" dur="300"/>
                                        <p:tgtEl>
                                          <p:spTgt spid="32"/>
                                        </p:tgtEl>
                                      </p:cBhvr>
                                    </p:animEffect>
                                  </p:childTnLst>
                                </p:cTn>
                              </p:par>
                              <p:par>
                                <p:cTn id="32" presetID="31" presetClass="entr" presetSubtype="0" fill="hold" grpId="0" nodeType="withEffect">
                                  <p:stCondLst>
                                    <p:cond delay="450"/>
                                  </p:stCondLst>
                                  <p:childTnLst>
                                    <p:set>
                                      <p:cBhvr>
                                        <p:cTn id="33" dur="1" fill="hold">
                                          <p:stCondLst>
                                            <p:cond delay="0"/>
                                          </p:stCondLst>
                                        </p:cTn>
                                        <p:tgtEl>
                                          <p:spTgt spid="33"/>
                                        </p:tgtEl>
                                        <p:attrNameLst>
                                          <p:attrName>style.visibility</p:attrName>
                                        </p:attrNameLst>
                                      </p:cBhvr>
                                      <p:to>
                                        <p:strVal val="visible"/>
                                      </p:to>
                                    </p:set>
                                    <p:anim calcmode="lin" valueType="num">
                                      <p:cBhvr>
                                        <p:cTn id="34" dur="300" fill="hold"/>
                                        <p:tgtEl>
                                          <p:spTgt spid="33"/>
                                        </p:tgtEl>
                                        <p:attrNameLst>
                                          <p:attrName>ppt_w</p:attrName>
                                        </p:attrNameLst>
                                      </p:cBhvr>
                                      <p:tavLst>
                                        <p:tav tm="0">
                                          <p:val>
                                            <p:fltVal val="0"/>
                                          </p:val>
                                        </p:tav>
                                        <p:tav tm="100000">
                                          <p:val>
                                            <p:strVal val="#ppt_w"/>
                                          </p:val>
                                        </p:tav>
                                      </p:tavLst>
                                    </p:anim>
                                    <p:anim calcmode="lin" valueType="num">
                                      <p:cBhvr>
                                        <p:cTn id="35" dur="300" fill="hold"/>
                                        <p:tgtEl>
                                          <p:spTgt spid="33"/>
                                        </p:tgtEl>
                                        <p:attrNameLst>
                                          <p:attrName>ppt_h</p:attrName>
                                        </p:attrNameLst>
                                      </p:cBhvr>
                                      <p:tavLst>
                                        <p:tav tm="0">
                                          <p:val>
                                            <p:fltVal val="0"/>
                                          </p:val>
                                        </p:tav>
                                        <p:tav tm="100000">
                                          <p:val>
                                            <p:strVal val="#ppt_h"/>
                                          </p:val>
                                        </p:tav>
                                      </p:tavLst>
                                    </p:anim>
                                    <p:anim calcmode="lin" valueType="num">
                                      <p:cBhvr>
                                        <p:cTn id="36" dur="300" fill="hold"/>
                                        <p:tgtEl>
                                          <p:spTgt spid="33"/>
                                        </p:tgtEl>
                                        <p:attrNameLst>
                                          <p:attrName>style.rotation</p:attrName>
                                        </p:attrNameLst>
                                      </p:cBhvr>
                                      <p:tavLst>
                                        <p:tav tm="0">
                                          <p:val>
                                            <p:fltVal val="90"/>
                                          </p:val>
                                        </p:tav>
                                        <p:tav tm="100000">
                                          <p:val>
                                            <p:fltVal val="0"/>
                                          </p:val>
                                        </p:tav>
                                      </p:tavLst>
                                    </p:anim>
                                    <p:animEffect transition="in" filter="fade">
                                      <p:cBhvr>
                                        <p:cTn id="37" dur="300"/>
                                        <p:tgtEl>
                                          <p:spTgt spid="33"/>
                                        </p:tgtEl>
                                      </p:cBhvr>
                                    </p:animEffect>
                                  </p:childTnLst>
                                </p:cTn>
                              </p:par>
                              <p:par>
                                <p:cTn id="38" presetID="31" presetClass="entr" presetSubtype="0" fill="hold" grpId="0" nodeType="withEffect">
                                  <p:stCondLst>
                                    <p:cond delay="600"/>
                                  </p:stCondLst>
                                  <p:childTnLst>
                                    <p:set>
                                      <p:cBhvr>
                                        <p:cTn id="39" dur="1" fill="hold">
                                          <p:stCondLst>
                                            <p:cond delay="0"/>
                                          </p:stCondLst>
                                        </p:cTn>
                                        <p:tgtEl>
                                          <p:spTgt spid="34"/>
                                        </p:tgtEl>
                                        <p:attrNameLst>
                                          <p:attrName>style.visibility</p:attrName>
                                        </p:attrNameLst>
                                      </p:cBhvr>
                                      <p:to>
                                        <p:strVal val="visible"/>
                                      </p:to>
                                    </p:set>
                                    <p:anim calcmode="lin" valueType="num">
                                      <p:cBhvr>
                                        <p:cTn id="40" dur="300" fill="hold"/>
                                        <p:tgtEl>
                                          <p:spTgt spid="34"/>
                                        </p:tgtEl>
                                        <p:attrNameLst>
                                          <p:attrName>ppt_w</p:attrName>
                                        </p:attrNameLst>
                                      </p:cBhvr>
                                      <p:tavLst>
                                        <p:tav tm="0">
                                          <p:val>
                                            <p:fltVal val="0"/>
                                          </p:val>
                                        </p:tav>
                                        <p:tav tm="100000">
                                          <p:val>
                                            <p:strVal val="#ppt_w"/>
                                          </p:val>
                                        </p:tav>
                                      </p:tavLst>
                                    </p:anim>
                                    <p:anim calcmode="lin" valueType="num">
                                      <p:cBhvr>
                                        <p:cTn id="41" dur="300" fill="hold"/>
                                        <p:tgtEl>
                                          <p:spTgt spid="34"/>
                                        </p:tgtEl>
                                        <p:attrNameLst>
                                          <p:attrName>ppt_h</p:attrName>
                                        </p:attrNameLst>
                                      </p:cBhvr>
                                      <p:tavLst>
                                        <p:tav tm="0">
                                          <p:val>
                                            <p:fltVal val="0"/>
                                          </p:val>
                                        </p:tav>
                                        <p:tav tm="100000">
                                          <p:val>
                                            <p:strVal val="#ppt_h"/>
                                          </p:val>
                                        </p:tav>
                                      </p:tavLst>
                                    </p:anim>
                                    <p:anim calcmode="lin" valueType="num">
                                      <p:cBhvr>
                                        <p:cTn id="42" dur="300" fill="hold"/>
                                        <p:tgtEl>
                                          <p:spTgt spid="34"/>
                                        </p:tgtEl>
                                        <p:attrNameLst>
                                          <p:attrName>style.rotation</p:attrName>
                                        </p:attrNameLst>
                                      </p:cBhvr>
                                      <p:tavLst>
                                        <p:tav tm="0">
                                          <p:val>
                                            <p:fltVal val="90"/>
                                          </p:val>
                                        </p:tav>
                                        <p:tav tm="100000">
                                          <p:val>
                                            <p:fltVal val="0"/>
                                          </p:val>
                                        </p:tav>
                                      </p:tavLst>
                                    </p:anim>
                                    <p:animEffect transition="in" filter="fade">
                                      <p:cBhvr>
                                        <p:cTn id="43" dur="300"/>
                                        <p:tgtEl>
                                          <p:spTgt spid="34"/>
                                        </p:tgtEl>
                                      </p:cBhvr>
                                    </p:animEffect>
                                  </p:childTnLst>
                                </p:cTn>
                              </p:par>
                            </p:childTnLst>
                          </p:cTn>
                        </p:par>
                        <p:par>
                          <p:cTn id="44" fill="hold" nodeType="afterGroup">
                            <p:stCondLst>
                              <p:cond delay="2650"/>
                            </p:stCondLst>
                            <p:childTnLst>
                              <p:par>
                                <p:cTn id="45" presetID="12" presetClass="entr" presetSubtype="8" fill="hold"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p:tgtEl>
                                          <p:spTgt spid="37"/>
                                        </p:tgtEl>
                                        <p:attrNameLst>
                                          <p:attrName>ppt_x</p:attrName>
                                        </p:attrNameLst>
                                      </p:cBhvr>
                                      <p:tavLst>
                                        <p:tav tm="0">
                                          <p:val>
                                            <p:strVal val="#ppt_x-#ppt_w*1.125000"/>
                                          </p:val>
                                        </p:tav>
                                        <p:tav tm="100000">
                                          <p:val>
                                            <p:strVal val="#ppt_x"/>
                                          </p:val>
                                        </p:tav>
                                      </p:tavLst>
                                    </p:anim>
                                    <p:animEffect transition="in" filter="wipe(right)">
                                      <p:cBhvr>
                                        <p:cTn id="48" dur="500"/>
                                        <p:tgtEl>
                                          <p:spTgt spid="37"/>
                                        </p:tgtEl>
                                      </p:cBhvr>
                                    </p:animEffect>
                                  </p:childTnLst>
                                </p:cTn>
                              </p:par>
                              <p:par>
                                <p:cTn id="49" presetID="12" presetClass="entr" presetSubtype="8" fill="hold" nodeType="with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additive="base">
                                        <p:cTn id="51" dur="500"/>
                                        <p:tgtEl>
                                          <p:spTgt spid="36"/>
                                        </p:tgtEl>
                                        <p:attrNameLst>
                                          <p:attrName>ppt_x</p:attrName>
                                        </p:attrNameLst>
                                      </p:cBhvr>
                                      <p:tavLst>
                                        <p:tav tm="0">
                                          <p:val>
                                            <p:strVal val="#ppt_x-#ppt_w*1.125000"/>
                                          </p:val>
                                        </p:tav>
                                        <p:tav tm="100000">
                                          <p:val>
                                            <p:strVal val="#ppt_x"/>
                                          </p:val>
                                        </p:tav>
                                      </p:tavLst>
                                    </p:anim>
                                    <p:animEffect transition="in" filter="wipe(right)">
                                      <p:cBhvr>
                                        <p:cTn id="52" dur="500"/>
                                        <p:tgtEl>
                                          <p:spTgt spid="36"/>
                                        </p:tgtEl>
                                      </p:cBhvr>
                                    </p:animEffect>
                                  </p:childTnLst>
                                </p:cTn>
                              </p:par>
                              <p:par>
                                <p:cTn id="53" presetID="12" presetClass="entr" presetSubtype="8" fill="hold" nodeType="with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p:tgtEl>
                                          <p:spTgt spid="35"/>
                                        </p:tgtEl>
                                        <p:attrNameLst>
                                          <p:attrName>ppt_x</p:attrName>
                                        </p:attrNameLst>
                                      </p:cBhvr>
                                      <p:tavLst>
                                        <p:tav tm="0">
                                          <p:val>
                                            <p:strVal val="#ppt_x-#ppt_w*1.125000"/>
                                          </p:val>
                                        </p:tav>
                                        <p:tav tm="100000">
                                          <p:val>
                                            <p:strVal val="#ppt_x"/>
                                          </p:val>
                                        </p:tav>
                                      </p:tavLst>
                                    </p:anim>
                                    <p:animEffect transition="in" filter="wipe(right)">
                                      <p:cBhvr>
                                        <p:cTn id="56" dur="500"/>
                                        <p:tgtEl>
                                          <p:spTgt spid="35"/>
                                        </p:tgtEl>
                                      </p:cBhvr>
                                    </p:animEffect>
                                  </p:childTnLst>
                                </p:cTn>
                              </p:par>
                              <p:par>
                                <p:cTn id="57" presetID="12" presetClass="entr" presetSubtype="8" fill="hold" nodeType="with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additive="base">
                                        <p:cTn id="59" dur="500"/>
                                        <p:tgtEl>
                                          <p:spTgt spid="6"/>
                                        </p:tgtEl>
                                        <p:attrNameLst>
                                          <p:attrName>ppt_x</p:attrName>
                                        </p:attrNameLst>
                                      </p:cBhvr>
                                      <p:tavLst>
                                        <p:tav tm="0">
                                          <p:val>
                                            <p:strVal val="#ppt_x-#ppt_w*1.125000"/>
                                          </p:val>
                                        </p:tav>
                                        <p:tav tm="100000">
                                          <p:val>
                                            <p:strVal val="#ppt_x"/>
                                          </p:val>
                                        </p:tav>
                                      </p:tavLst>
                                    </p:anim>
                                    <p:animEffect transition="in" filter="wipe(right)">
                                      <p:cBhvr>
                                        <p:cTn id="60" dur="500"/>
                                        <p:tgtEl>
                                          <p:spTgt spid="6"/>
                                        </p:tgtEl>
                                      </p:cBhvr>
                                    </p:animEffect>
                                  </p:childTnLst>
                                </p:cTn>
                              </p:par>
                            </p:childTnLst>
                          </p:cTn>
                        </p:par>
                        <p:par>
                          <p:cTn id="61" fill="hold">
                            <p:stCondLst>
                              <p:cond delay="3150"/>
                            </p:stCondLst>
                            <p:childTnLst>
                              <p:par>
                                <p:cTn id="62" presetID="47" presetClass="entr" presetSubtype="0" fill="hold"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1000"/>
                                        <p:tgtEl>
                                          <p:spTgt spid="38"/>
                                        </p:tgtEl>
                                      </p:cBhvr>
                                    </p:animEffect>
                                    <p:anim calcmode="lin" valueType="num">
                                      <p:cBhvr>
                                        <p:cTn id="65" dur="1000" fill="hold"/>
                                        <p:tgtEl>
                                          <p:spTgt spid="38"/>
                                        </p:tgtEl>
                                        <p:attrNameLst>
                                          <p:attrName>ppt_x</p:attrName>
                                        </p:attrNameLst>
                                      </p:cBhvr>
                                      <p:tavLst>
                                        <p:tav tm="0">
                                          <p:val>
                                            <p:strVal val="#ppt_x"/>
                                          </p:val>
                                        </p:tav>
                                        <p:tav tm="100000">
                                          <p:val>
                                            <p:strVal val="#ppt_x"/>
                                          </p:val>
                                        </p:tav>
                                      </p:tavLst>
                                    </p:anim>
                                    <p:anim calcmode="lin" valueType="num">
                                      <p:cBhvr>
                                        <p:cTn id="66" dur="1000" fill="hold"/>
                                        <p:tgtEl>
                                          <p:spTgt spid="38"/>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20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1000"/>
                                        <p:tgtEl>
                                          <p:spTgt spid="41"/>
                                        </p:tgtEl>
                                      </p:cBhvr>
                                    </p:animEffect>
                                    <p:anim calcmode="lin" valueType="num">
                                      <p:cBhvr>
                                        <p:cTn id="70" dur="1000" fill="hold"/>
                                        <p:tgtEl>
                                          <p:spTgt spid="41"/>
                                        </p:tgtEl>
                                        <p:attrNameLst>
                                          <p:attrName>ppt_x</p:attrName>
                                        </p:attrNameLst>
                                      </p:cBhvr>
                                      <p:tavLst>
                                        <p:tav tm="0">
                                          <p:val>
                                            <p:strVal val="#ppt_x"/>
                                          </p:val>
                                        </p:tav>
                                        <p:tav tm="100000">
                                          <p:val>
                                            <p:strVal val="#ppt_x"/>
                                          </p:val>
                                        </p:tav>
                                      </p:tavLst>
                                    </p:anim>
                                    <p:anim calcmode="lin" valueType="num">
                                      <p:cBhvr>
                                        <p:cTn id="71" dur="1000" fill="hold"/>
                                        <p:tgtEl>
                                          <p:spTgt spid="41"/>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400"/>
                                  </p:stCondLst>
                                  <p:childTnLst>
                                    <p:set>
                                      <p:cBhvr>
                                        <p:cTn id="73" dur="1" fill="hold">
                                          <p:stCondLst>
                                            <p:cond delay="0"/>
                                          </p:stCondLst>
                                        </p:cTn>
                                        <p:tgtEl>
                                          <p:spTgt spid="44"/>
                                        </p:tgtEl>
                                        <p:attrNameLst>
                                          <p:attrName>style.visibility</p:attrName>
                                        </p:attrNameLst>
                                      </p:cBhvr>
                                      <p:to>
                                        <p:strVal val="visible"/>
                                      </p:to>
                                    </p:set>
                                    <p:animEffect transition="in" filter="fade">
                                      <p:cBhvr>
                                        <p:cTn id="74" dur="1000"/>
                                        <p:tgtEl>
                                          <p:spTgt spid="44"/>
                                        </p:tgtEl>
                                      </p:cBhvr>
                                    </p:animEffect>
                                    <p:anim calcmode="lin" valueType="num">
                                      <p:cBhvr>
                                        <p:cTn id="75" dur="1000" fill="hold"/>
                                        <p:tgtEl>
                                          <p:spTgt spid="44"/>
                                        </p:tgtEl>
                                        <p:attrNameLst>
                                          <p:attrName>ppt_x</p:attrName>
                                        </p:attrNameLst>
                                      </p:cBhvr>
                                      <p:tavLst>
                                        <p:tav tm="0">
                                          <p:val>
                                            <p:strVal val="#ppt_x"/>
                                          </p:val>
                                        </p:tav>
                                        <p:tav tm="100000">
                                          <p:val>
                                            <p:strVal val="#ppt_x"/>
                                          </p:val>
                                        </p:tav>
                                      </p:tavLst>
                                    </p:anim>
                                    <p:anim calcmode="lin" valueType="num">
                                      <p:cBhvr>
                                        <p:cTn id="76" dur="1000" fill="hold"/>
                                        <p:tgtEl>
                                          <p:spTgt spid="44"/>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fade">
                                      <p:cBhvr>
                                        <p:cTn id="79" dur="1000"/>
                                        <p:tgtEl>
                                          <p:spTgt spid="47"/>
                                        </p:tgtEl>
                                      </p:cBhvr>
                                    </p:animEffect>
                                    <p:anim calcmode="lin" valueType="num">
                                      <p:cBhvr>
                                        <p:cTn id="80" dur="1000" fill="hold"/>
                                        <p:tgtEl>
                                          <p:spTgt spid="47"/>
                                        </p:tgtEl>
                                        <p:attrNameLst>
                                          <p:attrName>ppt_x</p:attrName>
                                        </p:attrNameLst>
                                      </p:cBhvr>
                                      <p:tavLst>
                                        <p:tav tm="0">
                                          <p:val>
                                            <p:strVal val="#ppt_x"/>
                                          </p:val>
                                        </p:tav>
                                        <p:tav tm="100000">
                                          <p:val>
                                            <p:strVal val="#ppt_x"/>
                                          </p:val>
                                        </p:tav>
                                      </p:tavLst>
                                    </p:anim>
                                    <p:anim calcmode="lin" valueType="num">
                                      <p:cBhvr>
                                        <p:cTn id="81" dur="1000" fill="hold"/>
                                        <p:tgtEl>
                                          <p:spTgt spid="47"/>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800"/>
                                  </p:stCondLst>
                                  <p:childTnLst>
                                    <p:set>
                                      <p:cBhvr>
                                        <p:cTn id="83" dur="1" fill="hold">
                                          <p:stCondLst>
                                            <p:cond delay="0"/>
                                          </p:stCondLst>
                                        </p:cTn>
                                        <p:tgtEl>
                                          <p:spTgt spid="50"/>
                                        </p:tgtEl>
                                        <p:attrNameLst>
                                          <p:attrName>style.visibility</p:attrName>
                                        </p:attrNameLst>
                                      </p:cBhvr>
                                      <p:to>
                                        <p:strVal val="visible"/>
                                      </p:to>
                                    </p:set>
                                    <p:animEffect transition="in" filter="fade">
                                      <p:cBhvr>
                                        <p:cTn id="84" dur="1000"/>
                                        <p:tgtEl>
                                          <p:spTgt spid="50"/>
                                        </p:tgtEl>
                                      </p:cBhvr>
                                    </p:animEffect>
                                    <p:anim calcmode="lin" valueType="num">
                                      <p:cBhvr>
                                        <p:cTn id="85" dur="1000" fill="hold"/>
                                        <p:tgtEl>
                                          <p:spTgt spid="50"/>
                                        </p:tgtEl>
                                        <p:attrNameLst>
                                          <p:attrName>ppt_x</p:attrName>
                                        </p:attrNameLst>
                                      </p:cBhvr>
                                      <p:tavLst>
                                        <p:tav tm="0">
                                          <p:val>
                                            <p:strVal val="#ppt_x"/>
                                          </p:val>
                                        </p:tav>
                                        <p:tav tm="100000">
                                          <p:val>
                                            <p:strVal val="#ppt_x"/>
                                          </p:val>
                                        </p:tav>
                                      </p:tavLst>
                                    </p:anim>
                                    <p:anim calcmode="lin" valueType="num">
                                      <p:cBhvr>
                                        <p:cTn id="86" dur="1000" fill="hold"/>
                                        <p:tgtEl>
                                          <p:spTgt spid="50"/>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fade">
                                      <p:cBhvr>
                                        <p:cTn id="89" dur="1000"/>
                                        <p:tgtEl>
                                          <p:spTgt spid="12"/>
                                        </p:tgtEl>
                                      </p:cBhvr>
                                    </p:animEffect>
                                    <p:anim calcmode="lin" valueType="num">
                                      <p:cBhvr>
                                        <p:cTn id="90" dur="1000" fill="hold"/>
                                        <p:tgtEl>
                                          <p:spTgt spid="12"/>
                                        </p:tgtEl>
                                        <p:attrNameLst>
                                          <p:attrName>ppt_x</p:attrName>
                                        </p:attrNameLst>
                                      </p:cBhvr>
                                      <p:tavLst>
                                        <p:tav tm="0">
                                          <p:val>
                                            <p:strVal val="#ppt_x"/>
                                          </p:val>
                                        </p:tav>
                                        <p:tav tm="100000">
                                          <p:val>
                                            <p:strVal val="#ppt_x"/>
                                          </p:val>
                                        </p:tav>
                                      </p:tavLst>
                                    </p:anim>
                                    <p:anim calcmode="lin" valueType="num">
                                      <p:cBhvr>
                                        <p:cTn id="91" dur="1000" fill="hold"/>
                                        <p:tgtEl>
                                          <p:spTgt spid="12"/>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200"/>
                                  </p:stCondLst>
                                  <p:childTnLst>
                                    <p:set>
                                      <p:cBhvr>
                                        <p:cTn id="93" dur="1" fill="hold">
                                          <p:stCondLst>
                                            <p:cond delay="0"/>
                                          </p:stCondLst>
                                        </p:cTn>
                                        <p:tgtEl>
                                          <p:spTgt spid="13"/>
                                        </p:tgtEl>
                                        <p:attrNameLst>
                                          <p:attrName>style.visibility</p:attrName>
                                        </p:attrNameLst>
                                      </p:cBhvr>
                                      <p:to>
                                        <p:strVal val="visible"/>
                                      </p:to>
                                    </p:set>
                                    <p:animEffect transition="in" filter="fade">
                                      <p:cBhvr>
                                        <p:cTn id="94" dur="1000"/>
                                        <p:tgtEl>
                                          <p:spTgt spid="13"/>
                                        </p:tgtEl>
                                      </p:cBhvr>
                                    </p:animEffect>
                                    <p:anim calcmode="lin" valueType="num">
                                      <p:cBhvr>
                                        <p:cTn id="95" dur="1000" fill="hold"/>
                                        <p:tgtEl>
                                          <p:spTgt spid="13"/>
                                        </p:tgtEl>
                                        <p:attrNameLst>
                                          <p:attrName>ppt_x</p:attrName>
                                        </p:attrNameLst>
                                      </p:cBhvr>
                                      <p:tavLst>
                                        <p:tav tm="0">
                                          <p:val>
                                            <p:strVal val="#ppt_x"/>
                                          </p:val>
                                        </p:tav>
                                        <p:tav tm="100000">
                                          <p:val>
                                            <p:strVal val="#ppt_x"/>
                                          </p:val>
                                        </p:tav>
                                      </p:tavLst>
                                    </p:anim>
                                    <p:anim calcmode="lin" valueType="num">
                                      <p:cBhvr>
                                        <p:cTn id="96" dur="1000" fill="hold"/>
                                        <p:tgtEl>
                                          <p:spTgt spid="13"/>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400"/>
                                  </p:stCondLst>
                                  <p:childTnLst>
                                    <p:set>
                                      <p:cBhvr>
                                        <p:cTn id="98" dur="1" fill="hold">
                                          <p:stCondLst>
                                            <p:cond delay="0"/>
                                          </p:stCondLst>
                                        </p:cTn>
                                        <p:tgtEl>
                                          <p:spTgt spid="14"/>
                                        </p:tgtEl>
                                        <p:attrNameLst>
                                          <p:attrName>style.visibility</p:attrName>
                                        </p:attrNameLst>
                                      </p:cBhvr>
                                      <p:to>
                                        <p:strVal val="visible"/>
                                      </p:to>
                                    </p:set>
                                    <p:animEffect transition="in" filter="fade">
                                      <p:cBhvr>
                                        <p:cTn id="99" dur="1000"/>
                                        <p:tgtEl>
                                          <p:spTgt spid="14"/>
                                        </p:tgtEl>
                                      </p:cBhvr>
                                    </p:animEffect>
                                    <p:anim calcmode="lin" valueType="num">
                                      <p:cBhvr>
                                        <p:cTn id="100" dur="1000" fill="hold"/>
                                        <p:tgtEl>
                                          <p:spTgt spid="14"/>
                                        </p:tgtEl>
                                        <p:attrNameLst>
                                          <p:attrName>ppt_x</p:attrName>
                                        </p:attrNameLst>
                                      </p:cBhvr>
                                      <p:tavLst>
                                        <p:tav tm="0">
                                          <p:val>
                                            <p:strVal val="#ppt_x"/>
                                          </p:val>
                                        </p:tav>
                                        <p:tav tm="100000">
                                          <p:val>
                                            <p:strVal val="#ppt_x"/>
                                          </p:val>
                                        </p:tav>
                                      </p:tavLst>
                                    </p:anim>
                                    <p:anim calcmode="lin" valueType="num">
                                      <p:cBhvr>
                                        <p:cTn id="101" dur="1000" fill="hold"/>
                                        <p:tgtEl>
                                          <p:spTgt spid="14"/>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600"/>
                                  </p:stCondLst>
                                  <p:childTnLst>
                                    <p:set>
                                      <p:cBhvr>
                                        <p:cTn id="103" dur="1" fill="hold">
                                          <p:stCondLst>
                                            <p:cond delay="0"/>
                                          </p:stCondLst>
                                        </p:cTn>
                                        <p:tgtEl>
                                          <p:spTgt spid="15"/>
                                        </p:tgtEl>
                                        <p:attrNameLst>
                                          <p:attrName>style.visibility</p:attrName>
                                        </p:attrNameLst>
                                      </p:cBhvr>
                                      <p:to>
                                        <p:strVal val="visible"/>
                                      </p:to>
                                    </p:set>
                                    <p:animEffect transition="in" filter="fade">
                                      <p:cBhvr>
                                        <p:cTn id="104" dur="1000"/>
                                        <p:tgtEl>
                                          <p:spTgt spid="15"/>
                                        </p:tgtEl>
                                      </p:cBhvr>
                                    </p:animEffect>
                                    <p:anim calcmode="lin" valueType="num">
                                      <p:cBhvr>
                                        <p:cTn id="105" dur="1000" fill="hold"/>
                                        <p:tgtEl>
                                          <p:spTgt spid="15"/>
                                        </p:tgtEl>
                                        <p:attrNameLst>
                                          <p:attrName>ppt_x</p:attrName>
                                        </p:attrNameLst>
                                      </p:cBhvr>
                                      <p:tavLst>
                                        <p:tav tm="0">
                                          <p:val>
                                            <p:strVal val="#ppt_x"/>
                                          </p:val>
                                        </p:tav>
                                        <p:tav tm="100000">
                                          <p:val>
                                            <p:strVal val="#ppt_x"/>
                                          </p:val>
                                        </p:tav>
                                      </p:tavLst>
                                    </p:anim>
                                    <p:anim calcmode="lin" valueType="num">
                                      <p:cBhvr>
                                        <p:cTn id="106" dur="1000" fill="hold"/>
                                        <p:tgtEl>
                                          <p:spTgt spid="15"/>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800"/>
                                  </p:stCondLst>
                                  <p:childTnLst>
                                    <p:set>
                                      <p:cBhvr>
                                        <p:cTn id="108" dur="1" fill="hold">
                                          <p:stCondLst>
                                            <p:cond delay="0"/>
                                          </p:stCondLst>
                                        </p:cTn>
                                        <p:tgtEl>
                                          <p:spTgt spid="16"/>
                                        </p:tgtEl>
                                        <p:attrNameLst>
                                          <p:attrName>style.visibility</p:attrName>
                                        </p:attrNameLst>
                                      </p:cBhvr>
                                      <p:to>
                                        <p:strVal val="visible"/>
                                      </p:to>
                                    </p:set>
                                    <p:animEffect transition="in" filter="fade">
                                      <p:cBhvr>
                                        <p:cTn id="109" dur="1000"/>
                                        <p:tgtEl>
                                          <p:spTgt spid="16"/>
                                        </p:tgtEl>
                                      </p:cBhvr>
                                    </p:animEffect>
                                    <p:anim calcmode="lin" valueType="num">
                                      <p:cBhvr>
                                        <p:cTn id="110" dur="1000" fill="hold"/>
                                        <p:tgtEl>
                                          <p:spTgt spid="16"/>
                                        </p:tgtEl>
                                        <p:attrNameLst>
                                          <p:attrName>ppt_x</p:attrName>
                                        </p:attrNameLst>
                                      </p:cBhvr>
                                      <p:tavLst>
                                        <p:tav tm="0">
                                          <p:val>
                                            <p:strVal val="#ppt_x"/>
                                          </p:val>
                                        </p:tav>
                                        <p:tav tm="100000">
                                          <p:val>
                                            <p:strVal val="#ppt_x"/>
                                          </p:val>
                                        </p:tav>
                                      </p:tavLst>
                                    </p:anim>
                                    <p:anim calcmode="lin" valueType="num">
                                      <p:cBhvr>
                                        <p:cTn id="111" dur="1000" fill="hold"/>
                                        <p:tgtEl>
                                          <p:spTgt spid="16"/>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22"/>
                                        </p:tgtEl>
                                        <p:attrNameLst>
                                          <p:attrName>style.visibility</p:attrName>
                                        </p:attrNameLst>
                                      </p:cBhvr>
                                      <p:to>
                                        <p:strVal val="visible"/>
                                      </p:to>
                                    </p:set>
                                    <p:animEffect transition="in" filter="fade">
                                      <p:cBhvr>
                                        <p:cTn id="114" dur="1000"/>
                                        <p:tgtEl>
                                          <p:spTgt spid="22"/>
                                        </p:tgtEl>
                                      </p:cBhvr>
                                    </p:animEffect>
                                    <p:anim calcmode="lin" valueType="num">
                                      <p:cBhvr>
                                        <p:cTn id="115" dur="1000" fill="hold"/>
                                        <p:tgtEl>
                                          <p:spTgt spid="22"/>
                                        </p:tgtEl>
                                        <p:attrNameLst>
                                          <p:attrName>ppt_x</p:attrName>
                                        </p:attrNameLst>
                                      </p:cBhvr>
                                      <p:tavLst>
                                        <p:tav tm="0">
                                          <p:val>
                                            <p:strVal val="#ppt_x"/>
                                          </p:val>
                                        </p:tav>
                                        <p:tav tm="100000">
                                          <p:val>
                                            <p:strVal val="#ppt_x"/>
                                          </p:val>
                                        </p:tav>
                                      </p:tavLst>
                                    </p:anim>
                                    <p:anim calcmode="lin" valueType="num">
                                      <p:cBhvr>
                                        <p:cTn id="116" dur="1000" fill="hold"/>
                                        <p:tgtEl>
                                          <p:spTgt spid="22"/>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200"/>
                                  </p:stCondLst>
                                  <p:childTnLst>
                                    <p:set>
                                      <p:cBhvr>
                                        <p:cTn id="118" dur="1" fill="hold">
                                          <p:stCondLst>
                                            <p:cond delay="0"/>
                                          </p:stCondLst>
                                        </p:cTn>
                                        <p:tgtEl>
                                          <p:spTgt spid="23"/>
                                        </p:tgtEl>
                                        <p:attrNameLst>
                                          <p:attrName>style.visibility</p:attrName>
                                        </p:attrNameLst>
                                      </p:cBhvr>
                                      <p:to>
                                        <p:strVal val="visible"/>
                                      </p:to>
                                    </p:set>
                                    <p:animEffect transition="in" filter="fade">
                                      <p:cBhvr>
                                        <p:cTn id="119" dur="1000"/>
                                        <p:tgtEl>
                                          <p:spTgt spid="23"/>
                                        </p:tgtEl>
                                      </p:cBhvr>
                                    </p:animEffect>
                                    <p:anim calcmode="lin" valueType="num">
                                      <p:cBhvr>
                                        <p:cTn id="120" dur="1000" fill="hold"/>
                                        <p:tgtEl>
                                          <p:spTgt spid="23"/>
                                        </p:tgtEl>
                                        <p:attrNameLst>
                                          <p:attrName>ppt_x</p:attrName>
                                        </p:attrNameLst>
                                      </p:cBhvr>
                                      <p:tavLst>
                                        <p:tav tm="0">
                                          <p:val>
                                            <p:strVal val="#ppt_x"/>
                                          </p:val>
                                        </p:tav>
                                        <p:tav tm="100000">
                                          <p:val>
                                            <p:strVal val="#ppt_x"/>
                                          </p:val>
                                        </p:tav>
                                      </p:tavLst>
                                    </p:anim>
                                    <p:anim calcmode="lin" valueType="num">
                                      <p:cBhvr>
                                        <p:cTn id="121" dur="1000" fill="hold"/>
                                        <p:tgtEl>
                                          <p:spTgt spid="23"/>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400"/>
                                  </p:stCondLst>
                                  <p:childTnLst>
                                    <p:set>
                                      <p:cBhvr>
                                        <p:cTn id="123" dur="1" fill="hold">
                                          <p:stCondLst>
                                            <p:cond delay="0"/>
                                          </p:stCondLst>
                                        </p:cTn>
                                        <p:tgtEl>
                                          <p:spTgt spid="24"/>
                                        </p:tgtEl>
                                        <p:attrNameLst>
                                          <p:attrName>style.visibility</p:attrName>
                                        </p:attrNameLst>
                                      </p:cBhvr>
                                      <p:to>
                                        <p:strVal val="visible"/>
                                      </p:to>
                                    </p:set>
                                    <p:animEffect transition="in" filter="fade">
                                      <p:cBhvr>
                                        <p:cTn id="124" dur="1000"/>
                                        <p:tgtEl>
                                          <p:spTgt spid="24"/>
                                        </p:tgtEl>
                                      </p:cBhvr>
                                    </p:animEffect>
                                    <p:anim calcmode="lin" valueType="num">
                                      <p:cBhvr>
                                        <p:cTn id="125" dur="1000" fill="hold"/>
                                        <p:tgtEl>
                                          <p:spTgt spid="24"/>
                                        </p:tgtEl>
                                        <p:attrNameLst>
                                          <p:attrName>ppt_x</p:attrName>
                                        </p:attrNameLst>
                                      </p:cBhvr>
                                      <p:tavLst>
                                        <p:tav tm="0">
                                          <p:val>
                                            <p:strVal val="#ppt_x"/>
                                          </p:val>
                                        </p:tav>
                                        <p:tav tm="100000">
                                          <p:val>
                                            <p:strVal val="#ppt_x"/>
                                          </p:val>
                                        </p:tav>
                                      </p:tavLst>
                                    </p:anim>
                                    <p:anim calcmode="lin" valueType="num">
                                      <p:cBhvr>
                                        <p:cTn id="126" dur="1000" fill="hold"/>
                                        <p:tgtEl>
                                          <p:spTgt spid="24"/>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600"/>
                                  </p:stCondLst>
                                  <p:childTnLst>
                                    <p:set>
                                      <p:cBhvr>
                                        <p:cTn id="128" dur="1" fill="hold">
                                          <p:stCondLst>
                                            <p:cond delay="0"/>
                                          </p:stCondLst>
                                        </p:cTn>
                                        <p:tgtEl>
                                          <p:spTgt spid="25"/>
                                        </p:tgtEl>
                                        <p:attrNameLst>
                                          <p:attrName>style.visibility</p:attrName>
                                        </p:attrNameLst>
                                      </p:cBhvr>
                                      <p:to>
                                        <p:strVal val="visible"/>
                                      </p:to>
                                    </p:set>
                                    <p:animEffect transition="in" filter="fade">
                                      <p:cBhvr>
                                        <p:cTn id="129" dur="1000"/>
                                        <p:tgtEl>
                                          <p:spTgt spid="25"/>
                                        </p:tgtEl>
                                      </p:cBhvr>
                                    </p:animEffect>
                                    <p:anim calcmode="lin" valueType="num">
                                      <p:cBhvr>
                                        <p:cTn id="130" dur="1000" fill="hold"/>
                                        <p:tgtEl>
                                          <p:spTgt spid="25"/>
                                        </p:tgtEl>
                                        <p:attrNameLst>
                                          <p:attrName>ppt_x</p:attrName>
                                        </p:attrNameLst>
                                      </p:cBhvr>
                                      <p:tavLst>
                                        <p:tav tm="0">
                                          <p:val>
                                            <p:strVal val="#ppt_x"/>
                                          </p:val>
                                        </p:tav>
                                        <p:tav tm="100000">
                                          <p:val>
                                            <p:strVal val="#ppt_x"/>
                                          </p:val>
                                        </p:tav>
                                      </p:tavLst>
                                    </p:anim>
                                    <p:anim calcmode="lin" valueType="num">
                                      <p:cBhvr>
                                        <p:cTn id="131" dur="1000" fill="hold"/>
                                        <p:tgtEl>
                                          <p:spTgt spid="25"/>
                                        </p:tgtEl>
                                        <p:attrNameLst>
                                          <p:attrName>ppt_y</p:attrName>
                                        </p:attrNameLst>
                                      </p:cBhvr>
                                      <p:tavLst>
                                        <p:tav tm="0">
                                          <p:val>
                                            <p:strVal val="#ppt_y+.1"/>
                                          </p:val>
                                        </p:tav>
                                        <p:tav tm="100000">
                                          <p:val>
                                            <p:strVal val="#ppt_y"/>
                                          </p:val>
                                        </p:tav>
                                      </p:tavLst>
                                    </p:anim>
                                  </p:childTnLst>
                                </p:cTn>
                              </p:par>
                              <p:par>
                                <p:cTn id="132" presetID="42" presetClass="entr" presetSubtype="0" fill="hold" grpId="0" nodeType="withEffect">
                                  <p:stCondLst>
                                    <p:cond delay="800"/>
                                  </p:stCondLst>
                                  <p:childTnLst>
                                    <p:set>
                                      <p:cBhvr>
                                        <p:cTn id="133" dur="1" fill="hold">
                                          <p:stCondLst>
                                            <p:cond delay="0"/>
                                          </p:stCondLst>
                                        </p:cTn>
                                        <p:tgtEl>
                                          <p:spTgt spid="29"/>
                                        </p:tgtEl>
                                        <p:attrNameLst>
                                          <p:attrName>style.visibility</p:attrName>
                                        </p:attrNameLst>
                                      </p:cBhvr>
                                      <p:to>
                                        <p:strVal val="visible"/>
                                      </p:to>
                                    </p:set>
                                    <p:animEffect transition="in" filter="fade">
                                      <p:cBhvr>
                                        <p:cTn id="134" dur="1000"/>
                                        <p:tgtEl>
                                          <p:spTgt spid="29"/>
                                        </p:tgtEl>
                                      </p:cBhvr>
                                    </p:animEffect>
                                    <p:anim calcmode="lin" valueType="num">
                                      <p:cBhvr>
                                        <p:cTn id="135" dur="1000" fill="hold"/>
                                        <p:tgtEl>
                                          <p:spTgt spid="29"/>
                                        </p:tgtEl>
                                        <p:attrNameLst>
                                          <p:attrName>ppt_x</p:attrName>
                                        </p:attrNameLst>
                                      </p:cBhvr>
                                      <p:tavLst>
                                        <p:tav tm="0">
                                          <p:val>
                                            <p:strVal val="#ppt_x"/>
                                          </p:val>
                                        </p:tav>
                                        <p:tav tm="100000">
                                          <p:val>
                                            <p:strVal val="#ppt_x"/>
                                          </p:val>
                                        </p:tav>
                                      </p:tavLst>
                                    </p:anim>
                                    <p:anim calcmode="lin" valueType="num">
                                      <p:cBhvr>
                                        <p:cTn id="13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3" grpId="0" animBg="1"/>
      <p:bldP spid="14" grpId="0" animBg="1"/>
      <p:bldP spid="15" grpId="0" animBg="1"/>
      <p:bldP spid="16" grpId="0" animBg="1"/>
      <p:bldP spid="22" grpId="0"/>
      <p:bldP spid="23" grpId="0"/>
      <p:bldP spid="24" grpId="0"/>
      <p:bldP spid="25" grpId="0"/>
      <p:bldP spid="29" grpId="0"/>
      <p:bldP spid="30" grpId="0" animBg="1"/>
      <p:bldP spid="31" grpId="0" animBg="1"/>
      <p:bldP spid="32" grpId="0" animBg="1"/>
      <p:bldP spid="33" grpId="0" animBg="1"/>
      <p:bldP spid="34" grpId="0" animBg="1"/>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TextBox 3"/>
          <p:cNvSpPr txBox="1">
            <a:spLocks noChangeArrowheads="1"/>
          </p:cNvSpPr>
          <p:nvPr/>
        </p:nvSpPr>
        <p:spPr bwMode="auto">
          <a:xfrm>
            <a:off x="4406108" y="1125541"/>
            <a:ext cx="35702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400" b="1" dirty="0">
                <a:solidFill>
                  <a:schemeClr val="accent1">
                    <a:lumMod val="50000"/>
                  </a:schemeClr>
                </a:solidFill>
                <a:latin typeface="微软雅黑" panose="020B0503020204020204" pitchFamily="34" charset="-122"/>
                <a:ea typeface="微软雅黑" panose="020B0503020204020204" pitchFamily="34" charset="-122"/>
              </a:rPr>
              <a:t>确定入党积极分子流程图</a:t>
            </a:r>
          </a:p>
        </p:txBody>
      </p:sp>
      <p:sp>
        <p:nvSpPr>
          <p:cNvPr id="2" name="标题 1"/>
          <p:cNvSpPr>
            <a:spLocks noGrp="1"/>
          </p:cNvSpPr>
          <p:nvPr>
            <p:ph type="title"/>
          </p:nvPr>
        </p:nvSpPr>
        <p:spPr/>
        <p:txBody>
          <a:bodyPr/>
          <a:lstStyle/>
          <a:p>
            <a:r>
              <a:rPr lang="zh-CN" altLang="en-US" dirty="0"/>
              <a:t>党员发展</a:t>
            </a:r>
            <a:r>
              <a:rPr lang="zh-CN" altLang="en-US" dirty="0" smtClean="0"/>
              <a:t>工作</a:t>
            </a:r>
            <a:endParaRPr lang="zh-CN" altLang="en-US" dirty="0"/>
          </a:p>
        </p:txBody>
      </p:sp>
      <p:grpSp>
        <p:nvGrpSpPr>
          <p:cNvPr id="5" name="组合 4"/>
          <p:cNvGrpSpPr/>
          <p:nvPr/>
        </p:nvGrpSpPr>
        <p:grpSpPr>
          <a:xfrm>
            <a:off x="1847367" y="1661554"/>
            <a:ext cx="8548066" cy="4631986"/>
            <a:chOff x="1854266" y="1661554"/>
            <a:chExt cx="8548066" cy="4631986"/>
          </a:xfrm>
        </p:grpSpPr>
        <p:sp>
          <p:nvSpPr>
            <p:cNvPr id="86" name="Line 15"/>
            <p:cNvSpPr>
              <a:spLocks noChangeShapeType="1"/>
            </p:cNvSpPr>
            <p:nvPr/>
          </p:nvSpPr>
          <p:spPr bwMode="auto">
            <a:xfrm>
              <a:off x="4498165" y="2010312"/>
              <a:ext cx="0" cy="206097"/>
            </a:xfrm>
            <a:prstGeom prst="line">
              <a:avLst/>
            </a:prstGeom>
            <a:noFill/>
            <a:ln w="12700" cap="flat">
              <a:solidFill>
                <a:schemeClr val="accent3">
                  <a:lumMod val="50000"/>
                </a:schemeClr>
              </a:solidFill>
              <a:prstDash val="solid"/>
              <a:miter lim="800000"/>
              <a:headEnd type="none" w="med" len="med"/>
              <a:tailEnd type="triangle" w="med" len="med"/>
            </a:ln>
            <a:effectLst/>
            <a:extLst>
              <a:ext uri="{909E8E84-426E-40DD-AFC4-6F175D3DCCD1}">
                <a14:hiddenFill xmlns:a14="http://schemas.microsoft.com/office/drawing/2010/main">
                  <a:noFill/>
                </a14:hiddenFill>
              </a:ext>
            </a:extLst>
          </p:spPr>
          <p:txBody>
            <a:bodyPr/>
            <a:lstStyle/>
            <a:p>
              <a:endParaRPr lang="zh-CN" altLang="en-US" noProof="1">
                <a:solidFill>
                  <a:schemeClr val="accent6">
                    <a:lumMod val="50000"/>
                  </a:schemeClr>
                </a:solidFill>
              </a:endParaRPr>
            </a:p>
          </p:txBody>
        </p:sp>
        <p:sp>
          <p:nvSpPr>
            <p:cNvPr id="87" name="Line 16"/>
            <p:cNvSpPr>
              <a:spLocks noChangeShapeType="1"/>
            </p:cNvSpPr>
            <p:nvPr/>
          </p:nvSpPr>
          <p:spPr bwMode="auto">
            <a:xfrm>
              <a:off x="5557617" y="2378817"/>
              <a:ext cx="1396007" cy="0"/>
            </a:xfrm>
            <a:prstGeom prst="line">
              <a:avLst/>
            </a:prstGeom>
            <a:noFill/>
            <a:ln w="12700" cap="flat">
              <a:solidFill>
                <a:schemeClr val="accent3">
                  <a:lumMod val="50000"/>
                </a:schemeClr>
              </a:solidFill>
              <a:prstDash val="solid"/>
              <a:miter lim="800000"/>
              <a:headEnd type="none" w="med" len="med"/>
              <a:tailEnd type="triangle" w="med" len="med"/>
            </a:ln>
            <a:effectLst/>
            <a:extLst>
              <a:ext uri="{909E8E84-426E-40DD-AFC4-6F175D3DCCD1}">
                <a14:hiddenFill xmlns:a14="http://schemas.microsoft.com/office/drawing/2010/main">
                  <a:noFill/>
                </a14:hiddenFill>
              </a:ext>
            </a:extLst>
          </p:spPr>
          <p:txBody>
            <a:bodyPr/>
            <a:lstStyle/>
            <a:p>
              <a:endParaRPr lang="zh-CN" altLang="en-US" noProof="1">
                <a:solidFill>
                  <a:schemeClr val="accent6">
                    <a:lumMod val="50000"/>
                  </a:schemeClr>
                </a:solidFill>
              </a:endParaRPr>
            </a:p>
          </p:txBody>
        </p:sp>
        <p:sp>
          <p:nvSpPr>
            <p:cNvPr id="89" name="Line 17"/>
            <p:cNvSpPr>
              <a:spLocks noChangeShapeType="1"/>
            </p:cNvSpPr>
            <p:nvPr/>
          </p:nvSpPr>
          <p:spPr bwMode="auto">
            <a:xfrm>
              <a:off x="7811981" y="2547959"/>
              <a:ext cx="0" cy="180001"/>
            </a:xfrm>
            <a:prstGeom prst="line">
              <a:avLst/>
            </a:prstGeom>
            <a:noFill/>
            <a:ln w="12700" cap="flat">
              <a:solidFill>
                <a:schemeClr val="accent3">
                  <a:lumMod val="50000"/>
                </a:schemeClr>
              </a:solidFill>
              <a:prstDash val="solid"/>
              <a:miter lim="800000"/>
            </a:ln>
            <a:extLst>
              <a:ext uri="{909E8E84-426E-40DD-AFC4-6F175D3DCCD1}">
                <a14:hiddenFill xmlns:a14="http://schemas.microsoft.com/office/drawing/2010/main">
                  <a:noFill/>
                </a14:hiddenFill>
              </a:ext>
            </a:extLst>
          </p:spPr>
          <p:txBody>
            <a:bodyPr/>
            <a:lstStyle/>
            <a:p>
              <a:endParaRPr lang="zh-CN" altLang="en-US" noProof="1">
                <a:solidFill>
                  <a:schemeClr val="accent6">
                    <a:lumMod val="50000"/>
                  </a:schemeClr>
                </a:solidFill>
              </a:endParaRPr>
            </a:p>
          </p:txBody>
        </p:sp>
        <p:sp>
          <p:nvSpPr>
            <p:cNvPr id="90" name="Line 18"/>
            <p:cNvSpPr>
              <a:spLocks noChangeShapeType="1"/>
            </p:cNvSpPr>
            <p:nvPr/>
          </p:nvSpPr>
          <p:spPr bwMode="auto">
            <a:xfrm flipH="1">
              <a:off x="2430266" y="2727604"/>
              <a:ext cx="7482052" cy="0"/>
            </a:xfrm>
            <a:prstGeom prst="line">
              <a:avLst/>
            </a:prstGeom>
            <a:noFill/>
            <a:ln w="12700" cap="flat">
              <a:solidFill>
                <a:schemeClr val="accent3">
                  <a:lumMod val="50000"/>
                </a:schemeClr>
              </a:solidFill>
              <a:prstDash val="solid"/>
              <a:miter lim="800000"/>
            </a:ln>
            <a:extLst>
              <a:ext uri="{909E8E84-426E-40DD-AFC4-6F175D3DCCD1}">
                <a14:hiddenFill xmlns:a14="http://schemas.microsoft.com/office/drawing/2010/main">
                  <a:noFill/>
                </a14:hiddenFill>
              </a:ext>
            </a:extLst>
          </p:spPr>
          <p:txBody>
            <a:bodyPr/>
            <a:lstStyle/>
            <a:p>
              <a:endParaRPr lang="zh-CN" altLang="en-US" noProof="1">
                <a:solidFill>
                  <a:schemeClr val="accent6">
                    <a:lumMod val="50000"/>
                  </a:schemeClr>
                </a:solidFill>
              </a:endParaRPr>
            </a:p>
          </p:txBody>
        </p:sp>
        <p:sp>
          <p:nvSpPr>
            <p:cNvPr id="91" name="Line 19"/>
            <p:cNvSpPr>
              <a:spLocks noChangeShapeType="1"/>
            </p:cNvSpPr>
            <p:nvPr/>
          </p:nvSpPr>
          <p:spPr bwMode="auto">
            <a:xfrm>
              <a:off x="2430266" y="2726182"/>
              <a:ext cx="0" cy="235946"/>
            </a:xfrm>
            <a:prstGeom prst="line">
              <a:avLst/>
            </a:prstGeom>
            <a:noFill/>
            <a:ln w="12700" cap="flat">
              <a:solidFill>
                <a:schemeClr val="accent3">
                  <a:lumMod val="50000"/>
                </a:schemeClr>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a:lstStyle/>
            <a:p>
              <a:endParaRPr lang="zh-CN" altLang="en-US" noProof="1">
                <a:solidFill>
                  <a:schemeClr val="accent6">
                    <a:lumMod val="50000"/>
                  </a:schemeClr>
                </a:solidFill>
              </a:endParaRPr>
            </a:p>
          </p:txBody>
        </p:sp>
        <p:sp>
          <p:nvSpPr>
            <p:cNvPr id="92" name="Line 20"/>
            <p:cNvSpPr>
              <a:spLocks noChangeShapeType="1"/>
            </p:cNvSpPr>
            <p:nvPr/>
          </p:nvSpPr>
          <p:spPr bwMode="auto">
            <a:xfrm>
              <a:off x="9912318" y="2726182"/>
              <a:ext cx="0" cy="235946"/>
            </a:xfrm>
            <a:prstGeom prst="line">
              <a:avLst/>
            </a:prstGeom>
            <a:noFill/>
            <a:ln w="12700" cap="flat">
              <a:solidFill>
                <a:schemeClr val="accent3">
                  <a:lumMod val="50000"/>
                </a:schemeClr>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a:lstStyle/>
            <a:p>
              <a:endParaRPr lang="zh-CN" altLang="en-US" noProof="1">
                <a:solidFill>
                  <a:schemeClr val="accent6">
                    <a:lumMod val="50000"/>
                  </a:schemeClr>
                </a:solidFill>
              </a:endParaRPr>
            </a:p>
          </p:txBody>
        </p:sp>
        <p:sp>
          <p:nvSpPr>
            <p:cNvPr id="93" name="Line 21"/>
            <p:cNvSpPr>
              <a:spLocks noChangeShapeType="1"/>
            </p:cNvSpPr>
            <p:nvPr/>
          </p:nvSpPr>
          <p:spPr bwMode="auto">
            <a:xfrm>
              <a:off x="3039084" y="3240027"/>
              <a:ext cx="262975" cy="0"/>
            </a:xfrm>
            <a:prstGeom prst="line">
              <a:avLst/>
            </a:prstGeom>
            <a:noFill/>
            <a:ln w="12700" cap="flat">
              <a:solidFill>
                <a:schemeClr val="accent3">
                  <a:lumMod val="50000"/>
                </a:schemeClr>
              </a:solidFill>
              <a:prstDash val="solid"/>
              <a:miter lim="800000"/>
              <a:headEnd type="none" w="med" len="med"/>
              <a:tailEnd type="triangle" w="med" len="med"/>
            </a:ln>
            <a:effectLst/>
            <a:extLst>
              <a:ext uri="{909E8E84-426E-40DD-AFC4-6F175D3DCCD1}">
                <a14:hiddenFill xmlns:a14="http://schemas.microsoft.com/office/drawing/2010/main">
                  <a:noFill/>
                </a14:hiddenFill>
              </a:ext>
            </a:extLst>
          </p:spPr>
          <p:txBody>
            <a:bodyPr/>
            <a:lstStyle/>
            <a:p>
              <a:endParaRPr lang="zh-CN" altLang="en-US" noProof="1">
                <a:solidFill>
                  <a:schemeClr val="accent6">
                    <a:lumMod val="50000"/>
                  </a:schemeClr>
                </a:solidFill>
              </a:endParaRPr>
            </a:p>
          </p:txBody>
        </p:sp>
        <p:sp>
          <p:nvSpPr>
            <p:cNvPr id="94" name="Line 22"/>
            <p:cNvSpPr>
              <a:spLocks noChangeShapeType="1"/>
            </p:cNvSpPr>
            <p:nvPr/>
          </p:nvSpPr>
          <p:spPr bwMode="auto">
            <a:xfrm>
              <a:off x="4519695" y="3240027"/>
              <a:ext cx="261576" cy="0"/>
            </a:xfrm>
            <a:prstGeom prst="line">
              <a:avLst/>
            </a:prstGeom>
            <a:noFill/>
            <a:ln w="12700" cap="flat">
              <a:solidFill>
                <a:schemeClr val="accent3">
                  <a:lumMod val="50000"/>
                </a:schemeClr>
              </a:solidFill>
              <a:prstDash val="solid"/>
              <a:miter lim="800000"/>
              <a:headEnd type="none" w="med" len="med"/>
              <a:tailEnd type="triangle" w="med" len="med"/>
            </a:ln>
            <a:effectLst/>
            <a:extLst>
              <a:ext uri="{909E8E84-426E-40DD-AFC4-6F175D3DCCD1}">
                <a14:hiddenFill xmlns:a14="http://schemas.microsoft.com/office/drawing/2010/main">
                  <a:noFill/>
                </a14:hiddenFill>
              </a:ext>
            </a:extLst>
          </p:spPr>
          <p:txBody>
            <a:bodyPr/>
            <a:lstStyle/>
            <a:p>
              <a:endParaRPr lang="zh-CN" altLang="en-US" noProof="1">
                <a:solidFill>
                  <a:schemeClr val="accent6">
                    <a:lumMod val="50000"/>
                  </a:schemeClr>
                </a:solidFill>
              </a:endParaRPr>
            </a:p>
          </p:txBody>
        </p:sp>
        <p:sp>
          <p:nvSpPr>
            <p:cNvPr id="95" name="Line 23"/>
            <p:cNvSpPr>
              <a:spLocks noChangeShapeType="1"/>
            </p:cNvSpPr>
            <p:nvPr/>
          </p:nvSpPr>
          <p:spPr bwMode="auto">
            <a:xfrm>
              <a:off x="5998907" y="3240027"/>
              <a:ext cx="260178" cy="0"/>
            </a:xfrm>
            <a:prstGeom prst="line">
              <a:avLst/>
            </a:prstGeom>
            <a:noFill/>
            <a:ln w="12700" cap="flat">
              <a:solidFill>
                <a:schemeClr val="accent3">
                  <a:lumMod val="50000"/>
                </a:schemeClr>
              </a:solidFill>
              <a:prstDash val="solid"/>
              <a:miter lim="800000"/>
              <a:headEnd type="none" w="med" len="med"/>
              <a:tailEnd type="triangle" w="med" len="med"/>
            </a:ln>
            <a:effectLst/>
            <a:extLst>
              <a:ext uri="{909E8E84-426E-40DD-AFC4-6F175D3DCCD1}">
                <a14:hiddenFill xmlns:a14="http://schemas.microsoft.com/office/drawing/2010/main">
                  <a:noFill/>
                </a14:hiddenFill>
              </a:ext>
            </a:extLst>
          </p:spPr>
          <p:txBody>
            <a:bodyPr/>
            <a:lstStyle/>
            <a:p>
              <a:endParaRPr lang="zh-CN" altLang="en-US" noProof="1">
                <a:solidFill>
                  <a:schemeClr val="accent6">
                    <a:lumMod val="50000"/>
                  </a:schemeClr>
                </a:solidFill>
              </a:endParaRPr>
            </a:p>
          </p:txBody>
        </p:sp>
        <p:sp>
          <p:nvSpPr>
            <p:cNvPr id="96" name="Line 24"/>
            <p:cNvSpPr>
              <a:spLocks noChangeShapeType="1"/>
            </p:cNvSpPr>
            <p:nvPr/>
          </p:nvSpPr>
          <p:spPr bwMode="auto">
            <a:xfrm>
              <a:off x="7476721" y="3240027"/>
              <a:ext cx="262975" cy="0"/>
            </a:xfrm>
            <a:prstGeom prst="line">
              <a:avLst/>
            </a:prstGeom>
            <a:noFill/>
            <a:ln w="12700" cap="flat">
              <a:solidFill>
                <a:schemeClr val="accent3">
                  <a:lumMod val="50000"/>
                </a:schemeClr>
              </a:solidFill>
              <a:prstDash val="solid"/>
              <a:miter lim="800000"/>
              <a:headEnd type="none" w="med" len="med"/>
              <a:tailEnd type="triangle" w="med" len="med"/>
            </a:ln>
            <a:effectLst/>
            <a:extLst>
              <a:ext uri="{909E8E84-426E-40DD-AFC4-6F175D3DCCD1}">
                <a14:hiddenFill xmlns:a14="http://schemas.microsoft.com/office/drawing/2010/main">
                  <a:noFill/>
                </a14:hiddenFill>
              </a:ext>
            </a:extLst>
          </p:spPr>
          <p:txBody>
            <a:bodyPr/>
            <a:lstStyle/>
            <a:p>
              <a:endParaRPr lang="zh-CN" altLang="en-US" noProof="1">
                <a:solidFill>
                  <a:schemeClr val="accent6">
                    <a:lumMod val="50000"/>
                  </a:schemeClr>
                </a:solidFill>
              </a:endParaRPr>
            </a:p>
          </p:txBody>
        </p:sp>
        <p:sp>
          <p:nvSpPr>
            <p:cNvPr id="97" name="Line 25"/>
            <p:cNvSpPr>
              <a:spLocks noChangeShapeType="1"/>
            </p:cNvSpPr>
            <p:nvPr/>
          </p:nvSpPr>
          <p:spPr bwMode="auto">
            <a:xfrm>
              <a:off x="8957332" y="3240027"/>
              <a:ext cx="260178" cy="0"/>
            </a:xfrm>
            <a:prstGeom prst="line">
              <a:avLst/>
            </a:prstGeom>
            <a:noFill/>
            <a:ln w="12700" cap="flat">
              <a:solidFill>
                <a:schemeClr val="accent3">
                  <a:lumMod val="50000"/>
                </a:schemeClr>
              </a:solidFill>
              <a:prstDash val="solid"/>
              <a:miter lim="800000"/>
              <a:headEnd type="none" w="med" len="med"/>
              <a:tailEnd type="triangle" w="med" len="med"/>
            </a:ln>
            <a:effectLst/>
            <a:extLst>
              <a:ext uri="{909E8E84-426E-40DD-AFC4-6F175D3DCCD1}">
                <a14:hiddenFill xmlns:a14="http://schemas.microsoft.com/office/drawing/2010/main">
                  <a:noFill/>
                </a14:hiddenFill>
              </a:ext>
            </a:extLst>
          </p:spPr>
          <p:txBody>
            <a:bodyPr/>
            <a:lstStyle/>
            <a:p>
              <a:endParaRPr lang="zh-CN" altLang="en-US" noProof="1">
                <a:solidFill>
                  <a:schemeClr val="accent6">
                    <a:lumMod val="50000"/>
                  </a:schemeClr>
                </a:solidFill>
              </a:endParaRPr>
            </a:p>
          </p:txBody>
        </p:sp>
        <p:sp>
          <p:nvSpPr>
            <p:cNvPr id="99" name="Line 26"/>
            <p:cNvSpPr>
              <a:spLocks noChangeShapeType="1"/>
            </p:cNvSpPr>
            <p:nvPr/>
          </p:nvSpPr>
          <p:spPr bwMode="auto">
            <a:xfrm>
              <a:off x="9826332" y="3532416"/>
              <a:ext cx="0" cy="144103"/>
            </a:xfrm>
            <a:prstGeom prst="line">
              <a:avLst/>
            </a:prstGeom>
            <a:noFill/>
            <a:ln w="12700" cap="flat">
              <a:solidFill>
                <a:schemeClr val="accent3">
                  <a:lumMod val="50000"/>
                </a:schemeClr>
              </a:solidFill>
              <a:prstDash val="solid"/>
              <a:miter lim="800000"/>
            </a:ln>
            <a:extLst>
              <a:ext uri="{909E8E84-426E-40DD-AFC4-6F175D3DCCD1}">
                <a14:hiddenFill xmlns:a14="http://schemas.microsoft.com/office/drawing/2010/main">
                  <a:noFill/>
                </a14:hiddenFill>
              </a:ext>
            </a:extLst>
          </p:spPr>
          <p:txBody>
            <a:bodyPr/>
            <a:lstStyle/>
            <a:p>
              <a:endParaRPr lang="zh-CN" altLang="en-US" noProof="1">
                <a:solidFill>
                  <a:schemeClr val="accent6">
                    <a:lumMod val="50000"/>
                  </a:schemeClr>
                </a:solidFill>
              </a:endParaRPr>
            </a:p>
          </p:txBody>
        </p:sp>
        <p:sp>
          <p:nvSpPr>
            <p:cNvPr id="100" name="Line 27"/>
            <p:cNvSpPr>
              <a:spLocks noChangeShapeType="1"/>
            </p:cNvSpPr>
            <p:nvPr/>
          </p:nvSpPr>
          <p:spPr bwMode="auto">
            <a:xfrm>
              <a:off x="8058821" y="3532416"/>
              <a:ext cx="0" cy="144104"/>
            </a:xfrm>
            <a:prstGeom prst="line">
              <a:avLst/>
            </a:prstGeom>
            <a:noFill/>
            <a:ln w="12700" cap="flat">
              <a:solidFill>
                <a:schemeClr val="accent3">
                  <a:lumMod val="50000"/>
                </a:schemeClr>
              </a:solidFill>
              <a:prstDash val="solid"/>
              <a:miter lim="800000"/>
            </a:ln>
            <a:extLst>
              <a:ext uri="{909E8E84-426E-40DD-AFC4-6F175D3DCCD1}">
                <a14:hiddenFill xmlns:a14="http://schemas.microsoft.com/office/drawing/2010/main">
                  <a:noFill/>
                </a14:hiddenFill>
              </a:ext>
            </a:extLst>
          </p:spPr>
          <p:txBody>
            <a:bodyPr/>
            <a:lstStyle/>
            <a:p>
              <a:endParaRPr lang="zh-CN" altLang="en-US" noProof="1">
                <a:solidFill>
                  <a:schemeClr val="accent6">
                    <a:lumMod val="50000"/>
                  </a:schemeClr>
                </a:solidFill>
              </a:endParaRPr>
            </a:p>
          </p:txBody>
        </p:sp>
        <p:sp>
          <p:nvSpPr>
            <p:cNvPr id="101" name="Line 28"/>
            <p:cNvSpPr>
              <a:spLocks noChangeShapeType="1"/>
            </p:cNvSpPr>
            <p:nvPr/>
          </p:nvSpPr>
          <p:spPr bwMode="auto">
            <a:xfrm flipH="1">
              <a:off x="6094900" y="3679361"/>
              <a:ext cx="3731432" cy="0"/>
            </a:xfrm>
            <a:prstGeom prst="line">
              <a:avLst/>
            </a:prstGeom>
            <a:noFill/>
            <a:ln w="12700" cap="flat">
              <a:solidFill>
                <a:schemeClr val="accent3">
                  <a:lumMod val="50000"/>
                </a:schemeClr>
              </a:solidFill>
              <a:prstDash val="solid"/>
              <a:miter lim="800000"/>
            </a:ln>
            <a:extLst>
              <a:ext uri="{909E8E84-426E-40DD-AFC4-6F175D3DCCD1}">
                <a14:hiddenFill xmlns:a14="http://schemas.microsoft.com/office/drawing/2010/main">
                  <a:noFill/>
                </a14:hiddenFill>
              </a:ext>
            </a:extLst>
          </p:spPr>
          <p:txBody>
            <a:bodyPr/>
            <a:lstStyle/>
            <a:p>
              <a:endParaRPr lang="zh-CN" altLang="en-US" noProof="1">
                <a:solidFill>
                  <a:schemeClr val="accent6">
                    <a:lumMod val="50000"/>
                  </a:schemeClr>
                </a:solidFill>
              </a:endParaRPr>
            </a:p>
          </p:txBody>
        </p:sp>
        <p:sp>
          <p:nvSpPr>
            <p:cNvPr id="102" name="Line 29"/>
            <p:cNvSpPr>
              <a:spLocks noChangeShapeType="1"/>
            </p:cNvSpPr>
            <p:nvPr/>
          </p:nvSpPr>
          <p:spPr bwMode="auto">
            <a:xfrm>
              <a:off x="6096299" y="3677940"/>
              <a:ext cx="0" cy="220311"/>
            </a:xfrm>
            <a:prstGeom prst="line">
              <a:avLst/>
            </a:prstGeom>
            <a:noFill/>
            <a:ln w="12700" cap="flat">
              <a:solidFill>
                <a:schemeClr val="accent3">
                  <a:lumMod val="50000"/>
                </a:schemeClr>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a:lstStyle/>
            <a:p>
              <a:endParaRPr lang="zh-CN" altLang="en-US" noProof="1">
                <a:solidFill>
                  <a:schemeClr val="accent6">
                    <a:lumMod val="50000"/>
                  </a:schemeClr>
                </a:solidFill>
              </a:endParaRPr>
            </a:p>
          </p:txBody>
        </p:sp>
        <p:sp>
          <p:nvSpPr>
            <p:cNvPr id="103" name="Line 30"/>
            <p:cNvSpPr>
              <a:spLocks noChangeShapeType="1"/>
            </p:cNvSpPr>
            <p:nvPr/>
          </p:nvSpPr>
          <p:spPr bwMode="auto">
            <a:xfrm>
              <a:off x="6096999" y="4231921"/>
              <a:ext cx="0" cy="220310"/>
            </a:xfrm>
            <a:prstGeom prst="line">
              <a:avLst/>
            </a:prstGeom>
            <a:noFill/>
            <a:ln w="12700" cap="flat">
              <a:solidFill>
                <a:schemeClr val="accent3">
                  <a:lumMod val="50000"/>
                </a:schemeClr>
              </a:solidFill>
              <a:prstDash val="solid"/>
              <a:miter lim="800000"/>
              <a:headEnd type="none" w="med" len="med"/>
              <a:tailEnd type="triangle" w="med" len="med"/>
            </a:ln>
            <a:effectLst/>
            <a:extLst>
              <a:ext uri="{909E8E84-426E-40DD-AFC4-6F175D3DCCD1}">
                <a14:hiddenFill xmlns:a14="http://schemas.microsoft.com/office/drawing/2010/main">
                  <a:noFill/>
                </a14:hiddenFill>
              </a:ext>
            </a:extLst>
          </p:spPr>
          <p:txBody>
            <a:bodyPr/>
            <a:lstStyle/>
            <a:p>
              <a:endParaRPr lang="zh-CN" altLang="en-US" noProof="1">
                <a:solidFill>
                  <a:schemeClr val="accent6">
                    <a:lumMod val="50000"/>
                  </a:schemeClr>
                </a:solidFill>
              </a:endParaRPr>
            </a:p>
          </p:txBody>
        </p:sp>
        <p:sp>
          <p:nvSpPr>
            <p:cNvPr id="104" name="Line 35"/>
            <p:cNvSpPr>
              <a:spLocks noChangeShapeType="1"/>
            </p:cNvSpPr>
            <p:nvPr/>
          </p:nvSpPr>
          <p:spPr bwMode="auto">
            <a:xfrm>
              <a:off x="6096999" y="4780103"/>
              <a:ext cx="0" cy="174828"/>
            </a:xfrm>
            <a:prstGeom prst="line">
              <a:avLst/>
            </a:prstGeom>
            <a:noFill/>
            <a:ln w="12700" cap="flat">
              <a:solidFill>
                <a:schemeClr val="accent3">
                  <a:lumMod val="50000"/>
                </a:schemeClr>
              </a:solidFill>
              <a:prstDash val="solid"/>
              <a:miter lim="800000"/>
              <a:headEnd type="none" w="med" len="med"/>
              <a:tailEnd type="triangle" w="med" len="med"/>
            </a:ln>
            <a:effectLst/>
            <a:extLst>
              <a:ext uri="{909E8E84-426E-40DD-AFC4-6F175D3DCCD1}">
                <a14:hiddenFill xmlns:a14="http://schemas.microsoft.com/office/drawing/2010/main">
                  <a:noFill/>
                </a14:hiddenFill>
              </a:ext>
            </a:extLst>
          </p:spPr>
          <p:txBody>
            <a:bodyPr/>
            <a:lstStyle/>
            <a:p>
              <a:endParaRPr lang="zh-CN" altLang="en-US" noProof="1">
                <a:solidFill>
                  <a:schemeClr val="accent6">
                    <a:lumMod val="50000"/>
                  </a:schemeClr>
                </a:solidFill>
              </a:endParaRPr>
            </a:p>
          </p:txBody>
        </p:sp>
        <p:sp>
          <p:nvSpPr>
            <p:cNvPr id="105" name="Line 36"/>
            <p:cNvSpPr>
              <a:spLocks noChangeShapeType="1"/>
            </p:cNvSpPr>
            <p:nvPr/>
          </p:nvSpPr>
          <p:spPr bwMode="auto">
            <a:xfrm>
              <a:off x="6096999" y="5282803"/>
              <a:ext cx="0" cy="174827"/>
            </a:xfrm>
            <a:prstGeom prst="line">
              <a:avLst/>
            </a:prstGeom>
            <a:noFill/>
            <a:ln w="12700" cap="flat">
              <a:solidFill>
                <a:schemeClr val="accent3">
                  <a:lumMod val="50000"/>
                </a:schemeClr>
              </a:solidFill>
              <a:prstDash val="solid"/>
              <a:miter lim="800000"/>
              <a:headEnd type="none" w="med" len="med"/>
              <a:tailEnd type="triangle" w="med" len="med"/>
            </a:ln>
            <a:effectLst/>
            <a:extLst>
              <a:ext uri="{909E8E84-426E-40DD-AFC4-6F175D3DCCD1}">
                <a14:hiddenFill xmlns:a14="http://schemas.microsoft.com/office/drawing/2010/main">
                  <a:noFill/>
                </a14:hiddenFill>
              </a:ext>
            </a:extLst>
          </p:spPr>
          <p:txBody>
            <a:bodyPr/>
            <a:lstStyle/>
            <a:p>
              <a:endParaRPr lang="zh-CN" altLang="en-US" noProof="1">
                <a:solidFill>
                  <a:schemeClr val="accent6">
                    <a:lumMod val="50000"/>
                  </a:schemeClr>
                </a:solidFill>
              </a:endParaRPr>
            </a:p>
          </p:txBody>
        </p:sp>
        <p:sp>
          <p:nvSpPr>
            <p:cNvPr id="106" name="Line 37"/>
            <p:cNvSpPr>
              <a:spLocks noChangeShapeType="1"/>
            </p:cNvSpPr>
            <p:nvPr/>
          </p:nvSpPr>
          <p:spPr bwMode="auto">
            <a:xfrm>
              <a:off x="6096999" y="5785502"/>
              <a:ext cx="0" cy="174828"/>
            </a:xfrm>
            <a:prstGeom prst="line">
              <a:avLst/>
            </a:prstGeom>
            <a:noFill/>
            <a:ln w="12700" cap="flat">
              <a:solidFill>
                <a:schemeClr val="accent3">
                  <a:lumMod val="50000"/>
                </a:schemeClr>
              </a:solidFill>
              <a:prstDash val="solid"/>
              <a:miter lim="800000"/>
              <a:headEnd type="none" w="med" len="med"/>
              <a:tailEnd type="triangle" w="med" len="med"/>
            </a:ln>
            <a:effectLst/>
            <a:extLst>
              <a:ext uri="{909E8E84-426E-40DD-AFC4-6F175D3DCCD1}">
                <a14:hiddenFill xmlns:a14="http://schemas.microsoft.com/office/drawing/2010/main">
                  <a:noFill/>
                </a14:hiddenFill>
              </a:ext>
            </a:extLst>
          </p:spPr>
          <p:txBody>
            <a:bodyPr/>
            <a:lstStyle/>
            <a:p>
              <a:endParaRPr lang="zh-CN" altLang="en-US" noProof="1">
                <a:solidFill>
                  <a:schemeClr val="accent6">
                    <a:lumMod val="50000"/>
                  </a:schemeClr>
                </a:solidFill>
              </a:endParaRPr>
            </a:p>
          </p:txBody>
        </p:sp>
        <p:sp>
          <p:nvSpPr>
            <p:cNvPr id="109" name="TextBox 41"/>
            <p:cNvSpPr txBox="1"/>
            <p:nvPr/>
          </p:nvSpPr>
          <p:spPr>
            <a:xfrm>
              <a:off x="3585094" y="1661554"/>
              <a:ext cx="1962265" cy="338554"/>
            </a:xfrm>
            <a:prstGeom prst="roundRect">
              <a:avLst>
                <a:gd name="adj" fmla="val 50000"/>
              </a:avLst>
            </a:prstGeom>
            <a:solidFill>
              <a:schemeClr val="accent1"/>
            </a:solidFill>
          </p:spPr>
          <p:txBody>
            <a:bodyPr wrap="none" anchor="ctr">
              <a:noAutofit/>
            </a:bodyPr>
            <a:lstStyle/>
            <a:p>
              <a:pPr algn="ctr"/>
              <a:r>
                <a:rPr lang="zh-CN" altLang="en-US" sz="1600" noProof="1">
                  <a:solidFill>
                    <a:schemeClr val="bg1"/>
                  </a:solidFill>
                  <a:latin typeface="+mj-ea"/>
                  <a:ea typeface="+mj-ea"/>
                </a:rPr>
                <a:t>党组织教育引导</a:t>
              </a:r>
            </a:p>
          </p:txBody>
        </p:sp>
        <p:sp>
          <p:nvSpPr>
            <p:cNvPr id="112" name="TextBox 44"/>
            <p:cNvSpPr txBox="1"/>
            <p:nvPr/>
          </p:nvSpPr>
          <p:spPr>
            <a:xfrm>
              <a:off x="3585093" y="2223223"/>
              <a:ext cx="1962265" cy="338554"/>
            </a:xfrm>
            <a:prstGeom prst="roundRect">
              <a:avLst>
                <a:gd name="adj" fmla="val 50000"/>
              </a:avLst>
            </a:prstGeom>
            <a:solidFill>
              <a:schemeClr val="accent1"/>
            </a:solidFill>
          </p:spPr>
          <p:txBody>
            <a:bodyPr wrap="none" anchor="ctr">
              <a:noAutofit/>
            </a:bodyPr>
            <a:lstStyle/>
            <a:p>
              <a:pPr algn="ctr"/>
              <a:r>
                <a:rPr lang="zh-CN" altLang="en-US" sz="1600" noProof="1">
                  <a:solidFill>
                    <a:schemeClr val="bg1"/>
                  </a:solidFill>
                  <a:latin typeface="+mj-ea"/>
                  <a:ea typeface="+mj-ea"/>
                </a:rPr>
                <a:t>申请人递交申请书</a:t>
              </a:r>
            </a:p>
          </p:txBody>
        </p:sp>
        <p:sp>
          <p:nvSpPr>
            <p:cNvPr id="115" name="TextBox 45"/>
            <p:cNvSpPr txBox="1"/>
            <p:nvPr/>
          </p:nvSpPr>
          <p:spPr>
            <a:xfrm>
              <a:off x="6947040" y="2223223"/>
              <a:ext cx="1735322" cy="338554"/>
            </a:xfrm>
            <a:prstGeom prst="roundRect">
              <a:avLst>
                <a:gd name="adj" fmla="val 50000"/>
              </a:avLst>
            </a:prstGeom>
            <a:solidFill>
              <a:schemeClr val="accent1"/>
            </a:solidFill>
          </p:spPr>
          <p:txBody>
            <a:bodyPr wrap="none" anchor="ctr">
              <a:noAutofit/>
            </a:bodyPr>
            <a:lstStyle>
              <a:defPPr>
                <a:defRPr lang="zh-CN"/>
              </a:defPPr>
              <a:lvl1pPr algn="ctr">
                <a:defRPr sz="1600">
                  <a:solidFill>
                    <a:schemeClr val="bg1"/>
                  </a:solidFill>
                  <a:latin typeface="+mj-ea"/>
                  <a:ea typeface="+mj-ea"/>
                </a:defRPr>
              </a:lvl1pPr>
            </a:lstStyle>
            <a:p>
              <a:r>
                <a:rPr lang="zh-CN" altLang="en-US" noProof="1"/>
                <a:t>确定积极分子</a:t>
              </a:r>
            </a:p>
          </p:txBody>
        </p:sp>
        <p:sp>
          <p:nvSpPr>
            <p:cNvPr id="118" name="TextBox 46"/>
            <p:cNvSpPr txBox="1"/>
            <p:nvPr/>
          </p:nvSpPr>
          <p:spPr>
            <a:xfrm>
              <a:off x="1854266" y="2947640"/>
              <a:ext cx="1152000" cy="584775"/>
            </a:xfrm>
            <a:prstGeom prst="roundRect">
              <a:avLst/>
            </a:prstGeom>
            <a:solidFill>
              <a:schemeClr val="accent1"/>
            </a:solidFill>
          </p:spPr>
          <p:txBody>
            <a:bodyPr anchor="ctr">
              <a:noAutofit/>
            </a:bodyPr>
            <a:lstStyle/>
            <a:p>
              <a:pPr algn="ctr"/>
              <a:r>
                <a:rPr lang="zh-CN" altLang="en-US" sz="1600" noProof="1">
                  <a:solidFill>
                    <a:schemeClr val="bg1"/>
                  </a:solidFill>
                  <a:latin typeface="+mj-ea"/>
                  <a:ea typeface="+mj-ea"/>
                </a:rPr>
                <a:t>同</a:t>
              </a:r>
              <a:r>
                <a:rPr lang="zh-CN" altLang="en-US" sz="1600" noProof="1" smtClean="0">
                  <a:solidFill>
                    <a:schemeClr val="bg1"/>
                  </a:solidFill>
                  <a:latin typeface="+mj-ea"/>
                  <a:ea typeface="+mj-ea"/>
                </a:rPr>
                <a:t>申请</a:t>
              </a:r>
              <a:endParaRPr lang="en-US" altLang="zh-CN" sz="1600" noProof="1" smtClean="0">
                <a:solidFill>
                  <a:schemeClr val="bg1"/>
                </a:solidFill>
                <a:latin typeface="+mj-ea"/>
                <a:ea typeface="+mj-ea"/>
              </a:endParaRPr>
            </a:p>
            <a:p>
              <a:pPr algn="ctr"/>
              <a:r>
                <a:rPr lang="zh-CN" altLang="en-US" sz="1600" noProof="1" smtClean="0">
                  <a:solidFill>
                    <a:schemeClr val="bg1"/>
                  </a:solidFill>
                  <a:latin typeface="+mj-ea"/>
                  <a:ea typeface="+mj-ea"/>
                </a:rPr>
                <a:t>人</a:t>
              </a:r>
              <a:r>
                <a:rPr lang="zh-CN" altLang="en-US" sz="1600" noProof="1">
                  <a:solidFill>
                    <a:schemeClr val="bg1"/>
                  </a:solidFill>
                  <a:latin typeface="+mj-ea"/>
                  <a:ea typeface="+mj-ea"/>
                </a:rPr>
                <a:t>谈话</a:t>
              </a:r>
            </a:p>
          </p:txBody>
        </p:sp>
        <p:sp>
          <p:nvSpPr>
            <p:cNvPr id="121" name="TextBox 47"/>
            <p:cNvSpPr txBox="1"/>
            <p:nvPr/>
          </p:nvSpPr>
          <p:spPr>
            <a:xfrm>
              <a:off x="3334877" y="2947640"/>
              <a:ext cx="1152000" cy="584775"/>
            </a:xfrm>
            <a:prstGeom prst="roundRect">
              <a:avLst/>
            </a:prstGeom>
            <a:solidFill>
              <a:schemeClr val="accent1"/>
            </a:solidFill>
          </p:spPr>
          <p:txBody>
            <a:bodyPr anchor="ctr">
              <a:noAutofit/>
            </a:bodyPr>
            <a:lstStyle/>
            <a:p>
              <a:pPr algn="ctr"/>
              <a:r>
                <a:rPr lang="zh-CN" altLang="en-US" sz="1600" noProof="1" smtClean="0">
                  <a:solidFill>
                    <a:schemeClr val="bg1"/>
                  </a:solidFill>
                  <a:latin typeface="+mj-ea"/>
                  <a:ea typeface="+mj-ea"/>
                </a:rPr>
                <a:t>党小组</a:t>
              </a:r>
              <a:endParaRPr lang="en-US" altLang="zh-CN" sz="1600" noProof="1" smtClean="0">
                <a:solidFill>
                  <a:schemeClr val="bg1"/>
                </a:solidFill>
                <a:latin typeface="+mj-ea"/>
                <a:ea typeface="+mj-ea"/>
              </a:endParaRPr>
            </a:p>
            <a:p>
              <a:pPr algn="ctr"/>
              <a:r>
                <a:rPr lang="zh-CN" altLang="en-US" sz="1600" noProof="1" smtClean="0">
                  <a:solidFill>
                    <a:schemeClr val="bg1"/>
                  </a:solidFill>
                  <a:latin typeface="+mj-ea"/>
                  <a:ea typeface="+mj-ea"/>
                </a:rPr>
                <a:t>提名</a:t>
              </a:r>
              <a:endParaRPr lang="zh-CN" altLang="en-US" sz="1600" noProof="1">
                <a:solidFill>
                  <a:schemeClr val="bg1"/>
                </a:solidFill>
                <a:latin typeface="+mj-ea"/>
                <a:ea typeface="+mj-ea"/>
              </a:endParaRPr>
            </a:p>
          </p:txBody>
        </p:sp>
        <p:sp>
          <p:nvSpPr>
            <p:cNvPr id="124" name="TextBox 49"/>
            <p:cNvSpPr txBox="1"/>
            <p:nvPr/>
          </p:nvSpPr>
          <p:spPr>
            <a:xfrm>
              <a:off x="4814089" y="2947640"/>
              <a:ext cx="1152000" cy="584775"/>
            </a:xfrm>
            <a:prstGeom prst="roundRect">
              <a:avLst/>
            </a:prstGeom>
            <a:solidFill>
              <a:schemeClr val="accent1"/>
            </a:solidFill>
            <a:ln>
              <a:noFill/>
            </a:ln>
          </p:spPr>
          <p:txBody>
            <a:bodyPr anchor="ctr">
              <a:noAutofit/>
            </a:bodyPr>
            <a:lstStyle/>
            <a:p>
              <a:pPr algn="ctr"/>
              <a:r>
                <a:rPr lang="zh-CN" altLang="en-US" sz="1600" noProof="1">
                  <a:solidFill>
                    <a:schemeClr val="bg1"/>
                  </a:solidFill>
                  <a:latin typeface="+mj-ea"/>
                  <a:ea typeface="+mj-ea"/>
                </a:rPr>
                <a:t>征求党内外意见</a:t>
              </a:r>
            </a:p>
          </p:txBody>
        </p:sp>
        <p:sp>
          <p:nvSpPr>
            <p:cNvPr id="127" name="TextBox 50"/>
            <p:cNvSpPr txBox="1"/>
            <p:nvPr/>
          </p:nvSpPr>
          <p:spPr>
            <a:xfrm>
              <a:off x="6291903" y="2947640"/>
              <a:ext cx="1152000" cy="584775"/>
            </a:xfrm>
            <a:prstGeom prst="roundRect">
              <a:avLst/>
            </a:prstGeom>
            <a:solidFill>
              <a:schemeClr val="accent1"/>
            </a:solidFill>
          </p:spPr>
          <p:txBody>
            <a:bodyPr anchor="ctr">
              <a:noAutofit/>
            </a:bodyPr>
            <a:lstStyle/>
            <a:p>
              <a:pPr algn="ctr"/>
              <a:r>
                <a:rPr lang="zh-CN" altLang="en-US" sz="1600" noProof="1" smtClean="0">
                  <a:solidFill>
                    <a:schemeClr val="bg1"/>
                  </a:solidFill>
                  <a:latin typeface="+mj-ea"/>
                  <a:ea typeface="+mj-ea"/>
                </a:rPr>
                <a:t>支委会</a:t>
              </a:r>
              <a:endParaRPr lang="en-US" altLang="zh-CN" sz="1600" noProof="1" smtClean="0">
                <a:solidFill>
                  <a:schemeClr val="bg1"/>
                </a:solidFill>
                <a:latin typeface="+mj-ea"/>
                <a:ea typeface="+mj-ea"/>
              </a:endParaRPr>
            </a:p>
            <a:p>
              <a:pPr algn="ctr"/>
              <a:r>
                <a:rPr lang="zh-CN" altLang="en-US" sz="1600" noProof="1" smtClean="0">
                  <a:solidFill>
                    <a:schemeClr val="bg1"/>
                  </a:solidFill>
                  <a:latin typeface="+mj-ea"/>
                  <a:ea typeface="+mj-ea"/>
                </a:rPr>
                <a:t>讨论</a:t>
              </a:r>
              <a:endParaRPr lang="zh-CN" altLang="en-US" sz="1600" noProof="1">
                <a:solidFill>
                  <a:schemeClr val="bg1"/>
                </a:solidFill>
                <a:latin typeface="+mj-ea"/>
                <a:ea typeface="+mj-ea"/>
              </a:endParaRPr>
            </a:p>
          </p:txBody>
        </p:sp>
        <p:sp>
          <p:nvSpPr>
            <p:cNvPr id="130" name="TextBox 51"/>
            <p:cNvSpPr txBox="1"/>
            <p:nvPr/>
          </p:nvSpPr>
          <p:spPr>
            <a:xfrm>
              <a:off x="7772514" y="2947640"/>
              <a:ext cx="1152000" cy="584775"/>
            </a:xfrm>
            <a:prstGeom prst="roundRect">
              <a:avLst/>
            </a:prstGeom>
            <a:solidFill>
              <a:schemeClr val="accent1"/>
            </a:solidFill>
          </p:spPr>
          <p:txBody>
            <a:bodyPr anchor="ctr">
              <a:noAutofit/>
            </a:bodyPr>
            <a:lstStyle/>
            <a:p>
              <a:pPr algn="ctr"/>
              <a:r>
                <a:rPr lang="zh-CN" altLang="en-US" sz="1600" noProof="1">
                  <a:solidFill>
                    <a:schemeClr val="bg1"/>
                  </a:solidFill>
                  <a:latin typeface="+mj-ea"/>
                  <a:ea typeface="+mj-ea"/>
                </a:rPr>
                <a:t>填写</a:t>
              </a:r>
              <a:r>
                <a:rPr lang="zh-CN" altLang="en-US" sz="1600" noProof="1" smtClean="0">
                  <a:solidFill>
                    <a:schemeClr val="bg1"/>
                  </a:solidFill>
                  <a:latin typeface="+mj-ea"/>
                  <a:ea typeface="+mj-ea"/>
                </a:rPr>
                <a:t>考</a:t>
              </a:r>
              <a:endParaRPr lang="en-US" altLang="zh-CN" sz="1600" noProof="1" smtClean="0">
                <a:solidFill>
                  <a:schemeClr val="bg1"/>
                </a:solidFill>
                <a:latin typeface="+mj-ea"/>
                <a:ea typeface="+mj-ea"/>
              </a:endParaRPr>
            </a:p>
            <a:p>
              <a:pPr algn="ctr"/>
              <a:r>
                <a:rPr lang="zh-CN" altLang="en-US" sz="1600" noProof="1" smtClean="0">
                  <a:solidFill>
                    <a:schemeClr val="bg1"/>
                  </a:solidFill>
                  <a:latin typeface="+mj-ea"/>
                  <a:ea typeface="+mj-ea"/>
                </a:rPr>
                <a:t>核</a:t>
              </a:r>
              <a:r>
                <a:rPr lang="zh-CN" altLang="en-US" sz="1600" noProof="1">
                  <a:solidFill>
                    <a:schemeClr val="bg1"/>
                  </a:solidFill>
                  <a:latin typeface="+mj-ea"/>
                  <a:ea typeface="+mj-ea"/>
                </a:rPr>
                <a:t>表</a:t>
              </a:r>
            </a:p>
          </p:txBody>
        </p:sp>
        <p:sp>
          <p:nvSpPr>
            <p:cNvPr id="133" name="TextBox 52"/>
            <p:cNvSpPr txBox="1"/>
            <p:nvPr/>
          </p:nvSpPr>
          <p:spPr>
            <a:xfrm>
              <a:off x="9250332" y="2947640"/>
              <a:ext cx="1152000" cy="584775"/>
            </a:xfrm>
            <a:prstGeom prst="roundRect">
              <a:avLst/>
            </a:prstGeom>
            <a:solidFill>
              <a:schemeClr val="accent1"/>
            </a:solidFill>
          </p:spPr>
          <p:txBody>
            <a:bodyPr anchor="ctr">
              <a:noAutofit/>
            </a:bodyPr>
            <a:lstStyle/>
            <a:p>
              <a:pPr algn="ctr"/>
              <a:r>
                <a:rPr lang="zh-CN" altLang="en-US" sz="1600" noProof="1" smtClean="0">
                  <a:solidFill>
                    <a:schemeClr val="bg1"/>
                  </a:solidFill>
                  <a:latin typeface="+mj-ea"/>
                  <a:ea typeface="+mj-ea"/>
                </a:rPr>
                <a:t>团组织</a:t>
              </a:r>
              <a:endParaRPr lang="en-US" altLang="zh-CN" sz="1600" noProof="1" smtClean="0">
                <a:solidFill>
                  <a:schemeClr val="bg1"/>
                </a:solidFill>
                <a:latin typeface="+mj-ea"/>
                <a:ea typeface="+mj-ea"/>
              </a:endParaRPr>
            </a:p>
            <a:p>
              <a:pPr algn="ctr"/>
              <a:r>
                <a:rPr lang="zh-CN" altLang="en-US" sz="1600" noProof="1" smtClean="0">
                  <a:solidFill>
                    <a:schemeClr val="bg1"/>
                  </a:solidFill>
                  <a:latin typeface="+mj-ea"/>
                  <a:ea typeface="+mj-ea"/>
                </a:rPr>
                <a:t>推</a:t>
              </a:r>
              <a:r>
                <a:rPr lang="zh-CN" altLang="en-US" sz="1600" noProof="1">
                  <a:solidFill>
                    <a:schemeClr val="bg1"/>
                  </a:solidFill>
                  <a:latin typeface="+mj-ea"/>
                  <a:ea typeface="+mj-ea"/>
                </a:rPr>
                <a:t>优</a:t>
              </a:r>
            </a:p>
          </p:txBody>
        </p:sp>
        <p:sp>
          <p:nvSpPr>
            <p:cNvPr id="136" name="TextBox 53"/>
            <p:cNvSpPr txBox="1"/>
            <p:nvPr/>
          </p:nvSpPr>
          <p:spPr>
            <a:xfrm>
              <a:off x="4547895" y="3898708"/>
              <a:ext cx="3104656" cy="338554"/>
            </a:xfrm>
            <a:prstGeom prst="roundRect">
              <a:avLst>
                <a:gd name="adj" fmla="val 50000"/>
              </a:avLst>
            </a:prstGeom>
            <a:solidFill>
              <a:schemeClr val="accent1"/>
            </a:solidFill>
          </p:spPr>
          <p:txBody>
            <a:bodyPr wrap="none" anchor="ctr">
              <a:noAutofit/>
            </a:bodyPr>
            <a:lstStyle/>
            <a:p>
              <a:pPr algn="ctr"/>
              <a:r>
                <a:rPr lang="zh-CN" altLang="en-US" sz="1600" noProof="1">
                  <a:solidFill>
                    <a:schemeClr val="bg1"/>
                  </a:solidFill>
                  <a:latin typeface="+mj-ea"/>
                  <a:ea typeface="+mj-ea"/>
                </a:rPr>
                <a:t>对积极分子培养（至少</a:t>
              </a:r>
              <a:r>
                <a:rPr lang="en-US" altLang="zh-CN" sz="1600" noProof="1">
                  <a:solidFill>
                    <a:schemeClr val="bg1"/>
                  </a:solidFill>
                  <a:latin typeface="+mj-ea"/>
                  <a:ea typeface="+mj-ea"/>
                </a:rPr>
                <a:t>2</a:t>
              </a:r>
              <a:r>
                <a:rPr lang="zh-CN" altLang="en-US" sz="1600" noProof="1">
                  <a:solidFill>
                    <a:schemeClr val="bg1"/>
                  </a:solidFill>
                  <a:latin typeface="+mj-ea"/>
                  <a:ea typeface="+mj-ea"/>
                </a:rPr>
                <a:t>年）</a:t>
              </a:r>
            </a:p>
          </p:txBody>
        </p:sp>
        <p:sp>
          <p:nvSpPr>
            <p:cNvPr id="139" name="TextBox 54"/>
            <p:cNvSpPr txBox="1"/>
            <p:nvPr/>
          </p:nvSpPr>
          <p:spPr>
            <a:xfrm>
              <a:off x="4547895" y="4446890"/>
              <a:ext cx="3107306" cy="338554"/>
            </a:xfrm>
            <a:prstGeom prst="roundRect">
              <a:avLst>
                <a:gd name="adj" fmla="val 50000"/>
              </a:avLst>
            </a:prstGeom>
            <a:solidFill>
              <a:schemeClr val="accent1"/>
            </a:solidFill>
          </p:spPr>
          <p:txBody>
            <a:bodyPr wrap="none" anchor="ctr">
              <a:noAutofit/>
            </a:bodyPr>
            <a:lstStyle>
              <a:defPPr>
                <a:defRPr lang="zh-CN"/>
              </a:defPPr>
              <a:lvl1pPr algn="ctr">
                <a:defRPr sz="1600">
                  <a:solidFill>
                    <a:schemeClr val="bg1"/>
                  </a:solidFill>
                  <a:latin typeface="+mj-ea"/>
                  <a:ea typeface="+mj-ea"/>
                </a:defRPr>
              </a:lvl1pPr>
            </a:lstStyle>
            <a:p>
              <a:r>
                <a:rPr lang="zh-CN" altLang="en-US" noProof="1"/>
                <a:t>指定培养联系人</a:t>
              </a:r>
            </a:p>
          </p:txBody>
        </p:sp>
        <p:sp>
          <p:nvSpPr>
            <p:cNvPr id="142" name="TextBox 55"/>
            <p:cNvSpPr txBox="1"/>
            <p:nvPr/>
          </p:nvSpPr>
          <p:spPr>
            <a:xfrm>
              <a:off x="4547895" y="4949590"/>
              <a:ext cx="3107306" cy="338554"/>
            </a:xfrm>
            <a:prstGeom prst="roundRect">
              <a:avLst>
                <a:gd name="adj" fmla="val 50000"/>
              </a:avLst>
            </a:prstGeom>
            <a:solidFill>
              <a:schemeClr val="accent1"/>
            </a:solidFill>
          </p:spPr>
          <p:txBody>
            <a:bodyPr wrap="none" anchor="ctr">
              <a:noAutofit/>
            </a:bodyPr>
            <a:lstStyle>
              <a:defPPr>
                <a:defRPr lang="zh-CN"/>
              </a:defPPr>
              <a:lvl1pPr algn="ctr">
                <a:defRPr sz="1600">
                  <a:solidFill>
                    <a:schemeClr val="bg1"/>
                  </a:solidFill>
                  <a:latin typeface="+mj-ea"/>
                  <a:ea typeface="+mj-ea"/>
                </a:defRPr>
              </a:lvl1pPr>
            </a:lstStyle>
            <a:p>
              <a:r>
                <a:rPr lang="zh-CN" altLang="en-US" noProof="1"/>
                <a:t>经常性培养</a:t>
              </a:r>
            </a:p>
          </p:txBody>
        </p:sp>
        <p:sp>
          <p:nvSpPr>
            <p:cNvPr id="145" name="TextBox 56"/>
            <p:cNvSpPr txBox="1"/>
            <p:nvPr/>
          </p:nvSpPr>
          <p:spPr>
            <a:xfrm>
              <a:off x="4547895" y="5452289"/>
              <a:ext cx="3104656" cy="338554"/>
            </a:xfrm>
            <a:prstGeom prst="roundRect">
              <a:avLst>
                <a:gd name="adj" fmla="val 50000"/>
              </a:avLst>
            </a:prstGeom>
            <a:solidFill>
              <a:schemeClr val="accent1"/>
            </a:solidFill>
          </p:spPr>
          <p:txBody>
            <a:bodyPr wrap="none" anchor="ctr">
              <a:noAutofit/>
            </a:bodyPr>
            <a:lstStyle>
              <a:defPPr>
                <a:defRPr lang="zh-CN"/>
              </a:defPPr>
              <a:lvl1pPr algn="ctr">
                <a:defRPr sz="1600">
                  <a:solidFill>
                    <a:schemeClr val="bg1"/>
                  </a:solidFill>
                  <a:latin typeface="+mj-ea"/>
                  <a:ea typeface="+mj-ea"/>
                </a:defRPr>
              </a:lvl1pPr>
            </a:lstStyle>
            <a:p>
              <a:r>
                <a:rPr lang="zh-CN" altLang="en-US" noProof="1"/>
                <a:t>定期考核</a:t>
              </a:r>
            </a:p>
          </p:txBody>
        </p:sp>
        <p:sp>
          <p:nvSpPr>
            <p:cNvPr id="148" name="TextBox 57"/>
            <p:cNvSpPr txBox="1"/>
            <p:nvPr/>
          </p:nvSpPr>
          <p:spPr>
            <a:xfrm>
              <a:off x="4547895" y="5954986"/>
              <a:ext cx="3104656" cy="338554"/>
            </a:xfrm>
            <a:prstGeom prst="roundRect">
              <a:avLst>
                <a:gd name="adj" fmla="val 50000"/>
              </a:avLst>
            </a:prstGeom>
            <a:solidFill>
              <a:schemeClr val="accent1"/>
            </a:solidFill>
          </p:spPr>
          <p:txBody>
            <a:bodyPr wrap="none" anchor="ctr">
              <a:noAutofit/>
            </a:bodyPr>
            <a:lstStyle>
              <a:defPPr>
                <a:defRPr lang="zh-CN"/>
              </a:defPPr>
              <a:lvl1pPr algn="ctr">
                <a:defRPr sz="1600">
                  <a:solidFill>
                    <a:schemeClr val="bg1"/>
                  </a:solidFill>
                  <a:latin typeface="+mj-ea"/>
                  <a:ea typeface="+mj-ea"/>
                </a:defRPr>
              </a:lvl1pPr>
            </a:lstStyle>
            <a:p>
              <a:r>
                <a:rPr lang="zh-CN" altLang="en-US" noProof="1"/>
                <a:t>确定积极分子对象</a:t>
              </a:r>
            </a:p>
          </p:txBody>
        </p: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85"/>
                                        </p:tgtEl>
                                        <p:attrNameLst>
                                          <p:attrName>style.visibility</p:attrName>
                                        </p:attrNameLst>
                                      </p:cBhvr>
                                      <p:to>
                                        <p:strVal val="visible"/>
                                      </p:to>
                                    </p:set>
                                    <p:anim by="(-#ppt_w*2)" calcmode="lin" valueType="num">
                                      <p:cBhvr rctx="PPT">
                                        <p:cTn id="7" dur="200" autoRev="1" fill="hold">
                                          <p:stCondLst>
                                            <p:cond delay="0"/>
                                          </p:stCondLst>
                                        </p:cTn>
                                        <p:tgtEl>
                                          <p:spTgt spid="85"/>
                                        </p:tgtEl>
                                        <p:attrNameLst>
                                          <p:attrName>ppt_w</p:attrName>
                                        </p:attrNameLst>
                                      </p:cBhvr>
                                    </p:anim>
                                    <p:anim by="(#ppt_w*0.50)" calcmode="lin" valueType="num">
                                      <p:cBhvr>
                                        <p:cTn id="8" dur="200" decel="50000" autoRev="1" fill="hold">
                                          <p:stCondLst>
                                            <p:cond delay="0"/>
                                          </p:stCondLst>
                                        </p:cTn>
                                        <p:tgtEl>
                                          <p:spTgt spid="85"/>
                                        </p:tgtEl>
                                        <p:attrNameLst>
                                          <p:attrName>ppt_x</p:attrName>
                                        </p:attrNameLst>
                                      </p:cBhvr>
                                    </p:anim>
                                    <p:anim from="(-#ppt_h/2)" to="(#ppt_y)" calcmode="lin" valueType="num">
                                      <p:cBhvr>
                                        <p:cTn id="9" dur="400" fill="hold">
                                          <p:stCondLst>
                                            <p:cond delay="0"/>
                                          </p:stCondLst>
                                        </p:cTn>
                                        <p:tgtEl>
                                          <p:spTgt spid="85"/>
                                        </p:tgtEl>
                                        <p:attrNameLst>
                                          <p:attrName>ppt_y</p:attrName>
                                        </p:attrNameLst>
                                      </p:cBhvr>
                                    </p:anim>
                                    <p:animRot by="21600000">
                                      <p:cBhvr>
                                        <p:cTn id="10" dur="400" fill="hold">
                                          <p:stCondLst>
                                            <p:cond delay="0"/>
                                          </p:stCondLst>
                                        </p:cTn>
                                        <p:tgtEl>
                                          <p:spTgt spid="85"/>
                                        </p:tgtEl>
                                        <p:attrNameLst>
                                          <p:attrName>r</p:attrName>
                                        </p:attrNameLst>
                                      </p:cBhvr>
                                    </p:animRot>
                                  </p:childTnLst>
                                </p:cTn>
                              </p:par>
                            </p:childTnLst>
                          </p:cTn>
                        </p:par>
                        <p:par>
                          <p:cTn id="11" fill="hold">
                            <p:stCondLst>
                              <p:cond delay="800"/>
                            </p:stCondLst>
                            <p:childTnLst>
                              <p:par>
                                <p:cTn id="12" presetID="42"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2000"/>
                                        <p:tgtEl>
                                          <p:spTgt spid="5"/>
                                        </p:tgtEl>
                                      </p:cBhvr>
                                    </p:animEffect>
                                    <p:anim calcmode="lin" valueType="num">
                                      <p:cBhvr>
                                        <p:cTn id="15" dur="2000" fill="hold"/>
                                        <p:tgtEl>
                                          <p:spTgt spid="5"/>
                                        </p:tgtEl>
                                        <p:attrNameLst>
                                          <p:attrName>ppt_x</p:attrName>
                                        </p:attrNameLst>
                                      </p:cBhvr>
                                      <p:tavLst>
                                        <p:tav tm="0">
                                          <p:val>
                                            <p:strVal val="#ppt_x"/>
                                          </p:val>
                                        </p:tav>
                                        <p:tav tm="100000">
                                          <p:val>
                                            <p:strVal val="#ppt_x"/>
                                          </p:val>
                                        </p:tav>
                                      </p:tavLst>
                                    </p:anim>
                                    <p:anim calcmode="lin" valueType="num">
                                      <p:cBhvr>
                                        <p:cTn id="16" dur="2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TextBox 3"/>
          <p:cNvSpPr txBox="1">
            <a:spLocks noChangeArrowheads="1"/>
          </p:cNvSpPr>
          <p:nvPr/>
        </p:nvSpPr>
        <p:spPr bwMode="auto">
          <a:xfrm>
            <a:off x="4618832" y="1111251"/>
            <a:ext cx="2954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400" b="1">
                <a:solidFill>
                  <a:schemeClr val="accent1">
                    <a:lumMod val="50000"/>
                  </a:schemeClr>
                </a:solidFill>
                <a:latin typeface="微软雅黑" panose="020B0503020204020204" pitchFamily="34" charset="-122"/>
                <a:ea typeface="微软雅黑" panose="020B0503020204020204" pitchFamily="34" charset="-122"/>
              </a:defRPr>
            </a:lvl1pPr>
          </a:lstStyle>
          <a:p>
            <a:r>
              <a:rPr lang="zh-CN" altLang="en-US" dirty="0"/>
              <a:t>发展预备党员流程图</a:t>
            </a:r>
          </a:p>
        </p:txBody>
      </p:sp>
      <p:grpSp>
        <p:nvGrpSpPr>
          <p:cNvPr id="8" name="组合 7"/>
          <p:cNvGrpSpPr/>
          <p:nvPr/>
        </p:nvGrpSpPr>
        <p:grpSpPr>
          <a:xfrm>
            <a:off x="2276187" y="1673766"/>
            <a:ext cx="7639626" cy="4610459"/>
            <a:chOff x="2276187" y="1673766"/>
            <a:chExt cx="7639626" cy="4610459"/>
          </a:xfrm>
        </p:grpSpPr>
        <p:sp>
          <p:nvSpPr>
            <p:cNvPr id="98" name="Line 24"/>
            <p:cNvSpPr>
              <a:spLocks noChangeShapeType="1"/>
            </p:cNvSpPr>
            <p:nvPr/>
          </p:nvSpPr>
          <p:spPr bwMode="auto">
            <a:xfrm>
              <a:off x="9486855" y="2976265"/>
              <a:ext cx="0" cy="234437"/>
            </a:xfrm>
            <a:prstGeom prst="line">
              <a:avLst/>
            </a:prstGeom>
            <a:solidFill>
              <a:schemeClr val="accent2"/>
            </a:solidFill>
            <a:ln w="12700" cap="flat">
              <a:solidFill>
                <a:schemeClr val="accent1"/>
              </a:solidFill>
              <a:prstDash val="solid"/>
              <a:miter lim="800000"/>
              <a:headEnd type="none" w="med" len="med"/>
              <a:tailEnd type="none" w="med" len="med"/>
            </a:ln>
          </p:spPr>
          <p:txBody>
            <a:bodyPr/>
            <a:lstStyle/>
            <a:p>
              <a:endParaRPr lang="zh-CN" altLang="en-US" noProof="1">
                <a:solidFill>
                  <a:schemeClr val="accent6">
                    <a:lumMod val="50000"/>
                  </a:schemeClr>
                </a:solidFill>
              </a:endParaRPr>
            </a:p>
          </p:txBody>
        </p:sp>
        <p:sp>
          <p:nvSpPr>
            <p:cNvPr id="99" name="Line 25"/>
            <p:cNvSpPr>
              <a:spLocks noChangeShapeType="1"/>
            </p:cNvSpPr>
            <p:nvPr/>
          </p:nvSpPr>
          <p:spPr bwMode="auto">
            <a:xfrm>
              <a:off x="8165222" y="2976265"/>
              <a:ext cx="0" cy="234437"/>
            </a:xfrm>
            <a:prstGeom prst="line">
              <a:avLst/>
            </a:prstGeom>
            <a:solidFill>
              <a:schemeClr val="accent2"/>
            </a:solidFill>
            <a:ln w="12700" cap="flat">
              <a:solidFill>
                <a:schemeClr val="accent1"/>
              </a:solidFill>
              <a:prstDash val="solid"/>
              <a:miter lim="800000"/>
              <a:headEnd type="none" w="med" len="med"/>
              <a:tailEnd type="none" w="med" len="med"/>
            </a:ln>
          </p:spPr>
          <p:txBody>
            <a:bodyPr/>
            <a:lstStyle/>
            <a:p>
              <a:endParaRPr lang="zh-CN" altLang="en-US" noProof="1">
                <a:solidFill>
                  <a:schemeClr val="accent6">
                    <a:lumMod val="50000"/>
                  </a:schemeClr>
                </a:solidFill>
              </a:endParaRPr>
            </a:p>
          </p:txBody>
        </p:sp>
        <p:sp>
          <p:nvSpPr>
            <p:cNvPr id="100" name="Line 26"/>
            <p:cNvSpPr>
              <a:spLocks noChangeShapeType="1"/>
            </p:cNvSpPr>
            <p:nvPr/>
          </p:nvSpPr>
          <p:spPr bwMode="auto">
            <a:xfrm flipH="1">
              <a:off x="6098209" y="3217495"/>
              <a:ext cx="3388690" cy="0"/>
            </a:xfrm>
            <a:prstGeom prst="line">
              <a:avLst/>
            </a:prstGeom>
            <a:solidFill>
              <a:schemeClr val="accent2"/>
            </a:solidFill>
            <a:ln w="12700" cap="flat">
              <a:solidFill>
                <a:schemeClr val="accent1"/>
              </a:solidFill>
              <a:prstDash val="solid"/>
              <a:miter lim="800000"/>
              <a:headEnd type="none" w="med" len="med"/>
              <a:tailEnd type="none" w="med" len="med"/>
            </a:ln>
          </p:spPr>
          <p:txBody>
            <a:bodyPr/>
            <a:lstStyle/>
            <a:p>
              <a:endParaRPr lang="zh-CN" altLang="en-US" noProof="1">
                <a:solidFill>
                  <a:schemeClr val="accent6">
                    <a:lumMod val="50000"/>
                  </a:schemeClr>
                </a:solidFill>
              </a:endParaRPr>
            </a:p>
          </p:txBody>
        </p:sp>
        <p:sp>
          <p:nvSpPr>
            <p:cNvPr id="101" name="Line 27"/>
            <p:cNvSpPr>
              <a:spLocks noChangeShapeType="1"/>
            </p:cNvSpPr>
            <p:nvPr/>
          </p:nvSpPr>
          <p:spPr bwMode="auto">
            <a:xfrm>
              <a:off x="6096000" y="3210700"/>
              <a:ext cx="0" cy="246327"/>
            </a:xfrm>
            <a:prstGeom prst="line">
              <a:avLst/>
            </a:prstGeom>
            <a:solidFill>
              <a:schemeClr val="accent2"/>
            </a:solidFill>
            <a:ln w="12700" cap="flat">
              <a:solidFill>
                <a:schemeClr val="accent1"/>
              </a:solidFill>
              <a:prstDash val="solid"/>
              <a:miter lim="800000"/>
              <a:headEnd type="none" w="med" len="med"/>
              <a:tailEnd type="triangle" w="med" len="med"/>
            </a:ln>
          </p:spPr>
          <p:txBody>
            <a:bodyPr/>
            <a:lstStyle/>
            <a:p>
              <a:endParaRPr lang="zh-CN" altLang="en-US" noProof="1">
                <a:solidFill>
                  <a:schemeClr val="accent6">
                    <a:lumMod val="50000"/>
                  </a:schemeClr>
                </a:solidFill>
              </a:endParaRPr>
            </a:p>
          </p:txBody>
        </p:sp>
        <p:grpSp>
          <p:nvGrpSpPr>
            <p:cNvPr id="6" name="组合 5"/>
            <p:cNvGrpSpPr/>
            <p:nvPr/>
          </p:nvGrpSpPr>
          <p:grpSpPr>
            <a:xfrm>
              <a:off x="2784476" y="1673766"/>
              <a:ext cx="6623049" cy="765090"/>
              <a:chOff x="2863849" y="1673766"/>
              <a:chExt cx="6623049" cy="765090"/>
            </a:xfrm>
          </p:grpSpPr>
          <p:sp>
            <p:nvSpPr>
              <p:cNvPr id="88" name="Line 15"/>
              <p:cNvSpPr>
                <a:spLocks noChangeShapeType="1"/>
              </p:cNvSpPr>
              <p:nvPr/>
            </p:nvSpPr>
            <p:spPr bwMode="auto">
              <a:xfrm>
                <a:off x="6175373" y="2000736"/>
                <a:ext cx="0" cy="227224"/>
              </a:xfrm>
              <a:prstGeom prst="line">
                <a:avLst/>
              </a:prstGeom>
              <a:solidFill>
                <a:schemeClr val="accent2"/>
              </a:solidFill>
              <a:ln w="12700" cap="flat">
                <a:solidFill>
                  <a:schemeClr val="accent1"/>
                </a:solidFill>
                <a:prstDash val="solid"/>
                <a:miter lim="800000"/>
                <a:headEnd type="none" w="med" len="med"/>
                <a:tailEnd type="none" w="med" len="med"/>
              </a:ln>
            </p:spPr>
            <p:txBody>
              <a:bodyPr/>
              <a:lstStyle/>
              <a:p>
                <a:endParaRPr lang="zh-CN" altLang="en-US" noProof="1">
                  <a:solidFill>
                    <a:schemeClr val="accent6">
                      <a:lumMod val="50000"/>
                    </a:schemeClr>
                  </a:solidFill>
                </a:endParaRPr>
              </a:p>
            </p:txBody>
          </p:sp>
          <p:sp>
            <p:nvSpPr>
              <p:cNvPr id="89" name="Line 16"/>
              <p:cNvSpPr>
                <a:spLocks noChangeShapeType="1"/>
              </p:cNvSpPr>
              <p:nvPr/>
            </p:nvSpPr>
            <p:spPr bwMode="auto">
              <a:xfrm flipH="1">
                <a:off x="2863849" y="2227959"/>
                <a:ext cx="6623049" cy="0"/>
              </a:xfrm>
              <a:prstGeom prst="line">
                <a:avLst/>
              </a:prstGeom>
              <a:solidFill>
                <a:schemeClr val="accent2"/>
              </a:solidFill>
              <a:ln w="12700" cap="flat">
                <a:solidFill>
                  <a:schemeClr val="accent1"/>
                </a:solidFill>
                <a:prstDash val="solid"/>
                <a:miter lim="800000"/>
                <a:headEnd type="none" w="med" len="med"/>
                <a:tailEnd type="none" w="med" len="med"/>
              </a:ln>
            </p:spPr>
            <p:txBody>
              <a:bodyPr/>
              <a:lstStyle/>
              <a:p>
                <a:endParaRPr lang="zh-CN" altLang="en-US" noProof="1">
                  <a:solidFill>
                    <a:schemeClr val="accent6">
                      <a:lumMod val="50000"/>
                    </a:schemeClr>
                  </a:solidFill>
                </a:endParaRPr>
              </a:p>
            </p:txBody>
          </p:sp>
          <p:sp>
            <p:nvSpPr>
              <p:cNvPr id="90" name="Line 17"/>
              <p:cNvSpPr>
                <a:spLocks noChangeShapeType="1"/>
              </p:cNvSpPr>
              <p:nvPr/>
            </p:nvSpPr>
            <p:spPr bwMode="auto">
              <a:xfrm>
                <a:off x="2873229" y="2226599"/>
                <a:ext cx="0" cy="212257"/>
              </a:xfrm>
              <a:prstGeom prst="line">
                <a:avLst/>
              </a:prstGeom>
              <a:solidFill>
                <a:schemeClr val="accent2"/>
              </a:solidFill>
              <a:ln w="12700" cap="flat">
                <a:solidFill>
                  <a:schemeClr val="accent1"/>
                </a:solidFill>
                <a:prstDash val="solid"/>
                <a:miter lim="800000"/>
                <a:headEnd type="none" w="med" len="med"/>
                <a:tailEnd type="triangle" w="med" len="med"/>
              </a:ln>
            </p:spPr>
            <p:txBody>
              <a:bodyPr/>
              <a:lstStyle/>
              <a:p>
                <a:endParaRPr lang="zh-CN" altLang="en-US" noProof="1">
                  <a:solidFill>
                    <a:schemeClr val="accent6">
                      <a:lumMod val="50000"/>
                    </a:schemeClr>
                  </a:solidFill>
                </a:endParaRPr>
              </a:p>
            </p:txBody>
          </p:sp>
          <p:sp>
            <p:nvSpPr>
              <p:cNvPr id="91" name="Line 18"/>
              <p:cNvSpPr>
                <a:spLocks noChangeShapeType="1"/>
              </p:cNvSpPr>
              <p:nvPr/>
            </p:nvSpPr>
            <p:spPr bwMode="auto">
              <a:xfrm>
                <a:off x="9486855" y="2226599"/>
                <a:ext cx="0" cy="212257"/>
              </a:xfrm>
              <a:prstGeom prst="line">
                <a:avLst/>
              </a:prstGeom>
              <a:solidFill>
                <a:schemeClr val="accent2"/>
              </a:solidFill>
              <a:ln w="12700" cap="flat">
                <a:solidFill>
                  <a:schemeClr val="accent1"/>
                </a:solidFill>
                <a:prstDash val="solid"/>
                <a:miter lim="800000"/>
                <a:headEnd type="none" w="med" len="med"/>
                <a:tailEnd type="triangle" w="med" len="med"/>
              </a:ln>
            </p:spPr>
            <p:txBody>
              <a:bodyPr/>
              <a:lstStyle/>
              <a:p>
                <a:endParaRPr lang="zh-CN" altLang="en-US" noProof="1">
                  <a:solidFill>
                    <a:schemeClr val="accent6">
                      <a:lumMod val="50000"/>
                    </a:schemeClr>
                  </a:solidFill>
                </a:endParaRPr>
              </a:p>
            </p:txBody>
          </p:sp>
          <p:sp>
            <p:nvSpPr>
              <p:cNvPr id="105" name="TextBox 42"/>
              <p:cNvSpPr txBox="1"/>
              <p:nvPr/>
            </p:nvSpPr>
            <p:spPr>
              <a:xfrm>
                <a:off x="5340346" y="1673766"/>
                <a:ext cx="1670054" cy="338554"/>
              </a:xfrm>
              <a:prstGeom prst="roundRect">
                <a:avLst>
                  <a:gd name="adj" fmla="val 50000"/>
                </a:avLst>
              </a:prstGeom>
              <a:solidFill>
                <a:schemeClr val="accent1"/>
              </a:solidFill>
            </p:spPr>
            <p:txBody>
              <a:bodyPr wrap="none" anchor="ctr">
                <a:noAutofit/>
              </a:bodyPr>
              <a:lstStyle/>
              <a:p>
                <a:pPr algn="ctr"/>
                <a:r>
                  <a:rPr lang="zh-CN" altLang="en-US" sz="1600" noProof="1">
                    <a:solidFill>
                      <a:schemeClr val="bg1"/>
                    </a:solidFill>
                    <a:latin typeface="+mj-ea"/>
                    <a:ea typeface="+mj-ea"/>
                  </a:rPr>
                  <a:t>确定发展对象</a:t>
                </a:r>
              </a:p>
            </p:txBody>
          </p:sp>
        </p:grpSp>
        <p:sp>
          <p:nvSpPr>
            <p:cNvPr id="92" name="Line 19"/>
            <p:cNvSpPr>
              <a:spLocks noChangeShapeType="1"/>
            </p:cNvSpPr>
            <p:nvPr/>
          </p:nvSpPr>
          <p:spPr bwMode="auto">
            <a:xfrm>
              <a:off x="3316720" y="2754552"/>
              <a:ext cx="267962" cy="0"/>
            </a:xfrm>
            <a:prstGeom prst="line">
              <a:avLst/>
            </a:prstGeom>
            <a:solidFill>
              <a:schemeClr val="accent2"/>
            </a:solidFill>
            <a:ln w="12700" cap="flat">
              <a:solidFill>
                <a:schemeClr val="accent1"/>
              </a:solidFill>
              <a:prstDash val="solid"/>
              <a:miter lim="800000"/>
              <a:headEnd type="none" w="med" len="med"/>
              <a:tailEnd type="triangle" w="med" len="med"/>
            </a:ln>
            <a:effectLst/>
          </p:spPr>
          <p:txBody>
            <a:bodyPr/>
            <a:lstStyle/>
            <a:p>
              <a:endParaRPr lang="zh-CN" altLang="en-US" noProof="1">
                <a:solidFill>
                  <a:schemeClr val="accent6">
                    <a:lumMod val="50000"/>
                  </a:schemeClr>
                </a:solidFill>
              </a:endParaRPr>
            </a:p>
          </p:txBody>
        </p:sp>
        <p:sp>
          <p:nvSpPr>
            <p:cNvPr id="93" name="Line 20"/>
            <p:cNvSpPr>
              <a:spLocks noChangeShapeType="1"/>
            </p:cNvSpPr>
            <p:nvPr/>
          </p:nvSpPr>
          <p:spPr bwMode="auto">
            <a:xfrm>
              <a:off x="4639748" y="2754552"/>
              <a:ext cx="267962" cy="0"/>
            </a:xfrm>
            <a:prstGeom prst="line">
              <a:avLst/>
            </a:prstGeom>
            <a:solidFill>
              <a:schemeClr val="accent2"/>
            </a:solidFill>
            <a:ln w="12700" cap="flat">
              <a:solidFill>
                <a:schemeClr val="accent1"/>
              </a:solidFill>
              <a:prstDash val="solid"/>
              <a:miter lim="800000"/>
              <a:headEnd type="none" w="med" len="med"/>
              <a:tailEnd type="triangle" w="med" len="med"/>
            </a:ln>
            <a:effectLst/>
          </p:spPr>
          <p:txBody>
            <a:bodyPr/>
            <a:lstStyle/>
            <a:p>
              <a:endParaRPr lang="zh-CN" altLang="en-US" noProof="1">
                <a:solidFill>
                  <a:schemeClr val="accent6">
                    <a:lumMod val="50000"/>
                  </a:schemeClr>
                </a:solidFill>
              </a:endParaRPr>
            </a:p>
          </p:txBody>
        </p:sp>
        <p:sp>
          <p:nvSpPr>
            <p:cNvPr id="94" name="Line 21"/>
            <p:cNvSpPr>
              <a:spLocks noChangeShapeType="1"/>
            </p:cNvSpPr>
            <p:nvPr/>
          </p:nvSpPr>
          <p:spPr bwMode="auto">
            <a:xfrm>
              <a:off x="5961260" y="2754552"/>
              <a:ext cx="267962" cy="0"/>
            </a:xfrm>
            <a:prstGeom prst="line">
              <a:avLst/>
            </a:prstGeom>
            <a:solidFill>
              <a:schemeClr val="accent2"/>
            </a:solidFill>
            <a:ln w="12700" cap="flat">
              <a:solidFill>
                <a:schemeClr val="accent1"/>
              </a:solidFill>
              <a:prstDash val="solid"/>
              <a:miter lim="800000"/>
              <a:headEnd type="none" w="med" len="med"/>
              <a:tailEnd type="triangle" w="med" len="med"/>
            </a:ln>
            <a:effectLst/>
          </p:spPr>
          <p:txBody>
            <a:bodyPr/>
            <a:lstStyle/>
            <a:p>
              <a:endParaRPr lang="zh-CN" altLang="en-US" noProof="1">
                <a:solidFill>
                  <a:schemeClr val="accent6">
                    <a:lumMod val="50000"/>
                  </a:schemeClr>
                </a:solidFill>
              </a:endParaRPr>
            </a:p>
          </p:txBody>
        </p:sp>
        <p:sp>
          <p:nvSpPr>
            <p:cNvPr id="95" name="Line 22"/>
            <p:cNvSpPr>
              <a:spLocks noChangeShapeType="1"/>
            </p:cNvSpPr>
            <p:nvPr/>
          </p:nvSpPr>
          <p:spPr bwMode="auto">
            <a:xfrm>
              <a:off x="7284288" y="2754552"/>
              <a:ext cx="269359" cy="0"/>
            </a:xfrm>
            <a:prstGeom prst="line">
              <a:avLst/>
            </a:prstGeom>
            <a:solidFill>
              <a:schemeClr val="accent2"/>
            </a:solidFill>
            <a:ln w="12700" cap="flat">
              <a:solidFill>
                <a:schemeClr val="accent1"/>
              </a:solidFill>
              <a:prstDash val="solid"/>
              <a:miter lim="800000"/>
              <a:headEnd type="none" w="med" len="med"/>
              <a:tailEnd type="triangle" w="med" len="med"/>
            </a:ln>
            <a:effectLst/>
          </p:spPr>
          <p:txBody>
            <a:bodyPr/>
            <a:lstStyle/>
            <a:p>
              <a:endParaRPr lang="zh-CN" altLang="en-US" noProof="1">
                <a:solidFill>
                  <a:schemeClr val="accent6">
                    <a:lumMod val="50000"/>
                  </a:schemeClr>
                </a:solidFill>
              </a:endParaRPr>
            </a:p>
          </p:txBody>
        </p:sp>
        <p:sp>
          <p:nvSpPr>
            <p:cNvPr id="96" name="Line 23"/>
            <p:cNvSpPr>
              <a:spLocks noChangeShapeType="1"/>
            </p:cNvSpPr>
            <p:nvPr/>
          </p:nvSpPr>
          <p:spPr bwMode="auto">
            <a:xfrm>
              <a:off x="8608713" y="2754552"/>
              <a:ext cx="266567" cy="0"/>
            </a:xfrm>
            <a:prstGeom prst="line">
              <a:avLst/>
            </a:prstGeom>
            <a:solidFill>
              <a:schemeClr val="accent2"/>
            </a:solidFill>
            <a:ln w="12700" cap="flat">
              <a:solidFill>
                <a:schemeClr val="accent1"/>
              </a:solidFill>
              <a:prstDash val="solid"/>
              <a:miter lim="800000"/>
              <a:headEnd type="none" w="med" len="med"/>
              <a:tailEnd type="triangle" w="med" len="med"/>
            </a:ln>
            <a:effectLst/>
          </p:spPr>
          <p:txBody>
            <a:bodyPr/>
            <a:lstStyle/>
            <a:p>
              <a:endParaRPr lang="zh-CN" altLang="en-US" noProof="1">
                <a:solidFill>
                  <a:schemeClr val="accent6">
                    <a:lumMod val="50000"/>
                  </a:schemeClr>
                </a:solidFill>
              </a:endParaRPr>
            </a:p>
          </p:txBody>
        </p:sp>
        <p:sp>
          <p:nvSpPr>
            <p:cNvPr id="108" name="TextBox 44"/>
            <p:cNvSpPr txBox="1"/>
            <p:nvPr/>
          </p:nvSpPr>
          <p:spPr>
            <a:xfrm>
              <a:off x="2276187" y="2462165"/>
              <a:ext cx="1026000" cy="584775"/>
            </a:xfrm>
            <a:prstGeom prst="roundRect">
              <a:avLst/>
            </a:prstGeom>
            <a:solidFill>
              <a:schemeClr val="accent1"/>
            </a:solidFill>
          </p:spPr>
          <p:txBody>
            <a:bodyPr lIns="0" tIns="0" rIns="0" bIns="0" anchor="ctr">
              <a:noAutofit/>
            </a:bodyPr>
            <a:lstStyle/>
            <a:p>
              <a:pPr algn="ctr"/>
              <a:r>
                <a:rPr lang="zh-CN" altLang="en-US" sz="1600" noProof="1" smtClean="0">
                  <a:solidFill>
                    <a:schemeClr val="bg1"/>
                  </a:solidFill>
                  <a:latin typeface="+mj-ea"/>
                  <a:ea typeface="+mj-ea"/>
                </a:rPr>
                <a:t>听取</a:t>
              </a:r>
              <a:endParaRPr lang="en-US" altLang="zh-CN" sz="1600" noProof="1" smtClean="0">
                <a:solidFill>
                  <a:schemeClr val="bg1"/>
                </a:solidFill>
                <a:latin typeface="+mj-ea"/>
                <a:ea typeface="+mj-ea"/>
              </a:endParaRPr>
            </a:p>
            <a:p>
              <a:pPr algn="ctr"/>
              <a:r>
                <a:rPr lang="zh-CN" altLang="en-US" sz="1600" noProof="1" smtClean="0">
                  <a:solidFill>
                    <a:schemeClr val="bg1"/>
                  </a:solidFill>
                  <a:latin typeface="+mj-ea"/>
                  <a:ea typeface="+mj-ea"/>
                </a:rPr>
                <a:t>意见</a:t>
              </a:r>
              <a:endParaRPr lang="zh-CN" altLang="en-US" sz="1600" noProof="1">
                <a:solidFill>
                  <a:schemeClr val="bg1"/>
                </a:solidFill>
                <a:latin typeface="+mj-ea"/>
                <a:ea typeface="+mj-ea"/>
              </a:endParaRPr>
            </a:p>
          </p:txBody>
        </p:sp>
        <p:sp>
          <p:nvSpPr>
            <p:cNvPr id="111" name="TextBox 45"/>
            <p:cNvSpPr txBox="1"/>
            <p:nvPr/>
          </p:nvSpPr>
          <p:spPr>
            <a:xfrm>
              <a:off x="3599215" y="2462165"/>
              <a:ext cx="1026000" cy="584775"/>
            </a:xfrm>
            <a:prstGeom prst="roundRect">
              <a:avLst/>
            </a:prstGeom>
            <a:solidFill>
              <a:schemeClr val="accent1"/>
            </a:solidFill>
          </p:spPr>
          <p:txBody>
            <a:bodyPr lIns="0" tIns="0" rIns="0" bIns="0" anchor="ctr">
              <a:noAutofit/>
            </a:bodyPr>
            <a:lstStyle/>
            <a:p>
              <a:pPr algn="ctr"/>
              <a:r>
                <a:rPr lang="zh-CN" altLang="en-US" sz="1600" noProof="1" smtClean="0">
                  <a:solidFill>
                    <a:schemeClr val="bg1"/>
                  </a:solidFill>
                  <a:latin typeface="+mj-ea"/>
                  <a:ea typeface="+mj-ea"/>
                </a:rPr>
                <a:t>听取</a:t>
              </a:r>
              <a:endParaRPr lang="en-US" altLang="zh-CN" sz="1600" noProof="1" smtClean="0">
                <a:solidFill>
                  <a:schemeClr val="bg1"/>
                </a:solidFill>
                <a:latin typeface="+mj-ea"/>
                <a:ea typeface="+mj-ea"/>
              </a:endParaRPr>
            </a:p>
            <a:p>
              <a:pPr algn="ctr"/>
              <a:r>
                <a:rPr lang="zh-CN" altLang="en-US" sz="1600" noProof="1" smtClean="0">
                  <a:solidFill>
                    <a:schemeClr val="bg1"/>
                  </a:solidFill>
                  <a:latin typeface="+mj-ea"/>
                  <a:ea typeface="+mj-ea"/>
                </a:rPr>
                <a:t>意见</a:t>
              </a:r>
              <a:endParaRPr lang="zh-CN" altLang="en-US" sz="1600" noProof="1">
                <a:solidFill>
                  <a:schemeClr val="bg1"/>
                </a:solidFill>
                <a:latin typeface="+mj-ea"/>
                <a:ea typeface="+mj-ea"/>
              </a:endParaRPr>
            </a:p>
          </p:txBody>
        </p:sp>
        <p:sp>
          <p:nvSpPr>
            <p:cNvPr id="114" name="TextBox 46"/>
            <p:cNvSpPr txBox="1"/>
            <p:nvPr/>
          </p:nvSpPr>
          <p:spPr>
            <a:xfrm>
              <a:off x="4922243" y="2462165"/>
              <a:ext cx="1024484" cy="584775"/>
            </a:xfrm>
            <a:prstGeom prst="roundRect">
              <a:avLst/>
            </a:prstGeom>
            <a:solidFill>
              <a:schemeClr val="accent1"/>
            </a:solidFill>
            <a:ln>
              <a:noFill/>
            </a:ln>
          </p:spPr>
          <p:txBody>
            <a:bodyPr lIns="0" tIns="0" rIns="0" bIns="0" anchor="ctr">
              <a:noAutofit/>
            </a:bodyPr>
            <a:lstStyle/>
            <a:p>
              <a:pPr algn="ctr"/>
              <a:r>
                <a:rPr lang="zh-CN" altLang="en-US" sz="1600" noProof="1">
                  <a:solidFill>
                    <a:schemeClr val="bg1"/>
                  </a:solidFill>
                  <a:latin typeface="+mj-ea"/>
                  <a:ea typeface="+mj-ea"/>
                </a:rPr>
                <a:t>征求党内外意见</a:t>
              </a:r>
            </a:p>
          </p:txBody>
        </p:sp>
        <p:sp>
          <p:nvSpPr>
            <p:cNvPr id="117" name="TextBox 47"/>
            <p:cNvSpPr txBox="1"/>
            <p:nvPr/>
          </p:nvSpPr>
          <p:spPr>
            <a:xfrm>
              <a:off x="6243755" y="2462165"/>
              <a:ext cx="1026000" cy="584775"/>
            </a:xfrm>
            <a:prstGeom prst="roundRect">
              <a:avLst/>
            </a:prstGeom>
            <a:solidFill>
              <a:schemeClr val="accent1"/>
            </a:solidFill>
          </p:spPr>
          <p:txBody>
            <a:bodyPr lIns="0" tIns="0" rIns="0" bIns="0" anchor="ctr">
              <a:noAutofit/>
            </a:bodyPr>
            <a:lstStyle/>
            <a:p>
              <a:pPr algn="ctr"/>
              <a:r>
                <a:rPr lang="zh-CN" altLang="en-US" sz="1600" noProof="1" smtClean="0">
                  <a:solidFill>
                    <a:schemeClr val="bg1"/>
                  </a:solidFill>
                  <a:latin typeface="+mj-ea"/>
                  <a:ea typeface="+mj-ea"/>
                </a:rPr>
                <a:t>支委会</a:t>
              </a:r>
              <a:endParaRPr lang="en-US" altLang="zh-CN" sz="1600" noProof="1" smtClean="0">
                <a:solidFill>
                  <a:schemeClr val="bg1"/>
                </a:solidFill>
                <a:latin typeface="+mj-ea"/>
                <a:ea typeface="+mj-ea"/>
              </a:endParaRPr>
            </a:p>
            <a:p>
              <a:pPr algn="ctr"/>
              <a:r>
                <a:rPr lang="zh-CN" altLang="en-US" sz="1600" noProof="1" smtClean="0">
                  <a:solidFill>
                    <a:schemeClr val="bg1"/>
                  </a:solidFill>
                  <a:latin typeface="+mj-ea"/>
                  <a:ea typeface="+mj-ea"/>
                </a:rPr>
                <a:t>讨论</a:t>
              </a:r>
              <a:endParaRPr lang="zh-CN" altLang="en-US" sz="1600" noProof="1">
                <a:solidFill>
                  <a:schemeClr val="bg1"/>
                </a:solidFill>
                <a:latin typeface="+mj-ea"/>
                <a:ea typeface="+mj-ea"/>
              </a:endParaRPr>
            </a:p>
          </p:txBody>
        </p:sp>
        <p:sp>
          <p:nvSpPr>
            <p:cNvPr id="120" name="TextBox 49"/>
            <p:cNvSpPr txBox="1"/>
            <p:nvPr/>
          </p:nvSpPr>
          <p:spPr>
            <a:xfrm>
              <a:off x="7568180" y="2462165"/>
              <a:ext cx="1026000" cy="584775"/>
            </a:xfrm>
            <a:prstGeom prst="roundRect">
              <a:avLst/>
            </a:prstGeom>
            <a:solidFill>
              <a:schemeClr val="accent1"/>
            </a:solidFill>
          </p:spPr>
          <p:txBody>
            <a:bodyPr lIns="0" tIns="0" rIns="0" bIns="0" anchor="ctr">
              <a:noAutofit/>
            </a:bodyPr>
            <a:lstStyle/>
            <a:p>
              <a:pPr algn="ctr"/>
              <a:r>
                <a:rPr lang="zh-CN" altLang="en-US" sz="1600" noProof="1">
                  <a:solidFill>
                    <a:schemeClr val="bg1"/>
                  </a:solidFill>
                  <a:latin typeface="+mj-ea"/>
                  <a:ea typeface="+mj-ea"/>
                </a:rPr>
                <a:t>向</a:t>
              </a:r>
              <a:r>
                <a:rPr lang="zh-CN" altLang="en-US" sz="1600" noProof="1" smtClean="0">
                  <a:solidFill>
                    <a:schemeClr val="bg1"/>
                  </a:solidFill>
                  <a:latin typeface="+mj-ea"/>
                  <a:ea typeface="+mj-ea"/>
                </a:rPr>
                <a:t>党委</a:t>
              </a:r>
              <a:endParaRPr lang="en-US" altLang="zh-CN" sz="1600" noProof="1" smtClean="0">
                <a:solidFill>
                  <a:schemeClr val="bg1"/>
                </a:solidFill>
                <a:latin typeface="+mj-ea"/>
                <a:ea typeface="+mj-ea"/>
              </a:endParaRPr>
            </a:p>
            <a:p>
              <a:pPr algn="ctr"/>
              <a:r>
                <a:rPr lang="zh-CN" altLang="en-US" sz="1600" noProof="1" smtClean="0">
                  <a:solidFill>
                    <a:schemeClr val="bg1"/>
                  </a:solidFill>
                  <a:latin typeface="+mj-ea"/>
                  <a:ea typeface="+mj-ea"/>
                </a:rPr>
                <a:t>汇报</a:t>
              </a:r>
              <a:endParaRPr lang="zh-CN" altLang="en-US" sz="1600" noProof="1">
                <a:solidFill>
                  <a:schemeClr val="bg1"/>
                </a:solidFill>
                <a:latin typeface="+mj-ea"/>
                <a:ea typeface="+mj-ea"/>
              </a:endParaRPr>
            </a:p>
          </p:txBody>
        </p:sp>
        <p:sp>
          <p:nvSpPr>
            <p:cNvPr id="123" name="TextBox 50"/>
            <p:cNvSpPr txBox="1"/>
            <p:nvPr/>
          </p:nvSpPr>
          <p:spPr>
            <a:xfrm>
              <a:off x="8889813" y="2462165"/>
              <a:ext cx="1026000" cy="584775"/>
            </a:xfrm>
            <a:prstGeom prst="roundRect">
              <a:avLst/>
            </a:prstGeom>
            <a:solidFill>
              <a:schemeClr val="accent1"/>
            </a:solidFill>
          </p:spPr>
          <p:txBody>
            <a:bodyPr lIns="0" tIns="0" rIns="0" bIns="0" anchor="ctr">
              <a:noAutofit/>
            </a:bodyPr>
            <a:lstStyle/>
            <a:p>
              <a:pPr algn="ctr"/>
              <a:r>
                <a:rPr lang="zh-CN" altLang="en-US" sz="1600" noProof="1" smtClean="0">
                  <a:solidFill>
                    <a:schemeClr val="bg1"/>
                  </a:solidFill>
                  <a:latin typeface="+mj-ea"/>
                  <a:ea typeface="+mj-ea"/>
                </a:rPr>
                <a:t>团组织</a:t>
              </a:r>
              <a:endParaRPr lang="en-US" altLang="zh-CN" sz="1600" noProof="1" smtClean="0">
                <a:solidFill>
                  <a:schemeClr val="bg1"/>
                </a:solidFill>
                <a:latin typeface="+mj-ea"/>
                <a:ea typeface="+mj-ea"/>
              </a:endParaRPr>
            </a:p>
            <a:p>
              <a:pPr algn="ctr"/>
              <a:r>
                <a:rPr lang="zh-CN" altLang="en-US" sz="1600" noProof="1" smtClean="0">
                  <a:solidFill>
                    <a:schemeClr val="bg1"/>
                  </a:solidFill>
                  <a:latin typeface="+mj-ea"/>
                  <a:ea typeface="+mj-ea"/>
                </a:rPr>
                <a:t>推</a:t>
              </a:r>
              <a:r>
                <a:rPr lang="zh-CN" altLang="en-US" sz="1600" noProof="1">
                  <a:solidFill>
                    <a:schemeClr val="bg1"/>
                  </a:solidFill>
                  <a:latin typeface="+mj-ea"/>
                  <a:ea typeface="+mj-ea"/>
                </a:rPr>
                <a:t>优</a:t>
              </a:r>
            </a:p>
          </p:txBody>
        </p:sp>
        <p:sp>
          <p:nvSpPr>
            <p:cNvPr id="102" name="Line 28"/>
            <p:cNvSpPr>
              <a:spLocks noChangeShapeType="1"/>
            </p:cNvSpPr>
            <p:nvPr/>
          </p:nvSpPr>
          <p:spPr bwMode="auto">
            <a:xfrm>
              <a:off x="6096000" y="3767099"/>
              <a:ext cx="0" cy="223302"/>
            </a:xfrm>
            <a:prstGeom prst="line">
              <a:avLst/>
            </a:prstGeom>
            <a:solidFill>
              <a:schemeClr val="accent2"/>
            </a:solidFill>
            <a:ln w="12700" cap="flat">
              <a:solidFill>
                <a:schemeClr val="accent1"/>
              </a:solidFill>
              <a:prstDash val="solid"/>
              <a:miter lim="800000"/>
              <a:headEnd type="none" w="med" len="med"/>
              <a:tailEnd type="triangle" w="med" len="med"/>
            </a:ln>
            <a:effectLst/>
          </p:spPr>
          <p:txBody>
            <a:bodyPr/>
            <a:lstStyle/>
            <a:p>
              <a:endParaRPr lang="zh-CN" altLang="en-US" noProof="1">
                <a:solidFill>
                  <a:schemeClr val="accent6">
                    <a:lumMod val="50000"/>
                  </a:schemeClr>
                </a:solidFill>
              </a:endParaRPr>
            </a:p>
          </p:txBody>
        </p:sp>
        <p:sp>
          <p:nvSpPr>
            <p:cNvPr id="126" name="TextBox 51"/>
            <p:cNvSpPr txBox="1"/>
            <p:nvPr/>
          </p:nvSpPr>
          <p:spPr>
            <a:xfrm>
              <a:off x="5252878" y="3462020"/>
              <a:ext cx="1918092" cy="338554"/>
            </a:xfrm>
            <a:prstGeom prst="roundRect">
              <a:avLst>
                <a:gd name="adj" fmla="val 50000"/>
              </a:avLst>
            </a:prstGeom>
            <a:solidFill>
              <a:schemeClr val="accent1"/>
            </a:solidFill>
          </p:spPr>
          <p:txBody>
            <a:bodyPr wrap="none" anchor="ctr">
              <a:noAutofit/>
            </a:bodyPr>
            <a:lstStyle/>
            <a:p>
              <a:pPr algn="ctr"/>
              <a:r>
                <a:rPr lang="zh-CN" altLang="en-US" sz="1600" noProof="1">
                  <a:solidFill>
                    <a:schemeClr val="bg1"/>
                  </a:solidFill>
                  <a:latin typeface="+mj-ea"/>
                  <a:ea typeface="+mj-ea"/>
                </a:rPr>
                <a:t>确定入党介绍人</a:t>
              </a:r>
            </a:p>
          </p:txBody>
        </p:sp>
        <p:sp>
          <p:nvSpPr>
            <p:cNvPr id="129" name="TextBox 52"/>
            <p:cNvSpPr txBox="1"/>
            <p:nvPr/>
          </p:nvSpPr>
          <p:spPr>
            <a:xfrm>
              <a:off x="3911442" y="4025847"/>
              <a:ext cx="4600976" cy="338554"/>
            </a:xfrm>
            <a:prstGeom prst="roundRect">
              <a:avLst>
                <a:gd name="adj" fmla="val 50000"/>
              </a:avLst>
            </a:prstGeom>
            <a:solidFill>
              <a:schemeClr val="accent1"/>
            </a:solidFill>
          </p:spPr>
          <p:txBody>
            <a:bodyPr wrap="none" anchor="ctr">
              <a:noAutofit/>
            </a:bodyPr>
            <a:lstStyle/>
            <a:p>
              <a:pPr algn="ctr"/>
              <a:r>
                <a:rPr lang="zh-CN" altLang="en-US" sz="1600" noProof="1">
                  <a:solidFill>
                    <a:schemeClr val="bg1"/>
                  </a:solidFill>
                  <a:latin typeface="+mj-ea"/>
                  <a:ea typeface="+mj-ea"/>
                </a:rPr>
                <a:t>对发展对象政治审查（上报组织发展材料）</a:t>
              </a:r>
            </a:p>
          </p:txBody>
        </p:sp>
        <p:sp>
          <p:nvSpPr>
            <p:cNvPr id="131" name="Line 64"/>
            <p:cNvSpPr>
              <a:spLocks noChangeShapeType="1"/>
            </p:cNvSpPr>
            <p:nvPr/>
          </p:nvSpPr>
          <p:spPr bwMode="auto">
            <a:xfrm>
              <a:off x="6096000" y="4315666"/>
              <a:ext cx="0" cy="175049"/>
            </a:xfrm>
            <a:prstGeom prst="line">
              <a:avLst/>
            </a:prstGeom>
            <a:solidFill>
              <a:schemeClr val="accent2"/>
            </a:solidFill>
            <a:ln w="12700" cap="flat">
              <a:solidFill>
                <a:schemeClr val="accent1"/>
              </a:solidFill>
              <a:prstDash val="solid"/>
              <a:miter lim="800000"/>
            </a:ln>
          </p:spPr>
          <p:txBody>
            <a:bodyPr/>
            <a:lstStyle/>
            <a:p>
              <a:endParaRPr lang="zh-CN" altLang="en-US" noProof="1">
                <a:solidFill>
                  <a:schemeClr val="accent6">
                    <a:lumMod val="50000"/>
                  </a:schemeClr>
                </a:solidFill>
              </a:endParaRPr>
            </a:p>
          </p:txBody>
        </p:sp>
        <p:sp>
          <p:nvSpPr>
            <p:cNvPr id="132" name="Line 65"/>
            <p:cNvSpPr>
              <a:spLocks noChangeShapeType="1"/>
            </p:cNvSpPr>
            <p:nvPr/>
          </p:nvSpPr>
          <p:spPr bwMode="auto">
            <a:xfrm flipH="1">
              <a:off x="3790950" y="4486109"/>
              <a:ext cx="2311400" cy="0"/>
            </a:xfrm>
            <a:prstGeom prst="line">
              <a:avLst/>
            </a:prstGeom>
            <a:solidFill>
              <a:schemeClr val="accent2"/>
            </a:solidFill>
            <a:ln w="12700" cap="flat">
              <a:solidFill>
                <a:schemeClr val="accent1"/>
              </a:solidFill>
              <a:prstDash val="solid"/>
              <a:miter lim="800000"/>
            </a:ln>
          </p:spPr>
          <p:txBody>
            <a:bodyPr/>
            <a:lstStyle/>
            <a:p>
              <a:endParaRPr lang="zh-CN" altLang="en-US" noProof="1">
                <a:solidFill>
                  <a:schemeClr val="accent6">
                    <a:lumMod val="50000"/>
                  </a:schemeClr>
                </a:solidFill>
              </a:endParaRPr>
            </a:p>
          </p:txBody>
        </p:sp>
        <p:sp>
          <p:nvSpPr>
            <p:cNvPr id="133" name="Line 66"/>
            <p:cNvSpPr>
              <a:spLocks noChangeShapeType="1"/>
            </p:cNvSpPr>
            <p:nvPr/>
          </p:nvSpPr>
          <p:spPr bwMode="auto">
            <a:xfrm>
              <a:off x="3800272" y="4483805"/>
              <a:ext cx="0" cy="221114"/>
            </a:xfrm>
            <a:prstGeom prst="line">
              <a:avLst/>
            </a:prstGeom>
            <a:solidFill>
              <a:schemeClr val="accent2"/>
            </a:solidFill>
            <a:ln w="12700" cap="flat">
              <a:solidFill>
                <a:schemeClr val="accent1"/>
              </a:solidFill>
              <a:prstDash val="solid"/>
              <a:miter lim="800000"/>
              <a:headEnd type="none" w="med" len="med"/>
              <a:tailEnd type="triangle" w="med" len="med"/>
            </a:ln>
          </p:spPr>
          <p:txBody>
            <a:bodyPr/>
            <a:lstStyle/>
            <a:p>
              <a:endParaRPr lang="zh-CN" altLang="en-US" noProof="1">
                <a:solidFill>
                  <a:schemeClr val="accent6">
                    <a:lumMod val="50000"/>
                  </a:schemeClr>
                </a:solidFill>
              </a:endParaRPr>
            </a:p>
          </p:txBody>
        </p:sp>
        <p:sp>
          <p:nvSpPr>
            <p:cNvPr id="136" name="Line 73"/>
            <p:cNvSpPr>
              <a:spLocks noChangeShapeType="1"/>
            </p:cNvSpPr>
            <p:nvPr/>
          </p:nvSpPr>
          <p:spPr bwMode="auto">
            <a:xfrm flipH="1">
              <a:off x="4821347" y="5443044"/>
              <a:ext cx="439626" cy="0"/>
            </a:xfrm>
            <a:prstGeom prst="line">
              <a:avLst/>
            </a:prstGeom>
            <a:solidFill>
              <a:schemeClr val="accent2"/>
            </a:solidFill>
            <a:ln w="12700" cap="flat">
              <a:solidFill>
                <a:schemeClr val="accent1"/>
              </a:solidFill>
              <a:prstDash val="solid"/>
              <a:miter lim="800000"/>
              <a:headEnd type="none" w="med" len="med"/>
              <a:tailEnd type="triangle" w="med" len="med"/>
            </a:ln>
            <a:effectLst/>
          </p:spPr>
          <p:txBody>
            <a:bodyPr/>
            <a:lstStyle/>
            <a:p>
              <a:endParaRPr lang="zh-CN" altLang="en-US" noProof="1">
                <a:solidFill>
                  <a:schemeClr val="accent6">
                    <a:lumMod val="50000"/>
                  </a:schemeClr>
                </a:solidFill>
              </a:endParaRPr>
            </a:p>
          </p:txBody>
        </p:sp>
        <p:sp>
          <p:nvSpPr>
            <p:cNvPr id="137" name="Line 75"/>
            <p:cNvSpPr>
              <a:spLocks noChangeShapeType="1"/>
            </p:cNvSpPr>
            <p:nvPr/>
          </p:nvSpPr>
          <p:spPr bwMode="auto">
            <a:xfrm flipH="1">
              <a:off x="7124863" y="5443044"/>
              <a:ext cx="439625" cy="0"/>
            </a:xfrm>
            <a:prstGeom prst="line">
              <a:avLst/>
            </a:prstGeom>
            <a:solidFill>
              <a:schemeClr val="accent2"/>
            </a:solidFill>
            <a:ln w="12700" cap="flat">
              <a:solidFill>
                <a:schemeClr val="accent1"/>
              </a:solidFill>
              <a:prstDash val="solid"/>
              <a:miter lim="800000"/>
              <a:headEnd type="none" w="med" len="med"/>
              <a:tailEnd type="triangle" w="med" len="med"/>
            </a:ln>
            <a:effectLst/>
          </p:spPr>
          <p:txBody>
            <a:bodyPr/>
            <a:lstStyle/>
            <a:p>
              <a:endParaRPr lang="zh-CN" altLang="en-US" noProof="1">
                <a:solidFill>
                  <a:schemeClr val="accent6">
                    <a:lumMod val="50000"/>
                  </a:schemeClr>
                </a:solidFill>
              </a:endParaRPr>
            </a:p>
          </p:txBody>
        </p:sp>
        <p:sp>
          <p:nvSpPr>
            <p:cNvPr id="138" name="Line 77"/>
            <p:cNvSpPr>
              <a:spLocks noChangeShapeType="1"/>
            </p:cNvSpPr>
            <p:nvPr/>
          </p:nvSpPr>
          <p:spPr bwMode="auto">
            <a:xfrm>
              <a:off x="8265038" y="5031547"/>
              <a:ext cx="0" cy="223302"/>
            </a:xfrm>
            <a:prstGeom prst="line">
              <a:avLst/>
            </a:prstGeom>
            <a:solidFill>
              <a:schemeClr val="accent2"/>
            </a:solidFill>
            <a:ln w="12700" cap="flat">
              <a:solidFill>
                <a:schemeClr val="accent1"/>
              </a:solidFill>
              <a:prstDash val="solid"/>
              <a:miter lim="800000"/>
              <a:headEnd type="none" w="med" len="med"/>
              <a:tailEnd type="triangle" w="med" len="med"/>
            </a:ln>
            <a:effectLst/>
          </p:spPr>
          <p:txBody>
            <a:bodyPr/>
            <a:lstStyle/>
            <a:p>
              <a:endParaRPr lang="zh-CN" altLang="en-US" noProof="1">
                <a:solidFill>
                  <a:schemeClr val="accent6">
                    <a:lumMod val="50000"/>
                  </a:schemeClr>
                </a:solidFill>
              </a:endParaRPr>
            </a:p>
          </p:txBody>
        </p:sp>
        <p:sp>
          <p:nvSpPr>
            <p:cNvPr id="140" name="Line 79"/>
            <p:cNvSpPr>
              <a:spLocks noChangeShapeType="1"/>
            </p:cNvSpPr>
            <p:nvPr/>
          </p:nvSpPr>
          <p:spPr bwMode="auto">
            <a:xfrm>
              <a:off x="3800272" y="5564039"/>
              <a:ext cx="0" cy="175049"/>
            </a:xfrm>
            <a:prstGeom prst="line">
              <a:avLst/>
            </a:prstGeom>
            <a:solidFill>
              <a:schemeClr val="accent2"/>
            </a:solidFill>
            <a:ln w="12700" cap="flat">
              <a:solidFill>
                <a:schemeClr val="accent1"/>
              </a:solidFill>
              <a:prstDash val="solid"/>
              <a:miter lim="800000"/>
            </a:ln>
          </p:spPr>
          <p:txBody>
            <a:bodyPr/>
            <a:lstStyle/>
            <a:p>
              <a:endParaRPr lang="zh-CN" altLang="en-US" noProof="1">
                <a:solidFill>
                  <a:schemeClr val="accent6">
                    <a:lumMod val="50000"/>
                  </a:schemeClr>
                </a:solidFill>
              </a:endParaRPr>
            </a:p>
          </p:txBody>
        </p:sp>
        <p:sp>
          <p:nvSpPr>
            <p:cNvPr id="141" name="Line 80"/>
            <p:cNvSpPr>
              <a:spLocks noChangeShapeType="1"/>
            </p:cNvSpPr>
            <p:nvPr/>
          </p:nvSpPr>
          <p:spPr bwMode="auto">
            <a:xfrm>
              <a:off x="3805899" y="5734480"/>
              <a:ext cx="2292481" cy="0"/>
            </a:xfrm>
            <a:prstGeom prst="line">
              <a:avLst/>
            </a:prstGeom>
            <a:solidFill>
              <a:schemeClr val="accent2"/>
            </a:solidFill>
            <a:ln w="12700" cap="flat">
              <a:solidFill>
                <a:schemeClr val="accent1"/>
              </a:solidFill>
              <a:prstDash val="solid"/>
              <a:miter lim="800000"/>
            </a:ln>
          </p:spPr>
          <p:txBody>
            <a:bodyPr/>
            <a:lstStyle/>
            <a:p>
              <a:endParaRPr lang="zh-CN" altLang="en-US" noProof="1">
                <a:solidFill>
                  <a:schemeClr val="accent6">
                    <a:lumMod val="50000"/>
                  </a:schemeClr>
                </a:solidFill>
              </a:endParaRPr>
            </a:p>
          </p:txBody>
        </p:sp>
        <p:sp>
          <p:nvSpPr>
            <p:cNvPr id="142" name="Line 81"/>
            <p:cNvSpPr>
              <a:spLocks noChangeShapeType="1"/>
            </p:cNvSpPr>
            <p:nvPr/>
          </p:nvSpPr>
          <p:spPr bwMode="auto">
            <a:xfrm>
              <a:off x="6096000" y="5732177"/>
              <a:ext cx="0" cy="221114"/>
            </a:xfrm>
            <a:prstGeom prst="line">
              <a:avLst/>
            </a:prstGeom>
            <a:solidFill>
              <a:schemeClr val="accent2"/>
            </a:solidFill>
            <a:ln w="12700" cap="flat">
              <a:solidFill>
                <a:schemeClr val="accent1"/>
              </a:solidFill>
              <a:prstDash val="solid"/>
              <a:miter lim="800000"/>
              <a:headEnd type="none" w="med" len="med"/>
              <a:tailEnd type="triangle" w="med" len="med"/>
            </a:ln>
          </p:spPr>
          <p:txBody>
            <a:bodyPr/>
            <a:lstStyle/>
            <a:p>
              <a:endParaRPr lang="zh-CN" altLang="en-US" noProof="1">
                <a:solidFill>
                  <a:schemeClr val="accent6">
                    <a:lumMod val="50000"/>
                  </a:schemeClr>
                </a:solidFill>
              </a:endParaRPr>
            </a:p>
          </p:txBody>
        </p:sp>
        <p:grpSp>
          <p:nvGrpSpPr>
            <p:cNvPr id="4" name="组合 3"/>
            <p:cNvGrpSpPr/>
            <p:nvPr/>
          </p:nvGrpSpPr>
          <p:grpSpPr>
            <a:xfrm>
              <a:off x="2769934" y="4709845"/>
              <a:ext cx="6652133" cy="338554"/>
              <a:chOff x="2542689" y="4709845"/>
              <a:chExt cx="6652133" cy="338554"/>
            </a:xfrm>
          </p:grpSpPr>
          <p:sp>
            <p:nvSpPr>
              <p:cNvPr id="134" name="Line 68"/>
              <p:cNvSpPr>
                <a:spLocks noChangeShapeType="1"/>
              </p:cNvSpPr>
              <p:nvPr/>
            </p:nvSpPr>
            <p:spPr bwMode="auto">
              <a:xfrm>
                <a:off x="4418411" y="4879122"/>
                <a:ext cx="421483" cy="0"/>
              </a:xfrm>
              <a:prstGeom prst="line">
                <a:avLst/>
              </a:prstGeom>
              <a:solidFill>
                <a:schemeClr val="accent2"/>
              </a:solidFill>
              <a:ln w="12700" cap="flat">
                <a:solidFill>
                  <a:schemeClr val="accent1"/>
                </a:solidFill>
                <a:prstDash val="solid"/>
                <a:miter lim="800000"/>
                <a:headEnd type="none" w="med" len="med"/>
                <a:tailEnd type="triangle" w="med" len="med"/>
              </a:ln>
              <a:effectLst/>
            </p:spPr>
            <p:txBody>
              <a:bodyPr/>
              <a:lstStyle/>
              <a:p>
                <a:endParaRPr lang="zh-CN" altLang="en-US" noProof="1">
                  <a:solidFill>
                    <a:schemeClr val="accent6">
                      <a:lumMod val="50000"/>
                    </a:schemeClr>
                  </a:solidFill>
                </a:endParaRPr>
              </a:p>
            </p:txBody>
          </p:sp>
          <p:sp>
            <p:nvSpPr>
              <p:cNvPr id="135" name="Line 70"/>
              <p:cNvSpPr>
                <a:spLocks noChangeShapeType="1"/>
              </p:cNvSpPr>
              <p:nvPr/>
            </p:nvSpPr>
            <p:spPr bwMode="auto">
              <a:xfrm>
                <a:off x="6688212" y="4879122"/>
                <a:ext cx="439625" cy="0"/>
              </a:xfrm>
              <a:prstGeom prst="line">
                <a:avLst/>
              </a:prstGeom>
              <a:solidFill>
                <a:schemeClr val="accent2"/>
              </a:solidFill>
              <a:ln w="12700" cap="flat">
                <a:solidFill>
                  <a:schemeClr val="accent1"/>
                </a:solidFill>
                <a:prstDash val="solid"/>
                <a:miter lim="800000"/>
                <a:headEnd type="none" w="med" len="med"/>
                <a:tailEnd type="triangle" w="med" len="med"/>
              </a:ln>
              <a:effectLst/>
            </p:spPr>
            <p:txBody>
              <a:bodyPr/>
              <a:lstStyle/>
              <a:p>
                <a:endParaRPr lang="zh-CN" altLang="en-US" noProof="1">
                  <a:solidFill>
                    <a:schemeClr val="accent6">
                      <a:lumMod val="50000"/>
                    </a:schemeClr>
                  </a:solidFill>
                </a:endParaRPr>
              </a:p>
            </p:txBody>
          </p:sp>
          <p:sp>
            <p:nvSpPr>
              <p:cNvPr id="145" name="TextBox 100"/>
              <p:cNvSpPr txBox="1"/>
              <p:nvPr/>
            </p:nvSpPr>
            <p:spPr>
              <a:xfrm>
                <a:off x="2542689" y="4709845"/>
                <a:ext cx="2059200" cy="338554"/>
              </a:xfrm>
              <a:prstGeom prst="roundRect">
                <a:avLst>
                  <a:gd name="adj" fmla="val 50000"/>
                </a:avLst>
              </a:prstGeom>
              <a:solidFill>
                <a:schemeClr val="accent1"/>
              </a:solidFill>
            </p:spPr>
            <p:txBody>
              <a:bodyPr wrap="none" anchor="ctr">
                <a:noAutofit/>
              </a:bodyPr>
              <a:lstStyle/>
              <a:p>
                <a:pPr algn="ctr"/>
                <a:r>
                  <a:rPr lang="zh-CN" altLang="en-US" sz="1600" noProof="1">
                    <a:solidFill>
                      <a:schemeClr val="bg1"/>
                    </a:solidFill>
                    <a:latin typeface="+mj-ea"/>
                    <a:ea typeface="+mj-ea"/>
                  </a:rPr>
                  <a:t>考核发展对象</a:t>
                </a:r>
              </a:p>
            </p:txBody>
          </p:sp>
          <p:sp>
            <p:nvSpPr>
              <p:cNvPr id="148" name="TextBox 101"/>
              <p:cNvSpPr txBox="1"/>
              <p:nvPr/>
            </p:nvSpPr>
            <p:spPr>
              <a:xfrm>
                <a:off x="4839155" y="4709845"/>
                <a:ext cx="2059200" cy="338554"/>
              </a:xfrm>
              <a:prstGeom prst="roundRect">
                <a:avLst>
                  <a:gd name="adj" fmla="val 50000"/>
                </a:avLst>
              </a:prstGeom>
              <a:solidFill>
                <a:schemeClr val="accent1"/>
              </a:solidFill>
            </p:spPr>
            <p:txBody>
              <a:bodyPr wrap="none" anchor="ctr">
                <a:noAutofit/>
              </a:bodyPr>
              <a:lstStyle/>
              <a:p>
                <a:pPr algn="ctr"/>
                <a:r>
                  <a:rPr lang="zh-CN" altLang="en-US" sz="1600" noProof="1">
                    <a:solidFill>
                      <a:schemeClr val="bg1"/>
                    </a:solidFill>
                    <a:latin typeface="+mj-ea"/>
                    <a:ea typeface="+mj-ea"/>
                  </a:rPr>
                  <a:t>公示</a:t>
                </a:r>
              </a:p>
            </p:txBody>
          </p:sp>
          <p:sp>
            <p:nvSpPr>
              <p:cNvPr id="151" name="TextBox 102"/>
              <p:cNvSpPr txBox="1"/>
              <p:nvPr/>
            </p:nvSpPr>
            <p:spPr>
              <a:xfrm>
                <a:off x="7135622" y="4709845"/>
                <a:ext cx="2059200" cy="338554"/>
              </a:xfrm>
              <a:prstGeom prst="roundRect">
                <a:avLst>
                  <a:gd name="adj" fmla="val 50000"/>
                </a:avLst>
              </a:prstGeom>
              <a:solidFill>
                <a:schemeClr val="accent1"/>
              </a:solidFill>
            </p:spPr>
            <p:txBody>
              <a:bodyPr wrap="none" anchor="ctr">
                <a:noAutofit/>
              </a:bodyPr>
              <a:lstStyle/>
              <a:p>
                <a:pPr algn="ctr"/>
                <a:r>
                  <a:rPr lang="zh-CN" altLang="en-US" sz="1600" noProof="1">
                    <a:solidFill>
                      <a:schemeClr val="bg1"/>
                    </a:solidFill>
                    <a:latin typeface="+mj-ea"/>
                    <a:ea typeface="+mj-ea"/>
                  </a:rPr>
                  <a:t>上党课</a:t>
                </a:r>
              </a:p>
            </p:txBody>
          </p:sp>
        </p:grpSp>
        <p:sp>
          <p:nvSpPr>
            <p:cNvPr id="154" name="TextBox 103"/>
            <p:cNvSpPr txBox="1"/>
            <p:nvPr/>
          </p:nvSpPr>
          <p:spPr>
            <a:xfrm>
              <a:off x="7362867" y="5273767"/>
              <a:ext cx="2059200" cy="338554"/>
            </a:xfrm>
            <a:prstGeom prst="roundRect">
              <a:avLst>
                <a:gd name="adj" fmla="val 50000"/>
              </a:avLst>
            </a:prstGeom>
            <a:solidFill>
              <a:schemeClr val="accent1"/>
            </a:solidFill>
          </p:spPr>
          <p:txBody>
            <a:bodyPr wrap="none" anchor="ctr">
              <a:noAutofit/>
            </a:bodyPr>
            <a:lstStyle/>
            <a:p>
              <a:pPr algn="ctr"/>
              <a:r>
                <a:rPr lang="zh-CN" altLang="en-US" sz="1600" noProof="1">
                  <a:solidFill>
                    <a:schemeClr val="bg1"/>
                  </a:solidFill>
                  <a:latin typeface="+mj-ea"/>
                  <a:ea typeface="+mj-ea"/>
                </a:rPr>
                <a:t>填写入党志愿书</a:t>
              </a:r>
            </a:p>
          </p:txBody>
        </p:sp>
        <p:sp>
          <p:nvSpPr>
            <p:cNvPr id="157" name="TextBox 104"/>
            <p:cNvSpPr txBox="1"/>
            <p:nvPr/>
          </p:nvSpPr>
          <p:spPr>
            <a:xfrm>
              <a:off x="5067139" y="5273767"/>
              <a:ext cx="2057724" cy="338554"/>
            </a:xfrm>
            <a:prstGeom prst="roundRect">
              <a:avLst>
                <a:gd name="adj" fmla="val 50000"/>
              </a:avLst>
            </a:prstGeom>
            <a:solidFill>
              <a:schemeClr val="accent1"/>
            </a:solidFill>
          </p:spPr>
          <p:txBody>
            <a:bodyPr wrap="none" anchor="ctr">
              <a:noAutofit/>
            </a:bodyPr>
            <a:lstStyle/>
            <a:p>
              <a:pPr algn="ctr"/>
              <a:r>
                <a:rPr lang="zh-CN" altLang="en-US" sz="1600" noProof="1">
                  <a:solidFill>
                    <a:schemeClr val="bg1"/>
                  </a:solidFill>
                  <a:latin typeface="+mj-ea"/>
                  <a:ea typeface="+mj-ea"/>
                </a:rPr>
                <a:t>支部党员大会讨论</a:t>
              </a:r>
            </a:p>
          </p:txBody>
        </p:sp>
        <p:sp>
          <p:nvSpPr>
            <p:cNvPr id="160" name="TextBox 105"/>
            <p:cNvSpPr txBox="1"/>
            <p:nvPr/>
          </p:nvSpPr>
          <p:spPr>
            <a:xfrm>
              <a:off x="2771410" y="5273767"/>
              <a:ext cx="2057724" cy="338554"/>
            </a:xfrm>
            <a:prstGeom prst="roundRect">
              <a:avLst>
                <a:gd name="adj" fmla="val 50000"/>
              </a:avLst>
            </a:prstGeom>
            <a:solidFill>
              <a:schemeClr val="accent1"/>
            </a:solidFill>
          </p:spPr>
          <p:txBody>
            <a:bodyPr wrap="none" anchor="ctr">
              <a:noAutofit/>
            </a:bodyPr>
            <a:lstStyle/>
            <a:p>
              <a:pPr algn="ctr"/>
              <a:r>
                <a:rPr lang="zh-CN" altLang="en-US" sz="1600" noProof="1">
                  <a:solidFill>
                    <a:schemeClr val="bg1"/>
                  </a:solidFill>
                  <a:latin typeface="+mj-ea"/>
                  <a:ea typeface="+mj-ea"/>
                </a:rPr>
                <a:t>上报公司党委审批</a:t>
              </a:r>
            </a:p>
          </p:txBody>
        </p:sp>
        <p:sp>
          <p:nvSpPr>
            <p:cNvPr id="163" name="TextBox 106"/>
            <p:cNvSpPr txBox="1"/>
            <p:nvPr/>
          </p:nvSpPr>
          <p:spPr>
            <a:xfrm>
              <a:off x="5027090" y="5945671"/>
              <a:ext cx="2057723" cy="338554"/>
            </a:xfrm>
            <a:prstGeom prst="roundRect">
              <a:avLst>
                <a:gd name="adj" fmla="val 50000"/>
              </a:avLst>
            </a:prstGeom>
            <a:solidFill>
              <a:schemeClr val="accent1"/>
            </a:solidFill>
          </p:spPr>
          <p:txBody>
            <a:bodyPr wrap="none" anchor="ctr">
              <a:noAutofit/>
            </a:bodyPr>
            <a:lstStyle/>
            <a:p>
              <a:pPr algn="ctr"/>
              <a:r>
                <a:rPr lang="zh-CN" altLang="en-US" sz="1600" noProof="1">
                  <a:solidFill>
                    <a:schemeClr val="bg1"/>
                  </a:solidFill>
                  <a:latin typeface="+mj-ea"/>
                  <a:ea typeface="+mj-ea"/>
                </a:rPr>
                <a:t>预备党员宣誓</a:t>
              </a:r>
            </a:p>
          </p:txBody>
        </p:sp>
      </p:grpSp>
      <p:sp>
        <p:nvSpPr>
          <p:cNvPr id="2" name="标题 1"/>
          <p:cNvSpPr>
            <a:spLocks noGrp="1"/>
          </p:cNvSpPr>
          <p:nvPr>
            <p:ph type="title"/>
          </p:nvPr>
        </p:nvSpPr>
        <p:spPr/>
        <p:txBody>
          <a:bodyPr/>
          <a:lstStyle/>
          <a:p>
            <a:r>
              <a:rPr lang="zh-CN" altLang="en-US" dirty="0"/>
              <a:t>党员发展工作</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5"/>
                                        </p:tgtEl>
                                        <p:attrNameLst>
                                          <p:attrName>style.visibility</p:attrName>
                                        </p:attrNameLst>
                                      </p:cBhvr>
                                      <p:to>
                                        <p:strVal val="visible"/>
                                      </p:to>
                                    </p:set>
                                    <p:anim by="(-#ppt_w*2)" calcmode="lin" valueType="num">
                                      <p:cBhvr rctx="PPT">
                                        <p:cTn id="7" dur="200" autoRev="1" fill="hold">
                                          <p:stCondLst>
                                            <p:cond delay="0"/>
                                          </p:stCondLst>
                                        </p:cTn>
                                        <p:tgtEl>
                                          <p:spTgt spid="85"/>
                                        </p:tgtEl>
                                        <p:attrNameLst>
                                          <p:attrName>ppt_w</p:attrName>
                                        </p:attrNameLst>
                                      </p:cBhvr>
                                    </p:anim>
                                    <p:anim by="(#ppt_w*0.50)" calcmode="lin" valueType="num">
                                      <p:cBhvr>
                                        <p:cTn id="8" dur="200" decel="50000" autoRev="1" fill="hold">
                                          <p:stCondLst>
                                            <p:cond delay="0"/>
                                          </p:stCondLst>
                                        </p:cTn>
                                        <p:tgtEl>
                                          <p:spTgt spid="85"/>
                                        </p:tgtEl>
                                        <p:attrNameLst>
                                          <p:attrName>ppt_x</p:attrName>
                                        </p:attrNameLst>
                                      </p:cBhvr>
                                    </p:anim>
                                    <p:anim from="(-#ppt_h/2)" to="(#ppt_y)" calcmode="lin" valueType="num">
                                      <p:cBhvr>
                                        <p:cTn id="9" dur="400" fill="hold">
                                          <p:stCondLst>
                                            <p:cond delay="0"/>
                                          </p:stCondLst>
                                        </p:cTn>
                                        <p:tgtEl>
                                          <p:spTgt spid="85"/>
                                        </p:tgtEl>
                                        <p:attrNameLst>
                                          <p:attrName>ppt_y</p:attrName>
                                        </p:attrNameLst>
                                      </p:cBhvr>
                                    </p:anim>
                                    <p:animRot by="21600000">
                                      <p:cBhvr>
                                        <p:cTn id="10" dur="400" fill="hold">
                                          <p:stCondLst>
                                            <p:cond delay="0"/>
                                          </p:stCondLst>
                                        </p:cTn>
                                        <p:tgtEl>
                                          <p:spTgt spid="85"/>
                                        </p:tgtEl>
                                        <p:attrNameLst>
                                          <p:attrName>r</p:attrName>
                                        </p:attrNameLst>
                                      </p:cBhvr>
                                    </p:animRot>
                                  </p:childTnLst>
                                </p:cTn>
                              </p:par>
                            </p:childTnLst>
                          </p:cTn>
                        </p:par>
                        <p:par>
                          <p:cTn id="11" fill="hold">
                            <p:stCondLst>
                              <p:cond delay="720"/>
                            </p:stCondLst>
                            <p:childTnLst>
                              <p:par>
                                <p:cTn id="12" presetID="42"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2000"/>
                                        <p:tgtEl>
                                          <p:spTgt spid="8"/>
                                        </p:tgtEl>
                                      </p:cBhvr>
                                    </p:animEffect>
                                    <p:anim calcmode="lin" valueType="num">
                                      <p:cBhvr>
                                        <p:cTn id="15" dur="2000" fill="hold"/>
                                        <p:tgtEl>
                                          <p:spTgt spid="8"/>
                                        </p:tgtEl>
                                        <p:attrNameLst>
                                          <p:attrName>ppt_x</p:attrName>
                                        </p:attrNameLst>
                                      </p:cBhvr>
                                      <p:tavLst>
                                        <p:tav tm="0">
                                          <p:val>
                                            <p:strVal val="#ppt_x"/>
                                          </p:val>
                                        </p:tav>
                                        <p:tav tm="100000">
                                          <p:val>
                                            <p:strVal val="#ppt_x"/>
                                          </p:val>
                                        </p:tav>
                                      </p:tavLst>
                                    </p:anim>
                                    <p:anim calcmode="lin" valueType="num">
                                      <p:cBhvr>
                                        <p:cTn id="16" dur="2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TextBox 3"/>
          <p:cNvSpPr txBox="1">
            <a:spLocks noChangeArrowheads="1"/>
          </p:cNvSpPr>
          <p:nvPr/>
        </p:nvSpPr>
        <p:spPr bwMode="auto">
          <a:xfrm>
            <a:off x="4618832" y="1149517"/>
            <a:ext cx="2954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400" b="1">
                <a:solidFill>
                  <a:schemeClr val="accent1">
                    <a:lumMod val="50000"/>
                  </a:schemeClr>
                </a:solidFill>
                <a:latin typeface="微软雅黑" panose="020B0503020204020204" pitchFamily="34" charset="-122"/>
                <a:ea typeface="微软雅黑" panose="020B0503020204020204" pitchFamily="34" charset="-122"/>
              </a:defRPr>
            </a:lvl1pPr>
          </a:lstStyle>
          <a:p>
            <a:r>
              <a:rPr lang="zh-CN" altLang="en-US" dirty="0"/>
              <a:t>预备党员转正流程图</a:t>
            </a:r>
          </a:p>
        </p:txBody>
      </p:sp>
      <p:grpSp>
        <p:nvGrpSpPr>
          <p:cNvPr id="4" name="组合 3"/>
          <p:cNvGrpSpPr/>
          <p:nvPr/>
        </p:nvGrpSpPr>
        <p:grpSpPr>
          <a:xfrm>
            <a:off x="1632515" y="1789668"/>
            <a:ext cx="8918258" cy="4418986"/>
            <a:chOff x="1632515" y="1789668"/>
            <a:chExt cx="8918258" cy="4418986"/>
          </a:xfrm>
        </p:grpSpPr>
        <p:sp>
          <p:nvSpPr>
            <p:cNvPr id="86" name="Line 22"/>
            <p:cNvSpPr>
              <a:spLocks noChangeShapeType="1"/>
            </p:cNvSpPr>
            <p:nvPr/>
          </p:nvSpPr>
          <p:spPr bwMode="auto">
            <a:xfrm>
              <a:off x="6096000" y="2164317"/>
              <a:ext cx="0" cy="164863"/>
            </a:xfrm>
            <a:prstGeom prst="line">
              <a:avLst/>
            </a:prstGeom>
            <a:solidFill>
              <a:schemeClr val="accent2"/>
            </a:solidFill>
            <a:ln w="12700" cap="flat">
              <a:solidFill>
                <a:schemeClr val="accent1">
                  <a:lumMod val="75000"/>
                </a:schemeClr>
              </a:solidFill>
              <a:prstDash val="solid"/>
              <a:miter lim="800000"/>
            </a:ln>
            <a:effectLst/>
          </p:spPr>
          <p:txBody>
            <a:bodyPr/>
            <a:lstStyle/>
            <a:p>
              <a:endParaRPr lang="zh-CN" altLang="en-US" noProof="1">
                <a:solidFill>
                  <a:schemeClr val="accent6">
                    <a:lumMod val="50000"/>
                  </a:schemeClr>
                </a:solidFill>
              </a:endParaRPr>
            </a:p>
          </p:txBody>
        </p:sp>
        <p:sp>
          <p:nvSpPr>
            <p:cNvPr id="164" name="Line 23"/>
            <p:cNvSpPr>
              <a:spLocks noChangeShapeType="1"/>
            </p:cNvSpPr>
            <p:nvPr/>
          </p:nvSpPr>
          <p:spPr bwMode="auto">
            <a:xfrm flipH="1">
              <a:off x="2636520" y="2323965"/>
              <a:ext cx="3459479" cy="0"/>
            </a:xfrm>
            <a:prstGeom prst="line">
              <a:avLst/>
            </a:prstGeom>
            <a:solidFill>
              <a:schemeClr val="accent2"/>
            </a:solidFill>
            <a:ln w="12700" cap="flat">
              <a:solidFill>
                <a:schemeClr val="accent1">
                  <a:lumMod val="75000"/>
                </a:schemeClr>
              </a:solidFill>
              <a:prstDash val="solid"/>
              <a:miter lim="800000"/>
            </a:ln>
            <a:effectLst/>
          </p:spPr>
          <p:txBody>
            <a:bodyPr/>
            <a:lstStyle/>
            <a:p>
              <a:endParaRPr lang="zh-CN" altLang="en-US" noProof="1">
                <a:solidFill>
                  <a:schemeClr val="accent6">
                    <a:lumMod val="50000"/>
                  </a:schemeClr>
                </a:solidFill>
              </a:endParaRPr>
            </a:p>
          </p:txBody>
        </p:sp>
        <p:sp>
          <p:nvSpPr>
            <p:cNvPr id="165" name="Line 24"/>
            <p:cNvSpPr>
              <a:spLocks noChangeShapeType="1"/>
            </p:cNvSpPr>
            <p:nvPr/>
          </p:nvSpPr>
          <p:spPr bwMode="auto">
            <a:xfrm>
              <a:off x="2635115" y="2321122"/>
              <a:ext cx="0" cy="208922"/>
            </a:xfrm>
            <a:prstGeom prst="line">
              <a:avLst/>
            </a:prstGeom>
            <a:solidFill>
              <a:schemeClr val="accent2"/>
            </a:solidFill>
            <a:ln w="12700" cap="flat">
              <a:solidFill>
                <a:schemeClr val="accent1">
                  <a:lumMod val="75000"/>
                </a:schemeClr>
              </a:solidFill>
              <a:prstDash val="solid"/>
              <a:miter lim="800000"/>
            </a:ln>
            <a:effectLst/>
          </p:spPr>
          <p:txBody>
            <a:bodyPr/>
            <a:lstStyle/>
            <a:p>
              <a:endParaRPr lang="zh-CN" altLang="en-US" noProof="1">
                <a:solidFill>
                  <a:schemeClr val="accent6">
                    <a:lumMod val="50000"/>
                  </a:schemeClr>
                </a:solidFill>
              </a:endParaRPr>
            </a:p>
          </p:txBody>
        </p:sp>
        <p:sp>
          <p:nvSpPr>
            <p:cNvPr id="166" name="Line 25"/>
            <p:cNvSpPr>
              <a:spLocks noChangeShapeType="1"/>
            </p:cNvSpPr>
            <p:nvPr/>
          </p:nvSpPr>
          <p:spPr bwMode="auto">
            <a:xfrm flipH="1">
              <a:off x="3540299" y="2711632"/>
              <a:ext cx="390839" cy="0"/>
            </a:xfrm>
            <a:prstGeom prst="line">
              <a:avLst/>
            </a:prstGeom>
            <a:solidFill>
              <a:schemeClr val="accent2"/>
            </a:solidFill>
            <a:ln w="12700" cap="flat">
              <a:solidFill>
                <a:schemeClr val="accent1">
                  <a:lumMod val="75000"/>
                </a:schemeClr>
              </a:solidFill>
              <a:prstDash val="solid"/>
              <a:miter lim="800000"/>
              <a:headEnd type="triangle" w="med" len="med"/>
              <a:tailEnd type="none" w="med" len="med"/>
            </a:ln>
            <a:effectLst/>
          </p:spPr>
          <p:txBody>
            <a:bodyPr/>
            <a:lstStyle/>
            <a:p>
              <a:endParaRPr lang="zh-CN" altLang="en-US" noProof="1">
                <a:solidFill>
                  <a:schemeClr val="accent6">
                    <a:lumMod val="50000"/>
                  </a:schemeClr>
                </a:solidFill>
              </a:endParaRPr>
            </a:p>
          </p:txBody>
        </p:sp>
        <p:sp>
          <p:nvSpPr>
            <p:cNvPr id="167" name="Line 26"/>
            <p:cNvSpPr>
              <a:spLocks noChangeShapeType="1"/>
            </p:cNvSpPr>
            <p:nvPr/>
          </p:nvSpPr>
          <p:spPr bwMode="auto">
            <a:xfrm flipH="1">
              <a:off x="5843106" y="2711632"/>
              <a:ext cx="392260" cy="0"/>
            </a:xfrm>
            <a:prstGeom prst="line">
              <a:avLst/>
            </a:prstGeom>
            <a:solidFill>
              <a:schemeClr val="accent2"/>
            </a:solidFill>
            <a:ln w="12700" cap="flat">
              <a:solidFill>
                <a:schemeClr val="accent1">
                  <a:lumMod val="75000"/>
                </a:schemeClr>
              </a:solidFill>
              <a:prstDash val="solid"/>
              <a:miter lim="800000"/>
              <a:headEnd type="triangle" w="med" len="med"/>
              <a:tailEnd type="none" w="med" len="med"/>
            </a:ln>
            <a:effectLst/>
          </p:spPr>
          <p:txBody>
            <a:bodyPr/>
            <a:lstStyle/>
            <a:p>
              <a:endParaRPr lang="zh-CN" altLang="en-US" noProof="1">
                <a:solidFill>
                  <a:schemeClr val="accent6">
                    <a:lumMod val="50000"/>
                  </a:schemeClr>
                </a:solidFill>
              </a:endParaRPr>
            </a:p>
          </p:txBody>
        </p:sp>
        <p:sp>
          <p:nvSpPr>
            <p:cNvPr id="168" name="Line 27"/>
            <p:cNvSpPr>
              <a:spLocks noChangeShapeType="1"/>
            </p:cNvSpPr>
            <p:nvPr/>
          </p:nvSpPr>
          <p:spPr bwMode="auto">
            <a:xfrm flipH="1">
              <a:off x="8147334" y="2711632"/>
              <a:ext cx="392260" cy="0"/>
            </a:xfrm>
            <a:prstGeom prst="line">
              <a:avLst/>
            </a:prstGeom>
            <a:solidFill>
              <a:schemeClr val="accent2"/>
            </a:solidFill>
            <a:ln w="12700" cap="flat">
              <a:solidFill>
                <a:schemeClr val="accent1">
                  <a:lumMod val="75000"/>
                </a:schemeClr>
              </a:solidFill>
              <a:prstDash val="solid"/>
              <a:miter lim="800000"/>
              <a:headEnd type="triangle" w="med" len="med"/>
              <a:tailEnd type="none" w="med" len="med"/>
            </a:ln>
            <a:effectLst/>
          </p:spPr>
          <p:txBody>
            <a:bodyPr/>
            <a:lstStyle/>
            <a:p>
              <a:endParaRPr lang="zh-CN" altLang="en-US" noProof="1">
                <a:solidFill>
                  <a:schemeClr val="accent6">
                    <a:lumMod val="50000"/>
                  </a:schemeClr>
                </a:solidFill>
              </a:endParaRPr>
            </a:p>
          </p:txBody>
        </p:sp>
        <p:sp>
          <p:nvSpPr>
            <p:cNvPr id="169" name="Line 28"/>
            <p:cNvSpPr>
              <a:spLocks noChangeShapeType="1"/>
            </p:cNvSpPr>
            <p:nvPr/>
          </p:nvSpPr>
          <p:spPr bwMode="auto">
            <a:xfrm flipV="1">
              <a:off x="9546378" y="2905128"/>
              <a:ext cx="0" cy="341096"/>
            </a:xfrm>
            <a:prstGeom prst="line">
              <a:avLst/>
            </a:prstGeom>
            <a:solidFill>
              <a:schemeClr val="accent2"/>
            </a:solidFill>
            <a:ln w="12700" cap="flat">
              <a:solidFill>
                <a:schemeClr val="accent1">
                  <a:lumMod val="75000"/>
                </a:schemeClr>
              </a:solidFill>
              <a:prstDash val="solid"/>
              <a:miter lim="800000"/>
              <a:headEnd type="triangle" w="med" len="med"/>
              <a:tailEnd type="none" w="med" len="med"/>
            </a:ln>
            <a:effectLst/>
          </p:spPr>
          <p:txBody>
            <a:bodyPr/>
            <a:lstStyle/>
            <a:p>
              <a:endParaRPr lang="zh-CN" altLang="en-US" noProof="1">
                <a:solidFill>
                  <a:schemeClr val="accent6">
                    <a:lumMod val="50000"/>
                  </a:schemeClr>
                </a:solidFill>
              </a:endParaRPr>
            </a:p>
          </p:txBody>
        </p:sp>
        <p:sp>
          <p:nvSpPr>
            <p:cNvPr id="170" name="Line 29"/>
            <p:cNvSpPr>
              <a:spLocks noChangeShapeType="1"/>
            </p:cNvSpPr>
            <p:nvPr/>
          </p:nvSpPr>
          <p:spPr bwMode="auto">
            <a:xfrm>
              <a:off x="8250665" y="3444732"/>
              <a:ext cx="392260" cy="0"/>
            </a:xfrm>
            <a:prstGeom prst="line">
              <a:avLst/>
            </a:prstGeom>
            <a:solidFill>
              <a:schemeClr val="accent2"/>
            </a:solidFill>
            <a:ln w="12700" cap="flat">
              <a:solidFill>
                <a:schemeClr val="accent1">
                  <a:lumMod val="75000"/>
                </a:schemeClr>
              </a:solidFill>
              <a:prstDash val="solid"/>
              <a:miter lim="800000"/>
              <a:headEnd type="triangle" w="med" len="med"/>
              <a:tailEnd type="none" w="med" len="med"/>
            </a:ln>
            <a:effectLst/>
          </p:spPr>
          <p:txBody>
            <a:bodyPr/>
            <a:lstStyle/>
            <a:p>
              <a:endParaRPr lang="zh-CN" altLang="en-US" noProof="1">
                <a:solidFill>
                  <a:schemeClr val="accent6">
                    <a:lumMod val="50000"/>
                  </a:schemeClr>
                </a:solidFill>
              </a:endParaRPr>
            </a:p>
          </p:txBody>
        </p:sp>
        <p:sp>
          <p:nvSpPr>
            <p:cNvPr id="171" name="Line 30"/>
            <p:cNvSpPr>
              <a:spLocks noChangeShapeType="1"/>
            </p:cNvSpPr>
            <p:nvPr/>
          </p:nvSpPr>
          <p:spPr bwMode="auto">
            <a:xfrm>
              <a:off x="5946313" y="3444732"/>
              <a:ext cx="392260" cy="0"/>
            </a:xfrm>
            <a:prstGeom prst="line">
              <a:avLst/>
            </a:prstGeom>
            <a:solidFill>
              <a:schemeClr val="accent2"/>
            </a:solidFill>
            <a:ln w="12700" cap="flat">
              <a:solidFill>
                <a:schemeClr val="accent1">
                  <a:lumMod val="75000"/>
                </a:schemeClr>
              </a:solidFill>
              <a:prstDash val="solid"/>
              <a:miter lim="800000"/>
              <a:headEnd type="triangle" w="med" len="med"/>
              <a:tailEnd type="none" w="med" len="med"/>
            </a:ln>
            <a:effectLst/>
          </p:spPr>
          <p:txBody>
            <a:bodyPr/>
            <a:lstStyle/>
            <a:p>
              <a:endParaRPr lang="zh-CN" altLang="en-US" noProof="1">
                <a:solidFill>
                  <a:schemeClr val="accent6">
                    <a:lumMod val="50000"/>
                  </a:schemeClr>
                </a:solidFill>
              </a:endParaRPr>
            </a:p>
          </p:txBody>
        </p:sp>
        <p:sp>
          <p:nvSpPr>
            <p:cNvPr id="172" name="Line 31"/>
            <p:cNvSpPr>
              <a:spLocks noChangeShapeType="1"/>
            </p:cNvSpPr>
            <p:nvPr/>
          </p:nvSpPr>
          <p:spPr bwMode="auto">
            <a:xfrm>
              <a:off x="3641961" y="3444732"/>
              <a:ext cx="392260" cy="0"/>
            </a:xfrm>
            <a:prstGeom prst="line">
              <a:avLst/>
            </a:prstGeom>
            <a:solidFill>
              <a:schemeClr val="accent2"/>
            </a:solidFill>
            <a:ln w="12700" cap="flat">
              <a:solidFill>
                <a:schemeClr val="accent1">
                  <a:lumMod val="75000"/>
                </a:schemeClr>
              </a:solidFill>
              <a:prstDash val="solid"/>
              <a:miter lim="800000"/>
              <a:headEnd type="triangle" w="med" len="med"/>
              <a:tailEnd type="none" w="med" len="med"/>
            </a:ln>
            <a:effectLst/>
          </p:spPr>
          <p:txBody>
            <a:bodyPr/>
            <a:lstStyle/>
            <a:p>
              <a:endParaRPr lang="zh-CN" altLang="en-US" noProof="1">
                <a:solidFill>
                  <a:schemeClr val="accent6">
                    <a:lumMod val="50000"/>
                  </a:schemeClr>
                </a:solidFill>
              </a:endParaRPr>
            </a:p>
          </p:txBody>
        </p:sp>
        <p:sp>
          <p:nvSpPr>
            <p:cNvPr id="174" name="Line 32"/>
            <p:cNvSpPr>
              <a:spLocks noChangeShapeType="1"/>
            </p:cNvSpPr>
            <p:nvPr/>
          </p:nvSpPr>
          <p:spPr bwMode="auto">
            <a:xfrm>
              <a:off x="2635115" y="3608911"/>
              <a:ext cx="0" cy="152072"/>
            </a:xfrm>
            <a:prstGeom prst="line">
              <a:avLst/>
            </a:prstGeom>
            <a:solidFill>
              <a:schemeClr val="accent2"/>
            </a:solidFill>
            <a:ln w="12700" cap="flat">
              <a:solidFill>
                <a:schemeClr val="accent1">
                  <a:lumMod val="75000"/>
                </a:schemeClr>
              </a:solidFill>
              <a:prstDash val="solid"/>
              <a:miter lim="800000"/>
            </a:ln>
            <a:effectLst/>
          </p:spPr>
          <p:txBody>
            <a:bodyPr/>
            <a:lstStyle/>
            <a:p>
              <a:endParaRPr lang="zh-CN" altLang="en-US" noProof="1">
                <a:solidFill>
                  <a:schemeClr val="accent6">
                    <a:lumMod val="50000"/>
                  </a:schemeClr>
                </a:solidFill>
              </a:endParaRPr>
            </a:p>
          </p:txBody>
        </p:sp>
        <p:sp>
          <p:nvSpPr>
            <p:cNvPr id="175" name="Line 33"/>
            <p:cNvSpPr>
              <a:spLocks noChangeShapeType="1"/>
            </p:cNvSpPr>
            <p:nvPr/>
          </p:nvSpPr>
          <p:spPr bwMode="auto">
            <a:xfrm>
              <a:off x="2636520" y="3756719"/>
              <a:ext cx="3459480" cy="0"/>
            </a:xfrm>
            <a:prstGeom prst="line">
              <a:avLst/>
            </a:prstGeom>
            <a:solidFill>
              <a:schemeClr val="accent2"/>
            </a:solidFill>
            <a:ln w="12700" cap="flat">
              <a:solidFill>
                <a:schemeClr val="accent1">
                  <a:lumMod val="75000"/>
                </a:schemeClr>
              </a:solidFill>
              <a:prstDash val="solid"/>
              <a:miter lim="800000"/>
            </a:ln>
            <a:effectLst/>
          </p:spPr>
          <p:txBody>
            <a:bodyPr/>
            <a:lstStyle/>
            <a:p>
              <a:endParaRPr lang="zh-CN" altLang="en-US" noProof="1">
                <a:solidFill>
                  <a:schemeClr val="accent6">
                    <a:lumMod val="50000"/>
                  </a:schemeClr>
                </a:solidFill>
              </a:endParaRPr>
            </a:p>
          </p:txBody>
        </p:sp>
        <p:sp>
          <p:nvSpPr>
            <p:cNvPr id="176" name="Line 34"/>
            <p:cNvSpPr>
              <a:spLocks noChangeShapeType="1"/>
            </p:cNvSpPr>
            <p:nvPr/>
          </p:nvSpPr>
          <p:spPr bwMode="auto">
            <a:xfrm>
              <a:off x="6096000" y="3755298"/>
              <a:ext cx="0" cy="191867"/>
            </a:xfrm>
            <a:prstGeom prst="line">
              <a:avLst/>
            </a:prstGeom>
            <a:solidFill>
              <a:schemeClr val="accent2"/>
            </a:solidFill>
            <a:ln w="12700" cap="flat">
              <a:solidFill>
                <a:schemeClr val="accent1">
                  <a:lumMod val="75000"/>
                </a:schemeClr>
              </a:solidFill>
              <a:prstDash val="solid"/>
              <a:miter lim="800000"/>
              <a:headEnd type="none" w="med" len="med"/>
              <a:tailEnd type="triangle" w="med" len="med"/>
            </a:ln>
            <a:effectLst/>
          </p:spPr>
          <p:txBody>
            <a:bodyPr/>
            <a:lstStyle/>
            <a:p>
              <a:endParaRPr lang="zh-CN" altLang="en-US" noProof="1">
                <a:solidFill>
                  <a:schemeClr val="accent6">
                    <a:lumMod val="50000"/>
                  </a:schemeClr>
                </a:solidFill>
              </a:endParaRPr>
            </a:p>
          </p:txBody>
        </p:sp>
        <p:sp>
          <p:nvSpPr>
            <p:cNvPr id="178" name="Line 35"/>
            <p:cNvSpPr>
              <a:spLocks noChangeShapeType="1"/>
            </p:cNvSpPr>
            <p:nvPr/>
          </p:nvSpPr>
          <p:spPr bwMode="auto">
            <a:xfrm>
              <a:off x="6096000" y="4335162"/>
              <a:ext cx="0" cy="223134"/>
            </a:xfrm>
            <a:prstGeom prst="line">
              <a:avLst/>
            </a:prstGeom>
            <a:solidFill>
              <a:schemeClr val="accent2"/>
            </a:solidFill>
            <a:ln w="12700" cap="flat">
              <a:solidFill>
                <a:schemeClr val="accent1">
                  <a:lumMod val="75000"/>
                </a:schemeClr>
              </a:solidFill>
              <a:prstDash val="solid"/>
              <a:miter lim="800000"/>
            </a:ln>
            <a:effectLst/>
          </p:spPr>
          <p:txBody>
            <a:bodyPr/>
            <a:lstStyle/>
            <a:p>
              <a:endParaRPr lang="zh-CN" altLang="en-US" noProof="1">
                <a:solidFill>
                  <a:schemeClr val="accent6">
                    <a:lumMod val="50000"/>
                  </a:schemeClr>
                </a:solidFill>
              </a:endParaRPr>
            </a:p>
          </p:txBody>
        </p:sp>
        <p:sp>
          <p:nvSpPr>
            <p:cNvPr id="179" name="Line 36"/>
            <p:cNvSpPr>
              <a:spLocks noChangeShapeType="1"/>
            </p:cNvSpPr>
            <p:nvPr/>
          </p:nvSpPr>
          <p:spPr bwMode="auto">
            <a:xfrm flipH="1">
              <a:off x="2862859" y="4552610"/>
              <a:ext cx="3233139" cy="0"/>
            </a:xfrm>
            <a:prstGeom prst="line">
              <a:avLst/>
            </a:prstGeom>
            <a:solidFill>
              <a:schemeClr val="accent2"/>
            </a:solidFill>
            <a:ln w="12700" cap="flat">
              <a:solidFill>
                <a:schemeClr val="accent1">
                  <a:lumMod val="75000"/>
                </a:schemeClr>
              </a:solidFill>
              <a:prstDash val="solid"/>
              <a:miter lim="800000"/>
            </a:ln>
            <a:effectLst/>
          </p:spPr>
          <p:txBody>
            <a:bodyPr/>
            <a:lstStyle/>
            <a:p>
              <a:endParaRPr lang="zh-CN" altLang="en-US" noProof="1">
                <a:solidFill>
                  <a:schemeClr val="accent6">
                    <a:lumMod val="50000"/>
                  </a:schemeClr>
                </a:solidFill>
              </a:endParaRPr>
            </a:p>
          </p:txBody>
        </p:sp>
        <p:sp>
          <p:nvSpPr>
            <p:cNvPr id="180" name="Line 37"/>
            <p:cNvSpPr>
              <a:spLocks noChangeShapeType="1"/>
            </p:cNvSpPr>
            <p:nvPr/>
          </p:nvSpPr>
          <p:spPr bwMode="auto">
            <a:xfrm>
              <a:off x="2862860" y="4549767"/>
              <a:ext cx="0" cy="281404"/>
            </a:xfrm>
            <a:prstGeom prst="line">
              <a:avLst/>
            </a:prstGeom>
            <a:solidFill>
              <a:schemeClr val="accent2"/>
            </a:solidFill>
            <a:ln w="12700" cap="flat">
              <a:solidFill>
                <a:schemeClr val="accent1">
                  <a:lumMod val="75000"/>
                </a:schemeClr>
              </a:solidFill>
              <a:prstDash val="solid"/>
              <a:miter lim="800000"/>
              <a:headEnd type="none" w="med" len="med"/>
              <a:tailEnd type="triangle" w="med" len="med"/>
            </a:ln>
            <a:effectLst/>
          </p:spPr>
          <p:txBody>
            <a:bodyPr/>
            <a:lstStyle/>
            <a:p>
              <a:endParaRPr lang="zh-CN" altLang="en-US" noProof="1">
                <a:solidFill>
                  <a:schemeClr val="accent6">
                    <a:lumMod val="50000"/>
                  </a:schemeClr>
                </a:solidFill>
              </a:endParaRPr>
            </a:p>
          </p:txBody>
        </p:sp>
        <p:sp>
          <p:nvSpPr>
            <p:cNvPr id="181" name="Line 38"/>
            <p:cNvSpPr>
              <a:spLocks noChangeShapeType="1"/>
            </p:cNvSpPr>
            <p:nvPr/>
          </p:nvSpPr>
          <p:spPr bwMode="auto">
            <a:xfrm flipH="1">
              <a:off x="3383417" y="5103587"/>
              <a:ext cx="221712" cy="0"/>
            </a:xfrm>
            <a:prstGeom prst="line">
              <a:avLst/>
            </a:prstGeom>
            <a:solidFill>
              <a:schemeClr val="accent2"/>
            </a:solidFill>
            <a:ln w="12700" cap="flat">
              <a:solidFill>
                <a:schemeClr val="accent1">
                  <a:lumMod val="75000"/>
                </a:schemeClr>
              </a:solidFill>
              <a:prstDash val="solid"/>
              <a:miter lim="800000"/>
              <a:headEnd type="triangle" w="med" len="med"/>
              <a:tailEnd type="none" w="med" len="med"/>
            </a:ln>
            <a:effectLst/>
          </p:spPr>
          <p:txBody>
            <a:bodyPr/>
            <a:lstStyle/>
            <a:p>
              <a:endParaRPr lang="zh-CN" altLang="en-US" noProof="1">
                <a:solidFill>
                  <a:schemeClr val="accent6">
                    <a:lumMod val="50000"/>
                  </a:schemeClr>
                </a:solidFill>
              </a:endParaRPr>
            </a:p>
          </p:txBody>
        </p:sp>
        <p:sp>
          <p:nvSpPr>
            <p:cNvPr id="182" name="Line 39"/>
            <p:cNvSpPr>
              <a:spLocks noChangeShapeType="1"/>
            </p:cNvSpPr>
            <p:nvPr/>
          </p:nvSpPr>
          <p:spPr bwMode="auto">
            <a:xfrm flipH="1">
              <a:off x="4646243" y="5103587"/>
              <a:ext cx="221712" cy="0"/>
            </a:xfrm>
            <a:prstGeom prst="line">
              <a:avLst/>
            </a:prstGeom>
            <a:solidFill>
              <a:schemeClr val="accent2"/>
            </a:solidFill>
            <a:ln w="12700" cap="flat">
              <a:solidFill>
                <a:schemeClr val="accent1">
                  <a:lumMod val="75000"/>
                </a:schemeClr>
              </a:solidFill>
              <a:prstDash val="solid"/>
              <a:miter lim="800000"/>
              <a:headEnd type="triangle" w="med" len="med"/>
              <a:tailEnd type="none" w="med" len="med"/>
            </a:ln>
            <a:effectLst/>
          </p:spPr>
          <p:txBody>
            <a:bodyPr/>
            <a:lstStyle/>
            <a:p>
              <a:endParaRPr lang="zh-CN" altLang="en-US" noProof="1">
                <a:solidFill>
                  <a:schemeClr val="accent6">
                    <a:lumMod val="50000"/>
                  </a:schemeClr>
                </a:solidFill>
              </a:endParaRPr>
            </a:p>
          </p:txBody>
        </p:sp>
        <p:sp>
          <p:nvSpPr>
            <p:cNvPr id="183" name="Line 40"/>
            <p:cNvSpPr>
              <a:spLocks noChangeShapeType="1"/>
            </p:cNvSpPr>
            <p:nvPr/>
          </p:nvSpPr>
          <p:spPr bwMode="auto">
            <a:xfrm flipH="1">
              <a:off x="5909069" y="5103587"/>
              <a:ext cx="221712" cy="0"/>
            </a:xfrm>
            <a:prstGeom prst="line">
              <a:avLst/>
            </a:prstGeom>
            <a:solidFill>
              <a:schemeClr val="accent2"/>
            </a:solidFill>
            <a:ln w="12700" cap="flat">
              <a:solidFill>
                <a:schemeClr val="accent1">
                  <a:lumMod val="75000"/>
                </a:schemeClr>
              </a:solidFill>
              <a:prstDash val="solid"/>
              <a:miter lim="800000"/>
              <a:headEnd type="triangle" w="med" len="med"/>
              <a:tailEnd type="none" w="med" len="med"/>
            </a:ln>
            <a:effectLst/>
          </p:spPr>
          <p:txBody>
            <a:bodyPr/>
            <a:lstStyle/>
            <a:p>
              <a:endParaRPr lang="zh-CN" altLang="en-US" noProof="1">
                <a:solidFill>
                  <a:schemeClr val="accent6">
                    <a:lumMod val="50000"/>
                  </a:schemeClr>
                </a:solidFill>
              </a:endParaRPr>
            </a:p>
          </p:txBody>
        </p:sp>
        <p:sp>
          <p:nvSpPr>
            <p:cNvPr id="184" name="Line 41"/>
            <p:cNvSpPr>
              <a:spLocks noChangeShapeType="1"/>
            </p:cNvSpPr>
            <p:nvPr/>
          </p:nvSpPr>
          <p:spPr bwMode="auto">
            <a:xfrm flipH="1">
              <a:off x="7171893" y="5103587"/>
              <a:ext cx="221712" cy="0"/>
            </a:xfrm>
            <a:prstGeom prst="line">
              <a:avLst/>
            </a:prstGeom>
            <a:solidFill>
              <a:schemeClr val="accent2"/>
            </a:solidFill>
            <a:ln w="12700" cap="flat">
              <a:solidFill>
                <a:schemeClr val="accent1">
                  <a:lumMod val="75000"/>
                </a:schemeClr>
              </a:solidFill>
              <a:prstDash val="solid"/>
              <a:miter lim="800000"/>
              <a:headEnd type="triangle" w="med" len="med"/>
              <a:tailEnd type="none" w="med" len="med"/>
            </a:ln>
            <a:effectLst/>
          </p:spPr>
          <p:txBody>
            <a:bodyPr/>
            <a:lstStyle/>
            <a:p>
              <a:endParaRPr lang="zh-CN" altLang="en-US" noProof="1">
                <a:solidFill>
                  <a:schemeClr val="accent6">
                    <a:lumMod val="50000"/>
                  </a:schemeClr>
                </a:solidFill>
              </a:endParaRPr>
            </a:p>
          </p:txBody>
        </p:sp>
        <p:sp>
          <p:nvSpPr>
            <p:cNvPr id="186" name="Line 42"/>
            <p:cNvSpPr>
              <a:spLocks noChangeShapeType="1"/>
            </p:cNvSpPr>
            <p:nvPr/>
          </p:nvSpPr>
          <p:spPr bwMode="auto">
            <a:xfrm>
              <a:off x="9176985" y="5365544"/>
              <a:ext cx="0" cy="223134"/>
            </a:xfrm>
            <a:prstGeom prst="line">
              <a:avLst/>
            </a:prstGeom>
            <a:solidFill>
              <a:schemeClr val="accent2"/>
            </a:solidFill>
            <a:ln w="12700" cap="flat">
              <a:solidFill>
                <a:schemeClr val="accent1">
                  <a:lumMod val="75000"/>
                </a:schemeClr>
              </a:solidFill>
              <a:prstDash val="solid"/>
              <a:miter lim="800000"/>
            </a:ln>
            <a:effectLst/>
          </p:spPr>
          <p:txBody>
            <a:bodyPr/>
            <a:lstStyle/>
            <a:p>
              <a:endParaRPr lang="zh-CN" altLang="en-US" noProof="1">
                <a:solidFill>
                  <a:schemeClr val="accent6">
                    <a:lumMod val="50000"/>
                  </a:schemeClr>
                </a:solidFill>
              </a:endParaRPr>
            </a:p>
          </p:txBody>
        </p:sp>
        <p:sp>
          <p:nvSpPr>
            <p:cNvPr id="187" name="Line 43"/>
            <p:cNvSpPr>
              <a:spLocks noChangeShapeType="1"/>
            </p:cNvSpPr>
            <p:nvPr/>
          </p:nvSpPr>
          <p:spPr bwMode="auto">
            <a:xfrm flipH="1">
              <a:off x="6095998" y="5585828"/>
              <a:ext cx="3086101" cy="0"/>
            </a:xfrm>
            <a:prstGeom prst="line">
              <a:avLst/>
            </a:prstGeom>
            <a:solidFill>
              <a:schemeClr val="accent2"/>
            </a:solidFill>
            <a:ln w="12700" cap="flat">
              <a:solidFill>
                <a:schemeClr val="accent1">
                  <a:lumMod val="75000"/>
                </a:schemeClr>
              </a:solidFill>
              <a:prstDash val="solid"/>
              <a:miter lim="800000"/>
            </a:ln>
            <a:effectLst/>
          </p:spPr>
          <p:txBody>
            <a:bodyPr/>
            <a:lstStyle/>
            <a:p>
              <a:endParaRPr lang="zh-CN" altLang="en-US" noProof="1">
                <a:solidFill>
                  <a:schemeClr val="accent6">
                    <a:lumMod val="50000"/>
                  </a:schemeClr>
                </a:solidFill>
              </a:endParaRPr>
            </a:p>
          </p:txBody>
        </p:sp>
        <p:sp>
          <p:nvSpPr>
            <p:cNvPr id="188" name="Line 44"/>
            <p:cNvSpPr>
              <a:spLocks noChangeShapeType="1"/>
            </p:cNvSpPr>
            <p:nvPr/>
          </p:nvSpPr>
          <p:spPr bwMode="auto">
            <a:xfrm flipV="1">
              <a:off x="6096000" y="5594349"/>
              <a:ext cx="0" cy="212889"/>
            </a:xfrm>
            <a:prstGeom prst="line">
              <a:avLst/>
            </a:prstGeom>
            <a:solidFill>
              <a:schemeClr val="accent2"/>
            </a:solidFill>
            <a:ln w="12700" cap="flat">
              <a:solidFill>
                <a:schemeClr val="accent1">
                  <a:lumMod val="75000"/>
                </a:schemeClr>
              </a:solidFill>
              <a:prstDash val="solid"/>
              <a:miter lim="800000"/>
              <a:headEnd type="triangle" w="med" len="med"/>
              <a:tailEnd type="none" w="med" len="med"/>
            </a:ln>
            <a:effectLst/>
          </p:spPr>
          <p:txBody>
            <a:bodyPr/>
            <a:lstStyle/>
            <a:p>
              <a:endParaRPr lang="zh-CN" altLang="en-US" noProof="1">
                <a:solidFill>
                  <a:schemeClr val="accent6">
                    <a:lumMod val="50000"/>
                  </a:schemeClr>
                </a:solidFill>
              </a:endParaRPr>
            </a:p>
          </p:txBody>
        </p:sp>
        <p:sp>
          <p:nvSpPr>
            <p:cNvPr id="189" name="Line 45"/>
            <p:cNvSpPr>
              <a:spLocks noChangeShapeType="1"/>
            </p:cNvSpPr>
            <p:nvPr/>
          </p:nvSpPr>
          <p:spPr bwMode="auto">
            <a:xfrm flipH="1">
              <a:off x="8434717" y="5103587"/>
              <a:ext cx="221712" cy="0"/>
            </a:xfrm>
            <a:prstGeom prst="line">
              <a:avLst/>
            </a:prstGeom>
            <a:solidFill>
              <a:schemeClr val="accent2"/>
            </a:solidFill>
            <a:ln w="12700" cap="flat">
              <a:solidFill>
                <a:schemeClr val="accent1">
                  <a:lumMod val="75000"/>
                </a:schemeClr>
              </a:solidFill>
              <a:prstDash val="solid"/>
              <a:miter lim="800000"/>
              <a:headEnd type="triangle" w="med" len="med"/>
              <a:tailEnd type="none" w="med" len="med"/>
            </a:ln>
            <a:effectLst/>
          </p:spPr>
          <p:txBody>
            <a:bodyPr/>
            <a:lstStyle/>
            <a:p>
              <a:endParaRPr lang="zh-CN" altLang="en-US" noProof="1">
                <a:solidFill>
                  <a:schemeClr val="accent6">
                    <a:lumMod val="50000"/>
                  </a:schemeClr>
                </a:solidFill>
              </a:endParaRPr>
            </a:p>
          </p:txBody>
        </p:sp>
        <p:sp>
          <p:nvSpPr>
            <p:cNvPr id="192" name="TextBox 50"/>
            <p:cNvSpPr txBox="1"/>
            <p:nvPr/>
          </p:nvSpPr>
          <p:spPr>
            <a:xfrm>
              <a:off x="4848709" y="1789668"/>
              <a:ext cx="2563768" cy="374571"/>
            </a:xfrm>
            <a:prstGeom prst="roundRect">
              <a:avLst>
                <a:gd name="adj" fmla="val 50000"/>
              </a:avLst>
            </a:prstGeom>
            <a:solidFill>
              <a:schemeClr val="accent1"/>
            </a:solidFill>
            <a:effectLst/>
          </p:spPr>
          <p:txBody>
            <a:bodyPr wrap="square" anchor="ctr">
              <a:noAutofit/>
            </a:bodyPr>
            <a:lstStyle/>
            <a:p>
              <a:pPr algn="ctr"/>
              <a:r>
                <a:rPr lang="zh-CN" altLang="en-US" sz="1600" noProof="1">
                  <a:solidFill>
                    <a:schemeClr val="bg1"/>
                  </a:solidFill>
                  <a:latin typeface="+mj-ea"/>
                  <a:ea typeface="+mj-ea"/>
                </a:rPr>
                <a:t>确定发展对象</a:t>
              </a:r>
            </a:p>
          </p:txBody>
        </p:sp>
        <p:sp>
          <p:nvSpPr>
            <p:cNvPr id="195" name="TextBox 52"/>
            <p:cNvSpPr txBox="1"/>
            <p:nvPr/>
          </p:nvSpPr>
          <p:spPr>
            <a:xfrm>
              <a:off x="1632515" y="2524347"/>
              <a:ext cx="2005200" cy="374571"/>
            </a:xfrm>
            <a:prstGeom prst="roundRect">
              <a:avLst>
                <a:gd name="adj" fmla="val 50000"/>
              </a:avLst>
            </a:prstGeom>
            <a:solidFill>
              <a:schemeClr val="accent1"/>
            </a:solidFill>
            <a:effectLst/>
          </p:spPr>
          <p:txBody>
            <a:bodyPr wrap="square" anchor="ctr">
              <a:noAutofit/>
            </a:bodyPr>
            <a:lstStyle/>
            <a:p>
              <a:pPr algn="ctr"/>
              <a:r>
                <a:rPr lang="zh-CN" altLang="en-US" sz="1600" noProof="1">
                  <a:solidFill>
                    <a:schemeClr val="bg1"/>
                  </a:solidFill>
                  <a:latin typeface="+mj-ea"/>
                  <a:ea typeface="+mj-ea"/>
                </a:rPr>
                <a:t>确定发展对象</a:t>
              </a:r>
            </a:p>
          </p:txBody>
        </p:sp>
        <p:sp>
          <p:nvSpPr>
            <p:cNvPr id="198" name="TextBox 53"/>
            <p:cNvSpPr txBox="1"/>
            <p:nvPr/>
          </p:nvSpPr>
          <p:spPr>
            <a:xfrm>
              <a:off x="3935322" y="2524347"/>
              <a:ext cx="2005200" cy="374571"/>
            </a:xfrm>
            <a:prstGeom prst="roundRect">
              <a:avLst>
                <a:gd name="adj" fmla="val 50000"/>
              </a:avLst>
            </a:prstGeom>
            <a:solidFill>
              <a:schemeClr val="accent1"/>
            </a:solidFill>
            <a:effectLst/>
          </p:spPr>
          <p:txBody>
            <a:bodyPr wrap="square" anchor="ctr">
              <a:noAutofit/>
            </a:bodyPr>
            <a:lstStyle/>
            <a:p>
              <a:pPr algn="ctr"/>
              <a:r>
                <a:rPr lang="zh-CN" altLang="en-US" sz="1600" noProof="1">
                  <a:solidFill>
                    <a:schemeClr val="bg1"/>
                  </a:solidFill>
                  <a:latin typeface="+mj-ea"/>
                  <a:ea typeface="+mj-ea"/>
                </a:rPr>
                <a:t>党内生活锻炼</a:t>
              </a:r>
            </a:p>
          </p:txBody>
        </p:sp>
        <p:sp>
          <p:nvSpPr>
            <p:cNvPr id="201" name="TextBox 54"/>
            <p:cNvSpPr txBox="1"/>
            <p:nvPr/>
          </p:nvSpPr>
          <p:spPr>
            <a:xfrm>
              <a:off x="6239550" y="2524347"/>
              <a:ext cx="2005200" cy="374571"/>
            </a:xfrm>
            <a:prstGeom prst="roundRect">
              <a:avLst>
                <a:gd name="adj" fmla="val 50000"/>
              </a:avLst>
            </a:prstGeom>
            <a:solidFill>
              <a:schemeClr val="accent1"/>
            </a:solidFill>
            <a:effectLst/>
          </p:spPr>
          <p:txBody>
            <a:bodyPr wrap="square" anchor="ctr">
              <a:noAutofit/>
            </a:bodyPr>
            <a:lstStyle/>
            <a:p>
              <a:pPr algn="ctr"/>
              <a:r>
                <a:rPr lang="zh-CN" altLang="en-US" sz="1600" noProof="1">
                  <a:solidFill>
                    <a:schemeClr val="bg1"/>
                  </a:solidFill>
                  <a:latin typeface="+mj-ea"/>
                  <a:ea typeface="+mj-ea"/>
                </a:rPr>
                <a:t>分配适当工作</a:t>
              </a:r>
            </a:p>
          </p:txBody>
        </p:sp>
        <p:sp>
          <p:nvSpPr>
            <p:cNvPr id="204" name="TextBox 55"/>
            <p:cNvSpPr txBox="1"/>
            <p:nvPr/>
          </p:nvSpPr>
          <p:spPr>
            <a:xfrm>
              <a:off x="8543778" y="2524347"/>
              <a:ext cx="2005200" cy="374571"/>
            </a:xfrm>
            <a:prstGeom prst="roundRect">
              <a:avLst>
                <a:gd name="adj" fmla="val 50000"/>
              </a:avLst>
            </a:prstGeom>
            <a:solidFill>
              <a:schemeClr val="accent1"/>
            </a:solidFill>
            <a:effectLst/>
          </p:spPr>
          <p:txBody>
            <a:bodyPr wrap="square" anchor="ctr">
              <a:noAutofit/>
            </a:bodyPr>
            <a:lstStyle/>
            <a:p>
              <a:pPr algn="ctr"/>
              <a:r>
                <a:rPr lang="zh-CN" altLang="en-US" sz="1600" noProof="1">
                  <a:solidFill>
                    <a:schemeClr val="bg1"/>
                  </a:solidFill>
                  <a:latin typeface="+mj-ea"/>
                  <a:ea typeface="+mj-ea"/>
                </a:rPr>
                <a:t>定期考察写实</a:t>
              </a:r>
            </a:p>
          </p:txBody>
        </p:sp>
        <p:sp>
          <p:nvSpPr>
            <p:cNvPr id="207" name="TextBox 56"/>
            <p:cNvSpPr txBox="1"/>
            <p:nvPr/>
          </p:nvSpPr>
          <p:spPr>
            <a:xfrm>
              <a:off x="1632515" y="3257447"/>
              <a:ext cx="2005200" cy="374571"/>
            </a:xfrm>
            <a:prstGeom prst="roundRect">
              <a:avLst>
                <a:gd name="adj" fmla="val 50000"/>
              </a:avLst>
            </a:prstGeom>
            <a:solidFill>
              <a:schemeClr val="accent1"/>
            </a:solidFill>
            <a:effectLst/>
          </p:spPr>
          <p:txBody>
            <a:bodyPr wrap="square" anchor="ctr">
              <a:noAutofit/>
            </a:bodyPr>
            <a:lstStyle/>
            <a:p>
              <a:pPr algn="ctr"/>
              <a:r>
                <a:rPr lang="zh-CN" altLang="en-US" sz="1600" noProof="1">
                  <a:solidFill>
                    <a:schemeClr val="bg1"/>
                  </a:solidFill>
                  <a:latin typeface="+mj-ea"/>
                  <a:ea typeface="+mj-ea"/>
                </a:rPr>
                <a:t>支委会提出意见</a:t>
              </a:r>
            </a:p>
          </p:txBody>
        </p:sp>
        <p:sp>
          <p:nvSpPr>
            <p:cNvPr id="210" name="TextBox 57"/>
            <p:cNvSpPr txBox="1"/>
            <p:nvPr/>
          </p:nvSpPr>
          <p:spPr>
            <a:xfrm>
              <a:off x="3936867" y="3257447"/>
              <a:ext cx="2005200" cy="374571"/>
            </a:xfrm>
            <a:prstGeom prst="roundRect">
              <a:avLst>
                <a:gd name="adj" fmla="val 50000"/>
              </a:avLst>
            </a:prstGeom>
            <a:solidFill>
              <a:schemeClr val="accent1"/>
            </a:solidFill>
            <a:effectLst/>
          </p:spPr>
          <p:txBody>
            <a:bodyPr wrap="square" anchor="ctr">
              <a:noAutofit/>
            </a:bodyPr>
            <a:lstStyle/>
            <a:p>
              <a:pPr algn="ctr"/>
              <a:r>
                <a:rPr lang="zh-CN" altLang="en-US" sz="1600" noProof="1">
                  <a:solidFill>
                    <a:schemeClr val="bg1"/>
                  </a:solidFill>
                  <a:latin typeface="+mj-ea"/>
                  <a:ea typeface="+mj-ea"/>
                </a:rPr>
                <a:t>征求党内外意见</a:t>
              </a:r>
            </a:p>
          </p:txBody>
        </p:sp>
        <p:sp>
          <p:nvSpPr>
            <p:cNvPr id="213" name="TextBox 58"/>
            <p:cNvSpPr txBox="1"/>
            <p:nvPr/>
          </p:nvSpPr>
          <p:spPr>
            <a:xfrm>
              <a:off x="6241219" y="3257447"/>
              <a:ext cx="2005200" cy="374571"/>
            </a:xfrm>
            <a:prstGeom prst="roundRect">
              <a:avLst>
                <a:gd name="adj" fmla="val 50000"/>
              </a:avLst>
            </a:prstGeom>
            <a:solidFill>
              <a:schemeClr val="accent1"/>
            </a:solidFill>
            <a:effectLst/>
          </p:spPr>
          <p:txBody>
            <a:bodyPr wrap="square" anchor="ctr">
              <a:noAutofit/>
            </a:bodyPr>
            <a:lstStyle/>
            <a:p>
              <a:pPr algn="ctr"/>
              <a:r>
                <a:rPr lang="zh-CN" altLang="en-US" sz="1600" noProof="1">
                  <a:solidFill>
                    <a:schemeClr val="bg1"/>
                  </a:solidFill>
                  <a:latin typeface="+mj-ea"/>
                  <a:ea typeface="+mj-ea"/>
                </a:rPr>
                <a:t>党小组提出意见</a:t>
              </a:r>
            </a:p>
          </p:txBody>
        </p:sp>
        <p:sp>
          <p:nvSpPr>
            <p:cNvPr id="216" name="TextBox 59"/>
            <p:cNvSpPr txBox="1"/>
            <p:nvPr/>
          </p:nvSpPr>
          <p:spPr>
            <a:xfrm>
              <a:off x="8545573" y="3257447"/>
              <a:ext cx="2005200" cy="374571"/>
            </a:xfrm>
            <a:prstGeom prst="roundRect">
              <a:avLst>
                <a:gd name="adj" fmla="val 50000"/>
              </a:avLst>
            </a:prstGeom>
            <a:solidFill>
              <a:schemeClr val="accent1"/>
            </a:solidFill>
            <a:effectLst/>
          </p:spPr>
          <p:txBody>
            <a:bodyPr wrap="square" anchor="ctr">
              <a:noAutofit/>
            </a:bodyPr>
            <a:lstStyle/>
            <a:p>
              <a:pPr algn="ctr"/>
              <a:r>
                <a:rPr lang="zh-CN" altLang="en-US" sz="1600" noProof="1">
                  <a:solidFill>
                    <a:schemeClr val="bg1"/>
                  </a:solidFill>
                  <a:latin typeface="+mj-ea"/>
                  <a:ea typeface="+mj-ea"/>
                </a:rPr>
                <a:t>本人提出转正申请</a:t>
              </a:r>
            </a:p>
          </p:txBody>
        </p:sp>
        <p:sp>
          <p:nvSpPr>
            <p:cNvPr id="219" name="TextBox 60"/>
            <p:cNvSpPr txBox="1"/>
            <p:nvPr/>
          </p:nvSpPr>
          <p:spPr>
            <a:xfrm>
              <a:off x="4848709" y="3990551"/>
              <a:ext cx="2563768" cy="374571"/>
            </a:xfrm>
            <a:prstGeom prst="roundRect">
              <a:avLst>
                <a:gd name="adj" fmla="val 50000"/>
              </a:avLst>
            </a:prstGeom>
            <a:solidFill>
              <a:schemeClr val="accent1"/>
            </a:solidFill>
            <a:effectLst/>
          </p:spPr>
          <p:txBody>
            <a:bodyPr wrap="square" anchor="ctr">
              <a:noAutofit/>
            </a:bodyPr>
            <a:lstStyle/>
            <a:p>
              <a:pPr algn="ctr"/>
              <a:r>
                <a:rPr lang="zh-CN" altLang="en-US" sz="1600" noProof="1">
                  <a:solidFill>
                    <a:schemeClr val="bg1"/>
                  </a:solidFill>
                  <a:latin typeface="+mj-ea"/>
                  <a:ea typeface="+mj-ea"/>
                </a:rPr>
                <a:t>召开支部党员大会讨论</a:t>
              </a:r>
            </a:p>
          </p:txBody>
        </p:sp>
        <p:sp>
          <p:nvSpPr>
            <p:cNvPr id="222" name="TextBox 61"/>
            <p:cNvSpPr txBox="1"/>
            <p:nvPr/>
          </p:nvSpPr>
          <p:spPr>
            <a:xfrm>
              <a:off x="2342660" y="4794250"/>
              <a:ext cx="1040400" cy="618674"/>
            </a:xfrm>
            <a:prstGeom prst="roundRect">
              <a:avLst/>
            </a:prstGeom>
            <a:solidFill>
              <a:schemeClr val="accent1"/>
            </a:solidFill>
            <a:effectLst/>
          </p:spPr>
          <p:txBody>
            <a:bodyPr wrap="square" lIns="0" tIns="0" rIns="0" bIns="0" anchor="ctr">
              <a:noAutofit/>
            </a:bodyPr>
            <a:lstStyle/>
            <a:p>
              <a:pPr algn="ctr"/>
              <a:r>
                <a:rPr lang="zh-CN" altLang="en-US" sz="1600" noProof="1" smtClean="0">
                  <a:solidFill>
                    <a:schemeClr val="bg1"/>
                  </a:solidFill>
                  <a:latin typeface="+mj-ea"/>
                  <a:ea typeface="+mj-ea"/>
                </a:rPr>
                <a:t>申请人</a:t>
              </a:r>
              <a:endParaRPr lang="en-US" altLang="zh-CN" sz="1600" noProof="1" smtClean="0">
                <a:solidFill>
                  <a:schemeClr val="bg1"/>
                </a:solidFill>
                <a:latin typeface="+mj-ea"/>
                <a:ea typeface="+mj-ea"/>
              </a:endParaRPr>
            </a:p>
            <a:p>
              <a:pPr algn="ctr"/>
              <a:r>
                <a:rPr lang="zh-CN" altLang="en-US" sz="1600" noProof="1" smtClean="0">
                  <a:solidFill>
                    <a:schemeClr val="bg1"/>
                  </a:solidFill>
                  <a:latin typeface="+mj-ea"/>
                  <a:ea typeface="+mj-ea"/>
                </a:rPr>
                <a:t>汇报</a:t>
              </a:r>
              <a:endParaRPr lang="zh-CN" altLang="en-US" sz="1600" noProof="1">
                <a:solidFill>
                  <a:schemeClr val="bg1"/>
                </a:solidFill>
                <a:latin typeface="+mj-ea"/>
                <a:ea typeface="+mj-ea"/>
              </a:endParaRPr>
            </a:p>
          </p:txBody>
        </p:sp>
        <p:sp>
          <p:nvSpPr>
            <p:cNvPr id="225" name="TextBox 62"/>
            <p:cNvSpPr txBox="1"/>
            <p:nvPr/>
          </p:nvSpPr>
          <p:spPr>
            <a:xfrm>
              <a:off x="3605486" y="4794250"/>
              <a:ext cx="1040400" cy="618674"/>
            </a:xfrm>
            <a:prstGeom prst="roundRect">
              <a:avLst/>
            </a:prstGeom>
            <a:solidFill>
              <a:schemeClr val="accent1"/>
            </a:solidFill>
            <a:effectLst/>
          </p:spPr>
          <p:txBody>
            <a:bodyPr wrap="square" lIns="0" tIns="0" rIns="0" bIns="0" anchor="ctr">
              <a:noAutofit/>
            </a:bodyPr>
            <a:lstStyle/>
            <a:p>
              <a:pPr algn="ctr"/>
              <a:r>
                <a:rPr lang="zh-CN" altLang="en-US" sz="1600" noProof="1">
                  <a:solidFill>
                    <a:schemeClr val="bg1"/>
                  </a:solidFill>
                  <a:latin typeface="+mj-ea"/>
                  <a:ea typeface="+mj-ea"/>
                </a:rPr>
                <a:t>党小组发表意见</a:t>
              </a:r>
            </a:p>
          </p:txBody>
        </p:sp>
        <p:sp>
          <p:nvSpPr>
            <p:cNvPr id="228" name="TextBox 63"/>
            <p:cNvSpPr txBox="1"/>
            <p:nvPr/>
          </p:nvSpPr>
          <p:spPr>
            <a:xfrm>
              <a:off x="4868312" y="4794250"/>
              <a:ext cx="1040400" cy="618674"/>
            </a:xfrm>
            <a:prstGeom prst="roundRect">
              <a:avLst/>
            </a:prstGeom>
            <a:solidFill>
              <a:schemeClr val="accent1"/>
            </a:solidFill>
            <a:effectLst/>
          </p:spPr>
          <p:txBody>
            <a:bodyPr wrap="square" lIns="0" tIns="0" rIns="0" bIns="0" anchor="ctr">
              <a:noAutofit/>
            </a:bodyPr>
            <a:lstStyle/>
            <a:p>
              <a:pPr algn="ctr"/>
              <a:r>
                <a:rPr lang="zh-CN" altLang="en-US" sz="1600" noProof="1">
                  <a:solidFill>
                    <a:schemeClr val="bg1"/>
                  </a:solidFill>
                  <a:latin typeface="+mj-ea"/>
                  <a:ea typeface="+mj-ea"/>
                </a:rPr>
                <a:t>支委会发表意见</a:t>
              </a:r>
            </a:p>
          </p:txBody>
        </p:sp>
        <p:sp>
          <p:nvSpPr>
            <p:cNvPr id="231" name="TextBox 64"/>
            <p:cNvSpPr txBox="1"/>
            <p:nvPr/>
          </p:nvSpPr>
          <p:spPr>
            <a:xfrm>
              <a:off x="6131137" y="4794250"/>
              <a:ext cx="1040400" cy="618674"/>
            </a:xfrm>
            <a:prstGeom prst="roundRect">
              <a:avLst/>
            </a:prstGeom>
            <a:solidFill>
              <a:schemeClr val="accent1"/>
            </a:solidFill>
            <a:ln>
              <a:noFill/>
            </a:ln>
            <a:effectLst/>
          </p:spPr>
          <p:txBody>
            <a:bodyPr wrap="square" lIns="0" tIns="0" rIns="0" bIns="0" anchor="ctr">
              <a:noAutofit/>
            </a:bodyPr>
            <a:lstStyle/>
            <a:p>
              <a:pPr algn="ctr"/>
              <a:r>
                <a:rPr lang="zh-CN" altLang="en-US" sz="1600" noProof="1">
                  <a:solidFill>
                    <a:schemeClr val="bg1"/>
                  </a:solidFill>
                  <a:latin typeface="+mj-ea"/>
                  <a:ea typeface="+mj-ea"/>
                </a:rPr>
                <a:t>党员</a:t>
              </a:r>
              <a:r>
                <a:rPr lang="zh-CN" altLang="en-US" sz="1600" noProof="1" smtClean="0">
                  <a:solidFill>
                    <a:schemeClr val="bg1"/>
                  </a:solidFill>
                  <a:latin typeface="+mj-ea"/>
                  <a:ea typeface="+mj-ea"/>
                </a:rPr>
                <a:t>发</a:t>
              </a:r>
              <a:endParaRPr lang="en-US" altLang="zh-CN" sz="1600" noProof="1" smtClean="0">
                <a:solidFill>
                  <a:schemeClr val="bg1"/>
                </a:solidFill>
                <a:latin typeface="+mj-ea"/>
                <a:ea typeface="+mj-ea"/>
              </a:endParaRPr>
            </a:p>
            <a:p>
              <a:pPr algn="ctr"/>
              <a:r>
                <a:rPr lang="zh-CN" altLang="en-US" sz="1600" noProof="1" smtClean="0">
                  <a:solidFill>
                    <a:schemeClr val="bg1"/>
                  </a:solidFill>
                  <a:latin typeface="+mj-ea"/>
                  <a:ea typeface="+mj-ea"/>
                </a:rPr>
                <a:t>表意</a:t>
              </a:r>
              <a:r>
                <a:rPr lang="zh-CN" altLang="en-US" sz="1600" noProof="1">
                  <a:solidFill>
                    <a:schemeClr val="bg1"/>
                  </a:solidFill>
                  <a:latin typeface="+mj-ea"/>
                  <a:ea typeface="+mj-ea"/>
                </a:rPr>
                <a:t>见</a:t>
              </a:r>
            </a:p>
          </p:txBody>
        </p:sp>
        <p:sp>
          <p:nvSpPr>
            <p:cNvPr id="234" name="TextBox 65"/>
            <p:cNvSpPr txBox="1"/>
            <p:nvPr/>
          </p:nvSpPr>
          <p:spPr>
            <a:xfrm>
              <a:off x="7393961" y="4794250"/>
              <a:ext cx="1040400" cy="618674"/>
            </a:xfrm>
            <a:prstGeom prst="roundRect">
              <a:avLst/>
            </a:prstGeom>
            <a:solidFill>
              <a:schemeClr val="accent1"/>
            </a:solidFill>
            <a:effectLst/>
          </p:spPr>
          <p:txBody>
            <a:bodyPr wrap="square" lIns="0" tIns="0" rIns="0" bIns="0" anchor="ctr">
              <a:noAutofit/>
            </a:bodyPr>
            <a:lstStyle/>
            <a:p>
              <a:pPr algn="ctr"/>
              <a:r>
                <a:rPr lang="zh-CN" altLang="en-US" sz="1600" noProof="1" smtClean="0">
                  <a:solidFill>
                    <a:schemeClr val="bg1"/>
                  </a:solidFill>
                  <a:latin typeface="+mj-ea"/>
                  <a:ea typeface="+mj-ea"/>
                </a:rPr>
                <a:t>形成</a:t>
              </a:r>
              <a:endParaRPr lang="en-US" altLang="zh-CN" sz="1600" noProof="1" smtClean="0">
                <a:solidFill>
                  <a:schemeClr val="bg1"/>
                </a:solidFill>
                <a:latin typeface="+mj-ea"/>
                <a:ea typeface="+mj-ea"/>
              </a:endParaRPr>
            </a:p>
            <a:p>
              <a:pPr algn="ctr"/>
              <a:r>
                <a:rPr lang="zh-CN" altLang="en-US" sz="1600" noProof="1" smtClean="0">
                  <a:solidFill>
                    <a:schemeClr val="bg1"/>
                  </a:solidFill>
                  <a:latin typeface="+mj-ea"/>
                  <a:ea typeface="+mj-ea"/>
                </a:rPr>
                <a:t>决议</a:t>
              </a:r>
              <a:endParaRPr lang="zh-CN" altLang="en-US" sz="1600" noProof="1">
                <a:solidFill>
                  <a:schemeClr val="bg1"/>
                </a:solidFill>
                <a:latin typeface="+mj-ea"/>
                <a:ea typeface="+mj-ea"/>
              </a:endParaRPr>
            </a:p>
          </p:txBody>
        </p:sp>
        <p:sp>
          <p:nvSpPr>
            <p:cNvPr id="237" name="TextBox 66"/>
            <p:cNvSpPr txBox="1"/>
            <p:nvPr/>
          </p:nvSpPr>
          <p:spPr>
            <a:xfrm>
              <a:off x="8656785" y="4794250"/>
              <a:ext cx="1040400" cy="618674"/>
            </a:xfrm>
            <a:prstGeom prst="roundRect">
              <a:avLst/>
            </a:prstGeom>
            <a:solidFill>
              <a:schemeClr val="accent1"/>
            </a:solidFill>
            <a:effectLst/>
          </p:spPr>
          <p:txBody>
            <a:bodyPr wrap="square" lIns="0" tIns="0" rIns="0" bIns="0" anchor="ctr">
              <a:noAutofit/>
            </a:bodyPr>
            <a:lstStyle/>
            <a:p>
              <a:pPr algn="ctr"/>
              <a:r>
                <a:rPr lang="zh-CN" altLang="en-US" sz="1600" noProof="1" smtClean="0">
                  <a:solidFill>
                    <a:schemeClr val="bg1"/>
                  </a:solidFill>
                  <a:latin typeface="+mj-ea"/>
                  <a:ea typeface="+mj-ea"/>
                </a:rPr>
                <a:t>申请人</a:t>
              </a:r>
              <a:endParaRPr lang="en-US" altLang="zh-CN" sz="1600" noProof="1" smtClean="0">
                <a:solidFill>
                  <a:schemeClr val="bg1"/>
                </a:solidFill>
                <a:latin typeface="+mj-ea"/>
                <a:ea typeface="+mj-ea"/>
              </a:endParaRPr>
            </a:p>
            <a:p>
              <a:pPr algn="ctr"/>
              <a:r>
                <a:rPr lang="zh-CN" altLang="en-US" sz="1600" noProof="1" smtClean="0">
                  <a:solidFill>
                    <a:schemeClr val="bg1"/>
                  </a:solidFill>
                  <a:latin typeface="+mj-ea"/>
                  <a:ea typeface="+mj-ea"/>
                </a:rPr>
                <a:t>表态</a:t>
              </a:r>
              <a:endParaRPr lang="zh-CN" altLang="en-US" sz="1600" noProof="1">
                <a:solidFill>
                  <a:schemeClr val="bg1"/>
                </a:solidFill>
                <a:latin typeface="+mj-ea"/>
                <a:ea typeface="+mj-ea"/>
              </a:endParaRPr>
            </a:p>
          </p:txBody>
        </p:sp>
        <p:sp>
          <p:nvSpPr>
            <p:cNvPr id="240" name="TextBox 67"/>
            <p:cNvSpPr txBox="1"/>
            <p:nvPr/>
          </p:nvSpPr>
          <p:spPr>
            <a:xfrm>
              <a:off x="4848709" y="5834083"/>
              <a:ext cx="2563767" cy="374571"/>
            </a:xfrm>
            <a:prstGeom prst="roundRect">
              <a:avLst>
                <a:gd name="adj" fmla="val 50000"/>
              </a:avLst>
            </a:prstGeom>
            <a:solidFill>
              <a:schemeClr val="accent1"/>
            </a:solidFill>
            <a:effectLst/>
          </p:spPr>
          <p:txBody>
            <a:bodyPr wrap="square" anchor="ctr">
              <a:noAutofit/>
            </a:bodyPr>
            <a:lstStyle/>
            <a:p>
              <a:pPr algn="ctr"/>
              <a:r>
                <a:rPr lang="zh-CN" altLang="en-US" sz="1600" noProof="1">
                  <a:solidFill>
                    <a:schemeClr val="bg1"/>
                  </a:solidFill>
                  <a:latin typeface="+mj-ea"/>
                  <a:ea typeface="+mj-ea"/>
                </a:rPr>
                <a:t>报上级党委审批</a:t>
              </a:r>
            </a:p>
          </p:txBody>
        </p:sp>
      </p:grpSp>
      <p:sp>
        <p:nvSpPr>
          <p:cNvPr id="2" name="标题 1"/>
          <p:cNvSpPr>
            <a:spLocks noGrp="1"/>
          </p:cNvSpPr>
          <p:nvPr>
            <p:ph type="title"/>
          </p:nvPr>
        </p:nvSpPr>
        <p:spPr/>
        <p:txBody>
          <a:bodyPr/>
          <a:lstStyle/>
          <a:p>
            <a:r>
              <a:rPr lang="zh-CN" altLang="en-US" dirty="0"/>
              <a:t>党员发展工作</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85"/>
                                        </p:tgtEl>
                                        <p:attrNameLst>
                                          <p:attrName>style.visibility</p:attrName>
                                        </p:attrNameLst>
                                      </p:cBhvr>
                                      <p:to>
                                        <p:strVal val="visible"/>
                                      </p:to>
                                    </p:set>
                                    <p:anim by="(-#ppt_w*2)" calcmode="lin" valueType="num">
                                      <p:cBhvr rctx="PPT">
                                        <p:cTn id="7" dur="200" autoRev="1" fill="hold">
                                          <p:stCondLst>
                                            <p:cond delay="0"/>
                                          </p:stCondLst>
                                        </p:cTn>
                                        <p:tgtEl>
                                          <p:spTgt spid="85"/>
                                        </p:tgtEl>
                                        <p:attrNameLst>
                                          <p:attrName>ppt_w</p:attrName>
                                        </p:attrNameLst>
                                      </p:cBhvr>
                                    </p:anim>
                                    <p:anim by="(#ppt_w*0.50)" calcmode="lin" valueType="num">
                                      <p:cBhvr>
                                        <p:cTn id="8" dur="200" decel="50000" autoRev="1" fill="hold">
                                          <p:stCondLst>
                                            <p:cond delay="0"/>
                                          </p:stCondLst>
                                        </p:cTn>
                                        <p:tgtEl>
                                          <p:spTgt spid="85"/>
                                        </p:tgtEl>
                                        <p:attrNameLst>
                                          <p:attrName>ppt_x</p:attrName>
                                        </p:attrNameLst>
                                      </p:cBhvr>
                                    </p:anim>
                                    <p:anim from="(-#ppt_h/2)" to="(#ppt_y)" calcmode="lin" valueType="num">
                                      <p:cBhvr>
                                        <p:cTn id="9" dur="400" fill="hold">
                                          <p:stCondLst>
                                            <p:cond delay="0"/>
                                          </p:stCondLst>
                                        </p:cTn>
                                        <p:tgtEl>
                                          <p:spTgt spid="85"/>
                                        </p:tgtEl>
                                        <p:attrNameLst>
                                          <p:attrName>ppt_y</p:attrName>
                                        </p:attrNameLst>
                                      </p:cBhvr>
                                    </p:anim>
                                    <p:animRot by="21600000">
                                      <p:cBhvr>
                                        <p:cTn id="10" dur="400" fill="hold">
                                          <p:stCondLst>
                                            <p:cond delay="0"/>
                                          </p:stCondLst>
                                        </p:cTn>
                                        <p:tgtEl>
                                          <p:spTgt spid="85"/>
                                        </p:tgtEl>
                                        <p:attrNameLst>
                                          <p:attrName>r</p:attrName>
                                        </p:attrNameLst>
                                      </p:cBhvr>
                                    </p:animRot>
                                  </p:childTnLst>
                                </p:cTn>
                              </p:par>
                            </p:childTnLst>
                          </p:cTn>
                        </p:par>
                        <p:par>
                          <p:cTn id="11" fill="hold">
                            <p:stCondLst>
                              <p:cond delay="720"/>
                            </p:stCondLst>
                            <p:childTnLst>
                              <p:par>
                                <p:cTn id="12" presetID="42"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2000"/>
                                        <p:tgtEl>
                                          <p:spTgt spid="4"/>
                                        </p:tgtEl>
                                      </p:cBhvr>
                                    </p:animEffect>
                                    <p:anim calcmode="lin" valueType="num">
                                      <p:cBhvr>
                                        <p:cTn id="15" dur="2000" fill="hold"/>
                                        <p:tgtEl>
                                          <p:spTgt spid="4"/>
                                        </p:tgtEl>
                                        <p:attrNameLst>
                                          <p:attrName>ppt_x</p:attrName>
                                        </p:attrNameLst>
                                      </p:cBhvr>
                                      <p:tavLst>
                                        <p:tav tm="0">
                                          <p:val>
                                            <p:strVal val="#ppt_x"/>
                                          </p:val>
                                        </p:tav>
                                        <p:tav tm="100000">
                                          <p:val>
                                            <p:strVal val="#ppt_x"/>
                                          </p:val>
                                        </p:tav>
                                      </p:tavLst>
                                    </p:anim>
                                    <p:anim calcmode="lin" valueType="num">
                                      <p:cBhvr>
                                        <p:cTn id="16" dur="2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812801" y="2669949"/>
            <a:ext cx="10566400" cy="3077708"/>
          </a:xfrm>
          <a:prstGeom prst="rect">
            <a:avLst/>
          </a:prstGeom>
          <a:noFill/>
          <a:ln w="9525">
            <a:solidFill>
              <a:schemeClr val="accent1"/>
            </a:solidFill>
            <a:prstDash val="dash"/>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endParaRPr lang="zh-CN" altLang="en-US"/>
          </a:p>
        </p:txBody>
      </p:sp>
      <p:sp>
        <p:nvSpPr>
          <p:cNvPr id="6" name="椭圆 5"/>
          <p:cNvSpPr/>
          <p:nvPr/>
        </p:nvSpPr>
        <p:spPr bwMode="auto">
          <a:xfrm>
            <a:off x="4305858" y="2432303"/>
            <a:ext cx="3580284" cy="3580284"/>
          </a:xfrm>
          <a:prstGeom prst="ellipse">
            <a:avLst/>
          </a:prstGeom>
          <a:solidFill>
            <a:schemeClr val="bg1"/>
          </a:solidFill>
          <a:ln w="76200" cap="flat" cmpd="sng" algn="ctr">
            <a:solidFill>
              <a:schemeClr val="accent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 name="矩形 1"/>
          <p:cNvSpPr>
            <a:spLocks noChangeArrowheads="1"/>
          </p:cNvSpPr>
          <p:nvPr/>
        </p:nvSpPr>
        <p:spPr bwMode="auto">
          <a:xfrm>
            <a:off x="2925902" y="1278845"/>
            <a:ext cx="63401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zh-CN" altLang="en-US" sz="2400" b="1" dirty="0">
                <a:solidFill>
                  <a:schemeClr val="accent1"/>
                </a:solidFill>
                <a:latin typeface="微软雅黑" panose="020B0503020204020204" pitchFamily="34" charset="-122"/>
                <a:ea typeface="微软雅黑" panose="020B0503020204020204" pitchFamily="34" charset="-122"/>
              </a:rPr>
              <a:t>党内选举是党员行使党内民主权利的重要体现</a:t>
            </a:r>
          </a:p>
        </p:txBody>
      </p:sp>
      <p:sp>
        <p:nvSpPr>
          <p:cNvPr id="7" name="箭头: 五边形 6"/>
          <p:cNvSpPr/>
          <p:nvPr/>
        </p:nvSpPr>
        <p:spPr bwMode="auto">
          <a:xfrm>
            <a:off x="781351" y="3128803"/>
            <a:ext cx="72000" cy="2160000"/>
          </a:xfrm>
          <a:prstGeom prst="rect">
            <a:avLst/>
          </a:prstGeom>
          <a:solidFill>
            <a:schemeClr val="accent1"/>
          </a:solidFill>
          <a:ln w="38100"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9" name="矩形 8"/>
          <p:cNvSpPr/>
          <p:nvPr/>
        </p:nvSpPr>
        <p:spPr>
          <a:xfrm>
            <a:off x="1443485" y="3188595"/>
            <a:ext cx="2016466" cy="523220"/>
          </a:xfrm>
          <a:prstGeom prst="rect">
            <a:avLst/>
          </a:prstGeom>
        </p:spPr>
        <p:txBody>
          <a:bodyPr wrap="square">
            <a:spAutoFit/>
          </a:bodyPr>
          <a:lstStyle/>
          <a:p>
            <a:pPr algn="ctr" eaLnBrk="0" hangingPunct="0"/>
            <a:r>
              <a:rPr lang="zh-CN" altLang="en-US" sz="2800" b="1" noProof="1">
                <a:solidFill>
                  <a:schemeClr val="accent1"/>
                </a:solidFill>
                <a:latin typeface="+mj-ea"/>
                <a:ea typeface="+mj-ea"/>
                <a:sym typeface="+mn-ea"/>
              </a:rPr>
              <a:t>基本要求</a:t>
            </a:r>
            <a:endParaRPr lang="zh-CN" altLang="en-US" sz="2800" noProof="1">
              <a:solidFill>
                <a:schemeClr val="accent1"/>
              </a:solidFill>
              <a:latin typeface="+mj-ea"/>
              <a:ea typeface="+mj-ea"/>
              <a:sym typeface="+mn-ea"/>
            </a:endParaRPr>
          </a:p>
        </p:txBody>
      </p:sp>
      <p:sp>
        <p:nvSpPr>
          <p:cNvPr id="10" name="矩形 9"/>
          <p:cNvSpPr>
            <a:spLocks noChangeArrowheads="1"/>
          </p:cNvSpPr>
          <p:nvPr/>
        </p:nvSpPr>
        <p:spPr bwMode="auto">
          <a:xfrm>
            <a:off x="1275344" y="4065361"/>
            <a:ext cx="235274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hangingPunct="0"/>
            <a:r>
              <a:rPr lang="zh-CN" altLang="en-US" sz="2400" dirty="0">
                <a:solidFill>
                  <a:schemeClr val="accent1">
                    <a:lumMod val="50000"/>
                  </a:schemeClr>
                </a:solidFill>
                <a:latin typeface="微软雅黑" panose="020B0503020204020204" pitchFamily="34" charset="-122"/>
                <a:ea typeface="微软雅黑" panose="020B0503020204020204" pitchFamily="34" charset="-122"/>
              </a:rPr>
              <a:t>充分</a:t>
            </a:r>
            <a:r>
              <a:rPr lang="zh-CN" altLang="en-US" sz="2400" dirty="0" smtClean="0">
                <a:solidFill>
                  <a:schemeClr val="accent1">
                    <a:lumMod val="50000"/>
                  </a:schemeClr>
                </a:solidFill>
                <a:latin typeface="微软雅黑" panose="020B0503020204020204" pitchFamily="34" charset="-122"/>
                <a:ea typeface="微软雅黑" panose="020B0503020204020204" pitchFamily="34" charset="-122"/>
              </a:rPr>
              <a:t>体现</a:t>
            </a:r>
            <a:endParaRPr lang="en-US" altLang="zh-CN" sz="2400" dirty="0" smtClean="0">
              <a:solidFill>
                <a:schemeClr val="accent1">
                  <a:lumMod val="50000"/>
                </a:schemeClr>
              </a:solidFill>
              <a:latin typeface="微软雅黑" panose="020B0503020204020204" pitchFamily="34" charset="-122"/>
              <a:ea typeface="微软雅黑" panose="020B0503020204020204" pitchFamily="34" charset="-122"/>
            </a:endParaRPr>
          </a:p>
          <a:p>
            <a:pPr algn="ctr" hangingPunct="0"/>
            <a:r>
              <a:rPr lang="zh-CN" altLang="en-US" sz="2400" dirty="0" smtClean="0">
                <a:solidFill>
                  <a:schemeClr val="accent1">
                    <a:lumMod val="50000"/>
                  </a:schemeClr>
                </a:solidFill>
                <a:latin typeface="微软雅黑" panose="020B0503020204020204" pitchFamily="34" charset="-122"/>
                <a:ea typeface="微软雅黑" panose="020B0503020204020204" pitchFamily="34" charset="-122"/>
              </a:rPr>
              <a:t>选举人</a:t>
            </a:r>
            <a:r>
              <a:rPr lang="zh-CN" altLang="en-US" sz="2400" dirty="0">
                <a:solidFill>
                  <a:schemeClr val="accent1">
                    <a:lumMod val="50000"/>
                  </a:schemeClr>
                </a:solidFill>
                <a:latin typeface="微软雅黑" panose="020B0503020204020204" pitchFamily="34" charset="-122"/>
                <a:ea typeface="微软雅黑" panose="020B0503020204020204" pitchFamily="34" charset="-122"/>
              </a:rPr>
              <a:t>的意志</a:t>
            </a:r>
          </a:p>
        </p:txBody>
      </p:sp>
      <p:sp>
        <p:nvSpPr>
          <p:cNvPr id="16" name="箭头: 五边形 15"/>
          <p:cNvSpPr/>
          <p:nvPr/>
        </p:nvSpPr>
        <p:spPr bwMode="auto">
          <a:xfrm>
            <a:off x="11345380" y="3128803"/>
            <a:ext cx="72000" cy="2160000"/>
          </a:xfrm>
          <a:prstGeom prst="rect">
            <a:avLst/>
          </a:prstGeom>
          <a:solidFill>
            <a:schemeClr val="accent1"/>
          </a:solidFill>
          <a:ln w="38100"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17" name="矩形 16"/>
          <p:cNvSpPr/>
          <p:nvPr/>
        </p:nvSpPr>
        <p:spPr>
          <a:xfrm>
            <a:off x="8791951" y="3188595"/>
            <a:ext cx="1736354" cy="523220"/>
          </a:xfrm>
          <a:prstGeom prst="rect">
            <a:avLst/>
          </a:prstGeom>
        </p:spPr>
        <p:txBody>
          <a:bodyPr wrap="square">
            <a:spAutoFit/>
          </a:bodyPr>
          <a:lstStyle/>
          <a:p>
            <a:pPr algn="ctr" eaLnBrk="0" hangingPunct="0"/>
            <a:r>
              <a:rPr lang="zh-CN" altLang="en-US" sz="2800" b="1" noProof="1">
                <a:solidFill>
                  <a:schemeClr val="accent1"/>
                </a:solidFill>
                <a:latin typeface="+mj-ea"/>
                <a:ea typeface="+mj-ea"/>
                <a:sym typeface="+mn-ea"/>
              </a:rPr>
              <a:t>基本原则</a:t>
            </a:r>
            <a:endParaRPr lang="zh-CN" altLang="en-US" sz="2800" noProof="1">
              <a:solidFill>
                <a:schemeClr val="accent1"/>
              </a:solidFill>
              <a:latin typeface="+mj-ea"/>
              <a:ea typeface="+mj-ea"/>
              <a:sym typeface="+mn-ea"/>
            </a:endParaRPr>
          </a:p>
        </p:txBody>
      </p:sp>
      <p:sp>
        <p:nvSpPr>
          <p:cNvPr id="18" name="矩形 17"/>
          <p:cNvSpPr>
            <a:spLocks noChangeArrowheads="1"/>
          </p:cNvSpPr>
          <p:nvPr/>
        </p:nvSpPr>
        <p:spPr bwMode="auto">
          <a:xfrm>
            <a:off x="7856496" y="3983378"/>
            <a:ext cx="3421104"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indent="0" algn="ctr" eaLnBrk="1">
              <a:spcBef>
                <a:spcPts val="1200"/>
              </a:spcBef>
            </a:pPr>
            <a:r>
              <a:rPr lang="zh-CN" altLang="en-US" dirty="0">
                <a:solidFill>
                  <a:schemeClr val="accent1">
                    <a:lumMod val="50000"/>
                  </a:schemeClr>
                </a:solidFill>
                <a:latin typeface="微软雅黑" panose="020B0503020204020204" pitchFamily="34" charset="-122"/>
                <a:ea typeface="微软雅黑" panose="020B0503020204020204" pitchFamily="34" charset="-122"/>
              </a:rPr>
              <a:t>选举权平等的</a:t>
            </a:r>
            <a:r>
              <a:rPr lang="zh-CN" altLang="en-US" dirty="0" smtClean="0">
                <a:solidFill>
                  <a:schemeClr val="accent1">
                    <a:lumMod val="50000"/>
                  </a:schemeClr>
                </a:solidFill>
                <a:latin typeface="微软雅黑" panose="020B0503020204020204" pitchFamily="34" charset="-122"/>
                <a:ea typeface="微软雅黑" panose="020B0503020204020204" pitchFamily="34" charset="-122"/>
              </a:rPr>
              <a:t>原则</a:t>
            </a:r>
            <a:endParaRPr lang="en-US" altLang="zh-CN" dirty="0">
              <a:solidFill>
                <a:schemeClr val="accent1">
                  <a:lumMod val="50000"/>
                </a:schemeClr>
              </a:solidFill>
              <a:latin typeface="微软雅黑" panose="020B0503020204020204" pitchFamily="34" charset="-122"/>
              <a:ea typeface="微软雅黑" panose="020B0503020204020204" pitchFamily="34" charset="-122"/>
            </a:endParaRPr>
          </a:p>
          <a:p>
            <a:pPr marL="0" indent="0" algn="ctr" eaLnBrk="1">
              <a:spcBef>
                <a:spcPts val="1200"/>
              </a:spcBef>
            </a:pPr>
            <a:r>
              <a:rPr lang="zh-CN" altLang="en-US" dirty="0">
                <a:solidFill>
                  <a:schemeClr val="accent1">
                    <a:lumMod val="50000"/>
                  </a:schemeClr>
                </a:solidFill>
                <a:latin typeface="微软雅黑" panose="020B0503020204020204" pitchFamily="34" charset="-122"/>
                <a:ea typeface="微软雅黑" panose="020B0503020204020204" pitchFamily="34" charset="-122"/>
              </a:rPr>
              <a:t>差额选举和无记名投票的</a:t>
            </a:r>
            <a:r>
              <a:rPr lang="zh-CN" altLang="en-US" dirty="0" smtClean="0">
                <a:solidFill>
                  <a:schemeClr val="accent1">
                    <a:lumMod val="50000"/>
                  </a:schemeClr>
                </a:solidFill>
                <a:latin typeface="微软雅黑" panose="020B0503020204020204" pitchFamily="34" charset="-122"/>
                <a:ea typeface="微软雅黑" panose="020B0503020204020204" pitchFamily="34" charset="-122"/>
              </a:rPr>
              <a:t>原则</a:t>
            </a:r>
            <a:endParaRPr lang="en-US" altLang="zh-CN" dirty="0">
              <a:solidFill>
                <a:schemeClr val="accent1">
                  <a:lumMod val="50000"/>
                </a:schemeClr>
              </a:solidFill>
              <a:latin typeface="微软雅黑" panose="020B0503020204020204" pitchFamily="34" charset="-122"/>
              <a:ea typeface="微软雅黑" panose="020B0503020204020204" pitchFamily="34" charset="-122"/>
            </a:endParaRPr>
          </a:p>
          <a:p>
            <a:pPr marL="0" indent="0" algn="ctr" eaLnBrk="1">
              <a:spcBef>
                <a:spcPts val="1200"/>
              </a:spcBef>
            </a:pPr>
            <a:r>
              <a:rPr lang="zh-CN" altLang="en-US" dirty="0">
                <a:solidFill>
                  <a:schemeClr val="accent1">
                    <a:lumMod val="50000"/>
                  </a:schemeClr>
                </a:solidFill>
                <a:latin typeface="微软雅黑" panose="020B0503020204020204" pitchFamily="34" charset="-122"/>
                <a:ea typeface="微软雅黑" panose="020B0503020204020204" pitchFamily="34" charset="-122"/>
              </a:rPr>
              <a:t>严格执行选举工作纪律的</a:t>
            </a:r>
            <a:r>
              <a:rPr lang="zh-CN" altLang="en-US" dirty="0" smtClean="0">
                <a:solidFill>
                  <a:schemeClr val="accent1">
                    <a:lumMod val="50000"/>
                  </a:schemeClr>
                </a:solidFill>
                <a:latin typeface="微软雅黑" panose="020B0503020204020204" pitchFamily="34" charset="-122"/>
                <a:ea typeface="微软雅黑" panose="020B0503020204020204" pitchFamily="34" charset="-122"/>
              </a:rPr>
              <a:t>原则</a:t>
            </a:r>
            <a:endParaRPr lang="zh-CN" altLang="en-US"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3" name="标题 2"/>
          <p:cNvSpPr>
            <a:spLocks noGrp="1"/>
          </p:cNvSpPr>
          <p:nvPr>
            <p:ph type="title"/>
          </p:nvPr>
        </p:nvSpPr>
        <p:spPr/>
        <p:txBody>
          <a:bodyPr/>
          <a:lstStyle/>
          <a:p>
            <a:r>
              <a:rPr lang="zh-CN" altLang="en-US" dirty="0"/>
              <a:t>党支部</a:t>
            </a:r>
            <a:r>
              <a:rPr lang="zh-CN" altLang="en-US" dirty="0" smtClean="0"/>
              <a:t>选举</a:t>
            </a:r>
            <a:endParaRPr lang="zh-CN" altLang="en-US" dirty="0"/>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4639" y="1988457"/>
            <a:ext cx="3972268" cy="3641728"/>
          </a:xfrm>
          <a:prstGeom prst="rect">
            <a:avLst/>
          </a:prstGeom>
        </p:spPr>
      </p:pic>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750" fill="hold"/>
                                        <p:tgtEl>
                                          <p:spTgt spid="6"/>
                                        </p:tgtEl>
                                        <p:attrNameLst>
                                          <p:attrName>ppt_w</p:attrName>
                                        </p:attrNameLst>
                                      </p:cBhvr>
                                      <p:tavLst>
                                        <p:tav tm="0">
                                          <p:val>
                                            <p:fltVal val="0"/>
                                          </p:val>
                                        </p:tav>
                                        <p:tav tm="100000">
                                          <p:val>
                                            <p:strVal val="#ppt_w"/>
                                          </p:val>
                                        </p:tav>
                                      </p:tavLst>
                                    </p:anim>
                                    <p:anim calcmode="lin" valueType="num">
                                      <p:cBhvr>
                                        <p:cTn id="12" dur="750" fill="hold"/>
                                        <p:tgtEl>
                                          <p:spTgt spid="6"/>
                                        </p:tgtEl>
                                        <p:attrNameLst>
                                          <p:attrName>ppt_h</p:attrName>
                                        </p:attrNameLst>
                                      </p:cBhvr>
                                      <p:tavLst>
                                        <p:tav tm="0">
                                          <p:val>
                                            <p:fltVal val="0"/>
                                          </p:val>
                                        </p:tav>
                                        <p:tav tm="100000">
                                          <p:val>
                                            <p:strVal val="#ppt_h"/>
                                          </p:val>
                                        </p:tav>
                                      </p:tavLst>
                                    </p:anim>
                                    <p:animEffect transition="in" filter="fade">
                                      <p:cBhvr>
                                        <p:cTn id="13" dur="750"/>
                                        <p:tgtEl>
                                          <p:spTgt spid="6"/>
                                        </p:tgtEl>
                                      </p:cBhvr>
                                    </p:animEffect>
                                  </p:childTnLst>
                                </p:cTn>
                              </p:par>
                              <p:par>
                                <p:cTn id="14" presetID="53" presetClass="entr" presetSubtype="16" fill="hold" nodeType="withEffect">
                                  <p:stCondLst>
                                    <p:cond delay="350"/>
                                  </p:stCondLst>
                                  <p:childTnLst>
                                    <p:set>
                                      <p:cBhvr>
                                        <p:cTn id="15" dur="1" fill="hold">
                                          <p:stCondLst>
                                            <p:cond delay="0"/>
                                          </p:stCondLst>
                                        </p:cTn>
                                        <p:tgtEl>
                                          <p:spTgt spid="5"/>
                                        </p:tgtEl>
                                        <p:attrNameLst>
                                          <p:attrName>style.visibility</p:attrName>
                                        </p:attrNameLst>
                                      </p:cBhvr>
                                      <p:to>
                                        <p:strVal val="visible"/>
                                      </p:to>
                                    </p:set>
                                    <p:anim calcmode="lin" valueType="num">
                                      <p:cBhvr>
                                        <p:cTn id="16" dur="750" fill="hold"/>
                                        <p:tgtEl>
                                          <p:spTgt spid="5"/>
                                        </p:tgtEl>
                                        <p:attrNameLst>
                                          <p:attrName>ppt_w</p:attrName>
                                        </p:attrNameLst>
                                      </p:cBhvr>
                                      <p:tavLst>
                                        <p:tav tm="0">
                                          <p:val>
                                            <p:fltVal val="0"/>
                                          </p:val>
                                        </p:tav>
                                        <p:tav tm="100000">
                                          <p:val>
                                            <p:strVal val="#ppt_w"/>
                                          </p:val>
                                        </p:tav>
                                      </p:tavLst>
                                    </p:anim>
                                    <p:anim calcmode="lin" valueType="num">
                                      <p:cBhvr>
                                        <p:cTn id="17" dur="750" fill="hold"/>
                                        <p:tgtEl>
                                          <p:spTgt spid="5"/>
                                        </p:tgtEl>
                                        <p:attrNameLst>
                                          <p:attrName>ppt_h</p:attrName>
                                        </p:attrNameLst>
                                      </p:cBhvr>
                                      <p:tavLst>
                                        <p:tav tm="0">
                                          <p:val>
                                            <p:fltVal val="0"/>
                                          </p:val>
                                        </p:tav>
                                        <p:tav tm="100000">
                                          <p:val>
                                            <p:strVal val="#ppt_h"/>
                                          </p:val>
                                        </p:tav>
                                      </p:tavLst>
                                    </p:anim>
                                    <p:animEffect transition="in" filter="fade">
                                      <p:cBhvr>
                                        <p:cTn id="18" dur="750"/>
                                        <p:tgtEl>
                                          <p:spTgt spid="5"/>
                                        </p:tgtEl>
                                      </p:cBhvr>
                                    </p:animEffect>
                                  </p:childTnLst>
                                </p:cTn>
                              </p:par>
                            </p:childTnLst>
                          </p:cTn>
                        </p:par>
                        <p:par>
                          <p:cTn id="19" fill="hold">
                            <p:stCondLst>
                              <p:cond delay="1600"/>
                            </p:stCondLst>
                            <p:childTnLst>
                              <p:par>
                                <p:cTn id="20" presetID="16" presetClass="entr" presetSubtype="21"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par>
                          <p:cTn id="23" fill="hold">
                            <p:stCondLst>
                              <p:cond delay="2100"/>
                            </p:stCondLst>
                            <p:childTnLst>
                              <p:par>
                                <p:cTn id="24" presetID="16" presetClass="entr" presetSubtype="26"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Horizontal)">
                                      <p:cBhvr>
                                        <p:cTn id="26" dur="500"/>
                                        <p:tgtEl>
                                          <p:spTgt spid="7"/>
                                        </p:tgtEl>
                                      </p:cBhvr>
                                    </p:animEffect>
                                  </p:childTnLst>
                                </p:cTn>
                              </p:par>
                              <p:par>
                                <p:cTn id="27" presetID="16" presetClass="entr" presetSubtype="26"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arn(inHorizontal)">
                                      <p:cBhvr>
                                        <p:cTn id="29" dur="500"/>
                                        <p:tgtEl>
                                          <p:spTgt spid="16"/>
                                        </p:tgtEl>
                                      </p:cBhvr>
                                    </p:animEffect>
                                  </p:childTnLst>
                                </p:cTn>
                              </p:par>
                            </p:childTnLst>
                          </p:cTn>
                        </p:par>
                        <p:par>
                          <p:cTn id="30" fill="hold">
                            <p:stCondLst>
                              <p:cond delay="2600"/>
                            </p:stCondLst>
                            <p:childTnLst>
                              <p:par>
                                <p:cTn id="31" presetID="31"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 calcmode="lin" valueType="num">
                                      <p:cBhvr>
                                        <p:cTn id="35" dur="500" fill="hold"/>
                                        <p:tgtEl>
                                          <p:spTgt spid="9"/>
                                        </p:tgtEl>
                                        <p:attrNameLst>
                                          <p:attrName>style.rotation</p:attrName>
                                        </p:attrNameLst>
                                      </p:cBhvr>
                                      <p:tavLst>
                                        <p:tav tm="0">
                                          <p:val>
                                            <p:fltVal val="90"/>
                                          </p:val>
                                        </p:tav>
                                        <p:tav tm="100000">
                                          <p:val>
                                            <p:fltVal val="0"/>
                                          </p:val>
                                        </p:tav>
                                      </p:tavLst>
                                    </p:anim>
                                    <p:animEffect transition="in" filter="fade">
                                      <p:cBhvr>
                                        <p:cTn id="36" dur="500"/>
                                        <p:tgtEl>
                                          <p:spTgt spid="9"/>
                                        </p:tgtEl>
                                      </p:cBhvr>
                                    </p:animEffect>
                                  </p:childTnLst>
                                </p:cTn>
                              </p:par>
                            </p:childTnLst>
                          </p:cTn>
                        </p:par>
                        <p:par>
                          <p:cTn id="37" fill="hold">
                            <p:stCondLst>
                              <p:cond delay="3100"/>
                            </p:stCondLst>
                            <p:childTnLst>
                              <p:par>
                                <p:cTn id="38" presetID="22" presetClass="entr" presetSubtype="8"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nodeType="afterGroup">
                            <p:stCondLst>
                              <p:cond delay="3600"/>
                            </p:stCondLst>
                            <p:childTnLst>
                              <p:par>
                                <p:cTn id="42" presetID="31" presetClass="entr" presetSubtype="0"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 calcmode="lin" valueType="num">
                                      <p:cBhvr>
                                        <p:cTn id="46" dur="500" fill="hold"/>
                                        <p:tgtEl>
                                          <p:spTgt spid="17"/>
                                        </p:tgtEl>
                                        <p:attrNameLst>
                                          <p:attrName>style.rotation</p:attrName>
                                        </p:attrNameLst>
                                      </p:cBhvr>
                                      <p:tavLst>
                                        <p:tav tm="0">
                                          <p:val>
                                            <p:fltVal val="90"/>
                                          </p:val>
                                        </p:tav>
                                        <p:tav tm="100000">
                                          <p:val>
                                            <p:fltVal val="0"/>
                                          </p:val>
                                        </p:tav>
                                      </p:tavLst>
                                    </p:anim>
                                    <p:animEffect transition="in" filter="fade">
                                      <p:cBhvr>
                                        <p:cTn id="47" dur="500"/>
                                        <p:tgtEl>
                                          <p:spTgt spid="17"/>
                                        </p:tgtEl>
                                      </p:cBhvr>
                                    </p:animEffect>
                                  </p:childTnLst>
                                </p:cTn>
                              </p:par>
                            </p:childTnLst>
                          </p:cTn>
                        </p:par>
                        <p:par>
                          <p:cTn id="48" fill="hold" nodeType="afterGroup">
                            <p:stCondLst>
                              <p:cond delay="4100"/>
                            </p:stCondLst>
                            <p:childTnLst>
                              <p:par>
                                <p:cTn id="49" presetID="22" presetClass="entr" presetSubtype="8"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2" grpId="0"/>
      <p:bldP spid="7" grpId="0" animBg="1"/>
      <p:bldP spid="9" grpId="0"/>
      <p:bldP spid="10" grpId="0"/>
      <p:bldP spid="16" grpId="0" animBg="1"/>
      <p:bldP spid="17" grpId="0"/>
      <p:bldP spid="1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13"/>
          <p:cNvSpPr txBox="1"/>
          <p:nvPr/>
        </p:nvSpPr>
        <p:spPr>
          <a:xfrm>
            <a:off x="1232880" y="4068702"/>
            <a:ext cx="2442795" cy="769441"/>
          </a:xfrm>
          <a:prstGeom prst="rect">
            <a:avLst/>
          </a:prstGeom>
          <a:noFill/>
        </p:spPr>
        <p:txBody>
          <a:bodyPr wrap="square">
            <a:spAutoFit/>
          </a:bodyPr>
          <a:lstStyle/>
          <a:p>
            <a:pPr eaLnBrk="0" hangingPunct="0"/>
            <a:r>
              <a:rPr lang="zh-CN" altLang="en-US" sz="4400" b="1" noProof="1">
                <a:solidFill>
                  <a:schemeClr val="accent1"/>
                </a:solidFill>
                <a:latin typeface="+mn-ea"/>
                <a:ea typeface="+mn-ea"/>
                <a:sym typeface="+mn-ea"/>
              </a:rPr>
              <a:t>三</a:t>
            </a:r>
            <a:r>
              <a:rPr lang="zh-CN" altLang="en-US" sz="4400" b="1" noProof="1" smtClean="0">
                <a:solidFill>
                  <a:schemeClr val="accent1"/>
                </a:solidFill>
                <a:latin typeface="+mn-ea"/>
                <a:ea typeface="+mn-ea"/>
                <a:sym typeface="+mn-ea"/>
              </a:rPr>
              <a:t>个</a:t>
            </a:r>
            <a:r>
              <a:rPr lang="zh-CN" altLang="en-US" sz="4400" b="1" noProof="1">
                <a:solidFill>
                  <a:schemeClr val="accent1"/>
                </a:solidFill>
                <a:latin typeface="+mn-ea"/>
                <a:ea typeface="+mn-ea"/>
                <a:sym typeface="+mn-ea"/>
              </a:rPr>
              <a:t>任务</a:t>
            </a:r>
          </a:p>
        </p:txBody>
      </p:sp>
      <p:sp>
        <p:nvSpPr>
          <p:cNvPr id="34" name="TextBox 14"/>
          <p:cNvSpPr txBox="1">
            <a:spLocks noChangeArrowheads="1"/>
          </p:cNvSpPr>
          <p:nvPr/>
        </p:nvSpPr>
        <p:spPr bwMode="auto">
          <a:xfrm>
            <a:off x="768354" y="3460417"/>
            <a:ext cx="3371846" cy="562630"/>
          </a:xfrm>
          <a:prstGeom prst="roundRect">
            <a:avLst>
              <a:gd name="adj" fmla="val 50000"/>
            </a:avLst>
          </a:prstGeom>
          <a:solidFill>
            <a:schemeClr val="accent1"/>
          </a:solidFill>
          <a:ln>
            <a:noFill/>
          </a:ln>
          <a:extLst/>
        </p:spPr>
        <p:txBody>
          <a:bodyPr wrap="square" anchor="ctr">
            <a:spAutoFit/>
          </a:bodyPr>
          <a:lstStyle/>
          <a:p>
            <a:pPr algn="ctr" hangingPunct="0"/>
            <a:r>
              <a:rPr lang="zh-CN" altLang="en-US" sz="2000" dirty="0">
                <a:solidFill>
                  <a:schemeClr val="bg2"/>
                </a:solidFill>
                <a:latin typeface="微软雅黑" panose="020B0503020204020204" pitchFamily="34" charset="-122"/>
                <a:ea typeface="微软雅黑" panose="020B0503020204020204" pitchFamily="34" charset="-122"/>
              </a:rPr>
              <a:t>党支部的选举任务</a:t>
            </a:r>
          </a:p>
        </p:txBody>
      </p:sp>
      <p:sp>
        <p:nvSpPr>
          <p:cNvPr id="35" name="TextBox 20"/>
          <p:cNvSpPr txBox="1">
            <a:spLocks noChangeArrowheads="1"/>
          </p:cNvSpPr>
          <p:nvPr/>
        </p:nvSpPr>
        <p:spPr bwMode="auto">
          <a:xfrm>
            <a:off x="4505209" y="1420813"/>
            <a:ext cx="4093226" cy="476726"/>
          </a:xfrm>
          <a:prstGeom prst="roundRect">
            <a:avLst>
              <a:gd name="adj" fmla="val 50000"/>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lIns="216000" anchor="ctr">
            <a:noAutofit/>
          </a:bodyPr>
          <a:lstStyle/>
          <a:p>
            <a:pPr eaLnBrk="0" hangingPunct="0"/>
            <a:r>
              <a:rPr lang="zh-CN" altLang="en-US" sz="2200" dirty="0">
                <a:solidFill>
                  <a:schemeClr val="accent1"/>
                </a:solidFill>
                <a:latin typeface="微软雅黑" panose="020B0503020204020204" pitchFamily="34" charset="-122"/>
                <a:ea typeface="微软雅黑" panose="020B0503020204020204" pitchFamily="34" charset="-122"/>
              </a:rPr>
              <a:t>按期改选党支部委员会</a:t>
            </a:r>
          </a:p>
        </p:txBody>
      </p:sp>
      <p:sp>
        <p:nvSpPr>
          <p:cNvPr id="36" name="TextBox 21"/>
          <p:cNvSpPr txBox="1">
            <a:spLocks noChangeArrowheads="1"/>
          </p:cNvSpPr>
          <p:nvPr/>
        </p:nvSpPr>
        <p:spPr bwMode="auto">
          <a:xfrm>
            <a:off x="4505209" y="2781073"/>
            <a:ext cx="4093226" cy="476726"/>
          </a:xfrm>
          <a:prstGeom prst="roundRect">
            <a:avLst>
              <a:gd name="adj" fmla="val 50000"/>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lIns="216000" anchor="ctr">
            <a:noAutofit/>
          </a:bodyPr>
          <a:lstStyle/>
          <a:p>
            <a:pPr eaLnBrk="0" hangingPunct="0"/>
            <a:r>
              <a:rPr lang="zh-CN" altLang="en-US" sz="2200">
                <a:solidFill>
                  <a:schemeClr val="accent1"/>
                </a:solidFill>
                <a:latin typeface="微软雅黑" panose="020B0503020204020204" pitchFamily="34" charset="-122"/>
                <a:ea typeface="微软雅黑" panose="020B0503020204020204" pitchFamily="34" charset="-122"/>
              </a:rPr>
              <a:t>补选党支部委员</a:t>
            </a:r>
          </a:p>
        </p:txBody>
      </p:sp>
      <p:sp>
        <p:nvSpPr>
          <p:cNvPr id="37" name="TextBox 22"/>
          <p:cNvSpPr txBox="1">
            <a:spLocks noChangeArrowheads="1"/>
          </p:cNvSpPr>
          <p:nvPr/>
        </p:nvSpPr>
        <p:spPr bwMode="auto">
          <a:xfrm>
            <a:off x="4505209" y="4491039"/>
            <a:ext cx="4093226" cy="476726"/>
          </a:xfrm>
          <a:prstGeom prst="roundRect">
            <a:avLst>
              <a:gd name="adj" fmla="val 50000"/>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square" lIns="216000" anchor="ctr">
            <a:noAutofit/>
          </a:bodyPr>
          <a:lstStyle/>
          <a:p>
            <a:pPr eaLnBrk="0" hangingPunct="0"/>
            <a:r>
              <a:rPr lang="zh-CN" altLang="en-US" sz="2200" dirty="0">
                <a:solidFill>
                  <a:schemeClr val="accent1"/>
                </a:solidFill>
                <a:latin typeface="微软雅黑" panose="020B0503020204020204" pitchFamily="34" charset="-122"/>
                <a:ea typeface="微软雅黑" panose="020B0503020204020204" pitchFamily="34" charset="-122"/>
              </a:rPr>
              <a:t>选举出席上级党代会代表</a:t>
            </a:r>
          </a:p>
        </p:txBody>
      </p:sp>
      <p:sp>
        <p:nvSpPr>
          <p:cNvPr id="38" name="TextBox 23"/>
          <p:cNvSpPr txBox="1">
            <a:spLocks noChangeArrowheads="1"/>
          </p:cNvSpPr>
          <p:nvPr/>
        </p:nvSpPr>
        <p:spPr bwMode="auto">
          <a:xfrm>
            <a:off x="4690269" y="1962151"/>
            <a:ext cx="6600031" cy="656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200"/>
              </a:lnSpc>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党章第</a:t>
            </a:r>
            <a:r>
              <a:rPr lang="en-US" altLang="zh-CN" sz="1600" dirty="0">
                <a:solidFill>
                  <a:schemeClr val="accent1">
                    <a:lumMod val="50000"/>
                  </a:schemeClr>
                </a:solidFill>
                <a:latin typeface="微软雅黑" panose="020B0503020204020204" pitchFamily="34" charset="-122"/>
                <a:ea typeface="微软雅黑" panose="020B0503020204020204" pitchFamily="34" charset="-122"/>
              </a:rPr>
              <a:t>30</a:t>
            </a: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条规定：党的基层委员会每届任期</a:t>
            </a:r>
            <a:r>
              <a:rPr lang="en-US" altLang="zh-CN" sz="1600" dirty="0">
                <a:solidFill>
                  <a:schemeClr val="accent1">
                    <a:lumMod val="50000"/>
                  </a:schemeClr>
                </a:solidFill>
                <a:latin typeface="微软雅黑" panose="020B0503020204020204" pitchFamily="34" charset="-122"/>
                <a:ea typeface="微软雅黑" panose="020B0503020204020204" pitchFamily="34" charset="-122"/>
              </a:rPr>
              <a:t>3</a:t>
            </a: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年至</a:t>
            </a:r>
            <a:r>
              <a:rPr lang="en-US" altLang="zh-CN" sz="1600" dirty="0">
                <a:solidFill>
                  <a:schemeClr val="accent1">
                    <a:lumMod val="50000"/>
                  </a:schemeClr>
                </a:solidFill>
                <a:latin typeface="微软雅黑" panose="020B0503020204020204" pitchFamily="34" charset="-122"/>
                <a:ea typeface="微软雅黑" panose="020B0503020204020204" pitchFamily="34" charset="-122"/>
              </a:rPr>
              <a:t>5</a:t>
            </a: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年，总支部委员会、支部委员会每届任期</a:t>
            </a:r>
            <a:r>
              <a:rPr lang="en-US" altLang="zh-CN" sz="1600" dirty="0">
                <a:solidFill>
                  <a:schemeClr val="accent1">
                    <a:lumMod val="50000"/>
                  </a:schemeClr>
                </a:solidFill>
                <a:latin typeface="微软雅黑" panose="020B0503020204020204" pitchFamily="34" charset="-122"/>
                <a:ea typeface="微软雅黑" panose="020B0503020204020204" pitchFamily="34" charset="-122"/>
              </a:rPr>
              <a:t>2</a:t>
            </a: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年或</a:t>
            </a:r>
            <a:r>
              <a:rPr lang="en-US" altLang="zh-CN" sz="1600" dirty="0">
                <a:solidFill>
                  <a:schemeClr val="accent1">
                    <a:lumMod val="50000"/>
                  </a:schemeClr>
                </a:solidFill>
                <a:latin typeface="微软雅黑" panose="020B0503020204020204" pitchFamily="34" charset="-122"/>
                <a:ea typeface="微软雅黑" panose="020B0503020204020204" pitchFamily="34" charset="-122"/>
              </a:rPr>
              <a:t>3</a:t>
            </a: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年。</a:t>
            </a:r>
          </a:p>
        </p:txBody>
      </p:sp>
      <p:sp>
        <p:nvSpPr>
          <p:cNvPr id="39" name="TextBox 24"/>
          <p:cNvSpPr txBox="1">
            <a:spLocks noChangeArrowheads="1"/>
          </p:cNvSpPr>
          <p:nvPr/>
        </p:nvSpPr>
        <p:spPr bwMode="auto">
          <a:xfrm>
            <a:off x="4690269" y="3349399"/>
            <a:ext cx="6600031"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200"/>
              </a:lnSpc>
            </a:pPr>
            <a:r>
              <a:rPr lang="zh-CN" altLang="en-US" sz="1600">
                <a:solidFill>
                  <a:schemeClr val="accent1">
                    <a:lumMod val="50000"/>
                  </a:schemeClr>
                </a:solidFill>
                <a:latin typeface="微软雅黑" panose="020B0503020204020204" pitchFamily="34" charset="-122"/>
                <a:ea typeface="微软雅黑" panose="020B0503020204020204" pitchFamily="34" charset="-122"/>
              </a:rPr>
              <a:t>有下列情况之一的，应视为缺额，应予补选：党支部委员因故调离，或本人辞职、退休或患病不能履行职务的；党支部委员受到撤消党内职务以上处分的。</a:t>
            </a:r>
          </a:p>
        </p:txBody>
      </p:sp>
      <p:sp>
        <p:nvSpPr>
          <p:cNvPr id="40" name="TextBox 26"/>
          <p:cNvSpPr txBox="1">
            <a:spLocks noChangeArrowheads="1"/>
          </p:cNvSpPr>
          <p:nvPr/>
        </p:nvSpPr>
        <p:spPr bwMode="auto">
          <a:xfrm>
            <a:off x="4690269" y="5113340"/>
            <a:ext cx="6600031"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lnSpc>
                <a:spcPts val="2200"/>
              </a:lnSpc>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选举出席上级党代表大会的代表时，被选人只要是党代表大会所属党组织范围的党员，都可以被选为代表。一般应由支部党员大会按照差额选举的办法直接选举产生。</a:t>
            </a:r>
          </a:p>
        </p:txBody>
      </p:sp>
      <p:sp>
        <p:nvSpPr>
          <p:cNvPr id="2" name="标题 1"/>
          <p:cNvSpPr>
            <a:spLocks noGrp="1"/>
          </p:cNvSpPr>
          <p:nvPr>
            <p:ph type="title"/>
          </p:nvPr>
        </p:nvSpPr>
        <p:spPr/>
        <p:txBody>
          <a:bodyPr/>
          <a:lstStyle/>
          <a:p>
            <a:r>
              <a:rPr lang="zh-CN" altLang="en-US" dirty="0"/>
              <a:t>党支部选举</a:t>
            </a:r>
          </a:p>
        </p:txBody>
      </p:sp>
      <p:grpSp>
        <p:nvGrpSpPr>
          <p:cNvPr id="41" name="组合 40"/>
          <p:cNvGrpSpPr/>
          <p:nvPr/>
        </p:nvGrpSpPr>
        <p:grpSpPr>
          <a:xfrm>
            <a:off x="1117040" y="2229333"/>
            <a:ext cx="2674474" cy="1225912"/>
            <a:chOff x="515860" y="2259405"/>
            <a:chExt cx="3751884" cy="1719770"/>
          </a:xfrm>
        </p:grpSpPr>
        <p:sp>
          <p:nvSpPr>
            <p:cNvPr id="42" name="矩形 41"/>
            <p:cNvSpPr/>
            <p:nvPr/>
          </p:nvSpPr>
          <p:spPr bwMode="auto">
            <a:xfrm>
              <a:off x="623544" y="3750917"/>
              <a:ext cx="3528294" cy="194846"/>
            </a:xfrm>
            <a:prstGeom prst="rect">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43" name="组合 42"/>
            <p:cNvGrpSpPr/>
            <p:nvPr/>
          </p:nvGrpSpPr>
          <p:grpSpPr>
            <a:xfrm>
              <a:off x="1538333" y="2259405"/>
              <a:ext cx="1719772" cy="1719770"/>
              <a:chOff x="2709047" y="1321835"/>
              <a:chExt cx="1451340" cy="1451338"/>
            </a:xfrm>
          </p:grpSpPr>
          <p:sp>
            <p:nvSpPr>
              <p:cNvPr id="47" name="椭圆 46"/>
              <p:cNvSpPr/>
              <p:nvPr/>
            </p:nvSpPr>
            <p:spPr>
              <a:xfrm>
                <a:off x="2709047" y="1321835"/>
                <a:ext cx="1451340" cy="1451338"/>
              </a:xfrm>
              <a:prstGeom prst="ellipse">
                <a:avLst/>
              </a:prstGeom>
              <a:solidFill>
                <a:srgbClr val="FFF097"/>
              </a:solidFill>
              <a:ln w="19050">
                <a:solidFill>
                  <a:schemeClr val="accent2"/>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sz="3200"/>
              </a:p>
            </p:txBody>
          </p:sp>
          <p:sp>
            <p:nvSpPr>
              <p:cNvPr id="48" name="Freeform 5"/>
              <p:cNvSpPr>
                <a:spLocks/>
              </p:cNvSpPr>
              <p:nvPr/>
            </p:nvSpPr>
            <p:spPr bwMode="auto">
              <a:xfrm flipV="1">
                <a:off x="2777383" y="1390167"/>
                <a:ext cx="1314666" cy="1314675"/>
              </a:xfrm>
              <a:prstGeom prst="ellipse">
                <a:avLst/>
              </a:prstGeom>
              <a:gradFill flip="none" rotWithShape="1">
                <a:gsLst>
                  <a:gs pos="20000">
                    <a:schemeClr val="accent1">
                      <a:lumMod val="75000"/>
                    </a:schemeClr>
                  </a:gs>
                  <a:gs pos="80000">
                    <a:schemeClr val="accent1"/>
                  </a:gs>
                </a:gsLst>
                <a:lin ang="7200000" scaled="0"/>
                <a:tileRect/>
              </a:gradFill>
              <a:ln>
                <a:noFill/>
              </a:ln>
              <a:effectLst/>
              <a:extLst/>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sz="3200"/>
              </a:p>
            </p:txBody>
          </p:sp>
          <p:sp>
            <p:nvSpPr>
              <p:cNvPr id="49" name="任意多边形 48"/>
              <p:cNvSpPr>
                <a:spLocks/>
              </p:cNvSpPr>
              <p:nvPr/>
            </p:nvSpPr>
            <p:spPr bwMode="auto">
              <a:xfrm flipV="1">
                <a:off x="2713124" y="1324305"/>
                <a:ext cx="1277717" cy="1193122"/>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0000">
                    <a:schemeClr val="bg1">
                      <a:alpha val="0"/>
                    </a:schemeClr>
                  </a:gs>
                  <a:gs pos="95000">
                    <a:schemeClr val="bg1">
                      <a:alpha val="90000"/>
                    </a:schemeClr>
                  </a:gs>
                </a:gsLst>
                <a:lin ang="8100000" scaled="1"/>
                <a:tileRect/>
              </a:gradFill>
              <a:ln>
                <a:noFill/>
              </a:ln>
              <a:extLst/>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sz="3200"/>
              </a:p>
            </p:txBody>
          </p:sp>
        </p:grpSp>
        <p:sp>
          <p:nvSpPr>
            <p:cNvPr id="44" name="Freeform 29"/>
            <p:cNvSpPr/>
            <p:nvPr/>
          </p:nvSpPr>
          <p:spPr bwMode="auto">
            <a:xfrm>
              <a:off x="1799519" y="2388959"/>
              <a:ext cx="1330750" cy="118915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9565" y="2565016"/>
              <a:ext cx="1408179" cy="1380747"/>
            </a:xfrm>
            <a:prstGeom prst="rect">
              <a:avLst/>
            </a:prstGeom>
          </p:spPr>
        </p:pic>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15860" y="2565016"/>
              <a:ext cx="1408179" cy="1380747"/>
            </a:xfrm>
            <a:prstGeom prst="rect">
              <a:avLst/>
            </a:prstGeom>
          </p:spPr>
        </p:pic>
      </p:grpSp>
      <p:cxnSp>
        <p:nvCxnSpPr>
          <p:cNvPr id="4" name="直接连接符 3"/>
          <p:cNvCxnSpPr/>
          <p:nvPr/>
        </p:nvCxnSpPr>
        <p:spPr bwMode="auto">
          <a:xfrm>
            <a:off x="8400192" y="1659176"/>
            <a:ext cx="2807558" cy="0"/>
          </a:xfrm>
          <a:prstGeom prst="line">
            <a:avLst/>
          </a:prstGeom>
          <a:solidFill>
            <a:schemeClr val="accent1"/>
          </a:solidFill>
          <a:ln w="9525" cap="flat" cmpd="sng" algn="ctr">
            <a:solidFill>
              <a:schemeClr val="accent1"/>
            </a:solidFill>
            <a:prstDash val="dash"/>
            <a:round/>
            <a:headEnd type="oval" w="med" len="med"/>
            <a:tailEnd type="oval" w="med" len="med"/>
          </a:ln>
        </p:spPr>
      </p:cxnSp>
      <p:cxnSp>
        <p:nvCxnSpPr>
          <p:cNvPr id="22" name="直接连接符 21"/>
          <p:cNvCxnSpPr/>
          <p:nvPr/>
        </p:nvCxnSpPr>
        <p:spPr bwMode="auto">
          <a:xfrm>
            <a:off x="8400192" y="3019436"/>
            <a:ext cx="2807558" cy="0"/>
          </a:xfrm>
          <a:prstGeom prst="line">
            <a:avLst/>
          </a:prstGeom>
          <a:solidFill>
            <a:schemeClr val="accent1"/>
          </a:solidFill>
          <a:ln w="9525" cap="flat" cmpd="sng" algn="ctr">
            <a:solidFill>
              <a:schemeClr val="accent1"/>
            </a:solidFill>
            <a:prstDash val="dash"/>
            <a:round/>
            <a:headEnd type="oval" w="med" len="med"/>
            <a:tailEnd type="oval" w="med" len="med"/>
          </a:ln>
        </p:spPr>
      </p:cxnSp>
      <p:cxnSp>
        <p:nvCxnSpPr>
          <p:cNvPr id="23" name="直接连接符 22"/>
          <p:cNvCxnSpPr/>
          <p:nvPr/>
        </p:nvCxnSpPr>
        <p:spPr bwMode="auto">
          <a:xfrm>
            <a:off x="8400192" y="4729402"/>
            <a:ext cx="2807558" cy="0"/>
          </a:xfrm>
          <a:prstGeom prst="line">
            <a:avLst/>
          </a:prstGeom>
          <a:solidFill>
            <a:schemeClr val="accent1"/>
          </a:solidFill>
          <a:ln w="9525" cap="flat" cmpd="sng" algn="ctr">
            <a:solidFill>
              <a:schemeClr val="accent1"/>
            </a:solidFill>
            <a:prstDash val="dash"/>
            <a:round/>
            <a:headEnd type="oval" w="med" len="med"/>
            <a:tailEnd type="oval" w="med" len="med"/>
          </a:ln>
        </p:spPr>
      </p:cxnSp>
    </p:spTree>
  </p:cSld>
  <p:clrMapOvr>
    <a:masterClrMapping/>
  </p:clrMapOvr>
  <p:transition spd="slow" advTm="0">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1000"/>
                                            <p:tgtEl>
                                              <p:spTgt spid="41"/>
                                            </p:tgtEl>
                                          </p:cBhvr>
                                        </p:animEffect>
                                        <p:anim calcmode="lin" valueType="num">
                                          <p:cBhvr>
                                            <p:cTn id="18" dur="1000" fill="hold"/>
                                            <p:tgtEl>
                                              <p:spTgt spid="41"/>
                                            </p:tgtEl>
                                            <p:attrNameLst>
                                              <p:attrName>ppt_x</p:attrName>
                                            </p:attrNameLst>
                                          </p:cBhvr>
                                          <p:tavLst>
                                            <p:tav tm="0">
                                              <p:val>
                                                <p:strVal val="#ppt_x"/>
                                              </p:val>
                                            </p:tav>
                                            <p:tav tm="100000">
                                              <p:val>
                                                <p:strVal val="#ppt_x"/>
                                              </p:val>
                                            </p:tav>
                                          </p:tavLst>
                                        </p:anim>
                                        <p:anim calcmode="lin" valueType="num">
                                          <p:cBhvr>
                                            <p:cTn id="19" dur="1000" fill="hold"/>
                                            <p:tgtEl>
                                              <p:spTgt spid="4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2" fill="hold" grpId="0" nodeType="afterEffect" p14:presetBounceEnd="53000">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14:bounceEnd="53000">
                                          <p:cBhvr additive="base">
                                            <p:cTn id="23" dur="1000" fill="hold"/>
                                            <p:tgtEl>
                                              <p:spTgt spid="35"/>
                                            </p:tgtEl>
                                            <p:attrNameLst>
                                              <p:attrName>ppt_x</p:attrName>
                                            </p:attrNameLst>
                                          </p:cBhvr>
                                          <p:tavLst>
                                            <p:tav tm="0">
                                              <p:val>
                                                <p:strVal val="1+#ppt_w/2"/>
                                              </p:val>
                                            </p:tav>
                                            <p:tav tm="100000">
                                              <p:val>
                                                <p:strVal val="#ppt_x"/>
                                              </p:val>
                                            </p:tav>
                                          </p:tavLst>
                                        </p:anim>
                                        <p:anim calcmode="lin" valueType="num" p14:bounceEnd="53000">
                                          <p:cBhvr additive="base">
                                            <p:cTn id="24" dur="1000" fill="hold"/>
                                            <p:tgtEl>
                                              <p:spTgt spid="35"/>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000"/>
                                </p:stCondLst>
                                <p:childTnLst>
                                  <p:par>
                                    <p:cTn id="26" presetID="22" presetClass="entr" presetSubtype="8"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up)">
                                          <p:cBhvr>
                                            <p:cTn id="32" dur="500"/>
                                            <p:tgtEl>
                                              <p:spTgt spid="38"/>
                                            </p:tgtEl>
                                          </p:cBhvr>
                                        </p:animEffect>
                                      </p:childTnLst>
                                    </p:cTn>
                                  </p:par>
                                </p:childTnLst>
                              </p:cTn>
                            </p:par>
                            <p:par>
                              <p:cTn id="33" fill="hold" nodeType="afterGroup">
                                <p:stCondLst>
                                  <p:cond delay="3000"/>
                                </p:stCondLst>
                                <p:childTnLst>
                                  <p:par>
                                    <p:cTn id="34" presetID="2" presetClass="entr" presetSubtype="2" fill="hold" grpId="0" nodeType="afterEffect" p14:presetBounceEnd="53000">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14:bounceEnd="53000">
                                          <p:cBhvr additive="base">
                                            <p:cTn id="36" dur="1000" fill="hold"/>
                                            <p:tgtEl>
                                              <p:spTgt spid="36"/>
                                            </p:tgtEl>
                                            <p:attrNameLst>
                                              <p:attrName>ppt_x</p:attrName>
                                            </p:attrNameLst>
                                          </p:cBhvr>
                                          <p:tavLst>
                                            <p:tav tm="0">
                                              <p:val>
                                                <p:strVal val="1+#ppt_w/2"/>
                                              </p:val>
                                            </p:tav>
                                            <p:tav tm="100000">
                                              <p:val>
                                                <p:strVal val="#ppt_x"/>
                                              </p:val>
                                            </p:tav>
                                          </p:tavLst>
                                        </p:anim>
                                        <p:anim calcmode="lin" valueType="num" p14:bounceEnd="53000">
                                          <p:cBhvr additive="base">
                                            <p:cTn id="37" dur="1000" fill="hold"/>
                                            <p:tgtEl>
                                              <p:spTgt spid="36"/>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4000"/>
                                </p:stCondLst>
                                <p:childTnLst>
                                  <p:par>
                                    <p:cTn id="39" presetID="22" presetClass="entr" presetSubtype="8"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up)">
                                          <p:cBhvr>
                                            <p:cTn id="45" dur="500"/>
                                            <p:tgtEl>
                                              <p:spTgt spid="39"/>
                                            </p:tgtEl>
                                          </p:cBhvr>
                                        </p:animEffect>
                                      </p:childTnLst>
                                    </p:cTn>
                                  </p:par>
                                </p:childTnLst>
                              </p:cTn>
                            </p:par>
                            <p:par>
                              <p:cTn id="46" fill="hold" nodeType="afterGroup">
                                <p:stCondLst>
                                  <p:cond delay="5000"/>
                                </p:stCondLst>
                                <p:childTnLst>
                                  <p:par>
                                    <p:cTn id="47" presetID="2" presetClass="entr" presetSubtype="2" fill="hold" grpId="0" nodeType="afterEffect" p14:presetBounceEnd="53000">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14:bounceEnd="53000">
                                          <p:cBhvr additive="base">
                                            <p:cTn id="49" dur="1000" fill="hold"/>
                                            <p:tgtEl>
                                              <p:spTgt spid="37"/>
                                            </p:tgtEl>
                                            <p:attrNameLst>
                                              <p:attrName>ppt_x</p:attrName>
                                            </p:attrNameLst>
                                          </p:cBhvr>
                                          <p:tavLst>
                                            <p:tav tm="0">
                                              <p:val>
                                                <p:strVal val="1+#ppt_w/2"/>
                                              </p:val>
                                            </p:tav>
                                            <p:tav tm="100000">
                                              <p:val>
                                                <p:strVal val="#ppt_x"/>
                                              </p:val>
                                            </p:tav>
                                          </p:tavLst>
                                        </p:anim>
                                        <p:anim calcmode="lin" valueType="num" p14:bounceEnd="53000">
                                          <p:cBhvr additive="base">
                                            <p:cTn id="50" dur="1000" fill="hold"/>
                                            <p:tgtEl>
                                              <p:spTgt spid="37"/>
                                            </p:tgtEl>
                                            <p:attrNameLst>
                                              <p:attrName>ppt_y</p:attrName>
                                            </p:attrNameLst>
                                          </p:cBhvr>
                                          <p:tavLst>
                                            <p:tav tm="0">
                                              <p:val>
                                                <p:strVal val="#ppt_y"/>
                                              </p:val>
                                            </p:tav>
                                            <p:tav tm="100000">
                                              <p:val>
                                                <p:strVal val="#ppt_y"/>
                                              </p:val>
                                            </p:tav>
                                          </p:tavLst>
                                        </p:anim>
                                      </p:childTnLst>
                                    </p:cTn>
                                  </p:par>
                                </p:childTnLst>
                              </p:cTn>
                            </p:par>
                            <p:par>
                              <p:cTn id="51" fill="hold">
                                <p:stCondLst>
                                  <p:cond delay="6000"/>
                                </p:stCondLst>
                                <p:childTnLst>
                                  <p:par>
                                    <p:cTn id="52" presetID="22" presetClass="entr" presetSubtype="8"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left)">
                                          <p:cBhvr>
                                            <p:cTn id="54" dur="500"/>
                                            <p:tgtEl>
                                              <p:spTgt spid="23"/>
                                            </p:tgtEl>
                                          </p:cBhvr>
                                        </p:animEffect>
                                      </p:childTnLst>
                                    </p:cTn>
                                  </p:par>
                                </p:childTnLst>
                              </p:cTn>
                            </p:par>
                            <p:par>
                              <p:cTn id="55" fill="hold" nodeType="afterGroup">
                                <p:stCondLst>
                                  <p:cond delay="6500"/>
                                </p:stCondLst>
                                <p:childTnLst>
                                  <p:par>
                                    <p:cTn id="56" presetID="22" presetClass="entr" presetSubtype="1"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ipe(up)">
                                          <p:cBhvr>
                                            <p:cTn id="5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animBg="1"/>
          <p:bldP spid="35" grpId="0" animBg="1"/>
          <p:bldP spid="36" grpId="0" animBg="1"/>
          <p:bldP spid="37" grpId="0" animBg="1"/>
          <p:bldP spid="38" grpId="0"/>
          <p:bldP spid="39" grpId="0"/>
          <p:bldP spid="40" grpId="0"/>
        </p:bldLst>
      </p:timing>
    </mc:Choice>
    <mc:Fallback>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1000"/>
                                            <p:tgtEl>
                                              <p:spTgt spid="41"/>
                                            </p:tgtEl>
                                          </p:cBhvr>
                                        </p:animEffect>
                                        <p:anim calcmode="lin" valueType="num">
                                          <p:cBhvr>
                                            <p:cTn id="18" dur="1000" fill="hold"/>
                                            <p:tgtEl>
                                              <p:spTgt spid="41"/>
                                            </p:tgtEl>
                                            <p:attrNameLst>
                                              <p:attrName>ppt_x</p:attrName>
                                            </p:attrNameLst>
                                          </p:cBhvr>
                                          <p:tavLst>
                                            <p:tav tm="0">
                                              <p:val>
                                                <p:strVal val="#ppt_x"/>
                                              </p:val>
                                            </p:tav>
                                            <p:tav tm="100000">
                                              <p:val>
                                                <p:strVal val="#ppt_x"/>
                                              </p:val>
                                            </p:tav>
                                          </p:tavLst>
                                        </p:anim>
                                        <p:anim calcmode="lin" valueType="num">
                                          <p:cBhvr>
                                            <p:cTn id="19" dur="1000" fill="hold"/>
                                            <p:tgtEl>
                                              <p:spTgt spid="4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1000" fill="hold"/>
                                            <p:tgtEl>
                                              <p:spTgt spid="35"/>
                                            </p:tgtEl>
                                            <p:attrNameLst>
                                              <p:attrName>ppt_x</p:attrName>
                                            </p:attrNameLst>
                                          </p:cBhvr>
                                          <p:tavLst>
                                            <p:tav tm="0">
                                              <p:val>
                                                <p:strVal val="1+#ppt_w/2"/>
                                              </p:val>
                                            </p:tav>
                                            <p:tav tm="100000">
                                              <p:val>
                                                <p:strVal val="#ppt_x"/>
                                              </p:val>
                                            </p:tav>
                                          </p:tavLst>
                                        </p:anim>
                                        <p:anim calcmode="lin" valueType="num">
                                          <p:cBhvr additive="base">
                                            <p:cTn id="24" dur="1000" fill="hold"/>
                                            <p:tgtEl>
                                              <p:spTgt spid="35"/>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000"/>
                                </p:stCondLst>
                                <p:childTnLst>
                                  <p:par>
                                    <p:cTn id="26" presetID="22" presetClass="entr" presetSubtype="8"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up)">
                                          <p:cBhvr>
                                            <p:cTn id="32" dur="500"/>
                                            <p:tgtEl>
                                              <p:spTgt spid="38"/>
                                            </p:tgtEl>
                                          </p:cBhvr>
                                        </p:animEffect>
                                      </p:childTnLst>
                                    </p:cTn>
                                  </p:par>
                                </p:childTnLst>
                              </p:cTn>
                            </p:par>
                            <p:par>
                              <p:cTn id="33" fill="hold" nodeType="afterGroup">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1000" fill="hold"/>
                                            <p:tgtEl>
                                              <p:spTgt spid="36"/>
                                            </p:tgtEl>
                                            <p:attrNameLst>
                                              <p:attrName>ppt_x</p:attrName>
                                            </p:attrNameLst>
                                          </p:cBhvr>
                                          <p:tavLst>
                                            <p:tav tm="0">
                                              <p:val>
                                                <p:strVal val="1+#ppt_w/2"/>
                                              </p:val>
                                            </p:tav>
                                            <p:tav tm="100000">
                                              <p:val>
                                                <p:strVal val="#ppt_x"/>
                                              </p:val>
                                            </p:tav>
                                          </p:tavLst>
                                        </p:anim>
                                        <p:anim calcmode="lin" valueType="num">
                                          <p:cBhvr additive="base">
                                            <p:cTn id="37" dur="1000" fill="hold"/>
                                            <p:tgtEl>
                                              <p:spTgt spid="36"/>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4000"/>
                                </p:stCondLst>
                                <p:childTnLst>
                                  <p:par>
                                    <p:cTn id="39" presetID="22" presetClass="entr" presetSubtype="8"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up)">
                                          <p:cBhvr>
                                            <p:cTn id="45" dur="500"/>
                                            <p:tgtEl>
                                              <p:spTgt spid="39"/>
                                            </p:tgtEl>
                                          </p:cBhvr>
                                        </p:animEffect>
                                      </p:childTnLst>
                                    </p:cTn>
                                  </p:par>
                                </p:childTnLst>
                              </p:cTn>
                            </p:par>
                            <p:par>
                              <p:cTn id="46" fill="hold" nodeType="afterGroup">
                                <p:stCondLst>
                                  <p:cond delay="5000"/>
                                </p:stCondLst>
                                <p:childTnLst>
                                  <p:par>
                                    <p:cTn id="47" presetID="2" presetClass="entr" presetSubtype="2"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1000" fill="hold"/>
                                            <p:tgtEl>
                                              <p:spTgt spid="37"/>
                                            </p:tgtEl>
                                            <p:attrNameLst>
                                              <p:attrName>ppt_x</p:attrName>
                                            </p:attrNameLst>
                                          </p:cBhvr>
                                          <p:tavLst>
                                            <p:tav tm="0">
                                              <p:val>
                                                <p:strVal val="1+#ppt_w/2"/>
                                              </p:val>
                                            </p:tav>
                                            <p:tav tm="100000">
                                              <p:val>
                                                <p:strVal val="#ppt_x"/>
                                              </p:val>
                                            </p:tav>
                                          </p:tavLst>
                                        </p:anim>
                                        <p:anim calcmode="lin" valueType="num">
                                          <p:cBhvr additive="base">
                                            <p:cTn id="50" dur="1000" fill="hold"/>
                                            <p:tgtEl>
                                              <p:spTgt spid="37"/>
                                            </p:tgtEl>
                                            <p:attrNameLst>
                                              <p:attrName>ppt_y</p:attrName>
                                            </p:attrNameLst>
                                          </p:cBhvr>
                                          <p:tavLst>
                                            <p:tav tm="0">
                                              <p:val>
                                                <p:strVal val="#ppt_y"/>
                                              </p:val>
                                            </p:tav>
                                            <p:tav tm="100000">
                                              <p:val>
                                                <p:strVal val="#ppt_y"/>
                                              </p:val>
                                            </p:tav>
                                          </p:tavLst>
                                        </p:anim>
                                      </p:childTnLst>
                                    </p:cTn>
                                  </p:par>
                                </p:childTnLst>
                              </p:cTn>
                            </p:par>
                            <p:par>
                              <p:cTn id="51" fill="hold">
                                <p:stCondLst>
                                  <p:cond delay="6000"/>
                                </p:stCondLst>
                                <p:childTnLst>
                                  <p:par>
                                    <p:cTn id="52" presetID="22" presetClass="entr" presetSubtype="8" fill="hold"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left)">
                                          <p:cBhvr>
                                            <p:cTn id="54" dur="500"/>
                                            <p:tgtEl>
                                              <p:spTgt spid="23"/>
                                            </p:tgtEl>
                                          </p:cBhvr>
                                        </p:animEffect>
                                      </p:childTnLst>
                                    </p:cTn>
                                  </p:par>
                                </p:childTnLst>
                              </p:cTn>
                            </p:par>
                            <p:par>
                              <p:cTn id="55" fill="hold" nodeType="afterGroup">
                                <p:stCondLst>
                                  <p:cond delay="6500"/>
                                </p:stCondLst>
                                <p:childTnLst>
                                  <p:par>
                                    <p:cTn id="56" presetID="22" presetClass="entr" presetSubtype="1"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ipe(up)">
                                          <p:cBhvr>
                                            <p:cTn id="5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animBg="1"/>
          <p:bldP spid="35" grpId="0" animBg="1"/>
          <p:bldP spid="36" grpId="0" animBg="1"/>
          <p:bldP spid="37" grpId="0" animBg="1"/>
          <p:bldP spid="38" grpId="0"/>
          <p:bldP spid="39" grpId="0"/>
          <p:bldP spid="40"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5" name="矩形 4"/>
          <p:cNvSpPr>
            <a:spLocks noChangeArrowheads="1"/>
          </p:cNvSpPr>
          <p:nvPr/>
        </p:nvSpPr>
        <p:spPr bwMode="auto">
          <a:xfrm>
            <a:off x="3794920" y="3516085"/>
            <a:ext cx="4330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sz="2400" dirty="0">
                <a:solidFill>
                  <a:schemeClr val="accent1"/>
                </a:solidFill>
                <a:latin typeface="微软雅黑" panose="020B0503020204020204" pitchFamily="34" charset="-122"/>
                <a:ea typeface="微软雅黑" panose="020B0503020204020204" pitchFamily="34" charset="-122"/>
              </a:rPr>
              <a:t>这里输入您的单位</a:t>
            </a:r>
            <a:r>
              <a:rPr lang="en-US" altLang="zh-CN" sz="2400" dirty="0">
                <a:solidFill>
                  <a:schemeClr val="accent1"/>
                </a:solidFill>
                <a:latin typeface="微软雅黑" panose="020B0503020204020204" pitchFamily="34" charset="-122"/>
                <a:ea typeface="微软雅黑" panose="020B0503020204020204" pitchFamily="34" charset="-122"/>
              </a:rPr>
              <a:t>/</a:t>
            </a:r>
            <a:r>
              <a:rPr lang="zh-CN" altLang="en-US" sz="2400" dirty="0">
                <a:solidFill>
                  <a:schemeClr val="accent1"/>
                </a:solidFill>
                <a:latin typeface="微软雅黑" panose="020B0503020204020204" pitchFamily="34" charset="-122"/>
                <a:ea typeface="微软雅黑" panose="020B0503020204020204" pitchFamily="34" charset="-122"/>
              </a:rPr>
              <a:t>党组织名称</a:t>
            </a:r>
          </a:p>
        </p:txBody>
      </p:sp>
      <p:sp>
        <p:nvSpPr>
          <p:cNvPr id="6" name="Rectangle 3"/>
          <p:cNvSpPr txBox="1">
            <a:spLocks noChangeArrowheads="1"/>
          </p:cNvSpPr>
          <p:nvPr/>
        </p:nvSpPr>
        <p:spPr bwMode="auto">
          <a:xfrm>
            <a:off x="2070103" y="2422525"/>
            <a:ext cx="7924798" cy="944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7200" b="1" dirty="0">
                <a:solidFill>
                  <a:schemeClr val="accent1"/>
                </a:solidFill>
                <a:latin typeface="微软雅黑" panose="020B0503020204020204" pitchFamily="34" charset="-122"/>
                <a:ea typeface="微软雅黑" panose="020B0503020204020204" pitchFamily="34" charset="-122"/>
              </a:rPr>
              <a:t>课程完毕 感谢聆听</a:t>
            </a:r>
            <a:endParaRPr lang="zh-CN" altLang="en-US" sz="7200" b="1" dirty="0">
              <a:solidFill>
                <a:schemeClr val="accent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55667" y="771922"/>
            <a:ext cx="2080666" cy="15018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by="(-#ppt_w*2)" calcmode="lin" valueType="num">
                                      <p:cBhvr rctx="PPT">
                                        <p:cTn id="7" dur="400" autoRev="1" fill="hold">
                                          <p:stCondLst>
                                            <p:cond delay="0"/>
                                          </p:stCondLst>
                                        </p:cTn>
                                        <p:tgtEl>
                                          <p:spTgt spid="6"/>
                                        </p:tgtEl>
                                        <p:attrNameLst>
                                          <p:attrName>ppt_w</p:attrName>
                                        </p:attrNameLst>
                                      </p:cBhvr>
                                    </p:anim>
                                    <p:anim by="(#ppt_w*0.50)" calcmode="lin" valueType="num">
                                      <p:cBhvr>
                                        <p:cTn id="8" dur="400" decel="50000" autoRev="1" fill="hold">
                                          <p:stCondLst>
                                            <p:cond delay="0"/>
                                          </p:stCondLst>
                                        </p:cTn>
                                        <p:tgtEl>
                                          <p:spTgt spid="6"/>
                                        </p:tgtEl>
                                        <p:attrNameLst>
                                          <p:attrName>ppt_x</p:attrName>
                                        </p:attrNameLst>
                                      </p:cBhvr>
                                    </p:anim>
                                    <p:anim from="(-#ppt_h/2)" to="(#ppt_y)" calcmode="lin" valueType="num">
                                      <p:cBhvr>
                                        <p:cTn id="9" dur="800" fill="hold">
                                          <p:stCondLst>
                                            <p:cond delay="0"/>
                                          </p:stCondLst>
                                        </p:cTn>
                                        <p:tgtEl>
                                          <p:spTgt spid="6"/>
                                        </p:tgtEl>
                                        <p:attrNameLst>
                                          <p:attrName>ppt_y</p:attrName>
                                        </p:attrNameLst>
                                      </p:cBhvr>
                                    </p:anim>
                                    <p:animRot by="21600000">
                                      <p:cBhvr>
                                        <p:cTn id="10" dur="800" fill="hold">
                                          <p:stCondLst>
                                            <p:cond delay="0"/>
                                          </p:stCondLst>
                                        </p:cTn>
                                        <p:tgtEl>
                                          <p:spTgt spid="6"/>
                                        </p:tgtEl>
                                        <p:attrNameLst>
                                          <p:attrName>r</p:attrName>
                                        </p:attrNameLst>
                                      </p:cBhvr>
                                    </p:animRot>
                                  </p:childTnLst>
                                </p:cTn>
                              </p:par>
                            </p:childTnLst>
                          </p:cTn>
                        </p:par>
                        <p:par>
                          <p:cTn id="11" fill="hold">
                            <p:stCondLst>
                              <p:cond delay="1360"/>
                            </p:stCondLst>
                            <p:childTnLst>
                              <p:par>
                                <p:cTn id="12" presetID="2" presetClass="entr" presetSubtype="12" fill="hold" grpId="0" nodeType="afterEffect">
                                  <p:stCondLst>
                                    <p:cond delay="0"/>
                                  </p:stCondLst>
                                  <p:iterate type="lt">
                                    <p:tmPct val="10000"/>
                                  </p:iterate>
                                  <p:childTnLst>
                                    <p:set>
                                      <p:cBhvr>
                                        <p:cTn id="13" dur="1" fill="hold">
                                          <p:stCondLst>
                                            <p:cond delay="0"/>
                                          </p:stCondLst>
                                        </p:cTn>
                                        <p:tgtEl>
                                          <p:spTgt spid="5"/>
                                        </p:tgtEl>
                                        <p:attrNameLst>
                                          <p:attrName>style.visibility</p:attrName>
                                        </p:attrNameLst>
                                      </p:cBhvr>
                                      <p:to>
                                        <p:strVal val="visible"/>
                                      </p:to>
                                    </p:set>
                                    <p:anim calcmode="lin" valueType="num">
                                      <p:cBhvr additive="base">
                                        <p:cTn id="14" dur="600" fill="hold"/>
                                        <p:tgtEl>
                                          <p:spTgt spid="5"/>
                                        </p:tgtEl>
                                        <p:attrNameLst>
                                          <p:attrName>ppt_x</p:attrName>
                                        </p:attrNameLst>
                                      </p:cBhvr>
                                      <p:tavLst>
                                        <p:tav tm="0">
                                          <p:val>
                                            <p:strVal val="0-#ppt_w/2"/>
                                          </p:val>
                                        </p:tav>
                                        <p:tav tm="100000">
                                          <p:val>
                                            <p:strVal val="#ppt_x"/>
                                          </p:val>
                                        </p:tav>
                                      </p:tavLst>
                                    </p:anim>
                                    <p:anim calcmode="lin" valueType="num">
                                      <p:cBhvr additive="base">
                                        <p:cTn id="15" dur="600" fill="hold"/>
                                        <p:tgtEl>
                                          <p:spTgt spid="5"/>
                                        </p:tgtEl>
                                        <p:attrNameLst>
                                          <p:attrName>ppt_y</p:attrName>
                                        </p:attrNameLst>
                                      </p:cBhvr>
                                      <p:tavLst>
                                        <p:tav tm="0">
                                          <p:val>
                                            <p:strVal val="1+#ppt_h/2"/>
                                          </p:val>
                                        </p:tav>
                                        <p:tav tm="100000">
                                          <p:val>
                                            <p:strVal val="#ppt_y"/>
                                          </p:val>
                                        </p:tav>
                                      </p:tavLst>
                                    </p:anim>
                                  </p:childTnLst>
                                </p:cTn>
                              </p:par>
                            </p:childTnLst>
                          </p:cTn>
                        </p:par>
                        <p:par>
                          <p:cTn id="16" fill="hold">
                            <p:stCondLst>
                              <p:cond delay="2740"/>
                            </p:stCondLst>
                            <p:childTnLst>
                              <p:par>
                                <p:cTn id="17" presetID="53" presetClass="entr" presetSubtype="52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500" fill="hold"/>
                                        <p:tgtEl>
                                          <p:spTgt spid="7"/>
                                        </p:tgtEl>
                                        <p:attrNameLst>
                                          <p:attrName>ppt_w</p:attrName>
                                        </p:attrNameLst>
                                      </p:cBhvr>
                                      <p:tavLst>
                                        <p:tav tm="0">
                                          <p:val>
                                            <p:fltVal val="0"/>
                                          </p:val>
                                        </p:tav>
                                        <p:tav tm="100000">
                                          <p:val>
                                            <p:strVal val="#ppt_w"/>
                                          </p:val>
                                        </p:tav>
                                      </p:tavLst>
                                    </p:anim>
                                    <p:anim calcmode="lin" valueType="num">
                                      <p:cBhvr>
                                        <p:cTn id="20" dur="1500" fill="hold"/>
                                        <p:tgtEl>
                                          <p:spTgt spid="7"/>
                                        </p:tgtEl>
                                        <p:attrNameLst>
                                          <p:attrName>ppt_h</p:attrName>
                                        </p:attrNameLst>
                                      </p:cBhvr>
                                      <p:tavLst>
                                        <p:tav tm="0">
                                          <p:val>
                                            <p:fltVal val="0"/>
                                          </p:val>
                                        </p:tav>
                                        <p:tav tm="100000">
                                          <p:val>
                                            <p:strVal val="#ppt_h"/>
                                          </p:val>
                                        </p:tav>
                                      </p:tavLst>
                                    </p:anim>
                                    <p:animEffect transition="in" filter="fade">
                                      <p:cBhvr>
                                        <p:cTn id="21" dur="1500"/>
                                        <p:tgtEl>
                                          <p:spTgt spid="7"/>
                                        </p:tgtEl>
                                      </p:cBhvr>
                                    </p:animEffect>
                                    <p:anim calcmode="lin" valueType="num">
                                      <p:cBhvr>
                                        <p:cTn id="22" dur="1500" fill="hold"/>
                                        <p:tgtEl>
                                          <p:spTgt spid="7"/>
                                        </p:tgtEl>
                                        <p:attrNameLst>
                                          <p:attrName>ppt_x</p:attrName>
                                        </p:attrNameLst>
                                      </p:cBhvr>
                                      <p:tavLst>
                                        <p:tav tm="0">
                                          <p:val>
                                            <p:fltVal val="0.5"/>
                                          </p:val>
                                        </p:tav>
                                        <p:tav tm="100000">
                                          <p:val>
                                            <p:strVal val="#ppt_x"/>
                                          </p:val>
                                        </p:tav>
                                      </p:tavLst>
                                    </p:anim>
                                    <p:anim calcmode="lin" valueType="num">
                                      <p:cBhvr>
                                        <p:cTn id="23" dur="1500" fill="hold"/>
                                        <p:tgtEl>
                                          <p:spTgt spid="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a:spLocks noChangeArrowheads="1"/>
          </p:cNvSpPr>
          <p:nvPr/>
        </p:nvSpPr>
        <p:spPr bwMode="auto">
          <a:xfrm>
            <a:off x="2432318" y="1473200"/>
            <a:ext cx="8775432" cy="609600"/>
          </a:xfrm>
          <a:prstGeom prst="rect">
            <a:avLst/>
          </a:prstGeom>
          <a:solidFill>
            <a:schemeClr val="accent1"/>
          </a:solidFill>
          <a:ln>
            <a:noFill/>
          </a:ln>
        </p:spPr>
        <p:txBody>
          <a:bodyPr lIns="252000" anchor="ctr">
            <a:noAutofit/>
          </a:bodyPr>
          <a:lstStyle/>
          <a:p>
            <a:pPr algn="ctr"/>
            <a:r>
              <a:rPr lang="zh-CN" altLang="en-US" sz="2600" b="1" dirty="0">
                <a:solidFill>
                  <a:srgbClr val="FFFFFF"/>
                </a:solidFill>
                <a:latin typeface="微软雅黑" panose="020B0503020204020204" pitchFamily="34" charset="-122"/>
                <a:ea typeface="微软雅黑" panose="020B0503020204020204" pitchFamily="34" charset="-122"/>
              </a:rPr>
              <a:t>新时期党的指导思想在十八大党章有明确表述</a:t>
            </a:r>
            <a:endParaRPr lang="zh-CN" altLang="en-US" sz="2600" dirty="0">
              <a:solidFill>
                <a:srgbClr val="FFFFFF"/>
              </a:solidFill>
              <a:latin typeface="微软雅黑" panose="020B0503020204020204" pitchFamily="34" charset="-122"/>
              <a:ea typeface="微软雅黑" panose="020B0503020204020204" pitchFamily="34" charset="-122"/>
            </a:endParaRPr>
          </a:p>
        </p:txBody>
      </p:sp>
      <p:sp>
        <p:nvSpPr>
          <p:cNvPr id="14" name="矩形 13"/>
          <p:cNvSpPr/>
          <p:nvPr/>
        </p:nvSpPr>
        <p:spPr bwMode="auto">
          <a:xfrm>
            <a:off x="2432318" y="1268820"/>
            <a:ext cx="8781782" cy="4750980"/>
          </a:xfrm>
          <a:prstGeom prst="rect">
            <a:avLst/>
          </a:prstGeom>
          <a:noFill/>
          <a:ln w="9525" cap="flat" cmpd="sng" algn="ctr">
            <a:solidFill>
              <a:schemeClr val="accent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4" name="矩形 3"/>
          <p:cNvSpPr>
            <a:spLocks noChangeArrowheads="1"/>
          </p:cNvSpPr>
          <p:nvPr/>
        </p:nvSpPr>
        <p:spPr bwMode="auto">
          <a:xfrm>
            <a:off x="4177506" y="2227264"/>
            <a:ext cx="6680994" cy="656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200"/>
              </a:lnSpc>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中国共产党以马克思列宁主义、毛泽东思想、邓小平理论、“三个代表”重要思想和科学发展观作为自己的行动指南。</a:t>
            </a:r>
          </a:p>
        </p:txBody>
      </p:sp>
      <p:pic>
        <p:nvPicPr>
          <p:cNvPr id="7" name="图片 6"/>
          <p:cNvPicPr>
            <a:picLocks noChangeAspect="1"/>
          </p:cNvPicPr>
          <p:nvPr/>
        </p:nvPicPr>
        <p:blipFill>
          <a:blip r:embed="rId3"/>
          <a:stretch>
            <a:fillRect/>
          </a:stretch>
        </p:blipFill>
        <p:spPr>
          <a:xfrm>
            <a:off x="919957" y="1599256"/>
            <a:ext cx="2520950" cy="4032250"/>
          </a:xfrm>
          <a:prstGeom prst="rect">
            <a:avLst/>
          </a:prstGeom>
          <a:ln>
            <a:noFill/>
          </a:ln>
          <a:effectLst>
            <a:outerShdw blurRad="292100" dist="139700" dir="2700000" algn="tl" rotWithShape="0">
              <a:srgbClr val="333333">
                <a:alpha val="65000"/>
              </a:srgbClr>
            </a:outerShdw>
          </a:effectLst>
        </p:spPr>
      </p:pic>
      <p:sp>
        <p:nvSpPr>
          <p:cNvPr id="8" name="圆角矩形 7"/>
          <p:cNvSpPr>
            <a:spLocks noChangeArrowheads="1"/>
          </p:cNvSpPr>
          <p:nvPr/>
        </p:nvSpPr>
        <p:spPr bwMode="auto">
          <a:xfrm>
            <a:off x="4177506" y="3144838"/>
            <a:ext cx="5334794" cy="442674"/>
          </a:xfrm>
          <a:prstGeom prst="roundRect">
            <a:avLst>
              <a:gd name="adj" fmla="val 50000"/>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lIns="252000" anchor="ctr">
            <a:noAutofit/>
          </a:bodyPr>
          <a:lstStyle/>
          <a:p>
            <a:pPr algn="just">
              <a:lnSpc>
                <a:spcPts val="2400"/>
              </a:lnSpc>
            </a:pPr>
            <a:r>
              <a:rPr lang="zh-CN" altLang="en-US" b="1" dirty="0">
                <a:solidFill>
                  <a:schemeClr val="accent1"/>
                </a:solidFill>
                <a:latin typeface="微软雅黑" panose="020B0503020204020204" pitchFamily="34" charset="-122"/>
                <a:ea typeface="微软雅黑" panose="020B0503020204020204" pitchFamily="34" charset="-122"/>
              </a:rPr>
              <a:t>“三个代表”重要思想的科学内涵是什么？</a:t>
            </a:r>
          </a:p>
        </p:txBody>
      </p:sp>
      <p:sp>
        <p:nvSpPr>
          <p:cNvPr id="9" name="圆角矩形 8"/>
          <p:cNvSpPr>
            <a:spLocks noChangeArrowheads="1"/>
          </p:cNvSpPr>
          <p:nvPr/>
        </p:nvSpPr>
        <p:spPr bwMode="auto">
          <a:xfrm>
            <a:off x="4177506" y="4633913"/>
            <a:ext cx="5334794" cy="442674"/>
          </a:xfrm>
          <a:prstGeom prst="roundRect">
            <a:avLst>
              <a:gd name="adj" fmla="val 50000"/>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lIns="252000" anchor="ctr">
            <a:noAutofit/>
          </a:bodyPr>
          <a:lstStyle/>
          <a:p>
            <a:pPr algn="just">
              <a:lnSpc>
                <a:spcPts val="2400"/>
              </a:lnSpc>
            </a:pPr>
            <a:r>
              <a:rPr lang="zh-CN" altLang="en-US" b="1" dirty="0">
                <a:solidFill>
                  <a:schemeClr val="accent1"/>
                </a:solidFill>
                <a:latin typeface="微软雅黑" panose="020B0503020204020204" pitchFamily="34" charset="-122"/>
                <a:ea typeface="微软雅黑" panose="020B0503020204020204" pitchFamily="34" charset="-122"/>
              </a:rPr>
              <a:t>科学发展观的基本内涵是什么？</a:t>
            </a:r>
          </a:p>
        </p:txBody>
      </p:sp>
      <p:sp>
        <p:nvSpPr>
          <p:cNvPr id="10" name="矩形 9"/>
          <p:cNvSpPr>
            <a:spLocks noChangeArrowheads="1"/>
          </p:cNvSpPr>
          <p:nvPr/>
        </p:nvSpPr>
        <p:spPr bwMode="auto">
          <a:xfrm>
            <a:off x="4177505" y="3641726"/>
            <a:ext cx="6655801" cy="656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200"/>
              </a:lnSpc>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我们党要始终代表中国先进生产力的发展要求；始终代表中国先进文化的前进方向；始终代表中国最广大人民的根本利益。</a:t>
            </a:r>
          </a:p>
        </p:txBody>
      </p:sp>
      <p:sp>
        <p:nvSpPr>
          <p:cNvPr id="11" name="矩形 10"/>
          <p:cNvSpPr>
            <a:spLocks noChangeArrowheads="1"/>
          </p:cNvSpPr>
          <p:nvPr/>
        </p:nvSpPr>
        <p:spPr bwMode="auto">
          <a:xfrm>
            <a:off x="4177505" y="5126038"/>
            <a:ext cx="6655801" cy="656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200"/>
              </a:lnSpc>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坚持以人为本，树立全面、协调、可持续的发展观，促进经济社会和人的全面发展。</a:t>
            </a:r>
          </a:p>
        </p:txBody>
      </p:sp>
      <p:sp>
        <p:nvSpPr>
          <p:cNvPr id="2" name="标题 1"/>
          <p:cNvSpPr>
            <a:spLocks noGrp="1"/>
          </p:cNvSpPr>
          <p:nvPr>
            <p:ph type="title"/>
          </p:nvPr>
        </p:nvSpPr>
        <p:spPr/>
        <p:txBody>
          <a:bodyPr/>
          <a:lstStyle/>
          <a:p>
            <a:r>
              <a:rPr lang="zh-CN" altLang="en-US" dirty="0">
                <a:solidFill>
                  <a:schemeClr val="accent1">
                    <a:lumMod val="75000"/>
                  </a:schemeClr>
                </a:solidFill>
                <a:latin typeface="微软雅黑" panose="020B0503020204020204" pitchFamily="34" charset="-122"/>
                <a:ea typeface="微软雅黑" panose="020B0503020204020204" pitchFamily="34" charset="-122"/>
              </a:rPr>
              <a:t>党的</a:t>
            </a:r>
            <a:r>
              <a:rPr lang="zh-CN" altLang="en-US" dirty="0" smtClean="0">
                <a:solidFill>
                  <a:schemeClr val="accent1">
                    <a:lumMod val="75000"/>
                  </a:schemeClr>
                </a:solidFill>
                <a:latin typeface="微软雅黑" panose="020B0503020204020204" pitchFamily="34" charset="-122"/>
                <a:ea typeface="微软雅黑" panose="020B0503020204020204" pitchFamily="34" charset="-122"/>
              </a:rPr>
              <a:t>指导思想</a:t>
            </a:r>
            <a:endParaRPr lang="zh-CN" altLang="en-US" dirty="0">
              <a:solidFill>
                <a:schemeClr val="accent1">
                  <a:lumMod val="75000"/>
                </a:schemeClr>
              </a:solidFill>
            </a:endParaRPr>
          </a:p>
        </p:txBody>
      </p:sp>
      <p:cxnSp>
        <p:nvCxnSpPr>
          <p:cNvPr id="5" name="直接连接符 4"/>
          <p:cNvCxnSpPr/>
          <p:nvPr/>
        </p:nvCxnSpPr>
        <p:spPr bwMode="auto">
          <a:xfrm>
            <a:off x="9234350" y="3366175"/>
            <a:ext cx="1548000" cy="0"/>
          </a:xfrm>
          <a:prstGeom prst="line">
            <a:avLst/>
          </a:prstGeom>
          <a:solidFill>
            <a:schemeClr val="accent1"/>
          </a:solidFill>
          <a:ln w="9525" cap="flat" cmpd="sng" algn="ctr">
            <a:solidFill>
              <a:schemeClr val="accent1"/>
            </a:solidFill>
            <a:prstDash val="dash"/>
            <a:round/>
            <a:headEnd type="oval" w="med" len="med"/>
            <a:tailEnd type="oval" w="med" len="med"/>
          </a:ln>
        </p:spPr>
      </p:cxnSp>
      <p:cxnSp>
        <p:nvCxnSpPr>
          <p:cNvPr id="13" name="直接连接符 12"/>
          <p:cNvCxnSpPr/>
          <p:nvPr/>
        </p:nvCxnSpPr>
        <p:spPr bwMode="auto">
          <a:xfrm>
            <a:off x="9234350" y="4855250"/>
            <a:ext cx="1548000" cy="0"/>
          </a:xfrm>
          <a:prstGeom prst="line">
            <a:avLst/>
          </a:prstGeom>
          <a:solidFill>
            <a:schemeClr val="accent1"/>
          </a:solidFill>
          <a:ln w="9525" cap="flat" cmpd="sng" algn="ctr">
            <a:solidFill>
              <a:schemeClr val="accent1"/>
            </a:solidFill>
            <a:prstDash val="dash"/>
            <a:round/>
            <a:headEnd type="oval" w="med" len="med"/>
            <a:tailEnd type="oval" w="med" len="med"/>
          </a:ln>
        </p:spPr>
      </p:cxn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1200"/>
                                        <p:tgtEl>
                                          <p:spTgt spid="12"/>
                                        </p:tgtEl>
                                      </p:cBhvr>
                                    </p:animEffect>
                                  </p:childTnLst>
                                </p:cTn>
                              </p:par>
                            </p:childTnLst>
                          </p:cTn>
                        </p:par>
                        <p:par>
                          <p:cTn id="18" fill="hold">
                            <p:stCondLst>
                              <p:cond delay="2200"/>
                            </p:stCondLst>
                            <p:childTnLst>
                              <p:par>
                                <p:cTn id="19" presetID="22" presetClass="entr" presetSubtype="1"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childTnLst>
                          </p:cTn>
                        </p:par>
                        <p:par>
                          <p:cTn id="22" fill="hold">
                            <p:stCondLst>
                              <p:cond delay="2700"/>
                            </p:stCondLst>
                            <p:childTnLst>
                              <p:par>
                                <p:cTn id="23" presetID="2" presetClass="entr" presetSubtype="2"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3200"/>
                            </p:stCondLst>
                            <p:childTnLst>
                              <p:par>
                                <p:cTn id="28" presetID="22" presetClass="entr" presetSubtype="8"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par>
                          <p:cTn id="31" fill="hold">
                            <p:stCondLst>
                              <p:cond delay="3700"/>
                            </p:stCondLst>
                            <p:childTnLst>
                              <p:par>
                                <p:cTn id="32" presetID="22" presetClass="entr" presetSubtype="1"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500"/>
                                        <p:tgtEl>
                                          <p:spTgt spid="10"/>
                                        </p:tgtEl>
                                      </p:cBhvr>
                                    </p:animEffect>
                                  </p:childTnLst>
                                </p:cTn>
                              </p:par>
                            </p:childTnLst>
                          </p:cTn>
                        </p:par>
                        <p:par>
                          <p:cTn id="35" fill="hold">
                            <p:stCondLst>
                              <p:cond delay="4200"/>
                            </p:stCondLst>
                            <p:childTnLst>
                              <p:par>
                                <p:cTn id="36" presetID="2" presetClass="entr" presetSubtype="2"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1+#ppt_w/2"/>
                                          </p:val>
                                        </p:tav>
                                        <p:tav tm="100000">
                                          <p:val>
                                            <p:strVal val="#ppt_x"/>
                                          </p:val>
                                        </p:tav>
                                      </p:tavLst>
                                    </p:anim>
                                    <p:anim calcmode="lin" valueType="num">
                                      <p:cBhvr additive="base">
                                        <p:cTn id="39" dur="500" fill="hold"/>
                                        <p:tgtEl>
                                          <p:spTgt spid="9"/>
                                        </p:tgtEl>
                                        <p:attrNameLst>
                                          <p:attrName>ppt_y</p:attrName>
                                        </p:attrNameLst>
                                      </p:cBhvr>
                                      <p:tavLst>
                                        <p:tav tm="0">
                                          <p:val>
                                            <p:strVal val="#ppt_y"/>
                                          </p:val>
                                        </p:tav>
                                        <p:tav tm="100000">
                                          <p:val>
                                            <p:strVal val="#ppt_y"/>
                                          </p:val>
                                        </p:tav>
                                      </p:tavLst>
                                    </p:anim>
                                  </p:childTnLst>
                                </p:cTn>
                              </p:par>
                            </p:childTnLst>
                          </p:cTn>
                        </p:par>
                        <p:par>
                          <p:cTn id="40" fill="hold">
                            <p:stCondLst>
                              <p:cond delay="4700"/>
                            </p:stCondLst>
                            <p:childTnLst>
                              <p:par>
                                <p:cTn id="41" presetID="22" presetClass="entr" presetSubtype="8"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p:stCondLst>
                              <p:cond delay="5200"/>
                            </p:stCondLst>
                            <p:childTnLst>
                              <p:par>
                                <p:cTn id="45" presetID="22" presetClass="entr" presetSubtype="1"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up)">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4" grpId="0"/>
      <p:bldP spid="8" grpId="0" animBg="1"/>
      <p:bldP spid="9" grpId="0" animBg="1"/>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a:spLocks noChangeArrowheads="1"/>
          </p:cNvSpPr>
          <p:nvPr/>
        </p:nvSpPr>
        <p:spPr bwMode="auto">
          <a:xfrm>
            <a:off x="3071748" y="1477872"/>
            <a:ext cx="7560630" cy="1220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200"/>
              </a:lnSpc>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中国共产党是中国工人阶级的先锋队，同时是中国人民和中华民族的先锋队，是中国特色社会主义事业的领导核心，代表中国先进生产力的发展要求，代表中国先进文化的前进方向，代表中国最广大人民的根本利益。党的最高理想和最终目标是实现共产主义。</a:t>
            </a:r>
          </a:p>
        </p:txBody>
      </p:sp>
      <p:sp>
        <p:nvSpPr>
          <p:cNvPr id="5" name="矩形: 圆角 4"/>
          <p:cNvSpPr/>
          <p:nvPr/>
        </p:nvSpPr>
        <p:spPr bwMode="auto">
          <a:xfrm>
            <a:off x="1001285" y="1438367"/>
            <a:ext cx="1587912" cy="1380680"/>
          </a:xfrm>
          <a:prstGeom prst="roundRect">
            <a:avLst>
              <a:gd name="adj" fmla="val 7384"/>
            </a:avLst>
          </a:prstGeom>
          <a:solidFill>
            <a:schemeClr val="accent1"/>
          </a:solidFill>
          <a:ln w="57150"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33" name="矩形: 圆角 32"/>
          <p:cNvSpPr/>
          <p:nvPr/>
        </p:nvSpPr>
        <p:spPr bwMode="auto">
          <a:xfrm>
            <a:off x="1001285" y="2990364"/>
            <a:ext cx="1587912" cy="1380678"/>
          </a:xfrm>
          <a:prstGeom prst="roundRect">
            <a:avLst>
              <a:gd name="adj" fmla="val 7384"/>
            </a:avLst>
          </a:prstGeom>
          <a:solidFill>
            <a:schemeClr val="accent1"/>
          </a:solidFill>
          <a:ln w="57150"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34" name="矩形: 圆角 33"/>
          <p:cNvSpPr/>
          <p:nvPr/>
        </p:nvSpPr>
        <p:spPr bwMode="auto">
          <a:xfrm>
            <a:off x="1001285" y="4542360"/>
            <a:ext cx="1587912" cy="1380680"/>
          </a:xfrm>
          <a:prstGeom prst="roundRect">
            <a:avLst>
              <a:gd name="adj" fmla="val 7384"/>
            </a:avLst>
          </a:prstGeom>
          <a:solidFill>
            <a:schemeClr val="accent1"/>
          </a:solidFill>
          <a:ln w="57150"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46" name="矩形 45"/>
          <p:cNvSpPr>
            <a:spLocks noChangeArrowheads="1"/>
          </p:cNvSpPr>
          <p:nvPr/>
        </p:nvSpPr>
        <p:spPr bwMode="auto">
          <a:xfrm>
            <a:off x="3071748" y="3440266"/>
            <a:ext cx="756063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400"/>
              </a:lnSpc>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一切从实际出发，理论联系实际，实事求是，在实践中检验真理和发展真理。</a:t>
            </a:r>
          </a:p>
        </p:txBody>
      </p:sp>
      <p:sp>
        <p:nvSpPr>
          <p:cNvPr id="48" name="矩形 47"/>
          <p:cNvSpPr>
            <a:spLocks noChangeArrowheads="1"/>
          </p:cNvSpPr>
          <p:nvPr/>
        </p:nvSpPr>
        <p:spPr bwMode="auto">
          <a:xfrm>
            <a:off x="3071748" y="4838345"/>
            <a:ext cx="756063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400"/>
              </a:lnSpc>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党在自己的工作中实行群众路线，一切为了群众，一切依靠群众，从群众中来，到群众中去，把党的正确主张变为群众的自觉行动，党执政后的最大危险是脱离群众。</a:t>
            </a:r>
          </a:p>
        </p:txBody>
      </p:sp>
      <p:sp>
        <p:nvSpPr>
          <p:cNvPr id="12" name="矩形 11"/>
          <p:cNvSpPr>
            <a:spLocks noChangeArrowheads="1"/>
          </p:cNvSpPr>
          <p:nvPr/>
        </p:nvSpPr>
        <p:spPr bwMode="auto">
          <a:xfrm>
            <a:off x="1335189" y="1713209"/>
            <a:ext cx="92010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400" b="1" dirty="0">
                <a:solidFill>
                  <a:srgbClr val="FFF097"/>
                </a:solidFill>
                <a:latin typeface="微软雅黑" panose="020B0503020204020204" pitchFamily="34" charset="-122"/>
                <a:ea typeface="微软雅黑" panose="020B0503020204020204" pitchFamily="34" charset="-122"/>
              </a:rPr>
              <a:t>党的性质</a:t>
            </a:r>
          </a:p>
        </p:txBody>
      </p:sp>
      <p:sp>
        <p:nvSpPr>
          <p:cNvPr id="43" name="矩形 42"/>
          <p:cNvSpPr>
            <a:spLocks noChangeArrowheads="1"/>
          </p:cNvSpPr>
          <p:nvPr/>
        </p:nvSpPr>
        <p:spPr bwMode="auto">
          <a:xfrm>
            <a:off x="1131368" y="3265205"/>
            <a:ext cx="132774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400" b="1" dirty="0">
                <a:solidFill>
                  <a:srgbClr val="FFF097"/>
                </a:solidFill>
                <a:latin typeface="微软雅黑" panose="020B0503020204020204" pitchFamily="34" charset="-122"/>
                <a:ea typeface="微软雅黑" panose="020B0503020204020204" pitchFamily="34" charset="-122"/>
              </a:rPr>
              <a:t>党的思想路线</a:t>
            </a:r>
          </a:p>
        </p:txBody>
      </p:sp>
      <p:sp>
        <p:nvSpPr>
          <p:cNvPr id="47" name="矩形 46"/>
          <p:cNvSpPr>
            <a:spLocks noChangeArrowheads="1"/>
          </p:cNvSpPr>
          <p:nvPr/>
        </p:nvSpPr>
        <p:spPr bwMode="auto">
          <a:xfrm>
            <a:off x="1131368" y="4817202"/>
            <a:ext cx="132774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400" b="1" dirty="0">
                <a:solidFill>
                  <a:srgbClr val="FFF097"/>
                </a:solidFill>
                <a:latin typeface="微软雅黑" panose="020B0503020204020204" pitchFamily="34" charset="-122"/>
                <a:ea typeface="微软雅黑" panose="020B0503020204020204" pitchFamily="34" charset="-122"/>
              </a:rPr>
              <a:t>党的群众路线</a:t>
            </a:r>
          </a:p>
        </p:txBody>
      </p:sp>
      <p:sp>
        <p:nvSpPr>
          <p:cNvPr id="15" name="矩形: 圆角 4"/>
          <p:cNvSpPr/>
          <p:nvPr/>
        </p:nvSpPr>
        <p:spPr bwMode="auto">
          <a:xfrm>
            <a:off x="2714581" y="1438367"/>
            <a:ext cx="8498851" cy="1380680"/>
          </a:xfrm>
          <a:prstGeom prst="roundRect">
            <a:avLst>
              <a:gd name="adj" fmla="val 7384"/>
            </a:avLst>
          </a:prstGeom>
          <a:noFill/>
          <a:ln w="9525" cap="flat" cmpd="sng" algn="ctr">
            <a:solidFill>
              <a:schemeClr val="accent1"/>
            </a:solidFill>
            <a:prstDash val="dash"/>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16" name="矩形: 圆角 32"/>
          <p:cNvSpPr/>
          <p:nvPr/>
        </p:nvSpPr>
        <p:spPr bwMode="auto">
          <a:xfrm>
            <a:off x="2714581" y="2990364"/>
            <a:ext cx="8498851" cy="1380678"/>
          </a:xfrm>
          <a:prstGeom prst="roundRect">
            <a:avLst>
              <a:gd name="adj" fmla="val 7384"/>
            </a:avLst>
          </a:prstGeom>
          <a:noFill/>
          <a:ln w="9525" cap="flat" cmpd="sng" algn="ctr">
            <a:solidFill>
              <a:schemeClr val="accent1"/>
            </a:solidFill>
            <a:prstDash val="dash"/>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17" name="矩形: 圆角 33"/>
          <p:cNvSpPr/>
          <p:nvPr/>
        </p:nvSpPr>
        <p:spPr bwMode="auto">
          <a:xfrm>
            <a:off x="2714581" y="4542360"/>
            <a:ext cx="8498851" cy="1380680"/>
          </a:xfrm>
          <a:prstGeom prst="roundRect">
            <a:avLst>
              <a:gd name="adj" fmla="val 7384"/>
            </a:avLst>
          </a:prstGeom>
          <a:noFill/>
          <a:ln w="9525" cap="flat" cmpd="sng" algn="ctr">
            <a:solidFill>
              <a:schemeClr val="accent1"/>
            </a:solidFill>
            <a:prstDash val="dash"/>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2" name="标题 1"/>
          <p:cNvSpPr>
            <a:spLocks noGrp="1"/>
          </p:cNvSpPr>
          <p:nvPr>
            <p:ph type="title"/>
          </p:nvPr>
        </p:nvSpPr>
        <p:spPr/>
        <p:txBody>
          <a:bodyPr/>
          <a:lstStyle/>
          <a:p>
            <a:r>
              <a:rPr lang="zh-CN" altLang="en-US" dirty="0"/>
              <a:t>党的性质、目标、路线</a:t>
            </a:r>
            <a:r>
              <a:rPr lang="zh-CN" altLang="en-US" dirty="0" smtClean="0"/>
              <a:t>等</a:t>
            </a:r>
            <a:endParaRPr lang="zh-CN" altLang="en-US" dirty="0"/>
          </a:p>
        </p:txBody>
      </p:sp>
      <p:sp>
        <p:nvSpPr>
          <p:cNvPr id="19" name="矩形: 圆角 4"/>
          <p:cNvSpPr/>
          <p:nvPr/>
        </p:nvSpPr>
        <p:spPr bwMode="auto">
          <a:xfrm>
            <a:off x="2373774" y="1839219"/>
            <a:ext cx="578976" cy="578976"/>
          </a:xfrm>
          <a:prstGeom prst="ellipse">
            <a:avLst/>
          </a:prstGeom>
          <a:solidFill>
            <a:schemeClr val="bg1"/>
          </a:solidFill>
          <a:ln w="19050" cap="flat" cmpd="sng" algn="ctr">
            <a:solidFill>
              <a:schemeClr val="accent1"/>
            </a:solid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20" name="矩形: 圆角 32"/>
          <p:cNvSpPr/>
          <p:nvPr/>
        </p:nvSpPr>
        <p:spPr bwMode="auto">
          <a:xfrm>
            <a:off x="2373774" y="3391216"/>
            <a:ext cx="578976" cy="578974"/>
          </a:xfrm>
          <a:prstGeom prst="ellipse">
            <a:avLst/>
          </a:prstGeom>
          <a:solidFill>
            <a:schemeClr val="bg1"/>
          </a:solidFill>
          <a:ln w="19050" cap="flat" cmpd="sng" algn="ctr">
            <a:solidFill>
              <a:schemeClr val="accent1"/>
            </a:solid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21" name="矩形: 圆角 33"/>
          <p:cNvSpPr/>
          <p:nvPr/>
        </p:nvSpPr>
        <p:spPr bwMode="auto">
          <a:xfrm>
            <a:off x="2373774" y="4943212"/>
            <a:ext cx="578976" cy="578976"/>
          </a:xfrm>
          <a:prstGeom prst="ellipse">
            <a:avLst/>
          </a:prstGeom>
          <a:solidFill>
            <a:schemeClr val="bg1"/>
          </a:solidFill>
          <a:ln w="19050" cap="flat" cmpd="sng" algn="ctr">
            <a:solidFill>
              <a:schemeClr val="accent1"/>
            </a:solid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22" name="Freeform 29"/>
          <p:cNvSpPr>
            <a:spLocks noEditPoints="1"/>
          </p:cNvSpPr>
          <p:nvPr/>
        </p:nvSpPr>
        <p:spPr bwMode="auto">
          <a:xfrm>
            <a:off x="2560999" y="1999886"/>
            <a:ext cx="206114" cy="257642"/>
          </a:xfrm>
          <a:custGeom>
            <a:avLst/>
            <a:gdLst>
              <a:gd name="T0" fmla="*/ 139 w 720"/>
              <a:gd name="T1" fmla="*/ 626 h 915"/>
              <a:gd name="T2" fmla="*/ 170 w 720"/>
              <a:gd name="T3" fmla="*/ 594 h 915"/>
              <a:gd name="T4" fmla="*/ 409 w 720"/>
              <a:gd name="T5" fmla="*/ 640 h 915"/>
              <a:gd name="T6" fmla="*/ 267 w 720"/>
              <a:gd name="T7" fmla="*/ 496 h 915"/>
              <a:gd name="T8" fmla="*/ 227 w 720"/>
              <a:gd name="T9" fmla="*/ 536 h 915"/>
              <a:gd name="T10" fmla="*/ 167 w 720"/>
              <a:gd name="T11" fmla="*/ 476 h 915"/>
              <a:gd name="T12" fmla="*/ 274 w 720"/>
              <a:gd name="T13" fmla="*/ 367 h 915"/>
              <a:gd name="T14" fmla="*/ 342 w 720"/>
              <a:gd name="T15" fmla="*/ 355 h 915"/>
              <a:gd name="T16" fmla="*/ 373 w 720"/>
              <a:gd name="T17" fmla="*/ 386 h 915"/>
              <a:gd name="T18" fmla="*/ 320 w 720"/>
              <a:gd name="T19" fmla="*/ 441 h 915"/>
              <a:gd name="T20" fmla="*/ 464 w 720"/>
              <a:gd name="T21" fmla="*/ 587 h 915"/>
              <a:gd name="T22" fmla="*/ 350 w 720"/>
              <a:gd name="T23" fmla="*/ 299 h 915"/>
              <a:gd name="T24" fmla="*/ 518 w 720"/>
              <a:gd name="T25" fmla="*/ 640 h 915"/>
              <a:gd name="T26" fmla="*/ 557 w 720"/>
              <a:gd name="T27" fmla="*/ 681 h 915"/>
              <a:gd name="T28" fmla="*/ 506 w 720"/>
              <a:gd name="T29" fmla="*/ 731 h 915"/>
              <a:gd name="T30" fmla="*/ 466 w 720"/>
              <a:gd name="T31" fmla="*/ 693 h 915"/>
              <a:gd name="T32" fmla="*/ 193 w 720"/>
              <a:gd name="T33" fmla="*/ 684 h 915"/>
              <a:gd name="T34" fmla="*/ 176 w 720"/>
              <a:gd name="T35" fmla="*/ 723 h 915"/>
              <a:gd name="T36" fmla="*/ 132 w 720"/>
              <a:gd name="T37" fmla="*/ 715 h 915"/>
              <a:gd name="T38" fmla="*/ 170 w 720"/>
              <a:gd name="T39" fmla="*/ 663 h 915"/>
              <a:gd name="T40" fmla="*/ 139 w 720"/>
              <a:gd name="T41" fmla="*/ 626 h 915"/>
              <a:gd name="T42" fmla="*/ 719 w 720"/>
              <a:gd name="T43" fmla="*/ 825 h 915"/>
              <a:gd name="T44" fmla="*/ 627 w 720"/>
              <a:gd name="T45" fmla="*/ 915 h 915"/>
              <a:gd name="T46" fmla="*/ 90 w 720"/>
              <a:gd name="T47" fmla="*/ 915 h 915"/>
              <a:gd name="T48" fmla="*/ 0 w 720"/>
              <a:gd name="T49" fmla="*/ 825 h 915"/>
              <a:gd name="T50" fmla="*/ 0 w 720"/>
              <a:gd name="T51" fmla="*/ 87 h 915"/>
              <a:gd name="T52" fmla="*/ 105 w 720"/>
              <a:gd name="T53" fmla="*/ 0 h 915"/>
              <a:gd name="T54" fmla="*/ 681 w 720"/>
              <a:gd name="T55" fmla="*/ 0 h 915"/>
              <a:gd name="T56" fmla="*/ 707 w 720"/>
              <a:gd name="T57" fmla="*/ 24 h 915"/>
              <a:gd name="T58" fmla="*/ 681 w 720"/>
              <a:gd name="T59" fmla="*/ 48 h 915"/>
              <a:gd name="T60" fmla="*/ 101 w 720"/>
              <a:gd name="T61" fmla="*/ 48 h 915"/>
              <a:gd name="T62" fmla="*/ 47 w 720"/>
              <a:gd name="T63" fmla="*/ 96 h 915"/>
              <a:gd name="T64" fmla="*/ 96 w 720"/>
              <a:gd name="T65" fmla="*/ 151 h 915"/>
              <a:gd name="T66" fmla="*/ 679 w 720"/>
              <a:gd name="T67" fmla="*/ 151 h 915"/>
              <a:gd name="T68" fmla="*/ 720 w 720"/>
              <a:gd name="T69" fmla="*/ 192 h 915"/>
              <a:gd name="T70" fmla="*/ 719 w 720"/>
              <a:gd name="T71" fmla="*/ 825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0" h="915">
                <a:moveTo>
                  <a:pt x="139" y="626"/>
                </a:moveTo>
                <a:lnTo>
                  <a:pt x="170" y="594"/>
                </a:lnTo>
                <a:cubicBezTo>
                  <a:pt x="235" y="651"/>
                  <a:pt x="311" y="687"/>
                  <a:pt x="409" y="640"/>
                </a:cubicBezTo>
                <a:lnTo>
                  <a:pt x="267" y="496"/>
                </a:lnTo>
                <a:lnTo>
                  <a:pt x="227" y="536"/>
                </a:lnTo>
                <a:lnTo>
                  <a:pt x="167" y="476"/>
                </a:lnTo>
                <a:lnTo>
                  <a:pt x="274" y="367"/>
                </a:lnTo>
                <a:cubicBezTo>
                  <a:pt x="289" y="375"/>
                  <a:pt x="314" y="376"/>
                  <a:pt x="342" y="355"/>
                </a:cubicBezTo>
                <a:lnTo>
                  <a:pt x="373" y="386"/>
                </a:lnTo>
                <a:lnTo>
                  <a:pt x="320" y="441"/>
                </a:lnTo>
                <a:lnTo>
                  <a:pt x="464" y="587"/>
                </a:lnTo>
                <a:cubicBezTo>
                  <a:pt x="518" y="496"/>
                  <a:pt x="474" y="361"/>
                  <a:pt x="350" y="299"/>
                </a:cubicBezTo>
                <a:cubicBezTo>
                  <a:pt x="472" y="305"/>
                  <a:pt x="631" y="446"/>
                  <a:pt x="518" y="640"/>
                </a:cubicBezTo>
                <a:lnTo>
                  <a:pt x="557" y="681"/>
                </a:lnTo>
                <a:lnTo>
                  <a:pt x="506" y="731"/>
                </a:lnTo>
                <a:lnTo>
                  <a:pt x="466" y="693"/>
                </a:lnTo>
                <a:cubicBezTo>
                  <a:pt x="362" y="749"/>
                  <a:pt x="267" y="743"/>
                  <a:pt x="193" y="684"/>
                </a:cubicBezTo>
                <a:cubicBezTo>
                  <a:pt x="198" y="698"/>
                  <a:pt x="189" y="714"/>
                  <a:pt x="176" y="723"/>
                </a:cubicBezTo>
                <a:cubicBezTo>
                  <a:pt x="160" y="733"/>
                  <a:pt x="142" y="730"/>
                  <a:pt x="132" y="715"/>
                </a:cubicBezTo>
                <a:cubicBezTo>
                  <a:pt x="115" y="689"/>
                  <a:pt x="142" y="657"/>
                  <a:pt x="170" y="663"/>
                </a:cubicBezTo>
                <a:cubicBezTo>
                  <a:pt x="159" y="652"/>
                  <a:pt x="149" y="640"/>
                  <a:pt x="139" y="626"/>
                </a:cubicBezTo>
                <a:close/>
                <a:moveTo>
                  <a:pt x="719" y="825"/>
                </a:moveTo>
                <a:cubicBezTo>
                  <a:pt x="719" y="875"/>
                  <a:pt x="677" y="915"/>
                  <a:pt x="627" y="915"/>
                </a:cubicBezTo>
                <a:lnTo>
                  <a:pt x="90" y="915"/>
                </a:lnTo>
                <a:cubicBezTo>
                  <a:pt x="40" y="915"/>
                  <a:pt x="0" y="875"/>
                  <a:pt x="0" y="825"/>
                </a:cubicBezTo>
                <a:lnTo>
                  <a:pt x="0" y="87"/>
                </a:lnTo>
                <a:cubicBezTo>
                  <a:pt x="0" y="38"/>
                  <a:pt x="39" y="0"/>
                  <a:pt x="105" y="0"/>
                </a:cubicBezTo>
                <a:lnTo>
                  <a:pt x="681" y="0"/>
                </a:lnTo>
                <a:cubicBezTo>
                  <a:pt x="695" y="0"/>
                  <a:pt x="707" y="11"/>
                  <a:pt x="707" y="24"/>
                </a:cubicBezTo>
                <a:cubicBezTo>
                  <a:pt x="707" y="37"/>
                  <a:pt x="695" y="48"/>
                  <a:pt x="681" y="48"/>
                </a:cubicBezTo>
                <a:cubicBezTo>
                  <a:pt x="681" y="48"/>
                  <a:pt x="101" y="48"/>
                  <a:pt x="101" y="48"/>
                </a:cubicBezTo>
                <a:cubicBezTo>
                  <a:pt x="66" y="48"/>
                  <a:pt x="47" y="72"/>
                  <a:pt x="47" y="96"/>
                </a:cubicBezTo>
                <a:cubicBezTo>
                  <a:pt x="47" y="121"/>
                  <a:pt x="66" y="151"/>
                  <a:pt x="96" y="151"/>
                </a:cubicBezTo>
                <a:cubicBezTo>
                  <a:pt x="96" y="151"/>
                  <a:pt x="678" y="150"/>
                  <a:pt x="679" y="151"/>
                </a:cubicBezTo>
                <a:cubicBezTo>
                  <a:pt x="700" y="151"/>
                  <a:pt x="720" y="170"/>
                  <a:pt x="720" y="192"/>
                </a:cubicBezTo>
                <a:cubicBezTo>
                  <a:pt x="720" y="192"/>
                  <a:pt x="719" y="825"/>
                  <a:pt x="719" y="825"/>
                </a:cubicBezTo>
                <a:close/>
              </a:path>
            </a:pathLst>
          </a:custGeom>
          <a:solidFill>
            <a:schemeClr val="accent1"/>
          </a:solidFill>
          <a:ln>
            <a:noFill/>
          </a:ln>
          <a:effectLst/>
        </p:spPr>
        <p:txBody>
          <a:bodyPr/>
          <a:lstStyle/>
          <a:p>
            <a:endParaRPr lang="zh-CN" altLang="en-US" noProof="1"/>
          </a:p>
        </p:txBody>
      </p:sp>
      <p:sp>
        <p:nvSpPr>
          <p:cNvPr id="23" name="Freeform 30"/>
          <p:cNvSpPr>
            <a:spLocks noEditPoints="1"/>
          </p:cNvSpPr>
          <p:nvPr/>
        </p:nvSpPr>
        <p:spPr bwMode="auto">
          <a:xfrm>
            <a:off x="2521686" y="3550862"/>
            <a:ext cx="283152" cy="259682"/>
          </a:xfrm>
          <a:custGeom>
            <a:avLst/>
            <a:gdLst>
              <a:gd name="T0" fmla="*/ 580 w 872"/>
              <a:gd name="T1" fmla="*/ 513 h 811"/>
              <a:gd name="T2" fmla="*/ 503 w 872"/>
              <a:gd name="T3" fmla="*/ 571 h 811"/>
              <a:gd name="T4" fmla="*/ 548 w 872"/>
              <a:gd name="T5" fmla="*/ 656 h 811"/>
              <a:gd name="T6" fmla="*/ 612 w 872"/>
              <a:gd name="T7" fmla="*/ 699 h 811"/>
              <a:gd name="T8" fmla="*/ 443 w 872"/>
              <a:gd name="T9" fmla="*/ 763 h 811"/>
              <a:gd name="T10" fmla="*/ 430 w 872"/>
              <a:gd name="T11" fmla="*/ 762 h 811"/>
              <a:gd name="T12" fmla="*/ 275 w 872"/>
              <a:gd name="T13" fmla="*/ 719 h 811"/>
              <a:gd name="T14" fmla="*/ 260 w 872"/>
              <a:gd name="T15" fmla="*/ 672 h 811"/>
              <a:gd name="T16" fmla="*/ 326 w 872"/>
              <a:gd name="T17" fmla="*/ 655 h 811"/>
              <a:gd name="T18" fmla="*/ 295 w 872"/>
              <a:gd name="T19" fmla="*/ 513 h 811"/>
              <a:gd name="T20" fmla="*/ 260 w 872"/>
              <a:gd name="T21" fmla="*/ 521 h 811"/>
              <a:gd name="T22" fmla="*/ 268 w 872"/>
              <a:gd name="T23" fmla="*/ 432 h 811"/>
              <a:gd name="T24" fmla="*/ 438 w 872"/>
              <a:gd name="T25" fmla="*/ 469 h 811"/>
              <a:gd name="T26" fmla="*/ 603 w 872"/>
              <a:gd name="T27" fmla="*/ 433 h 811"/>
              <a:gd name="T28" fmla="*/ 612 w 872"/>
              <a:gd name="T29" fmla="*/ 521 h 811"/>
              <a:gd name="T30" fmla="*/ 850 w 872"/>
              <a:gd name="T31" fmla="*/ 591 h 811"/>
              <a:gd name="T32" fmla="*/ 662 w 872"/>
              <a:gd name="T33" fmla="*/ 389 h 811"/>
              <a:gd name="T34" fmla="*/ 626 w 872"/>
              <a:gd name="T35" fmla="*/ 373 h 811"/>
              <a:gd name="T36" fmla="*/ 245 w 872"/>
              <a:gd name="T37" fmla="*/ 374 h 811"/>
              <a:gd name="T38" fmla="*/ 206 w 872"/>
              <a:gd name="T39" fmla="*/ 392 h 811"/>
              <a:gd name="T40" fmla="*/ 19 w 872"/>
              <a:gd name="T41" fmla="*/ 594 h 811"/>
              <a:gd name="T42" fmla="*/ 72 w 872"/>
              <a:gd name="T43" fmla="*/ 715 h 811"/>
              <a:gd name="T44" fmla="*/ 84 w 872"/>
              <a:gd name="T45" fmla="*/ 714 h 811"/>
              <a:gd name="T46" fmla="*/ 227 w 872"/>
              <a:gd name="T47" fmla="*/ 791 h 811"/>
              <a:gd name="T48" fmla="*/ 626 w 872"/>
              <a:gd name="T49" fmla="*/ 811 h 811"/>
              <a:gd name="T50" fmla="*/ 646 w 872"/>
              <a:gd name="T51" fmla="*/ 680 h 811"/>
              <a:gd name="T52" fmla="*/ 791 w 872"/>
              <a:gd name="T53" fmla="*/ 715 h 811"/>
              <a:gd name="T54" fmla="*/ 853 w 872"/>
              <a:gd name="T55" fmla="*/ 683 h 811"/>
              <a:gd name="T56" fmla="*/ 436 w 872"/>
              <a:gd name="T57" fmla="*/ 362 h 811"/>
              <a:gd name="T58" fmla="*/ 436 w 872"/>
              <a:gd name="T59" fmla="*/ 0 h 811"/>
              <a:gd name="T60" fmla="*/ 436 w 872"/>
              <a:gd name="T61" fmla="*/ 362 h 811"/>
              <a:gd name="T62" fmla="*/ 385 w 872"/>
              <a:gd name="T63" fmla="*/ 579 h 811"/>
              <a:gd name="T64" fmla="*/ 410 w 872"/>
              <a:gd name="T65" fmla="*/ 554 h 811"/>
              <a:gd name="T66" fmla="*/ 384 w 872"/>
              <a:gd name="T67" fmla="*/ 549 h 811"/>
              <a:gd name="T68" fmla="*/ 429 w 872"/>
              <a:gd name="T69" fmla="*/ 519 h 811"/>
              <a:gd name="T70" fmla="*/ 423 w 872"/>
              <a:gd name="T71" fmla="*/ 541 h 811"/>
              <a:gd name="T72" fmla="*/ 431 w 872"/>
              <a:gd name="T73" fmla="*/ 504 h 811"/>
              <a:gd name="T74" fmla="*/ 484 w 872"/>
              <a:gd name="T75" fmla="*/ 601 h 811"/>
              <a:gd name="T76" fmla="*/ 460 w 872"/>
              <a:gd name="T77" fmla="*/ 605 h 811"/>
              <a:gd name="T78" fmla="*/ 387 w 872"/>
              <a:gd name="T79" fmla="*/ 612 h 811"/>
              <a:gd name="T80" fmla="*/ 385 w 872"/>
              <a:gd name="T81" fmla="*/ 597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2" h="811">
                <a:moveTo>
                  <a:pt x="612" y="521"/>
                </a:moveTo>
                <a:lnTo>
                  <a:pt x="580" y="513"/>
                </a:lnTo>
                <a:cubicBezTo>
                  <a:pt x="578" y="513"/>
                  <a:pt x="577" y="513"/>
                  <a:pt x="575" y="513"/>
                </a:cubicBezTo>
                <a:cubicBezTo>
                  <a:pt x="542" y="508"/>
                  <a:pt x="511" y="534"/>
                  <a:pt x="503" y="571"/>
                </a:cubicBezTo>
                <a:cubicBezTo>
                  <a:pt x="495" y="608"/>
                  <a:pt x="513" y="644"/>
                  <a:pt x="544" y="655"/>
                </a:cubicBezTo>
                <a:cubicBezTo>
                  <a:pt x="546" y="656"/>
                  <a:pt x="547" y="656"/>
                  <a:pt x="548" y="656"/>
                </a:cubicBezTo>
                <a:lnTo>
                  <a:pt x="612" y="672"/>
                </a:lnTo>
                <a:lnTo>
                  <a:pt x="612" y="699"/>
                </a:lnTo>
                <a:cubicBezTo>
                  <a:pt x="612" y="709"/>
                  <a:pt x="605" y="718"/>
                  <a:pt x="596" y="721"/>
                </a:cubicBezTo>
                <a:lnTo>
                  <a:pt x="443" y="763"/>
                </a:lnTo>
                <a:cubicBezTo>
                  <a:pt x="442" y="763"/>
                  <a:pt x="440" y="763"/>
                  <a:pt x="438" y="763"/>
                </a:cubicBezTo>
                <a:cubicBezTo>
                  <a:pt x="435" y="763"/>
                  <a:pt x="433" y="763"/>
                  <a:pt x="430" y="762"/>
                </a:cubicBezTo>
                <a:cubicBezTo>
                  <a:pt x="429" y="762"/>
                  <a:pt x="429" y="762"/>
                  <a:pt x="428" y="761"/>
                </a:cubicBezTo>
                <a:lnTo>
                  <a:pt x="275" y="719"/>
                </a:lnTo>
                <a:cubicBezTo>
                  <a:pt x="266" y="717"/>
                  <a:pt x="260" y="708"/>
                  <a:pt x="260" y="698"/>
                </a:cubicBezTo>
                <a:lnTo>
                  <a:pt x="260" y="672"/>
                </a:lnTo>
                <a:lnTo>
                  <a:pt x="322" y="656"/>
                </a:lnTo>
                <a:cubicBezTo>
                  <a:pt x="323" y="656"/>
                  <a:pt x="325" y="656"/>
                  <a:pt x="326" y="655"/>
                </a:cubicBezTo>
                <a:cubicBezTo>
                  <a:pt x="357" y="644"/>
                  <a:pt x="375" y="608"/>
                  <a:pt x="368" y="571"/>
                </a:cubicBezTo>
                <a:cubicBezTo>
                  <a:pt x="360" y="534"/>
                  <a:pt x="328" y="508"/>
                  <a:pt x="295" y="513"/>
                </a:cubicBezTo>
                <a:cubicBezTo>
                  <a:pt x="294" y="513"/>
                  <a:pt x="292" y="513"/>
                  <a:pt x="291" y="513"/>
                </a:cubicBezTo>
                <a:lnTo>
                  <a:pt x="260" y="521"/>
                </a:lnTo>
                <a:lnTo>
                  <a:pt x="260" y="449"/>
                </a:lnTo>
                <a:cubicBezTo>
                  <a:pt x="260" y="442"/>
                  <a:pt x="263" y="436"/>
                  <a:pt x="268" y="432"/>
                </a:cubicBezTo>
                <a:cubicBezTo>
                  <a:pt x="273" y="427"/>
                  <a:pt x="280" y="426"/>
                  <a:pt x="286" y="428"/>
                </a:cubicBezTo>
                <a:lnTo>
                  <a:pt x="438" y="469"/>
                </a:lnTo>
                <a:lnTo>
                  <a:pt x="585" y="429"/>
                </a:lnTo>
                <a:cubicBezTo>
                  <a:pt x="591" y="427"/>
                  <a:pt x="598" y="429"/>
                  <a:pt x="603" y="433"/>
                </a:cubicBezTo>
                <a:cubicBezTo>
                  <a:pt x="609" y="437"/>
                  <a:pt x="612" y="444"/>
                  <a:pt x="612" y="451"/>
                </a:cubicBezTo>
                <a:lnTo>
                  <a:pt x="612" y="521"/>
                </a:lnTo>
                <a:close/>
                <a:moveTo>
                  <a:pt x="852" y="594"/>
                </a:moveTo>
                <a:cubicBezTo>
                  <a:pt x="852" y="593"/>
                  <a:pt x="851" y="592"/>
                  <a:pt x="850" y="591"/>
                </a:cubicBezTo>
                <a:lnTo>
                  <a:pt x="665" y="392"/>
                </a:lnTo>
                <a:cubicBezTo>
                  <a:pt x="664" y="391"/>
                  <a:pt x="663" y="390"/>
                  <a:pt x="662" y="389"/>
                </a:cubicBezTo>
                <a:cubicBezTo>
                  <a:pt x="654" y="382"/>
                  <a:pt x="644" y="378"/>
                  <a:pt x="635" y="375"/>
                </a:cubicBezTo>
                <a:cubicBezTo>
                  <a:pt x="632" y="374"/>
                  <a:pt x="629" y="373"/>
                  <a:pt x="626" y="373"/>
                </a:cubicBezTo>
                <a:lnTo>
                  <a:pt x="247" y="373"/>
                </a:lnTo>
                <a:cubicBezTo>
                  <a:pt x="246" y="373"/>
                  <a:pt x="246" y="373"/>
                  <a:pt x="245" y="374"/>
                </a:cubicBezTo>
                <a:cubicBezTo>
                  <a:pt x="232" y="375"/>
                  <a:pt x="219" y="380"/>
                  <a:pt x="209" y="389"/>
                </a:cubicBezTo>
                <a:cubicBezTo>
                  <a:pt x="208" y="390"/>
                  <a:pt x="207" y="391"/>
                  <a:pt x="206" y="392"/>
                </a:cubicBezTo>
                <a:lnTo>
                  <a:pt x="21" y="591"/>
                </a:lnTo>
                <a:cubicBezTo>
                  <a:pt x="20" y="592"/>
                  <a:pt x="20" y="593"/>
                  <a:pt x="19" y="594"/>
                </a:cubicBezTo>
                <a:cubicBezTo>
                  <a:pt x="1" y="617"/>
                  <a:pt x="0" y="648"/>
                  <a:pt x="12" y="673"/>
                </a:cubicBezTo>
                <a:cubicBezTo>
                  <a:pt x="24" y="698"/>
                  <a:pt x="47" y="715"/>
                  <a:pt x="72" y="715"/>
                </a:cubicBezTo>
                <a:cubicBezTo>
                  <a:pt x="74" y="715"/>
                  <a:pt x="77" y="715"/>
                  <a:pt x="79" y="715"/>
                </a:cubicBezTo>
                <a:cubicBezTo>
                  <a:pt x="81" y="715"/>
                  <a:pt x="82" y="715"/>
                  <a:pt x="84" y="714"/>
                </a:cubicBezTo>
                <a:lnTo>
                  <a:pt x="227" y="680"/>
                </a:lnTo>
                <a:lnTo>
                  <a:pt x="227" y="791"/>
                </a:lnTo>
                <a:cubicBezTo>
                  <a:pt x="227" y="802"/>
                  <a:pt x="236" y="811"/>
                  <a:pt x="247" y="811"/>
                </a:cubicBezTo>
                <a:lnTo>
                  <a:pt x="626" y="811"/>
                </a:lnTo>
                <a:cubicBezTo>
                  <a:pt x="637" y="811"/>
                  <a:pt x="646" y="802"/>
                  <a:pt x="646" y="791"/>
                </a:cubicBezTo>
                <a:lnTo>
                  <a:pt x="646" y="680"/>
                </a:lnTo>
                <a:lnTo>
                  <a:pt x="787" y="714"/>
                </a:lnTo>
                <a:cubicBezTo>
                  <a:pt x="788" y="715"/>
                  <a:pt x="790" y="715"/>
                  <a:pt x="791" y="715"/>
                </a:cubicBezTo>
                <a:cubicBezTo>
                  <a:pt x="794" y="715"/>
                  <a:pt x="796" y="715"/>
                  <a:pt x="799" y="715"/>
                </a:cubicBezTo>
                <a:cubicBezTo>
                  <a:pt x="820" y="715"/>
                  <a:pt x="840" y="703"/>
                  <a:pt x="853" y="683"/>
                </a:cubicBezTo>
                <a:cubicBezTo>
                  <a:pt x="872" y="657"/>
                  <a:pt x="872" y="620"/>
                  <a:pt x="852" y="594"/>
                </a:cubicBezTo>
                <a:close/>
                <a:moveTo>
                  <a:pt x="436" y="362"/>
                </a:moveTo>
                <a:cubicBezTo>
                  <a:pt x="529" y="362"/>
                  <a:pt x="605" y="280"/>
                  <a:pt x="605" y="181"/>
                </a:cubicBezTo>
                <a:cubicBezTo>
                  <a:pt x="605" y="81"/>
                  <a:pt x="529" y="0"/>
                  <a:pt x="436" y="0"/>
                </a:cubicBezTo>
                <a:cubicBezTo>
                  <a:pt x="342" y="0"/>
                  <a:pt x="266" y="81"/>
                  <a:pt x="266" y="181"/>
                </a:cubicBezTo>
                <a:cubicBezTo>
                  <a:pt x="266" y="280"/>
                  <a:pt x="342" y="362"/>
                  <a:pt x="436" y="362"/>
                </a:cubicBezTo>
                <a:close/>
                <a:moveTo>
                  <a:pt x="377" y="587"/>
                </a:moveTo>
                <a:lnTo>
                  <a:pt x="385" y="579"/>
                </a:lnTo>
                <a:cubicBezTo>
                  <a:pt x="402" y="594"/>
                  <a:pt x="421" y="603"/>
                  <a:pt x="446" y="591"/>
                </a:cubicBezTo>
                <a:lnTo>
                  <a:pt x="410" y="554"/>
                </a:lnTo>
                <a:lnTo>
                  <a:pt x="400" y="565"/>
                </a:lnTo>
                <a:lnTo>
                  <a:pt x="384" y="549"/>
                </a:lnTo>
                <a:lnTo>
                  <a:pt x="411" y="522"/>
                </a:lnTo>
                <a:cubicBezTo>
                  <a:pt x="415" y="524"/>
                  <a:pt x="422" y="524"/>
                  <a:pt x="429" y="519"/>
                </a:cubicBezTo>
                <a:lnTo>
                  <a:pt x="437" y="527"/>
                </a:lnTo>
                <a:lnTo>
                  <a:pt x="423" y="541"/>
                </a:lnTo>
                <a:lnTo>
                  <a:pt x="460" y="577"/>
                </a:lnTo>
                <a:cubicBezTo>
                  <a:pt x="474" y="554"/>
                  <a:pt x="462" y="520"/>
                  <a:pt x="431" y="504"/>
                </a:cubicBezTo>
                <a:cubicBezTo>
                  <a:pt x="462" y="506"/>
                  <a:pt x="502" y="542"/>
                  <a:pt x="474" y="591"/>
                </a:cubicBezTo>
                <a:lnTo>
                  <a:pt x="484" y="601"/>
                </a:lnTo>
                <a:lnTo>
                  <a:pt x="471" y="614"/>
                </a:lnTo>
                <a:lnTo>
                  <a:pt x="460" y="605"/>
                </a:lnTo>
                <a:cubicBezTo>
                  <a:pt x="434" y="619"/>
                  <a:pt x="410" y="617"/>
                  <a:pt x="391" y="602"/>
                </a:cubicBezTo>
                <a:cubicBezTo>
                  <a:pt x="392" y="606"/>
                  <a:pt x="390" y="610"/>
                  <a:pt x="387" y="612"/>
                </a:cubicBezTo>
                <a:cubicBezTo>
                  <a:pt x="383" y="615"/>
                  <a:pt x="378" y="614"/>
                  <a:pt x="375" y="610"/>
                </a:cubicBezTo>
                <a:cubicBezTo>
                  <a:pt x="371" y="603"/>
                  <a:pt x="378" y="595"/>
                  <a:pt x="385" y="597"/>
                </a:cubicBezTo>
                <a:cubicBezTo>
                  <a:pt x="382" y="594"/>
                  <a:pt x="380" y="591"/>
                  <a:pt x="377" y="587"/>
                </a:cubicBezTo>
                <a:close/>
              </a:path>
            </a:pathLst>
          </a:custGeom>
          <a:solidFill>
            <a:schemeClr val="accent1"/>
          </a:solidFill>
          <a:ln>
            <a:noFill/>
          </a:ln>
          <a:effectLst/>
        </p:spPr>
        <p:txBody>
          <a:bodyPr/>
          <a:lstStyle/>
          <a:p>
            <a:endParaRPr lang="zh-CN" altLang="en-US" noProof="1"/>
          </a:p>
        </p:txBody>
      </p:sp>
      <p:sp>
        <p:nvSpPr>
          <p:cNvPr id="24" name="Freeform 31"/>
          <p:cNvSpPr>
            <a:spLocks noEditPoints="1"/>
          </p:cNvSpPr>
          <p:nvPr/>
        </p:nvSpPr>
        <p:spPr bwMode="auto">
          <a:xfrm>
            <a:off x="2524775" y="5116632"/>
            <a:ext cx="278562" cy="232136"/>
          </a:xfrm>
          <a:custGeom>
            <a:avLst/>
            <a:gdLst>
              <a:gd name="T0" fmla="*/ 602 w 858"/>
              <a:gd name="T1" fmla="*/ 449 h 724"/>
              <a:gd name="T2" fmla="*/ 476 w 858"/>
              <a:gd name="T3" fmla="*/ 449 h 724"/>
              <a:gd name="T4" fmla="*/ 476 w 858"/>
              <a:gd name="T5" fmla="*/ 576 h 724"/>
              <a:gd name="T6" fmla="*/ 383 w 858"/>
              <a:gd name="T7" fmla="*/ 576 h 724"/>
              <a:gd name="T8" fmla="*/ 383 w 858"/>
              <a:gd name="T9" fmla="*/ 449 h 724"/>
              <a:gd name="T10" fmla="*/ 257 w 858"/>
              <a:gd name="T11" fmla="*/ 449 h 724"/>
              <a:gd name="T12" fmla="*/ 257 w 858"/>
              <a:gd name="T13" fmla="*/ 356 h 724"/>
              <a:gd name="T14" fmla="*/ 383 w 858"/>
              <a:gd name="T15" fmla="*/ 356 h 724"/>
              <a:gd name="T16" fmla="*/ 383 w 858"/>
              <a:gd name="T17" fmla="*/ 230 h 724"/>
              <a:gd name="T18" fmla="*/ 476 w 858"/>
              <a:gd name="T19" fmla="*/ 230 h 724"/>
              <a:gd name="T20" fmla="*/ 476 w 858"/>
              <a:gd name="T21" fmla="*/ 356 h 724"/>
              <a:gd name="T22" fmla="*/ 602 w 858"/>
              <a:gd name="T23" fmla="*/ 356 h 724"/>
              <a:gd name="T24" fmla="*/ 602 w 858"/>
              <a:gd name="T25" fmla="*/ 449 h 724"/>
              <a:gd name="T26" fmla="*/ 788 w 858"/>
              <a:gd name="T27" fmla="*/ 232 h 724"/>
              <a:gd name="T28" fmla="*/ 429 w 858"/>
              <a:gd name="T29" fmla="*/ 172 h 724"/>
              <a:gd name="T30" fmla="*/ 71 w 858"/>
              <a:gd name="T31" fmla="*/ 233 h 724"/>
              <a:gd name="T32" fmla="*/ 430 w 858"/>
              <a:gd name="T33" fmla="*/ 724 h 724"/>
              <a:gd name="T34" fmla="*/ 788 w 858"/>
              <a:gd name="T35" fmla="*/ 232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8" h="724">
                <a:moveTo>
                  <a:pt x="602" y="449"/>
                </a:moveTo>
                <a:lnTo>
                  <a:pt x="476" y="449"/>
                </a:lnTo>
                <a:lnTo>
                  <a:pt x="476" y="576"/>
                </a:lnTo>
                <a:lnTo>
                  <a:pt x="383" y="576"/>
                </a:lnTo>
                <a:lnTo>
                  <a:pt x="383" y="449"/>
                </a:lnTo>
                <a:lnTo>
                  <a:pt x="257" y="449"/>
                </a:lnTo>
                <a:lnTo>
                  <a:pt x="257" y="356"/>
                </a:lnTo>
                <a:lnTo>
                  <a:pt x="383" y="356"/>
                </a:lnTo>
                <a:lnTo>
                  <a:pt x="383" y="230"/>
                </a:lnTo>
                <a:lnTo>
                  <a:pt x="476" y="230"/>
                </a:lnTo>
                <a:lnTo>
                  <a:pt x="476" y="356"/>
                </a:lnTo>
                <a:lnTo>
                  <a:pt x="602" y="356"/>
                </a:lnTo>
                <a:lnTo>
                  <a:pt x="602" y="449"/>
                </a:lnTo>
                <a:close/>
                <a:moveTo>
                  <a:pt x="788" y="232"/>
                </a:moveTo>
                <a:cubicBezTo>
                  <a:pt x="726" y="0"/>
                  <a:pt x="470" y="147"/>
                  <a:pt x="429" y="172"/>
                </a:cubicBezTo>
                <a:cubicBezTo>
                  <a:pt x="385" y="145"/>
                  <a:pt x="132" y="1"/>
                  <a:pt x="71" y="233"/>
                </a:cubicBezTo>
                <a:cubicBezTo>
                  <a:pt x="0" y="500"/>
                  <a:pt x="428" y="721"/>
                  <a:pt x="430" y="724"/>
                </a:cubicBezTo>
                <a:cubicBezTo>
                  <a:pt x="430" y="724"/>
                  <a:pt x="858" y="497"/>
                  <a:pt x="788" y="232"/>
                </a:cubicBezTo>
                <a:close/>
              </a:path>
            </a:pathLst>
          </a:custGeom>
          <a:solidFill>
            <a:schemeClr val="accent1"/>
          </a:solidFill>
          <a:ln>
            <a:noFill/>
          </a:ln>
          <a:effectLst/>
        </p:spPr>
        <p:txBody>
          <a:bodyPr/>
          <a:lstStyle/>
          <a:p>
            <a:endParaRPr lang="zh-CN" altLang="en-US" noProof="1"/>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0-#ppt_w/2"/>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ppt_x</p:attrName>
                                        </p:attrNameLst>
                                      </p:cBhvr>
                                      <p:tavLst>
                                        <p:tav tm="0">
                                          <p:val>
                                            <p:strVal val="0-#ppt_w/2"/>
                                          </p:val>
                                        </p:tav>
                                        <p:tav tm="100000">
                                          <p:val>
                                            <p:strVal val="#ppt_x"/>
                                          </p:val>
                                        </p:tav>
                                      </p:tavLst>
                                    </p:anim>
                                    <p:anim calcmode="lin" valueType="num">
                                      <p:cBhvr>
                                        <p:cTn id="16" dur="500" fill="hold"/>
                                        <p:tgtEl>
                                          <p:spTgt spid="3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1+#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ppt_x</p:attrName>
                                        </p:attrNameLst>
                                      </p:cBhvr>
                                      <p:tavLst>
                                        <p:tav tm="0">
                                          <p:val>
                                            <p:strVal val="0-#ppt_w/2"/>
                                          </p:val>
                                        </p:tav>
                                        <p:tav tm="100000">
                                          <p:val>
                                            <p:strVal val="#ppt_x"/>
                                          </p:val>
                                        </p:tav>
                                      </p:tavLst>
                                    </p:anim>
                                    <p:anim calcmode="lin" valueType="num">
                                      <p:cBhvr>
                                        <p:cTn id="24" dur="500" fill="hold"/>
                                        <p:tgtEl>
                                          <p:spTgt spid="34"/>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0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7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20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par>
                                <p:cTn id="36" presetID="10" presetClass="entr" presetSubtype="0" fill="hold" grpId="0" nodeType="withEffect">
                                  <p:stCondLst>
                                    <p:cond delay="40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500"/>
                                        <p:tgtEl>
                                          <p:spTgt spid="47"/>
                                        </p:tgtEl>
                                      </p:cBhvr>
                                    </p:animEffect>
                                  </p:childTnLst>
                                </p:cTn>
                              </p:par>
                            </p:childTnLst>
                          </p:cTn>
                        </p:par>
                        <p:par>
                          <p:cTn id="39" fill="hold">
                            <p:stCondLst>
                              <p:cond delay="1600"/>
                            </p:stCondLst>
                            <p:childTnLst>
                              <p:par>
                                <p:cTn id="40" presetID="22" presetClass="entr" presetSubtype="8"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1500"/>
                                        <p:tgtEl>
                                          <p:spTgt spid="3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wipe(left)">
                                      <p:cBhvr>
                                        <p:cTn id="45" dur="1500"/>
                                        <p:tgtEl>
                                          <p:spTgt spid="4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wipe(left)">
                                      <p:cBhvr>
                                        <p:cTn id="48" dur="1500"/>
                                        <p:tgtEl>
                                          <p:spTgt spid="48"/>
                                        </p:tgtEl>
                                      </p:cBhvr>
                                    </p:animEffect>
                                  </p:childTnLst>
                                </p:cTn>
                              </p:par>
                            </p:childTnLst>
                          </p:cTn>
                        </p:par>
                        <p:par>
                          <p:cTn id="49" fill="hold">
                            <p:stCondLst>
                              <p:cond delay="3100"/>
                            </p:stCondLst>
                            <p:childTnLst>
                              <p:par>
                                <p:cTn id="50" presetID="52"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Scale>
                                      <p:cBhvr>
                                        <p:cTn id="52"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3" dur="1000" decel="50000" fill="hold">
                                          <p:stCondLst>
                                            <p:cond delay="0"/>
                                          </p:stCondLst>
                                        </p:cTn>
                                        <p:tgtEl>
                                          <p:spTgt spid="19"/>
                                        </p:tgtEl>
                                        <p:attrNameLst>
                                          <p:attrName>ppt_x,ppt_y</p:attrName>
                                        </p:attrNameLst>
                                      </p:cBhvr>
                                      <p:rCtr x="0" y="0"/>
                                    </p:animMotion>
                                    <p:animEffect transition="in" filter="fade">
                                      <p:cBhvr>
                                        <p:cTn id="54" dur="1000"/>
                                        <p:tgtEl>
                                          <p:spTgt spid="19"/>
                                        </p:tgtEl>
                                      </p:cBhvr>
                                    </p:animEffect>
                                  </p:childTnLst>
                                </p:cTn>
                              </p:par>
                              <p:par>
                                <p:cTn id="55" presetID="52" presetClass="entr" presetSubtype="0" fill="hold" grpId="0" nodeType="withEffect">
                                  <p:stCondLst>
                                    <p:cond delay="100"/>
                                  </p:stCondLst>
                                  <p:childTnLst>
                                    <p:set>
                                      <p:cBhvr>
                                        <p:cTn id="56" dur="1" fill="hold">
                                          <p:stCondLst>
                                            <p:cond delay="0"/>
                                          </p:stCondLst>
                                        </p:cTn>
                                        <p:tgtEl>
                                          <p:spTgt spid="20"/>
                                        </p:tgtEl>
                                        <p:attrNameLst>
                                          <p:attrName>style.visibility</p:attrName>
                                        </p:attrNameLst>
                                      </p:cBhvr>
                                      <p:to>
                                        <p:strVal val="visible"/>
                                      </p:to>
                                    </p:set>
                                    <p:animScale>
                                      <p:cBhvr>
                                        <p:cTn id="57"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8" dur="1000" decel="50000" fill="hold">
                                          <p:stCondLst>
                                            <p:cond delay="0"/>
                                          </p:stCondLst>
                                        </p:cTn>
                                        <p:tgtEl>
                                          <p:spTgt spid="20"/>
                                        </p:tgtEl>
                                        <p:attrNameLst>
                                          <p:attrName>ppt_x,ppt_y</p:attrName>
                                        </p:attrNameLst>
                                      </p:cBhvr>
                                      <p:rCtr x="0" y="0"/>
                                    </p:animMotion>
                                    <p:animEffect transition="in" filter="fade">
                                      <p:cBhvr>
                                        <p:cTn id="59" dur="1000"/>
                                        <p:tgtEl>
                                          <p:spTgt spid="20"/>
                                        </p:tgtEl>
                                      </p:cBhvr>
                                    </p:animEffect>
                                  </p:childTnLst>
                                </p:cTn>
                              </p:par>
                              <p:par>
                                <p:cTn id="60" presetID="52" presetClass="entr" presetSubtype="0" fill="hold" grpId="0" nodeType="withEffect">
                                  <p:stCondLst>
                                    <p:cond delay="200"/>
                                  </p:stCondLst>
                                  <p:childTnLst>
                                    <p:set>
                                      <p:cBhvr>
                                        <p:cTn id="61" dur="1" fill="hold">
                                          <p:stCondLst>
                                            <p:cond delay="0"/>
                                          </p:stCondLst>
                                        </p:cTn>
                                        <p:tgtEl>
                                          <p:spTgt spid="21"/>
                                        </p:tgtEl>
                                        <p:attrNameLst>
                                          <p:attrName>style.visibility</p:attrName>
                                        </p:attrNameLst>
                                      </p:cBhvr>
                                      <p:to>
                                        <p:strVal val="visible"/>
                                      </p:to>
                                    </p:set>
                                    <p:animScale>
                                      <p:cBhvr>
                                        <p:cTn id="62"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3" dur="1000" decel="50000" fill="hold">
                                          <p:stCondLst>
                                            <p:cond delay="0"/>
                                          </p:stCondLst>
                                        </p:cTn>
                                        <p:tgtEl>
                                          <p:spTgt spid="21"/>
                                        </p:tgtEl>
                                        <p:attrNameLst>
                                          <p:attrName>ppt_x,ppt_y</p:attrName>
                                        </p:attrNameLst>
                                      </p:cBhvr>
                                      <p:rCtr x="0" y="0"/>
                                    </p:animMotion>
                                    <p:animEffect transition="in" filter="fade">
                                      <p:cBhvr>
                                        <p:cTn id="64" dur="1000"/>
                                        <p:tgtEl>
                                          <p:spTgt spid="21"/>
                                        </p:tgtEl>
                                      </p:cBhvr>
                                    </p:animEffect>
                                  </p:childTnLst>
                                </p:cTn>
                              </p:par>
                            </p:childTnLst>
                          </p:cTn>
                        </p:par>
                        <p:par>
                          <p:cTn id="65" fill="hold">
                            <p:stCondLst>
                              <p:cond delay="4300"/>
                            </p:stCondLst>
                            <p:childTnLst>
                              <p:par>
                                <p:cTn id="66" presetID="53" presetClass="entr" presetSubtype="16"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p:cTn id="68" dur="500" fill="hold"/>
                                        <p:tgtEl>
                                          <p:spTgt spid="22"/>
                                        </p:tgtEl>
                                        <p:attrNameLst>
                                          <p:attrName>ppt_w</p:attrName>
                                        </p:attrNameLst>
                                      </p:cBhvr>
                                      <p:tavLst>
                                        <p:tav tm="0">
                                          <p:val>
                                            <p:fltVal val="0"/>
                                          </p:val>
                                        </p:tav>
                                        <p:tav tm="100000">
                                          <p:val>
                                            <p:strVal val="#ppt_w"/>
                                          </p:val>
                                        </p:tav>
                                      </p:tavLst>
                                    </p:anim>
                                    <p:anim calcmode="lin" valueType="num">
                                      <p:cBhvr>
                                        <p:cTn id="69" dur="500" fill="hold"/>
                                        <p:tgtEl>
                                          <p:spTgt spid="22"/>
                                        </p:tgtEl>
                                        <p:attrNameLst>
                                          <p:attrName>ppt_h</p:attrName>
                                        </p:attrNameLst>
                                      </p:cBhvr>
                                      <p:tavLst>
                                        <p:tav tm="0">
                                          <p:val>
                                            <p:fltVal val="0"/>
                                          </p:val>
                                        </p:tav>
                                        <p:tav tm="100000">
                                          <p:val>
                                            <p:strVal val="#ppt_h"/>
                                          </p:val>
                                        </p:tav>
                                      </p:tavLst>
                                    </p:anim>
                                    <p:animEffect transition="in" filter="fade">
                                      <p:cBhvr>
                                        <p:cTn id="70" dur="500"/>
                                        <p:tgtEl>
                                          <p:spTgt spid="22"/>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p:cTn id="73" dur="500" fill="hold"/>
                                        <p:tgtEl>
                                          <p:spTgt spid="23"/>
                                        </p:tgtEl>
                                        <p:attrNameLst>
                                          <p:attrName>ppt_w</p:attrName>
                                        </p:attrNameLst>
                                      </p:cBhvr>
                                      <p:tavLst>
                                        <p:tav tm="0">
                                          <p:val>
                                            <p:fltVal val="0"/>
                                          </p:val>
                                        </p:tav>
                                        <p:tav tm="100000">
                                          <p:val>
                                            <p:strVal val="#ppt_w"/>
                                          </p:val>
                                        </p:tav>
                                      </p:tavLst>
                                    </p:anim>
                                    <p:anim calcmode="lin" valueType="num">
                                      <p:cBhvr>
                                        <p:cTn id="74" dur="500" fill="hold"/>
                                        <p:tgtEl>
                                          <p:spTgt spid="23"/>
                                        </p:tgtEl>
                                        <p:attrNameLst>
                                          <p:attrName>ppt_h</p:attrName>
                                        </p:attrNameLst>
                                      </p:cBhvr>
                                      <p:tavLst>
                                        <p:tav tm="0">
                                          <p:val>
                                            <p:fltVal val="0"/>
                                          </p:val>
                                        </p:tav>
                                        <p:tav tm="100000">
                                          <p:val>
                                            <p:strVal val="#ppt_h"/>
                                          </p:val>
                                        </p:tav>
                                      </p:tavLst>
                                    </p:anim>
                                    <p:animEffect transition="in" filter="fade">
                                      <p:cBhvr>
                                        <p:cTn id="75" dur="500"/>
                                        <p:tgtEl>
                                          <p:spTgt spid="23"/>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 calcmode="lin" valueType="num">
                                      <p:cBhvr>
                                        <p:cTn id="78" dur="500" fill="hold"/>
                                        <p:tgtEl>
                                          <p:spTgt spid="24"/>
                                        </p:tgtEl>
                                        <p:attrNameLst>
                                          <p:attrName>ppt_w</p:attrName>
                                        </p:attrNameLst>
                                      </p:cBhvr>
                                      <p:tavLst>
                                        <p:tav tm="0">
                                          <p:val>
                                            <p:fltVal val="0"/>
                                          </p:val>
                                        </p:tav>
                                        <p:tav tm="100000">
                                          <p:val>
                                            <p:strVal val="#ppt_w"/>
                                          </p:val>
                                        </p:tav>
                                      </p:tavLst>
                                    </p:anim>
                                    <p:anim calcmode="lin" valueType="num">
                                      <p:cBhvr>
                                        <p:cTn id="79" dur="500" fill="hold"/>
                                        <p:tgtEl>
                                          <p:spTgt spid="24"/>
                                        </p:tgtEl>
                                        <p:attrNameLst>
                                          <p:attrName>ppt_h</p:attrName>
                                        </p:attrNameLst>
                                      </p:cBhvr>
                                      <p:tavLst>
                                        <p:tav tm="0">
                                          <p:val>
                                            <p:fltVal val="0"/>
                                          </p:val>
                                        </p:tav>
                                        <p:tav tm="100000">
                                          <p:val>
                                            <p:strVal val="#ppt_h"/>
                                          </p:val>
                                        </p:tav>
                                      </p:tavLst>
                                    </p:anim>
                                    <p:animEffect transition="in" filter="fade">
                                      <p:cBhvr>
                                        <p:cTn id="8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5" grpId="0" animBg="1"/>
      <p:bldP spid="33" grpId="0" animBg="1"/>
      <p:bldP spid="34" grpId="0" animBg="1"/>
      <p:bldP spid="46" grpId="0"/>
      <p:bldP spid="48" grpId="0"/>
      <p:bldP spid="12" grpId="0"/>
      <p:bldP spid="43" grpId="0"/>
      <p:bldP spid="47" grpId="0"/>
      <p:bldP spid="15" grpId="0" animBg="1"/>
      <p:bldP spid="16" grpId="0" animBg="1"/>
      <p:bldP spid="17" grpId="0" animBg="1"/>
      <p:bldP spid="19" grpId="0" animBg="1"/>
      <p:bldP spid="20" grpId="0" animBg="1"/>
      <p:bldP spid="21" grpId="0" animBg="1"/>
      <p:bldP spid="22" grpId="0" animBg="1"/>
      <p:bldP spid="23" grpId="0" animBg="1"/>
      <p:bldP spid="2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4"/>
          <p:cNvSpPr/>
          <p:nvPr/>
        </p:nvSpPr>
        <p:spPr bwMode="auto">
          <a:xfrm>
            <a:off x="1001285" y="1438367"/>
            <a:ext cx="1587912" cy="1380680"/>
          </a:xfrm>
          <a:prstGeom prst="roundRect">
            <a:avLst>
              <a:gd name="adj" fmla="val 7384"/>
            </a:avLst>
          </a:prstGeom>
          <a:solidFill>
            <a:schemeClr val="accent1"/>
          </a:solidFill>
          <a:ln w="57150"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16" name="矩形: 圆角 32"/>
          <p:cNvSpPr/>
          <p:nvPr/>
        </p:nvSpPr>
        <p:spPr bwMode="auto">
          <a:xfrm>
            <a:off x="1001285" y="2990364"/>
            <a:ext cx="1587912" cy="1380678"/>
          </a:xfrm>
          <a:prstGeom prst="roundRect">
            <a:avLst>
              <a:gd name="adj" fmla="val 7384"/>
            </a:avLst>
          </a:prstGeom>
          <a:solidFill>
            <a:schemeClr val="accent1"/>
          </a:solidFill>
          <a:ln w="57150"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17" name="矩形: 圆角 33"/>
          <p:cNvSpPr/>
          <p:nvPr/>
        </p:nvSpPr>
        <p:spPr bwMode="auto">
          <a:xfrm>
            <a:off x="1001285" y="4542360"/>
            <a:ext cx="1587912" cy="1380680"/>
          </a:xfrm>
          <a:prstGeom prst="roundRect">
            <a:avLst>
              <a:gd name="adj" fmla="val 7384"/>
            </a:avLst>
          </a:prstGeom>
          <a:solidFill>
            <a:schemeClr val="accent1"/>
          </a:solidFill>
          <a:ln w="57150" cap="flat" cmpd="sng" algn="ctr">
            <a:no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18" name="矩形: 圆角 4"/>
          <p:cNvSpPr/>
          <p:nvPr/>
        </p:nvSpPr>
        <p:spPr bwMode="auto">
          <a:xfrm>
            <a:off x="2714581" y="1438367"/>
            <a:ext cx="8498851" cy="1380680"/>
          </a:xfrm>
          <a:prstGeom prst="roundRect">
            <a:avLst>
              <a:gd name="adj" fmla="val 7384"/>
            </a:avLst>
          </a:prstGeom>
          <a:noFill/>
          <a:ln w="9525" cap="flat" cmpd="sng" algn="ctr">
            <a:solidFill>
              <a:schemeClr val="accent1"/>
            </a:solidFill>
            <a:prstDash val="dash"/>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19" name="矩形: 圆角 32"/>
          <p:cNvSpPr/>
          <p:nvPr/>
        </p:nvSpPr>
        <p:spPr bwMode="auto">
          <a:xfrm>
            <a:off x="2714581" y="2990364"/>
            <a:ext cx="8498851" cy="1380678"/>
          </a:xfrm>
          <a:prstGeom prst="roundRect">
            <a:avLst>
              <a:gd name="adj" fmla="val 7384"/>
            </a:avLst>
          </a:prstGeom>
          <a:noFill/>
          <a:ln w="9525" cap="flat" cmpd="sng" algn="ctr">
            <a:solidFill>
              <a:schemeClr val="accent1"/>
            </a:solidFill>
            <a:prstDash val="dash"/>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20" name="矩形: 圆角 33"/>
          <p:cNvSpPr/>
          <p:nvPr/>
        </p:nvSpPr>
        <p:spPr bwMode="auto">
          <a:xfrm>
            <a:off x="2714581" y="4542360"/>
            <a:ext cx="8498851" cy="1380680"/>
          </a:xfrm>
          <a:prstGeom prst="roundRect">
            <a:avLst>
              <a:gd name="adj" fmla="val 7384"/>
            </a:avLst>
          </a:prstGeom>
          <a:noFill/>
          <a:ln w="9525" cap="flat" cmpd="sng" algn="ctr">
            <a:solidFill>
              <a:schemeClr val="accent1"/>
            </a:solidFill>
            <a:prstDash val="dash"/>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31" name="矩形 30"/>
          <p:cNvSpPr>
            <a:spLocks noChangeArrowheads="1"/>
          </p:cNvSpPr>
          <p:nvPr/>
        </p:nvSpPr>
        <p:spPr bwMode="auto">
          <a:xfrm>
            <a:off x="3115469" y="1518284"/>
            <a:ext cx="7533481" cy="1220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200"/>
              </a:lnSpc>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新世纪新阶段，我国经济和社会发展的战略目标：巩固和发展已经初步达到的小康水平，到建党一百年时，建成惠及十几亿人口的更高水平的小康社会；到建国一百年时，人均国内生产总值达到中等发达国家水平，基本实现现代化。（简称“两个一百年”目标）</a:t>
            </a:r>
          </a:p>
        </p:txBody>
      </p:sp>
      <p:sp>
        <p:nvSpPr>
          <p:cNvPr id="12" name="矩形 11"/>
          <p:cNvSpPr>
            <a:spLocks noChangeArrowheads="1"/>
          </p:cNvSpPr>
          <p:nvPr/>
        </p:nvSpPr>
        <p:spPr bwMode="auto">
          <a:xfrm>
            <a:off x="1387099" y="1713209"/>
            <a:ext cx="81628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400" b="1" dirty="0">
                <a:solidFill>
                  <a:srgbClr val="FFF097"/>
                </a:solidFill>
                <a:latin typeface="微软雅黑" panose="020B0503020204020204" pitchFamily="34" charset="-122"/>
                <a:ea typeface="微软雅黑" panose="020B0503020204020204" pitchFamily="34" charset="-122"/>
              </a:rPr>
              <a:t>战略目标</a:t>
            </a:r>
          </a:p>
        </p:txBody>
      </p:sp>
      <p:sp>
        <p:nvSpPr>
          <p:cNvPr id="43" name="矩形 42"/>
          <p:cNvSpPr>
            <a:spLocks noChangeArrowheads="1"/>
          </p:cNvSpPr>
          <p:nvPr/>
        </p:nvSpPr>
        <p:spPr bwMode="auto">
          <a:xfrm>
            <a:off x="1387099" y="3265205"/>
            <a:ext cx="81628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400" b="1" dirty="0">
                <a:solidFill>
                  <a:srgbClr val="FFF097"/>
                </a:solidFill>
                <a:latin typeface="微软雅黑" panose="020B0503020204020204" pitchFamily="34" charset="-122"/>
                <a:ea typeface="微软雅黑" panose="020B0503020204020204" pitchFamily="34" charset="-122"/>
              </a:rPr>
              <a:t>基本路线</a:t>
            </a:r>
          </a:p>
        </p:txBody>
      </p:sp>
      <p:sp>
        <p:nvSpPr>
          <p:cNvPr id="46" name="矩形 45"/>
          <p:cNvSpPr>
            <a:spLocks noChangeArrowheads="1"/>
          </p:cNvSpPr>
          <p:nvPr/>
        </p:nvSpPr>
        <p:spPr bwMode="auto">
          <a:xfrm>
            <a:off x="3115469" y="3172703"/>
            <a:ext cx="7533481"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400"/>
              </a:lnSpc>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中国共产党在社会主义初级阶段的基本路线是：领导和团结全国各族人民，以经济建设为中心，坚持四项基本原则，坚持改革开放，自力更生，艰苦创业，为把我国建设成为富强民主文明和谐的社会主义现代化国家而奋斗。</a:t>
            </a:r>
          </a:p>
        </p:txBody>
      </p:sp>
      <p:sp>
        <p:nvSpPr>
          <p:cNvPr id="47" name="矩形 46"/>
          <p:cNvSpPr>
            <a:spLocks noChangeArrowheads="1"/>
          </p:cNvSpPr>
          <p:nvPr/>
        </p:nvSpPr>
        <p:spPr bwMode="auto">
          <a:xfrm>
            <a:off x="1387099" y="4817202"/>
            <a:ext cx="81628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2400" b="1" dirty="0">
                <a:solidFill>
                  <a:srgbClr val="FFF097"/>
                </a:solidFill>
                <a:latin typeface="微软雅黑" panose="020B0503020204020204" pitchFamily="34" charset="-122"/>
                <a:ea typeface="微软雅黑" panose="020B0503020204020204" pitchFamily="34" charset="-122"/>
              </a:rPr>
              <a:t>根本任务</a:t>
            </a:r>
          </a:p>
        </p:txBody>
      </p:sp>
      <p:sp>
        <p:nvSpPr>
          <p:cNvPr id="48" name="矩形 47"/>
          <p:cNvSpPr>
            <a:spLocks noChangeArrowheads="1"/>
          </p:cNvSpPr>
          <p:nvPr/>
        </p:nvSpPr>
        <p:spPr bwMode="auto">
          <a:xfrm>
            <a:off x="3115469" y="4878757"/>
            <a:ext cx="753348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400"/>
              </a:lnSpc>
            </a:pPr>
            <a:r>
              <a:rPr lang="zh-CN" altLang="en-US" sz="1600" dirty="0">
                <a:solidFill>
                  <a:schemeClr val="accent1">
                    <a:lumMod val="50000"/>
                  </a:schemeClr>
                </a:solidFill>
                <a:latin typeface="微软雅黑" panose="020B0503020204020204" pitchFamily="34" charset="-122"/>
                <a:ea typeface="微软雅黑" panose="020B0503020204020204" pitchFamily="34" charset="-122"/>
              </a:rPr>
              <a:t>我国社会主义建设的根本任务：进一步解放生产力，发展生产力，逐步实现社会主义现代化，并且为此而改革生产关系和上层建筑中不适应生产力发展的方面和环节。</a:t>
            </a:r>
          </a:p>
        </p:txBody>
      </p:sp>
      <p:sp>
        <p:nvSpPr>
          <p:cNvPr id="21" name="矩形: 圆角 4"/>
          <p:cNvSpPr/>
          <p:nvPr/>
        </p:nvSpPr>
        <p:spPr bwMode="auto">
          <a:xfrm>
            <a:off x="2362401" y="1839219"/>
            <a:ext cx="578976" cy="578976"/>
          </a:xfrm>
          <a:prstGeom prst="ellipse">
            <a:avLst/>
          </a:prstGeom>
          <a:solidFill>
            <a:schemeClr val="bg1"/>
          </a:solidFill>
          <a:ln w="19050" cap="flat" cmpd="sng" algn="ctr">
            <a:solidFill>
              <a:schemeClr val="accent1"/>
            </a:solid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22" name="矩形: 圆角 32"/>
          <p:cNvSpPr/>
          <p:nvPr/>
        </p:nvSpPr>
        <p:spPr bwMode="auto">
          <a:xfrm>
            <a:off x="2362401" y="3391216"/>
            <a:ext cx="578976" cy="578974"/>
          </a:xfrm>
          <a:prstGeom prst="ellipse">
            <a:avLst/>
          </a:prstGeom>
          <a:solidFill>
            <a:schemeClr val="bg1"/>
          </a:solidFill>
          <a:ln w="19050" cap="flat" cmpd="sng" algn="ctr">
            <a:solidFill>
              <a:schemeClr val="accent1"/>
            </a:solid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23" name="矩形: 圆角 33"/>
          <p:cNvSpPr/>
          <p:nvPr/>
        </p:nvSpPr>
        <p:spPr bwMode="auto">
          <a:xfrm>
            <a:off x="2362401" y="4943212"/>
            <a:ext cx="578976" cy="578976"/>
          </a:xfrm>
          <a:prstGeom prst="ellipse">
            <a:avLst/>
          </a:prstGeom>
          <a:solidFill>
            <a:schemeClr val="bg1"/>
          </a:solidFill>
          <a:ln w="19050" cap="flat" cmpd="sng" algn="ctr">
            <a:solidFill>
              <a:schemeClr val="accent1"/>
            </a:solidFill>
            <a:prstDash val="solid"/>
            <a:round/>
            <a:headEnd type="none" w="med" len="med"/>
            <a:tailEnd type="none" w="med" len="med"/>
          </a:ln>
          <a:effectLst/>
        </p:spPr>
        <p:txBody>
          <a:bodyPr/>
          <a:lstStyle/>
          <a:p>
            <a:pPr>
              <a:buFont typeface="Arial" panose="020B0604020202020204" pitchFamily="34" charset="0"/>
              <a:buNone/>
            </a:pPr>
            <a:endParaRPr lang="zh-CN" altLang="en-US" noProof="1"/>
          </a:p>
        </p:txBody>
      </p:sp>
      <p:sp>
        <p:nvSpPr>
          <p:cNvPr id="24" name="Freeform 5"/>
          <p:cNvSpPr>
            <a:spLocks noEditPoints="1"/>
          </p:cNvSpPr>
          <p:nvPr/>
        </p:nvSpPr>
        <p:spPr bwMode="auto">
          <a:xfrm>
            <a:off x="2526434" y="2007646"/>
            <a:ext cx="250910" cy="242122"/>
          </a:xfrm>
          <a:custGeom>
            <a:avLst/>
            <a:gdLst>
              <a:gd name="T0" fmla="*/ 391 w 782"/>
              <a:gd name="T1" fmla="*/ 281 h 782"/>
              <a:gd name="T2" fmla="*/ 281 w 782"/>
              <a:gd name="T3" fmla="*/ 391 h 782"/>
              <a:gd name="T4" fmla="*/ 391 w 782"/>
              <a:gd name="T5" fmla="*/ 501 h 782"/>
              <a:gd name="T6" fmla="*/ 501 w 782"/>
              <a:gd name="T7" fmla="*/ 391 h 782"/>
              <a:gd name="T8" fmla="*/ 391 w 782"/>
              <a:gd name="T9" fmla="*/ 281 h 782"/>
              <a:gd name="T10" fmla="*/ 682 w 782"/>
              <a:gd name="T11" fmla="*/ 100 h 782"/>
              <a:gd name="T12" fmla="*/ 679 w 782"/>
              <a:gd name="T13" fmla="*/ 0 h 782"/>
              <a:gd name="T14" fmla="*/ 575 w 782"/>
              <a:gd name="T15" fmla="*/ 104 h 782"/>
              <a:gd name="T16" fmla="*/ 575 w 782"/>
              <a:gd name="T17" fmla="*/ 173 h 782"/>
              <a:gd name="T18" fmla="*/ 367 w 782"/>
              <a:gd name="T19" fmla="*/ 380 h 782"/>
              <a:gd name="T20" fmla="*/ 402 w 782"/>
              <a:gd name="T21" fmla="*/ 415 h 782"/>
              <a:gd name="T22" fmla="*/ 609 w 782"/>
              <a:gd name="T23" fmla="*/ 208 h 782"/>
              <a:gd name="T24" fmla="*/ 679 w 782"/>
              <a:gd name="T25" fmla="*/ 208 h 782"/>
              <a:gd name="T26" fmla="*/ 782 w 782"/>
              <a:gd name="T27" fmla="*/ 104 h 782"/>
              <a:gd name="T28" fmla="*/ 682 w 782"/>
              <a:gd name="T29" fmla="*/ 100 h 782"/>
              <a:gd name="T30" fmla="*/ 679 w 782"/>
              <a:gd name="T31" fmla="*/ 256 h 782"/>
              <a:gd name="T32" fmla="*/ 709 w 782"/>
              <a:gd name="T33" fmla="*/ 391 h 782"/>
              <a:gd name="T34" fmla="*/ 391 w 782"/>
              <a:gd name="T35" fmla="*/ 709 h 782"/>
              <a:gd name="T36" fmla="*/ 74 w 782"/>
              <a:gd name="T37" fmla="*/ 391 h 782"/>
              <a:gd name="T38" fmla="*/ 391 w 782"/>
              <a:gd name="T39" fmla="*/ 73 h 782"/>
              <a:gd name="T40" fmla="*/ 526 w 782"/>
              <a:gd name="T41" fmla="*/ 103 h 782"/>
              <a:gd name="T42" fmla="*/ 540 w 782"/>
              <a:gd name="T43" fmla="*/ 69 h 782"/>
              <a:gd name="T44" fmla="*/ 567 w 782"/>
              <a:gd name="T45" fmla="*/ 42 h 782"/>
              <a:gd name="T46" fmla="*/ 391 w 782"/>
              <a:gd name="T47" fmla="*/ 0 h 782"/>
              <a:gd name="T48" fmla="*/ 0 w 782"/>
              <a:gd name="T49" fmla="*/ 391 h 782"/>
              <a:gd name="T50" fmla="*/ 391 w 782"/>
              <a:gd name="T51" fmla="*/ 782 h 782"/>
              <a:gd name="T52" fmla="*/ 782 w 782"/>
              <a:gd name="T53" fmla="*/ 391 h 782"/>
              <a:gd name="T54" fmla="*/ 740 w 782"/>
              <a:gd name="T55" fmla="*/ 215 h 782"/>
              <a:gd name="T56" fmla="*/ 713 w 782"/>
              <a:gd name="T57" fmla="*/ 242 h 782"/>
              <a:gd name="T58" fmla="*/ 679 w 782"/>
              <a:gd name="T59" fmla="*/ 256 h 782"/>
              <a:gd name="T60" fmla="*/ 568 w 782"/>
              <a:gd name="T61" fmla="*/ 391 h 782"/>
              <a:gd name="T62" fmla="*/ 391 w 782"/>
              <a:gd name="T63" fmla="*/ 568 h 782"/>
              <a:gd name="T64" fmla="*/ 214 w 782"/>
              <a:gd name="T65" fmla="*/ 391 h 782"/>
              <a:gd name="T66" fmla="*/ 391 w 782"/>
              <a:gd name="T67" fmla="*/ 214 h 782"/>
              <a:gd name="T68" fmla="*/ 453 w 782"/>
              <a:gd name="T69" fmla="*/ 225 h 782"/>
              <a:gd name="T70" fmla="*/ 504 w 782"/>
              <a:gd name="T71" fmla="*/ 175 h 782"/>
              <a:gd name="T72" fmla="*/ 391 w 782"/>
              <a:gd name="T73" fmla="*/ 147 h 782"/>
              <a:gd name="T74" fmla="*/ 147 w 782"/>
              <a:gd name="T75" fmla="*/ 391 h 782"/>
              <a:gd name="T76" fmla="*/ 391 w 782"/>
              <a:gd name="T77" fmla="*/ 636 h 782"/>
              <a:gd name="T78" fmla="*/ 636 w 782"/>
              <a:gd name="T79" fmla="*/ 391 h 782"/>
              <a:gd name="T80" fmla="*/ 608 w 782"/>
              <a:gd name="T81" fmla="*/ 278 h 782"/>
              <a:gd name="T82" fmla="*/ 557 w 782"/>
              <a:gd name="T83" fmla="*/ 329 h 782"/>
              <a:gd name="T84" fmla="*/ 568 w 782"/>
              <a:gd name="T85" fmla="*/ 39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2" h="782">
                <a:moveTo>
                  <a:pt x="391" y="281"/>
                </a:moveTo>
                <a:cubicBezTo>
                  <a:pt x="331" y="281"/>
                  <a:pt x="281" y="330"/>
                  <a:pt x="281" y="391"/>
                </a:cubicBezTo>
                <a:cubicBezTo>
                  <a:pt x="281" y="452"/>
                  <a:pt x="331" y="501"/>
                  <a:pt x="391" y="501"/>
                </a:cubicBezTo>
                <a:cubicBezTo>
                  <a:pt x="452" y="501"/>
                  <a:pt x="501" y="452"/>
                  <a:pt x="501" y="391"/>
                </a:cubicBezTo>
                <a:cubicBezTo>
                  <a:pt x="501" y="330"/>
                  <a:pt x="452" y="281"/>
                  <a:pt x="391" y="281"/>
                </a:cubicBezTo>
                <a:close/>
                <a:moveTo>
                  <a:pt x="682" y="100"/>
                </a:moveTo>
                <a:lnTo>
                  <a:pt x="679" y="0"/>
                </a:lnTo>
                <a:lnTo>
                  <a:pt x="575" y="104"/>
                </a:lnTo>
                <a:lnTo>
                  <a:pt x="575" y="173"/>
                </a:lnTo>
                <a:lnTo>
                  <a:pt x="367" y="380"/>
                </a:lnTo>
                <a:lnTo>
                  <a:pt x="402" y="415"/>
                </a:lnTo>
                <a:lnTo>
                  <a:pt x="609" y="208"/>
                </a:lnTo>
                <a:lnTo>
                  <a:pt x="679" y="208"/>
                </a:lnTo>
                <a:lnTo>
                  <a:pt x="782" y="104"/>
                </a:lnTo>
                <a:lnTo>
                  <a:pt x="682" y="100"/>
                </a:lnTo>
                <a:close/>
                <a:moveTo>
                  <a:pt x="679" y="256"/>
                </a:moveTo>
                <a:cubicBezTo>
                  <a:pt x="698" y="297"/>
                  <a:pt x="709" y="343"/>
                  <a:pt x="709" y="391"/>
                </a:cubicBezTo>
                <a:cubicBezTo>
                  <a:pt x="709" y="566"/>
                  <a:pt x="566" y="709"/>
                  <a:pt x="391" y="709"/>
                </a:cubicBezTo>
                <a:cubicBezTo>
                  <a:pt x="216" y="709"/>
                  <a:pt x="74" y="566"/>
                  <a:pt x="74" y="391"/>
                </a:cubicBezTo>
                <a:cubicBezTo>
                  <a:pt x="74" y="216"/>
                  <a:pt x="216" y="73"/>
                  <a:pt x="391" y="73"/>
                </a:cubicBezTo>
                <a:cubicBezTo>
                  <a:pt x="439" y="73"/>
                  <a:pt x="485" y="84"/>
                  <a:pt x="526" y="103"/>
                </a:cubicBezTo>
                <a:cubicBezTo>
                  <a:pt x="526" y="91"/>
                  <a:pt x="531" y="78"/>
                  <a:pt x="540" y="69"/>
                </a:cubicBezTo>
                <a:lnTo>
                  <a:pt x="567" y="42"/>
                </a:lnTo>
                <a:cubicBezTo>
                  <a:pt x="514" y="15"/>
                  <a:pt x="455" y="0"/>
                  <a:pt x="391" y="0"/>
                </a:cubicBezTo>
                <a:cubicBezTo>
                  <a:pt x="175" y="0"/>
                  <a:pt x="0" y="175"/>
                  <a:pt x="0" y="391"/>
                </a:cubicBezTo>
                <a:cubicBezTo>
                  <a:pt x="0" y="607"/>
                  <a:pt x="175" y="782"/>
                  <a:pt x="391" y="782"/>
                </a:cubicBezTo>
                <a:cubicBezTo>
                  <a:pt x="607" y="782"/>
                  <a:pt x="782" y="607"/>
                  <a:pt x="782" y="391"/>
                </a:cubicBezTo>
                <a:cubicBezTo>
                  <a:pt x="782" y="328"/>
                  <a:pt x="767" y="268"/>
                  <a:pt x="740" y="215"/>
                </a:cubicBezTo>
                <a:lnTo>
                  <a:pt x="713" y="242"/>
                </a:lnTo>
                <a:cubicBezTo>
                  <a:pt x="704" y="251"/>
                  <a:pt x="692" y="256"/>
                  <a:pt x="679" y="256"/>
                </a:cubicBezTo>
                <a:close/>
                <a:moveTo>
                  <a:pt x="568" y="391"/>
                </a:moveTo>
                <a:cubicBezTo>
                  <a:pt x="568" y="489"/>
                  <a:pt x="489" y="568"/>
                  <a:pt x="391" y="568"/>
                </a:cubicBezTo>
                <a:cubicBezTo>
                  <a:pt x="294" y="568"/>
                  <a:pt x="214" y="489"/>
                  <a:pt x="214" y="391"/>
                </a:cubicBezTo>
                <a:cubicBezTo>
                  <a:pt x="214" y="293"/>
                  <a:pt x="294" y="214"/>
                  <a:pt x="391" y="214"/>
                </a:cubicBezTo>
                <a:cubicBezTo>
                  <a:pt x="413" y="214"/>
                  <a:pt x="434" y="218"/>
                  <a:pt x="453" y="225"/>
                </a:cubicBezTo>
                <a:lnTo>
                  <a:pt x="504" y="175"/>
                </a:lnTo>
                <a:cubicBezTo>
                  <a:pt x="470" y="157"/>
                  <a:pt x="432" y="147"/>
                  <a:pt x="391" y="147"/>
                </a:cubicBezTo>
                <a:cubicBezTo>
                  <a:pt x="256" y="147"/>
                  <a:pt x="147" y="256"/>
                  <a:pt x="147" y="391"/>
                </a:cubicBezTo>
                <a:cubicBezTo>
                  <a:pt x="147" y="526"/>
                  <a:pt x="256" y="636"/>
                  <a:pt x="391" y="636"/>
                </a:cubicBezTo>
                <a:cubicBezTo>
                  <a:pt x="526" y="636"/>
                  <a:pt x="636" y="526"/>
                  <a:pt x="636" y="391"/>
                </a:cubicBezTo>
                <a:cubicBezTo>
                  <a:pt x="636" y="350"/>
                  <a:pt x="626" y="312"/>
                  <a:pt x="608" y="278"/>
                </a:cubicBezTo>
                <a:lnTo>
                  <a:pt x="557" y="329"/>
                </a:lnTo>
                <a:cubicBezTo>
                  <a:pt x="564" y="348"/>
                  <a:pt x="568" y="369"/>
                  <a:pt x="568" y="391"/>
                </a:cubicBezTo>
                <a:close/>
              </a:path>
            </a:pathLst>
          </a:custGeom>
          <a:solidFill>
            <a:schemeClr val="accent1"/>
          </a:solidFill>
          <a:ln>
            <a:noFill/>
          </a:ln>
          <a:effectLst/>
        </p:spPr>
        <p:txBody>
          <a:bodyPr/>
          <a:lstStyle/>
          <a:p>
            <a:endParaRPr lang="zh-CN" altLang="en-US" noProof="1"/>
          </a:p>
        </p:txBody>
      </p:sp>
      <p:sp>
        <p:nvSpPr>
          <p:cNvPr id="25" name="Freeform 6"/>
          <p:cNvSpPr>
            <a:spLocks noEditPoints="1"/>
          </p:cNvSpPr>
          <p:nvPr/>
        </p:nvSpPr>
        <p:spPr bwMode="auto">
          <a:xfrm>
            <a:off x="2525458" y="3589419"/>
            <a:ext cx="252862" cy="182568"/>
          </a:xfrm>
          <a:custGeom>
            <a:avLst/>
            <a:gdLst>
              <a:gd name="T0" fmla="*/ 59 w 787"/>
              <a:gd name="T1" fmla="*/ 252 h 590"/>
              <a:gd name="T2" fmla="*/ 84 w 787"/>
              <a:gd name="T3" fmla="*/ 222 h 590"/>
              <a:gd name="T4" fmla="*/ 61 w 787"/>
              <a:gd name="T5" fmla="*/ 181 h 590"/>
              <a:gd name="T6" fmla="*/ 58 w 787"/>
              <a:gd name="T7" fmla="*/ 156 h 590"/>
              <a:gd name="T8" fmla="*/ 61 w 787"/>
              <a:gd name="T9" fmla="*/ 153 h 590"/>
              <a:gd name="T10" fmla="*/ 158 w 787"/>
              <a:gd name="T11" fmla="*/ 83 h 590"/>
              <a:gd name="T12" fmla="*/ 176 w 787"/>
              <a:gd name="T13" fmla="*/ 154 h 590"/>
              <a:gd name="T14" fmla="*/ 178 w 787"/>
              <a:gd name="T15" fmla="*/ 159 h 590"/>
              <a:gd name="T16" fmla="*/ 168 w 787"/>
              <a:gd name="T17" fmla="*/ 192 h 590"/>
              <a:gd name="T18" fmla="*/ 164 w 787"/>
              <a:gd name="T19" fmla="*/ 248 h 590"/>
              <a:gd name="T20" fmla="*/ 204 w 787"/>
              <a:gd name="T21" fmla="*/ 250 h 590"/>
              <a:gd name="T22" fmla="*/ 223 w 787"/>
              <a:gd name="T23" fmla="*/ 223 h 590"/>
              <a:gd name="T24" fmla="*/ 278 w 787"/>
              <a:gd name="T25" fmla="*/ 189 h 590"/>
              <a:gd name="T26" fmla="*/ 238 w 787"/>
              <a:gd name="T27" fmla="*/ 158 h 590"/>
              <a:gd name="T28" fmla="*/ 346 w 787"/>
              <a:gd name="T29" fmla="*/ 42 h 590"/>
              <a:gd name="T30" fmla="*/ 346 w 787"/>
              <a:gd name="T31" fmla="*/ 159 h 590"/>
              <a:gd name="T32" fmla="*/ 331 w 787"/>
              <a:gd name="T33" fmla="*/ 212 h 590"/>
              <a:gd name="T34" fmla="*/ 383 w 787"/>
              <a:gd name="T35" fmla="*/ 229 h 590"/>
              <a:gd name="T36" fmla="*/ 426 w 787"/>
              <a:gd name="T37" fmla="*/ 169 h 590"/>
              <a:gd name="T38" fmla="*/ 448 w 787"/>
              <a:gd name="T39" fmla="*/ 143 h 590"/>
              <a:gd name="T40" fmla="*/ 427 w 787"/>
              <a:gd name="T41" fmla="*/ 106 h 590"/>
              <a:gd name="T42" fmla="*/ 425 w 787"/>
              <a:gd name="T43" fmla="*/ 83 h 590"/>
              <a:gd name="T44" fmla="*/ 427 w 787"/>
              <a:gd name="T45" fmla="*/ 81 h 590"/>
              <a:gd name="T46" fmla="*/ 515 w 787"/>
              <a:gd name="T47" fmla="*/ 17 h 590"/>
              <a:gd name="T48" fmla="*/ 531 w 787"/>
              <a:gd name="T49" fmla="*/ 82 h 590"/>
              <a:gd name="T50" fmla="*/ 533 w 787"/>
              <a:gd name="T51" fmla="*/ 86 h 590"/>
              <a:gd name="T52" fmla="*/ 523 w 787"/>
              <a:gd name="T53" fmla="*/ 115 h 590"/>
              <a:gd name="T54" fmla="*/ 520 w 787"/>
              <a:gd name="T55" fmla="*/ 166 h 590"/>
              <a:gd name="T56" fmla="*/ 556 w 787"/>
              <a:gd name="T57" fmla="*/ 168 h 590"/>
              <a:gd name="T58" fmla="*/ 384 w 787"/>
              <a:gd name="T59" fmla="*/ 386 h 590"/>
              <a:gd name="T60" fmla="*/ 0 w 787"/>
              <a:gd name="T61" fmla="*/ 423 h 590"/>
              <a:gd name="T62" fmla="*/ 12 w 787"/>
              <a:gd name="T63" fmla="*/ 465 h 590"/>
              <a:gd name="T64" fmla="*/ 61 w 787"/>
              <a:gd name="T65" fmla="*/ 572 h 590"/>
              <a:gd name="T66" fmla="*/ 369 w 787"/>
              <a:gd name="T67" fmla="*/ 567 h 590"/>
              <a:gd name="T68" fmla="*/ 430 w 787"/>
              <a:gd name="T69" fmla="*/ 559 h 590"/>
              <a:gd name="T70" fmla="*/ 727 w 787"/>
              <a:gd name="T71" fmla="*/ 330 h 590"/>
              <a:gd name="T72" fmla="*/ 576 w 787"/>
              <a:gd name="T73" fmla="*/ 154 h 590"/>
              <a:gd name="T74" fmla="*/ 387 w 787"/>
              <a:gd name="T75" fmla="*/ 439 h 590"/>
              <a:gd name="T76" fmla="*/ 225 w 787"/>
              <a:gd name="T77" fmla="*/ 328 h 590"/>
              <a:gd name="T78" fmla="*/ 12 w 787"/>
              <a:gd name="T79" fmla="*/ 465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87" h="590">
                <a:moveTo>
                  <a:pt x="33" y="252"/>
                </a:moveTo>
                <a:cubicBezTo>
                  <a:pt x="43" y="252"/>
                  <a:pt x="51" y="252"/>
                  <a:pt x="59" y="252"/>
                </a:cubicBezTo>
                <a:cubicBezTo>
                  <a:pt x="66" y="253"/>
                  <a:pt x="72" y="251"/>
                  <a:pt x="77" y="245"/>
                </a:cubicBezTo>
                <a:cubicBezTo>
                  <a:pt x="80" y="239"/>
                  <a:pt x="82" y="232"/>
                  <a:pt x="84" y="222"/>
                </a:cubicBezTo>
                <a:cubicBezTo>
                  <a:pt x="77" y="214"/>
                  <a:pt x="72" y="204"/>
                  <a:pt x="69" y="192"/>
                </a:cubicBezTo>
                <a:cubicBezTo>
                  <a:pt x="65" y="190"/>
                  <a:pt x="62" y="186"/>
                  <a:pt x="61" y="181"/>
                </a:cubicBezTo>
                <a:cubicBezTo>
                  <a:pt x="59" y="175"/>
                  <a:pt x="58" y="168"/>
                  <a:pt x="58" y="159"/>
                </a:cubicBezTo>
                <a:lnTo>
                  <a:pt x="58" y="156"/>
                </a:lnTo>
                <a:lnTo>
                  <a:pt x="60" y="154"/>
                </a:lnTo>
                <a:cubicBezTo>
                  <a:pt x="60" y="154"/>
                  <a:pt x="61" y="154"/>
                  <a:pt x="61" y="153"/>
                </a:cubicBezTo>
                <a:cubicBezTo>
                  <a:pt x="57" y="116"/>
                  <a:pt x="60" y="98"/>
                  <a:pt x="74" y="85"/>
                </a:cubicBezTo>
                <a:cubicBezTo>
                  <a:pt x="96" y="64"/>
                  <a:pt x="136" y="64"/>
                  <a:pt x="158" y="83"/>
                </a:cubicBezTo>
                <a:cubicBezTo>
                  <a:pt x="173" y="96"/>
                  <a:pt x="178" y="119"/>
                  <a:pt x="174" y="153"/>
                </a:cubicBezTo>
                <a:cubicBezTo>
                  <a:pt x="175" y="153"/>
                  <a:pt x="176" y="154"/>
                  <a:pt x="176" y="154"/>
                </a:cubicBezTo>
                <a:lnTo>
                  <a:pt x="178" y="156"/>
                </a:lnTo>
                <a:lnTo>
                  <a:pt x="178" y="159"/>
                </a:lnTo>
                <a:cubicBezTo>
                  <a:pt x="179" y="167"/>
                  <a:pt x="178" y="175"/>
                  <a:pt x="176" y="180"/>
                </a:cubicBezTo>
                <a:cubicBezTo>
                  <a:pt x="174" y="186"/>
                  <a:pt x="171" y="190"/>
                  <a:pt x="168" y="192"/>
                </a:cubicBezTo>
                <a:cubicBezTo>
                  <a:pt x="165" y="203"/>
                  <a:pt x="160" y="213"/>
                  <a:pt x="154" y="220"/>
                </a:cubicBezTo>
                <a:cubicBezTo>
                  <a:pt x="156" y="232"/>
                  <a:pt x="159" y="242"/>
                  <a:pt x="164" y="248"/>
                </a:cubicBezTo>
                <a:cubicBezTo>
                  <a:pt x="168" y="250"/>
                  <a:pt x="173" y="251"/>
                  <a:pt x="180" y="250"/>
                </a:cubicBezTo>
                <a:cubicBezTo>
                  <a:pt x="187" y="250"/>
                  <a:pt x="195" y="250"/>
                  <a:pt x="204" y="250"/>
                </a:cubicBezTo>
                <a:cubicBezTo>
                  <a:pt x="207" y="254"/>
                  <a:pt x="210" y="260"/>
                  <a:pt x="213" y="268"/>
                </a:cubicBezTo>
                <a:cubicBezTo>
                  <a:pt x="216" y="247"/>
                  <a:pt x="219" y="229"/>
                  <a:pt x="223" y="223"/>
                </a:cubicBezTo>
                <a:cubicBezTo>
                  <a:pt x="226" y="215"/>
                  <a:pt x="267" y="212"/>
                  <a:pt x="273" y="212"/>
                </a:cubicBezTo>
                <a:cubicBezTo>
                  <a:pt x="275" y="204"/>
                  <a:pt x="276" y="197"/>
                  <a:pt x="278" y="189"/>
                </a:cubicBezTo>
                <a:cubicBezTo>
                  <a:pt x="268" y="181"/>
                  <a:pt x="262" y="171"/>
                  <a:pt x="258" y="159"/>
                </a:cubicBezTo>
                <a:cubicBezTo>
                  <a:pt x="253" y="159"/>
                  <a:pt x="242" y="159"/>
                  <a:pt x="238" y="158"/>
                </a:cubicBezTo>
                <a:cubicBezTo>
                  <a:pt x="233" y="118"/>
                  <a:pt x="240" y="59"/>
                  <a:pt x="254" y="45"/>
                </a:cubicBezTo>
                <a:cubicBezTo>
                  <a:pt x="275" y="25"/>
                  <a:pt x="325" y="24"/>
                  <a:pt x="346" y="42"/>
                </a:cubicBezTo>
                <a:cubicBezTo>
                  <a:pt x="361" y="55"/>
                  <a:pt x="371" y="120"/>
                  <a:pt x="366" y="157"/>
                </a:cubicBezTo>
                <a:cubicBezTo>
                  <a:pt x="363" y="159"/>
                  <a:pt x="348" y="157"/>
                  <a:pt x="346" y="159"/>
                </a:cubicBezTo>
                <a:cubicBezTo>
                  <a:pt x="341" y="171"/>
                  <a:pt x="334" y="181"/>
                  <a:pt x="324" y="189"/>
                </a:cubicBezTo>
                <a:cubicBezTo>
                  <a:pt x="327" y="201"/>
                  <a:pt x="328" y="205"/>
                  <a:pt x="331" y="212"/>
                </a:cubicBezTo>
                <a:cubicBezTo>
                  <a:pt x="337" y="212"/>
                  <a:pt x="377" y="215"/>
                  <a:pt x="380" y="223"/>
                </a:cubicBezTo>
                <a:cubicBezTo>
                  <a:pt x="381" y="224"/>
                  <a:pt x="382" y="227"/>
                  <a:pt x="383" y="229"/>
                </a:cubicBezTo>
                <a:cubicBezTo>
                  <a:pt x="388" y="202"/>
                  <a:pt x="394" y="178"/>
                  <a:pt x="403" y="169"/>
                </a:cubicBezTo>
                <a:cubicBezTo>
                  <a:pt x="411" y="169"/>
                  <a:pt x="418" y="169"/>
                  <a:pt x="426" y="169"/>
                </a:cubicBezTo>
                <a:cubicBezTo>
                  <a:pt x="432" y="170"/>
                  <a:pt x="438" y="168"/>
                  <a:pt x="441" y="163"/>
                </a:cubicBezTo>
                <a:cubicBezTo>
                  <a:pt x="444" y="158"/>
                  <a:pt x="446" y="151"/>
                  <a:pt x="448" y="143"/>
                </a:cubicBezTo>
                <a:cubicBezTo>
                  <a:pt x="442" y="135"/>
                  <a:pt x="437" y="126"/>
                  <a:pt x="435" y="116"/>
                </a:cubicBezTo>
                <a:cubicBezTo>
                  <a:pt x="431" y="114"/>
                  <a:pt x="429" y="110"/>
                  <a:pt x="427" y="106"/>
                </a:cubicBezTo>
                <a:cubicBezTo>
                  <a:pt x="425" y="100"/>
                  <a:pt x="424" y="94"/>
                  <a:pt x="425" y="86"/>
                </a:cubicBezTo>
                <a:lnTo>
                  <a:pt x="425" y="83"/>
                </a:lnTo>
                <a:lnTo>
                  <a:pt x="426" y="82"/>
                </a:lnTo>
                <a:cubicBezTo>
                  <a:pt x="427" y="81"/>
                  <a:pt x="427" y="81"/>
                  <a:pt x="427" y="81"/>
                </a:cubicBezTo>
                <a:cubicBezTo>
                  <a:pt x="424" y="47"/>
                  <a:pt x="427" y="31"/>
                  <a:pt x="439" y="19"/>
                </a:cubicBezTo>
                <a:cubicBezTo>
                  <a:pt x="458" y="1"/>
                  <a:pt x="495" y="0"/>
                  <a:pt x="515" y="17"/>
                </a:cubicBezTo>
                <a:cubicBezTo>
                  <a:pt x="528" y="29"/>
                  <a:pt x="533" y="49"/>
                  <a:pt x="529" y="80"/>
                </a:cubicBezTo>
                <a:cubicBezTo>
                  <a:pt x="530" y="81"/>
                  <a:pt x="531" y="81"/>
                  <a:pt x="531" y="82"/>
                </a:cubicBezTo>
                <a:lnTo>
                  <a:pt x="533" y="83"/>
                </a:lnTo>
                <a:lnTo>
                  <a:pt x="533" y="86"/>
                </a:lnTo>
                <a:cubicBezTo>
                  <a:pt x="533" y="93"/>
                  <a:pt x="532" y="100"/>
                  <a:pt x="531" y="105"/>
                </a:cubicBezTo>
                <a:cubicBezTo>
                  <a:pt x="529" y="110"/>
                  <a:pt x="527" y="113"/>
                  <a:pt x="523" y="115"/>
                </a:cubicBezTo>
                <a:cubicBezTo>
                  <a:pt x="521" y="125"/>
                  <a:pt x="517" y="134"/>
                  <a:pt x="511" y="141"/>
                </a:cubicBezTo>
                <a:cubicBezTo>
                  <a:pt x="513" y="152"/>
                  <a:pt x="516" y="160"/>
                  <a:pt x="520" y="166"/>
                </a:cubicBezTo>
                <a:cubicBezTo>
                  <a:pt x="524" y="168"/>
                  <a:pt x="529" y="169"/>
                  <a:pt x="534" y="168"/>
                </a:cubicBezTo>
                <a:cubicBezTo>
                  <a:pt x="541" y="168"/>
                  <a:pt x="548" y="168"/>
                  <a:pt x="556" y="168"/>
                </a:cubicBezTo>
                <a:cubicBezTo>
                  <a:pt x="559" y="172"/>
                  <a:pt x="563" y="181"/>
                  <a:pt x="566" y="193"/>
                </a:cubicBezTo>
                <a:lnTo>
                  <a:pt x="384" y="386"/>
                </a:lnTo>
                <a:lnTo>
                  <a:pt x="225" y="277"/>
                </a:lnTo>
                <a:lnTo>
                  <a:pt x="0" y="423"/>
                </a:lnTo>
                <a:cubicBezTo>
                  <a:pt x="1" y="382"/>
                  <a:pt x="7" y="279"/>
                  <a:pt x="33" y="252"/>
                </a:cubicBezTo>
                <a:close/>
                <a:moveTo>
                  <a:pt x="12" y="465"/>
                </a:moveTo>
                <a:lnTo>
                  <a:pt x="12" y="465"/>
                </a:lnTo>
                <a:lnTo>
                  <a:pt x="61" y="572"/>
                </a:lnTo>
                <a:lnTo>
                  <a:pt x="223" y="467"/>
                </a:lnTo>
                <a:lnTo>
                  <a:pt x="369" y="567"/>
                </a:lnTo>
                <a:lnTo>
                  <a:pt x="402" y="590"/>
                </a:lnTo>
                <a:lnTo>
                  <a:pt x="430" y="559"/>
                </a:lnTo>
                <a:lnTo>
                  <a:pt x="687" y="283"/>
                </a:lnTo>
                <a:lnTo>
                  <a:pt x="727" y="330"/>
                </a:lnTo>
                <a:lnTo>
                  <a:pt x="787" y="86"/>
                </a:lnTo>
                <a:lnTo>
                  <a:pt x="576" y="154"/>
                </a:lnTo>
                <a:lnTo>
                  <a:pt x="614" y="198"/>
                </a:lnTo>
                <a:lnTo>
                  <a:pt x="387" y="439"/>
                </a:lnTo>
                <a:lnTo>
                  <a:pt x="250" y="345"/>
                </a:lnTo>
                <a:lnTo>
                  <a:pt x="225" y="328"/>
                </a:lnTo>
                <a:lnTo>
                  <a:pt x="200" y="344"/>
                </a:lnTo>
                <a:lnTo>
                  <a:pt x="12" y="465"/>
                </a:lnTo>
                <a:close/>
              </a:path>
            </a:pathLst>
          </a:custGeom>
          <a:solidFill>
            <a:schemeClr val="accent1"/>
          </a:solidFill>
          <a:ln>
            <a:noFill/>
          </a:ln>
          <a:effectLst/>
        </p:spPr>
        <p:txBody>
          <a:bodyPr/>
          <a:lstStyle/>
          <a:p>
            <a:endParaRPr lang="zh-CN" altLang="en-US" noProof="1"/>
          </a:p>
        </p:txBody>
      </p:sp>
      <p:sp>
        <p:nvSpPr>
          <p:cNvPr id="26" name="Freeform 7"/>
          <p:cNvSpPr>
            <a:spLocks noEditPoints="1"/>
          </p:cNvSpPr>
          <p:nvPr/>
        </p:nvSpPr>
        <p:spPr bwMode="auto">
          <a:xfrm>
            <a:off x="2544984" y="5093578"/>
            <a:ext cx="213810" cy="278244"/>
          </a:xfrm>
          <a:custGeom>
            <a:avLst/>
            <a:gdLst>
              <a:gd name="T0" fmla="*/ 78 w 722"/>
              <a:gd name="T1" fmla="*/ 890 h 975"/>
              <a:gd name="T2" fmla="*/ 122 w 722"/>
              <a:gd name="T3" fmla="*/ 151 h 975"/>
              <a:gd name="T4" fmla="*/ 160 w 722"/>
              <a:gd name="T5" fmla="*/ 214 h 975"/>
              <a:gd name="T6" fmla="*/ 197 w 722"/>
              <a:gd name="T7" fmla="*/ 151 h 975"/>
              <a:gd name="T8" fmla="*/ 322 w 722"/>
              <a:gd name="T9" fmla="*/ 177 h 975"/>
              <a:gd name="T10" fmla="*/ 398 w 722"/>
              <a:gd name="T11" fmla="*/ 177 h 975"/>
              <a:gd name="T12" fmla="*/ 524 w 722"/>
              <a:gd name="T13" fmla="*/ 151 h 975"/>
              <a:gd name="T14" fmla="*/ 562 w 722"/>
              <a:gd name="T15" fmla="*/ 214 h 975"/>
              <a:gd name="T16" fmla="*/ 599 w 722"/>
              <a:gd name="T17" fmla="*/ 151 h 975"/>
              <a:gd name="T18" fmla="*/ 644 w 722"/>
              <a:gd name="T19" fmla="*/ 890 h 975"/>
              <a:gd name="T20" fmla="*/ 250 w 722"/>
              <a:gd name="T21" fmla="*/ 427 h 975"/>
              <a:gd name="T22" fmla="*/ 306 w 722"/>
              <a:gd name="T23" fmla="*/ 370 h 975"/>
              <a:gd name="T24" fmla="*/ 248 w 722"/>
              <a:gd name="T25" fmla="*/ 359 h 975"/>
              <a:gd name="T26" fmla="*/ 350 w 722"/>
              <a:gd name="T27" fmla="*/ 289 h 975"/>
              <a:gd name="T28" fmla="*/ 337 w 722"/>
              <a:gd name="T29" fmla="*/ 339 h 975"/>
              <a:gd name="T30" fmla="*/ 354 w 722"/>
              <a:gd name="T31" fmla="*/ 257 h 975"/>
              <a:gd name="T32" fmla="*/ 473 w 722"/>
              <a:gd name="T33" fmla="*/ 477 h 975"/>
              <a:gd name="T34" fmla="*/ 421 w 722"/>
              <a:gd name="T35" fmla="*/ 484 h 975"/>
              <a:gd name="T36" fmla="*/ 254 w 722"/>
              <a:gd name="T37" fmla="*/ 501 h 975"/>
              <a:gd name="T38" fmla="*/ 250 w 722"/>
              <a:gd name="T39" fmla="*/ 467 h 975"/>
              <a:gd name="T40" fmla="*/ 643 w 722"/>
              <a:gd name="T41" fmla="*/ 66 h 975"/>
              <a:gd name="T42" fmla="*/ 599 w 722"/>
              <a:gd name="T43" fmla="*/ 38 h 975"/>
              <a:gd name="T44" fmla="*/ 524 w 722"/>
              <a:gd name="T45" fmla="*/ 38 h 975"/>
              <a:gd name="T46" fmla="*/ 398 w 722"/>
              <a:gd name="T47" fmla="*/ 66 h 975"/>
              <a:gd name="T48" fmla="*/ 360 w 722"/>
              <a:gd name="T49" fmla="*/ 0 h 975"/>
              <a:gd name="T50" fmla="*/ 322 w 722"/>
              <a:gd name="T51" fmla="*/ 66 h 975"/>
              <a:gd name="T52" fmla="*/ 197 w 722"/>
              <a:gd name="T53" fmla="*/ 38 h 975"/>
              <a:gd name="T54" fmla="*/ 122 w 722"/>
              <a:gd name="T55" fmla="*/ 38 h 975"/>
              <a:gd name="T56" fmla="*/ 79 w 722"/>
              <a:gd name="T57" fmla="*/ 66 h 975"/>
              <a:gd name="T58" fmla="*/ 0 w 722"/>
              <a:gd name="T59" fmla="*/ 897 h 975"/>
              <a:gd name="T60" fmla="*/ 643 w 722"/>
              <a:gd name="T61" fmla="*/ 975 h 975"/>
              <a:gd name="T62" fmla="*/ 722 w 722"/>
              <a:gd name="T63" fmla="*/ 145 h 975"/>
              <a:gd name="T64" fmla="*/ 159 w 722"/>
              <a:gd name="T65" fmla="*/ 616 h 975"/>
              <a:gd name="T66" fmla="*/ 563 w 722"/>
              <a:gd name="T67" fmla="*/ 563 h 975"/>
              <a:gd name="T68" fmla="*/ 159 w 722"/>
              <a:gd name="T69" fmla="*/ 616 h 975"/>
              <a:gd name="T70" fmla="*/ 563 w 722"/>
              <a:gd name="T71" fmla="*/ 717 h 975"/>
              <a:gd name="T72" fmla="*/ 159 w 722"/>
              <a:gd name="T73" fmla="*/ 664 h 975"/>
              <a:gd name="T74" fmla="*/ 159 w 722"/>
              <a:gd name="T75" fmla="*/ 822 h 975"/>
              <a:gd name="T76" fmla="*/ 563 w 722"/>
              <a:gd name="T77" fmla="*/ 769 h 975"/>
              <a:gd name="T78" fmla="*/ 159 w 722"/>
              <a:gd name="T79" fmla="*/ 822 h 9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22" h="975">
                <a:moveTo>
                  <a:pt x="644" y="890"/>
                </a:moveTo>
                <a:lnTo>
                  <a:pt x="78" y="890"/>
                </a:lnTo>
                <a:lnTo>
                  <a:pt x="78" y="151"/>
                </a:lnTo>
                <a:lnTo>
                  <a:pt x="122" y="151"/>
                </a:lnTo>
                <a:lnTo>
                  <a:pt x="122" y="177"/>
                </a:lnTo>
                <a:cubicBezTo>
                  <a:pt x="122" y="197"/>
                  <a:pt x="139" y="214"/>
                  <a:pt x="160" y="214"/>
                </a:cubicBezTo>
                <a:cubicBezTo>
                  <a:pt x="180" y="214"/>
                  <a:pt x="197" y="197"/>
                  <a:pt x="197" y="177"/>
                </a:cubicBezTo>
                <a:lnTo>
                  <a:pt x="197" y="151"/>
                </a:lnTo>
                <a:lnTo>
                  <a:pt x="322" y="151"/>
                </a:lnTo>
                <a:lnTo>
                  <a:pt x="322" y="177"/>
                </a:lnTo>
                <a:cubicBezTo>
                  <a:pt x="322" y="197"/>
                  <a:pt x="339" y="214"/>
                  <a:pt x="360" y="214"/>
                </a:cubicBezTo>
                <a:cubicBezTo>
                  <a:pt x="381" y="214"/>
                  <a:pt x="398" y="197"/>
                  <a:pt x="398" y="177"/>
                </a:cubicBezTo>
                <a:lnTo>
                  <a:pt x="398" y="151"/>
                </a:lnTo>
                <a:lnTo>
                  <a:pt x="524" y="151"/>
                </a:lnTo>
                <a:lnTo>
                  <a:pt x="524" y="177"/>
                </a:lnTo>
                <a:cubicBezTo>
                  <a:pt x="524" y="197"/>
                  <a:pt x="541" y="214"/>
                  <a:pt x="562" y="214"/>
                </a:cubicBezTo>
                <a:cubicBezTo>
                  <a:pt x="582" y="214"/>
                  <a:pt x="599" y="197"/>
                  <a:pt x="599" y="177"/>
                </a:cubicBezTo>
                <a:lnTo>
                  <a:pt x="599" y="151"/>
                </a:lnTo>
                <a:lnTo>
                  <a:pt x="644" y="151"/>
                </a:lnTo>
                <a:lnTo>
                  <a:pt x="644" y="890"/>
                </a:lnTo>
                <a:close/>
                <a:moveTo>
                  <a:pt x="232" y="445"/>
                </a:moveTo>
                <a:lnTo>
                  <a:pt x="250" y="427"/>
                </a:lnTo>
                <a:cubicBezTo>
                  <a:pt x="288" y="459"/>
                  <a:pt x="332" y="481"/>
                  <a:pt x="388" y="453"/>
                </a:cubicBezTo>
                <a:lnTo>
                  <a:pt x="306" y="370"/>
                </a:lnTo>
                <a:lnTo>
                  <a:pt x="283" y="393"/>
                </a:lnTo>
                <a:lnTo>
                  <a:pt x="248" y="359"/>
                </a:lnTo>
                <a:lnTo>
                  <a:pt x="310" y="296"/>
                </a:lnTo>
                <a:cubicBezTo>
                  <a:pt x="319" y="301"/>
                  <a:pt x="333" y="301"/>
                  <a:pt x="350" y="289"/>
                </a:cubicBezTo>
                <a:lnTo>
                  <a:pt x="367" y="307"/>
                </a:lnTo>
                <a:lnTo>
                  <a:pt x="337" y="339"/>
                </a:lnTo>
                <a:lnTo>
                  <a:pt x="420" y="422"/>
                </a:lnTo>
                <a:cubicBezTo>
                  <a:pt x="451" y="370"/>
                  <a:pt x="425" y="292"/>
                  <a:pt x="354" y="257"/>
                </a:cubicBezTo>
                <a:cubicBezTo>
                  <a:pt x="424" y="260"/>
                  <a:pt x="516" y="341"/>
                  <a:pt x="451" y="454"/>
                </a:cubicBezTo>
                <a:lnTo>
                  <a:pt x="473" y="477"/>
                </a:lnTo>
                <a:lnTo>
                  <a:pt x="444" y="506"/>
                </a:lnTo>
                <a:lnTo>
                  <a:pt x="421" y="484"/>
                </a:lnTo>
                <a:cubicBezTo>
                  <a:pt x="361" y="516"/>
                  <a:pt x="306" y="513"/>
                  <a:pt x="264" y="479"/>
                </a:cubicBezTo>
                <a:cubicBezTo>
                  <a:pt x="266" y="487"/>
                  <a:pt x="261" y="496"/>
                  <a:pt x="254" y="501"/>
                </a:cubicBezTo>
                <a:cubicBezTo>
                  <a:pt x="244" y="507"/>
                  <a:pt x="234" y="505"/>
                  <a:pt x="228" y="496"/>
                </a:cubicBezTo>
                <a:cubicBezTo>
                  <a:pt x="218" y="481"/>
                  <a:pt x="234" y="463"/>
                  <a:pt x="250" y="467"/>
                </a:cubicBezTo>
                <a:cubicBezTo>
                  <a:pt x="244" y="460"/>
                  <a:pt x="238" y="453"/>
                  <a:pt x="232" y="445"/>
                </a:cubicBezTo>
                <a:close/>
                <a:moveTo>
                  <a:pt x="643" y="66"/>
                </a:moveTo>
                <a:lnTo>
                  <a:pt x="599" y="66"/>
                </a:lnTo>
                <a:lnTo>
                  <a:pt x="599" y="38"/>
                </a:lnTo>
                <a:cubicBezTo>
                  <a:pt x="599" y="17"/>
                  <a:pt x="582" y="0"/>
                  <a:pt x="562" y="0"/>
                </a:cubicBezTo>
                <a:cubicBezTo>
                  <a:pt x="541" y="0"/>
                  <a:pt x="524" y="17"/>
                  <a:pt x="524" y="38"/>
                </a:cubicBezTo>
                <a:lnTo>
                  <a:pt x="524" y="66"/>
                </a:lnTo>
                <a:lnTo>
                  <a:pt x="398" y="66"/>
                </a:lnTo>
                <a:lnTo>
                  <a:pt x="398" y="38"/>
                </a:lnTo>
                <a:cubicBezTo>
                  <a:pt x="398" y="17"/>
                  <a:pt x="381" y="0"/>
                  <a:pt x="360" y="0"/>
                </a:cubicBezTo>
                <a:cubicBezTo>
                  <a:pt x="339" y="0"/>
                  <a:pt x="322" y="17"/>
                  <a:pt x="322" y="38"/>
                </a:cubicBezTo>
                <a:lnTo>
                  <a:pt x="322" y="66"/>
                </a:lnTo>
                <a:lnTo>
                  <a:pt x="197" y="66"/>
                </a:lnTo>
                <a:lnTo>
                  <a:pt x="197" y="38"/>
                </a:lnTo>
                <a:cubicBezTo>
                  <a:pt x="197" y="17"/>
                  <a:pt x="180" y="0"/>
                  <a:pt x="160" y="0"/>
                </a:cubicBezTo>
                <a:cubicBezTo>
                  <a:pt x="139" y="0"/>
                  <a:pt x="122" y="17"/>
                  <a:pt x="122" y="38"/>
                </a:cubicBezTo>
                <a:lnTo>
                  <a:pt x="122" y="66"/>
                </a:lnTo>
                <a:lnTo>
                  <a:pt x="79" y="66"/>
                </a:lnTo>
                <a:cubicBezTo>
                  <a:pt x="36" y="66"/>
                  <a:pt x="0" y="102"/>
                  <a:pt x="0" y="145"/>
                </a:cubicBezTo>
                <a:lnTo>
                  <a:pt x="0" y="897"/>
                </a:lnTo>
                <a:cubicBezTo>
                  <a:pt x="0" y="940"/>
                  <a:pt x="36" y="975"/>
                  <a:pt x="79" y="975"/>
                </a:cubicBezTo>
                <a:lnTo>
                  <a:pt x="643" y="975"/>
                </a:lnTo>
                <a:cubicBezTo>
                  <a:pt x="686" y="975"/>
                  <a:pt x="722" y="940"/>
                  <a:pt x="722" y="897"/>
                </a:cubicBezTo>
                <a:lnTo>
                  <a:pt x="722" y="145"/>
                </a:lnTo>
                <a:cubicBezTo>
                  <a:pt x="722" y="102"/>
                  <a:pt x="686" y="66"/>
                  <a:pt x="643" y="66"/>
                </a:cubicBezTo>
                <a:close/>
                <a:moveTo>
                  <a:pt x="159" y="616"/>
                </a:moveTo>
                <a:lnTo>
                  <a:pt x="563" y="616"/>
                </a:lnTo>
                <a:lnTo>
                  <a:pt x="563" y="563"/>
                </a:lnTo>
                <a:lnTo>
                  <a:pt x="159" y="563"/>
                </a:lnTo>
                <a:lnTo>
                  <a:pt x="159" y="616"/>
                </a:lnTo>
                <a:close/>
                <a:moveTo>
                  <a:pt x="159" y="717"/>
                </a:moveTo>
                <a:lnTo>
                  <a:pt x="563" y="717"/>
                </a:lnTo>
                <a:lnTo>
                  <a:pt x="563" y="664"/>
                </a:lnTo>
                <a:lnTo>
                  <a:pt x="159" y="664"/>
                </a:lnTo>
                <a:lnTo>
                  <a:pt x="159" y="717"/>
                </a:lnTo>
                <a:close/>
                <a:moveTo>
                  <a:pt x="159" y="822"/>
                </a:moveTo>
                <a:lnTo>
                  <a:pt x="563" y="822"/>
                </a:lnTo>
                <a:lnTo>
                  <a:pt x="563" y="769"/>
                </a:lnTo>
                <a:lnTo>
                  <a:pt x="159" y="769"/>
                </a:lnTo>
                <a:lnTo>
                  <a:pt x="159" y="822"/>
                </a:lnTo>
                <a:close/>
              </a:path>
            </a:pathLst>
          </a:custGeom>
          <a:solidFill>
            <a:schemeClr val="accent1"/>
          </a:solidFill>
          <a:ln>
            <a:noFill/>
          </a:ln>
          <a:effectLst/>
        </p:spPr>
        <p:txBody>
          <a:bodyPr/>
          <a:lstStyle/>
          <a:p>
            <a:endParaRPr lang="zh-CN" altLang="en-US" noProof="1"/>
          </a:p>
        </p:txBody>
      </p:sp>
      <p:sp>
        <p:nvSpPr>
          <p:cNvPr id="2" name="标题 1"/>
          <p:cNvSpPr>
            <a:spLocks noGrp="1"/>
          </p:cNvSpPr>
          <p:nvPr>
            <p:ph type="title"/>
          </p:nvPr>
        </p:nvSpPr>
        <p:spPr/>
        <p:txBody>
          <a:bodyPr/>
          <a:lstStyle/>
          <a:p>
            <a:r>
              <a:rPr lang="zh-CN" altLang="en-US" dirty="0"/>
              <a:t>党的性质、目标、路线等</a:t>
            </a: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0-#ppt_w/2"/>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ppt_x</p:attrName>
                                        </p:attrNameLst>
                                      </p:cBhvr>
                                      <p:tavLst>
                                        <p:tav tm="0">
                                          <p:val>
                                            <p:strVal val="0-#ppt_w/2"/>
                                          </p:val>
                                        </p:tav>
                                        <p:tav tm="100000">
                                          <p:val>
                                            <p:strVal val="#ppt_x"/>
                                          </p:val>
                                        </p:tav>
                                      </p:tavLst>
                                    </p:anim>
                                    <p:anim calcmode="lin" valueType="num">
                                      <p:cBhvr>
                                        <p:cTn id="16" dur="500" fill="hold"/>
                                        <p:tgtEl>
                                          <p:spTgt spid="16"/>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1+#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ppt_x</p:attrName>
                                        </p:attrNameLst>
                                      </p:cBhvr>
                                      <p:tavLst>
                                        <p:tav tm="0">
                                          <p:val>
                                            <p:strVal val="0-#ppt_w/2"/>
                                          </p:val>
                                        </p:tav>
                                        <p:tav tm="100000">
                                          <p:val>
                                            <p:strVal val="#ppt_x"/>
                                          </p:val>
                                        </p:tav>
                                      </p:tavLst>
                                    </p:anim>
                                    <p:anim calcmode="lin" valueType="num">
                                      <p:cBhvr>
                                        <p:cTn id="24" dur="5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20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1+#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7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10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par>
                                <p:cTn id="36" presetID="10" presetClass="entr" presetSubtype="0" fill="hold" grpId="0" nodeType="withEffect">
                                  <p:stCondLst>
                                    <p:cond delay="200"/>
                                  </p:stCondLst>
                                  <p:childTnLst>
                                    <p:set>
                                      <p:cBhvr>
                                        <p:cTn id="37" dur="1" fill="hold">
                                          <p:stCondLst>
                                            <p:cond delay="0"/>
                                          </p:stCondLst>
                                        </p:cTn>
                                        <p:tgtEl>
                                          <p:spTgt spid="47"/>
                                        </p:tgtEl>
                                        <p:attrNameLst>
                                          <p:attrName>style.visibility</p:attrName>
                                        </p:attrNameLst>
                                      </p:cBhvr>
                                      <p:to>
                                        <p:strVal val="visible"/>
                                      </p:to>
                                    </p:set>
                                    <p:animEffect transition="in" filter="fade">
                                      <p:cBhvr>
                                        <p:cTn id="38" dur="500"/>
                                        <p:tgtEl>
                                          <p:spTgt spid="47"/>
                                        </p:tgtEl>
                                      </p:cBhvr>
                                    </p:animEffect>
                                  </p:childTnLst>
                                </p:cTn>
                              </p:par>
                            </p:childTnLst>
                          </p:cTn>
                        </p:par>
                        <p:par>
                          <p:cTn id="39" fill="hold" nodeType="afterGroup">
                            <p:stCondLst>
                              <p:cond delay="1400"/>
                            </p:stCondLst>
                            <p:childTnLst>
                              <p:par>
                                <p:cTn id="40" presetID="22" presetClass="entr" presetSubtype="8"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1500"/>
                                        <p:tgtEl>
                                          <p:spTgt spid="3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wipe(left)">
                                      <p:cBhvr>
                                        <p:cTn id="45" dur="1500"/>
                                        <p:tgtEl>
                                          <p:spTgt spid="46"/>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wipe(left)">
                                      <p:cBhvr>
                                        <p:cTn id="48" dur="1500"/>
                                        <p:tgtEl>
                                          <p:spTgt spid="48"/>
                                        </p:tgtEl>
                                      </p:cBhvr>
                                    </p:animEffect>
                                  </p:childTnLst>
                                </p:cTn>
                              </p:par>
                            </p:childTnLst>
                          </p:cTn>
                        </p:par>
                        <p:par>
                          <p:cTn id="49" fill="hold">
                            <p:stCondLst>
                              <p:cond delay="2900"/>
                            </p:stCondLst>
                            <p:childTnLst>
                              <p:par>
                                <p:cTn id="50" presetID="52" presetClass="entr" presetSubtype="0"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Scale>
                                      <p:cBhvr>
                                        <p:cTn id="52"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3" dur="1000" decel="50000" fill="hold">
                                          <p:stCondLst>
                                            <p:cond delay="0"/>
                                          </p:stCondLst>
                                        </p:cTn>
                                        <p:tgtEl>
                                          <p:spTgt spid="21"/>
                                        </p:tgtEl>
                                        <p:attrNameLst>
                                          <p:attrName>ppt_x,ppt_y</p:attrName>
                                        </p:attrNameLst>
                                      </p:cBhvr>
                                      <p:rCtr x="0" y="0"/>
                                    </p:animMotion>
                                    <p:animEffect transition="in" filter="fade">
                                      <p:cBhvr>
                                        <p:cTn id="54" dur="1000"/>
                                        <p:tgtEl>
                                          <p:spTgt spid="21"/>
                                        </p:tgtEl>
                                      </p:cBhvr>
                                    </p:animEffect>
                                  </p:childTnLst>
                                </p:cTn>
                              </p:par>
                              <p:par>
                                <p:cTn id="55" presetID="52" presetClass="entr" presetSubtype="0" fill="hold" grpId="0" nodeType="withEffect">
                                  <p:stCondLst>
                                    <p:cond delay="100"/>
                                  </p:stCondLst>
                                  <p:childTnLst>
                                    <p:set>
                                      <p:cBhvr>
                                        <p:cTn id="56" dur="1" fill="hold">
                                          <p:stCondLst>
                                            <p:cond delay="0"/>
                                          </p:stCondLst>
                                        </p:cTn>
                                        <p:tgtEl>
                                          <p:spTgt spid="22"/>
                                        </p:tgtEl>
                                        <p:attrNameLst>
                                          <p:attrName>style.visibility</p:attrName>
                                        </p:attrNameLst>
                                      </p:cBhvr>
                                      <p:to>
                                        <p:strVal val="visible"/>
                                      </p:to>
                                    </p:set>
                                    <p:animScale>
                                      <p:cBhvr>
                                        <p:cTn id="57"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8" dur="1000" decel="50000" fill="hold">
                                          <p:stCondLst>
                                            <p:cond delay="0"/>
                                          </p:stCondLst>
                                        </p:cTn>
                                        <p:tgtEl>
                                          <p:spTgt spid="22"/>
                                        </p:tgtEl>
                                        <p:attrNameLst>
                                          <p:attrName>ppt_x,ppt_y</p:attrName>
                                        </p:attrNameLst>
                                      </p:cBhvr>
                                      <p:rCtr x="0" y="0"/>
                                    </p:animMotion>
                                    <p:animEffect transition="in" filter="fade">
                                      <p:cBhvr>
                                        <p:cTn id="59" dur="1000"/>
                                        <p:tgtEl>
                                          <p:spTgt spid="22"/>
                                        </p:tgtEl>
                                      </p:cBhvr>
                                    </p:animEffect>
                                  </p:childTnLst>
                                </p:cTn>
                              </p:par>
                              <p:par>
                                <p:cTn id="60" presetID="52" presetClass="entr" presetSubtype="0" fill="hold" grpId="0" nodeType="withEffect">
                                  <p:stCondLst>
                                    <p:cond delay="200"/>
                                  </p:stCondLst>
                                  <p:childTnLst>
                                    <p:set>
                                      <p:cBhvr>
                                        <p:cTn id="61" dur="1" fill="hold">
                                          <p:stCondLst>
                                            <p:cond delay="0"/>
                                          </p:stCondLst>
                                        </p:cTn>
                                        <p:tgtEl>
                                          <p:spTgt spid="23"/>
                                        </p:tgtEl>
                                        <p:attrNameLst>
                                          <p:attrName>style.visibility</p:attrName>
                                        </p:attrNameLst>
                                      </p:cBhvr>
                                      <p:to>
                                        <p:strVal val="visible"/>
                                      </p:to>
                                    </p:set>
                                    <p:animScale>
                                      <p:cBhvr>
                                        <p:cTn id="62"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3" dur="1000" decel="50000" fill="hold">
                                          <p:stCondLst>
                                            <p:cond delay="0"/>
                                          </p:stCondLst>
                                        </p:cTn>
                                        <p:tgtEl>
                                          <p:spTgt spid="23"/>
                                        </p:tgtEl>
                                        <p:attrNameLst>
                                          <p:attrName>ppt_x,ppt_y</p:attrName>
                                        </p:attrNameLst>
                                      </p:cBhvr>
                                      <p:rCtr x="0" y="0"/>
                                    </p:animMotion>
                                    <p:animEffect transition="in" filter="fade">
                                      <p:cBhvr>
                                        <p:cTn id="64" dur="1000"/>
                                        <p:tgtEl>
                                          <p:spTgt spid="23"/>
                                        </p:tgtEl>
                                      </p:cBhvr>
                                    </p:animEffect>
                                  </p:childTnLst>
                                </p:cTn>
                              </p:par>
                            </p:childTnLst>
                          </p:cTn>
                        </p:par>
                        <p:par>
                          <p:cTn id="65" fill="hold">
                            <p:stCondLst>
                              <p:cond delay="4100"/>
                            </p:stCondLst>
                            <p:childTnLst>
                              <p:par>
                                <p:cTn id="66" presetID="53" presetClass="entr" presetSubtype="16"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p:cTn id="68" dur="500" fill="hold"/>
                                        <p:tgtEl>
                                          <p:spTgt spid="24"/>
                                        </p:tgtEl>
                                        <p:attrNameLst>
                                          <p:attrName>ppt_w</p:attrName>
                                        </p:attrNameLst>
                                      </p:cBhvr>
                                      <p:tavLst>
                                        <p:tav tm="0">
                                          <p:val>
                                            <p:fltVal val="0"/>
                                          </p:val>
                                        </p:tav>
                                        <p:tav tm="100000">
                                          <p:val>
                                            <p:strVal val="#ppt_w"/>
                                          </p:val>
                                        </p:tav>
                                      </p:tavLst>
                                    </p:anim>
                                    <p:anim calcmode="lin" valueType="num">
                                      <p:cBhvr>
                                        <p:cTn id="69" dur="500" fill="hold"/>
                                        <p:tgtEl>
                                          <p:spTgt spid="24"/>
                                        </p:tgtEl>
                                        <p:attrNameLst>
                                          <p:attrName>ppt_h</p:attrName>
                                        </p:attrNameLst>
                                      </p:cBhvr>
                                      <p:tavLst>
                                        <p:tav tm="0">
                                          <p:val>
                                            <p:fltVal val="0"/>
                                          </p:val>
                                        </p:tav>
                                        <p:tav tm="100000">
                                          <p:val>
                                            <p:strVal val="#ppt_h"/>
                                          </p:val>
                                        </p:tav>
                                      </p:tavLst>
                                    </p:anim>
                                    <p:animEffect transition="in" filter="fade">
                                      <p:cBhvr>
                                        <p:cTn id="70" dur="500"/>
                                        <p:tgtEl>
                                          <p:spTgt spid="24"/>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Effect transition="in" filter="fade">
                                      <p:cBhvr>
                                        <p:cTn id="75" dur="500"/>
                                        <p:tgtEl>
                                          <p:spTgt spid="25"/>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p:cTn id="78" dur="500" fill="hold"/>
                                        <p:tgtEl>
                                          <p:spTgt spid="26"/>
                                        </p:tgtEl>
                                        <p:attrNameLst>
                                          <p:attrName>ppt_w</p:attrName>
                                        </p:attrNameLst>
                                      </p:cBhvr>
                                      <p:tavLst>
                                        <p:tav tm="0">
                                          <p:val>
                                            <p:fltVal val="0"/>
                                          </p:val>
                                        </p:tav>
                                        <p:tav tm="100000">
                                          <p:val>
                                            <p:strVal val="#ppt_w"/>
                                          </p:val>
                                        </p:tav>
                                      </p:tavLst>
                                    </p:anim>
                                    <p:anim calcmode="lin" valueType="num">
                                      <p:cBhvr>
                                        <p:cTn id="79" dur="500" fill="hold"/>
                                        <p:tgtEl>
                                          <p:spTgt spid="26"/>
                                        </p:tgtEl>
                                        <p:attrNameLst>
                                          <p:attrName>ppt_h</p:attrName>
                                        </p:attrNameLst>
                                      </p:cBhvr>
                                      <p:tavLst>
                                        <p:tav tm="0">
                                          <p:val>
                                            <p:fltVal val="0"/>
                                          </p:val>
                                        </p:tav>
                                        <p:tav tm="100000">
                                          <p:val>
                                            <p:strVal val="#ppt_h"/>
                                          </p:val>
                                        </p:tav>
                                      </p:tavLst>
                                    </p:anim>
                                    <p:animEffect transition="in" filter="fade">
                                      <p:cBhvr>
                                        <p:cTn id="8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31" grpId="0"/>
      <p:bldP spid="12" grpId="0"/>
      <p:bldP spid="43" grpId="0"/>
      <p:bldP spid="46" grpId="0"/>
      <p:bldP spid="47" grpId="0"/>
      <p:bldP spid="48" grpId="0"/>
      <p:bldP spid="21" grpId="0" animBg="1"/>
      <p:bldP spid="22" grpId="0" animBg="1"/>
      <p:bldP spid="23" grpId="0" animBg="1"/>
      <p:bldP spid="24" grpId="0" animBg="1"/>
      <p:bldP spid="25" grpId="0" animBg="1"/>
      <p:bldP spid="2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409257" y="2092208"/>
            <a:ext cx="3372668" cy="3371866"/>
            <a:chOff x="4254367" y="2086126"/>
            <a:chExt cx="3682448" cy="3681572"/>
          </a:xfrm>
        </p:grpSpPr>
        <p:sp>
          <p:nvSpPr>
            <p:cNvPr id="31" name="Freeform 5"/>
            <p:cNvSpPr>
              <a:spLocks/>
            </p:cNvSpPr>
            <p:nvPr/>
          </p:nvSpPr>
          <p:spPr bwMode="auto">
            <a:xfrm rot="2700000">
              <a:off x="4256678" y="2422113"/>
              <a:ext cx="1578577" cy="1583199"/>
            </a:xfrm>
            <a:custGeom>
              <a:avLst/>
              <a:gdLst>
                <a:gd name="T0" fmla="*/ 3046 w 4022"/>
                <a:gd name="T1" fmla="*/ 440 h 4020"/>
                <a:gd name="T2" fmla="*/ 2838 w 4022"/>
                <a:gd name="T3" fmla="*/ 1408 h 4020"/>
                <a:gd name="T4" fmla="*/ 4022 w 4022"/>
                <a:gd name="T5" fmla="*/ 3449 h 4020"/>
                <a:gd name="T6" fmla="*/ 4022 w 4022"/>
                <a:gd name="T7" fmla="*/ 4020 h 4020"/>
                <a:gd name="T8" fmla="*/ 2499 w 4022"/>
                <a:gd name="T9" fmla="*/ 2382 h 4020"/>
                <a:gd name="T10" fmla="*/ 1572 w 4022"/>
                <a:gd name="T11" fmla="*/ 2382 h 4020"/>
                <a:gd name="T12" fmla="*/ 1571 w 4022"/>
                <a:gd name="T13" fmla="*/ 2382 h 4020"/>
                <a:gd name="T14" fmla="*/ 1531 w 4022"/>
                <a:gd name="T15" fmla="*/ 2423 h 4020"/>
                <a:gd name="T16" fmla="*/ 1531 w 4022"/>
                <a:gd name="T17" fmla="*/ 2423 h 4020"/>
                <a:gd name="T18" fmla="*/ 1531 w 4022"/>
                <a:gd name="T19" fmla="*/ 2424 h 4020"/>
                <a:gd name="T20" fmla="*/ 1530 w 4022"/>
                <a:gd name="T21" fmla="*/ 2647 h 4020"/>
                <a:gd name="T22" fmla="*/ 1531 w 4022"/>
                <a:gd name="T23" fmla="*/ 2658 h 4020"/>
                <a:gd name="T24" fmla="*/ 1373 w 4022"/>
                <a:gd name="T25" fmla="*/ 2816 h 4020"/>
                <a:gd name="T26" fmla="*/ 1255 w 4022"/>
                <a:gd name="T27" fmla="*/ 2763 h 4020"/>
                <a:gd name="T28" fmla="*/ 80 w 4022"/>
                <a:gd name="T29" fmla="*/ 1587 h 4020"/>
                <a:gd name="T30" fmla="*/ 0 w 4022"/>
                <a:gd name="T31" fmla="*/ 1407 h 4020"/>
                <a:gd name="T32" fmla="*/ 71 w 4022"/>
                <a:gd name="T33" fmla="*/ 1236 h 4020"/>
                <a:gd name="T34" fmla="*/ 71 w 4022"/>
                <a:gd name="T35" fmla="*/ 1236 h 4020"/>
                <a:gd name="T36" fmla="*/ 1260 w 4022"/>
                <a:gd name="T37" fmla="*/ 47 h 4020"/>
                <a:gd name="T38" fmla="*/ 1260 w 4022"/>
                <a:gd name="T39" fmla="*/ 47 h 4020"/>
                <a:gd name="T40" fmla="*/ 1373 w 4022"/>
                <a:gd name="T41" fmla="*/ 0 h 4020"/>
                <a:gd name="T42" fmla="*/ 1531 w 4022"/>
                <a:gd name="T43" fmla="*/ 158 h 4020"/>
                <a:gd name="T44" fmla="*/ 1531 w 4022"/>
                <a:gd name="T45" fmla="*/ 162 h 4020"/>
                <a:gd name="T46" fmla="*/ 1531 w 4022"/>
                <a:gd name="T47" fmla="*/ 397 h 4020"/>
                <a:gd name="T48" fmla="*/ 1531 w 4022"/>
                <a:gd name="T49" fmla="*/ 398 h 4020"/>
                <a:gd name="T50" fmla="*/ 1531 w 4022"/>
                <a:gd name="T51" fmla="*/ 399 h 4020"/>
                <a:gd name="T52" fmla="*/ 1572 w 4022"/>
                <a:gd name="T53" fmla="*/ 440 h 4020"/>
                <a:gd name="T54" fmla="*/ 1573 w 4022"/>
                <a:gd name="T55" fmla="*/ 440 h 4020"/>
                <a:gd name="T56" fmla="*/ 3046 w 4022"/>
                <a:gd name="T57" fmla="*/ 440 h 4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22" h="4020">
                  <a:moveTo>
                    <a:pt x="3046" y="440"/>
                  </a:moveTo>
                  <a:cubicBezTo>
                    <a:pt x="2912" y="735"/>
                    <a:pt x="2838" y="1063"/>
                    <a:pt x="2838" y="1408"/>
                  </a:cubicBezTo>
                  <a:cubicBezTo>
                    <a:pt x="2838" y="2281"/>
                    <a:pt x="3314" y="3044"/>
                    <a:pt x="4022" y="3449"/>
                  </a:cubicBezTo>
                  <a:lnTo>
                    <a:pt x="4022" y="4020"/>
                  </a:lnTo>
                  <a:cubicBezTo>
                    <a:pt x="3317" y="3704"/>
                    <a:pt x="2763" y="3112"/>
                    <a:pt x="2499" y="2382"/>
                  </a:cubicBezTo>
                  <a:lnTo>
                    <a:pt x="1572" y="2382"/>
                  </a:lnTo>
                  <a:lnTo>
                    <a:pt x="1571" y="2382"/>
                  </a:lnTo>
                  <a:cubicBezTo>
                    <a:pt x="1549" y="2382"/>
                    <a:pt x="1531" y="2400"/>
                    <a:pt x="1531" y="2423"/>
                  </a:cubicBezTo>
                  <a:lnTo>
                    <a:pt x="1531" y="2423"/>
                  </a:lnTo>
                  <a:lnTo>
                    <a:pt x="1531" y="2424"/>
                  </a:lnTo>
                  <a:lnTo>
                    <a:pt x="1530" y="2647"/>
                  </a:lnTo>
                  <a:cubicBezTo>
                    <a:pt x="1531" y="2651"/>
                    <a:pt x="1531" y="2654"/>
                    <a:pt x="1531" y="2658"/>
                  </a:cubicBezTo>
                  <a:cubicBezTo>
                    <a:pt x="1531" y="2745"/>
                    <a:pt x="1460" y="2816"/>
                    <a:pt x="1373" y="2816"/>
                  </a:cubicBezTo>
                  <a:cubicBezTo>
                    <a:pt x="1326" y="2816"/>
                    <a:pt x="1284" y="2795"/>
                    <a:pt x="1255" y="2763"/>
                  </a:cubicBezTo>
                  <a:lnTo>
                    <a:pt x="80" y="1587"/>
                  </a:lnTo>
                  <a:cubicBezTo>
                    <a:pt x="31" y="1543"/>
                    <a:pt x="0" y="1479"/>
                    <a:pt x="0" y="1407"/>
                  </a:cubicBezTo>
                  <a:cubicBezTo>
                    <a:pt x="0" y="1341"/>
                    <a:pt x="27" y="1280"/>
                    <a:pt x="71" y="1236"/>
                  </a:cubicBezTo>
                  <a:lnTo>
                    <a:pt x="71" y="1236"/>
                  </a:lnTo>
                  <a:lnTo>
                    <a:pt x="1260" y="47"/>
                  </a:lnTo>
                  <a:lnTo>
                    <a:pt x="1260" y="47"/>
                  </a:lnTo>
                  <a:cubicBezTo>
                    <a:pt x="1289" y="18"/>
                    <a:pt x="1329" y="0"/>
                    <a:pt x="1373" y="0"/>
                  </a:cubicBezTo>
                  <a:cubicBezTo>
                    <a:pt x="1460" y="0"/>
                    <a:pt x="1531" y="70"/>
                    <a:pt x="1531" y="158"/>
                  </a:cubicBezTo>
                  <a:lnTo>
                    <a:pt x="1531" y="162"/>
                  </a:lnTo>
                  <a:lnTo>
                    <a:pt x="1531" y="397"/>
                  </a:lnTo>
                  <a:lnTo>
                    <a:pt x="1531" y="398"/>
                  </a:lnTo>
                  <a:lnTo>
                    <a:pt x="1531" y="399"/>
                  </a:lnTo>
                  <a:cubicBezTo>
                    <a:pt x="1531" y="421"/>
                    <a:pt x="1549" y="440"/>
                    <a:pt x="1572" y="440"/>
                  </a:cubicBezTo>
                  <a:lnTo>
                    <a:pt x="1573" y="440"/>
                  </a:lnTo>
                  <a:cubicBezTo>
                    <a:pt x="2064" y="440"/>
                    <a:pt x="2555" y="440"/>
                    <a:pt x="3046" y="440"/>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6"/>
            <p:cNvSpPr>
              <a:spLocks/>
            </p:cNvSpPr>
            <p:nvPr/>
          </p:nvSpPr>
          <p:spPr bwMode="auto">
            <a:xfrm rot="2700000">
              <a:off x="6023349" y="2083815"/>
              <a:ext cx="1578577" cy="1583199"/>
            </a:xfrm>
            <a:custGeom>
              <a:avLst/>
              <a:gdLst>
                <a:gd name="T0" fmla="*/ 1645 w 4021"/>
                <a:gd name="T1" fmla="*/ 2497 h 4022"/>
                <a:gd name="T2" fmla="*/ 1645 w 4021"/>
                <a:gd name="T3" fmla="*/ 1573 h 4022"/>
                <a:gd name="T4" fmla="*/ 1645 w 4021"/>
                <a:gd name="T5" fmla="*/ 1572 h 4022"/>
                <a:gd name="T6" fmla="*/ 1604 w 4021"/>
                <a:gd name="T7" fmla="*/ 1531 h 4022"/>
                <a:gd name="T8" fmla="*/ 1603 w 4021"/>
                <a:gd name="T9" fmla="*/ 1531 h 4022"/>
                <a:gd name="T10" fmla="*/ 1602 w 4021"/>
                <a:gd name="T11" fmla="*/ 1531 h 4022"/>
                <a:gd name="T12" fmla="*/ 1367 w 4021"/>
                <a:gd name="T13" fmla="*/ 1531 h 4022"/>
                <a:gd name="T14" fmla="*/ 1363 w 4021"/>
                <a:gd name="T15" fmla="*/ 1531 h 4022"/>
                <a:gd name="T16" fmla="*/ 1205 w 4021"/>
                <a:gd name="T17" fmla="*/ 1373 h 4022"/>
                <a:gd name="T18" fmla="*/ 1252 w 4021"/>
                <a:gd name="T19" fmla="*/ 1260 h 4022"/>
                <a:gd name="T20" fmla="*/ 1252 w 4021"/>
                <a:gd name="T21" fmla="*/ 1260 h 4022"/>
                <a:gd name="T22" fmla="*/ 2441 w 4021"/>
                <a:gd name="T23" fmla="*/ 71 h 4022"/>
                <a:gd name="T24" fmla="*/ 2441 w 4021"/>
                <a:gd name="T25" fmla="*/ 71 h 4022"/>
                <a:gd name="T26" fmla="*/ 2612 w 4021"/>
                <a:gd name="T27" fmla="*/ 0 h 4022"/>
                <a:gd name="T28" fmla="*/ 2792 w 4021"/>
                <a:gd name="T29" fmla="*/ 80 h 4022"/>
                <a:gd name="T30" fmla="*/ 3968 w 4021"/>
                <a:gd name="T31" fmla="*/ 1255 h 4022"/>
                <a:gd name="T32" fmla="*/ 4021 w 4021"/>
                <a:gd name="T33" fmla="*/ 1373 h 4022"/>
                <a:gd name="T34" fmla="*/ 3863 w 4021"/>
                <a:gd name="T35" fmla="*/ 1531 h 4022"/>
                <a:gd name="T36" fmla="*/ 3852 w 4021"/>
                <a:gd name="T37" fmla="*/ 1530 h 4022"/>
                <a:gd name="T38" fmla="*/ 3629 w 4021"/>
                <a:gd name="T39" fmla="*/ 1531 h 4022"/>
                <a:gd name="T40" fmla="*/ 3628 w 4021"/>
                <a:gd name="T41" fmla="*/ 1531 h 4022"/>
                <a:gd name="T42" fmla="*/ 3628 w 4021"/>
                <a:gd name="T43" fmla="*/ 1531 h 4022"/>
                <a:gd name="T44" fmla="*/ 3587 w 4021"/>
                <a:gd name="T45" fmla="*/ 1571 h 4022"/>
                <a:gd name="T46" fmla="*/ 3587 w 4021"/>
                <a:gd name="T47" fmla="*/ 1572 h 4022"/>
                <a:gd name="T48" fmla="*/ 3587 w 4021"/>
                <a:gd name="T49" fmla="*/ 3049 h 4022"/>
                <a:gd name="T50" fmla="*/ 2613 w 4021"/>
                <a:gd name="T51" fmla="*/ 2838 h 4022"/>
                <a:gd name="T52" fmla="*/ 571 w 4021"/>
                <a:gd name="T53" fmla="*/ 4022 h 4022"/>
                <a:gd name="T54" fmla="*/ 0 w 4021"/>
                <a:gd name="T55" fmla="*/ 4022 h 4022"/>
                <a:gd name="T56" fmla="*/ 1645 w 4021"/>
                <a:gd name="T57" fmla="*/ 2497 h 40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21" h="4022">
                  <a:moveTo>
                    <a:pt x="1645" y="2497"/>
                  </a:moveTo>
                  <a:lnTo>
                    <a:pt x="1645" y="1573"/>
                  </a:lnTo>
                  <a:lnTo>
                    <a:pt x="1645" y="1572"/>
                  </a:lnTo>
                  <a:cubicBezTo>
                    <a:pt x="1645" y="1549"/>
                    <a:pt x="1626" y="1531"/>
                    <a:pt x="1604" y="1531"/>
                  </a:cubicBezTo>
                  <a:lnTo>
                    <a:pt x="1603" y="1531"/>
                  </a:lnTo>
                  <a:lnTo>
                    <a:pt x="1602" y="1531"/>
                  </a:lnTo>
                  <a:lnTo>
                    <a:pt x="1367" y="1531"/>
                  </a:lnTo>
                  <a:lnTo>
                    <a:pt x="1363" y="1531"/>
                  </a:lnTo>
                  <a:cubicBezTo>
                    <a:pt x="1275" y="1531"/>
                    <a:pt x="1205" y="1460"/>
                    <a:pt x="1205" y="1373"/>
                  </a:cubicBezTo>
                  <a:cubicBezTo>
                    <a:pt x="1205" y="1329"/>
                    <a:pt x="1223" y="1289"/>
                    <a:pt x="1252" y="1260"/>
                  </a:cubicBezTo>
                  <a:lnTo>
                    <a:pt x="1252" y="1260"/>
                  </a:lnTo>
                  <a:lnTo>
                    <a:pt x="2441" y="71"/>
                  </a:lnTo>
                  <a:lnTo>
                    <a:pt x="2441" y="71"/>
                  </a:lnTo>
                  <a:cubicBezTo>
                    <a:pt x="2485" y="27"/>
                    <a:pt x="2546" y="0"/>
                    <a:pt x="2612" y="0"/>
                  </a:cubicBezTo>
                  <a:cubicBezTo>
                    <a:pt x="2684" y="0"/>
                    <a:pt x="2748" y="31"/>
                    <a:pt x="2792" y="80"/>
                  </a:cubicBezTo>
                  <a:lnTo>
                    <a:pt x="3968" y="1255"/>
                  </a:lnTo>
                  <a:cubicBezTo>
                    <a:pt x="4000" y="1284"/>
                    <a:pt x="4021" y="1326"/>
                    <a:pt x="4021" y="1373"/>
                  </a:cubicBezTo>
                  <a:cubicBezTo>
                    <a:pt x="4021" y="1460"/>
                    <a:pt x="3950" y="1531"/>
                    <a:pt x="3863" y="1531"/>
                  </a:cubicBezTo>
                  <a:cubicBezTo>
                    <a:pt x="3859" y="1531"/>
                    <a:pt x="3856" y="1531"/>
                    <a:pt x="3852" y="1530"/>
                  </a:cubicBezTo>
                  <a:lnTo>
                    <a:pt x="3629" y="1531"/>
                  </a:lnTo>
                  <a:lnTo>
                    <a:pt x="3628" y="1531"/>
                  </a:lnTo>
                  <a:lnTo>
                    <a:pt x="3628" y="1531"/>
                  </a:lnTo>
                  <a:cubicBezTo>
                    <a:pt x="3605" y="1531"/>
                    <a:pt x="3587" y="1549"/>
                    <a:pt x="3587" y="1571"/>
                  </a:cubicBezTo>
                  <a:lnTo>
                    <a:pt x="3587" y="1572"/>
                  </a:lnTo>
                  <a:lnTo>
                    <a:pt x="3587" y="3049"/>
                  </a:lnTo>
                  <a:cubicBezTo>
                    <a:pt x="3290" y="2913"/>
                    <a:pt x="2960" y="2838"/>
                    <a:pt x="2613" y="2838"/>
                  </a:cubicBezTo>
                  <a:cubicBezTo>
                    <a:pt x="1739" y="2838"/>
                    <a:pt x="977" y="3314"/>
                    <a:pt x="571" y="4022"/>
                  </a:cubicBezTo>
                  <a:lnTo>
                    <a:pt x="0" y="4022"/>
                  </a:lnTo>
                  <a:cubicBezTo>
                    <a:pt x="317" y="3315"/>
                    <a:pt x="911" y="2760"/>
                    <a:pt x="1645" y="2497"/>
                  </a:cubicBezTo>
                  <a:close/>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7"/>
            <p:cNvSpPr>
              <a:spLocks/>
            </p:cNvSpPr>
            <p:nvPr/>
          </p:nvSpPr>
          <p:spPr bwMode="auto">
            <a:xfrm rot="2700000">
              <a:off x="4588779" y="4190277"/>
              <a:ext cx="1576265" cy="1578577"/>
            </a:xfrm>
            <a:custGeom>
              <a:avLst/>
              <a:gdLst>
                <a:gd name="T0" fmla="*/ 440 w 4017"/>
                <a:gd name="T1" fmla="*/ 2442 h 4015"/>
                <a:gd name="T2" fmla="*/ 440 w 4017"/>
                <a:gd name="T3" fmla="*/ 2443 h 4015"/>
                <a:gd name="T4" fmla="*/ 399 w 4017"/>
                <a:gd name="T5" fmla="*/ 2485 h 4015"/>
                <a:gd name="T6" fmla="*/ 398 w 4017"/>
                <a:gd name="T7" fmla="*/ 2485 h 4015"/>
                <a:gd name="T8" fmla="*/ 397 w 4017"/>
                <a:gd name="T9" fmla="*/ 2485 h 4015"/>
                <a:gd name="T10" fmla="*/ 162 w 4017"/>
                <a:gd name="T11" fmla="*/ 2485 h 4015"/>
                <a:gd name="T12" fmla="*/ 158 w 4017"/>
                <a:gd name="T13" fmla="*/ 2484 h 4015"/>
                <a:gd name="T14" fmla="*/ 0 w 4017"/>
                <a:gd name="T15" fmla="*/ 2642 h 4015"/>
                <a:gd name="T16" fmla="*/ 47 w 4017"/>
                <a:gd name="T17" fmla="*/ 2755 h 4015"/>
                <a:gd name="T18" fmla="*/ 47 w 4017"/>
                <a:gd name="T19" fmla="*/ 2755 h 4015"/>
                <a:gd name="T20" fmla="*/ 1236 w 4017"/>
                <a:gd name="T21" fmla="*/ 3944 h 4015"/>
                <a:gd name="T22" fmla="*/ 1236 w 4017"/>
                <a:gd name="T23" fmla="*/ 3944 h 4015"/>
                <a:gd name="T24" fmla="*/ 1407 w 4017"/>
                <a:gd name="T25" fmla="*/ 4015 h 4015"/>
                <a:gd name="T26" fmla="*/ 1587 w 4017"/>
                <a:gd name="T27" fmla="*/ 3936 h 4015"/>
                <a:gd name="T28" fmla="*/ 2763 w 4017"/>
                <a:gd name="T29" fmla="*/ 2760 h 4015"/>
                <a:gd name="T30" fmla="*/ 2816 w 4017"/>
                <a:gd name="T31" fmla="*/ 2642 h 4015"/>
                <a:gd name="T32" fmla="*/ 2658 w 4017"/>
                <a:gd name="T33" fmla="*/ 2484 h 4015"/>
                <a:gd name="T34" fmla="*/ 2647 w 4017"/>
                <a:gd name="T35" fmla="*/ 2485 h 4015"/>
                <a:gd name="T36" fmla="*/ 2424 w 4017"/>
                <a:gd name="T37" fmla="*/ 2485 h 4015"/>
                <a:gd name="T38" fmla="*/ 2423 w 4017"/>
                <a:gd name="T39" fmla="*/ 2485 h 4015"/>
                <a:gd name="T40" fmla="*/ 2423 w 4017"/>
                <a:gd name="T41" fmla="*/ 2485 h 4015"/>
                <a:gd name="T42" fmla="*/ 2382 w 4017"/>
                <a:gd name="T43" fmla="*/ 2444 h 4015"/>
                <a:gd name="T44" fmla="*/ 2382 w 4017"/>
                <a:gd name="T45" fmla="*/ 2444 h 4015"/>
                <a:gd name="T46" fmla="*/ 2382 w 4017"/>
                <a:gd name="T47" fmla="*/ 1517 h 4015"/>
                <a:gd name="T48" fmla="*/ 4017 w 4017"/>
                <a:gd name="T49" fmla="*/ 0 h 4015"/>
                <a:gd name="T50" fmla="*/ 3446 w 4017"/>
                <a:gd name="T51" fmla="*/ 0 h 4015"/>
                <a:gd name="T52" fmla="*/ 1408 w 4017"/>
                <a:gd name="T53" fmla="*/ 1177 h 4015"/>
                <a:gd name="T54" fmla="*/ 440 w 4017"/>
                <a:gd name="T55" fmla="*/ 969 h 4015"/>
                <a:gd name="T56" fmla="*/ 440 w 4017"/>
                <a:gd name="T57" fmla="*/ 2442 h 4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17" h="4015">
                  <a:moveTo>
                    <a:pt x="440" y="2442"/>
                  </a:moveTo>
                  <a:lnTo>
                    <a:pt x="440" y="2443"/>
                  </a:lnTo>
                  <a:cubicBezTo>
                    <a:pt x="440" y="2466"/>
                    <a:pt x="421" y="2484"/>
                    <a:pt x="399" y="2485"/>
                  </a:cubicBezTo>
                  <a:lnTo>
                    <a:pt x="398" y="2485"/>
                  </a:lnTo>
                  <a:lnTo>
                    <a:pt x="397" y="2485"/>
                  </a:lnTo>
                  <a:lnTo>
                    <a:pt x="162" y="2485"/>
                  </a:lnTo>
                  <a:lnTo>
                    <a:pt x="158" y="2484"/>
                  </a:lnTo>
                  <a:cubicBezTo>
                    <a:pt x="70" y="2484"/>
                    <a:pt x="0" y="2555"/>
                    <a:pt x="0" y="2642"/>
                  </a:cubicBezTo>
                  <a:cubicBezTo>
                    <a:pt x="0" y="2686"/>
                    <a:pt x="18" y="2726"/>
                    <a:pt x="47" y="2755"/>
                  </a:cubicBezTo>
                  <a:lnTo>
                    <a:pt x="47" y="2755"/>
                  </a:lnTo>
                  <a:lnTo>
                    <a:pt x="1236" y="3944"/>
                  </a:lnTo>
                  <a:lnTo>
                    <a:pt x="1236" y="3944"/>
                  </a:lnTo>
                  <a:cubicBezTo>
                    <a:pt x="1280" y="3988"/>
                    <a:pt x="1341" y="4015"/>
                    <a:pt x="1407" y="4015"/>
                  </a:cubicBezTo>
                  <a:cubicBezTo>
                    <a:pt x="1479" y="4015"/>
                    <a:pt x="1543" y="3985"/>
                    <a:pt x="1587" y="3936"/>
                  </a:cubicBezTo>
                  <a:lnTo>
                    <a:pt x="2763" y="2760"/>
                  </a:lnTo>
                  <a:cubicBezTo>
                    <a:pt x="2795" y="2731"/>
                    <a:pt x="2816" y="2689"/>
                    <a:pt x="2816" y="2642"/>
                  </a:cubicBezTo>
                  <a:cubicBezTo>
                    <a:pt x="2816" y="2555"/>
                    <a:pt x="2745" y="2484"/>
                    <a:pt x="2658" y="2484"/>
                  </a:cubicBezTo>
                  <a:cubicBezTo>
                    <a:pt x="2654" y="2484"/>
                    <a:pt x="2651" y="2485"/>
                    <a:pt x="2647" y="2485"/>
                  </a:cubicBezTo>
                  <a:lnTo>
                    <a:pt x="2424" y="2485"/>
                  </a:lnTo>
                  <a:lnTo>
                    <a:pt x="2423" y="2485"/>
                  </a:lnTo>
                  <a:lnTo>
                    <a:pt x="2423" y="2485"/>
                  </a:lnTo>
                  <a:cubicBezTo>
                    <a:pt x="2400" y="2485"/>
                    <a:pt x="2382" y="2467"/>
                    <a:pt x="2382" y="2444"/>
                  </a:cubicBezTo>
                  <a:lnTo>
                    <a:pt x="2382" y="2444"/>
                  </a:lnTo>
                  <a:lnTo>
                    <a:pt x="2382" y="1517"/>
                  </a:lnTo>
                  <a:cubicBezTo>
                    <a:pt x="3110" y="1253"/>
                    <a:pt x="3701" y="701"/>
                    <a:pt x="4017" y="0"/>
                  </a:cubicBezTo>
                  <a:lnTo>
                    <a:pt x="3446" y="0"/>
                  </a:lnTo>
                  <a:cubicBezTo>
                    <a:pt x="3039" y="704"/>
                    <a:pt x="2279" y="1177"/>
                    <a:pt x="1408" y="1177"/>
                  </a:cubicBezTo>
                  <a:cubicBezTo>
                    <a:pt x="1063" y="1177"/>
                    <a:pt x="735" y="1103"/>
                    <a:pt x="440" y="969"/>
                  </a:cubicBezTo>
                  <a:cubicBezTo>
                    <a:pt x="440" y="1460"/>
                    <a:pt x="440" y="1951"/>
                    <a:pt x="440" y="2442"/>
                  </a:cubicBezTo>
                  <a:close/>
                </a:path>
              </a:pathLst>
            </a:cu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8"/>
            <p:cNvSpPr>
              <a:spLocks/>
            </p:cNvSpPr>
            <p:nvPr/>
          </p:nvSpPr>
          <p:spPr bwMode="auto">
            <a:xfrm rot="2700000">
              <a:off x="6357083" y="3851302"/>
              <a:ext cx="1576265" cy="1583199"/>
            </a:xfrm>
            <a:custGeom>
              <a:avLst/>
              <a:gdLst>
                <a:gd name="T0" fmla="*/ 1519 w 4015"/>
                <a:gd name="T1" fmla="*/ 1642 h 4018"/>
                <a:gd name="T2" fmla="*/ 2442 w 4015"/>
                <a:gd name="T3" fmla="*/ 1642 h 4018"/>
                <a:gd name="T4" fmla="*/ 2443 w 4015"/>
                <a:gd name="T5" fmla="*/ 1642 h 4018"/>
                <a:gd name="T6" fmla="*/ 2485 w 4015"/>
                <a:gd name="T7" fmla="*/ 1601 h 4018"/>
                <a:gd name="T8" fmla="*/ 2485 w 4015"/>
                <a:gd name="T9" fmla="*/ 1600 h 4018"/>
                <a:gd name="T10" fmla="*/ 2485 w 4015"/>
                <a:gd name="T11" fmla="*/ 1599 h 4018"/>
                <a:gd name="T12" fmla="*/ 2485 w 4015"/>
                <a:gd name="T13" fmla="*/ 1364 h 4018"/>
                <a:gd name="T14" fmla="*/ 2484 w 4015"/>
                <a:gd name="T15" fmla="*/ 1360 h 4018"/>
                <a:gd name="T16" fmla="*/ 2642 w 4015"/>
                <a:gd name="T17" fmla="*/ 1202 h 4018"/>
                <a:gd name="T18" fmla="*/ 2755 w 4015"/>
                <a:gd name="T19" fmla="*/ 1249 h 4018"/>
                <a:gd name="T20" fmla="*/ 2755 w 4015"/>
                <a:gd name="T21" fmla="*/ 1249 h 4018"/>
                <a:gd name="T22" fmla="*/ 3944 w 4015"/>
                <a:gd name="T23" fmla="*/ 2438 h 4018"/>
                <a:gd name="T24" fmla="*/ 3944 w 4015"/>
                <a:gd name="T25" fmla="*/ 2438 h 4018"/>
                <a:gd name="T26" fmla="*/ 4015 w 4015"/>
                <a:gd name="T27" fmla="*/ 2609 h 4018"/>
                <a:gd name="T28" fmla="*/ 3936 w 4015"/>
                <a:gd name="T29" fmla="*/ 2789 h 4018"/>
                <a:gd name="T30" fmla="*/ 2760 w 4015"/>
                <a:gd name="T31" fmla="*/ 3965 h 4018"/>
                <a:gd name="T32" fmla="*/ 2642 w 4015"/>
                <a:gd name="T33" fmla="*/ 4018 h 4018"/>
                <a:gd name="T34" fmla="*/ 2484 w 4015"/>
                <a:gd name="T35" fmla="*/ 3860 h 4018"/>
                <a:gd name="T36" fmla="*/ 2485 w 4015"/>
                <a:gd name="T37" fmla="*/ 3849 h 4018"/>
                <a:gd name="T38" fmla="*/ 2485 w 4015"/>
                <a:gd name="T39" fmla="*/ 3626 h 4018"/>
                <a:gd name="T40" fmla="*/ 2485 w 4015"/>
                <a:gd name="T41" fmla="*/ 3625 h 4018"/>
                <a:gd name="T42" fmla="*/ 2485 w 4015"/>
                <a:gd name="T43" fmla="*/ 3625 h 4018"/>
                <a:gd name="T44" fmla="*/ 2444 w 4015"/>
                <a:gd name="T45" fmla="*/ 3584 h 4018"/>
                <a:gd name="T46" fmla="*/ 2444 w 4015"/>
                <a:gd name="T47" fmla="*/ 3584 h 4018"/>
                <a:gd name="T48" fmla="*/ 967 w 4015"/>
                <a:gd name="T49" fmla="*/ 3584 h 4018"/>
                <a:gd name="T50" fmla="*/ 1177 w 4015"/>
                <a:gd name="T51" fmla="*/ 2610 h 4018"/>
                <a:gd name="T52" fmla="*/ 0 w 4015"/>
                <a:gd name="T53" fmla="*/ 572 h 4018"/>
                <a:gd name="T54" fmla="*/ 0 w 4015"/>
                <a:gd name="T55" fmla="*/ 0 h 4018"/>
                <a:gd name="T56" fmla="*/ 1519 w 4015"/>
                <a:gd name="T57" fmla="*/ 1642 h 4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15" h="4018">
                  <a:moveTo>
                    <a:pt x="1519" y="1642"/>
                  </a:moveTo>
                  <a:lnTo>
                    <a:pt x="2442" y="1642"/>
                  </a:lnTo>
                  <a:lnTo>
                    <a:pt x="2443" y="1642"/>
                  </a:lnTo>
                  <a:cubicBezTo>
                    <a:pt x="2466" y="1642"/>
                    <a:pt x="2484" y="1623"/>
                    <a:pt x="2485" y="1601"/>
                  </a:cubicBezTo>
                  <a:lnTo>
                    <a:pt x="2485" y="1600"/>
                  </a:lnTo>
                  <a:lnTo>
                    <a:pt x="2485" y="1599"/>
                  </a:lnTo>
                  <a:lnTo>
                    <a:pt x="2485" y="1364"/>
                  </a:lnTo>
                  <a:lnTo>
                    <a:pt x="2484" y="1360"/>
                  </a:lnTo>
                  <a:cubicBezTo>
                    <a:pt x="2484" y="1272"/>
                    <a:pt x="2555" y="1202"/>
                    <a:pt x="2642" y="1202"/>
                  </a:cubicBezTo>
                  <a:cubicBezTo>
                    <a:pt x="2686" y="1202"/>
                    <a:pt x="2726" y="1220"/>
                    <a:pt x="2755" y="1249"/>
                  </a:cubicBezTo>
                  <a:lnTo>
                    <a:pt x="2755" y="1249"/>
                  </a:lnTo>
                  <a:lnTo>
                    <a:pt x="3944" y="2438"/>
                  </a:lnTo>
                  <a:lnTo>
                    <a:pt x="3944" y="2438"/>
                  </a:lnTo>
                  <a:cubicBezTo>
                    <a:pt x="3988" y="2482"/>
                    <a:pt x="4015" y="2543"/>
                    <a:pt x="4015" y="2609"/>
                  </a:cubicBezTo>
                  <a:cubicBezTo>
                    <a:pt x="4015" y="2681"/>
                    <a:pt x="3985" y="2745"/>
                    <a:pt x="3936" y="2789"/>
                  </a:cubicBezTo>
                  <a:lnTo>
                    <a:pt x="2760" y="3965"/>
                  </a:lnTo>
                  <a:cubicBezTo>
                    <a:pt x="2731" y="3997"/>
                    <a:pt x="2689" y="4018"/>
                    <a:pt x="2642" y="4018"/>
                  </a:cubicBezTo>
                  <a:cubicBezTo>
                    <a:pt x="2555" y="4018"/>
                    <a:pt x="2484" y="3947"/>
                    <a:pt x="2484" y="3860"/>
                  </a:cubicBezTo>
                  <a:cubicBezTo>
                    <a:pt x="2484" y="3856"/>
                    <a:pt x="2485" y="3853"/>
                    <a:pt x="2485" y="3849"/>
                  </a:cubicBezTo>
                  <a:lnTo>
                    <a:pt x="2485" y="3626"/>
                  </a:lnTo>
                  <a:lnTo>
                    <a:pt x="2485" y="3625"/>
                  </a:lnTo>
                  <a:lnTo>
                    <a:pt x="2485" y="3625"/>
                  </a:lnTo>
                  <a:cubicBezTo>
                    <a:pt x="2485" y="3602"/>
                    <a:pt x="2467" y="3584"/>
                    <a:pt x="2444" y="3584"/>
                  </a:cubicBezTo>
                  <a:lnTo>
                    <a:pt x="2444" y="3584"/>
                  </a:lnTo>
                  <a:cubicBezTo>
                    <a:pt x="1951" y="3584"/>
                    <a:pt x="1459" y="3584"/>
                    <a:pt x="967" y="3584"/>
                  </a:cubicBezTo>
                  <a:cubicBezTo>
                    <a:pt x="1102" y="3287"/>
                    <a:pt x="1177" y="2957"/>
                    <a:pt x="1177" y="2610"/>
                  </a:cubicBezTo>
                  <a:cubicBezTo>
                    <a:pt x="1177" y="1739"/>
                    <a:pt x="704" y="978"/>
                    <a:pt x="0" y="572"/>
                  </a:cubicBezTo>
                  <a:lnTo>
                    <a:pt x="0" y="0"/>
                  </a:lnTo>
                  <a:cubicBezTo>
                    <a:pt x="703" y="317"/>
                    <a:pt x="1256" y="910"/>
                    <a:pt x="1519" y="1642"/>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Oval 10"/>
          <p:cNvSpPr>
            <a:spLocks noChangeArrowheads="1"/>
          </p:cNvSpPr>
          <p:nvPr/>
        </p:nvSpPr>
        <p:spPr bwMode="auto">
          <a:xfrm>
            <a:off x="4356276" y="1931357"/>
            <a:ext cx="458294" cy="458292"/>
          </a:xfrm>
          <a:prstGeom prst="ellipse">
            <a:avLst/>
          </a:prstGeom>
          <a:solidFill>
            <a:schemeClr val="accent1"/>
          </a:solidFill>
          <a:ln w="28575" cap="flat" cmpd="sng" algn="ctr">
            <a:noFill/>
            <a:prstDash val="solid"/>
            <a:round/>
            <a:headEnd type="none" w="med" len="med"/>
            <a:tailEnd type="none" w="med" len="med"/>
          </a:ln>
          <a:effectLst/>
        </p:spPr>
        <p:txBody>
          <a:bodyPr anchor="ctr"/>
          <a:lstStyle/>
          <a:p>
            <a:pPr algn="ctr">
              <a:buFont typeface="Arial" panose="020B0604020202020204" pitchFamily="34" charset="0"/>
              <a:buNone/>
            </a:pPr>
            <a:r>
              <a:rPr lang="en-US" altLang="zh-CN" noProof="1">
                <a:solidFill>
                  <a:schemeClr val="bg1"/>
                </a:solidFill>
                <a:latin typeface="Impact" panose="020B0806030902050204" pitchFamily="34" charset="0"/>
                <a:ea typeface="+mj-ea"/>
                <a:sym typeface="+mn-ea"/>
              </a:rPr>
              <a:t>1</a:t>
            </a:r>
            <a:endParaRPr lang="zh-CN" altLang="en-US" noProof="1">
              <a:solidFill>
                <a:schemeClr val="bg1"/>
              </a:solidFill>
              <a:latin typeface="Impact" panose="020B0806030902050204" pitchFamily="34" charset="0"/>
              <a:ea typeface="+mj-ea"/>
              <a:sym typeface="+mn-ea"/>
            </a:endParaRPr>
          </a:p>
        </p:txBody>
      </p:sp>
      <p:sp>
        <p:nvSpPr>
          <p:cNvPr id="8" name="Oval 11"/>
          <p:cNvSpPr>
            <a:spLocks noChangeArrowheads="1"/>
          </p:cNvSpPr>
          <p:nvPr/>
        </p:nvSpPr>
        <p:spPr bwMode="auto">
          <a:xfrm>
            <a:off x="7342145" y="5139821"/>
            <a:ext cx="458294" cy="458292"/>
          </a:xfrm>
          <a:prstGeom prst="ellipse">
            <a:avLst/>
          </a:prstGeom>
          <a:solidFill>
            <a:schemeClr val="accent1"/>
          </a:solidFill>
          <a:ln w="28575" cap="flat" cmpd="sng" algn="ctr">
            <a:noFill/>
            <a:prstDash val="solid"/>
            <a:round/>
            <a:headEnd type="none" w="med" len="med"/>
            <a:tailEnd type="none" w="med" len="med"/>
          </a:ln>
          <a:effectLst/>
        </p:spPr>
        <p:txBody>
          <a:bodyPr anchor="ctr"/>
          <a:lstStyle/>
          <a:p>
            <a:pPr algn="ctr">
              <a:buFont typeface="Arial" panose="020B0604020202020204" pitchFamily="34" charset="0"/>
              <a:buNone/>
            </a:pPr>
            <a:r>
              <a:rPr lang="en-US" altLang="zh-CN" noProof="1">
                <a:solidFill>
                  <a:schemeClr val="bg1"/>
                </a:solidFill>
                <a:latin typeface="Impact" panose="020B0806030902050204" pitchFamily="34" charset="0"/>
                <a:ea typeface="+mj-ea"/>
                <a:sym typeface="+mn-ea"/>
              </a:rPr>
              <a:t>4</a:t>
            </a:r>
            <a:endParaRPr lang="zh-CN" altLang="en-US" noProof="1">
              <a:solidFill>
                <a:schemeClr val="bg1"/>
              </a:solidFill>
              <a:latin typeface="Impact" panose="020B0806030902050204" pitchFamily="34" charset="0"/>
              <a:ea typeface="+mj-ea"/>
              <a:sym typeface="+mn-ea"/>
            </a:endParaRPr>
          </a:p>
        </p:txBody>
      </p:sp>
      <p:sp>
        <p:nvSpPr>
          <p:cNvPr id="9" name="Oval 12"/>
          <p:cNvSpPr>
            <a:spLocks noChangeArrowheads="1"/>
          </p:cNvSpPr>
          <p:nvPr/>
        </p:nvSpPr>
        <p:spPr bwMode="auto">
          <a:xfrm>
            <a:off x="7358735" y="1969738"/>
            <a:ext cx="459536" cy="458292"/>
          </a:xfrm>
          <a:prstGeom prst="ellipse">
            <a:avLst/>
          </a:prstGeom>
          <a:solidFill>
            <a:schemeClr val="accent1"/>
          </a:solidFill>
          <a:ln w="28575" cap="flat" cmpd="sng" algn="ctr">
            <a:noFill/>
            <a:prstDash val="solid"/>
            <a:round/>
            <a:headEnd type="none" w="med" len="med"/>
            <a:tailEnd type="none" w="med" len="med"/>
          </a:ln>
          <a:effectLst/>
        </p:spPr>
        <p:txBody>
          <a:bodyPr anchor="ctr"/>
          <a:lstStyle/>
          <a:p>
            <a:pPr algn="ctr">
              <a:buFont typeface="Arial" panose="020B0604020202020204" pitchFamily="34" charset="0"/>
              <a:buNone/>
            </a:pPr>
            <a:r>
              <a:rPr lang="en-US" altLang="zh-CN" noProof="1">
                <a:solidFill>
                  <a:schemeClr val="bg1"/>
                </a:solidFill>
                <a:latin typeface="Impact" panose="020B0806030902050204" pitchFamily="34" charset="0"/>
                <a:ea typeface="+mj-ea"/>
                <a:sym typeface="+mn-ea"/>
              </a:rPr>
              <a:t>3</a:t>
            </a:r>
            <a:endParaRPr lang="zh-CN" altLang="en-US" noProof="1">
              <a:solidFill>
                <a:schemeClr val="bg1"/>
              </a:solidFill>
              <a:latin typeface="Impact" panose="020B0806030902050204" pitchFamily="34" charset="0"/>
              <a:ea typeface="+mj-ea"/>
              <a:sym typeface="+mn-ea"/>
            </a:endParaRPr>
          </a:p>
        </p:txBody>
      </p:sp>
      <p:sp>
        <p:nvSpPr>
          <p:cNvPr id="10" name="Oval 13"/>
          <p:cNvSpPr>
            <a:spLocks noChangeArrowheads="1"/>
          </p:cNvSpPr>
          <p:nvPr/>
        </p:nvSpPr>
        <p:spPr bwMode="auto">
          <a:xfrm>
            <a:off x="4336042" y="5105558"/>
            <a:ext cx="459536" cy="458294"/>
          </a:xfrm>
          <a:prstGeom prst="ellipse">
            <a:avLst/>
          </a:prstGeom>
          <a:solidFill>
            <a:schemeClr val="accent1"/>
          </a:solidFill>
          <a:ln w="28575" cap="flat" cmpd="sng" algn="ctr">
            <a:noFill/>
            <a:prstDash val="solid"/>
            <a:round/>
            <a:headEnd type="none" w="med" len="med"/>
            <a:tailEnd type="none" w="med" len="med"/>
          </a:ln>
          <a:effectLst/>
        </p:spPr>
        <p:txBody>
          <a:bodyPr anchor="ctr"/>
          <a:lstStyle/>
          <a:p>
            <a:pPr algn="ctr">
              <a:buFont typeface="Arial" panose="020B0604020202020204" pitchFamily="34" charset="0"/>
              <a:buNone/>
            </a:pPr>
            <a:r>
              <a:rPr lang="en-US" altLang="zh-CN" noProof="1">
                <a:solidFill>
                  <a:schemeClr val="bg1"/>
                </a:solidFill>
                <a:latin typeface="Impact" panose="020B0806030902050204" pitchFamily="34" charset="0"/>
                <a:ea typeface="+mj-ea"/>
                <a:sym typeface="+mn-ea"/>
              </a:rPr>
              <a:t>2</a:t>
            </a:r>
            <a:endParaRPr lang="zh-CN" altLang="en-US" noProof="1">
              <a:solidFill>
                <a:schemeClr val="bg1"/>
              </a:solidFill>
              <a:latin typeface="Impact" panose="020B0806030902050204" pitchFamily="34" charset="0"/>
              <a:ea typeface="+mj-ea"/>
              <a:sym typeface="+mn-ea"/>
            </a:endParaRPr>
          </a:p>
        </p:txBody>
      </p:sp>
      <p:sp>
        <p:nvSpPr>
          <p:cNvPr id="12" name="TextBox 19"/>
          <p:cNvSpPr txBox="1">
            <a:spLocks noChangeArrowheads="1"/>
          </p:cNvSpPr>
          <p:nvPr/>
        </p:nvSpPr>
        <p:spPr bwMode="auto">
          <a:xfrm>
            <a:off x="1058330" y="2149454"/>
            <a:ext cx="330060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0" hangingPunct="0"/>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全党要用邓小平理论、“三个代表”重要思想、科学发展观和党的基本路线统一思想，统一行动，并且毫不动摇地长期坚持下去。</a:t>
            </a:r>
          </a:p>
        </p:txBody>
      </p:sp>
      <p:sp>
        <p:nvSpPr>
          <p:cNvPr id="13" name="TextBox 20"/>
          <p:cNvSpPr txBox="1">
            <a:spLocks noChangeArrowheads="1"/>
          </p:cNvSpPr>
          <p:nvPr/>
        </p:nvSpPr>
        <p:spPr bwMode="auto">
          <a:xfrm>
            <a:off x="1058330" y="4821656"/>
            <a:ext cx="3253504"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党的思想路线是一切从实际出发，理论联系实际，实事求是，在实践中检验真理和发展真理。</a:t>
            </a:r>
          </a:p>
        </p:txBody>
      </p:sp>
      <p:sp>
        <p:nvSpPr>
          <p:cNvPr id="15" name="TextBox 22"/>
          <p:cNvSpPr txBox="1">
            <a:spLocks noChangeArrowheads="1"/>
          </p:cNvSpPr>
          <p:nvPr/>
        </p:nvSpPr>
        <p:spPr bwMode="auto">
          <a:xfrm>
            <a:off x="7860406" y="2149454"/>
            <a:ext cx="3360869"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0" hangingPunct="0"/>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党在任何时候都把群众利益放在第一位，在自己的工作中实行群众路线，一切为了群众，一切依靠群众，从群众中来，到群众中去，把党的正确主张变为群众的自觉行动。</a:t>
            </a:r>
          </a:p>
        </p:txBody>
      </p:sp>
      <p:sp>
        <p:nvSpPr>
          <p:cNvPr id="16" name="TextBox 23"/>
          <p:cNvSpPr txBox="1">
            <a:spLocks noChangeArrowheads="1"/>
          </p:cNvSpPr>
          <p:nvPr/>
        </p:nvSpPr>
        <p:spPr bwMode="auto">
          <a:xfrm>
            <a:off x="7860406" y="4599715"/>
            <a:ext cx="3360869" cy="102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0" hangingPunct="0"/>
            <a:r>
              <a:rPr lang="zh-CN" altLang="en-US" sz="1500" dirty="0">
                <a:solidFill>
                  <a:schemeClr val="accent1">
                    <a:lumMod val="50000"/>
                  </a:schemeClr>
                </a:solidFill>
                <a:latin typeface="微软雅黑" panose="020B0503020204020204" pitchFamily="34" charset="-122"/>
                <a:ea typeface="微软雅黑" panose="020B0503020204020204" pitchFamily="34" charset="-122"/>
              </a:rPr>
              <a:t>民主集中制是民主基础上的集中和集中指导下的民主相结合。它既是党的根本组织原则，也是群众路线在党的生活中的运用。</a:t>
            </a:r>
          </a:p>
        </p:txBody>
      </p:sp>
      <p:sp>
        <p:nvSpPr>
          <p:cNvPr id="20" name="TextBox 18"/>
          <p:cNvSpPr txBox="1">
            <a:spLocks noChangeArrowheads="1"/>
          </p:cNvSpPr>
          <p:nvPr/>
        </p:nvSpPr>
        <p:spPr bwMode="auto">
          <a:xfrm>
            <a:off x="5407416" y="3301088"/>
            <a:ext cx="13763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2400" b="1">
                <a:solidFill>
                  <a:srgbClr val="FFF097"/>
                </a:solidFill>
                <a:latin typeface="微软雅黑" panose="020B0503020204020204" pitchFamily="34" charset="-122"/>
                <a:ea typeface="微软雅黑" panose="020B0503020204020204" pitchFamily="34" charset="-122"/>
              </a:defRPr>
            </a:lvl1pPr>
          </a:lstStyle>
          <a:p>
            <a:r>
              <a:rPr lang="zh-CN" altLang="en-US" sz="2800" dirty="0">
                <a:solidFill>
                  <a:schemeClr val="accent1"/>
                </a:solidFill>
              </a:rPr>
              <a:t>四项基本要求</a:t>
            </a:r>
            <a:endParaRPr lang="en-US" altLang="zh-CN" sz="2800" dirty="0">
              <a:solidFill>
                <a:schemeClr val="accent1"/>
              </a:solidFill>
            </a:endParaRPr>
          </a:p>
        </p:txBody>
      </p:sp>
      <p:sp>
        <p:nvSpPr>
          <p:cNvPr id="22" name="矩形 21"/>
          <p:cNvSpPr>
            <a:spLocks noChangeArrowheads="1"/>
          </p:cNvSpPr>
          <p:nvPr/>
        </p:nvSpPr>
        <p:spPr bwMode="auto">
          <a:xfrm>
            <a:off x="1058330" y="1684681"/>
            <a:ext cx="2236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lnSpc>
                <a:spcPts val="2400"/>
              </a:lnSpc>
            </a:pPr>
            <a:r>
              <a:rPr lang="zh-CN" altLang="en-US" sz="2000" b="1" dirty="0">
                <a:solidFill>
                  <a:schemeClr val="accent1"/>
                </a:solidFill>
                <a:latin typeface="微软雅黑" panose="020B0503020204020204" pitchFamily="34" charset="-122"/>
                <a:ea typeface="微软雅黑" panose="020B0503020204020204" pitchFamily="34" charset="-122"/>
              </a:rPr>
              <a:t>坚持党的基本路线</a:t>
            </a:r>
          </a:p>
        </p:txBody>
      </p:sp>
      <p:sp>
        <p:nvSpPr>
          <p:cNvPr id="23" name="矩形 22"/>
          <p:cNvSpPr>
            <a:spLocks noChangeArrowheads="1"/>
          </p:cNvSpPr>
          <p:nvPr/>
        </p:nvSpPr>
        <p:spPr bwMode="auto">
          <a:xfrm>
            <a:off x="1058330" y="4063311"/>
            <a:ext cx="298886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400"/>
              </a:lnSpc>
            </a:pPr>
            <a:r>
              <a:rPr lang="zh-CN" altLang="en-US" sz="2000" b="1" dirty="0">
                <a:solidFill>
                  <a:schemeClr val="accent1"/>
                </a:solidFill>
                <a:latin typeface="微软雅黑" panose="020B0503020204020204" pitchFamily="34" charset="-122"/>
                <a:ea typeface="微软雅黑" panose="020B0503020204020204" pitchFamily="34" charset="-122"/>
              </a:rPr>
              <a:t>坚持解放思想，实事求是，与时俱进，求真务实</a:t>
            </a:r>
          </a:p>
        </p:txBody>
      </p:sp>
      <p:sp>
        <p:nvSpPr>
          <p:cNvPr id="24" name="矩形 23"/>
          <p:cNvSpPr>
            <a:spLocks noChangeArrowheads="1"/>
          </p:cNvSpPr>
          <p:nvPr/>
        </p:nvSpPr>
        <p:spPr bwMode="auto">
          <a:xfrm>
            <a:off x="7860406" y="1684681"/>
            <a:ext cx="3006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ts val="2400"/>
              </a:lnSpc>
            </a:pPr>
            <a:r>
              <a:rPr lang="zh-CN" altLang="en-US" sz="2000" b="1" dirty="0">
                <a:solidFill>
                  <a:schemeClr val="accent1"/>
                </a:solidFill>
                <a:latin typeface="微软雅黑" panose="020B0503020204020204" pitchFamily="34" charset="-122"/>
                <a:ea typeface="微软雅黑" panose="020B0503020204020204" pitchFamily="34" charset="-122"/>
              </a:rPr>
              <a:t>坚持全心全意为人民服务</a:t>
            </a:r>
          </a:p>
        </p:txBody>
      </p:sp>
      <p:sp>
        <p:nvSpPr>
          <p:cNvPr id="25" name="矩形 24"/>
          <p:cNvSpPr>
            <a:spLocks noChangeArrowheads="1"/>
          </p:cNvSpPr>
          <p:nvPr/>
        </p:nvSpPr>
        <p:spPr bwMode="auto">
          <a:xfrm>
            <a:off x="7860406" y="4152088"/>
            <a:ext cx="1979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ts val="2400"/>
              </a:lnSpc>
            </a:pPr>
            <a:r>
              <a:rPr lang="zh-CN" altLang="en-US" sz="2000" b="1" dirty="0">
                <a:solidFill>
                  <a:schemeClr val="accent1"/>
                </a:solidFill>
                <a:latin typeface="微软雅黑" panose="020B0503020204020204" pitchFamily="34" charset="-122"/>
                <a:ea typeface="微软雅黑" panose="020B0503020204020204" pitchFamily="34" charset="-122"/>
              </a:rPr>
              <a:t>坚持民主集中制</a:t>
            </a:r>
          </a:p>
        </p:txBody>
      </p:sp>
      <p:sp>
        <p:nvSpPr>
          <p:cNvPr id="2" name="标题 1"/>
          <p:cNvSpPr>
            <a:spLocks noGrp="1"/>
          </p:cNvSpPr>
          <p:nvPr>
            <p:ph type="title"/>
          </p:nvPr>
        </p:nvSpPr>
        <p:spPr/>
        <p:txBody>
          <a:bodyPr/>
          <a:lstStyle/>
          <a:p>
            <a:r>
              <a:rPr lang="zh-CN" altLang="en-US" dirty="0"/>
              <a:t>党建必须坚决实现四项基本</a:t>
            </a:r>
            <a:r>
              <a:rPr lang="zh-CN" altLang="en-US" dirty="0" smtClean="0"/>
              <a:t>要求</a:t>
            </a:r>
            <a:endParaRPr lang="zh-CN" altLang="en-US" dirty="0"/>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Scale>
                                      <p:cBhvr>
                                        <p:cTn id="12"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20"/>
                                        </p:tgtEl>
                                        <p:attrNameLst>
                                          <p:attrName>ppt_x,ppt_y</p:attrName>
                                        </p:attrNameLst>
                                      </p:cBhvr>
                                      <p:rCtr x="0" y="0"/>
                                    </p:animMotion>
                                    <p:animEffect transition="in" filter="fade">
                                      <p:cBhvr>
                                        <p:cTn id="14" dur="1000"/>
                                        <p:tgtEl>
                                          <p:spTgt spid="20"/>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left)">
                                      <p:cBhvr>
                                        <p:cTn id="34" dur="500"/>
                                        <p:tgtEl>
                                          <p:spTgt spid="2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500"/>
                                        <p:tgtEl>
                                          <p:spTgt spid="25"/>
                                        </p:tgtEl>
                                      </p:cBhvr>
                                    </p:animEffect>
                                  </p:childTnLst>
                                </p:cTn>
                              </p:par>
                            </p:childTnLst>
                          </p:cTn>
                        </p:par>
                        <p:par>
                          <p:cTn id="41" fill="hold" nodeType="afterGroup">
                            <p:stCondLst>
                              <p:cond delay="2000"/>
                            </p:stCondLst>
                            <p:childTnLst>
                              <p:par>
                                <p:cTn id="42" presetID="22" presetClass="entr" presetSubtype="1"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1000"/>
                                        <p:tgtEl>
                                          <p:spTgt spid="12"/>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up)">
                                      <p:cBhvr>
                                        <p:cTn id="47" dur="1000"/>
                                        <p:tgtEl>
                                          <p:spTgt spid="13"/>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up)">
                                      <p:cBhvr>
                                        <p:cTn id="50" dur="1000"/>
                                        <p:tgtEl>
                                          <p:spTgt spid="15"/>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up)">
                                      <p:cBhvr>
                                        <p:cTn id="53"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P spid="15" grpId="0"/>
      <p:bldP spid="16" grpId="0"/>
      <p:bldP spid="20" grpId="0"/>
      <p:bldP spid="22"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4782989" y="1218294"/>
            <a:ext cx="684063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认真学习马列主义、毛泽东思想、邓小平理论、“三个代表”重要思想和科学发展观，学习党的路线方针政策和决议科学文化知识，努力提高为人民服务的本领。</a:t>
            </a:r>
          </a:p>
        </p:txBody>
      </p:sp>
      <p:sp>
        <p:nvSpPr>
          <p:cNvPr id="8" name="Oval 10"/>
          <p:cNvSpPr>
            <a:spLocks noChangeArrowheads="1"/>
          </p:cNvSpPr>
          <p:nvPr/>
        </p:nvSpPr>
        <p:spPr bwMode="auto">
          <a:xfrm>
            <a:off x="4152870" y="1257981"/>
            <a:ext cx="407987" cy="407988"/>
          </a:xfrm>
          <a:prstGeom prst="roundRect">
            <a:avLst/>
          </a:prstGeom>
          <a:solidFill>
            <a:schemeClr val="accent1"/>
          </a:solidFill>
          <a:ln w="28575">
            <a:noFill/>
            <a:round/>
            <a:headEnd/>
            <a:tailEnd/>
          </a:ln>
          <a:effectLst/>
        </p:spPr>
        <p:txBody>
          <a:bodyPr anchor="ctr"/>
          <a:lstStyle/>
          <a:p>
            <a:pPr algn="ctr">
              <a:buFont typeface="Arial" panose="020B0604020202020204" pitchFamily="34" charset="0"/>
              <a:buNone/>
            </a:pPr>
            <a:r>
              <a:rPr lang="en-US" altLang="zh-CN" dirty="0">
                <a:solidFill>
                  <a:schemeClr val="bg2"/>
                </a:solidFill>
                <a:latin typeface="Impact" panose="020B0806030902050204" pitchFamily="34" charset="0"/>
                <a:ea typeface="微软雅黑" panose="020B0503020204020204" pitchFamily="34" charset="-122"/>
              </a:rPr>
              <a:t>1</a:t>
            </a:r>
            <a:endParaRPr lang="zh-CN" altLang="en-US">
              <a:solidFill>
                <a:schemeClr val="bg2"/>
              </a:solidFill>
              <a:latin typeface="Impact" panose="020B0806030902050204" pitchFamily="34" charset="0"/>
              <a:ea typeface="微软雅黑" panose="020B0503020204020204" pitchFamily="34" charset="-122"/>
            </a:endParaRPr>
          </a:p>
        </p:txBody>
      </p:sp>
      <p:sp>
        <p:nvSpPr>
          <p:cNvPr id="9" name="Oval 10"/>
          <p:cNvSpPr>
            <a:spLocks noChangeArrowheads="1"/>
          </p:cNvSpPr>
          <p:nvPr/>
        </p:nvSpPr>
        <p:spPr bwMode="auto">
          <a:xfrm>
            <a:off x="4152870" y="1892113"/>
            <a:ext cx="407987" cy="407988"/>
          </a:xfrm>
          <a:prstGeom prst="roundRect">
            <a:avLst/>
          </a:prstGeom>
          <a:solidFill>
            <a:schemeClr val="accent1"/>
          </a:solidFill>
          <a:ln w="28575">
            <a:noFill/>
            <a:round/>
            <a:headEnd/>
            <a:tailEnd/>
          </a:ln>
          <a:effectLst/>
        </p:spPr>
        <p:txBody>
          <a:bodyPr anchor="ctr"/>
          <a:lstStyle/>
          <a:p>
            <a:pPr algn="ctr">
              <a:buFont typeface="Arial" panose="020B0604020202020204" pitchFamily="34" charset="0"/>
              <a:buNone/>
            </a:pPr>
            <a:r>
              <a:rPr lang="en-US" altLang="zh-CN" dirty="0">
                <a:solidFill>
                  <a:schemeClr val="bg2"/>
                </a:solidFill>
                <a:latin typeface="Impact" panose="020B0806030902050204" pitchFamily="34" charset="0"/>
                <a:ea typeface="微软雅黑" panose="020B0503020204020204" pitchFamily="34" charset="-122"/>
              </a:rPr>
              <a:t>2</a:t>
            </a:r>
            <a:endParaRPr lang="zh-CN" altLang="en-US">
              <a:solidFill>
                <a:schemeClr val="bg2"/>
              </a:solidFill>
              <a:latin typeface="Impact" panose="020B0806030902050204" pitchFamily="34" charset="0"/>
              <a:ea typeface="微软雅黑" panose="020B0503020204020204" pitchFamily="34" charset="-122"/>
            </a:endParaRPr>
          </a:p>
        </p:txBody>
      </p:sp>
      <p:sp>
        <p:nvSpPr>
          <p:cNvPr id="10" name="Oval 10"/>
          <p:cNvSpPr>
            <a:spLocks noChangeArrowheads="1"/>
          </p:cNvSpPr>
          <p:nvPr/>
        </p:nvSpPr>
        <p:spPr bwMode="auto">
          <a:xfrm>
            <a:off x="4152870" y="2495765"/>
            <a:ext cx="407987" cy="407987"/>
          </a:xfrm>
          <a:prstGeom prst="roundRect">
            <a:avLst/>
          </a:prstGeom>
          <a:solidFill>
            <a:schemeClr val="accent1"/>
          </a:solidFill>
          <a:ln w="28575">
            <a:noFill/>
            <a:round/>
            <a:headEnd/>
            <a:tailEnd/>
          </a:ln>
          <a:effectLst/>
        </p:spPr>
        <p:txBody>
          <a:bodyPr anchor="ctr"/>
          <a:lstStyle/>
          <a:p>
            <a:pPr algn="ctr">
              <a:buFont typeface="Arial" panose="020B0604020202020204" pitchFamily="34" charset="0"/>
              <a:buNone/>
            </a:pPr>
            <a:r>
              <a:rPr lang="en-US" altLang="zh-CN" dirty="0">
                <a:solidFill>
                  <a:schemeClr val="bg2"/>
                </a:solidFill>
                <a:latin typeface="Impact" panose="020B0806030902050204" pitchFamily="34" charset="0"/>
                <a:ea typeface="微软雅黑" panose="020B0503020204020204" pitchFamily="34" charset="-122"/>
              </a:rPr>
              <a:t>3</a:t>
            </a:r>
            <a:endParaRPr lang="zh-CN" altLang="en-US">
              <a:solidFill>
                <a:schemeClr val="bg2"/>
              </a:solidFill>
              <a:latin typeface="Impact" panose="020B0806030902050204" pitchFamily="34" charset="0"/>
              <a:ea typeface="微软雅黑" panose="020B0503020204020204" pitchFamily="34" charset="-122"/>
            </a:endParaRPr>
          </a:p>
        </p:txBody>
      </p:sp>
      <p:sp>
        <p:nvSpPr>
          <p:cNvPr id="11" name="Oval 10"/>
          <p:cNvSpPr>
            <a:spLocks noChangeArrowheads="1"/>
          </p:cNvSpPr>
          <p:nvPr/>
        </p:nvSpPr>
        <p:spPr bwMode="auto">
          <a:xfrm>
            <a:off x="4152870" y="3107036"/>
            <a:ext cx="407987" cy="407987"/>
          </a:xfrm>
          <a:prstGeom prst="roundRect">
            <a:avLst/>
          </a:prstGeom>
          <a:solidFill>
            <a:schemeClr val="accent1"/>
          </a:solidFill>
          <a:ln w="28575">
            <a:noFill/>
            <a:round/>
            <a:headEnd/>
            <a:tailEnd/>
          </a:ln>
          <a:effectLst/>
        </p:spPr>
        <p:txBody>
          <a:bodyPr anchor="ctr"/>
          <a:lstStyle/>
          <a:p>
            <a:pPr algn="ctr">
              <a:buFont typeface="Arial" panose="020B0604020202020204" pitchFamily="34" charset="0"/>
              <a:buNone/>
            </a:pPr>
            <a:r>
              <a:rPr lang="en-US" altLang="zh-CN" dirty="0">
                <a:solidFill>
                  <a:schemeClr val="bg2"/>
                </a:solidFill>
                <a:latin typeface="Impact" panose="020B0806030902050204" pitchFamily="34" charset="0"/>
                <a:ea typeface="微软雅黑" panose="020B0503020204020204" pitchFamily="34" charset="-122"/>
              </a:rPr>
              <a:t>4</a:t>
            </a:r>
            <a:endParaRPr lang="zh-CN" altLang="en-US">
              <a:solidFill>
                <a:schemeClr val="bg2"/>
              </a:solidFill>
              <a:latin typeface="Impact" panose="020B0806030902050204" pitchFamily="34" charset="0"/>
              <a:ea typeface="微软雅黑" panose="020B0503020204020204" pitchFamily="34" charset="-122"/>
            </a:endParaRPr>
          </a:p>
        </p:txBody>
      </p:sp>
      <p:sp>
        <p:nvSpPr>
          <p:cNvPr id="12" name="Oval 10"/>
          <p:cNvSpPr>
            <a:spLocks noChangeArrowheads="1"/>
          </p:cNvSpPr>
          <p:nvPr/>
        </p:nvSpPr>
        <p:spPr bwMode="auto">
          <a:xfrm>
            <a:off x="4152870" y="3725927"/>
            <a:ext cx="407987" cy="407987"/>
          </a:xfrm>
          <a:prstGeom prst="roundRect">
            <a:avLst/>
          </a:prstGeom>
          <a:solidFill>
            <a:schemeClr val="accent1"/>
          </a:solidFill>
          <a:ln w="28575">
            <a:noFill/>
            <a:round/>
            <a:headEnd/>
            <a:tailEnd/>
          </a:ln>
          <a:effectLst/>
        </p:spPr>
        <p:txBody>
          <a:bodyPr anchor="ctr"/>
          <a:lstStyle/>
          <a:p>
            <a:pPr algn="ctr">
              <a:buFont typeface="Arial" panose="020B0604020202020204" pitchFamily="34" charset="0"/>
              <a:buNone/>
            </a:pPr>
            <a:r>
              <a:rPr lang="en-US" altLang="zh-CN" dirty="0">
                <a:solidFill>
                  <a:schemeClr val="bg2"/>
                </a:solidFill>
                <a:latin typeface="Impact" panose="020B0806030902050204" pitchFamily="34" charset="0"/>
                <a:ea typeface="微软雅黑" panose="020B0503020204020204" pitchFamily="34" charset="-122"/>
              </a:rPr>
              <a:t>5</a:t>
            </a:r>
            <a:endParaRPr lang="zh-CN" altLang="en-US">
              <a:solidFill>
                <a:schemeClr val="bg2"/>
              </a:solidFill>
              <a:latin typeface="Impact" panose="020B0806030902050204" pitchFamily="34" charset="0"/>
              <a:ea typeface="微软雅黑" panose="020B0503020204020204" pitchFamily="34" charset="-122"/>
            </a:endParaRPr>
          </a:p>
        </p:txBody>
      </p:sp>
      <p:sp>
        <p:nvSpPr>
          <p:cNvPr id="13" name="Oval 10"/>
          <p:cNvSpPr>
            <a:spLocks noChangeArrowheads="1"/>
          </p:cNvSpPr>
          <p:nvPr/>
        </p:nvSpPr>
        <p:spPr bwMode="auto">
          <a:xfrm>
            <a:off x="4152870" y="4344818"/>
            <a:ext cx="407987" cy="420687"/>
          </a:xfrm>
          <a:prstGeom prst="roundRect">
            <a:avLst/>
          </a:prstGeom>
          <a:solidFill>
            <a:schemeClr val="accent1"/>
          </a:solidFill>
          <a:ln w="28575">
            <a:noFill/>
            <a:round/>
            <a:headEnd/>
            <a:tailEnd/>
          </a:ln>
          <a:effectLst/>
        </p:spPr>
        <p:txBody>
          <a:bodyPr anchor="ctr"/>
          <a:lstStyle/>
          <a:p>
            <a:pPr algn="ctr">
              <a:buFont typeface="Arial" panose="020B0604020202020204" pitchFamily="34" charset="0"/>
              <a:buNone/>
            </a:pPr>
            <a:r>
              <a:rPr lang="en-US" altLang="zh-CN" dirty="0">
                <a:solidFill>
                  <a:schemeClr val="bg2"/>
                </a:solidFill>
                <a:latin typeface="Impact" panose="020B0806030902050204" pitchFamily="34" charset="0"/>
                <a:ea typeface="微软雅黑" panose="020B0503020204020204" pitchFamily="34" charset="-122"/>
              </a:rPr>
              <a:t>6</a:t>
            </a:r>
            <a:endParaRPr lang="zh-CN" altLang="en-US">
              <a:solidFill>
                <a:schemeClr val="bg2"/>
              </a:solidFill>
              <a:latin typeface="Impact" panose="020B0806030902050204" pitchFamily="34" charset="0"/>
              <a:ea typeface="微软雅黑" panose="020B0503020204020204" pitchFamily="34" charset="-122"/>
            </a:endParaRPr>
          </a:p>
        </p:txBody>
      </p:sp>
      <p:sp>
        <p:nvSpPr>
          <p:cNvPr id="14" name="Oval 10"/>
          <p:cNvSpPr>
            <a:spLocks noChangeArrowheads="1"/>
          </p:cNvSpPr>
          <p:nvPr/>
        </p:nvSpPr>
        <p:spPr bwMode="auto">
          <a:xfrm>
            <a:off x="4152870" y="4961169"/>
            <a:ext cx="407987" cy="420688"/>
          </a:xfrm>
          <a:prstGeom prst="roundRect">
            <a:avLst/>
          </a:prstGeom>
          <a:solidFill>
            <a:schemeClr val="accent1"/>
          </a:solidFill>
          <a:ln w="28575">
            <a:noFill/>
            <a:round/>
            <a:headEnd/>
            <a:tailEnd/>
          </a:ln>
          <a:effectLst/>
        </p:spPr>
        <p:txBody>
          <a:bodyPr anchor="ctr"/>
          <a:lstStyle/>
          <a:p>
            <a:pPr algn="ctr">
              <a:buFont typeface="Arial" panose="020B0604020202020204" pitchFamily="34" charset="0"/>
              <a:buNone/>
            </a:pPr>
            <a:r>
              <a:rPr lang="en-US" altLang="zh-CN" dirty="0">
                <a:solidFill>
                  <a:schemeClr val="bg2"/>
                </a:solidFill>
                <a:latin typeface="Impact" panose="020B0806030902050204" pitchFamily="34" charset="0"/>
                <a:ea typeface="微软雅黑" panose="020B0503020204020204" pitchFamily="34" charset="-122"/>
              </a:rPr>
              <a:t>7</a:t>
            </a:r>
            <a:endParaRPr lang="zh-CN" altLang="en-US">
              <a:solidFill>
                <a:schemeClr val="bg2"/>
              </a:solidFill>
              <a:latin typeface="Impact" panose="020B0806030902050204" pitchFamily="34" charset="0"/>
              <a:ea typeface="微软雅黑" panose="020B0503020204020204" pitchFamily="34" charset="-122"/>
            </a:endParaRPr>
          </a:p>
        </p:txBody>
      </p:sp>
      <p:sp>
        <p:nvSpPr>
          <p:cNvPr id="15" name="Oval 10"/>
          <p:cNvSpPr>
            <a:spLocks noChangeArrowheads="1"/>
          </p:cNvSpPr>
          <p:nvPr/>
        </p:nvSpPr>
        <p:spPr bwMode="auto">
          <a:xfrm>
            <a:off x="4152870" y="5653724"/>
            <a:ext cx="407987" cy="420687"/>
          </a:xfrm>
          <a:prstGeom prst="roundRect">
            <a:avLst/>
          </a:prstGeom>
          <a:solidFill>
            <a:schemeClr val="accent1"/>
          </a:solidFill>
          <a:ln w="28575">
            <a:noFill/>
            <a:round/>
            <a:headEnd/>
            <a:tailEnd/>
          </a:ln>
          <a:effectLst/>
        </p:spPr>
        <p:txBody>
          <a:bodyPr anchor="ctr"/>
          <a:lstStyle/>
          <a:p>
            <a:pPr algn="ctr">
              <a:buFont typeface="Arial" panose="020B0604020202020204" pitchFamily="34" charset="0"/>
              <a:buNone/>
            </a:pPr>
            <a:r>
              <a:rPr lang="en-US" altLang="zh-CN" dirty="0">
                <a:solidFill>
                  <a:schemeClr val="bg2"/>
                </a:solidFill>
                <a:latin typeface="Impact" panose="020B0806030902050204" pitchFamily="34" charset="0"/>
                <a:ea typeface="微软雅黑" panose="020B0503020204020204" pitchFamily="34" charset="-122"/>
              </a:rPr>
              <a:t>8</a:t>
            </a:r>
            <a:endParaRPr lang="zh-CN" altLang="en-US">
              <a:solidFill>
                <a:schemeClr val="bg2"/>
              </a:solidFill>
              <a:latin typeface="Impact" panose="020B0806030902050204" pitchFamily="34" charset="0"/>
              <a:ea typeface="微软雅黑" panose="020B0503020204020204" pitchFamily="34" charset="-122"/>
            </a:endParaRPr>
          </a:p>
        </p:txBody>
      </p:sp>
      <p:sp>
        <p:nvSpPr>
          <p:cNvPr id="16" name="矩形 15"/>
          <p:cNvSpPr>
            <a:spLocks noChangeArrowheads="1"/>
          </p:cNvSpPr>
          <p:nvPr/>
        </p:nvSpPr>
        <p:spPr bwMode="auto">
          <a:xfrm>
            <a:off x="4782989" y="5513389"/>
            <a:ext cx="684063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发扬社会主义新风尚，带头实践社会主义荣辱观，提倡共产主义道德，为了保护国家和人民的利益，在一切困难和危险的时刻挺身而出，英勇斗争，不怕牺牲。</a:t>
            </a:r>
          </a:p>
          <a:p>
            <a:pPr algn="just" hangingPunct="0"/>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的答复。</a:t>
            </a:r>
          </a:p>
        </p:txBody>
      </p:sp>
      <p:sp>
        <p:nvSpPr>
          <p:cNvPr id="17" name="矩形 16"/>
          <p:cNvSpPr>
            <a:spLocks noChangeArrowheads="1"/>
          </p:cNvSpPr>
          <p:nvPr/>
        </p:nvSpPr>
        <p:spPr bwMode="auto">
          <a:xfrm>
            <a:off x="4782989" y="1832426"/>
            <a:ext cx="684063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400">
                <a:solidFill>
                  <a:schemeClr val="accent1">
                    <a:lumMod val="50000"/>
                  </a:schemeClr>
                </a:solidFill>
                <a:latin typeface="微软雅黑" panose="020B0503020204020204" pitchFamily="34" charset="-122"/>
                <a:ea typeface="微软雅黑" panose="020B0503020204020204" pitchFamily="34" charset="-122"/>
              </a:rPr>
              <a:t>贯彻执行党的基本路线和各项方针、政策，带头参加改革开放和社会主义现代化建设，在生产、工作、学习和社会生活中起先锋模范作用。</a:t>
            </a:r>
          </a:p>
        </p:txBody>
      </p:sp>
      <p:sp>
        <p:nvSpPr>
          <p:cNvPr id="18" name="矩形 17"/>
          <p:cNvSpPr>
            <a:spLocks noChangeArrowheads="1"/>
          </p:cNvSpPr>
          <p:nvPr/>
        </p:nvSpPr>
        <p:spPr bwMode="auto">
          <a:xfrm>
            <a:off x="4782989" y="2446557"/>
            <a:ext cx="684063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400">
                <a:solidFill>
                  <a:schemeClr val="accent1">
                    <a:lumMod val="50000"/>
                  </a:schemeClr>
                </a:solidFill>
                <a:latin typeface="微软雅黑" panose="020B0503020204020204" pitchFamily="34" charset="-122"/>
                <a:ea typeface="微软雅黑" panose="020B0503020204020204" pitchFamily="34" charset="-122"/>
              </a:rPr>
              <a:t>坚持党和人民的利益高于一切，个人利益服从党和人民的利益，吃苦在前，享受在后，克己奉公，多做贡献。</a:t>
            </a:r>
          </a:p>
        </p:txBody>
      </p:sp>
      <p:sp>
        <p:nvSpPr>
          <p:cNvPr id="19" name="矩形 18"/>
          <p:cNvSpPr>
            <a:spLocks noChangeArrowheads="1"/>
          </p:cNvSpPr>
          <p:nvPr/>
        </p:nvSpPr>
        <p:spPr bwMode="auto">
          <a:xfrm>
            <a:off x="4782989" y="3059102"/>
            <a:ext cx="684063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400">
                <a:solidFill>
                  <a:schemeClr val="accent1">
                    <a:lumMod val="50000"/>
                  </a:schemeClr>
                </a:solidFill>
                <a:latin typeface="微软雅黑" panose="020B0503020204020204" pitchFamily="34" charset="-122"/>
                <a:ea typeface="微软雅黑" panose="020B0503020204020204" pitchFamily="34" charset="-122"/>
              </a:rPr>
              <a:t>自觉遵守党的纪律，模范遵守国家的法律法规，严格保守党和国家的秘密，执行党的决定，服从组织分配，积极完成党的任务。</a:t>
            </a:r>
          </a:p>
        </p:txBody>
      </p:sp>
      <p:sp>
        <p:nvSpPr>
          <p:cNvPr id="20" name="矩形 19"/>
          <p:cNvSpPr>
            <a:spLocks noChangeArrowheads="1"/>
          </p:cNvSpPr>
          <p:nvPr/>
        </p:nvSpPr>
        <p:spPr bwMode="auto">
          <a:xfrm>
            <a:off x="4782989" y="3671646"/>
            <a:ext cx="684063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400">
                <a:solidFill>
                  <a:schemeClr val="accent1">
                    <a:lumMod val="50000"/>
                  </a:schemeClr>
                </a:solidFill>
                <a:latin typeface="微软雅黑" panose="020B0503020204020204" pitchFamily="34" charset="-122"/>
                <a:ea typeface="微软雅黑" panose="020B0503020204020204" pitchFamily="34" charset="-122"/>
              </a:rPr>
              <a:t>维护党的团结和统一，对党忠诚老实，言行一致，坚决反对一切派别组织和小集团活动，反对阳奉阴违的两面派行为和一切阴谋诡计。</a:t>
            </a:r>
          </a:p>
        </p:txBody>
      </p:sp>
      <p:sp>
        <p:nvSpPr>
          <p:cNvPr id="21" name="矩形 20"/>
          <p:cNvSpPr>
            <a:spLocks noChangeArrowheads="1"/>
          </p:cNvSpPr>
          <p:nvPr/>
        </p:nvSpPr>
        <p:spPr bwMode="auto">
          <a:xfrm>
            <a:off x="4782989" y="4285777"/>
            <a:ext cx="68406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400">
                <a:solidFill>
                  <a:schemeClr val="accent1">
                    <a:lumMod val="50000"/>
                  </a:schemeClr>
                </a:solidFill>
                <a:latin typeface="微软雅黑" panose="020B0503020204020204" pitchFamily="34" charset="-122"/>
                <a:ea typeface="微软雅黑" panose="020B0503020204020204" pitchFamily="34" charset="-122"/>
              </a:rPr>
              <a:t>切实开展批评和自我批评，勇于揭露和纠正工作中的缺点、错误，坚决同消极腐败现象作斗争。</a:t>
            </a:r>
          </a:p>
        </p:txBody>
      </p:sp>
      <p:sp>
        <p:nvSpPr>
          <p:cNvPr id="22" name="矩形 21"/>
          <p:cNvSpPr>
            <a:spLocks noChangeArrowheads="1"/>
          </p:cNvSpPr>
          <p:nvPr/>
        </p:nvSpPr>
        <p:spPr bwMode="auto">
          <a:xfrm>
            <a:off x="4782989" y="4899253"/>
            <a:ext cx="684063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400">
                <a:solidFill>
                  <a:schemeClr val="accent1">
                    <a:lumMod val="50000"/>
                  </a:schemeClr>
                </a:solidFill>
                <a:latin typeface="微软雅黑" panose="020B0503020204020204" pitchFamily="34" charset="-122"/>
                <a:ea typeface="微软雅黑" panose="020B0503020204020204" pitchFamily="34" charset="-122"/>
              </a:rPr>
              <a:t>密切联系群众，向群众宣传党的主张，遇事同群众商量，及时向党反映群众的意见和要求，维护群众的正当利益。</a:t>
            </a:r>
          </a:p>
        </p:txBody>
      </p:sp>
      <p:sp>
        <p:nvSpPr>
          <p:cNvPr id="6" name="标题 5"/>
          <p:cNvSpPr>
            <a:spLocks noGrp="1"/>
          </p:cNvSpPr>
          <p:nvPr>
            <p:ph type="title"/>
          </p:nvPr>
        </p:nvSpPr>
        <p:spPr/>
        <p:txBody>
          <a:bodyPr/>
          <a:lstStyle/>
          <a:p>
            <a:r>
              <a:rPr lang="zh-CN" altLang="en-US" dirty="0"/>
              <a:t>党员的义务和</a:t>
            </a:r>
            <a:r>
              <a:rPr lang="zh-CN" altLang="en-US" dirty="0" smtClean="0"/>
              <a:t>权利</a:t>
            </a:r>
            <a:endParaRPr lang="zh-CN" altLang="en-US" dirty="0"/>
          </a:p>
        </p:txBody>
      </p:sp>
      <p:sp>
        <p:nvSpPr>
          <p:cNvPr id="23" name="流程图: 文档 22"/>
          <p:cNvSpPr/>
          <p:nvPr/>
        </p:nvSpPr>
        <p:spPr>
          <a:xfrm>
            <a:off x="1048023" y="1987577"/>
            <a:ext cx="2509992" cy="3408109"/>
          </a:xfrm>
          <a:prstGeom prst="flowChartDocument">
            <a:avLst/>
          </a:prstGeom>
          <a:gradFill flip="none" rotWithShape="1">
            <a:gsLst>
              <a:gs pos="22000">
                <a:schemeClr val="accent1"/>
              </a:gs>
              <a:gs pos="100000">
                <a:srgbClr val="FF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4" name="Freeform 29"/>
          <p:cNvSpPr/>
          <p:nvPr/>
        </p:nvSpPr>
        <p:spPr bwMode="auto">
          <a:xfrm>
            <a:off x="1679958" y="2195683"/>
            <a:ext cx="1307082" cy="116800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25" name="矩形 24"/>
          <p:cNvSpPr/>
          <p:nvPr/>
        </p:nvSpPr>
        <p:spPr>
          <a:xfrm>
            <a:off x="1212485" y="3496788"/>
            <a:ext cx="2181068" cy="923330"/>
          </a:xfrm>
          <a:prstGeom prst="rect">
            <a:avLst/>
          </a:prstGeom>
        </p:spPr>
        <p:txBody>
          <a:bodyPr wrap="square">
            <a:spAutoFit/>
          </a:bodyPr>
          <a:lstStyle/>
          <a:p>
            <a:pPr algn="ctr"/>
            <a:r>
              <a:rPr lang="zh-CN" altLang="en-US" sz="5400" b="1" dirty="0" smtClean="0">
                <a:solidFill>
                  <a:schemeClr val="bg1"/>
                </a:solidFill>
                <a:latin typeface="微软雅黑" panose="020B0503020204020204" pitchFamily="34" charset="-122"/>
                <a:ea typeface="微软雅黑" panose="020B0503020204020204" pitchFamily="34" charset="-122"/>
              </a:rPr>
              <a:t>义 务</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4134935" y="1787298"/>
            <a:ext cx="7426250" cy="3680958"/>
            <a:chOff x="4943904" y="1787298"/>
            <a:chExt cx="6778196" cy="3680958"/>
          </a:xfrm>
        </p:grpSpPr>
        <p:cxnSp>
          <p:nvCxnSpPr>
            <p:cNvPr id="27" name="直接连接符 26"/>
            <p:cNvCxnSpPr/>
            <p:nvPr/>
          </p:nvCxnSpPr>
          <p:spPr bwMode="auto">
            <a:xfrm>
              <a:off x="4943904" y="1787298"/>
              <a:ext cx="6778196" cy="0"/>
            </a:xfrm>
            <a:prstGeom prst="line">
              <a:avLst/>
            </a:prstGeom>
            <a:solidFill>
              <a:schemeClr val="accent1"/>
            </a:solidFill>
            <a:ln w="9525" cap="flat" cmpd="sng" algn="ctr">
              <a:solidFill>
                <a:schemeClr val="accent1"/>
              </a:solidFill>
              <a:prstDash val="dash"/>
              <a:round/>
              <a:headEnd type="none" w="med" len="med"/>
              <a:tailEnd type="none" w="med" len="med"/>
            </a:ln>
          </p:spPr>
        </p:cxnSp>
        <p:cxnSp>
          <p:nvCxnSpPr>
            <p:cNvPr id="28" name="直接连接符 27"/>
            <p:cNvCxnSpPr/>
            <p:nvPr/>
          </p:nvCxnSpPr>
          <p:spPr bwMode="auto">
            <a:xfrm>
              <a:off x="4943904" y="2401429"/>
              <a:ext cx="6778196" cy="0"/>
            </a:xfrm>
            <a:prstGeom prst="line">
              <a:avLst/>
            </a:prstGeom>
            <a:solidFill>
              <a:schemeClr val="accent1"/>
            </a:solidFill>
            <a:ln w="9525" cap="flat" cmpd="sng" algn="ctr">
              <a:solidFill>
                <a:schemeClr val="accent1"/>
              </a:solidFill>
              <a:prstDash val="dash"/>
              <a:round/>
              <a:headEnd type="none" w="med" len="med"/>
              <a:tailEnd type="none" w="med" len="med"/>
            </a:ln>
          </p:spPr>
        </p:cxnSp>
        <p:cxnSp>
          <p:nvCxnSpPr>
            <p:cNvPr id="29" name="直接连接符 28"/>
            <p:cNvCxnSpPr/>
            <p:nvPr/>
          </p:nvCxnSpPr>
          <p:spPr bwMode="auto">
            <a:xfrm>
              <a:off x="4943904" y="3013974"/>
              <a:ext cx="6778196" cy="0"/>
            </a:xfrm>
            <a:prstGeom prst="line">
              <a:avLst/>
            </a:prstGeom>
            <a:solidFill>
              <a:schemeClr val="accent1"/>
            </a:solidFill>
            <a:ln w="9525" cap="flat" cmpd="sng" algn="ctr">
              <a:solidFill>
                <a:schemeClr val="accent1"/>
              </a:solidFill>
              <a:prstDash val="dash"/>
              <a:round/>
              <a:headEnd type="none" w="med" len="med"/>
              <a:tailEnd type="none" w="med" len="med"/>
            </a:ln>
          </p:spPr>
        </p:cxnSp>
        <p:cxnSp>
          <p:nvCxnSpPr>
            <p:cNvPr id="30" name="直接连接符 29"/>
            <p:cNvCxnSpPr/>
            <p:nvPr/>
          </p:nvCxnSpPr>
          <p:spPr bwMode="auto">
            <a:xfrm>
              <a:off x="4943904" y="3626518"/>
              <a:ext cx="6778196" cy="0"/>
            </a:xfrm>
            <a:prstGeom prst="line">
              <a:avLst/>
            </a:prstGeom>
            <a:solidFill>
              <a:schemeClr val="accent1"/>
            </a:solidFill>
            <a:ln w="9525" cap="flat" cmpd="sng" algn="ctr">
              <a:solidFill>
                <a:schemeClr val="accent1"/>
              </a:solidFill>
              <a:prstDash val="dash"/>
              <a:round/>
              <a:headEnd type="none" w="med" len="med"/>
              <a:tailEnd type="none" w="med" len="med"/>
            </a:ln>
          </p:spPr>
        </p:cxnSp>
        <p:cxnSp>
          <p:nvCxnSpPr>
            <p:cNvPr id="31" name="直接连接符 30"/>
            <p:cNvCxnSpPr/>
            <p:nvPr/>
          </p:nvCxnSpPr>
          <p:spPr bwMode="auto">
            <a:xfrm>
              <a:off x="4943904" y="4240649"/>
              <a:ext cx="6778196" cy="0"/>
            </a:xfrm>
            <a:prstGeom prst="line">
              <a:avLst/>
            </a:prstGeom>
            <a:solidFill>
              <a:schemeClr val="accent1"/>
            </a:solidFill>
            <a:ln w="9525" cap="flat" cmpd="sng" algn="ctr">
              <a:solidFill>
                <a:schemeClr val="accent1"/>
              </a:solidFill>
              <a:prstDash val="dash"/>
              <a:round/>
              <a:headEnd type="none" w="med" len="med"/>
              <a:tailEnd type="none" w="med" len="med"/>
            </a:ln>
          </p:spPr>
        </p:cxnSp>
        <p:cxnSp>
          <p:nvCxnSpPr>
            <p:cNvPr id="32" name="直接连接符 31"/>
            <p:cNvCxnSpPr/>
            <p:nvPr/>
          </p:nvCxnSpPr>
          <p:spPr bwMode="auto">
            <a:xfrm>
              <a:off x="4943904" y="4854125"/>
              <a:ext cx="6778196" cy="0"/>
            </a:xfrm>
            <a:prstGeom prst="line">
              <a:avLst/>
            </a:prstGeom>
            <a:solidFill>
              <a:schemeClr val="accent1"/>
            </a:solidFill>
            <a:ln w="9525" cap="flat" cmpd="sng" algn="ctr">
              <a:solidFill>
                <a:schemeClr val="accent1"/>
              </a:solidFill>
              <a:prstDash val="dash"/>
              <a:round/>
              <a:headEnd type="none" w="med" len="med"/>
              <a:tailEnd type="none" w="med" len="med"/>
            </a:ln>
          </p:spPr>
        </p:cxnSp>
        <p:cxnSp>
          <p:nvCxnSpPr>
            <p:cNvPr id="33" name="直接连接符 32"/>
            <p:cNvCxnSpPr/>
            <p:nvPr/>
          </p:nvCxnSpPr>
          <p:spPr bwMode="auto">
            <a:xfrm>
              <a:off x="4943904" y="5468256"/>
              <a:ext cx="6778196" cy="0"/>
            </a:xfrm>
            <a:prstGeom prst="line">
              <a:avLst/>
            </a:prstGeom>
            <a:solidFill>
              <a:schemeClr val="accent1"/>
            </a:solidFill>
            <a:ln w="9525" cap="flat" cmpd="sng" algn="ctr">
              <a:solidFill>
                <a:schemeClr val="accent1"/>
              </a:solidFill>
              <a:prstDash val="dash"/>
              <a:round/>
              <a:headEnd type="none" w="med" len="med"/>
              <a:tailEnd type="none" w="med" len="med"/>
            </a:ln>
          </p:spPr>
        </p:cxnSp>
      </p:grpSp>
      <p:sp>
        <p:nvSpPr>
          <p:cNvPr id="35" name="文本框 34"/>
          <p:cNvSpPr txBox="1">
            <a:spLocks noChangeArrowheads="1"/>
          </p:cNvSpPr>
          <p:nvPr/>
        </p:nvSpPr>
        <p:spPr bwMode="auto">
          <a:xfrm>
            <a:off x="1458825" y="4381104"/>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000" dirty="0">
                <a:solidFill>
                  <a:schemeClr val="bg2"/>
                </a:solidFill>
                <a:latin typeface="微软雅黑" panose="020B0503020204020204" pitchFamily="34" charset="-122"/>
                <a:ea typeface="微软雅黑" panose="020B0503020204020204" pitchFamily="34" charset="-122"/>
              </a:rPr>
              <a:t>党员义务在先</a:t>
            </a: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800"/>
                                        <p:tgtEl>
                                          <p:spTgt spid="23"/>
                                        </p:tgtEl>
                                      </p:cBhvr>
                                    </p:animEffect>
                                    <p:anim calcmode="lin" valueType="num">
                                      <p:cBhvr>
                                        <p:cTn id="8" dur="800" fill="hold"/>
                                        <p:tgtEl>
                                          <p:spTgt spid="23"/>
                                        </p:tgtEl>
                                        <p:attrNameLst>
                                          <p:attrName>ppt_x</p:attrName>
                                        </p:attrNameLst>
                                      </p:cBhvr>
                                      <p:tavLst>
                                        <p:tav tm="0">
                                          <p:val>
                                            <p:strVal val="#ppt_x"/>
                                          </p:val>
                                        </p:tav>
                                        <p:tav tm="100000">
                                          <p:val>
                                            <p:strVal val="#ppt_x"/>
                                          </p:val>
                                        </p:tav>
                                      </p:tavLst>
                                    </p:anim>
                                    <p:anim calcmode="lin" valueType="num">
                                      <p:cBhvr>
                                        <p:cTn id="9" dur="8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800"/>
                                        <p:tgtEl>
                                          <p:spTgt spid="24"/>
                                        </p:tgtEl>
                                      </p:cBhvr>
                                    </p:animEffect>
                                    <p:anim calcmode="lin" valueType="num">
                                      <p:cBhvr>
                                        <p:cTn id="13" dur="800" fill="hold"/>
                                        <p:tgtEl>
                                          <p:spTgt spid="24"/>
                                        </p:tgtEl>
                                        <p:attrNameLst>
                                          <p:attrName>ppt_x</p:attrName>
                                        </p:attrNameLst>
                                      </p:cBhvr>
                                      <p:tavLst>
                                        <p:tav tm="0">
                                          <p:val>
                                            <p:strVal val="#ppt_x"/>
                                          </p:val>
                                        </p:tav>
                                        <p:tav tm="100000">
                                          <p:val>
                                            <p:strVal val="#ppt_x"/>
                                          </p:val>
                                        </p:tav>
                                      </p:tavLst>
                                    </p:anim>
                                    <p:anim calcmode="lin" valueType="num">
                                      <p:cBhvr>
                                        <p:cTn id="14" dur="8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800"/>
                                        <p:tgtEl>
                                          <p:spTgt spid="25"/>
                                        </p:tgtEl>
                                      </p:cBhvr>
                                    </p:animEffect>
                                    <p:anim calcmode="lin" valueType="num">
                                      <p:cBhvr>
                                        <p:cTn id="18" dur="800" fill="hold"/>
                                        <p:tgtEl>
                                          <p:spTgt spid="25"/>
                                        </p:tgtEl>
                                        <p:attrNameLst>
                                          <p:attrName>ppt_x</p:attrName>
                                        </p:attrNameLst>
                                      </p:cBhvr>
                                      <p:tavLst>
                                        <p:tav tm="0">
                                          <p:val>
                                            <p:strVal val="#ppt_x"/>
                                          </p:val>
                                        </p:tav>
                                        <p:tav tm="100000">
                                          <p:val>
                                            <p:strVal val="#ppt_x"/>
                                          </p:val>
                                        </p:tav>
                                      </p:tavLst>
                                    </p:anim>
                                    <p:anim calcmode="lin" valueType="num">
                                      <p:cBhvr>
                                        <p:cTn id="19" dur="800" fill="hold"/>
                                        <p:tgtEl>
                                          <p:spTgt spid="2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800"/>
                                        <p:tgtEl>
                                          <p:spTgt spid="35"/>
                                        </p:tgtEl>
                                      </p:cBhvr>
                                    </p:animEffect>
                                    <p:anim calcmode="lin" valueType="num">
                                      <p:cBhvr>
                                        <p:cTn id="23" dur="800" fill="hold"/>
                                        <p:tgtEl>
                                          <p:spTgt spid="35"/>
                                        </p:tgtEl>
                                        <p:attrNameLst>
                                          <p:attrName>ppt_x</p:attrName>
                                        </p:attrNameLst>
                                      </p:cBhvr>
                                      <p:tavLst>
                                        <p:tav tm="0">
                                          <p:val>
                                            <p:strVal val="#ppt_x"/>
                                          </p:val>
                                        </p:tav>
                                        <p:tav tm="100000">
                                          <p:val>
                                            <p:strVal val="#ppt_x"/>
                                          </p:val>
                                        </p:tav>
                                      </p:tavLst>
                                    </p:anim>
                                    <p:anim calcmode="lin" valueType="num">
                                      <p:cBhvr>
                                        <p:cTn id="24" dur="800" fill="hold"/>
                                        <p:tgtEl>
                                          <p:spTgt spid="35"/>
                                        </p:tgtEl>
                                        <p:attrNameLst>
                                          <p:attrName>ppt_y</p:attrName>
                                        </p:attrNameLst>
                                      </p:cBhvr>
                                      <p:tavLst>
                                        <p:tav tm="0">
                                          <p:val>
                                            <p:strVal val="#ppt_y+.1"/>
                                          </p:val>
                                        </p:tav>
                                        <p:tav tm="100000">
                                          <p:val>
                                            <p:strVal val="#ppt_y"/>
                                          </p:val>
                                        </p:tav>
                                      </p:tavLst>
                                    </p:anim>
                                  </p:childTnLst>
                                </p:cTn>
                              </p:par>
                            </p:childTnLst>
                          </p:cTn>
                        </p:par>
                        <p:par>
                          <p:cTn id="25" fill="hold">
                            <p:stCondLst>
                              <p:cond delay="800"/>
                            </p:stCondLst>
                            <p:childTnLst>
                              <p:par>
                                <p:cTn id="26" presetID="22" presetClass="entr" presetSubtype="8"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500"/>
                                        <p:tgtEl>
                                          <p:spTgt spid="34"/>
                                        </p:tgtEl>
                                      </p:cBhvr>
                                    </p:animEffect>
                                  </p:childTnLst>
                                </p:cTn>
                              </p:par>
                            </p:childTnLst>
                          </p:cTn>
                        </p:par>
                        <p:par>
                          <p:cTn id="29" fill="hold">
                            <p:stCondLst>
                              <p:cond delay="1300"/>
                            </p:stCondLst>
                            <p:childTnLst>
                              <p:par>
                                <p:cTn id="30" presetID="2" presetClass="entr" presetSubtype="2"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ppt_x</p:attrName>
                                        </p:attrNameLst>
                                      </p:cBhvr>
                                      <p:tavLst>
                                        <p:tav tm="0">
                                          <p:val>
                                            <p:strVal val="1+#ppt_w/2"/>
                                          </p:val>
                                        </p:tav>
                                        <p:tav tm="100000">
                                          <p:val>
                                            <p:strVal val="#ppt_x"/>
                                          </p:val>
                                        </p:tav>
                                      </p:tavLst>
                                    </p:anim>
                                    <p:anim calcmode="lin" valueType="num">
                                      <p:cBhvr>
                                        <p:cTn id="33" dur="500" fill="hold"/>
                                        <p:tgtEl>
                                          <p:spTgt spid="8"/>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10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ppt_x</p:attrName>
                                        </p:attrNameLst>
                                      </p:cBhvr>
                                      <p:tavLst>
                                        <p:tav tm="0">
                                          <p:val>
                                            <p:strVal val="1+#ppt_w/2"/>
                                          </p:val>
                                        </p:tav>
                                        <p:tav tm="100000">
                                          <p:val>
                                            <p:strVal val="#ppt_x"/>
                                          </p:val>
                                        </p:tav>
                                      </p:tavLst>
                                    </p:anim>
                                    <p:anim calcmode="lin" valueType="num">
                                      <p:cBhvr>
                                        <p:cTn id="37" dur="500" fill="hold"/>
                                        <p:tgtEl>
                                          <p:spTgt spid="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20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ppt_x</p:attrName>
                                        </p:attrNameLst>
                                      </p:cBhvr>
                                      <p:tavLst>
                                        <p:tav tm="0">
                                          <p:val>
                                            <p:strVal val="1+#ppt_w/2"/>
                                          </p:val>
                                        </p:tav>
                                        <p:tav tm="100000">
                                          <p:val>
                                            <p:strVal val="#ppt_x"/>
                                          </p:val>
                                        </p:tav>
                                      </p:tavLst>
                                    </p:anim>
                                    <p:anim calcmode="lin" valueType="num">
                                      <p:cBhvr>
                                        <p:cTn id="41" dur="500" fill="hold"/>
                                        <p:tgtEl>
                                          <p:spTgt spid="10"/>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30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ppt_x</p:attrName>
                                        </p:attrNameLst>
                                      </p:cBhvr>
                                      <p:tavLst>
                                        <p:tav tm="0">
                                          <p:val>
                                            <p:strVal val="1+#ppt_w/2"/>
                                          </p:val>
                                        </p:tav>
                                        <p:tav tm="100000">
                                          <p:val>
                                            <p:strVal val="#ppt_x"/>
                                          </p:val>
                                        </p:tav>
                                      </p:tavLst>
                                    </p:anim>
                                    <p:anim calcmode="lin" valueType="num">
                                      <p:cBhvr>
                                        <p:cTn id="45" dur="500" fill="hold"/>
                                        <p:tgtEl>
                                          <p:spTgt spid="11"/>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400"/>
                                  </p:stCondLst>
                                  <p:childTnLst>
                                    <p:set>
                                      <p:cBhvr>
                                        <p:cTn id="47" dur="1" fill="hold">
                                          <p:stCondLst>
                                            <p:cond delay="0"/>
                                          </p:stCondLst>
                                        </p:cTn>
                                        <p:tgtEl>
                                          <p:spTgt spid="12"/>
                                        </p:tgtEl>
                                        <p:attrNameLst>
                                          <p:attrName>style.visibility</p:attrName>
                                        </p:attrNameLst>
                                      </p:cBhvr>
                                      <p:to>
                                        <p:strVal val="visible"/>
                                      </p:to>
                                    </p:set>
                                    <p:anim calcmode="lin" valueType="num">
                                      <p:cBhvr>
                                        <p:cTn id="48" dur="500" fill="hold"/>
                                        <p:tgtEl>
                                          <p:spTgt spid="12"/>
                                        </p:tgtEl>
                                        <p:attrNameLst>
                                          <p:attrName>ppt_x</p:attrName>
                                        </p:attrNameLst>
                                      </p:cBhvr>
                                      <p:tavLst>
                                        <p:tav tm="0">
                                          <p:val>
                                            <p:strVal val="1+#ppt_w/2"/>
                                          </p:val>
                                        </p:tav>
                                        <p:tav tm="100000">
                                          <p:val>
                                            <p:strVal val="#ppt_x"/>
                                          </p:val>
                                        </p:tav>
                                      </p:tavLst>
                                    </p:anim>
                                    <p:anim calcmode="lin" valueType="num">
                                      <p:cBhvr>
                                        <p:cTn id="49" dur="500" fill="hold"/>
                                        <p:tgtEl>
                                          <p:spTgt spid="12"/>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50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ppt_x</p:attrName>
                                        </p:attrNameLst>
                                      </p:cBhvr>
                                      <p:tavLst>
                                        <p:tav tm="0">
                                          <p:val>
                                            <p:strVal val="1+#ppt_w/2"/>
                                          </p:val>
                                        </p:tav>
                                        <p:tav tm="100000">
                                          <p:val>
                                            <p:strVal val="#ppt_x"/>
                                          </p:val>
                                        </p:tav>
                                      </p:tavLst>
                                    </p:anim>
                                    <p:anim calcmode="lin" valueType="num">
                                      <p:cBhvr>
                                        <p:cTn id="53" dur="500" fill="hold"/>
                                        <p:tgtEl>
                                          <p:spTgt spid="13"/>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60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ppt_x</p:attrName>
                                        </p:attrNameLst>
                                      </p:cBhvr>
                                      <p:tavLst>
                                        <p:tav tm="0">
                                          <p:val>
                                            <p:strVal val="1+#ppt_w/2"/>
                                          </p:val>
                                        </p:tav>
                                        <p:tav tm="100000">
                                          <p:val>
                                            <p:strVal val="#ppt_x"/>
                                          </p:val>
                                        </p:tav>
                                      </p:tavLst>
                                    </p:anim>
                                    <p:anim calcmode="lin" valueType="num">
                                      <p:cBhvr>
                                        <p:cTn id="57" dur="500" fill="hold"/>
                                        <p:tgtEl>
                                          <p:spTgt spid="14"/>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70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ppt_x</p:attrName>
                                        </p:attrNameLst>
                                      </p:cBhvr>
                                      <p:tavLst>
                                        <p:tav tm="0">
                                          <p:val>
                                            <p:strVal val="1+#ppt_w/2"/>
                                          </p:val>
                                        </p:tav>
                                        <p:tav tm="100000">
                                          <p:val>
                                            <p:strVal val="#ppt_x"/>
                                          </p:val>
                                        </p:tav>
                                      </p:tavLst>
                                    </p:anim>
                                    <p:anim calcmode="lin" valueType="num">
                                      <p:cBhvr>
                                        <p:cTn id="61" dur="500" fill="hold"/>
                                        <p:tgtEl>
                                          <p:spTgt spid="15"/>
                                        </p:tgtEl>
                                        <p:attrNameLst>
                                          <p:attrName>ppt_y</p:attrName>
                                        </p:attrNameLst>
                                      </p:cBhvr>
                                      <p:tavLst>
                                        <p:tav tm="0">
                                          <p:val>
                                            <p:strVal val="#ppt_y"/>
                                          </p:val>
                                        </p:tav>
                                        <p:tav tm="100000">
                                          <p:val>
                                            <p:strVal val="#ppt_y"/>
                                          </p:val>
                                        </p:tav>
                                      </p:tavLst>
                                    </p:anim>
                                  </p:childTnLst>
                                </p:cTn>
                              </p:par>
                            </p:childTnLst>
                          </p:cTn>
                        </p:par>
                        <p:par>
                          <p:cTn id="62" fill="hold" nodeType="afterGroup">
                            <p:stCondLst>
                              <p:cond delay="2500"/>
                            </p:stCondLst>
                            <p:childTnLst>
                              <p:par>
                                <p:cTn id="63" presetID="22" presetClass="entr" presetSubtype="8" fill="hold" grpId="0" nodeType="after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wipe(left)">
                                      <p:cBhvr>
                                        <p:cTn id="65" dur="1000"/>
                                        <p:tgtEl>
                                          <p:spTgt spid="4"/>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left)">
                                      <p:cBhvr>
                                        <p:cTn id="68" dur="1000"/>
                                        <p:tgtEl>
                                          <p:spTgt spid="1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left)">
                                      <p:cBhvr>
                                        <p:cTn id="71" dur="1000"/>
                                        <p:tgtEl>
                                          <p:spTgt spid="18"/>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left)">
                                      <p:cBhvr>
                                        <p:cTn id="74" dur="1000"/>
                                        <p:tgtEl>
                                          <p:spTgt spid="19"/>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1000"/>
                                        <p:tgtEl>
                                          <p:spTgt spid="20"/>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wipe(left)">
                                      <p:cBhvr>
                                        <p:cTn id="80" dur="1000"/>
                                        <p:tgtEl>
                                          <p:spTgt spid="21"/>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left)">
                                      <p:cBhvr>
                                        <p:cTn id="83" dur="1000"/>
                                        <p:tgtEl>
                                          <p:spTgt spid="22"/>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wipe(left)">
                                      <p:cBhvr>
                                        <p:cTn id="86"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animBg="1"/>
      <p:bldP spid="24" grpId="0" animBg="1"/>
      <p:bldP spid="25" grpId="0"/>
      <p:bldP spid="3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4696933" y="1374992"/>
            <a:ext cx="685020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参加党的有关会议，阅读党的有关文件，接受党的教育和培训。</a:t>
            </a:r>
          </a:p>
        </p:txBody>
      </p:sp>
      <p:sp>
        <p:nvSpPr>
          <p:cNvPr id="8" name="Oval 10"/>
          <p:cNvSpPr>
            <a:spLocks noChangeArrowheads="1"/>
          </p:cNvSpPr>
          <p:nvPr/>
        </p:nvSpPr>
        <p:spPr bwMode="auto">
          <a:xfrm>
            <a:off x="4092277" y="1333500"/>
            <a:ext cx="407987" cy="407988"/>
          </a:xfrm>
          <a:prstGeom prst="roundRect">
            <a:avLst/>
          </a:prstGeom>
          <a:solidFill>
            <a:schemeClr val="accent1"/>
          </a:solidFill>
          <a:ln w="28575">
            <a:noFill/>
            <a:round/>
            <a:headEnd/>
            <a:tailEnd/>
          </a:ln>
          <a:effectLst/>
        </p:spPr>
        <p:txBody>
          <a:bodyPr anchor="ctr"/>
          <a:lstStyle/>
          <a:p>
            <a:pPr algn="ctr">
              <a:buFont typeface="Arial" panose="020B0604020202020204" pitchFamily="34" charset="0"/>
              <a:buNone/>
            </a:pPr>
            <a:r>
              <a:rPr lang="en-US" altLang="zh-CN" dirty="0">
                <a:solidFill>
                  <a:schemeClr val="bg2"/>
                </a:solidFill>
                <a:latin typeface="Impact" panose="020B0806030902050204" pitchFamily="34" charset="0"/>
                <a:ea typeface="微软雅黑" panose="020B0503020204020204" pitchFamily="34" charset="-122"/>
              </a:rPr>
              <a:t>1</a:t>
            </a:r>
            <a:endParaRPr lang="zh-CN" altLang="en-US">
              <a:solidFill>
                <a:schemeClr val="bg2"/>
              </a:solidFill>
              <a:latin typeface="Impact" panose="020B0806030902050204" pitchFamily="34" charset="0"/>
              <a:ea typeface="微软雅黑" panose="020B0503020204020204" pitchFamily="34" charset="-122"/>
            </a:endParaRPr>
          </a:p>
        </p:txBody>
      </p:sp>
      <p:sp>
        <p:nvSpPr>
          <p:cNvPr id="9" name="Oval 10"/>
          <p:cNvSpPr>
            <a:spLocks noChangeArrowheads="1"/>
          </p:cNvSpPr>
          <p:nvPr/>
        </p:nvSpPr>
        <p:spPr bwMode="auto">
          <a:xfrm>
            <a:off x="4092277" y="1830389"/>
            <a:ext cx="407987" cy="407987"/>
          </a:xfrm>
          <a:prstGeom prst="roundRect">
            <a:avLst/>
          </a:prstGeom>
          <a:solidFill>
            <a:schemeClr val="accent1"/>
          </a:solidFill>
          <a:ln w="28575">
            <a:noFill/>
            <a:round/>
            <a:headEnd/>
            <a:tailEnd/>
          </a:ln>
          <a:effectLst/>
        </p:spPr>
        <p:txBody>
          <a:bodyPr anchor="ctr"/>
          <a:lstStyle/>
          <a:p>
            <a:pPr algn="ctr">
              <a:buFont typeface="Arial" panose="020B0604020202020204" pitchFamily="34" charset="0"/>
              <a:buNone/>
            </a:pPr>
            <a:r>
              <a:rPr lang="en-US" altLang="zh-CN" dirty="0">
                <a:solidFill>
                  <a:schemeClr val="bg2"/>
                </a:solidFill>
                <a:latin typeface="Impact" panose="020B0806030902050204" pitchFamily="34" charset="0"/>
                <a:ea typeface="微软雅黑" panose="020B0503020204020204" pitchFamily="34" charset="-122"/>
              </a:rPr>
              <a:t>2</a:t>
            </a:r>
            <a:endParaRPr lang="zh-CN" altLang="en-US">
              <a:solidFill>
                <a:schemeClr val="bg2"/>
              </a:solidFill>
              <a:latin typeface="Impact" panose="020B0806030902050204" pitchFamily="34" charset="0"/>
              <a:ea typeface="微软雅黑" panose="020B0503020204020204" pitchFamily="34" charset="-122"/>
            </a:endParaRPr>
          </a:p>
        </p:txBody>
      </p:sp>
      <p:sp>
        <p:nvSpPr>
          <p:cNvPr id="10" name="Oval 10"/>
          <p:cNvSpPr>
            <a:spLocks noChangeArrowheads="1"/>
          </p:cNvSpPr>
          <p:nvPr/>
        </p:nvSpPr>
        <p:spPr bwMode="auto">
          <a:xfrm>
            <a:off x="4092277" y="2339024"/>
            <a:ext cx="407987" cy="407987"/>
          </a:xfrm>
          <a:prstGeom prst="roundRect">
            <a:avLst/>
          </a:prstGeom>
          <a:solidFill>
            <a:schemeClr val="accent1"/>
          </a:solidFill>
          <a:ln w="28575">
            <a:noFill/>
            <a:round/>
            <a:headEnd/>
            <a:tailEnd/>
          </a:ln>
          <a:effectLst/>
        </p:spPr>
        <p:txBody>
          <a:bodyPr anchor="ctr"/>
          <a:lstStyle/>
          <a:p>
            <a:pPr algn="ctr">
              <a:buFont typeface="Arial" panose="020B0604020202020204" pitchFamily="34" charset="0"/>
              <a:buNone/>
            </a:pPr>
            <a:r>
              <a:rPr lang="en-US" altLang="zh-CN" dirty="0">
                <a:solidFill>
                  <a:schemeClr val="bg2"/>
                </a:solidFill>
                <a:latin typeface="Impact" panose="020B0806030902050204" pitchFamily="34" charset="0"/>
                <a:ea typeface="微软雅黑" panose="020B0503020204020204" pitchFamily="34" charset="-122"/>
              </a:rPr>
              <a:t>3</a:t>
            </a:r>
            <a:endParaRPr lang="zh-CN" altLang="en-US">
              <a:solidFill>
                <a:schemeClr val="bg2"/>
              </a:solidFill>
              <a:latin typeface="Impact" panose="020B0806030902050204" pitchFamily="34" charset="0"/>
              <a:ea typeface="微软雅黑" panose="020B0503020204020204" pitchFamily="34" charset="-122"/>
            </a:endParaRPr>
          </a:p>
        </p:txBody>
      </p:sp>
      <p:sp>
        <p:nvSpPr>
          <p:cNvPr id="11" name="Oval 10"/>
          <p:cNvSpPr>
            <a:spLocks noChangeArrowheads="1"/>
          </p:cNvSpPr>
          <p:nvPr/>
        </p:nvSpPr>
        <p:spPr bwMode="auto">
          <a:xfrm>
            <a:off x="4092277" y="3037524"/>
            <a:ext cx="407987" cy="407987"/>
          </a:xfrm>
          <a:prstGeom prst="roundRect">
            <a:avLst/>
          </a:prstGeom>
          <a:solidFill>
            <a:schemeClr val="accent1"/>
          </a:solidFill>
          <a:ln w="28575">
            <a:noFill/>
            <a:round/>
            <a:headEnd/>
            <a:tailEnd/>
          </a:ln>
          <a:effectLst/>
        </p:spPr>
        <p:txBody>
          <a:bodyPr anchor="ctr"/>
          <a:lstStyle/>
          <a:p>
            <a:pPr algn="ctr">
              <a:buFont typeface="Arial" panose="020B0604020202020204" pitchFamily="34" charset="0"/>
              <a:buNone/>
            </a:pPr>
            <a:r>
              <a:rPr lang="en-US" altLang="zh-CN" dirty="0">
                <a:solidFill>
                  <a:schemeClr val="bg2"/>
                </a:solidFill>
                <a:latin typeface="Impact" panose="020B0806030902050204" pitchFamily="34" charset="0"/>
                <a:ea typeface="微软雅黑" panose="020B0503020204020204" pitchFamily="34" charset="-122"/>
              </a:rPr>
              <a:t>4</a:t>
            </a:r>
            <a:endParaRPr lang="zh-CN" altLang="en-US">
              <a:solidFill>
                <a:schemeClr val="bg2"/>
              </a:solidFill>
              <a:latin typeface="Impact" panose="020B0806030902050204" pitchFamily="34" charset="0"/>
              <a:ea typeface="微软雅黑" panose="020B0503020204020204" pitchFamily="34" charset="-122"/>
            </a:endParaRPr>
          </a:p>
        </p:txBody>
      </p:sp>
      <p:sp>
        <p:nvSpPr>
          <p:cNvPr id="12" name="Oval 10"/>
          <p:cNvSpPr>
            <a:spLocks noChangeArrowheads="1"/>
          </p:cNvSpPr>
          <p:nvPr/>
        </p:nvSpPr>
        <p:spPr bwMode="auto">
          <a:xfrm>
            <a:off x="4092277" y="3789045"/>
            <a:ext cx="407987" cy="407988"/>
          </a:xfrm>
          <a:prstGeom prst="roundRect">
            <a:avLst/>
          </a:prstGeom>
          <a:solidFill>
            <a:schemeClr val="accent1"/>
          </a:solidFill>
          <a:ln w="28575">
            <a:noFill/>
            <a:round/>
            <a:headEnd/>
            <a:tailEnd/>
          </a:ln>
          <a:effectLst/>
        </p:spPr>
        <p:txBody>
          <a:bodyPr anchor="ctr"/>
          <a:lstStyle/>
          <a:p>
            <a:pPr algn="ctr">
              <a:buFont typeface="Arial" panose="020B0604020202020204" pitchFamily="34" charset="0"/>
              <a:buNone/>
            </a:pPr>
            <a:r>
              <a:rPr lang="en-US" altLang="zh-CN" dirty="0">
                <a:solidFill>
                  <a:schemeClr val="bg2"/>
                </a:solidFill>
                <a:latin typeface="Impact" panose="020B0806030902050204" pitchFamily="34" charset="0"/>
                <a:ea typeface="微软雅黑" panose="020B0503020204020204" pitchFamily="34" charset="-122"/>
              </a:rPr>
              <a:t>5</a:t>
            </a:r>
            <a:endParaRPr lang="zh-CN" altLang="en-US">
              <a:solidFill>
                <a:schemeClr val="bg2"/>
              </a:solidFill>
              <a:latin typeface="Impact" panose="020B0806030902050204" pitchFamily="34" charset="0"/>
              <a:ea typeface="微软雅黑" panose="020B0503020204020204" pitchFamily="34" charset="-122"/>
            </a:endParaRPr>
          </a:p>
        </p:txBody>
      </p:sp>
      <p:sp>
        <p:nvSpPr>
          <p:cNvPr id="13" name="Oval 10"/>
          <p:cNvSpPr>
            <a:spLocks noChangeArrowheads="1"/>
          </p:cNvSpPr>
          <p:nvPr/>
        </p:nvSpPr>
        <p:spPr bwMode="auto">
          <a:xfrm>
            <a:off x="4092277" y="4396105"/>
            <a:ext cx="407987" cy="420688"/>
          </a:xfrm>
          <a:prstGeom prst="roundRect">
            <a:avLst/>
          </a:prstGeom>
          <a:solidFill>
            <a:schemeClr val="accent1"/>
          </a:solidFill>
          <a:ln w="28575">
            <a:noFill/>
            <a:round/>
            <a:headEnd/>
            <a:tailEnd/>
          </a:ln>
          <a:effectLst/>
        </p:spPr>
        <p:txBody>
          <a:bodyPr anchor="ctr"/>
          <a:lstStyle/>
          <a:p>
            <a:pPr algn="ctr">
              <a:buFont typeface="Arial" panose="020B0604020202020204" pitchFamily="34" charset="0"/>
              <a:buNone/>
            </a:pPr>
            <a:r>
              <a:rPr lang="en-US" altLang="zh-CN" dirty="0">
                <a:solidFill>
                  <a:schemeClr val="bg2"/>
                </a:solidFill>
                <a:latin typeface="Impact" panose="020B0806030902050204" pitchFamily="34" charset="0"/>
                <a:ea typeface="微软雅黑" panose="020B0503020204020204" pitchFamily="34" charset="-122"/>
              </a:rPr>
              <a:t>6</a:t>
            </a:r>
            <a:endParaRPr lang="zh-CN" altLang="en-US">
              <a:solidFill>
                <a:schemeClr val="bg2"/>
              </a:solidFill>
              <a:latin typeface="Impact" panose="020B0806030902050204" pitchFamily="34" charset="0"/>
              <a:ea typeface="微软雅黑" panose="020B0503020204020204" pitchFamily="34" charset="-122"/>
            </a:endParaRPr>
          </a:p>
        </p:txBody>
      </p:sp>
      <p:sp>
        <p:nvSpPr>
          <p:cNvPr id="14" name="Oval 10"/>
          <p:cNvSpPr>
            <a:spLocks noChangeArrowheads="1"/>
          </p:cNvSpPr>
          <p:nvPr/>
        </p:nvSpPr>
        <p:spPr bwMode="auto">
          <a:xfrm>
            <a:off x="4092277" y="5109210"/>
            <a:ext cx="407987" cy="420688"/>
          </a:xfrm>
          <a:prstGeom prst="roundRect">
            <a:avLst/>
          </a:prstGeom>
          <a:solidFill>
            <a:schemeClr val="accent1"/>
          </a:solidFill>
          <a:ln w="28575">
            <a:noFill/>
            <a:round/>
            <a:headEnd/>
            <a:tailEnd/>
          </a:ln>
          <a:effectLst/>
        </p:spPr>
        <p:txBody>
          <a:bodyPr anchor="ctr"/>
          <a:lstStyle/>
          <a:p>
            <a:pPr algn="ctr">
              <a:buFont typeface="Arial" panose="020B0604020202020204" pitchFamily="34" charset="0"/>
              <a:buNone/>
            </a:pPr>
            <a:r>
              <a:rPr lang="en-US" altLang="zh-CN" dirty="0">
                <a:solidFill>
                  <a:schemeClr val="bg2"/>
                </a:solidFill>
                <a:latin typeface="Impact" panose="020B0806030902050204" pitchFamily="34" charset="0"/>
                <a:ea typeface="微软雅黑" panose="020B0503020204020204" pitchFamily="34" charset="-122"/>
              </a:rPr>
              <a:t>7</a:t>
            </a:r>
            <a:endParaRPr lang="zh-CN" altLang="en-US">
              <a:solidFill>
                <a:schemeClr val="bg2"/>
              </a:solidFill>
              <a:latin typeface="Impact" panose="020B0806030902050204" pitchFamily="34" charset="0"/>
              <a:ea typeface="微软雅黑" panose="020B0503020204020204" pitchFamily="34" charset="-122"/>
            </a:endParaRPr>
          </a:p>
        </p:txBody>
      </p:sp>
      <p:sp>
        <p:nvSpPr>
          <p:cNvPr id="15" name="Oval 10"/>
          <p:cNvSpPr>
            <a:spLocks noChangeArrowheads="1"/>
          </p:cNvSpPr>
          <p:nvPr/>
        </p:nvSpPr>
        <p:spPr bwMode="auto">
          <a:xfrm>
            <a:off x="4092277" y="5716589"/>
            <a:ext cx="407987" cy="420687"/>
          </a:xfrm>
          <a:prstGeom prst="roundRect">
            <a:avLst/>
          </a:prstGeom>
          <a:solidFill>
            <a:schemeClr val="accent1"/>
          </a:solidFill>
          <a:ln w="28575">
            <a:noFill/>
            <a:round/>
            <a:headEnd/>
            <a:tailEnd/>
          </a:ln>
          <a:effectLst/>
        </p:spPr>
        <p:txBody>
          <a:bodyPr anchor="ctr"/>
          <a:lstStyle/>
          <a:p>
            <a:pPr algn="ctr">
              <a:buFont typeface="Arial" panose="020B0604020202020204" pitchFamily="34" charset="0"/>
              <a:buNone/>
            </a:pPr>
            <a:r>
              <a:rPr lang="en-US" altLang="zh-CN" dirty="0">
                <a:solidFill>
                  <a:schemeClr val="bg2"/>
                </a:solidFill>
                <a:latin typeface="Impact" panose="020B0806030902050204" pitchFamily="34" charset="0"/>
                <a:ea typeface="微软雅黑" panose="020B0503020204020204" pitchFamily="34" charset="-122"/>
              </a:rPr>
              <a:t>8</a:t>
            </a:r>
            <a:endParaRPr lang="zh-CN" altLang="en-US" dirty="0">
              <a:solidFill>
                <a:schemeClr val="bg2"/>
              </a:solidFill>
              <a:latin typeface="Impact" panose="020B0806030902050204" pitchFamily="34" charset="0"/>
              <a:ea typeface="微软雅黑" panose="020B0503020204020204" pitchFamily="34" charset="-122"/>
            </a:endParaRPr>
          </a:p>
        </p:txBody>
      </p:sp>
      <p:sp>
        <p:nvSpPr>
          <p:cNvPr id="16" name="矩形 15"/>
          <p:cNvSpPr>
            <a:spLocks noChangeArrowheads="1"/>
          </p:cNvSpPr>
          <p:nvPr/>
        </p:nvSpPr>
        <p:spPr bwMode="auto">
          <a:xfrm>
            <a:off x="4696933" y="5785328"/>
            <a:ext cx="685020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400" dirty="0">
                <a:solidFill>
                  <a:schemeClr val="accent1">
                    <a:lumMod val="50000"/>
                  </a:schemeClr>
                </a:solidFill>
                <a:latin typeface="微软雅黑" panose="020B0503020204020204" pitchFamily="34" charset="-122"/>
                <a:ea typeface="微软雅黑" panose="020B0503020204020204" pitchFamily="34" charset="-122"/>
              </a:rPr>
              <a:t>向党的上级组织直至中央提出请求、申诉和控告，并要求有关组织给以负责的答复。</a:t>
            </a:r>
          </a:p>
        </p:txBody>
      </p:sp>
      <p:sp>
        <p:nvSpPr>
          <p:cNvPr id="17" name="矩形 16"/>
          <p:cNvSpPr>
            <a:spLocks noChangeArrowheads="1"/>
          </p:cNvSpPr>
          <p:nvPr/>
        </p:nvSpPr>
        <p:spPr bwMode="auto">
          <a:xfrm>
            <a:off x="4696933" y="1880467"/>
            <a:ext cx="685020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400">
                <a:solidFill>
                  <a:schemeClr val="accent1">
                    <a:lumMod val="50000"/>
                  </a:schemeClr>
                </a:solidFill>
                <a:latin typeface="微软雅黑" panose="020B0503020204020204" pitchFamily="34" charset="-122"/>
                <a:ea typeface="微软雅黑" panose="020B0503020204020204" pitchFamily="34" charset="-122"/>
              </a:rPr>
              <a:t>在党的会议上和党报党刊上，参加关于党的政策问题的讨论。</a:t>
            </a:r>
          </a:p>
        </p:txBody>
      </p:sp>
      <p:sp>
        <p:nvSpPr>
          <p:cNvPr id="18" name="矩形 17"/>
          <p:cNvSpPr>
            <a:spLocks noChangeArrowheads="1"/>
          </p:cNvSpPr>
          <p:nvPr/>
        </p:nvSpPr>
        <p:spPr bwMode="auto">
          <a:xfrm>
            <a:off x="4696933" y="2387530"/>
            <a:ext cx="685020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400">
                <a:solidFill>
                  <a:schemeClr val="accent1">
                    <a:lumMod val="50000"/>
                  </a:schemeClr>
                </a:solidFill>
                <a:latin typeface="微软雅黑" panose="020B0503020204020204" pitchFamily="34" charset="-122"/>
                <a:ea typeface="微软雅黑" panose="020B0503020204020204" pitchFamily="34" charset="-122"/>
              </a:rPr>
              <a:t>对党的工作提出建议和倡议。</a:t>
            </a:r>
          </a:p>
        </p:txBody>
      </p:sp>
      <p:sp>
        <p:nvSpPr>
          <p:cNvPr id="19" name="矩形 18"/>
          <p:cNvSpPr>
            <a:spLocks noChangeArrowheads="1"/>
          </p:cNvSpPr>
          <p:nvPr/>
        </p:nvSpPr>
        <p:spPr bwMode="auto">
          <a:xfrm>
            <a:off x="4696933" y="2894593"/>
            <a:ext cx="685020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400">
                <a:solidFill>
                  <a:schemeClr val="accent1">
                    <a:lumMod val="50000"/>
                  </a:schemeClr>
                </a:solidFill>
                <a:latin typeface="微软雅黑" panose="020B0503020204020204" pitchFamily="34" charset="-122"/>
                <a:ea typeface="微软雅黑" panose="020B0503020204020204" pitchFamily="34" charset="-122"/>
              </a:rPr>
              <a:t>在党的会议上有根据地批评党的任何组织和任何党员，向党负责地揭发、检举党的任何组织和任何党员违法乱纪的事实，要求处分违法乱纪的党员，要求罢免或撤换不称职的干部。</a:t>
            </a:r>
          </a:p>
        </p:txBody>
      </p:sp>
      <p:sp>
        <p:nvSpPr>
          <p:cNvPr id="20" name="矩形 19"/>
          <p:cNvSpPr>
            <a:spLocks noChangeArrowheads="1"/>
          </p:cNvSpPr>
          <p:nvPr/>
        </p:nvSpPr>
        <p:spPr bwMode="auto">
          <a:xfrm>
            <a:off x="4696933" y="3832345"/>
            <a:ext cx="685020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400">
                <a:solidFill>
                  <a:schemeClr val="accent1">
                    <a:lumMod val="50000"/>
                  </a:schemeClr>
                </a:solidFill>
                <a:latin typeface="微软雅黑" panose="020B0503020204020204" pitchFamily="34" charset="-122"/>
                <a:ea typeface="微软雅黑" panose="020B0503020204020204" pitchFamily="34" charset="-122"/>
              </a:rPr>
              <a:t>行使表决权、选举权，有被选举权。</a:t>
            </a:r>
          </a:p>
        </p:txBody>
      </p:sp>
      <p:sp>
        <p:nvSpPr>
          <p:cNvPr id="21" name="矩形 20"/>
          <p:cNvSpPr>
            <a:spLocks noChangeArrowheads="1"/>
          </p:cNvSpPr>
          <p:nvPr/>
        </p:nvSpPr>
        <p:spPr bwMode="auto">
          <a:xfrm>
            <a:off x="4696933" y="4339408"/>
            <a:ext cx="685020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400">
                <a:solidFill>
                  <a:schemeClr val="accent1">
                    <a:lumMod val="50000"/>
                  </a:schemeClr>
                </a:solidFill>
                <a:latin typeface="微软雅黑" panose="020B0503020204020204" pitchFamily="34" charset="-122"/>
                <a:ea typeface="微软雅黑" panose="020B0503020204020204" pitchFamily="34" charset="-122"/>
              </a:rPr>
              <a:t>在党组织讨论决定对党员的党纪处分或作出鉴定时，本人有权参加和进行申辩，其他党员可以为他作证和辩护。</a:t>
            </a:r>
          </a:p>
        </p:txBody>
      </p:sp>
      <p:sp>
        <p:nvSpPr>
          <p:cNvPr id="22" name="矩形 21"/>
          <p:cNvSpPr>
            <a:spLocks noChangeArrowheads="1"/>
          </p:cNvSpPr>
          <p:nvPr/>
        </p:nvSpPr>
        <p:spPr bwMode="auto">
          <a:xfrm>
            <a:off x="4696933" y="5062371"/>
            <a:ext cx="685020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hangingPunct="0"/>
            <a:r>
              <a:rPr lang="zh-CN" altLang="en-US" sz="1400">
                <a:solidFill>
                  <a:schemeClr val="accent1">
                    <a:lumMod val="50000"/>
                  </a:schemeClr>
                </a:solidFill>
                <a:latin typeface="微软雅黑" panose="020B0503020204020204" pitchFamily="34" charset="-122"/>
                <a:ea typeface="微软雅黑" panose="020B0503020204020204" pitchFamily="34" charset="-122"/>
              </a:rPr>
              <a:t>对党的决议和政策如有不同意见，在坚决执行的前提下，可以声明保留，并且可以把自己的意见向党的上级组织直至中央提出。</a:t>
            </a:r>
          </a:p>
        </p:txBody>
      </p:sp>
      <p:sp>
        <p:nvSpPr>
          <p:cNvPr id="6" name="标题 5"/>
          <p:cNvSpPr>
            <a:spLocks noGrp="1"/>
          </p:cNvSpPr>
          <p:nvPr>
            <p:ph type="title"/>
          </p:nvPr>
        </p:nvSpPr>
        <p:spPr/>
        <p:txBody>
          <a:bodyPr/>
          <a:lstStyle/>
          <a:p>
            <a:r>
              <a:rPr lang="zh-CN" altLang="en-US" dirty="0"/>
              <a:t>党员的义务和权利</a:t>
            </a:r>
          </a:p>
        </p:txBody>
      </p:sp>
      <p:sp>
        <p:nvSpPr>
          <p:cNvPr id="23" name="流程图: 文档 22"/>
          <p:cNvSpPr/>
          <p:nvPr/>
        </p:nvSpPr>
        <p:spPr>
          <a:xfrm>
            <a:off x="1048023" y="1987577"/>
            <a:ext cx="2509992" cy="3408109"/>
          </a:xfrm>
          <a:prstGeom prst="flowChartDocument">
            <a:avLst/>
          </a:prstGeom>
          <a:gradFill flip="none" rotWithShape="1">
            <a:gsLst>
              <a:gs pos="22000">
                <a:schemeClr val="accent1"/>
              </a:gs>
              <a:gs pos="100000">
                <a:srgbClr val="FF000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4" name="Freeform 29"/>
          <p:cNvSpPr/>
          <p:nvPr/>
        </p:nvSpPr>
        <p:spPr bwMode="auto">
          <a:xfrm>
            <a:off x="1679958" y="2195683"/>
            <a:ext cx="1307082" cy="116800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a:extLst/>
        </p:spPr>
        <p:txBody>
          <a:bodyPr vert="horz" wrap="square" lIns="91440" tIns="45720" rIns="91440" bIns="45720" numCol="1" anchor="t" anchorCtr="0" compatLnSpc="1"/>
          <a:lstStyle/>
          <a:p>
            <a:endParaRPr lang="zh-CN" altLang="en-US" dirty="0">
              <a:ea typeface="微软雅黑" panose="020B0503020204020204" pitchFamily="34" charset="-122"/>
            </a:endParaRPr>
          </a:p>
        </p:txBody>
      </p:sp>
      <p:sp>
        <p:nvSpPr>
          <p:cNvPr id="25" name="矩形 24"/>
          <p:cNvSpPr/>
          <p:nvPr/>
        </p:nvSpPr>
        <p:spPr>
          <a:xfrm>
            <a:off x="1212485" y="3496788"/>
            <a:ext cx="2181068" cy="923330"/>
          </a:xfrm>
          <a:prstGeom prst="rect">
            <a:avLst/>
          </a:prstGeom>
        </p:spPr>
        <p:txBody>
          <a:bodyPr wrap="square">
            <a:spAutoFit/>
          </a:bodyPr>
          <a:lstStyle/>
          <a:p>
            <a:pPr algn="ctr"/>
            <a:r>
              <a:rPr lang="zh-CN" altLang="en-US" sz="5400" b="1" dirty="0" smtClean="0">
                <a:solidFill>
                  <a:schemeClr val="bg1"/>
                </a:solidFill>
                <a:latin typeface="微软雅黑" panose="020B0503020204020204" pitchFamily="34" charset="-122"/>
                <a:ea typeface="微软雅黑" panose="020B0503020204020204" pitchFamily="34" charset="-122"/>
              </a:rPr>
              <a:t>权 利</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a:spLocks noChangeArrowheads="1"/>
          </p:cNvSpPr>
          <p:nvPr/>
        </p:nvSpPr>
        <p:spPr bwMode="auto">
          <a:xfrm>
            <a:off x="1458825" y="4381104"/>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zh-CN" altLang="en-US" sz="2000" dirty="0" smtClean="0">
                <a:solidFill>
                  <a:schemeClr val="bg2"/>
                </a:solidFill>
                <a:latin typeface="微软雅黑" panose="020B0503020204020204" pitchFamily="34" charset="-122"/>
                <a:ea typeface="微软雅黑" panose="020B0503020204020204" pitchFamily="34" charset="-122"/>
              </a:rPr>
              <a:t>党员权利在后</a:t>
            </a:r>
            <a:endParaRPr lang="zh-CN" altLang="en-US" sz="2000" dirty="0">
              <a:solidFill>
                <a:schemeClr val="bg2"/>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4091856" y="1780923"/>
            <a:ext cx="7426250" cy="3904867"/>
            <a:chOff x="4295850" y="1780923"/>
            <a:chExt cx="7426250" cy="3904867"/>
          </a:xfrm>
        </p:grpSpPr>
        <p:cxnSp>
          <p:nvCxnSpPr>
            <p:cNvPr id="29" name="直接连接符 28"/>
            <p:cNvCxnSpPr/>
            <p:nvPr/>
          </p:nvCxnSpPr>
          <p:spPr bwMode="auto">
            <a:xfrm>
              <a:off x="4295850" y="1780923"/>
              <a:ext cx="7426250" cy="0"/>
            </a:xfrm>
            <a:prstGeom prst="line">
              <a:avLst/>
            </a:prstGeom>
            <a:solidFill>
              <a:schemeClr val="accent1"/>
            </a:solidFill>
            <a:ln w="9525" cap="flat" cmpd="sng" algn="ctr">
              <a:solidFill>
                <a:schemeClr val="accent1"/>
              </a:solidFill>
              <a:prstDash val="dash"/>
              <a:round/>
              <a:headEnd type="none" w="med" len="med"/>
              <a:tailEnd type="none" w="med" len="med"/>
            </a:ln>
          </p:spPr>
        </p:cxnSp>
        <p:cxnSp>
          <p:nvCxnSpPr>
            <p:cNvPr id="30" name="直接连接符 29"/>
            <p:cNvCxnSpPr/>
            <p:nvPr/>
          </p:nvCxnSpPr>
          <p:spPr bwMode="auto">
            <a:xfrm>
              <a:off x="4295850" y="2287986"/>
              <a:ext cx="7426250" cy="0"/>
            </a:xfrm>
            <a:prstGeom prst="line">
              <a:avLst/>
            </a:prstGeom>
            <a:solidFill>
              <a:schemeClr val="accent1"/>
            </a:solidFill>
            <a:ln w="9525" cap="flat" cmpd="sng" algn="ctr">
              <a:solidFill>
                <a:schemeClr val="accent1"/>
              </a:solidFill>
              <a:prstDash val="dash"/>
              <a:round/>
              <a:headEnd type="none" w="med" len="med"/>
              <a:tailEnd type="none" w="med" len="med"/>
            </a:ln>
          </p:spPr>
        </p:cxnSp>
        <p:cxnSp>
          <p:nvCxnSpPr>
            <p:cNvPr id="31" name="直接连接符 30"/>
            <p:cNvCxnSpPr/>
            <p:nvPr/>
          </p:nvCxnSpPr>
          <p:spPr bwMode="auto">
            <a:xfrm>
              <a:off x="4295850" y="2795049"/>
              <a:ext cx="7426250" cy="0"/>
            </a:xfrm>
            <a:prstGeom prst="line">
              <a:avLst/>
            </a:prstGeom>
            <a:solidFill>
              <a:schemeClr val="accent1"/>
            </a:solidFill>
            <a:ln w="9525" cap="flat" cmpd="sng" algn="ctr">
              <a:solidFill>
                <a:schemeClr val="accent1"/>
              </a:solidFill>
              <a:prstDash val="dash"/>
              <a:round/>
              <a:headEnd type="none" w="med" len="med"/>
              <a:tailEnd type="none" w="med" len="med"/>
            </a:ln>
          </p:spPr>
        </p:cxnSp>
        <p:cxnSp>
          <p:nvCxnSpPr>
            <p:cNvPr id="32" name="直接连接符 31"/>
            <p:cNvCxnSpPr/>
            <p:nvPr/>
          </p:nvCxnSpPr>
          <p:spPr bwMode="auto">
            <a:xfrm>
              <a:off x="4295850" y="3732801"/>
              <a:ext cx="7426250" cy="0"/>
            </a:xfrm>
            <a:prstGeom prst="line">
              <a:avLst/>
            </a:prstGeom>
            <a:solidFill>
              <a:schemeClr val="accent1"/>
            </a:solidFill>
            <a:ln w="9525" cap="flat" cmpd="sng" algn="ctr">
              <a:solidFill>
                <a:schemeClr val="accent1"/>
              </a:solidFill>
              <a:prstDash val="dash"/>
              <a:round/>
              <a:headEnd type="none" w="med" len="med"/>
              <a:tailEnd type="none" w="med" len="med"/>
            </a:ln>
          </p:spPr>
        </p:cxnSp>
        <p:cxnSp>
          <p:nvCxnSpPr>
            <p:cNvPr id="33" name="直接连接符 32"/>
            <p:cNvCxnSpPr/>
            <p:nvPr/>
          </p:nvCxnSpPr>
          <p:spPr bwMode="auto">
            <a:xfrm>
              <a:off x="4295850" y="4239864"/>
              <a:ext cx="7426250" cy="0"/>
            </a:xfrm>
            <a:prstGeom prst="line">
              <a:avLst/>
            </a:prstGeom>
            <a:solidFill>
              <a:schemeClr val="accent1"/>
            </a:solidFill>
            <a:ln w="9525" cap="flat" cmpd="sng" algn="ctr">
              <a:solidFill>
                <a:schemeClr val="accent1"/>
              </a:solidFill>
              <a:prstDash val="dash"/>
              <a:round/>
              <a:headEnd type="none" w="med" len="med"/>
              <a:tailEnd type="none" w="med" len="med"/>
            </a:ln>
          </p:spPr>
        </p:cxnSp>
        <p:cxnSp>
          <p:nvCxnSpPr>
            <p:cNvPr id="34" name="直接连接符 33"/>
            <p:cNvCxnSpPr/>
            <p:nvPr/>
          </p:nvCxnSpPr>
          <p:spPr bwMode="auto">
            <a:xfrm>
              <a:off x="4295850" y="4962827"/>
              <a:ext cx="7426250" cy="0"/>
            </a:xfrm>
            <a:prstGeom prst="line">
              <a:avLst/>
            </a:prstGeom>
            <a:solidFill>
              <a:schemeClr val="accent1"/>
            </a:solidFill>
            <a:ln w="9525" cap="flat" cmpd="sng" algn="ctr">
              <a:solidFill>
                <a:schemeClr val="accent1"/>
              </a:solidFill>
              <a:prstDash val="dash"/>
              <a:round/>
              <a:headEnd type="none" w="med" len="med"/>
              <a:tailEnd type="none" w="med" len="med"/>
            </a:ln>
          </p:spPr>
        </p:cxnSp>
        <p:cxnSp>
          <p:nvCxnSpPr>
            <p:cNvPr id="35" name="直接连接符 34"/>
            <p:cNvCxnSpPr/>
            <p:nvPr/>
          </p:nvCxnSpPr>
          <p:spPr bwMode="auto">
            <a:xfrm>
              <a:off x="4295850" y="5685790"/>
              <a:ext cx="7426250" cy="0"/>
            </a:xfrm>
            <a:prstGeom prst="line">
              <a:avLst/>
            </a:prstGeom>
            <a:solidFill>
              <a:schemeClr val="accent1"/>
            </a:solidFill>
            <a:ln w="9525" cap="flat" cmpd="sng" algn="ctr">
              <a:solidFill>
                <a:schemeClr val="accent1"/>
              </a:solidFill>
              <a:prstDash val="dash"/>
              <a:round/>
              <a:headEnd type="none" w="med" len="med"/>
              <a:tailEnd type="none" w="med" len="med"/>
            </a:ln>
          </p:spPr>
        </p:cxnSp>
      </p:gr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800"/>
                                        <p:tgtEl>
                                          <p:spTgt spid="23"/>
                                        </p:tgtEl>
                                      </p:cBhvr>
                                    </p:animEffect>
                                    <p:anim calcmode="lin" valueType="num">
                                      <p:cBhvr>
                                        <p:cTn id="8" dur="800" fill="hold"/>
                                        <p:tgtEl>
                                          <p:spTgt spid="23"/>
                                        </p:tgtEl>
                                        <p:attrNameLst>
                                          <p:attrName>ppt_x</p:attrName>
                                        </p:attrNameLst>
                                      </p:cBhvr>
                                      <p:tavLst>
                                        <p:tav tm="0">
                                          <p:val>
                                            <p:strVal val="#ppt_x"/>
                                          </p:val>
                                        </p:tav>
                                        <p:tav tm="100000">
                                          <p:val>
                                            <p:strVal val="#ppt_x"/>
                                          </p:val>
                                        </p:tav>
                                      </p:tavLst>
                                    </p:anim>
                                    <p:anim calcmode="lin" valueType="num">
                                      <p:cBhvr>
                                        <p:cTn id="9" dur="8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800"/>
                                        <p:tgtEl>
                                          <p:spTgt spid="24"/>
                                        </p:tgtEl>
                                      </p:cBhvr>
                                    </p:animEffect>
                                    <p:anim calcmode="lin" valueType="num">
                                      <p:cBhvr>
                                        <p:cTn id="13" dur="800" fill="hold"/>
                                        <p:tgtEl>
                                          <p:spTgt spid="24"/>
                                        </p:tgtEl>
                                        <p:attrNameLst>
                                          <p:attrName>ppt_x</p:attrName>
                                        </p:attrNameLst>
                                      </p:cBhvr>
                                      <p:tavLst>
                                        <p:tav tm="0">
                                          <p:val>
                                            <p:strVal val="#ppt_x"/>
                                          </p:val>
                                        </p:tav>
                                        <p:tav tm="100000">
                                          <p:val>
                                            <p:strVal val="#ppt_x"/>
                                          </p:val>
                                        </p:tav>
                                      </p:tavLst>
                                    </p:anim>
                                    <p:anim calcmode="lin" valueType="num">
                                      <p:cBhvr>
                                        <p:cTn id="14" dur="8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800"/>
                                        <p:tgtEl>
                                          <p:spTgt spid="25"/>
                                        </p:tgtEl>
                                      </p:cBhvr>
                                    </p:animEffect>
                                    <p:anim calcmode="lin" valueType="num">
                                      <p:cBhvr>
                                        <p:cTn id="18" dur="800" fill="hold"/>
                                        <p:tgtEl>
                                          <p:spTgt spid="25"/>
                                        </p:tgtEl>
                                        <p:attrNameLst>
                                          <p:attrName>ppt_x</p:attrName>
                                        </p:attrNameLst>
                                      </p:cBhvr>
                                      <p:tavLst>
                                        <p:tav tm="0">
                                          <p:val>
                                            <p:strVal val="#ppt_x"/>
                                          </p:val>
                                        </p:tav>
                                        <p:tav tm="100000">
                                          <p:val>
                                            <p:strVal val="#ppt_x"/>
                                          </p:val>
                                        </p:tav>
                                      </p:tavLst>
                                    </p:anim>
                                    <p:anim calcmode="lin" valueType="num">
                                      <p:cBhvr>
                                        <p:cTn id="19" dur="800" fill="hold"/>
                                        <p:tgtEl>
                                          <p:spTgt spid="2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800"/>
                                        <p:tgtEl>
                                          <p:spTgt spid="26"/>
                                        </p:tgtEl>
                                      </p:cBhvr>
                                    </p:animEffect>
                                    <p:anim calcmode="lin" valueType="num">
                                      <p:cBhvr>
                                        <p:cTn id="23" dur="800" fill="hold"/>
                                        <p:tgtEl>
                                          <p:spTgt spid="26"/>
                                        </p:tgtEl>
                                        <p:attrNameLst>
                                          <p:attrName>ppt_x</p:attrName>
                                        </p:attrNameLst>
                                      </p:cBhvr>
                                      <p:tavLst>
                                        <p:tav tm="0">
                                          <p:val>
                                            <p:strVal val="#ppt_x"/>
                                          </p:val>
                                        </p:tav>
                                        <p:tav tm="100000">
                                          <p:val>
                                            <p:strVal val="#ppt_x"/>
                                          </p:val>
                                        </p:tav>
                                      </p:tavLst>
                                    </p:anim>
                                    <p:anim calcmode="lin" valueType="num">
                                      <p:cBhvr>
                                        <p:cTn id="24" dur="800" fill="hold"/>
                                        <p:tgtEl>
                                          <p:spTgt spid="26"/>
                                        </p:tgtEl>
                                        <p:attrNameLst>
                                          <p:attrName>ppt_y</p:attrName>
                                        </p:attrNameLst>
                                      </p:cBhvr>
                                      <p:tavLst>
                                        <p:tav tm="0">
                                          <p:val>
                                            <p:strVal val="#ppt_y+.1"/>
                                          </p:val>
                                        </p:tav>
                                        <p:tav tm="100000">
                                          <p:val>
                                            <p:strVal val="#ppt_y"/>
                                          </p:val>
                                        </p:tav>
                                      </p:tavLst>
                                    </p:anim>
                                  </p:childTnLst>
                                </p:cTn>
                              </p:par>
                            </p:childTnLst>
                          </p:cTn>
                        </p:par>
                        <p:par>
                          <p:cTn id="25" fill="hold">
                            <p:stCondLst>
                              <p:cond delay="8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1300"/>
                            </p:stCondLst>
                            <p:childTnLst>
                              <p:par>
                                <p:cTn id="30" presetID="2" presetClass="entr" presetSubtype="6"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ppt_x</p:attrName>
                                        </p:attrNameLst>
                                      </p:cBhvr>
                                      <p:tavLst>
                                        <p:tav tm="0">
                                          <p:val>
                                            <p:strVal val="1+#ppt_w/2"/>
                                          </p:val>
                                        </p:tav>
                                        <p:tav tm="100000">
                                          <p:val>
                                            <p:strVal val="#ppt_x"/>
                                          </p:val>
                                        </p:tav>
                                      </p:tavLst>
                                    </p:anim>
                                    <p:anim calcmode="lin" valueType="num">
                                      <p:cBhvr>
                                        <p:cTn id="33" dur="500" fill="hold"/>
                                        <p:tgtEl>
                                          <p:spTgt spid="8"/>
                                        </p:tgtEl>
                                        <p:attrNameLst>
                                          <p:attrName>ppt_y</p:attrName>
                                        </p:attrNameLst>
                                      </p:cBhvr>
                                      <p:tavLst>
                                        <p:tav tm="0">
                                          <p:val>
                                            <p:strVal val="1+#ppt_h/2"/>
                                          </p:val>
                                        </p:tav>
                                        <p:tav tm="100000">
                                          <p:val>
                                            <p:strVal val="#ppt_y"/>
                                          </p:val>
                                        </p:tav>
                                      </p:tavLst>
                                    </p:anim>
                                  </p:childTnLst>
                                </p:cTn>
                              </p:par>
                              <p:par>
                                <p:cTn id="34" presetID="2" presetClass="entr" presetSubtype="6" fill="hold" grpId="0" nodeType="withEffect">
                                  <p:stCondLst>
                                    <p:cond delay="10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ppt_x</p:attrName>
                                        </p:attrNameLst>
                                      </p:cBhvr>
                                      <p:tavLst>
                                        <p:tav tm="0">
                                          <p:val>
                                            <p:strVal val="1+#ppt_w/2"/>
                                          </p:val>
                                        </p:tav>
                                        <p:tav tm="100000">
                                          <p:val>
                                            <p:strVal val="#ppt_x"/>
                                          </p:val>
                                        </p:tav>
                                      </p:tavLst>
                                    </p:anim>
                                    <p:anim calcmode="lin" valueType="num">
                                      <p:cBhvr>
                                        <p:cTn id="37" dur="500" fill="hold"/>
                                        <p:tgtEl>
                                          <p:spTgt spid="9"/>
                                        </p:tgtEl>
                                        <p:attrNameLst>
                                          <p:attrName>ppt_y</p:attrName>
                                        </p:attrNameLst>
                                      </p:cBhvr>
                                      <p:tavLst>
                                        <p:tav tm="0">
                                          <p:val>
                                            <p:strVal val="1+#ppt_h/2"/>
                                          </p:val>
                                        </p:tav>
                                        <p:tav tm="100000">
                                          <p:val>
                                            <p:strVal val="#ppt_y"/>
                                          </p:val>
                                        </p:tav>
                                      </p:tavLst>
                                    </p:anim>
                                  </p:childTnLst>
                                </p:cTn>
                              </p:par>
                              <p:par>
                                <p:cTn id="38" presetID="2" presetClass="entr" presetSubtype="6" fill="hold" grpId="0" nodeType="withEffect">
                                  <p:stCondLst>
                                    <p:cond delay="20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ppt_x</p:attrName>
                                        </p:attrNameLst>
                                      </p:cBhvr>
                                      <p:tavLst>
                                        <p:tav tm="0">
                                          <p:val>
                                            <p:strVal val="1+#ppt_w/2"/>
                                          </p:val>
                                        </p:tav>
                                        <p:tav tm="100000">
                                          <p:val>
                                            <p:strVal val="#ppt_x"/>
                                          </p:val>
                                        </p:tav>
                                      </p:tavLst>
                                    </p:anim>
                                    <p:anim calcmode="lin" valueType="num">
                                      <p:cBhvr>
                                        <p:cTn id="41" dur="500" fill="hold"/>
                                        <p:tgtEl>
                                          <p:spTgt spid="10"/>
                                        </p:tgtEl>
                                        <p:attrNameLst>
                                          <p:attrName>ppt_y</p:attrName>
                                        </p:attrNameLst>
                                      </p:cBhvr>
                                      <p:tavLst>
                                        <p:tav tm="0">
                                          <p:val>
                                            <p:strVal val="1+#ppt_h/2"/>
                                          </p:val>
                                        </p:tav>
                                        <p:tav tm="100000">
                                          <p:val>
                                            <p:strVal val="#ppt_y"/>
                                          </p:val>
                                        </p:tav>
                                      </p:tavLst>
                                    </p:anim>
                                  </p:childTnLst>
                                </p:cTn>
                              </p:par>
                              <p:par>
                                <p:cTn id="42" presetID="2" presetClass="entr" presetSubtype="6" fill="hold" grpId="0" nodeType="withEffect">
                                  <p:stCondLst>
                                    <p:cond delay="30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ppt_x</p:attrName>
                                        </p:attrNameLst>
                                      </p:cBhvr>
                                      <p:tavLst>
                                        <p:tav tm="0">
                                          <p:val>
                                            <p:strVal val="1+#ppt_w/2"/>
                                          </p:val>
                                        </p:tav>
                                        <p:tav tm="100000">
                                          <p:val>
                                            <p:strVal val="#ppt_x"/>
                                          </p:val>
                                        </p:tav>
                                      </p:tavLst>
                                    </p:anim>
                                    <p:anim calcmode="lin" valueType="num">
                                      <p:cBhvr>
                                        <p:cTn id="45" dur="500" fill="hold"/>
                                        <p:tgtEl>
                                          <p:spTgt spid="11"/>
                                        </p:tgtEl>
                                        <p:attrNameLst>
                                          <p:attrName>ppt_y</p:attrName>
                                        </p:attrNameLst>
                                      </p:cBhvr>
                                      <p:tavLst>
                                        <p:tav tm="0">
                                          <p:val>
                                            <p:strVal val="1+#ppt_h/2"/>
                                          </p:val>
                                        </p:tav>
                                        <p:tav tm="100000">
                                          <p:val>
                                            <p:strVal val="#ppt_y"/>
                                          </p:val>
                                        </p:tav>
                                      </p:tavLst>
                                    </p:anim>
                                  </p:childTnLst>
                                </p:cTn>
                              </p:par>
                              <p:par>
                                <p:cTn id="46" presetID="2" presetClass="entr" presetSubtype="6" fill="hold" grpId="0" nodeType="withEffect">
                                  <p:stCondLst>
                                    <p:cond delay="400"/>
                                  </p:stCondLst>
                                  <p:childTnLst>
                                    <p:set>
                                      <p:cBhvr>
                                        <p:cTn id="47" dur="1" fill="hold">
                                          <p:stCondLst>
                                            <p:cond delay="0"/>
                                          </p:stCondLst>
                                        </p:cTn>
                                        <p:tgtEl>
                                          <p:spTgt spid="12"/>
                                        </p:tgtEl>
                                        <p:attrNameLst>
                                          <p:attrName>style.visibility</p:attrName>
                                        </p:attrNameLst>
                                      </p:cBhvr>
                                      <p:to>
                                        <p:strVal val="visible"/>
                                      </p:to>
                                    </p:set>
                                    <p:anim calcmode="lin" valueType="num">
                                      <p:cBhvr>
                                        <p:cTn id="48" dur="500" fill="hold"/>
                                        <p:tgtEl>
                                          <p:spTgt spid="12"/>
                                        </p:tgtEl>
                                        <p:attrNameLst>
                                          <p:attrName>ppt_x</p:attrName>
                                        </p:attrNameLst>
                                      </p:cBhvr>
                                      <p:tavLst>
                                        <p:tav tm="0">
                                          <p:val>
                                            <p:strVal val="1+#ppt_w/2"/>
                                          </p:val>
                                        </p:tav>
                                        <p:tav tm="100000">
                                          <p:val>
                                            <p:strVal val="#ppt_x"/>
                                          </p:val>
                                        </p:tav>
                                      </p:tavLst>
                                    </p:anim>
                                    <p:anim calcmode="lin" valueType="num">
                                      <p:cBhvr>
                                        <p:cTn id="49" dur="500" fill="hold"/>
                                        <p:tgtEl>
                                          <p:spTgt spid="12"/>
                                        </p:tgtEl>
                                        <p:attrNameLst>
                                          <p:attrName>ppt_y</p:attrName>
                                        </p:attrNameLst>
                                      </p:cBhvr>
                                      <p:tavLst>
                                        <p:tav tm="0">
                                          <p:val>
                                            <p:strVal val="1+#ppt_h/2"/>
                                          </p:val>
                                        </p:tav>
                                        <p:tav tm="100000">
                                          <p:val>
                                            <p:strVal val="#ppt_y"/>
                                          </p:val>
                                        </p:tav>
                                      </p:tavLst>
                                    </p:anim>
                                  </p:childTnLst>
                                </p:cTn>
                              </p:par>
                              <p:par>
                                <p:cTn id="50" presetID="2" presetClass="entr" presetSubtype="6" fill="hold" grpId="0" nodeType="withEffect">
                                  <p:stCondLst>
                                    <p:cond delay="50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ppt_x</p:attrName>
                                        </p:attrNameLst>
                                      </p:cBhvr>
                                      <p:tavLst>
                                        <p:tav tm="0">
                                          <p:val>
                                            <p:strVal val="1+#ppt_w/2"/>
                                          </p:val>
                                        </p:tav>
                                        <p:tav tm="100000">
                                          <p:val>
                                            <p:strVal val="#ppt_x"/>
                                          </p:val>
                                        </p:tav>
                                      </p:tavLst>
                                    </p:anim>
                                    <p:anim calcmode="lin" valueType="num">
                                      <p:cBhvr>
                                        <p:cTn id="53" dur="500" fill="hold"/>
                                        <p:tgtEl>
                                          <p:spTgt spid="13"/>
                                        </p:tgtEl>
                                        <p:attrNameLst>
                                          <p:attrName>ppt_y</p:attrName>
                                        </p:attrNameLst>
                                      </p:cBhvr>
                                      <p:tavLst>
                                        <p:tav tm="0">
                                          <p:val>
                                            <p:strVal val="1+#ppt_h/2"/>
                                          </p:val>
                                        </p:tav>
                                        <p:tav tm="100000">
                                          <p:val>
                                            <p:strVal val="#ppt_y"/>
                                          </p:val>
                                        </p:tav>
                                      </p:tavLst>
                                    </p:anim>
                                  </p:childTnLst>
                                </p:cTn>
                              </p:par>
                              <p:par>
                                <p:cTn id="54" presetID="2" presetClass="entr" presetSubtype="6" fill="hold" grpId="0" nodeType="withEffect">
                                  <p:stCondLst>
                                    <p:cond delay="600"/>
                                  </p:stCondLst>
                                  <p:childTnLst>
                                    <p:set>
                                      <p:cBhvr>
                                        <p:cTn id="55" dur="1" fill="hold">
                                          <p:stCondLst>
                                            <p:cond delay="0"/>
                                          </p:stCondLst>
                                        </p:cTn>
                                        <p:tgtEl>
                                          <p:spTgt spid="14"/>
                                        </p:tgtEl>
                                        <p:attrNameLst>
                                          <p:attrName>style.visibility</p:attrName>
                                        </p:attrNameLst>
                                      </p:cBhvr>
                                      <p:to>
                                        <p:strVal val="visible"/>
                                      </p:to>
                                    </p:set>
                                    <p:anim calcmode="lin" valueType="num">
                                      <p:cBhvr>
                                        <p:cTn id="56" dur="500" fill="hold"/>
                                        <p:tgtEl>
                                          <p:spTgt spid="14"/>
                                        </p:tgtEl>
                                        <p:attrNameLst>
                                          <p:attrName>ppt_x</p:attrName>
                                        </p:attrNameLst>
                                      </p:cBhvr>
                                      <p:tavLst>
                                        <p:tav tm="0">
                                          <p:val>
                                            <p:strVal val="1+#ppt_w/2"/>
                                          </p:val>
                                        </p:tav>
                                        <p:tav tm="100000">
                                          <p:val>
                                            <p:strVal val="#ppt_x"/>
                                          </p:val>
                                        </p:tav>
                                      </p:tavLst>
                                    </p:anim>
                                    <p:anim calcmode="lin" valueType="num">
                                      <p:cBhvr>
                                        <p:cTn id="57" dur="500" fill="hold"/>
                                        <p:tgtEl>
                                          <p:spTgt spid="14"/>
                                        </p:tgtEl>
                                        <p:attrNameLst>
                                          <p:attrName>ppt_y</p:attrName>
                                        </p:attrNameLst>
                                      </p:cBhvr>
                                      <p:tavLst>
                                        <p:tav tm="0">
                                          <p:val>
                                            <p:strVal val="1+#ppt_h/2"/>
                                          </p:val>
                                        </p:tav>
                                        <p:tav tm="100000">
                                          <p:val>
                                            <p:strVal val="#ppt_y"/>
                                          </p:val>
                                        </p:tav>
                                      </p:tavLst>
                                    </p:anim>
                                  </p:childTnLst>
                                </p:cTn>
                              </p:par>
                              <p:par>
                                <p:cTn id="58" presetID="2" presetClass="entr" presetSubtype="6" fill="hold" grpId="0" nodeType="withEffect">
                                  <p:stCondLst>
                                    <p:cond delay="70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ppt_x</p:attrName>
                                        </p:attrNameLst>
                                      </p:cBhvr>
                                      <p:tavLst>
                                        <p:tav tm="0">
                                          <p:val>
                                            <p:strVal val="1+#ppt_w/2"/>
                                          </p:val>
                                        </p:tav>
                                        <p:tav tm="100000">
                                          <p:val>
                                            <p:strVal val="#ppt_x"/>
                                          </p:val>
                                        </p:tav>
                                      </p:tavLst>
                                    </p:anim>
                                    <p:anim calcmode="lin" valueType="num">
                                      <p:cBhvr>
                                        <p:cTn id="61" dur="500" fill="hold"/>
                                        <p:tgtEl>
                                          <p:spTgt spid="15"/>
                                        </p:tgtEl>
                                        <p:attrNameLst>
                                          <p:attrName>ppt_y</p:attrName>
                                        </p:attrNameLst>
                                      </p:cBhvr>
                                      <p:tavLst>
                                        <p:tav tm="0">
                                          <p:val>
                                            <p:strVal val="1+#ppt_h/2"/>
                                          </p:val>
                                        </p:tav>
                                        <p:tav tm="100000">
                                          <p:val>
                                            <p:strVal val="#ppt_y"/>
                                          </p:val>
                                        </p:tav>
                                      </p:tavLst>
                                    </p:anim>
                                  </p:childTnLst>
                                </p:cTn>
                              </p:par>
                            </p:childTnLst>
                          </p:cTn>
                        </p:par>
                        <p:par>
                          <p:cTn id="62" fill="hold" nodeType="afterGroup">
                            <p:stCondLst>
                              <p:cond delay="2500"/>
                            </p:stCondLst>
                            <p:childTnLst>
                              <p:par>
                                <p:cTn id="63" presetID="22" presetClass="entr" presetSubtype="8" fill="hold" grpId="0" nodeType="afterEffect">
                                  <p:stCondLst>
                                    <p:cond delay="0"/>
                                  </p:stCondLst>
                                  <p:childTnLst>
                                    <p:set>
                                      <p:cBhvr>
                                        <p:cTn id="64" dur="1" fill="hold">
                                          <p:stCondLst>
                                            <p:cond delay="0"/>
                                          </p:stCondLst>
                                        </p:cTn>
                                        <p:tgtEl>
                                          <p:spTgt spid="4"/>
                                        </p:tgtEl>
                                        <p:attrNameLst>
                                          <p:attrName>style.visibility</p:attrName>
                                        </p:attrNameLst>
                                      </p:cBhvr>
                                      <p:to>
                                        <p:strVal val="visible"/>
                                      </p:to>
                                    </p:set>
                                    <p:animEffect transition="in" filter="wipe(left)">
                                      <p:cBhvr>
                                        <p:cTn id="65" dur="1000"/>
                                        <p:tgtEl>
                                          <p:spTgt spid="4"/>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left)">
                                      <p:cBhvr>
                                        <p:cTn id="68" dur="1000"/>
                                        <p:tgtEl>
                                          <p:spTgt spid="1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left)">
                                      <p:cBhvr>
                                        <p:cTn id="71" dur="1000"/>
                                        <p:tgtEl>
                                          <p:spTgt spid="18"/>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left)">
                                      <p:cBhvr>
                                        <p:cTn id="74" dur="1000"/>
                                        <p:tgtEl>
                                          <p:spTgt spid="19"/>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1000"/>
                                        <p:tgtEl>
                                          <p:spTgt spid="20"/>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wipe(left)">
                                      <p:cBhvr>
                                        <p:cTn id="80" dur="1000"/>
                                        <p:tgtEl>
                                          <p:spTgt spid="21"/>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left)">
                                      <p:cBhvr>
                                        <p:cTn id="83" dur="1000"/>
                                        <p:tgtEl>
                                          <p:spTgt spid="22"/>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wipe(left)">
                                      <p:cBhvr>
                                        <p:cTn id="86"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animBg="1"/>
      <p:bldP spid="24" grpId="0" animBg="1"/>
      <p:bldP spid="25" grpId="0"/>
      <p:bldP spid="2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29b4d7e546dd9b94c68e42f4eb93c61f12c"/>
</p:tagLst>
</file>

<file path=ppt/theme/theme1.xml><?xml version="1.0" encoding="utf-8"?>
<a:theme xmlns:a="http://schemas.openxmlformats.org/drawingml/2006/main" name="1_默认设计模板">
  <a:themeElements>
    <a:clrScheme name="自定义 1">
      <a:dk1>
        <a:srgbClr val="000000"/>
      </a:dk1>
      <a:lt1>
        <a:srgbClr val="FFFFFF"/>
      </a:lt1>
      <a:dk2>
        <a:srgbClr val="000000"/>
      </a:dk2>
      <a:lt2>
        <a:srgbClr val="FFFFFF"/>
      </a:lt2>
      <a:accent1>
        <a:srgbClr val="C00000"/>
      </a:accent1>
      <a:accent2>
        <a:srgbClr val="DD2323"/>
      </a:accent2>
      <a:accent3>
        <a:srgbClr val="FF7209"/>
      </a:accent3>
      <a:accent4>
        <a:srgbClr val="336987"/>
      </a:accent4>
      <a:accent5>
        <a:srgbClr val="38424A"/>
      </a:accent5>
      <a:accent6>
        <a:srgbClr val="FFFFFF"/>
      </a:accent6>
      <a:hlink>
        <a:srgbClr val="FFFFFF"/>
      </a:hlink>
      <a:folHlink>
        <a:srgbClr val="FFFFF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2739</TotalTime>
  <Pages>0</Pages>
  <Words>5065</Words>
  <Characters>0</Characters>
  <Application>Microsoft Office PowerPoint</Application>
  <PresentationFormat>宽屏</PresentationFormat>
  <Lines>0</Lines>
  <Paragraphs>486</Paragraphs>
  <Slides>39</Slides>
  <Notes>31</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39</vt:i4>
      </vt:variant>
    </vt:vector>
  </HeadingPairs>
  <TitlesOfParts>
    <vt:vector size="50" baseType="lpstr">
      <vt:lpstr>仿宋_GB2312</vt:lpstr>
      <vt:lpstr>宋体</vt:lpstr>
      <vt:lpstr>微软雅黑</vt:lpstr>
      <vt:lpstr>微软雅黑 Light</vt:lpstr>
      <vt:lpstr>Arial</vt:lpstr>
      <vt:lpstr>Bebas Neue Bold</vt:lpstr>
      <vt:lpstr>Bebas Neue Book</vt:lpstr>
      <vt:lpstr>Calibri</vt:lpstr>
      <vt:lpstr>Impact</vt:lpstr>
      <vt:lpstr>Wingdings</vt:lpstr>
      <vt:lpstr>1_默认设计模板</vt:lpstr>
      <vt:lpstr>PowerPoint 演示文稿</vt:lpstr>
      <vt:lpstr>PowerPoint 演示文稿</vt:lpstr>
      <vt:lpstr>PowerPoint 演示文稿</vt:lpstr>
      <vt:lpstr>党的指导思想</vt:lpstr>
      <vt:lpstr>党的性质、目标、路线等</vt:lpstr>
      <vt:lpstr>党的性质、目标、路线等</vt:lpstr>
      <vt:lpstr>党建必须坚决实现四项基本要求</vt:lpstr>
      <vt:lpstr>党员的义务和权利</vt:lpstr>
      <vt:lpstr>党员的义务和权利</vt:lpstr>
      <vt:lpstr>PowerPoint 演示文稿</vt:lpstr>
      <vt:lpstr>什么是党务工作？</vt:lpstr>
      <vt:lpstr>什么是党务工作？</vt:lpstr>
      <vt:lpstr>党务工作者的基本要求？</vt:lpstr>
      <vt:lpstr>党的组织制度</vt:lpstr>
      <vt:lpstr>机关党建相关知识</vt:lpstr>
      <vt:lpstr>PowerPoint 演示文稿</vt:lpstr>
      <vt:lpstr>党支部的基本任务</vt:lpstr>
      <vt:lpstr>党支部的组织形式</vt:lpstr>
      <vt:lpstr>党支部的组织形式</vt:lpstr>
      <vt:lpstr>党支部的制度建设</vt:lpstr>
      <vt:lpstr>党支部委员会</vt:lpstr>
      <vt:lpstr>党支部委员职责</vt:lpstr>
      <vt:lpstr>党支部委员职责</vt:lpstr>
      <vt:lpstr>党支部委员职责</vt:lpstr>
      <vt:lpstr>党支部书记的工作方法</vt:lpstr>
      <vt:lpstr>党支部书记的工作方法</vt:lpstr>
      <vt:lpstr>党支部书记的素质要求</vt:lpstr>
      <vt:lpstr>PowerPoint 演示文稿</vt:lpstr>
      <vt:lpstr>党支部党员大会</vt:lpstr>
      <vt:lpstr>党支部党员大会</vt:lpstr>
      <vt:lpstr>党支部党员大会</vt:lpstr>
      <vt:lpstr>党支部委员会</vt:lpstr>
      <vt:lpstr>民主评议党员制度</vt:lpstr>
      <vt:lpstr>党员发展工作</vt:lpstr>
      <vt:lpstr>党员发展工作</vt:lpstr>
      <vt:lpstr>党员发展工作</vt:lpstr>
      <vt:lpstr>党支部选举</vt:lpstr>
      <vt:lpstr>党支部选举</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党政</dc:title>
  <dc:creator>kingpub</dc:creator>
  <cp:lastModifiedBy>kingpub</cp:lastModifiedBy>
  <cp:revision>79</cp:revision>
  <dcterms:created xsi:type="dcterms:W3CDTF">2017-01-15T16:18:00Z</dcterms:created>
  <dcterms:modified xsi:type="dcterms:W3CDTF">2017-11-09T06:04:33Z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