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6" r:id="rId2"/>
    <p:sldId id="259" r:id="rId3"/>
    <p:sldId id="257" r:id="rId4"/>
    <p:sldId id="258"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9" r:id="rId24"/>
    <p:sldId id="280" r:id="rId25"/>
    <p:sldId id="281" r:id="rId26"/>
  </p:sldIdLst>
  <p:sldSz cx="12192000" cy="6858000"/>
  <p:notesSz cx="7104063" cy="10234613"/>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8" d="100"/>
          <a:sy n="88" d="100"/>
        </p:scale>
        <p:origin x="204"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38D0AB84-2EE4-440E-B1A7-422CF52A69FD}" type="datetimeFigureOut">
              <a:rPr lang="zh-CN" altLang="en-US" smtClean="0"/>
              <a:t>2017/10/29</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D4720EC3-C477-4BDE-8482-65D3ACF0AE58}" type="slidenum">
              <a:rPr lang="zh-CN" altLang="en-US" smtClean="0"/>
              <a:t>‹#›</a:t>
            </a:fld>
            <a:endParaRPr lang="zh-CN" altLang="en-US"/>
          </a:p>
        </p:txBody>
      </p:sp>
    </p:spTree>
    <p:extLst>
      <p:ext uri="{BB962C8B-B14F-4D97-AF65-F5344CB8AC3E}">
        <p14:creationId xmlns:p14="http://schemas.microsoft.com/office/powerpoint/2010/main" val="29056177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720EC3-C477-4BDE-8482-65D3ACF0AE58}" type="slidenum">
              <a:rPr lang="zh-CN" altLang="en-US" smtClean="0"/>
              <a:t>1</a:t>
            </a:fld>
            <a:endParaRPr lang="zh-CN" altLang="en-US"/>
          </a:p>
        </p:txBody>
      </p:sp>
    </p:spTree>
    <p:extLst>
      <p:ext uri="{BB962C8B-B14F-4D97-AF65-F5344CB8AC3E}">
        <p14:creationId xmlns:p14="http://schemas.microsoft.com/office/powerpoint/2010/main" val="15089562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720EC3-C477-4BDE-8482-65D3ACF0AE58}" type="slidenum">
              <a:rPr lang="zh-CN" altLang="en-US" smtClean="0"/>
              <a:t>10</a:t>
            </a:fld>
            <a:endParaRPr lang="zh-CN" altLang="en-US"/>
          </a:p>
        </p:txBody>
      </p:sp>
    </p:spTree>
    <p:extLst>
      <p:ext uri="{BB962C8B-B14F-4D97-AF65-F5344CB8AC3E}">
        <p14:creationId xmlns:p14="http://schemas.microsoft.com/office/powerpoint/2010/main" val="18593610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720EC3-C477-4BDE-8482-65D3ACF0AE58}" type="slidenum">
              <a:rPr lang="zh-CN" altLang="en-US" smtClean="0"/>
              <a:t>11</a:t>
            </a:fld>
            <a:endParaRPr lang="zh-CN" altLang="en-US"/>
          </a:p>
        </p:txBody>
      </p:sp>
    </p:spTree>
    <p:extLst>
      <p:ext uri="{BB962C8B-B14F-4D97-AF65-F5344CB8AC3E}">
        <p14:creationId xmlns:p14="http://schemas.microsoft.com/office/powerpoint/2010/main" val="34107224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720EC3-C477-4BDE-8482-65D3ACF0AE58}" type="slidenum">
              <a:rPr lang="zh-CN" altLang="en-US" smtClean="0"/>
              <a:t>12</a:t>
            </a:fld>
            <a:endParaRPr lang="zh-CN" altLang="en-US"/>
          </a:p>
        </p:txBody>
      </p:sp>
    </p:spTree>
    <p:extLst>
      <p:ext uri="{BB962C8B-B14F-4D97-AF65-F5344CB8AC3E}">
        <p14:creationId xmlns:p14="http://schemas.microsoft.com/office/powerpoint/2010/main" val="21204886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720EC3-C477-4BDE-8482-65D3ACF0AE58}" type="slidenum">
              <a:rPr lang="zh-CN" altLang="en-US" smtClean="0"/>
              <a:t>13</a:t>
            </a:fld>
            <a:endParaRPr lang="zh-CN" altLang="en-US"/>
          </a:p>
        </p:txBody>
      </p:sp>
    </p:spTree>
    <p:extLst>
      <p:ext uri="{BB962C8B-B14F-4D97-AF65-F5344CB8AC3E}">
        <p14:creationId xmlns:p14="http://schemas.microsoft.com/office/powerpoint/2010/main" val="15252133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720EC3-C477-4BDE-8482-65D3ACF0AE58}" type="slidenum">
              <a:rPr lang="zh-CN" altLang="en-US" smtClean="0"/>
              <a:t>14</a:t>
            </a:fld>
            <a:endParaRPr lang="zh-CN" altLang="en-US"/>
          </a:p>
        </p:txBody>
      </p:sp>
    </p:spTree>
    <p:extLst>
      <p:ext uri="{BB962C8B-B14F-4D97-AF65-F5344CB8AC3E}">
        <p14:creationId xmlns:p14="http://schemas.microsoft.com/office/powerpoint/2010/main" val="38676517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720EC3-C477-4BDE-8482-65D3ACF0AE58}" type="slidenum">
              <a:rPr lang="zh-CN" altLang="en-US" smtClean="0"/>
              <a:t>15</a:t>
            </a:fld>
            <a:endParaRPr lang="zh-CN" altLang="en-US"/>
          </a:p>
        </p:txBody>
      </p:sp>
    </p:spTree>
    <p:extLst>
      <p:ext uri="{BB962C8B-B14F-4D97-AF65-F5344CB8AC3E}">
        <p14:creationId xmlns:p14="http://schemas.microsoft.com/office/powerpoint/2010/main" val="42003917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720EC3-C477-4BDE-8482-65D3ACF0AE58}" type="slidenum">
              <a:rPr lang="zh-CN" altLang="en-US" smtClean="0"/>
              <a:t>16</a:t>
            </a:fld>
            <a:endParaRPr lang="zh-CN" altLang="en-US"/>
          </a:p>
        </p:txBody>
      </p:sp>
    </p:spTree>
    <p:extLst>
      <p:ext uri="{BB962C8B-B14F-4D97-AF65-F5344CB8AC3E}">
        <p14:creationId xmlns:p14="http://schemas.microsoft.com/office/powerpoint/2010/main" val="19768563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720EC3-C477-4BDE-8482-65D3ACF0AE58}" type="slidenum">
              <a:rPr lang="zh-CN" altLang="en-US" smtClean="0"/>
              <a:t>17</a:t>
            </a:fld>
            <a:endParaRPr lang="zh-CN" altLang="en-US"/>
          </a:p>
        </p:txBody>
      </p:sp>
    </p:spTree>
    <p:extLst>
      <p:ext uri="{BB962C8B-B14F-4D97-AF65-F5344CB8AC3E}">
        <p14:creationId xmlns:p14="http://schemas.microsoft.com/office/powerpoint/2010/main" val="11749628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720EC3-C477-4BDE-8482-65D3ACF0AE58}" type="slidenum">
              <a:rPr lang="zh-CN" altLang="en-US" smtClean="0"/>
              <a:t>18</a:t>
            </a:fld>
            <a:endParaRPr lang="zh-CN" altLang="en-US"/>
          </a:p>
        </p:txBody>
      </p:sp>
    </p:spTree>
    <p:extLst>
      <p:ext uri="{BB962C8B-B14F-4D97-AF65-F5344CB8AC3E}">
        <p14:creationId xmlns:p14="http://schemas.microsoft.com/office/powerpoint/2010/main" val="23173799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720EC3-C477-4BDE-8482-65D3ACF0AE58}" type="slidenum">
              <a:rPr lang="zh-CN" altLang="en-US" smtClean="0"/>
              <a:t>19</a:t>
            </a:fld>
            <a:endParaRPr lang="zh-CN" altLang="en-US"/>
          </a:p>
        </p:txBody>
      </p:sp>
    </p:spTree>
    <p:extLst>
      <p:ext uri="{BB962C8B-B14F-4D97-AF65-F5344CB8AC3E}">
        <p14:creationId xmlns:p14="http://schemas.microsoft.com/office/powerpoint/2010/main" val="40560287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720EC3-C477-4BDE-8482-65D3ACF0AE58}" type="slidenum">
              <a:rPr lang="zh-CN" altLang="en-US" smtClean="0"/>
              <a:t>2</a:t>
            </a:fld>
            <a:endParaRPr lang="zh-CN" altLang="en-US"/>
          </a:p>
        </p:txBody>
      </p:sp>
    </p:spTree>
    <p:extLst>
      <p:ext uri="{BB962C8B-B14F-4D97-AF65-F5344CB8AC3E}">
        <p14:creationId xmlns:p14="http://schemas.microsoft.com/office/powerpoint/2010/main" val="41483293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720EC3-C477-4BDE-8482-65D3ACF0AE58}" type="slidenum">
              <a:rPr lang="zh-CN" altLang="en-US" smtClean="0"/>
              <a:t>20</a:t>
            </a:fld>
            <a:endParaRPr lang="zh-CN" altLang="en-US"/>
          </a:p>
        </p:txBody>
      </p:sp>
    </p:spTree>
    <p:extLst>
      <p:ext uri="{BB962C8B-B14F-4D97-AF65-F5344CB8AC3E}">
        <p14:creationId xmlns:p14="http://schemas.microsoft.com/office/powerpoint/2010/main" val="13853358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720EC3-C477-4BDE-8482-65D3ACF0AE58}" type="slidenum">
              <a:rPr lang="zh-CN" altLang="en-US" smtClean="0"/>
              <a:t>21</a:t>
            </a:fld>
            <a:endParaRPr lang="zh-CN" altLang="en-US"/>
          </a:p>
        </p:txBody>
      </p:sp>
    </p:spTree>
    <p:extLst>
      <p:ext uri="{BB962C8B-B14F-4D97-AF65-F5344CB8AC3E}">
        <p14:creationId xmlns:p14="http://schemas.microsoft.com/office/powerpoint/2010/main" val="34079443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720EC3-C477-4BDE-8482-65D3ACF0AE58}" type="slidenum">
              <a:rPr lang="zh-CN" altLang="en-US" smtClean="0"/>
              <a:t>22</a:t>
            </a:fld>
            <a:endParaRPr lang="zh-CN" altLang="en-US"/>
          </a:p>
        </p:txBody>
      </p:sp>
    </p:spTree>
    <p:extLst>
      <p:ext uri="{BB962C8B-B14F-4D97-AF65-F5344CB8AC3E}">
        <p14:creationId xmlns:p14="http://schemas.microsoft.com/office/powerpoint/2010/main" val="3663205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720EC3-C477-4BDE-8482-65D3ACF0AE58}" type="slidenum">
              <a:rPr lang="zh-CN" altLang="en-US" smtClean="0"/>
              <a:t>23</a:t>
            </a:fld>
            <a:endParaRPr lang="zh-CN" altLang="en-US"/>
          </a:p>
        </p:txBody>
      </p:sp>
    </p:spTree>
    <p:extLst>
      <p:ext uri="{BB962C8B-B14F-4D97-AF65-F5344CB8AC3E}">
        <p14:creationId xmlns:p14="http://schemas.microsoft.com/office/powerpoint/2010/main" val="18923509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720EC3-C477-4BDE-8482-65D3ACF0AE58}" type="slidenum">
              <a:rPr lang="zh-CN" altLang="en-US" smtClean="0"/>
              <a:t>24</a:t>
            </a:fld>
            <a:endParaRPr lang="zh-CN" altLang="en-US"/>
          </a:p>
        </p:txBody>
      </p:sp>
    </p:spTree>
    <p:extLst>
      <p:ext uri="{BB962C8B-B14F-4D97-AF65-F5344CB8AC3E}">
        <p14:creationId xmlns:p14="http://schemas.microsoft.com/office/powerpoint/2010/main" val="6534007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720EC3-C477-4BDE-8482-65D3ACF0AE58}" type="slidenum">
              <a:rPr lang="zh-CN" altLang="en-US" smtClean="0"/>
              <a:t>25</a:t>
            </a:fld>
            <a:endParaRPr lang="zh-CN" altLang="en-US"/>
          </a:p>
        </p:txBody>
      </p:sp>
    </p:spTree>
    <p:extLst>
      <p:ext uri="{BB962C8B-B14F-4D97-AF65-F5344CB8AC3E}">
        <p14:creationId xmlns:p14="http://schemas.microsoft.com/office/powerpoint/2010/main" val="10670373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720EC3-C477-4BDE-8482-65D3ACF0AE58}" type="slidenum">
              <a:rPr lang="zh-CN" altLang="en-US" smtClean="0"/>
              <a:t>3</a:t>
            </a:fld>
            <a:endParaRPr lang="zh-CN" altLang="en-US"/>
          </a:p>
        </p:txBody>
      </p:sp>
    </p:spTree>
    <p:extLst>
      <p:ext uri="{BB962C8B-B14F-4D97-AF65-F5344CB8AC3E}">
        <p14:creationId xmlns:p14="http://schemas.microsoft.com/office/powerpoint/2010/main" val="12631466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720EC3-C477-4BDE-8482-65D3ACF0AE58}" type="slidenum">
              <a:rPr lang="zh-CN" altLang="en-US" smtClean="0"/>
              <a:t>4</a:t>
            </a:fld>
            <a:endParaRPr lang="zh-CN" altLang="en-US"/>
          </a:p>
        </p:txBody>
      </p:sp>
    </p:spTree>
    <p:extLst>
      <p:ext uri="{BB962C8B-B14F-4D97-AF65-F5344CB8AC3E}">
        <p14:creationId xmlns:p14="http://schemas.microsoft.com/office/powerpoint/2010/main" val="26325609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720EC3-C477-4BDE-8482-65D3ACF0AE58}" type="slidenum">
              <a:rPr lang="zh-CN" altLang="en-US" smtClean="0"/>
              <a:t>5</a:t>
            </a:fld>
            <a:endParaRPr lang="zh-CN" altLang="en-US"/>
          </a:p>
        </p:txBody>
      </p:sp>
    </p:spTree>
    <p:extLst>
      <p:ext uri="{BB962C8B-B14F-4D97-AF65-F5344CB8AC3E}">
        <p14:creationId xmlns:p14="http://schemas.microsoft.com/office/powerpoint/2010/main" val="3183321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720EC3-C477-4BDE-8482-65D3ACF0AE58}" type="slidenum">
              <a:rPr lang="zh-CN" altLang="en-US" smtClean="0"/>
              <a:t>6</a:t>
            </a:fld>
            <a:endParaRPr lang="zh-CN" altLang="en-US"/>
          </a:p>
        </p:txBody>
      </p:sp>
    </p:spTree>
    <p:extLst>
      <p:ext uri="{BB962C8B-B14F-4D97-AF65-F5344CB8AC3E}">
        <p14:creationId xmlns:p14="http://schemas.microsoft.com/office/powerpoint/2010/main" val="18357037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720EC3-C477-4BDE-8482-65D3ACF0AE58}" type="slidenum">
              <a:rPr lang="zh-CN" altLang="en-US" smtClean="0"/>
              <a:t>7</a:t>
            </a:fld>
            <a:endParaRPr lang="zh-CN" altLang="en-US"/>
          </a:p>
        </p:txBody>
      </p:sp>
    </p:spTree>
    <p:extLst>
      <p:ext uri="{BB962C8B-B14F-4D97-AF65-F5344CB8AC3E}">
        <p14:creationId xmlns:p14="http://schemas.microsoft.com/office/powerpoint/2010/main" val="41427810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720EC3-C477-4BDE-8482-65D3ACF0AE58}" type="slidenum">
              <a:rPr lang="zh-CN" altLang="en-US" smtClean="0"/>
              <a:t>8</a:t>
            </a:fld>
            <a:endParaRPr lang="zh-CN" altLang="en-US"/>
          </a:p>
        </p:txBody>
      </p:sp>
    </p:spTree>
    <p:extLst>
      <p:ext uri="{BB962C8B-B14F-4D97-AF65-F5344CB8AC3E}">
        <p14:creationId xmlns:p14="http://schemas.microsoft.com/office/powerpoint/2010/main" val="33632794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720EC3-C477-4BDE-8482-65D3ACF0AE58}" type="slidenum">
              <a:rPr lang="zh-CN" altLang="en-US" smtClean="0"/>
              <a:t>9</a:t>
            </a:fld>
            <a:endParaRPr lang="zh-CN" altLang="en-US"/>
          </a:p>
        </p:txBody>
      </p:sp>
    </p:spTree>
    <p:extLst>
      <p:ext uri="{BB962C8B-B14F-4D97-AF65-F5344CB8AC3E}">
        <p14:creationId xmlns:p14="http://schemas.microsoft.com/office/powerpoint/2010/main" val="6508726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2017/10/29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2017/10/29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2017/10/29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2017/10/29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2017/10/29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2017/10/29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2017/10/29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2017/10/29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2017/10/29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2017/10/29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l="-6000" r="-6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2017/10/29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6.png"/><Relationship Id="rId5" Type="http://schemas.microsoft.com/office/2007/relationships/hdphoto" Target="../media/hdphoto1.wdp"/><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6.png"/><Relationship Id="rId5" Type="http://schemas.microsoft.com/office/2007/relationships/hdphoto" Target="../media/hdphoto1.wdp"/><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6.png"/><Relationship Id="rId5" Type="http://schemas.microsoft.com/office/2007/relationships/hdphoto" Target="../media/hdphoto1.wdp"/><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00" y="0"/>
            <a:ext cx="12192000" cy="6859200"/>
          </a:xfrm>
          <a:prstGeom prst="rect">
            <a:avLst/>
          </a:prstGeom>
        </p:spPr>
      </p:pic>
      <p:sp>
        <p:nvSpPr>
          <p:cNvPr id="3" name="Freeform 5"/>
          <p:cNvSpPr/>
          <p:nvPr/>
        </p:nvSpPr>
        <p:spPr bwMode="auto">
          <a:xfrm>
            <a:off x="5652695" y="716719"/>
            <a:ext cx="1119167" cy="1122924"/>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C00000"/>
          </a:solidFill>
          <a:ln>
            <a:noFill/>
          </a:ln>
          <a:effectLst/>
        </p:spPr>
        <p:txBody>
          <a:bodyPr vert="horz" wrap="square" lIns="121920" tIns="60960" rIns="121920" bIns="60960" numCol="1" anchor="t" anchorCtr="0" compatLnSpc="1"/>
          <a:lstStyle/>
          <a:p>
            <a:endParaRPr lang="zh-CN" altLang="en-US" sz="2400">
              <a:gradFill>
                <a:gsLst>
                  <a:gs pos="0">
                    <a:prstClr val="white">
                      <a:lumMod val="95000"/>
                    </a:prstClr>
                  </a:gs>
                  <a:gs pos="100000">
                    <a:prstClr val="white"/>
                  </a:gs>
                </a:gsLst>
                <a:lin ang="5400000" scaled="0"/>
              </a:gradFill>
            </a:endParaRPr>
          </a:p>
        </p:txBody>
      </p:sp>
      <p:sp>
        <p:nvSpPr>
          <p:cNvPr id="4" name="矩形 3"/>
          <p:cNvSpPr/>
          <p:nvPr/>
        </p:nvSpPr>
        <p:spPr>
          <a:xfrm>
            <a:off x="1437066" y="2016353"/>
            <a:ext cx="9550423" cy="2306955"/>
          </a:xfrm>
          <a:prstGeom prst="rect">
            <a:avLst/>
          </a:prstGeom>
        </p:spPr>
        <p:txBody>
          <a:bodyPr wrap="square">
            <a:spAutoFit/>
          </a:bodyPr>
          <a:lstStyle/>
          <a:p>
            <a:pPr lvl="0" algn="ctr"/>
            <a:r>
              <a:rPr lang="zh-CN" altLang="en-US" sz="7200" b="1" dirty="0">
                <a:solidFill>
                  <a:srgbClr val="C00000"/>
                </a:solidFill>
                <a:latin typeface="微软雅黑" panose="020B0503020204020204" charset="-122"/>
                <a:ea typeface="微软雅黑" panose="020B0503020204020204" charset="-122"/>
              </a:rPr>
              <a:t>基层党支部书记党建</a:t>
            </a:r>
          </a:p>
          <a:p>
            <a:pPr lvl="0" algn="ctr"/>
            <a:r>
              <a:rPr lang="zh-CN" altLang="en-US" sz="7200" b="1" dirty="0">
                <a:solidFill>
                  <a:srgbClr val="C00000"/>
                </a:solidFill>
                <a:latin typeface="微软雅黑" panose="020B0503020204020204" charset="-122"/>
                <a:ea typeface="微软雅黑" panose="020B0503020204020204" charset="-122"/>
              </a:rPr>
              <a:t>工作述职报告PPT</a:t>
            </a:r>
          </a:p>
        </p:txBody>
      </p:sp>
      <p:sp>
        <p:nvSpPr>
          <p:cNvPr id="6" name="TextBox 29"/>
          <p:cNvSpPr txBox="1"/>
          <p:nvPr/>
        </p:nvSpPr>
        <p:spPr>
          <a:xfrm>
            <a:off x="3744033" y="4354801"/>
            <a:ext cx="4936490" cy="368300"/>
          </a:xfrm>
          <a:prstGeom prst="rect">
            <a:avLst/>
          </a:prstGeom>
          <a:noFill/>
        </p:spPr>
        <p:txBody>
          <a:bodyPr wrap="none" rtlCol="0">
            <a:spAutoFit/>
          </a:bodyPr>
          <a:lstStyle/>
          <a:p>
            <a:pPr algn="l"/>
            <a:r>
              <a:rPr spc="400" dirty="0">
                <a:solidFill>
                  <a:schemeClr val="tx1">
                    <a:lumMod val="85000"/>
                    <a:lumOff val="15000"/>
                  </a:schemeClr>
                </a:solidFill>
                <a:latin typeface="微软雅黑" panose="020B0503020204020204" charset="-122"/>
                <a:ea typeface="微软雅黑" panose="020B0503020204020204" charset="-122"/>
              </a:rPr>
              <a:t>基层党支部书记党建工作述职报告PPT</a:t>
            </a:r>
          </a:p>
        </p:txBody>
      </p:sp>
      <p:pic>
        <p:nvPicPr>
          <p:cNvPr id="7" name="图片 6"/>
          <p:cNvPicPr>
            <a:picLocks noChangeAspect="1"/>
          </p:cNvPicPr>
          <p:nvPr/>
        </p:nvPicPr>
        <p:blipFill>
          <a:blip r:embed="rId6" cstate="print"/>
          <a:stretch>
            <a:fillRect/>
          </a:stretch>
        </p:blipFill>
        <p:spPr>
          <a:xfrm rot="15720000">
            <a:off x="9929810" y="814156"/>
            <a:ext cx="1203920" cy="1158714"/>
          </a:xfrm>
          <a:prstGeom prst="rect">
            <a:avLst/>
          </a:prstGeom>
        </p:spPr>
      </p:pic>
      <p:pic>
        <p:nvPicPr>
          <p:cNvPr id="5" name="中国爱乐乐团 - 吕其明 ／ 红旗颂">
            <a:hlinkClick r:id="" action="ppaction://media"/>
            <a:extLst>
              <a:ext uri="{FF2B5EF4-FFF2-40B4-BE49-F238E27FC236}">
                <a16:creationId xmlns:a16="http://schemas.microsoft.com/office/drawing/2014/main" id="{185FA37C-59BD-4951-B7F6-9D72EA3B6A53}"/>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609000" y="232144"/>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4877"/>
    </mc:Choice>
    <mc:Fallback>
      <p:transition spd="slow" advTm="487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anim calcmode="lin" valueType="num">
                                      <p:cBhvr>
                                        <p:cTn id="11" dur="500" fill="hold"/>
                                        <p:tgtEl>
                                          <p:spTgt spid="7"/>
                                        </p:tgtEl>
                                        <p:attrNameLst>
                                          <p:attrName>ppt_x</p:attrName>
                                        </p:attrNameLst>
                                      </p:cBhvr>
                                      <p:tavLst>
                                        <p:tav tm="0">
                                          <p:val>
                                            <p:strVal val="#ppt_x"/>
                                          </p:val>
                                        </p:tav>
                                        <p:tav tm="100000">
                                          <p:val>
                                            <p:strVal val="#ppt_x"/>
                                          </p:val>
                                        </p:tav>
                                      </p:tavLst>
                                    </p:anim>
                                    <p:anim calcmode="lin" valueType="num">
                                      <p:cBhvr>
                                        <p:cTn id="12" dur="500" fill="hold"/>
                                        <p:tgtEl>
                                          <p:spTgt spid="7"/>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1000" fill="hold"/>
                                        <p:tgtEl>
                                          <p:spTgt spid="3"/>
                                        </p:tgtEl>
                                        <p:attrNameLst>
                                          <p:attrName>ppt_w</p:attrName>
                                        </p:attrNameLst>
                                      </p:cBhvr>
                                      <p:tavLst>
                                        <p:tav tm="0">
                                          <p:val>
                                            <p:fltVal val="0"/>
                                          </p:val>
                                        </p:tav>
                                        <p:tav tm="100000">
                                          <p:val>
                                            <p:strVal val="#ppt_w"/>
                                          </p:val>
                                        </p:tav>
                                      </p:tavLst>
                                    </p:anim>
                                    <p:anim calcmode="lin" valueType="num">
                                      <p:cBhvr>
                                        <p:cTn id="17" dur="1000" fill="hold"/>
                                        <p:tgtEl>
                                          <p:spTgt spid="3"/>
                                        </p:tgtEl>
                                        <p:attrNameLst>
                                          <p:attrName>ppt_h</p:attrName>
                                        </p:attrNameLst>
                                      </p:cBhvr>
                                      <p:tavLst>
                                        <p:tav tm="0">
                                          <p:val>
                                            <p:fltVal val="0"/>
                                          </p:val>
                                        </p:tav>
                                        <p:tav tm="100000">
                                          <p:val>
                                            <p:strVal val="#ppt_h"/>
                                          </p:val>
                                        </p:tav>
                                      </p:tavLst>
                                    </p:anim>
                                    <p:animEffect transition="in" filter="fade">
                                      <p:cBhvr>
                                        <p:cTn id="18" dur="1000"/>
                                        <p:tgtEl>
                                          <p:spTgt spid="3"/>
                                        </p:tgtEl>
                                      </p:cBhvr>
                                    </p:animEffect>
                                  </p:childTnLst>
                                </p:cTn>
                              </p:par>
                            </p:childTnLst>
                          </p:cTn>
                        </p:par>
                        <p:par>
                          <p:cTn id="19" fill="hold">
                            <p:stCondLst>
                              <p:cond delay="1500"/>
                            </p:stCondLst>
                            <p:childTnLst>
                              <p:par>
                                <p:cTn id="20" presetID="23" presetClass="entr" presetSubtype="32"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strVal val="4*#ppt_w"/>
                                          </p:val>
                                        </p:tav>
                                        <p:tav tm="100000">
                                          <p:val>
                                            <p:strVal val="#ppt_w"/>
                                          </p:val>
                                        </p:tav>
                                      </p:tavLst>
                                    </p:anim>
                                    <p:anim calcmode="lin" valueType="num">
                                      <p:cBhvr>
                                        <p:cTn id="23" dur="500" fill="hold"/>
                                        <p:tgtEl>
                                          <p:spTgt spid="4"/>
                                        </p:tgtEl>
                                        <p:attrNameLst>
                                          <p:attrName>ppt_h</p:attrName>
                                        </p:attrNameLst>
                                      </p:cBhvr>
                                      <p:tavLst>
                                        <p:tav tm="0">
                                          <p:val>
                                            <p:strVal val="4*#ppt_h"/>
                                          </p:val>
                                        </p:tav>
                                        <p:tav tm="100000">
                                          <p:val>
                                            <p:strVal val="#ppt_h"/>
                                          </p:val>
                                        </p:tav>
                                      </p:tavLst>
                                    </p:anim>
                                  </p:childTnLst>
                                </p:cTn>
                              </p:par>
                            </p:childTnLst>
                          </p:cTn>
                        </p:par>
                        <p:par>
                          <p:cTn id="24" fill="hold">
                            <p:stCondLst>
                              <p:cond delay="2000"/>
                            </p:stCondLst>
                            <p:childTnLst>
                              <p:par>
                                <p:cTn id="25" presetID="22" presetClass="entr" presetSubtype="8" fill="hold" grpId="0" nodeType="afterEffect">
                                  <p:stCondLst>
                                    <p:cond delay="0"/>
                                  </p:stCondLst>
                                  <p:iterate type="lt">
                                    <p:tmPct val="13333"/>
                                  </p:iterate>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8" repeatCount="indefinite" fill="hold" display="0">
                  <p:stCondLst>
                    <p:cond delay="indefinite"/>
                  </p:stCondLst>
                  <p:endCondLst>
                    <p:cond evt="onStopAudio" delay="0">
                      <p:tgtEl>
                        <p:sldTgt/>
                      </p:tgtEl>
                    </p:cond>
                  </p:endCondLst>
                </p:cTn>
                <p:tgtEl>
                  <p:spTgt spid="5"/>
                </p:tgtEl>
              </p:cMediaNode>
            </p:audio>
          </p:childTnLst>
        </p:cTn>
      </p:par>
    </p:tnLst>
    <p:bldLst>
      <p:bldP spid="3" grpId="0" bldLvl="0" animBg="1"/>
      <p:bldP spid="4" grpId="0"/>
      <p:bldP spid="6" grpId="0"/>
    </p:bldLst>
  </p:timing>
  <p:extLst>
    <p:ext uri="{E180D4A7-C9FB-4DFB-919C-405C955672EB}">
      <p14:showEvtLst xmlns:p14="http://schemas.microsoft.com/office/powerpoint/2010/main">
        <p14:playEvt time="187" objId="5"/>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userDrawn="1"/>
        </p:nvSpPr>
        <p:spPr>
          <a:xfrm flipV="1">
            <a:off x="602" y="11089"/>
            <a:ext cx="12192000" cy="880337"/>
          </a:xfrm>
          <a:prstGeom prst="rect">
            <a:avLst/>
          </a:prstGeom>
          <a:solidFill>
            <a:srgbClr val="D1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矩形 9"/>
          <p:cNvSpPr/>
          <p:nvPr userDrawn="1"/>
        </p:nvSpPr>
        <p:spPr>
          <a:xfrm>
            <a:off x="602" y="939367"/>
            <a:ext cx="12191999" cy="60969"/>
          </a:xfrm>
          <a:prstGeom prst="rect">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panose="020F0502020204030204"/>
              <a:ea typeface="微软雅黑" panose="020B0503020204020204" charset="-122"/>
              <a:cs typeface="+mn-cs"/>
            </a:endParaRPr>
          </a:p>
        </p:txBody>
      </p:sp>
      <p:pic>
        <p:nvPicPr>
          <p:cNvPr id="9" name="Picture 2" descr="E:\0000000我图PPT\00001PNG素材\01党委政府\天安门抽象.png"/>
          <p:cNvPicPr>
            <a:picLocks noChangeAspect="1" noChangeArrowheads="1"/>
          </p:cNvPicPr>
          <p:nvPr userDrawn="1"/>
        </p:nvPicPr>
        <p:blipFill>
          <a:blip r:embed="rId3" cstate="print">
            <a:extLst>
              <a:ext uri="{BEBA8EAE-BF5A-486C-A8C5-ECC9F3942E4B}">
                <a14:imgProps xmlns:a14="http://schemas.microsoft.com/office/drawing/2010/main">
                  <a14:imgLayer r:embed="rId4">
                    <a14:imgEffect>
                      <a14:brightnessContrast bright="100000" contrast="24000"/>
                    </a14:imgEffect>
                  </a14:imgLayer>
                </a14:imgProps>
              </a:ext>
              <a:ext uri="{28A0092B-C50C-407E-A947-70E740481C1C}">
                <a14:useLocalDpi xmlns:a14="http://schemas.microsoft.com/office/drawing/2010/main" val="0"/>
              </a:ext>
            </a:extLst>
          </a:blip>
          <a:srcRect/>
          <a:stretch>
            <a:fillRect/>
          </a:stretch>
        </p:blipFill>
        <p:spPr bwMode="auto">
          <a:xfrm>
            <a:off x="10046748" y="-7877"/>
            <a:ext cx="2145852" cy="89930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p:cNvPicPr>
            <a:picLocks noChangeAspect="1" noChangeArrowheads="1"/>
          </p:cNvPicPr>
          <p:nvPr userDrawn="1"/>
        </p:nvPicPr>
        <p:blipFill>
          <a:blip r:embed="rId5" cstate="print">
            <a:extLst>
              <a:ext uri="{28A0092B-C50C-407E-A947-70E740481C1C}">
                <a14:useLocalDpi xmlns:a14="http://schemas.microsoft.com/office/drawing/2010/main" val="0"/>
              </a:ext>
            </a:extLst>
          </a:blip>
          <a:stretch>
            <a:fillRect/>
          </a:stretch>
        </p:blipFill>
        <p:spPr bwMode="auto">
          <a:xfrm>
            <a:off x="191944" y="86684"/>
            <a:ext cx="1226921" cy="72914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4"/>
          <p:cNvSpPr txBox="1"/>
          <p:nvPr/>
        </p:nvSpPr>
        <p:spPr>
          <a:xfrm>
            <a:off x="1416080" y="340532"/>
            <a:ext cx="3840480" cy="460375"/>
          </a:xfrm>
          <a:prstGeom prst="rect">
            <a:avLst/>
          </a:prstGeom>
          <a:noFill/>
        </p:spPr>
        <p:txBody>
          <a:bodyPr wrap="none" lIns="91440" tIns="45720" rIns="91440" bIns="45720" rtlCol="0">
            <a:spAutoFit/>
          </a:bodyPr>
          <a:lstStyle/>
          <a:p>
            <a:pPr algn="l"/>
            <a:r>
              <a:rPr lang="zh-CN" altLang="en-US" sz="2400" b="1" dirty="0">
                <a:solidFill>
                  <a:schemeClr val="bg1"/>
                </a:solidFill>
                <a:latin typeface="微软雅黑" panose="020B0503020204020204" charset="-122"/>
                <a:ea typeface="微软雅黑" panose="020B0503020204020204" charset="-122"/>
              </a:rPr>
              <a:t>二是着力提升党建领导能力</a:t>
            </a:r>
          </a:p>
        </p:txBody>
      </p:sp>
      <p:pic>
        <p:nvPicPr>
          <p:cNvPr id="16" name="图片 15" descr="246de5d3ff26528e22228fd3489e033c"/>
          <p:cNvPicPr>
            <a:picLocks noChangeAspect="1"/>
          </p:cNvPicPr>
          <p:nvPr/>
        </p:nvPicPr>
        <p:blipFill>
          <a:blip r:embed="rId6"/>
          <a:stretch>
            <a:fillRect/>
          </a:stretch>
        </p:blipFill>
        <p:spPr>
          <a:xfrm>
            <a:off x="-13369" y="5490809"/>
            <a:ext cx="12216131" cy="1385571"/>
          </a:xfrm>
          <a:prstGeom prst="rect">
            <a:avLst/>
          </a:prstGeom>
        </p:spPr>
      </p:pic>
      <p:grpSp>
        <p:nvGrpSpPr>
          <p:cNvPr id="3" name="组合 2"/>
          <p:cNvGrpSpPr/>
          <p:nvPr/>
        </p:nvGrpSpPr>
        <p:grpSpPr>
          <a:xfrm>
            <a:off x="1165366" y="1852938"/>
            <a:ext cx="1800000" cy="3108051"/>
            <a:chOff x="1811025" y="1689040"/>
            <a:chExt cx="1800000" cy="3108051"/>
          </a:xfrm>
        </p:grpSpPr>
        <p:sp>
          <p:nvSpPr>
            <p:cNvPr id="4" name="矩形: 圆角 3"/>
            <p:cNvSpPr/>
            <p:nvPr/>
          </p:nvSpPr>
          <p:spPr>
            <a:xfrm>
              <a:off x="1811025" y="3537091"/>
              <a:ext cx="1800000" cy="1260000"/>
            </a:xfrm>
            <a:prstGeom prst="roundRect">
              <a:avLst>
                <a:gd name="adj" fmla="val 1307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gradFill>
                    <a:gsLst>
                      <a:gs pos="90000">
                        <a:srgbClr val="C00000"/>
                      </a:gs>
                      <a:gs pos="30000">
                        <a:srgbClr val="FF0000"/>
                      </a:gs>
                    </a:gsLst>
                    <a:lin ang="5400000" scaled="0"/>
                  </a:gradFill>
                  <a:latin typeface="微软雅黑" panose="020B0503020204020204" charset="-122"/>
                  <a:ea typeface="微软雅黑" panose="020B0503020204020204" charset="-122"/>
                </a:rPr>
                <a:t>第二部分  </a:t>
              </a:r>
              <a:endParaRPr lang="en-US" altLang="zh-CN" sz="2800" b="1" dirty="0">
                <a:gradFill>
                  <a:gsLst>
                    <a:gs pos="90000">
                      <a:srgbClr val="C00000"/>
                    </a:gs>
                    <a:gs pos="30000">
                      <a:srgbClr val="FF0000"/>
                    </a:gs>
                  </a:gsLst>
                  <a:lin ang="5400000" scaled="0"/>
                </a:gradFill>
                <a:latin typeface="微软雅黑" panose="020B0503020204020204" charset="-122"/>
                <a:ea typeface="微软雅黑" panose="020B0503020204020204" charset="-122"/>
              </a:endParaRPr>
            </a:p>
            <a:p>
              <a:pPr algn="ctr"/>
              <a:r>
                <a:rPr lang="zh-CN" altLang="en-US" sz="2800" b="1" dirty="0">
                  <a:gradFill>
                    <a:gsLst>
                      <a:gs pos="90000">
                        <a:srgbClr val="C00000"/>
                      </a:gs>
                      <a:gs pos="30000">
                        <a:srgbClr val="FF0000"/>
                      </a:gs>
                    </a:gsLst>
                    <a:lin ang="5400000" scaled="0"/>
                  </a:gradFill>
                  <a:latin typeface="微软雅黑" panose="020B0503020204020204" charset="-122"/>
                  <a:ea typeface="微软雅黑" panose="020B0503020204020204" charset="-122"/>
                </a:rPr>
                <a:t>主体部分</a:t>
              </a:r>
              <a:endParaRPr lang="en-US" altLang="zh-CN" sz="2800" b="1" dirty="0">
                <a:gradFill>
                  <a:gsLst>
                    <a:gs pos="90000">
                      <a:srgbClr val="C00000"/>
                    </a:gs>
                    <a:gs pos="30000">
                      <a:srgbClr val="FF0000"/>
                    </a:gs>
                  </a:gsLst>
                  <a:lin ang="5400000" scaled="0"/>
                </a:gradFill>
                <a:latin typeface="微软雅黑" panose="020B0503020204020204" charset="-122"/>
                <a:ea typeface="微软雅黑" panose="020B0503020204020204" charset="-122"/>
              </a:endParaRPr>
            </a:p>
          </p:txBody>
        </p:sp>
        <p:grpSp>
          <p:nvGrpSpPr>
            <p:cNvPr id="5" name="组合 4"/>
            <p:cNvGrpSpPr/>
            <p:nvPr/>
          </p:nvGrpSpPr>
          <p:grpSpPr>
            <a:xfrm>
              <a:off x="1811025" y="1689040"/>
              <a:ext cx="1800000" cy="1800000"/>
              <a:chOff x="3851921" y="107991"/>
              <a:chExt cx="1792566" cy="1792567"/>
            </a:xfrm>
            <a:gradFill>
              <a:gsLst>
                <a:gs pos="75000">
                  <a:srgbClr val="C00000"/>
                </a:gs>
                <a:gs pos="25000">
                  <a:srgbClr val="FF0000"/>
                </a:gs>
              </a:gsLst>
              <a:lin ang="2700000" scaled="0"/>
            </a:gradFill>
          </p:grpSpPr>
          <p:sp>
            <p:nvSpPr>
              <p:cNvPr id="8" name="Freeform 29"/>
              <p:cNvSpPr/>
              <p:nvPr/>
            </p:nvSpPr>
            <p:spPr bwMode="auto">
              <a:xfrm>
                <a:off x="4401088" y="564469"/>
                <a:ext cx="867835" cy="77549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12" name="任意多边形 14"/>
              <p:cNvSpPr/>
              <p:nvPr/>
            </p:nvSpPr>
            <p:spPr>
              <a:xfrm>
                <a:off x="3851921" y="107991"/>
                <a:ext cx="1792566" cy="1792567"/>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grpSp>
      </p:grpSp>
      <p:sp>
        <p:nvSpPr>
          <p:cNvPr id="18" name="矩形 17"/>
          <p:cNvSpPr/>
          <p:nvPr/>
        </p:nvSpPr>
        <p:spPr>
          <a:xfrm>
            <a:off x="3343802" y="2458080"/>
            <a:ext cx="8013072" cy="2426335"/>
          </a:xfrm>
          <a:prstGeom prst="rect">
            <a:avLst/>
          </a:prstGeom>
        </p:spPr>
        <p:txBody>
          <a:bodyPr wrap="square">
            <a:spAutoFit/>
          </a:bodyPr>
          <a:lstStyle/>
          <a:p>
            <a:pPr marL="285750" indent="-285750">
              <a:lnSpc>
                <a:spcPct val="110000"/>
              </a:lnSpc>
              <a:buFont typeface="Wingdings" panose="05000000000000000000" pitchFamily="2" charset="2"/>
              <a:buChar char="l"/>
            </a:pPr>
            <a:r>
              <a:rPr lang="zh-CN" altLang="en-US" sz="2300" dirty="0">
                <a:solidFill>
                  <a:schemeClr val="tx1">
                    <a:lumMod val="95000"/>
                    <a:lumOff val="5000"/>
                  </a:schemeClr>
                </a:solidFill>
                <a:latin typeface="微软雅黑" panose="020B0503020204020204" charset="-122"/>
                <a:ea typeface="微软雅黑" panose="020B0503020204020204" charset="-122"/>
              </a:rPr>
              <a:t>作为市委办党建工作第一责任人，我严格按照上级党委要求，把“三严三实”专题教育作为重中之重，先后组织办公室班子成员开展集中学习5次、专题交流讨论3次，组织全体人员集中学习20次，为办公室做了“两学一做”学习教育专题党课，进一步规范了党内政治生活，推动了市委办组织建设水平的提升，增强了党组织的凝聚力和战斗力。</a:t>
            </a:r>
          </a:p>
        </p:txBody>
      </p:sp>
      <p:grpSp>
        <p:nvGrpSpPr>
          <p:cNvPr id="28" name="组合 27"/>
          <p:cNvGrpSpPr/>
          <p:nvPr/>
        </p:nvGrpSpPr>
        <p:grpSpPr>
          <a:xfrm>
            <a:off x="3620338" y="1867990"/>
            <a:ext cx="7459994" cy="432000"/>
            <a:chOff x="3886825" y="1796061"/>
            <a:chExt cx="7459994" cy="432000"/>
          </a:xfrm>
        </p:grpSpPr>
        <p:cxnSp>
          <p:nvCxnSpPr>
            <p:cNvPr id="13" name="直接连接符 12"/>
            <p:cNvCxnSpPr/>
            <p:nvPr/>
          </p:nvCxnSpPr>
          <p:spPr>
            <a:xfrm>
              <a:off x="3886825" y="2035893"/>
              <a:ext cx="3265366" cy="528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星形: 五角 14"/>
            <p:cNvSpPr/>
            <p:nvPr/>
          </p:nvSpPr>
          <p:spPr>
            <a:xfrm>
              <a:off x="7400822" y="1796061"/>
              <a:ext cx="432000" cy="432000"/>
            </a:xfrm>
            <a:prstGeom prst="star5">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cxnSp>
          <p:nvCxnSpPr>
            <p:cNvPr id="27" name="直接连接符 26"/>
            <p:cNvCxnSpPr/>
            <p:nvPr/>
          </p:nvCxnSpPr>
          <p:spPr>
            <a:xfrm>
              <a:off x="8081453" y="2035893"/>
              <a:ext cx="3265366" cy="528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5091">
        <p15:prstTrans prst="pageCurlDouble"/>
      </p:transition>
    </mc:Choice>
    <mc:Fallback>
      <p:transition spd="slow" advTm="509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125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275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childTnLst>
                                </p:cTn>
                              </p:par>
                              <p:par>
                                <p:cTn id="12" presetID="2" presetClass="entr" presetSubtype="2" decel="100000" fill="hold" grpId="0" nodeType="withEffect">
                                  <p:stCondLst>
                                    <p:cond delay="3250"/>
                                  </p:stCondLst>
                                  <p:childTnLst>
                                    <p:set>
                                      <p:cBhvr>
                                        <p:cTn id="13" dur="1" fill="hold">
                                          <p:stCondLst>
                                            <p:cond delay="0"/>
                                          </p:stCondLst>
                                        </p:cTn>
                                        <p:tgtEl>
                                          <p:spTgt spid="18"/>
                                        </p:tgtEl>
                                        <p:attrNameLst>
                                          <p:attrName>style.visibility</p:attrName>
                                        </p:attrNameLst>
                                      </p:cBhvr>
                                      <p:to>
                                        <p:strVal val="visible"/>
                                      </p:to>
                                    </p:set>
                                    <p:anim calcmode="lin" valueType="num">
                                      <p:cBhvr additive="base">
                                        <p:cTn id="14" dur="1500" fill="hold"/>
                                        <p:tgtEl>
                                          <p:spTgt spid="18"/>
                                        </p:tgtEl>
                                        <p:attrNameLst>
                                          <p:attrName>ppt_x</p:attrName>
                                        </p:attrNameLst>
                                      </p:cBhvr>
                                      <p:tavLst>
                                        <p:tav tm="0">
                                          <p:val>
                                            <p:strVal val="1+#ppt_w/2"/>
                                          </p:val>
                                        </p:tav>
                                        <p:tav tm="100000">
                                          <p:val>
                                            <p:strVal val="#ppt_x"/>
                                          </p:val>
                                        </p:tav>
                                      </p:tavLst>
                                    </p:anim>
                                    <p:anim calcmode="lin" valueType="num">
                                      <p:cBhvr additive="base">
                                        <p:cTn id="15" dur="1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userDrawn="1"/>
        </p:nvSpPr>
        <p:spPr>
          <a:xfrm flipV="1">
            <a:off x="602" y="11089"/>
            <a:ext cx="12192000" cy="880337"/>
          </a:xfrm>
          <a:prstGeom prst="rect">
            <a:avLst/>
          </a:prstGeom>
          <a:solidFill>
            <a:srgbClr val="D1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矩形 9"/>
          <p:cNvSpPr/>
          <p:nvPr userDrawn="1"/>
        </p:nvSpPr>
        <p:spPr>
          <a:xfrm>
            <a:off x="602" y="939367"/>
            <a:ext cx="12191999" cy="60969"/>
          </a:xfrm>
          <a:prstGeom prst="rect">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panose="020F0502020204030204"/>
              <a:ea typeface="微软雅黑" panose="020B0503020204020204" charset="-122"/>
              <a:cs typeface="+mn-cs"/>
            </a:endParaRPr>
          </a:p>
        </p:txBody>
      </p:sp>
      <p:pic>
        <p:nvPicPr>
          <p:cNvPr id="9" name="Picture 2" descr="E:\0000000我图PPT\00001PNG素材\01党委政府\天安门抽象.png"/>
          <p:cNvPicPr>
            <a:picLocks noChangeAspect="1" noChangeArrowheads="1"/>
          </p:cNvPicPr>
          <p:nvPr userDrawn="1"/>
        </p:nvPicPr>
        <p:blipFill>
          <a:blip r:embed="rId3" cstate="print">
            <a:extLst>
              <a:ext uri="{BEBA8EAE-BF5A-486C-A8C5-ECC9F3942E4B}">
                <a14:imgProps xmlns:a14="http://schemas.microsoft.com/office/drawing/2010/main">
                  <a14:imgLayer r:embed="rId4">
                    <a14:imgEffect>
                      <a14:brightnessContrast bright="100000" contrast="24000"/>
                    </a14:imgEffect>
                  </a14:imgLayer>
                </a14:imgProps>
              </a:ext>
              <a:ext uri="{28A0092B-C50C-407E-A947-70E740481C1C}">
                <a14:useLocalDpi xmlns:a14="http://schemas.microsoft.com/office/drawing/2010/main" val="0"/>
              </a:ext>
            </a:extLst>
          </a:blip>
          <a:srcRect/>
          <a:stretch>
            <a:fillRect/>
          </a:stretch>
        </p:blipFill>
        <p:spPr bwMode="auto">
          <a:xfrm>
            <a:off x="10046748" y="-7877"/>
            <a:ext cx="2145852" cy="89930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p:cNvPicPr>
            <a:picLocks noChangeAspect="1" noChangeArrowheads="1"/>
          </p:cNvPicPr>
          <p:nvPr userDrawn="1"/>
        </p:nvPicPr>
        <p:blipFill>
          <a:blip r:embed="rId5" cstate="print">
            <a:extLst>
              <a:ext uri="{28A0092B-C50C-407E-A947-70E740481C1C}">
                <a14:useLocalDpi xmlns:a14="http://schemas.microsoft.com/office/drawing/2010/main" val="0"/>
              </a:ext>
            </a:extLst>
          </a:blip>
          <a:stretch>
            <a:fillRect/>
          </a:stretch>
        </p:blipFill>
        <p:spPr bwMode="auto">
          <a:xfrm>
            <a:off x="191944" y="86684"/>
            <a:ext cx="1226921" cy="72914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4"/>
          <p:cNvSpPr txBox="1"/>
          <p:nvPr/>
        </p:nvSpPr>
        <p:spPr>
          <a:xfrm>
            <a:off x="1416080" y="340532"/>
            <a:ext cx="3840480" cy="460375"/>
          </a:xfrm>
          <a:prstGeom prst="rect">
            <a:avLst/>
          </a:prstGeom>
          <a:noFill/>
        </p:spPr>
        <p:txBody>
          <a:bodyPr wrap="none" lIns="91440" tIns="45720" rIns="91440" bIns="45720" rtlCol="0">
            <a:spAutoFit/>
          </a:bodyPr>
          <a:lstStyle/>
          <a:p>
            <a:pPr algn="l"/>
            <a:r>
              <a:rPr lang="zh-CN" altLang="en-US" sz="2400" b="1" dirty="0">
                <a:solidFill>
                  <a:schemeClr val="bg1"/>
                </a:solidFill>
                <a:latin typeface="微软雅黑" panose="020B0503020204020204" charset="-122"/>
                <a:ea typeface="微软雅黑" panose="020B0503020204020204" charset="-122"/>
              </a:rPr>
              <a:t>三是切实抓好协调服务工作</a:t>
            </a:r>
          </a:p>
        </p:txBody>
      </p:sp>
      <p:pic>
        <p:nvPicPr>
          <p:cNvPr id="16" name="图片 15" descr="246de5d3ff26528e22228fd3489e033c"/>
          <p:cNvPicPr>
            <a:picLocks noChangeAspect="1"/>
          </p:cNvPicPr>
          <p:nvPr/>
        </p:nvPicPr>
        <p:blipFill>
          <a:blip r:embed="rId6"/>
          <a:stretch>
            <a:fillRect/>
          </a:stretch>
        </p:blipFill>
        <p:spPr>
          <a:xfrm>
            <a:off x="-13369" y="5490809"/>
            <a:ext cx="12216131" cy="1385571"/>
          </a:xfrm>
          <a:prstGeom prst="rect">
            <a:avLst/>
          </a:prstGeom>
        </p:spPr>
      </p:pic>
      <p:grpSp>
        <p:nvGrpSpPr>
          <p:cNvPr id="3" name="组合 2"/>
          <p:cNvGrpSpPr/>
          <p:nvPr/>
        </p:nvGrpSpPr>
        <p:grpSpPr>
          <a:xfrm>
            <a:off x="1165366" y="1852938"/>
            <a:ext cx="1800000" cy="3108051"/>
            <a:chOff x="1811025" y="1689040"/>
            <a:chExt cx="1800000" cy="3108051"/>
          </a:xfrm>
        </p:grpSpPr>
        <p:sp>
          <p:nvSpPr>
            <p:cNvPr id="4" name="矩形: 圆角 3"/>
            <p:cNvSpPr/>
            <p:nvPr/>
          </p:nvSpPr>
          <p:spPr>
            <a:xfrm>
              <a:off x="1811025" y="3537091"/>
              <a:ext cx="1800000" cy="1260000"/>
            </a:xfrm>
            <a:prstGeom prst="roundRect">
              <a:avLst>
                <a:gd name="adj" fmla="val 1307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gradFill>
                    <a:gsLst>
                      <a:gs pos="90000">
                        <a:srgbClr val="C00000"/>
                      </a:gs>
                      <a:gs pos="30000">
                        <a:srgbClr val="FF0000"/>
                      </a:gs>
                    </a:gsLst>
                    <a:lin ang="5400000" scaled="0"/>
                  </a:gradFill>
                  <a:latin typeface="微软雅黑" panose="020B0503020204020204" charset="-122"/>
                  <a:ea typeface="微软雅黑" panose="020B0503020204020204" charset="-122"/>
                </a:rPr>
                <a:t>第三部分  </a:t>
              </a:r>
              <a:endParaRPr lang="en-US" altLang="zh-CN" sz="2800" b="1" dirty="0">
                <a:gradFill>
                  <a:gsLst>
                    <a:gs pos="90000">
                      <a:srgbClr val="C00000"/>
                    </a:gs>
                    <a:gs pos="30000">
                      <a:srgbClr val="FF0000"/>
                    </a:gs>
                  </a:gsLst>
                  <a:lin ang="5400000" scaled="0"/>
                </a:gradFill>
                <a:latin typeface="微软雅黑" panose="020B0503020204020204" charset="-122"/>
                <a:ea typeface="微软雅黑" panose="020B0503020204020204" charset="-122"/>
              </a:endParaRPr>
            </a:p>
            <a:p>
              <a:pPr algn="ctr"/>
              <a:r>
                <a:rPr lang="zh-CN" altLang="en-US" sz="2800" b="1" dirty="0">
                  <a:gradFill>
                    <a:gsLst>
                      <a:gs pos="90000">
                        <a:srgbClr val="C00000"/>
                      </a:gs>
                      <a:gs pos="30000">
                        <a:srgbClr val="FF0000"/>
                      </a:gs>
                    </a:gsLst>
                    <a:lin ang="5400000" scaled="0"/>
                  </a:gradFill>
                  <a:latin typeface="微软雅黑" panose="020B0503020204020204" charset="-122"/>
                  <a:ea typeface="微软雅黑" panose="020B0503020204020204" charset="-122"/>
                </a:rPr>
                <a:t>主体部分</a:t>
              </a:r>
              <a:endParaRPr lang="en-US" altLang="zh-CN" sz="2800" b="1" dirty="0">
                <a:gradFill>
                  <a:gsLst>
                    <a:gs pos="90000">
                      <a:srgbClr val="C00000"/>
                    </a:gs>
                    <a:gs pos="30000">
                      <a:srgbClr val="FF0000"/>
                    </a:gs>
                  </a:gsLst>
                  <a:lin ang="5400000" scaled="0"/>
                </a:gradFill>
                <a:latin typeface="微软雅黑" panose="020B0503020204020204" charset="-122"/>
                <a:ea typeface="微软雅黑" panose="020B0503020204020204" charset="-122"/>
              </a:endParaRPr>
            </a:p>
          </p:txBody>
        </p:sp>
        <p:grpSp>
          <p:nvGrpSpPr>
            <p:cNvPr id="5" name="组合 4"/>
            <p:cNvGrpSpPr/>
            <p:nvPr/>
          </p:nvGrpSpPr>
          <p:grpSpPr>
            <a:xfrm>
              <a:off x="1811025" y="1689040"/>
              <a:ext cx="1800000" cy="1800000"/>
              <a:chOff x="3851921" y="107991"/>
              <a:chExt cx="1792566" cy="1792567"/>
            </a:xfrm>
            <a:gradFill>
              <a:gsLst>
                <a:gs pos="75000">
                  <a:srgbClr val="C00000"/>
                </a:gs>
                <a:gs pos="25000">
                  <a:srgbClr val="FF0000"/>
                </a:gs>
              </a:gsLst>
              <a:lin ang="2700000" scaled="0"/>
            </a:gradFill>
          </p:grpSpPr>
          <p:sp>
            <p:nvSpPr>
              <p:cNvPr id="2" name="Freeform 29"/>
              <p:cNvSpPr/>
              <p:nvPr/>
            </p:nvSpPr>
            <p:spPr bwMode="auto">
              <a:xfrm>
                <a:off x="4401088" y="564469"/>
                <a:ext cx="867835" cy="77549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8" name="任意多边形 14"/>
              <p:cNvSpPr/>
              <p:nvPr/>
            </p:nvSpPr>
            <p:spPr>
              <a:xfrm>
                <a:off x="3851921" y="107991"/>
                <a:ext cx="1792566" cy="1792567"/>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grpSp>
      </p:grpSp>
      <p:sp>
        <p:nvSpPr>
          <p:cNvPr id="18" name="矩形 17"/>
          <p:cNvSpPr/>
          <p:nvPr/>
        </p:nvSpPr>
        <p:spPr>
          <a:xfrm>
            <a:off x="3343802" y="2458080"/>
            <a:ext cx="8013072" cy="2694305"/>
          </a:xfrm>
          <a:prstGeom prst="rect">
            <a:avLst/>
          </a:prstGeom>
        </p:spPr>
        <p:txBody>
          <a:bodyPr wrap="square">
            <a:spAutoFit/>
          </a:bodyPr>
          <a:lstStyle/>
          <a:p>
            <a:pPr marL="285750" indent="-285750">
              <a:lnSpc>
                <a:spcPct val="110000"/>
              </a:lnSpc>
              <a:buFont typeface="Wingdings" panose="05000000000000000000" pitchFamily="2" charset="2"/>
              <a:buChar char="l"/>
            </a:pPr>
            <a:r>
              <a:rPr lang="zh-CN" altLang="en-US" sz="2200" dirty="0">
                <a:solidFill>
                  <a:schemeClr val="tx1">
                    <a:lumMod val="95000"/>
                    <a:lumOff val="5000"/>
                  </a:schemeClr>
                </a:solidFill>
                <a:latin typeface="微软雅黑" panose="020B0503020204020204" charset="-122"/>
                <a:ea typeface="微软雅黑" panose="020B0503020204020204" charset="-122"/>
              </a:rPr>
              <a:t>在市委重大决策和交办任务之后，迅速通过各种方式向有关领导传达转达，及时召集相关人员研究和部署落实措施；充分发挥上级党委与基层组织之间的纽带作用，加强与上级党委机关的联系，积极争取上级的指导和帮助，对下密切与各乡镇、街道、管委会和市直部门的联系，及时搞好上传下达；做好重大活动的协调服务工作，对每个细节和环节都做到了科学把握、精心筹备，各项重要活动如期圆满完成。</a:t>
            </a:r>
          </a:p>
        </p:txBody>
      </p:sp>
      <p:grpSp>
        <p:nvGrpSpPr>
          <p:cNvPr id="28" name="组合 27"/>
          <p:cNvGrpSpPr/>
          <p:nvPr/>
        </p:nvGrpSpPr>
        <p:grpSpPr>
          <a:xfrm>
            <a:off x="3620338" y="1867990"/>
            <a:ext cx="7459994" cy="432000"/>
            <a:chOff x="3886825" y="1796061"/>
            <a:chExt cx="7459994" cy="432000"/>
          </a:xfrm>
        </p:grpSpPr>
        <p:cxnSp>
          <p:nvCxnSpPr>
            <p:cNvPr id="13" name="直接连接符 12"/>
            <p:cNvCxnSpPr/>
            <p:nvPr/>
          </p:nvCxnSpPr>
          <p:spPr>
            <a:xfrm>
              <a:off x="3886825" y="2035893"/>
              <a:ext cx="3265366" cy="528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星形: 五角 14"/>
            <p:cNvSpPr/>
            <p:nvPr/>
          </p:nvSpPr>
          <p:spPr>
            <a:xfrm>
              <a:off x="7400822" y="1796061"/>
              <a:ext cx="432000" cy="432000"/>
            </a:xfrm>
            <a:prstGeom prst="star5">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cxnSp>
          <p:nvCxnSpPr>
            <p:cNvPr id="27" name="直接连接符 26"/>
            <p:cNvCxnSpPr/>
            <p:nvPr/>
          </p:nvCxnSpPr>
          <p:spPr>
            <a:xfrm>
              <a:off x="8081453" y="2035893"/>
              <a:ext cx="3265366" cy="528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5200">
        <p15:prstTrans prst="pageCurlDouble"/>
      </p:transition>
    </mc:Choice>
    <mc:Fallback>
      <p:transition spd="slow" advTm="52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125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275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childTnLst>
                                </p:cTn>
                              </p:par>
                              <p:par>
                                <p:cTn id="12" presetID="2" presetClass="entr" presetSubtype="2" decel="100000" fill="hold" grpId="0" nodeType="withEffect">
                                  <p:stCondLst>
                                    <p:cond delay="3250"/>
                                  </p:stCondLst>
                                  <p:childTnLst>
                                    <p:set>
                                      <p:cBhvr>
                                        <p:cTn id="13" dur="1" fill="hold">
                                          <p:stCondLst>
                                            <p:cond delay="0"/>
                                          </p:stCondLst>
                                        </p:cTn>
                                        <p:tgtEl>
                                          <p:spTgt spid="18"/>
                                        </p:tgtEl>
                                        <p:attrNameLst>
                                          <p:attrName>style.visibility</p:attrName>
                                        </p:attrNameLst>
                                      </p:cBhvr>
                                      <p:to>
                                        <p:strVal val="visible"/>
                                      </p:to>
                                    </p:set>
                                    <p:anim calcmode="lin" valueType="num">
                                      <p:cBhvr additive="base">
                                        <p:cTn id="14" dur="1500" fill="hold"/>
                                        <p:tgtEl>
                                          <p:spTgt spid="18"/>
                                        </p:tgtEl>
                                        <p:attrNameLst>
                                          <p:attrName>ppt_x</p:attrName>
                                        </p:attrNameLst>
                                      </p:cBhvr>
                                      <p:tavLst>
                                        <p:tav tm="0">
                                          <p:val>
                                            <p:strVal val="1+#ppt_w/2"/>
                                          </p:val>
                                        </p:tav>
                                        <p:tav tm="100000">
                                          <p:val>
                                            <p:strVal val="#ppt_x"/>
                                          </p:val>
                                        </p:tav>
                                      </p:tavLst>
                                    </p:anim>
                                    <p:anim calcmode="lin" valueType="num">
                                      <p:cBhvr additive="base">
                                        <p:cTn id="15" dur="1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00" y="0"/>
            <a:ext cx="12192000" cy="6859200"/>
          </a:xfrm>
          <a:prstGeom prst="rect">
            <a:avLst/>
          </a:prstGeom>
        </p:spPr>
      </p:pic>
      <p:sp>
        <p:nvSpPr>
          <p:cNvPr id="101" name="Freeform 5"/>
          <p:cNvSpPr/>
          <p:nvPr/>
        </p:nvSpPr>
        <p:spPr bwMode="auto">
          <a:xfrm>
            <a:off x="5751943" y="920247"/>
            <a:ext cx="1008112" cy="1011496"/>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C00000"/>
          </a:solidFill>
          <a:ln>
            <a:noFill/>
          </a:ln>
          <a:effectLst/>
        </p:spPr>
        <p:txBody>
          <a:bodyPr vert="horz" wrap="square" lIns="121920" tIns="60960" rIns="121920" bIns="60960" numCol="1" anchor="t" anchorCtr="0" compatLnSpc="1"/>
          <a:lstStyle/>
          <a:p>
            <a:endParaRPr lang="zh-CN" altLang="en-US" sz="2400">
              <a:gradFill>
                <a:gsLst>
                  <a:gs pos="0">
                    <a:prstClr val="white">
                      <a:lumMod val="95000"/>
                    </a:prstClr>
                  </a:gs>
                  <a:gs pos="100000">
                    <a:prstClr val="white"/>
                  </a:gs>
                </a:gsLst>
                <a:lin ang="5400000" scaled="0"/>
              </a:gradFill>
            </a:endParaRPr>
          </a:p>
        </p:txBody>
      </p:sp>
      <p:cxnSp>
        <p:nvCxnSpPr>
          <p:cNvPr id="102" name="直接连接符 101"/>
          <p:cNvCxnSpPr/>
          <p:nvPr/>
        </p:nvCxnSpPr>
        <p:spPr bwMode="auto">
          <a:xfrm>
            <a:off x="4375098" y="3018726"/>
            <a:ext cx="3761803" cy="0"/>
          </a:xfrm>
          <a:prstGeom prst="line">
            <a:avLst/>
          </a:prstGeom>
          <a:solidFill>
            <a:schemeClr val="accent1"/>
          </a:solidFill>
          <a:ln w="9525" cap="flat" cmpd="sng" algn="ctr">
            <a:solidFill>
              <a:srgbClr val="D10000"/>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4" name="TextBox 9"/>
          <p:cNvSpPr txBox="1"/>
          <p:nvPr/>
        </p:nvSpPr>
        <p:spPr>
          <a:xfrm>
            <a:off x="4663130" y="2026053"/>
            <a:ext cx="3185740" cy="1013460"/>
          </a:xfrm>
          <a:prstGeom prst="rect">
            <a:avLst/>
          </a:prstGeom>
          <a:noFill/>
        </p:spPr>
        <p:txBody>
          <a:bodyPr wrap="square" lIns="91388" tIns="45692" rIns="91388" bIns="45692" rtlCol="0">
            <a:spAutoFit/>
          </a:bodyPr>
          <a:lstStyle/>
          <a:p>
            <a:pPr algn="ctr">
              <a:defRPr/>
            </a:pPr>
            <a:r>
              <a:rPr lang="zh-CN" altLang="en-US" sz="6000" b="1" dirty="0">
                <a:solidFill>
                  <a:srgbClr val="C00000"/>
                </a:solidFill>
                <a:latin typeface="微软雅黑" panose="020B0503020204020204" charset="-122"/>
                <a:ea typeface="微软雅黑" panose="020B0503020204020204" charset="-122"/>
                <a:cs typeface="+mn-ea"/>
                <a:sym typeface="+mn-lt"/>
              </a:rPr>
              <a:t>第三章</a:t>
            </a:r>
          </a:p>
        </p:txBody>
      </p:sp>
      <p:sp>
        <p:nvSpPr>
          <p:cNvPr id="105" name="TextBox 9"/>
          <p:cNvSpPr txBox="1"/>
          <p:nvPr/>
        </p:nvSpPr>
        <p:spPr>
          <a:xfrm>
            <a:off x="2186602" y="3038475"/>
            <a:ext cx="8138795" cy="1475105"/>
          </a:xfrm>
          <a:prstGeom prst="rect">
            <a:avLst/>
          </a:prstGeom>
          <a:noFill/>
        </p:spPr>
        <p:txBody>
          <a:bodyPr wrap="square" lIns="91388" tIns="45692" rIns="91388" bIns="45692" rtlCol="0">
            <a:spAutoFit/>
          </a:bodyPr>
          <a:lstStyle/>
          <a:p>
            <a:pPr algn="ctr">
              <a:defRPr/>
            </a:pPr>
            <a:r>
              <a:rPr lang="zh-CN" altLang="en-US" sz="4500" b="1" dirty="0">
                <a:solidFill>
                  <a:srgbClr val="C00000"/>
                </a:solidFill>
                <a:latin typeface="微软雅黑" panose="020B0503020204020204" charset="-122"/>
                <a:ea typeface="微软雅黑" panose="020B0503020204020204" charset="-122"/>
                <a:cs typeface="+mn-ea"/>
                <a:sym typeface="+mn-lt"/>
              </a:rPr>
              <a:t>做好选人用人</a:t>
            </a:r>
          </a:p>
          <a:p>
            <a:pPr algn="ctr">
              <a:defRPr/>
            </a:pPr>
            <a:r>
              <a:rPr lang="zh-CN" altLang="en-US" sz="4500" b="1" dirty="0">
                <a:solidFill>
                  <a:srgbClr val="C00000"/>
                </a:solidFill>
                <a:latin typeface="微软雅黑" panose="020B0503020204020204" charset="-122"/>
                <a:ea typeface="微软雅黑" panose="020B0503020204020204" charset="-122"/>
                <a:cs typeface="+mn-ea"/>
                <a:sym typeface="+mn-lt"/>
              </a:rPr>
              <a:t>切实加强干部队伍建设</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3938">
        <p15:prstTrans prst="pageCurlDouble"/>
      </p:transition>
    </mc:Choice>
    <mc:Fallback>
      <p:transition spd="slow" advTm="393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p:cTn id="7" dur="1000" fill="hold"/>
                                        <p:tgtEl>
                                          <p:spTgt spid="101"/>
                                        </p:tgtEl>
                                        <p:attrNameLst>
                                          <p:attrName>ppt_w</p:attrName>
                                        </p:attrNameLst>
                                      </p:cBhvr>
                                      <p:tavLst>
                                        <p:tav tm="0">
                                          <p:val>
                                            <p:fltVal val="0"/>
                                          </p:val>
                                        </p:tav>
                                        <p:tav tm="100000">
                                          <p:val>
                                            <p:strVal val="#ppt_w"/>
                                          </p:val>
                                        </p:tav>
                                      </p:tavLst>
                                    </p:anim>
                                    <p:anim calcmode="lin" valueType="num">
                                      <p:cBhvr>
                                        <p:cTn id="8" dur="1000" fill="hold"/>
                                        <p:tgtEl>
                                          <p:spTgt spid="101"/>
                                        </p:tgtEl>
                                        <p:attrNameLst>
                                          <p:attrName>ppt_h</p:attrName>
                                        </p:attrNameLst>
                                      </p:cBhvr>
                                      <p:tavLst>
                                        <p:tav tm="0">
                                          <p:val>
                                            <p:fltVal val="0"/>
                                          </p:val>
                                        </p:tav>
                                        <p:tav tm="100000">
                                          <p:val>
                                            <p:strVal val="#ppt_h"/>
                                          </p:val>
                                        </p:tav>
                                      </p:tavLst>
                                    </p:anim>
                                    <p:animEffect transition="in" filter="fade">
                                      <p:cBhvr>
                                        <p:cTn id="9" dur="1000"/>
                                        <p:tgtEl>
                                          <p:spTgt spid="101"/>
                                        </p:tgtEl>
                                      </p:cBhvr>
                                    </p:animEffect>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02"/>
                                        </p:tgtEl>
                                        <p:attrNameLst>
                                          <p:attrName>style.visibility</p:attrName>
                                        </p:attrNameLst>
                                      </p:cBhvr>
                                      <p:to>
                                        <p:strVal val="visible"/>
                                      </p:to>
                                    </p:set>
                                    <p:animEffect transition="in" filter="barn(inVertical)">
                                      <p:cBhvr>
                                        <p:cTn id="13" dur="500"/>
                                        <p:tgtEl>
                                          <p:spTgt spid="102"/>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04"/>
                                        </p:tgtEl>
                                        <p:attrNameLst>
                                          <p:attrName>style.visibility</p:attrName>
                                        </p:attrNameLst>
                                      </p:cBhvr>
                                      <p:to>
                                        <p:strVal val="visible"/>
                                      </p:to>
                                    </p:set>
                                    <p:anim calcmode="lin" valueType="num">
                                      <p:cBhvr>
                                        <p:cTn id="17" dur="500" fill="hold"/>
                                        <p:tgtEl>
                                          <p:spTgt spid="10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04"/>
                                        </p:tgtEl>
                                        <p:attrNameLst>
                                          <p:attrName>ppt_y</p:attrName>
                                        </p:attrNameLst>
                                      </p:cBhvr>
                                      <p:tavLst>
                                        <p:tav tm="0">
                                          <p:val>
                                            <p:strVal val="#ppt_y"/>
                                          </p:val>
                                        </p:tav>
                                        <p:tav tm="100000">
                                          <p:val>
                                            <p:strVal val="#ppt_y"/>
                                          </p:val>
                                        </p:tav>
                                      </p:tavLst>
                                    </p:anim>
                                    <p:anim calcmode="lin" valueType="num">
                                      <p:cBhvr>
                                        <p:cTn id="19" dur="500" fill="hold"/>
                                        <p:tgtEl>
                                          <p:spTgt spid="10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0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04"/>
                                        </p:tgtEl>
                                      </p:cBhvr>
                                    </p:animEffect>
                                  </p:childTnLst>
                                </p:cTn>
                              </p:par>
                            </p:childTnLst>
                          </p:cTn>
                        </p:par>
                        <p:par>
                          <p:cTn id="22" fill="hold">
                            <p:stCondLst>
                              <p:cond delay="2099"/>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05"/>
                                        </p:tgtEl>
                                        <p:attrNameLst>
                                          <p:attrName>style.visibility</p:attrName>
                                        </p:attrNameLst>
                                      </p:cBhvr>
                                      <p:to>
                                        <p:strVal val="visible"/>
                                      </p:to>
                                    </p:set>
                                    <p:anim calcmode="lin" valueType="num">
                                      <p:cBhvr>
                                        <p:cTn id="25" dur="500" fill="hold"/>
                                        <p:tgtEl>
                                          <p:spTgt spid="105"/>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05"/>
                                        </p:tgtEl>
                                        <p:attrNameLst>
                                          <p:attrName>ppt_y</p:attrName>
                                        </p:attrNameLst>
                                      </p:cBhvr>
                                      <p:tavLst>
                                        <p:tav tm="0">
                                          <p:val>
                                            <p:strVal val="#ppt_y"/>
                                          </p:val>
                                        </p:tav>
                                        <p:tav tm="100000">
                                          <p:val>
                                            <p:strVal val="#ppt_y"/>
                                          </p:val>
                                        </p:tav>
                                      </p:tavLst>
                                    </p:anim>
                                    <p:anim calcmode="lin" valueType="num">
                                      <p:cBhvr>
                                        <p:cTn id="27" dur="500" fill="hold"/>
                                        <p:tgtEl>
                                          <p:spTgt spid="105"/>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05"/>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bldLvl="0" animBg="1"/>
      <p:bldP spid="104"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userDrawn="1"/>
        </p:nvSpPr>
        <p:spPr>
          <a:xfrm flipV="1">
            <a:off x="602" y="11089"/>
            <a:ext cx="12192000" cy="880337"/>
          </a:xfrm>
          <a:prstGeom prst="rect">
            <a:avLst/>
          </a:prstGeom>
          <a:solidFill>
            <a:srgbClr val="D1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矩形 9"/>
          <p:cNvSpPr/>
          <p:nvPr userDrawn="1"/>
        </p:nvSpPr>
        <p:spPr>
          <a:xfrm>
            <a:off x="602" y="939367"/>
            <a:ext cx="12191999" cy="60969"/>
          </a:xfrm>
          <a:prstGeom prst="rect">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panose="020F0502020204030204"/>
              <a:ea typeface="微软雅黑" panose="020B0503020204020204" charset="-122"/>
              <a:cs typeface="+mn-cs"/>
            </a:endParaRPr>
          </a:p>
        </p:txBody>
      </p:sp>
      <p:pic>
        <p:nvPicPr>
          <p:cNvPr id="9" name="Picture 2" descr="E:\0000000我图PPT\00001PNG素材\01党委政府\天安门抽象.png"/>
          <p:cNvPicPr>
            <a:picLocks noChangeAspect="1" noChangeArrowheads="1"/>
          </p:cNvPicPr>
          <p:nvPr userDrawn="1"/>
        </p:nvPicPr>
        <p:blipFill>
          <a:blip r:embed="rId3" cstate="print">
            <a:extLst>
              <a:ext uri="{BEBA8EAE-BF5A-486C-A8C5-ECC9F3942E4B}">
                <a14:imgProps xmlns:a14="http://schemas.microsoft.com/office/drawing/2010/main">
                  <a14:imgLayer r:embed="rId4">
                    <a14:imgEffect>
                      <a14:brightnessContrast bright="100000" contrast="24000"/>
                    </a14:imgEffect>
                  </a14:imgLayer>
                </a14:imgProps>
              </a:ext>
              <a:ext uri="{28A0092B-C50C-407E-A947-70E740481C1C}">
                <a14:useLocalDpi xmlns:a14="http://schemas.microsoft.com/office/drawing/2010/main" val="0"/>
              </a:ext>
            </a:extLst>
          </a:blip>
          <a:srcRect/>
          <a:stretch>
            <a:fillRect/>
          </a:stretch>
        </p:blipFill>
        <p:spPr bwMode="auto">
          <a:xfrm>
            <a:off x="10046748" y="-7877"/>
            <a:ext cx="2145852" cy="89930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p:cNvPicPr>
            <a:picLocks noChangeAspect="1" noChangeArrowheads="1"/>
          </p:cNvPicPr>
          <p:nvPr userDrawn="1"/>
        </p:nvPicPr>
        <p:blipFill>
          <a:blip r:embed="rId5" cstate="print">
            <a:extLst>
              <a:ext uri="{28A0092B-C50C-407E-A947-70E740481C1C}">
                <a14:useLocalDpi xmlns:a14="http://schemas.microsoft.com/office/drawing/2010/main" val="0"/>
              </a:ext>
            </a:extLst>
          </a:blip>
          <a:stretch>
            <a:fillRect/>
          </a:stretch>
        </p:blipFill>
        <p:spPr bwMode="auto">
          <a:xfrm>
            <a:off x="191944" y="86684"/>
            <a:ext cx="1226921" cy="72914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4"/>
          <p:cNvSpPr txBox="1"/>
          <p:nvPr/>
        </p:nvSpPr>
        <p:spPr>
          <a:xfrm>
            <a:off x="1416080" y="340532"/>
            <a:ext cx="4450080" cy="460375"/>
          </a:xfrm>
          <a:prstGeom prst="rect">
            <a:avLst/>
          </a:prstGeom>
          <a:noFill/>
        </p:spPr>
        <p:txBody>
          <a:bodyPr wrap="none" lIns="91440" tIns="45720" rIns="91440" bIns="45720" rtlCol="0">
            <a:spAutoFit/>
          </a:bodyPr>
          <a:lstStyle/>
          <a:p>
            <a:pPr algn="l"/>
            <a:r>
              <a:rPr lang="zh-CN" altLang="en-US" sz="2400" b="1" dirty="0">
                <a:solidFill>
                  <a:schemeClr val="bg1"/>
                </a:solidFill>
                <a:latin typeface="微软雅黑" panose="020B0503020204020204" charset="-122"/>
                <a:ea typeface="微软雅黑" panose="020B0503020204020204" charset="-122"/>
              </a:rPr>
              <a:t>一是坚持发扬民主，把好推荐关</a:t>
            </a:r>
          </a:p>
        </p:txBody>
      </p:sp>
      <p:pic>
        <p:nvPicPr>
          <p:cNvPr id="16" name="图片 15" descr="246de5d3ff26528e22228fd3489e033c"/>
          <p:cNvPicPr>
            <a:picLocks noChangeAspect="1"/>
          </p:cNvPicPr>
          <p:nvPr/>
        </p:nvPicPr>
        <p:blipFill>
          <a:blip r:embed="rId6"/>
          <a:stretch>
            <a:fillRect/>
          </a:stretch>
        </p:blipFill>
        <p:spPr>
          <a:xfrm>
            <a:off x="-13369" y="5490809"/>
            <a:ext cx="12216131" cy="1385571"/>
          </a:xfrm>
          <a:prstGeom prst="rect">
            <a:avLst/>
          </a:prstGeom>
        </p:spPr>
      </p:pic>
      <p:sp>
        <p:nvSpPr>
          <p:cNvPr id="3" name="带形: 上凸 2"/>
          <p:cNvSpPr/>
          <p:nvPr/>
        </p:nvSpPr>
        <p:spPr>
          <a:xfrm>
            <a:off x="4123282" y="1624806"/>
            <a:ext cx="3533321" cy="860490"/>
          </a:xfrm>
          <a:prstGeom prst="ribbon2">
            <a:avLst>
              <a:gd name="adj1" fmla="val 16667"/>
              <a:gd name="adj2" fmla="val 75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rgbClr val="FFFCE1"/>
                </a:solidFill>
                <a:latin typeface="微软雅黑" panose="020B0503020204020204" charset="-122"/>
                <a:ea typeface="微软雅黑" panose="020B0503020204020204" charset="-122"/>
              </a:rPr>
              <a:t>01</a:t>
            </a:r>
          </a:p>
        </p:txBody>
      </p:sp>
      <p:sp>
        <p:nvSpPr>
          <p:cNvPr id="4" name="矩形 3"/>
          <p:cNvSpPr/>
          <p:nvPr/>
        </p:nvSpPr>
        <p:spPr>
          <a:xfrm>
            <a:off x="1779804" y="2800600"/>
            <a:ext cx="8560140" cy="2306320"/>
          </a:xfrm>
          <a:prstGeom prst="rect">
            <a:avLst/>
          </a:prstGeom>
        </p:spPr>
        <p:txBody>
          <a:bodyPr wrap="square">
            <a:spAutoFit/>
          </a:bodyPr>
          <a:lstStyle/>
          <a:p>
            <a:pPr>
              <a:lnSpc>
                <a:spcPct val="120000"/>
              </a:lnSpc>
            </a:pPr>
            <a:r>
              <a:rPr lang="zh-CN" altLang="en-US" sz="2400" dirty="0">
                <a:solidFill>
                  <a:schemeClr val="tx1">
                    <a:lumMod val="95000"/>
                    <a:lumOff val="5000"/>
                  </a:schemeClr>
                </a:solidFill>
                <a:latin typeface="微软雅黑" panose="020B0503020204020204" charset="-122"/>
                <a:ea typeface="微软雅黑" panose="020B0503020204020204" charset="-122"/>
              </a:rPr>
              <a:t>民主推荐是选拔任用干部的一个重要环节，是坚持走群众路线和群众公认原则的具体体现，市委办党总支明确规定把民主推荐作为选拔干部必须履行的程序和不可逾越的制度。201X年，办公室全体党员干部通过投票，对1名同志进行了民主推荐、民主测评。</a:t>
            </a:r>
          </a:p>
        </p:txBody>
      </p:sp>
      <p:sp>
        <p:nvSpPr>
          <p:cNvPr id="5" name="双大括号 4"/>
          <p:cNvSpPr/>
          <p:nvPr/>
        </p:nvSpPr>
        <p:spPr>
          <a:xfrm>
            <a:off x="1345522" y="2800600"/>
            <a:ext cx="9428704" cy="2169825"/>
          </a:xfrm>
          <a:prstGeom prst="bracePair">
            <a:avLst>
              <a:gd name="adj" fmla="val 6778"/>
            </a:avLst>
          </a:prstGeom>
          <a:ln w="25400">
            <a:gradFill>
              <a:gsLst>
                <a:gs pos="27000">
                  <a:srgbClr val="FF0000"/>
                </a:gs>
                <a:gs pos="92000">
                  <a:srgbClr val="C00000"/>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3760">
        <p15:prstTrans prst="pageCurlDouble"/>
      </p:transition>
    </mc:Choice>
    <mc:Fallback>
      <p:transition spd="slow" advTm="376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125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0" presetClass="entr" presetSubtype="0" fill="hold" grpId="0" nodeType="withEffect">
                                  <p:stCondLst>
                                    <p:cond delay="175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22" presetClass="entr" presetSubtype="1" fill="hold" grpId="0" nodeType="withEffect">
                                  <p:stCondLst>
                                    <p:cond delay="225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5"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userDrawn="1"/>
        </p:nvSpPr>
        <p:spPr>
          <a:xfrm flipV="1">
            <a:off x="602" y="11089"/>
            <a:ext cx="12192000" cy="880337"/>
          </a:xfrm>
          <a:prstGeom prst="rect">
            <a:avLst/>
          </a:prstGeom>
          <a:solidFill>
            <a:srgbClr val="D1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矩形 9"/>
          <p:cNvSpPr/>
          <p:nvPr userDrawn="1"/>
        </p:nvSpPr>
        <p:spPr>
          <a:xfrm>
            <a:off x="602" y="939367"/>
            <a:ext cx="12191999" cy="60969"/>
          </a:xfrm>
          <a:prstGeom prst="rect">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panose="020F0502020204030204"/>
              <a:ea typeface="微软雅黑" panose="020B0503020204020204" charset="-122"/>
              <a:cs typeface="+mn-cs"/>
            </a:endParaRPr>
          </a:p>
        </p:txBody>
      </p:sp>
      <p:pic>
        <p:nvPicPr>
          <p:cNvPr id="9" name="Picture 2" descr="E:\0000000我图PPT\00001PNG素材\01党委政府\天安门抽象.png"/>
          <p:cNvPicPr>
            <a:picLocks noChangeAspect="1" noChangeArrowheads="1"/>
          </p:cNvPicPr>
          <p:nvPr userDrawn="1"/>
        </p:nvPicPr>
        <p:blipFill>
          <a:blip r:embed="rId3" cstate="print">
            <a:extLst>
              <a:ext uri="{BEBA8EAE-BF5A-486C-A8C5-ECC9F3942E4B}">
                <a14:imgProps xmlns:a14="http://schemas.microsoft.com/office/drawing/2010/main">
                  <a14:imgLayer r:embed="rId4">
                    <a14:imgEffect>
                      <a14:brightnessContrast bright="100000" contrast="24000"/>
                    </a14:imgEffect>
                  </a14:imgLayer>
                </a14:imgProps>
              </a:ext>
              <a:ext uri="{28A0092B-C50C-407E-A947-70E740481C1C}">
                <a14:useLocalDpi xmlns:a14="http://schemas.microsoft.com/office/drawing/2010/main" val="0"/>
              </a:ext>
            </a:extLst>
          </a:blip>
          <a:srcRect/>
          <a:stretch>
            <a:fillRect/>
          </a:stretch>
        </p:blipFill>
        <p:spPr bwMode="auto">
          <a:xfrm>
            <a:off x="10046748" y="-7877"/>
            <a:ext cx="2145852" cy="89930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p:cNvPicPr>
            <a:picLocks noChangeAspect="1" noChangeArrowheads="1"/>
          </p:cNvPicPr>
          <p:nvPr userDrawn="1"/>
        </p:nvPicPr>
        <p:blipFill>
          <a:blip r:embed="rId5" cstate="print">
            <a:extLst>
              <a:ext uri="{28A0092B-C50C-407E-A947-70E740481C1C}">
                <a14:useLocalDpi xmlns:a14="http://schemas.microsoft.com/office/drawing/2010/main" val="0"/>
              </a:ext>
            </a:extLst>
          </a:blip>
          <a:stretch>
            <a:fillRect/>
          </a:stretch>
        </p:blipFill>
        <p:spPr bwMode="auto">
          <a:xfrm>
            <a:off x="191944" y="86684"/>
            <a:ext cx="1226921" cy="72914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4"/>
          <p:cNvSpPr txBox="1"/>
          <p:nvPr/>
        </p:nvSpPr>
        <p:spPr>
          <a:xfrm>
            <a:off x="1416080" y="340532"/>
            <a:ext cx="4450080" cy="460375"/>
          </a:xfrm>
          <a:prstGeom prst="rect">
            <a:avLst/>
          </a:prstGeom>
          <a:noFill/>
        </p:spPr>
        <p:txBody>
          <a:bodyPr wrap="none" lIns="91440" tIns="45720" rIns="91440" bIns="45720" rtlCol="0">
            <a:spAutoFit/>
          </a:bodyPr>
          <a:lstStyle/>
          <a:p>
            <a:pPr algn="l"/>
            <a:r>
              <a:rPr lang="zh-CN" altLang="en-US" sz="2400" b="1" dirty="0">
                <a:solidFill>
                  <a:schemeClr val="bg1"/>
                </a:solidFill>
                <a:latin typeface="微软雅黑" panose="020B0503020204020204" charset="-122"/>
                <a:ea typeface="微软雅黑" panose="020B0503020204020204" charset="-122"/>
              </a:rPr>
              <a:t>二是严格用人标准，把好考察关</a:t>
            </a:r>
          </a:p>
        </p:txBody>
      </p:sp>
      <p:pic>
        <p:nvPicPr>
          <p:cNvPr id="16" name="图片 15" descr="246de5d3ff26528e22228fd3489e033c"/>
          <p:cNvPicPr>
            <a:picLocks noChangeAspect="1"/>
          </p:cNvPicPr>
          <p:nvPr/>
        </p:nvPicPr>
        <p:blipFill>
          <a:blip r:embed="rId6"/>
          <a:stretch>
            <a:fillRect/>
          </a:stretch>
        </p:blipFill>
        <p:spPr>
          <a:xfrm>
            <a:off x="-13369" y="5490809"/>
            <a:ext cx="12216131" cy="1385571"/>
          </a:xfrm>
          <a:prstGeom prst="rect">
            <a:avLst/>
          </a:prstGeom>
        </p:spPr>
      </p:pic>
      <p:sp>
        <p:nvSpPr>
          <p:cNvPr id="3" name="带形: 上凸 2"/>
          <p:cNvSpPr/>
          <p:nvPr/>
        </p:nvSpPr>
        <p:spPr>
          <a:xfrm>
            <a:off x="4123282" y="1624806"/>
            <a:ext cx="3533321" cy="860490"/>
          </a:xfrm>
          <a:prstGeom prst="ribbon2">
            <a:avLst>
              <a:gd name="adj1" fmla="val 16667"/>
              <a:gd name="adj2" fmla="val 75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rgbClr val="FFFCE1"/>
                </a:solidFill>
                <a:latin typeface="微软雅黑" panose="020B0503020204020204" charset="-122"/>
                <a:ea typeface="微软雅黑" panose="020B0503020204020204" charset="-122"/>
              </a:rPr>
              <a:t>02</a:t>
            </a:r>
          </a:p>
        </p:txBody>
      </p:sp>
      <p:sp>
        <p:nvSpPr>
          <p:cNvPr id="4" name="矩形 3"/>
          <p:cNvSpPr/>
          <p:nvPr/>
        </p:nvSpPr>
        <p:spPr>
          <a:xfrm>
            <a:off x="1779804" y="2800600"/>
            <a:ext cx="8560140" cy="2306955"/>
          </a:xfrm>
          <a:prstGeom prst="rect">
            <a:avLst/>
          </a:prstGeom>
        </p:spPr>
        <p:txBody>
          <a:bodyPr wrap="square">
            <a:spAutoFit/>
          </a:bodyPr>
          <a:lstStyle/>
          <a:p>
            <a:pPr>
              <a:lnSpc>
                <a:spcPct val="150000"/>
              </a:lnSpc>
            </a:pPr>
            <a:r>
              <a:rPr lang="zh-CN" altLang="en-US" sz="2400" dirty="0">
                <a:solidFill>
                  <a:schemeClr val="tx1">
                    <a:lumMod val="95000"/>
                    <a:lumOff val="5000"/>
                  </a:schemeClr>
                </a:solidFill>
                <a:latin typeface="微软雅黑" panose="020B0503020204020204" charset="-122"/>
                <a:ea typeface="微软雅黑" panose="020B0503020204020204" charset="-122"/>
              </a:rPr>
              <a:t>在考察干部过程中始终坚持德才兼备的用人标准，突出“群众公认，注重实绩”的用人原则，把干部民主推荐的结果作为重要依据之一，把工作实绩作为主要衡量标准，力求全面、客观、准确地反映出考察对象各方面的情况。</a:t>
            </a:r>
          </a:p>
        </p:txBody>
      </p:sp>
      <p:sp>
        <p:nvSpPr>
          <p:cNvPr id="5" name="双大括号 4"/>
          <p:cNvSpPr/>
          <p:nvPr/>
        </p:nvSpPr>
        <p:spPr>
          <a:xfrm>
            <a:off x="1345522" y="2800600"/>
            <a:ext cx="9428704" cy="2169825"/>
          </a:xfrm>
          <a:prstGeom prst="bracePair">
            <a:avLst>
              <a:gd name="adj" fmla="val 6778"/>
            </a:avLst>
          </a:prstGeom>
          <a:ln w="25400">
            <a:gradFill>
              <a:gsLst>
                <a:gs pos="27000">
                  <a:srgbClr val="FF0000"/>
                </a:gs>
                <a:gs pos="92000">
                  <a:srgbClr val="C00000"/>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3995">
        <p15:prstTrans prst="pageCurlDouble"/>
      </p:transition>
    </mc:Choice>
    <mc:Fallback>
      <p:transition spd="slow" advTm="399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125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0" presetClass="entr" presetSubtype="0" fill="hold" grpId="0" nodeType="withEffect">
                                  <p:stCondLst>
                                    <p:cond delay="175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22" presetClass="entr" presetSubtype="1" fill="hold" grpId="0" nodeType="withEffect">
                                  <p:stCondLst>
                                    <p:cond delay="225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5"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userDrawn="1"/>
        </p:nvSpPr>
        <p:spPr>
          <a:xfrm flipV="1">
            <a:off x="602" y="11089"/>
            <a:ext cx="12192000" cy="880337"/>
          </a:xfrm>
          <a:prstGeom prst="rect">
            <a:avLst/>
          </a:prstGeom>
          <a:solidFill>
            <a:srgbClr val="D1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矩形 9"/>
          <p:cNvSpPr/>
          <p:nvPr userDrawn="1"/>
        </p:nvSpPr>
        <p:spPr>
          <a:xfrm>
            <a:off x="602" y="939367"/>
            <a:ext cx="12191999" cy="60969"/>
          </a:xfrm>
          <a:prstGeom prst="rect">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panose="020F0502020204030204"/>
              <a:ea typeface="微软雅黑" panose="020B0503020204020204" charset="-122"/>
              <a:cs typeface="+mn-cs"/>
            </a:endParaRPr>
          </a:p>
        </p:txBody>
      </p:sp>
      <p:pic>
        <p:nvPicPr>
          <p:cNvPr id="9" name="Picture 2" descr="E:\0000000我图PPT\00001PNG素材\01党委政府\天安门抽象.png"/>
          <p:cNvPicPr>
            <a:picLocks noChangeAspect="1" noChangeArrowheads="1"/>
          </p:cNvPicPr>
          <p:nvPr userDrawn="1"/>
        </p:nvPicPr>
        <p:blipFill>
          <a:blip r:embed="rId3" cstate="print">
            <a:extLst>
              <a:ext uri="{BEBA8EAE-BF5A-486C-A8C5-ECC9F3942E4B}">
                <a14:imgProps xmlns:a14="http://schemas.microsoft.com/office/drawing/2010/main">
                  <a14:imgLayer r:embed="rId4">
                    <a14:imgEffect>
                      <a14:brightnessContrast bright="100000" contrast="24000"/>
                    </a14:imgEffect>
                  </a14:imgLayer>
                </a14:imgProps>
              </a:ext>
              <a:ext uri="{28A0092B-C50C-407E-A947-70E740481C1C}">
                <a14:useLocalDpi xmlns:a14="http://schemas.microsoft.com/office/drawing/2010/main" val="0"/>
              </a:ext>
            </a:extLst>
          </a:blip>
          <a:srcRect/>
          <a:stretch>
            <a:fillRect/>
          </a:stretch>
        </p:blipFill>
        <p:spPr bwMode="auto">
          <a:xfrm>
            <a:off x="10046748" y="-7877"/>
            <a:ext cx="2145852" cy="89930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p:cNvPicPr>
            <a:picLocks noChangeAspect="1" noChangeArrowheads="1"/>
          </p:cNvPicPr>
          <p:nvPr userDrawn="1"/>
        </p:nvPicPr>
        <p:blipFill>
          <a:blip r:embed="rId5" cstate="print">
            <a:extLst>
              <a:ext uri="{28A0092B-C50C-407E-A947-70E740481C1C}">
                <a14:useLocalDpi xmlns:a14="http://schemas.microsoft.com/office/drawing/2010/main" val="0"/>
              </a:ext>
            </a:extLst>
          </a:blip>
          <a:stretch>
            <a:fillRect/>
          </a:stretch>
        </p:blipFill>
        <p:spPr bwMode="auto">
          <a:xfrm>
            <a:off x="191944" y="86684"/>
            <a:ext cx="1226921" cy="72914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4"/>
          <p:cNvSpPr txBox="1"/>
          <p:nvPr/>
        </p:nvSpPr>
        <p:spPr>
          <a:xfrm>
            <a:off x="1416080" y="340532"/>
            <a:ext cx="4450080" cy="460375"/>
          </a:xfrm>
          <a:prstGeom prst="rect">
            <a:avLst/>
          </a:prstGeom>
          <a:noFill/>
        </p:spPr>
        <p:txBody>
          <a:bodyPr wrap="none" lIns="91440" tIns="45720" rIns="91440" bIns="45720" rtlCol="0">
            <a:spAutoFit/>
          </a:bodyPr>
          <a:lstStyle/>
          <a:p>
            <a:pPr algn="l"/>
            <a:r>
              <a:rPr lang="zh-CN" altLang="en-US" sz="2400" b="1" dirty="0">
                <a:solidFill>
                  <a:schemeClr val="bg1"/>
                </a:solidFill>
                <a:latin typeface="微软雅黑" panose="020B0503020204020204" charset="-122"/>
                <a:ea typeface="微软雅黑" panose="020B0503020204020204" charset="-122"/>
              </a:rPr>
              <a:t>三是严格工作程序，把好决策关</a:t>
            </a:r>
          </a:p>
        </p:txBody>
      </p:sp>
      <p:pic>
        <p:nvPicPr>
          <p:cNvPr id="16" name="图片 15" descr="246de5d3ff26528e22228fd3489e033c"/>
          <p:cNvPicPr>
            <a:picLocks noChangeAspect="1"/>
          </p:cNvPicPr>
          <p:nvPr/>
        </p:nvPicPr>
        <p:blipFill>
          <a:blip r:embed="rId6"/>
          <a:stretch>
            <a:fillRect/>
          </a:stretch>
        </p:blipFill>
        <p:spPr>
          <a:xfrm>
            <a:off x="-13369" y="5490809"/>
            <a:ext cx="12216131" cy="1385571"/>
          </a:xfrm>
          <a:prstGeom prst="rect">
            <a:avLst/>
          </a:prstGeom>
        </p:spPr>
      </p:pic>
      <p:sp>
        <p:nvSpPr>
          <p:cNvPr id="3" name="带形: 上凸 2"/>
          <p:cNvSpPr/>
          <p:nvPr/>
        </p:nvSpPr>
        <p:spPr>
          <a:xfrm>
            <a:off x="4123282" y="1624806"/>
            <a:ext cx="3533321" cy="860490"/>
          </a:xfrm>
          <a:prstGeom prst="ribbon2">
            <a:avLst>
              <a:gd name="adj1" fmla="val 16667"/>
              <a:gd name="adj2" fmla="val 75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rgbClr val="FFFCE1"/>
                </a:solidFill>
                <a:latin typeface="微软雅黑" panose="020B0503020204020204" charset="-122"/>
                <a:ea typeface="微软雅黑" panose="020B0503020204020204" charset="-122"/>
              </a:rPr>
              <a:t>03</a:t>
            </a:r>
          </a:p>
        </p:txBody>
      </p:sp>
      <p:sp>
        <p:nvSpPr>
          <p:cNvPr id="4" name="矩形 3"/>
          <p:cNvSpPr/>
          <p:nvPr/>
        </p:nvSpPr>
        <p:spPr>
          <a:xfrm>
            <a:off x="1779804" y="2800600"/>
            <a:ext cx="8560140" cy="2306955"/>
          </a:xfrm>
          <a:prstGeom prst="rect">
            <a:avLst/>
          </a:prstGeom>
        </p:spPr>
        <p:txBody>
          <a:bodyPr wrap="square">
            <a:spAutoFit/>
          </a:bodyPr>
          <a:lstStyle/>
          <a:p>
            <a:pPr>
              <a:lnSpc>
                <a:spcPct val="150000"/>
              </a:lnSpc>
            </a:pPr>
            <a:r>
              <a:rPr lang="zh-CN" altLang="en-US" sz="2400" dirty="0">
                <a:solidFill>
                  <a:schemeClr val="tx1">
                    <a:lumMod val="95000"/>
                    <a:lumOff val="5000"/>
                  </a:schemeClr>
                </a:solidFill>
                <a:latin typeface="微软雅黑" panose="020B0503020204020204" charset="-122"/>
                <a:ea typeface="微软雅黑" panose="020B0503020204020204" charset="-122"/>
              </a:rPr>
              <a:t>市委办党总支在研究干部问题上把发扬民主和严格组织把关相结合，始终坚持“集体领导、民主集中、个别酝酿、会议决定”原则，严格按照《条例》办事，任人唯贤，使优秀正直、才能出众的干部充分发挥自己的才干。</a:t>
            </a:r>
          </a:p>
        </p:txBody>
      </p:sp>
      <p:sp>
        <p:nvSpPr>
          <p:cNvPr id="5" name="双大括号 4"/>
          <p:cNvSpPr/>
          <p:nvPr/>
        </p:nvSpPr>
        <p:spPr>
          <a:xfrm>
            <a:off x="1345522" y="2800600"/>
            <a:ext cx="9428704" cy="2169825"/>
          </a:xfrm>
          <a:prstGeom prst="bracePair">
            <a:avLst>
              <a:gd name="adj" fmla="val 6778"/>
            </a:avLst>
          </a:prstGeom>
          <a:ln w="25400">
            <a:gradFill>
              <a:gsLst>
                <a:gs pos="27000">
                  <a:srgbClr val="FF0000"/>
                </a:gs>
                <a:gs pos="92000">
                  <a:srgbClr val="C00000"/>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3763">
        <p15:prstTrans prst="pageCurlDouble"/>
      </p:transition>
    </mc:Choice>
    <mc:Fallback>
      <p:transition spd="slow" advTm="376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125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0" presetClass="entr" presetSubtype="0" fill="hold" grpId="0" nodeType="withEffect">
                                  <p:stCondLst>
                                    <p:cond delay="175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22" presetClass="entr" presetSubtype="1" fill="hold" grpId="0" nodeType="withEffect">
                                  <p:stCondLst>
                                    <p:cond delay="225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5"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00" y="0"/>
            <a:ext cx="12192000" cy="6859200"/>
          </a:xfrm>
          <a:prstGeom prst="rect">
            <a:avLst/>
          </a:prstGeom>
        </p:spPr>
      </p:pic>
      <p:sp>
        <p:nvSpPr>
          <p:cNvPr id="101" name="Freeform 5"/>
          <p:cNvSpPr/>
          <p:nvPr/>
        </p:nvSpPr>
        <p:spPr bwMode="auto">
          <a:xfrm>
            <a:off x="5751943" y="920247"/>
            <a:ext cx="1008112" cy="1011496"/>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C00000"/>
          </a:solidFill>
          <a:ln>
            <a:noFill/>
          </a:ln>
          <a:effectLst/>
        </p:spPr>
        <p:txBody>
          <a:bodyPr vert="horz" wrap="square" lIns="121920" tIns="60960" rIns="121920" bIns="60960" numCol="1" anchor="t" anchorCtr="0" compatLnSpc="1"/>
          <a:lstStyle/>
          <a:p>
            <a:endParaRPr lang="zh-CN" altLang="en-US" sz="2400">
              <a:gradFill>
                <a:gsLst>
                  <a:gs pos="0">
                    <a:prstClr val="white">
                      <a:lumMod val="95000"/>
                    </a:prstClr>
                  </a:gs>
                  <a:gs pos="100000">
                    <a:prstClr val="white"/>
                  </a:gs>
                </a:gsLst>
                <a:lin ang="5400000" scaled="0"/>
              </a:gradFill>
            </a:endParaRPr>
          </a:p>
        </p:txBody>
      </p:sp>
      <p:cxnSp>
        <p:nvCxnSpPr>
          <p:cNvPr id="102" name="直接连接符 101"/>
          <p:cNvCxnSpPr/>
          <p:nvPr/>
        </p:nvCxnSpPr>
        <p:spPr bwMode="auto">
          <a:xfrm>
            <a:off x="4375098" y="3033331"/>
            <a:ext cx="3761803" cy="0"/>
          </a:xfrm>
          <a:prstGeom prst="line">
            <a:avLst/>
          </a:prstGeom>
          <a:solidFill>
            <a:schemeClr val="accent1"/>
          </a:solidFill>
          <a:ln w="9525" cap="flat" cmpd="sng" algn="ctr">
            <a:solidFill>
              <a:srgbClr val="D10000"/>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4" name="TextBox 9"/>
          <p:cNvSpPr txBox="1"/>
          <p:nvPr/>
        </p:nvSpPr>
        <p:spPr>
          <a:xfrm>
            <a:off x="4663130" y="2026053"/>
            <a:ext cx="3185740" cy="1013460"/>
          </a:xfrm>
          <a:prstGeom prst="rect">
            <a:avLst/>
          </a:prstGeom>
          <a:noFill/>
        </p:spPr>
        <p:txBody>
          <a:bodyPr wrap="square" lIns="91388" tIns="45692" rIns="91388" bIns="45692" rtlCol="0">
            <a:spAutoFit/>
          </a:bodyPr>
          <a:lstStyle/>
          <a:p>
            <a:pPr algn="ctr">
              <a:defRPr/>
            </a:pPr>
            <a:r>
              <a:rPr lang="zh-CN" altLang="en-US" sz="6000" b="1" dirty="0">
                <a:solidFill>
                  <a:srgbClr val="C00000"/>
                </a:solidFill>
                <a:latin typeface="微软雅黑" panose="020B0503020204020204" charset="-122"/>
                <a:ea typeface="微软雅黑" panose="020B0503020204020204" charset="-122"/>
                <a:cs typeface="+mn-ea"/>
                <a:sym typeface="+mn-lt"/>
              </a:rPr>
              <a:t>第四章</a:t>
            </a:r>
          </a:p>
        </p:txBody>
      </p:sp>
      <p:sp>
        <p:nvSpPr>
          <p:cNvPr id="105" name="TextBox 9"/>
          <p:cNvSpPr txBox="1"/>
          <p:nvPr/>
        </p:nvSpPr>
        <p:spPr>
          <a:xfrm>
            <a:off x="2186602" y="3038475"/>
            <a:ext cx="8138795" cy="1475105"/>
          </a:xfrm>
          <a:prstGeom prst="rect">
            <a:avLst/>
          </a:prstGeom>
          <a:noFill/>
        </p:spPr>
        <p:txBody>
          <a:bodyPr wrap="square" lIns="91388" tIns="45692" rIns="91388" bIns="45692" rtlCol="0">
            <a:spAutoFit/>
          </a:bodyPr>
          <a:lstStyle/>
          <a:p>
            <a:pPr algn="ctr">
              <a:defRPr/>
            </a:pPr>
            <a:r>
              <a:rPr lang="zh-CN" altLang="en-US" sz="4500" b="1" dirty="0">
                <a:solidFill>
                  <a:srgbClr val="C00000"/>
                </a:solidFill>
                <a:latin typeface="微软雅黑" panose="020B0503020204020204" charset="-122"/>
                <a:ea typeface="微软雅黑" panose="020B0503020204020204" charset="-122"/>
                <a:cs typeface="+mn-ea"/>
                <a:sym typeface="+mn-lt"/>
              </a:rPr>
              <a:t>履行岗位职责</a:t>
            </a:r>
          </a:p>
          <a:p>
            <a:pPr algn="ctr">
              <a:defRPr/>
            </a:pPr>
            <a:r>
              <a:rPr lang="zh-CN" altLang="en-US" sz="4500" b="1" dirty="0">
                <a:solidFill>
                  <a:srgbClr val="C00000"/>
                </a:solidFill>
                <a:latin typeface="微软雅黑" panose="020B0503020204020204" charset="-122"/>
                <a:ea typeface="微软雅黑" panose="020B0503020204020204" charset="-122"/>
                <a:cs typeface="+mn-ea"/>
                <a:sym typeface="+mn-lt"/>
              </a:rPr>
              <a:t>落实党风廉政建设责任制</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4078">
        <p15:prstTrans prst="pageCurlDouble"/>
      </p:transition>
    </mc:Choice>
    <mc:Fallback>
      <p:transition spd="slow" advTm="407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p:cTn id="7" dur="1000" fill="hold"/>
                                        <p:tgtEl>
                                          <p:spTgt spid="101"/>
                                        </p:tgtEl>
                                        <p:attrNameLst>
                                          <p:attrName>ppt_w</p:attrName>
                                        </p:attrNameLst>
                                      </p:cBhvr>
                                      <p:tavLst>
                                        <p:tav tm="0">
                                          <p:val>
                                            <p:fltVal val="0"/>
                                          </p:val>
                                        </p:tav>
                                        <p:tav tm="100000">
                                          <p:val>
                                            <p:strVal val="#ppt_w"/>
                                          </p:val>
                                        </p:tav>
                                      </p:tavLst>
                                    </p:anim>
                                    <p:anim calcmode="lin" valueType="num">
                                      <p:cBhvr>
                                        <p:cTn id="8" dur="1000" fill="hold"/>
                                        <p:tgtEl>
                                          <p:spTgt spid="101"/>
                                        </p:tgtEl>
                                        <p:attrNameLst>
                                          <p:attrName>ppt_h</p:attrName>
                                        </p:attrNameLst>
                                      </p:cBhvr>
                                      <p:tavLst>
                                        <p:tav tm="0">
                                          <p:val>
                                            <p:fltVal val="0"/>
                                          </p:val>
                                        </p:tav>
                                        <p:tav tm="100000">
                                          <p:val>
                                            <p:strVal val="#ppt_h"/>
                                          </p:val>
                                        </p:tav>
                                      </p:tavLst>
                                    </p:anim>
                                    <p:animEffect transition="in" filter="fade">
                                      <p:cBhvr>
                                        <p:cTn id="9" dur="1000"/>
                                        <p:tgtEl>
                                          <p:spTgt spid="101"/>
                                        </p:tgtEl>
                                      </p:cBhvr>
                                    </p:animEffect>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02"/>
                                        </p:tgtEl>
                                        <p:attrNameLst>
                                          <p:attrName>style.visibility</p:attrName>
                                        </p:attrNameLst>
                                      </p:cBhvr>
                                      <p:to>
                                        <p:strVal val="visible"/>
                                      </p:to>
                                    </p:set>
                                    <p:animEffect transition="in" filter="barn(inVertical)">
                                      <p:cBhvr>
                                        <p:cTn id="13" dur="500"/>
                                        <p:tgtEl>
                                          <p:spTgt spid="102"/>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04"/>
                                        </p:tgtEl>
                                        <p:attrNameLst>
                                          <p:attrName>style.visibility</p:attrName>
                                        </p:attrNameLst>
                                      </p:cBhvr>
                                      <p:to>
                                        <p:strVal val="visible"/>
                                      </p:to>
                                    </p:set>
                                    <p:anim calcmode="lin" valueType="num">
                                      <p:cBhvr>
                                        <p:cTn id="17" dur="500" fill="hold"/>
                                        <p:tgtEl>
                                          <p:spTgt spid="10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04"/>
                                        </p:tgtEl>
                                        <p:attrNameLst>
                                          <p:attrName>ppt_y</p:attrName>
                                        </p:attrNameLst>
                                      </p:cBhvr>
                                      <p:tavLst>
                                        <p:tav tm="0">
                                          <p:val>
                                            <p:strVal val="#ppt_y"/>
                                          </p:val>
                                        </p:tav>
                                        <p:tav tm="100000">
                                          <p:val>
                                            <p:strVal val="#ppt_y"/>
                                          </p:val>
                                        </p:tav>
                                      </p:tavLst>
                                    </p:anim>
                                    <p:anim calcmode="lin" valueType="num">
                                      <p:cBhvr>
                                        <p:cTn id="19" dur="500" fill="hold"/>
                                        <p:tgtEl>
                                          <p:spTgt spid="10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0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04"/>
                                        </p:tgtEl>
                                      </p:cBhvr>
                                    </p:animEffect>
                                  </p:childTnLst>
                                </p:cTn>
                              </p:par>
                            </p:childTnLst>
                          </p:cTn>
                        </p:par>
                        <p:par>
                          <p:cTn id="22" fill="hold">
                            <p:stCondLst>
                              <p:cond delay="2099"/>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05"/>
                                        </p:tgtEl>
                                        <p:attrNameLst>
                                          <p:attrName>style.visibility</p:attrName>
                                        </p:attrNameLst>
                                      </p:cBhvr>
                                      <p:to>
                                        <p:strVal val="visible"/>
                                      </p:to>
                                    </p:set>
                                    <p:anim calcmode="lin" valueType="num">
                                      <p:cBhvr>
                                        <p:cTn id="25" dur="500" fill="hold"/>
                                        <p:tgtEl>
                                          <p:spTgt spid="105"/>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05"/>
                                        </p:tgtEl>
                                        <p:attrNameLst>
                                          <p:attrName>ppt_y</p:attrName>
                                        </p:attrNameLst>
                                      </p:cBhvr>
                                      <p:tavLst>
                                        <p:tav tm="0">
                                          <p:val>
                                            <p:strVal val="#ppt_y"/>
                                          </p:val>
                                        </p:tav>
                                        <p:tav tm="100000">
                                          <p:val>
                                            <p:strVal val="#ppt_y"/>
                                          </p:val>
                                        </p:tav>
                                      </p:tavLst>
                                    </p:anim>
                                    <p:anim calcmode="lin" valueType="num">
                                      <p:cBhvr>
                                        <p:cTn id="27" dur="500" fill="hold"/>
                                        <p:tgtEl>
                                          <p:spTgt spid="105"/>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05"/>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bldLvl="0" animBg="1"/>
      <p:bldP spid="104"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userDrawn="1"/>
        </p:nvSpPr>
        <p:spPr>
          <a:xfrm flipV="1">
            <a:off x="602" y="11089"/>
            <a:ext cx="12192000" cy="880337"/>
          </a:xfrm>
          <a:prstGeom prst="rect">
            <a:avLst/>
          </a:prstGeom>
          <a:solidFill>
            <a:srgbClr val="D1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矩形 9"/>
          <p:cNvSpPr/>
          <p:nvPr userDrawn="1"/>
        </p:nvSpPr>
        <p:spPr>
          <a:xfrm>
            <a:off x="602" y="939367"/>
            <a:ext cx="12191999" cy="60969"/>
          </a:xfrm>
          <a:prstGeom prst="rect">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panose="020F0502020204030204"/>
              <a:ea typeface="微软雅黑" panose="020B0503020204020204" charset="-122"/>
              <a:cs typeface="+mn-cs"/>
            </a:endParaRPr>
          </a:p>
        </p:txBody>
      </p:sp>
      <p:pic>
        <p:nvPicPr>
          <p:cNvPr id="9" name="Picture 2" descr="E:\0000000我图PPT\00001PNG素材\01党委政府\天安门抽象.png"/>
          <p:cNvPicPr>
            <a:picLocks noChangeAspect="1" noChangeArrowheads="1"/>
          </p:cNvPicPr>
          <p:nvPr userDrawn="1"/>
        </p:nvPicPr>
        <p:blipFill>
          <a:blip r:embed="rId3" cstate="print">
            <a:extLst>
              <a:ext uri="{BEBA8EAE-BF5A-486C-A8C5-ECC9F3942E4B}">
                <a14:imgProps xmlns:a14="http://schemas.microsoft.com/office/drawing/2010/main">
                  <a14:imgLayer r:embed="rId4">
                    <a14:imgEffect>
                      <a14:brightnessContrast bright="100000" contrast="24000"/>
                    </a14:imgEffect>
                  </a14:imgLayer>
                </a14:imgProps>
              </a:ext>
              <a:ext uri="{28A0092B-C50C-407E-A947-70E740481C1C}">
                <a14:useLocalDpi xmlns:a14="http://schemas.microsoft.com/office/drawing/2010/main" val="0"/>
              </a:ext>
            </a:extLst>
          </a:blip>
          <a:srcRect/>
          <a:stretch>
            <a:fillRect/>
          </a:stretch>
        </p:blipFill>
        <p:spPr bwMode="auto">
          <a:xfrm>
            <a:off x="10046748" y="-7877"/>
            <a:ext cx="2145852" cy="89930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p:cNvPicPr>
            <a:picLocks noChangeAspect="1" noChangeArrowheads="1"/>
          </p:cNvPicPr>
          <p:nvPr userDrawn="1"/>
        </p:nvPicPr>
        <p:blipFill>
          <a:blip r:embed="rId5" cstate="print">
            <a:extLst>
              <a:ext uri="{28A0092B-C50C-407E-A947-70E740481C1C}">
                <a14:useLocalDpi xmlns:a14="http://schemas.microsoft.com/office/drawing/2010/main" val="0"/>
              </a:ext>
            </a:extLst>
          </a:blip>
          <a:stretch>
            <a:fillRect/>
          </a:stretch>
        </p:blipFill>
        <p:spPr bwMode="auto">
          <a:xfrm>
            <a:off x="191944" y="86684"/>
            <a:ext cx="1226921" cy="72914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4"/>
          <p:cNvSpPr txBox="1"/>
          <p:nvPr/>
        </p:nvSpPr>
        <p:spPr>
          <a:xfrm>
            <a:off x="1416080" y="340532"/>
            <a:ext cx="5364480" cy="460375"/>
          </a:xfrm>
          <a:prstGeom prst="rect">
            <a:avLst/>
          </a:prstGeom>
          <a:noFill/>
        </p:spPr>
        <p:txBody>
          <a:bodyPr wrap="none" lIns="91440" tIns="45720" rIns="91440" bIns="45720" rtlCol="0">
            <a:spAutoFit/>
          </a:bodyPr>
          <a:lstStyle/>
          <a:p>
            <a:pPr algn="l"/>
            <a:r>
              <a:rPr lang="zh-CN" altLang="en-US" sz="2400" b="1" dirty="0">
                <a:solidFill>
                  <a:schemeClr val="bg1"/>
                </a:solidFill>
                <a:latin typeface="微软雅黑" panose="020B0503020204020204" charset="-122"/>
                <a:ea typeface="微软雅黑" panose="020B0503020204020204" charset="-122"/>
              </a:rPr>
              <a:t>一是率先垂范，自身廉政建设严抓不放</a:t>
            </a:r>
          </a:p>
        </p:txBody>
      </p:sp>
      <p:pic>
        <p:nvPicPr>
          <p:cNvPr id="16" name="图片 15" descr="246de5d3ff26528e22228fd3489e033c"/>
          <p:cNvPicPr>
            <a:picLocks noChangeAspect="1"/>
          </p:cNvPicPr>
          <p:nvPr/>
        </p:nvPicPr>
        <p:blipFill>
          <a:blip r:embed="rId6"/>
          <a:stretch>
            <a:fillRect/>
          </a:stretch>
        </p:blipFill>
        <p:spPr>
          <a:xfrm>
            <a:off x="-13369" y="5490809"/>
            <a:ext cx="12216131" cy="1385571"/>
          </a:xfrm>
          <a:prstGeom prst="rect">
            <a:avLst/>
          </a:prstGeom>
        </p:spPr>
      </p:pic>
      <p:grpSp>
        <p:nvGrpSpPr>
          <p:cNvPr id="4" name="组合 3"/>
          <p:cNvGrpSpPr/>
          <p:nvPr/>
        </p:nvGrpSpPr>
        <p:grpSpPr>
          <a:xfrm>
            <a:off x="1196297" y="1778027"/>
            <a:ext cx="2330855" cy="3071751"/>
            <a:chOff x="1872342" y="1611085"/>
            <a:chExt cx="2330855" cy="3071751"/>
          </a:xfrm>
        </p:grpSpPr>
        <p:sp>
          <p:nvSpPr>
            <p:cNvPr id="2" name="矩形: 圆角 1"/>
            <p:cNvSpPr/>
            <p:nvPr/>
          </p:nvSpPr>
          <p:spPr>
            <a:xfrm>
              <a:off x="1872342" y="1611085"/>
              <a:ext cx="2330855" cy="3071751"/>
            </a:xfrm>
            <a:prstGeom prst="roundRect">
              <a:avLst>
                <a:gd name="adj" fmla="val 0"/>
              </a:avLst>
            </a:prstGeom>
            <a:gradFill>
              <a:gsLst>
                <a:gs pos="0">
                  <a:srgbClr val="E30000"/>
                </a:gs>
                <a:gs pos="100000">
                  <a:srgbClr val="760303"/>
                </a:gs>
              </a:gsLst>
              <a:lin ang="5400000" scaled="0"/>
            </a:gradFill>
            <a:ln>
              <a:noFill/>
            </a:ln>
            <a:effectLst>
              <a:reflection blurRad="6350" stA="52000" endA="300" endPos="1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985419" y="1955864"/>
              <a:ext cx="2104698" cy="1198880"/>
            </a:xfrm>
            <a:prstGeom prst="rect">
              <a:avLst/>
            </a:prstGeom>
            <a:noFill/>
          </p:spPr>
          <p:txBody>
            <a:bodyPr wrap="square" rtlCol="0">
              <a:spAutoFit/>
            </a:bodyPr>
            <a:lstStyle/>
            <a:p>
              <a:pPr algn="ctr">
                <a:lnSpc>
                  <a:spcPct val="150000"/>
                </a:lnSpc>
              </a:pPr>
              <a:r>
                <a:rPr lang="zh-CN" altLang="en-US" sz="2400" b="1" dirty="0">
                  <a:solidFill>
                    <a:srgbClr val="FFFACD"/>
                  </a:solidFill>
                  <a:latin typeface="微软雅黑" panose="020B0503020204020204" charset="-122"/>
                  <a:ea typeface="微软雅黑" panose="020B0503020204020204" charset="-122"/>
                </a:rPr>
                <a:t>第一部分  </a:t>
              </a:r>
            </a:p>
            <a:p>
              <a:pPr algn="ctr">
                <a:lnSpc>
                  <a:spcPct val="150000"/>
                </a:lnSpc>
              </a:pPr>
              <a:r>
                <a:rPr lang="zh-CN" altLang="en-US" sz="2400" b="1" dirty="0">
                  <a:solidFill>
                    <a:srgbClr val="FFFACD"/>
                  </a:solidFill>
                  <a:latin typeface="微软雅黑" panose="020B0503020204020204" charset="-122"/>
                  <a:ea typeface="微软雅黑" panose="020B0503020204020204" charset="-122"/>
                </a:rPr>
                <a:t>主体部分</a:t>
              </a:r>
            </a:p>
          </p:txBody>
        </p:sp>
        <p:sp>
          <p:nvSpPr>
            <p:cNvPr id="3" name="Freeform 9"/>
            <p:cNvSpPr/>
            <p:nvPr/>
          </p:nvSpPr>
          <p:spPr bwMode="auto">
            <a:xfrm>
              <a:off x="2638823" y="3593832"/>
              <a:ext cx="797890" cy="651364"/>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ACD"/>
            </a:solidFill>
            <a:ln>
              <a:noFill/>
            </a:ln>
          </p:spPr>
          <p:txBody>
            <a:bodyPr vert="horz" wrap="square" lIns="91440" tIns="45720" rIns="91440" bIns="45720" numCol="1" anchor="t" anchorCtr="0" compatLnSpc="1"/>
            <a:lstStyle/>
            <a:p>
              <a:endParaRPr lang="zh-CN" altLang="en-US" dirty="0"/>
            </a:p>
          </p:txBody>
        </p:sp>
      </p:grpSp>
      <p:sp>
        <p:nvSpPr>
          <p:cNvPr id="18" name="矩形 17"/>
          <p:cNvSpPr/>
          <p:nvPr/>
        </p:nvSpPr>
        <p:spPr>
          <a:xfrm>
            <a:off x="3578752" y="2355845"/>
            <a:ext cx="8013072" cy="2526665"/>
          </a:xfrm>
          <a:prstGeom prst="rect">
            <a:avLst/>
          </a:prstGeom>
        </p:spPr>
        <p:txBody>
          <a:bodyPr wrap="square">
            <a:spAutoFit/>
          </a:bodyPr>
          <a:lstStyle/>
          <a:p>
            <a:pPr marL="285750" indent="-285750">
              <a:lnSpc>
                <a:spcPct val="110000"/>
              </a:lnSpc>
              <a:buFont typeface="Wingdings" panose="05000000000000000000" pitchFamily="2" charset="2"/>
              <a:buChar char="l"/>
            </a:pPr>
            <a:r>
              <a:rPr lang="zh-CN" altLang="en-US" sz="2400" dirty="0">
                <a:solidFill>
                  <a:schemeClr val="tx1">
                    <a:lumMod val="95000"/>
                    <a:lumOff val="5000"/>
                  </a:schemeClr>
                </a:solidFill>
                <a:latin typeface="微软雅黑" panose="020B0503020204020204" charset="-122"/>
                <a:ea typeface="微软雅黑" panose="020B0503020204020204" charset="-122"/>
              </a:rPr>
              <a:t>作为市委办公室党风廉政建设的第一责任人，我自觉按照“三严三实”要求，严格履行岗位职责，以党的政治纪律和政治规矩、党性原则和道德规范严格要求自己，在把自身建设、工作和生活作风建设放在首位的同时，对负责单位、分管部门、分包乡镇严格要求，促使各项党风廉政建设目标任务圆满完成。</a:t>
            </a:r>
          </a:p>
        </p:txBody>
      </p:sp>
      <p:grpSp>
        <p:nvGrpSpPr>
          <p:cNvPr id="13" name="组合 12"/>
          <p:cNvGrpSpPr/>
          <p:nvPr/>
        </p:nvGrpSpPr>
        <p:grpSpPr>
          <a:xfrm>
            <a:off x="3855288" y="1765755"/>
            <a:ext cx="7459994" cy="432000"/>
            <a:chOff x="3886825" y="1796061"/>
            <a:chExt cx="7459994" cy="432000"/>
          </a:xfrm>
        </p:grpSpPr>
        <p:cxnSp>
          <p:nvCxnSpPr>
            <p:cNvPr id="15" name="直接连接符 14"/>
            <p:cNvCxnSpPr/>
            <p:nvPr/>
          </p:nvCxnSpPr>
          <p:spPr>
            <a:xfrm>
              <a:off x="3886825" y="2035893"/>
              <a:ext cx="3265366" cy="528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星形: 五角 14"/>
            <p:cNvSpPr/>
            <p:nvPr/>
          </p:nvSpPr>
          <p:spPr>
            <a:xfrm>
              <a:off x="7400822" y="1796061"/>
              <a:ext cx="432000" cy="432000"/>
            </a:xfrm>
            <a:prstGeom prst="star5">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cxnSp>
          <p:nvCxnSpPr>
            <p:cNvPr id="27" name="直接连接符 26"/>
            <p:cNvCxnSpPr/>
            <p:nvPr/>
          </p:nvCxnSpPr>
          <p:spPr>
            <a:xfrm>
              <a:off x="8081453" y="2035893"/>
              <a:ext cx="3265366" cy="528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5077">
        <p15:prstTrans prst="pageCurlDouble"/>
      </p:transition>
    </mc:Choice>
    <mc:Fallback>
      <p:transition spd="slow" advTm="507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25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275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par>
                                <p:cTn id="13" presetID="2" presetClass="entr" presetSubtype="2" decel="100000" fill="hold" grpId="0" nodeType="withEffect">
                                  <p:stCondLst>
                                    <p:cond delay="325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500" fill="hold"/>
                                        <p:tgtEl>
                                          <p:spTgt spid="18"/>
                                        </p:tgtEl>
                                        <p:attrNameLst>
                                          <p:attrName>ppt_x</p:attrName>
                                        </p:attrNameLst>
                                      </p:cBhvr>
                                      <p:tavLst>
                                        <p:tav tm="0">
                                          <p:val>
                                            <p:strVal val="1+#ppt_w/2"/>
                                          </p:val>
                                        </p:tav>
                                        <p:tav tm="100000">
                                          <p:val>
                                            <p:strVal val="#ppt_x"/>
                                          </p:val>
                                        </p:tav>
                                      </p:tavLst>
                                    </p:anim>
                                    <p:anim calcmode="lin" valueType="num">
                                      <p:cBhvr additive="base">
                                        <p:cTn id="16" dur="1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userDrawn="1"/>
        </p:nvSpPr>
        <p:spPr>
          <a:xfrm flipV="1">
            <a:off x="602" y="11089"/>
            <a:ext cx="12192000" cy="880337"/>
          </a:xfrm>
          <a:prstGeom prst="rect">
            <a:avLst/>
          </a:prstGeom>
          <a:solidFill>
            <a:srgbClr val="D1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矩形 9"/>
          <p:cNvSpPr/>
          <p:nvPr userDrawn="1"/>
        </p:nvSpPr>
        <p:spPr>
          <a:xfrm>
            <a:off x="602" y="939367"/>
            <a:ext cx="12191999" cy="60969"/>
          </a:xfrm>
          <a:prstGeom prst="rect">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panose="020F0502020204030204"/>
              <a:ea typeface="微软雅黑" panose="020B0503020204020204" charset="-122"/>
              <a:cs typeface="+mn-cs"/>
            </a:endParaRPr>
          </a:p>
        </p:txBody>
      </p:sp>
      <p:pic>
        <p:nvPicPr>
          <p:cNvPr id="9" name="Picture 2" descr="E:\0000000我图PPT\00001PNG素材\01党委政府\天安门抽象.png"/>
          <p:cNvPicPr>
            <a:picLocks noChangeAspect="1" noChangeArrowheads="1"/>
          </p:cNvPicPr>
          <p:nvPr userDrawn="1"/>
        </p:nvPicPr>
        <p:blipFill>
          <a:blip r:embed="rId3" cstate="print">
            <a:extLst>
              <a:ext uri="{BEBA8EAE-BF5A-486C-A8C5-ECC9F3942E4B}">
                <a14:imgProps xmlns:a14="http://schemas.microsoft.com/office/drawing/2010/main">
                  <a14:imgLayer r:embed="rId4">
                    <a14:imgEffect>
                      <a14:brightnessContrast bright="100000" contrast="24000"/>
                    </a14:imgEffect>
                  </a14:imgLayer>
                </a14:imgProps>
              </a:ext>
              <a:ext uri="{28A0092B-C50C-407E-A947-70E740481C1C}">
                <a14:useLocalDpi xmlns:a14="http://schemas.microsoft.com/office/drawing/2010/main" val="0"/>
              </a:ext>
            </a:extLst>
          </a:blip>
          <a:srcRect/>
          <a:stretch>
            <a:fillRect/>
          </a:stretch>
        </p:blipFill>
        <p:spPr bwMode="auto">
          <a:xfrm>
            <a:off x="10046748" y="-7877"/>
            <a:ext cx="2145852" cy="89930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p:cNvPicPr>
            <a:picLocks noChangeAspect="1" noChangeArrowheads="1"/>
          </p:cNvPicPr>
          <p:nvPr userDrawn="1"/>
        </p:nvPicPr>
        <p:blipFill>
          <a:blip r:embed="rId5" cstate="print">
            <a:extLst>
              <a:ext uri="{28A0092B-C50C-407E-A947-70E740481C1C}">
                <a14:useLocalDpi xmlns:a14="http://schemas.microsoft.com/office/drawing/2010/main" val="0"/>
              </a:ext>
            </a:extLst>
          </a:blip>
          <a:stretch>
            <a:fillRect/>
          </a:stretch>
        </p:blipFill>
        <p:spPr bwMode="auto">
          <a:xfrm>
            <a:off x="191944" y="86684"/>
            <a:ext cx="1226921" cy="72914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4"/>
          <p:cNvSpPr txBox="1"/>
          <p:nvPr/>
        </p:nvSpPr>
        <p:spPr>
          <a:xfrm>
            <a:off x="1416080" y="340532"/>
            <a:ext cx="5364480" cy="460375"/>
          </a:xfrm>
          <a:prstGeom prst="rect">
            <a:avLst/>
          </a:prstGeom>
          <a:noFill/>
        </p:spPr>
        <p:txBody>
          <a:bodyPr wrap="none" lIns="91440" tIns="45720" rIns="91440" bIns="45720" rtlCol="0">
            <a:spAutoFit/>
          </a:bodyPr>
          <a:lstStyle/>
          <a:p>
            <a:pPr algn="l"/>
            <a:r>
              <a:rPr lang="zh-CN" altLang="en-US" sz="2400" b="1" dirty="0">
                <a:solidFill>
                  <a:schemeClr val="bg1"/>
                </a:solidFill>
                <a:latin typeface="微软雅黑" panose="020B0503020204020204" charset="-122"/>
                <a:ea typeface="微软雅黑" panose="020B0503020204020204" charset="-122"/>
                <a:sym typeface="+mn-ea"/>
              </a:rPr>
              <a:t>一是率先垂范，自身廉政建设严抓不放</a:t>
            </a:r>
            <a:endParaRPr lang="zh-CN" altLang="en-US" sz="2400" b="1" dirty="0">
              <a:solidFill>
                <a:schemeClr val="bg1"/>
              </a:solidFill>
              <a:latin typeface="微软雅黑" panose="020B0503020204020204" charset="-122"/>
              <a:ea typeface="微软雅黑" panose="020B0503020204020204" charset="-122"/>
            </a:endParaRPr>
          </a:p>
        </p:txBody>
      </p:sp>
      <p:pic>
        <p:nvPicPr>
          <p:cNvPr id="16" name="图片 15" descr="246de5d3ff26528e22228fd3489e033c"/>
          <p:cNvPicPr>
            <a:picLocks noChangeAspect="1"/>
          </p:cNvPicPr>
          <p:nvPr/>
        </p:nvPicPr>
        <p:blipFill>
          <a:blip r:embed="rId6"/>
          <a:stretch>
            <a:fillRect/>
          </a:stretch>
        </p:blipFill>
        <p:spPr>
          <a:xfrm>
            <a:off x="-13369" y="5490809"/>
            <a:ext cx="12216131" cy="1385571"/>
          </a:xfrm>
          <a:prstGeom prst="rect">
            <a:avLst/>
          </a:prstGeom>
        </p:spPr>
      </p:pic>
      <p:grpSp>
        <p:nvGrpSpPr>
          <p:cNvPr id="4" name="组合 3"/>
          <p:cNvGrpSpPr/>
          <p:nvPr/>
        </p:nvGrpSpPr>
        <p:grpSpPr>
          <a:xfrm>
            <a:off x="1196297" y="1778027"/>
            <a:ext cx="2330855" cy="3071751"/>
            <a:chOff x="1872342" y="1611085"/>
            <a:chExt cx="2330855" cy="3071751"/>
          </a:xfrm>
        </p:grpSpPr>
        <p:sp>
          <p:nvSpPr>
            <p:cNvPr id="2" name="矩形: 圆角 1"/>
            <p:cNvSpPr/>
            <p:nvPr/>
          </p:nvSpPr>
          <p:spPr>
            <a:xfrm>
              <a:off x="1872342" y="1611085"/>
              <a:ext cx="2330855" cy="3071751"/>
            </a:xfrm>
            <a:prstGeom prst="roundRect">
              <a:avLst>
                <a:gd name="adj" fmla="val 0"/>
              </a:avLst>
            </a:prstGeom>
            <a:gradFill>
              <a:gsLst>
                <a:gs pos="0">
                  <a:srgbClr val="E30000"/>
                </a:gs>
                <a:gs pos="100000">
                  <a:srgbClr val="760303"/>
                </a:gs>
              </a:gsLst>
              <a:lin ang="5400000" scaled="0"/>
            </a:gradFill>
            <a:ln>
              <a:noFill/>
            </a:ln>
            <a:effectLst>
              <a:reflection blurRad="6350" stA="52000" endA="300" endPos="1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985419" y="1955864"/>
              <a:ext cx="2104698" cy="1198880"/>
            </a:xfrm>
            <a:prstGeom prst="rect">
              <a:avLst/>
            </a:prstGeom>
            <a:noFill/>
          </p:spPr>
          <p:txBody>
            <a:bodyPr wrap="square" rtlCol="0">
              <a:spAutoFit/>
            </a:bodyPr>
            <a:lstStyle/>
            <a:p>
              <a:pPr algn="ctr">
                <a:lnSpc>
                  <a:spcPct val="150000"/>
                </a:lnSpc>
              </a:pPr>
              <a:r>
                <a:rPr lang="zh-CN" altLang="en-US" sz="2400" b="1" dirty="0">
                  <a:solidFill>
                    <a:srgbClr val="FFFACD"/>
                  </a:solidFill>
                  <a:latin typeface="微软雅黑" panose="020B0503020204020204" charset="-122"/>
                  <a:ea typeface="微软雅黑" panose="020B0503020204020204" charset="-122"/>
                </a:rPr>
                <a:t>第一部分  </a:t>
              </a:r>
            </a:p>
            <a:p>
              <a:pPr algn="ctr">
                <a:lnSpc>
                  <a:spcPct val="150000"/>
                </a:lnSpc>
              </a:pPr>
              <a:r>
                <a:rPr lang="zh-CN" altLang="en-US" sz="2400" b="1" dirty="0">
                  <a:solidFill>
                    <a:srgbClr val="FFFACD"/>
                  </a:solidFill>
                  <a:latin typeface="微软雅黑" panose="020B0503020204020204" charset="-122"/>
                  <a:ea typeface="微软雅黑" panose="020B0503020204020204" charset="-122"/>
                </a:rPr>
                <a:t>主体部分</a:t>
              </a:r>
            </a:p>
          </p:txBody>
        </p:sp>
        <p:sp>
          <p:nvSpPr>
            <p:cNvPr id="3" name="Freeform 9"/>
            <p:cNvSpPr/>
            <p:nvPr/>
          </p:nvSpPr>
          <p:spPr bwMode="auto">
            <a:xfrm>
              <a:off x="2638823" y="3593832"/>
              <a:ext cx="797890" cy="651364"/>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ACD"/>
            </a:solidFill>
            <a:ln>
              <a:noFill/>
            </a:ln>
          </p:spPr>
          <p:txBody>
            <a:bodyPr vert="horz" wrap="square" lIns="91440" tIns="45720" rIns="91440" bIns="45720" numCol="1" anchor="t" anchorCtr="0" compatLnSpc="1"/>
            <a:lstStyle/>
            <a:p>
              <a:endParaRPr lang="zh-CN" altLang="en-US" dirty="0"/>
            </a:p>
          </p:txBody>
        </p:sp>
      </p:grpSp>
      <p:sp>
        <p:nvSpPr>
          <p:cNvPr id="18" name="矩形 17"/>
          <p:cNvSpPr/>
          <p:nvPr/>
        </p:nvSpPr>
        <p:spPr>
          <a:xfrm>
            <a:off x="3578752" y="2355845"/>
            <a:ext cx="8013072" cy="2461260"/>
          </a:xfrm>
          <a:prstGeom prst="rect">
            <a:avLst/>
          </a:prstGeom>
        </p:spPr>
        <p:txBody>
          <a:bodyPr wrap="square">
            <a:spAutoFit/>
          </a:bodyPr>
          <a:lstStyle/>
          <a:p>
            <a:pPr marL="285750" indent="-285750">
              <a:lnSpc>
                <a:spcPct val="110000"/>
              </a:lnSpc>
              <a:buFont typeface="Wingdings" panose="05000000000000000000" pitchFamily="2" charset="2"/>
              <a:buChar char="l"/>
            </a:pPr>
            <a:r>
              <a:rPr lang="zh-CN" altLang="en-US" sz="2000" dirty="0">
                <a:solidFill>
                  <a:schemeClr val="tx1">
                    <a:lumMod val="95000"/>
                    <a:lumOff val="5000"/>
                  </a:schemeClr>
                </a:solidFill>
                <a:latin typeface="微软雅黑" panose="020B0503020204020204" charset="-122"/>
                <a:ea typeface="微软雅黑" panose="020B0503020204020204" charset="-122"/>
              </a:rPr>
              <a:t>带头执行廉洁从政各项规定，带头遵守中央八项规定、《党政机关厉行节约反对浪费条例》和上级纪委相关规定以及党员领导干部廉洁从政有关规定；自觉遵守党的政治纪律、组织纪律、经济工作纪律和群众工作纪律，以自身的言行举止和实际行动来影响、教育、带动办公室全体人员；严格按制度管权管人管事，自觉接受监督，促进权力规范运行；教育管理好亲属和身边工作人员，对存在的问题及时提醒，并督促整改。</a:t>
            </a:r>
          </a:p>
        </p:txBody>
      </p:sp>
      <p:grpSp>
        <p:nvGrpSpPr>
          <p:cNvPr id="13" name="组合 12"/>
          <p:cNvGrpSpPr/>
          <p:nvPr/>
        </p:nvGrpSpPr>
        <p:grpSpPr>
          <a:xfrm>
            <a:off x="3855288" y="1765755"/>
            <a:ext cx="7459994" cy="432000"/>
            <a:chOff x="3886825" y="1796061"/>
            <a:chExt cx="7459994" cy="432000"/>
          </a:xfrm>
        </p:grpSpPr>
        <p:cxnSp>
          <p:nvCxnSpPr>
            <p:cNvPr id="15" name="直接连接符 14"/>
            <p:cNvCxnSpPr/>
            <p:nvPr/>
          </p:nvCxnSpPr>
          <p:spPr>
            <a:xfrm>
              <a:off x="3886825" y="2035893"/>
              <a:ext cx="3265366" cy="528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星形: 五角 14"/>
            <p:cNvSpPr/>
            <p:nvPr/>
          </p:nvSpPr>
          <p:spPr>
            <a:xfrm>
              <a:off x="7400822" y="1796061"/>
              <a:ext cx="432000" cy="432000"/>
            </a:xfrm>
            <a:prstGeom prst="star5">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cxnSp>
          <p:nvCxnSpPr>
            <p:cNvPr id="27" name="直接连接符 26"/>
            <p:cNvCxnSpPr/>
            <p:nvPr/>
          </p:nvCxnSpPr>
          <p:spPr>
            <a:xfrm>
              <a:off x="8081453" y="2035893"/>
              <a:ext cx="3265366" cy="528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5171">
        <p15:prstTrans prst="pageCurlDouble"/>
      </p:transition>
    </mc:Choice>
    <mc:Fallback>
      <p:transition spd="slow" advTm="517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25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275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par>
                                <p:cTn id="13" presetID="2" presetClass="entr" presetSubtype="2" decel="100000" fill="hold" grpId="0" nodeType="withEffect">
                                  <p:stCondLst>
                                    <p:cond delay="325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500" fill="hold"/>
                                        <p:tgtEl>
                                          <p:spTgt spid="18"/>
                                        </p:tgtEl>
                                        <p:attrNameLst>
                                          <p:attrName>ppt_x</p:attrName>
                                        </p:attrNameLst>
                                      </p:cBhvr>
                                      <p:tavLst>
                                        <p:tav tm="0">
                                          <p:val>
                                            <p:strVal val="1+#ppt_w/2"/>
                                          </p:val>
                                        </p:tav>
                                        <p:tav tm="100000">
                                          <p:val>
                                            <p:strVal val="#ppt_x"/>
                                          </p:val>
                                        </p:tav>
                                      </p:tavLst>
                                    </p:anim>
                                    <p:anim calcmode="lin" valueType="num">
                                      <p:cBhvr additive="base">
                                        <p:cTn id="16" dur="1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userDrawn="1"/>
        </p:nvSpPr>
        <p:spPr>
          <a:xfrm flipV="1">
            <a:off x="602" y="11089"/>
            <a:ext cx="12192000" cy="880337"/>
          </a:xfrm>
          <a:prstGeom prst="rect">
            <a:avLst/>
          </a:prstGeom>
          <a:solidFill>
            <a:srgbClr val="D1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矩形 9"/>
          <p:cNvSpPr/>
          <p:nvPr userDrawn="1"/>
        </p:nvSpPr>
        <p:spPr>
          <a:xfrm>
            <a:off x="602" y="939367"/>
            <a:ext cx="12191999" cy="60969"/>
          </a:xfrm>
          <a:prstGeom prst="rect">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panose="020F0502020204030204"/>
              <a:ea typeface="微软雅黑" panose="020B0503020204020204" charset="-122"/>
              <a:cs typeface="+mn-cs"/>
            </a:endParaRPr>
          </a:p>
        </p:txBody>
      </p:sp>
      <p:pic>
        <p:nvPicPr>
          <p:cNvPr id="9" name="Picture 2" descr="E:\0000000我图PPT\00001PNG素材\01党委政府\天安门抽象.png"/>
          <p:cNvPicPr>
            <a:picLocks noChangeAspect="1" noChangeArrowheads="1"/>
          </p:cNvPicPr>
          <p:nvPr userDrawn="1"/>
        </p:nvPicPr>
        <p:blipFill>
          <a:blip r:embed="rId3" cstate="print">
            <a:extLst>
              <a:ext uri="{BEBA8EAE-BF5A-486C-A8C5-ECC9F3942E4B}">
                <a14:imgProps xmlns:a14="http://schemas.microsoft.com/office/drawing/2010/main">
                  <a14:imgLayer r:embed="rId4">
                    <a14:imgEffect>
                      <a14:brightnessContrast bright="100000" contrast="24000"/>
                    </a14:imgEffect>
                  </a14:imgLayer>
                </a14:imgProps>
              </a:ext>
              <a:ext uri="{28A0092B-C50C-407E-A947-70E740481C1C}">
                <a14:useLocalDpi xmlns:a14="http://schemas.microsoft.com/office/drawing/2010/main" val="0"/>
              </a:ext>
            </a:extLst>
          </a:blip>
          <a:srcRect/>
          <a:stretch>
            <a:fillRect/>
          </a:stretch>
        </p:blipFill>
        <p:spPr bwMode="auto">
          <a:xfrm>
            <a:off x="10046748" y="-7877"/>
            <a:ext cx="2145852" cy="89930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p:cNvPicPr>
            <a:picLocks noChangeAspect="1" noChangeArrowheads="1"/>
          </p:cNvPicPr>
          <p:nvPr userDrawn="1"/>
        </p:nvPicPr>
        <p:blipFill>
          <a:blip r:embed="rId5" cstate="print">
            <a:extLst>
              <a:ext uri="{28A0092B-C50C-407E-A947-70E740481C1C}">
                <a14:useLocalDpi xmlns:a14="http://schemas.microsoft.com/office/drawing/2010/main" val="0"/>
              </a:ext>
            </a:extLst>
          </a:blip>
          <a:stretch>
            <a:fillRect/>
          </a:stretch>
        </p:blipFill>
        <p:spPr bwMode="auto">
          <a:xfrm>
            <a:off x="191944" y="86684"/>
            <a:ext cx="1226921" cy="72914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4"/>
          <p:cNvSpPr txBox="1"/>
          <p:nvPr/>
        </p:nvSpPr>
        <p:spPr>
          <a:xfrm>
            <a:off x="1416080" y="340532"/>
            <a:ext cx="5669280" cy="460375"/>
          </a:xfrm>
          <a:prstGeom prst="rect">
            <a:avLst/>
          </a:prstGeom>
          <a:noFill/>
        </p:spPr>
        <p:txBody>
          <a:bodyPr wrap="none" lIns="91440" tIns="45720" rIns="91440" bIns="45720" rtlCol="0">
            <a:spAutoFit/>
          </a:bodyPr>
          <a:lstStyle/>
          <a:p>
            <a:pPr algn="l"/>
            <a:r>
              <a:rPr lang="zh-CN" altLang="en-US" sz="2400" b="1" dirty="0">
                <a:solidFill>
                  <a:schemeClr val="bg1"/>
                </a:solidFill>
                <a:latin typeface="微软雅黑" panose="020B0503020204020204" charset="-122"/>
                <a:ea typeface="微软雅黑" panose="020B0503020204020204" charset="-122"/>
              </a:rPr>
              <a:t>二是强化纪律，办公室廉政建设严抓不懈</a:t>
            </a:r>
          </a:p>
        </p:txBody>
      </p:sp>
      <p:pic>
        <p:nvPicPr>
          <p:cNvPr id="16" name="图片 15" descr="246de5d3ff26528e22228fd3489e033c"/>
          <p:cNvPicPr>
            <a:picLocks noChangeAspect="1"/>
          </p:cNvPicPr>
          <p:nvPr/>
        </p:nvPicPr>
        <p:blipFill>
          <a:blip r:embed="rId6"/>
          <a:stretch>
            <a:fillRect/>
          </a:stretch>
        </p:blipFill>
        <p:spPr>
          <a:xfrm>
            <a:off x="-13369" y="5490809"/>
            <a:ext cx="12216131" cy="1385571"/>
          </a:xfrm>
          <a:prstGeom prst="rect">
            <a:avLst/>
          </a:prstGeom>
        </p:spPr>
      </p:pic>
      <p:grpSp>
        <p:nvGrpSpPr>
          <p:cNvPr id="4" name="组合 3"/>
          <p:cNvGrpSpPr/>
          <p:nvPr/>
        </p:nvGrpSpPr>
        <p:grpSpPr>
          <a:xfrm>
            <a:off x="1196297" y="1778027"/>
            <a:ext cx="2330855" cy="3071751"/>
            <a:chOff x="1872342" y="1611085"/>
            <a:chExt cx="2330855" cy="3071751"/>
          </a:xfrm>
        </p:grpSpPr>
        <p:sp>
          <p:nvSpPr>
            <p:cNvPr id="2" name="矩形: 圆角 1"/>
            <p:cNvSpPr/>
            <p:nvPr/>
          </p:nvSpPr>
          <p:spPr>
            <a:xfrm>
              <a:off x="1872342" y="1611085"/>
              <a:ext cx="2330855" cy="3071751"/>
            </a:xfrm>
            <a:prstGeom prst="roundRect">
              <a:avLst>
                <a:gd name="adj" fmla="val 0"/>
              </a:avLst>
            </a:prstGeom>
            <a:gradFill>
              <a:gsLst>
                <a:gs pos="0">
                  <a:srgbClr val="E30000"/>
                </a:gs>
                <a:gs pos="100000">
                  <a:srgbClr val="760303"/>
                </a:gs>
              </a:gsLst>
              <a:lin ang="5400000" scaled="0"/>
            </a:gradFill>
            <a:ln>
              <a:noFill/>
            </a:ln>
            <a:effectLst>
              <a:reflection blurRad="6350" stA="52000" endA="300" endPos="1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985419" y="1955864"/>
              <a:ext cx="2104698" cy="1198880"/>
            </a:xfrm>
            <a:prstGeom prst="rect">
              <a:avLst/>
            </a:prstGeom>
            <a:noFill/>
          </p:spPr>
          <p:txBody>
            <a:bodyPr wrap="square" rtlCol="0">
              <a:spAutoFit/>
            </a:bodyPr>
            <a:lstStyle/>
            <a:p>
              <a:pPr algn="ctr">
                <a:lnSpc>
                  <a:spcPct val="150000"/>
                </a:lnSpc>
              </a:pPr>
              <a:r>
                <a:rPr lang="zh-CN" altLang="en-US" sz="2400" b="1" dirty="0">
                  <a:solidFill>
                    <a:srgbClr val="FFFACD"/>
                  </a:solidFill>
                  <a:latin typeface="微软雅黑" panose="020B0503020204020204" charset="-122"/>
                  <a:ea typeface="微软雅黑" panose="020B0503020204020204" charset="-122"/>
                </a:rPr>
                <a:t>第二部分  </a:t>
              </a:r>
            </a:p>
            <a:p>
              <a:pPr algn="ctr">
                <a:lnSpc>
                  <a:spcPct val="150000"/>
                </a:lnSpc>
              </a:pPr>
              <a:r>
                <a:rPr lang="zh-CN" altLang="en-US" sz="2400" b="1" dirty="0">
                  <a:solidFill>
                    <a:srgbClr val="FFFACD"/>
                  </a:solidFill>
                  <a:latin typeface="微软雅黑" panose="020B0503020204020204" charset="-122"/>
                  <a:ea typeface="微软雅黑" panose="020B0503020204020204" charset="-122"/>
                </a:rPr>
                <a:t>主体部分</a:t>
              </a:r>
            </a:p>
          </p:txBody>
        </p:sp>
        <p:sp>
          <p:nvSpPr>
            <p:cNvPr id="3" name="Freeform 9"/>
            <p:cNvSpPr/>
            <p:nvPr/>
          </p:nvSpPr>
          <p:spPr bwMode="auto">
            <a:xfrm>
              <a:off x="2638823" y="3593832"/>
              <a:ext cx="797890" cy="651364"/>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ACD"/>
            </a:solidFill>
            <a:ln>
              <a:noFill/>
            </a:ln>
          </p:spPr>
          <p:txBody>
            <a:bodyPr vert="horz" wrap="square" lIns="91440" tIns="45720" rIns="91440" bIns="45720" numCol="1" anchor="t" anchorCtr="0" compatLnSpc="1"/>
            <a:lstStyle/>
            <a:p>
              <a:endParaRPr lang="zh-CN" altLang="en-US" dirty="0"/>
            </a:p>
          </p:txBody>
        </p:sp>
      </p:grpSp>
      <p:sp>
        <p:nvSpPr>
          <p:cNvPr id="18" name="矩形 17"/>
          <p:cNvSpPr/>
          <p:nvPr/>
        </p:nvSpPr>
        <p:spPr>
          <a:xfrm>
            <a:off x="3578752" y="2355845"/>
            <a:ext cx="8013072" cy="2553335"/>
          </a:xfrm>
          <a:prstGeom prst="rect">
            <a:avLst/>
          </a:prstGeom>
        </p:spPr>
        <p:txBody>
          <a:bodyPr wrap="square">
            <a:spAutoFit/>
          </a:bodyPr>
          <a:lstStyle/>
          <a:p>
            <a:pPr marL="285750" indent="-285750">
              <a:lnSpc>
                <a:spcPct val="100000"/>
              </a:lnSpc>
              <a:buFont typeface="Wingdings" panose="05000000000000000000" pitchFamily="2" charset="2"/>
              <a:buChar char="l"/>
            </a:pPr>
            <a:r>
              <a:rPr lang="zh-CN" altLang="en-US" sz="2000" dirty="0">
                <a:solidFill>
                  <a:schemeClr val="tx1">
                    <a:lumMod val="95000"/>
                    <a:lumOff val="5000"/>
                  </a:schemeClr>
                </a:solidFill>
                <a:latin typeface="微软雅黑" panose="020B0503020204020204" charset="-122"/>
                <a:ea typeface="微软雅黑" panose="020B0503020204020204" charset="-122"/>
              </a:rPr>
              <a:t>根据上级党委（党组）和纪委关于党风廉政建设的部署和要求，结合实际，对党风廉政建设工作及时作出部署和安排，切实做到“四个亲自”（重要工作亲自部署、重大问题亲自过问、重点环节亲自协调、重要案件亲自督办）；定期主持召开班子会，专题研究部署党风廉政建设工作，组织领导并主动参加落实党风廉政建设责任制情况检查考核，敢于担当、敢抓敢管，推动各科室（局）的协调配合。及时了解掌握班子成员廉洁从政、廉洁从业状况，加强对班子成员的监督，发现问题及时指出纠正。</a:t>
            </a:r>
          </a:p>
        </p:txBody>
      </p:sp>
      <p:grpSp>
        <p:nvGrpSpPr>
          <p:cNvPr id="13" name="组合 12"/>
          <p:cNvGrpSpPr/>
          <p:nvPr/>
        </p:nvGrpSpPr>
        <p:grpSpPr>
          <a:xfrm>
            <a:off x="3855288" y="1765755"/>
            <a:ext cx="7459994" cy="432000"/>
            <a:chOff x="3886825" y="1796061"/>
            <a:chExt cx="7459994" cy="432000"/>
          </a:xfrm>
        </p:grpSpPr>
        <p:cxnSp>
          <p:nvCxnSpPr>
            <p:cNvPr id="15" name="直接连接符 14"/>
            <p:cNvCxnSpPr/>
            <p:nvPr/>
          </p:nvCxnSpPr>
          <p:spPr>
            <a:xfrm>
              <a:off x="3886825" y="2035893"/>
              <a:ext cx="3265366" cy="528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星形: 五角 14"/>
            <p:cNvSpPr/>
            <p:nvPr/>
          </p:nvSpPr>
          <p:spPr>
            <a:xfrm>
              <a:off x="7400822" y="1796061"/>
              <a:ext cx="432000" cy="432000"/>
            </a:xfrm>
            <a:prstGeom prst="star5">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cxnSp>
          <p:nvCxnSpPr>
            <p:cNvPr id="27" name="直接连接符 26"/>
            <p:cNvCxnSpPr/>
            <p:nvPr/>
          </p:nvCxnSpPr>
          <p:spPr>
            <a:xfrm>
              <a:off x="8081453" y="2035893"/>
              <a:ext cx="3265366" cy="528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5109">
        <p15:prstTrans prst="pageCurlDouble"/>
      </p:transition>
    </mc:Choice>
    <mc:Fallback>
      <p:transition spd="slow" advTm="510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25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275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par>
                                <p:cTn id="13" presetID="2" presetClass="entr" presetSubtype="2" decel="100000" fill="hold" grpId="0" nodeType="withEffect">
                                  <p:stCondLst>
                                    <p:cond delay="325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500" fill="hold"/>
                                        <p:tgtEl>
                                          <p:spTgt spid="18"/>
                                        </p:tgtEl>
                                        <p:attrNameLst>
                                          <p:attrName>ppt_x</p:attrName>
                                        </p:attrNameLst>
                                      </p:cBhvr>
                                      <p:tavLst>
                                        <p:tav tm="0">
                                          <p:val>
                                            <p:strVal val="1+#ppt_w/2"/>
                                          </p:val>
                                        </p:tav>
                                        <p:tav tm="100000">
                                          <p:val>
                                            <p:strVal val="#ppt_x"/>
                                          </p:val>
                                        </p:tav>
                                      </p:tavLst>
                                    </p:anim>
                                    <p:anim calcmode="lin" valueType="num">
                                      <p:cBhvr additive="base">
                                        <p:cTn id="16" dur="1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 y="-635"/>
            <a:ext cx="12192000" cy="6859200"/>
          </a:xfrm>
          <a:prstGeom prst="rect">
            <a:avLst/>
          </a:prstGeom>
        </p:spPr>
      </p:pic>
      <p:grpSp>
        <p:nvGrpSpPr>
          <p:cNvPr id="92" name="组合 91"/>
          <p:cNvGrpSpPr/>
          <p:nvPr/>
        </p:nvGrpSpPr>
        <p:grpSpPr>
          <a:xfrm>
            <a:off x="2112253" y="2284993"/>
            <a:ext cx="1178137" cy="1639570"/>
            <a:chOff x="917863" y="1342594"/>
            <a:chExt cx="939441" cy="1291161"/>
          </a:xfrm>
        </p:grpSpPr>
        <p:sp>
          <p:nvSpPr>
            <p:cNvPr id="93" name="TextBox 26"/>
            <p:cNvSpPr txBox="1"/>
            <p:nvPr/>
          </p:nvSpPr>
          <p:spPr>
            <a:xfrm>
              <a:off x="917863" y="1342594"/>
              <a:ext cx="800533" cy="1291161"/>
            </a:xfrm>
            <a:prstGeom prst="rect">
              <a:avLst/>
            </a:prstGeom>
            <a:noFill/>
          </p:spPr>
          <p:txBody>
            <a:bodyPr vert="eaVert" wrap="none" rtlCol="0">
              <a:spAutoFit/>
            </a:bodyPr>
            <a:lstStyle/>
            <a:p>
              <a:pPr algn="l"/>
              <a:r>
                <a:rPr lang="zh-CN" altLang="en-US" sz="5335" b="1" spc="756" dirty="0">
                  <a:solidFill>
                    <a:srgbClr val="C00000"/>
                  </a:solidFill>
                  <a:latin typeface="微软雅黑" panose="020B0503020204020204" charset="-122"/>
                  <a:ea typeface="微软雅黑" panose="020B0503020204020204" charset="-122"/>
                  <a:cs typeface="+mn-ea"/>
                  <a:sym typeface="+mn-lt"/>
                </a:rPr>
                <a:t>前言</a:t>
              </a:r>
            </a:p>
          </p:txBody>
        </p:sp>
        <p:sp>
          <p:nvSpPr>
            <p:cNvPr id="94" name="TextBox 27"/>
            <p:cNvSpPr txBox="1"/>
            <p:nvPr/>
          </p:nvSpPr>
          <p:spPr>
            <a:xfrm>
              <a:off x="1515521" y="1745392"/>
              <a:ext cx="341783" cy="636579"/>
            </a:xfrm>
            <a:prstGeom prst="rect">
              <a:avLst/>
            </a:prstGeom>
            <a:noFill/>
          </p:spPr>
          <p:txBody>
            <a:bodyPr vert="eaVert" wrap="none" rtlCol="0">
              <a:spAutoFit/>
            </a:bodyPr>
            <a:lstStyle/>
            <a:p>
              <a:r>
                <a:rPr lang="en-US" altLang="zh-CN" sz="1600" b="1" spc="-189" dirty="0">
                  <a:solidFill>
                    <a:srgbClr val="C00000"/>
                  </a:solidFill>
                  <a:cs typeface="+mn-ea"/>
                  <a:sym typeface="+mn-lt"/>
                </a:rPr>
                <a:t>CONTENTS</a:t>
              </a:r>
              <a:endParaRPr lang="zh-CN" altLang="en-US" sz="1600" b="1" spc="-189" dirty="0">
                <a:solidFill>
                  <a:srgbClr val="C00000"/>
                </a:solidFill>
                <a:cs typeface="+mn-ea"/>
                <a:sym typeface="+mn-lt"/>
              </a:endParaRPr>
            </a:p>
          </p:txBody>
        </p:sp>
      </p:grpSp>
      <p:sp>
        <p:nvSpPr>
          <p:cNvPr id="95" name="Freeform 29"/>
          <p:cNvSpPr/>
          <p:nvPr/>
        </p:nvSpPr>
        <p:spPr bwMode="auto">
          <a:xfrm>
            <a:off x="2110848" y="1261193"/>
            <a:ext cx="1145707" cy="102379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9" name="TextBox 25"/>
          <p:cNvSpPr txBox="1"/>
          <p:nvPr/>
        </p:nvSpPr>
        <p:spPr>
          <a:xfrm>
            <a:off x="3348990" y="1583690"/>
            <a:ext cx="7258685" cy="2428875"/>
          </a:xfrm>
          <a:prstGeom prst="rect">
            <a:avLst/>
          </a:prstGeom>
          <a:noFill/>
        </p:spPr>
        <p:txBody>
          <a:bodyPr wrap="square" lIns="121592" tIns="60796" rIns="121592" bIns="60796">
            <a:spAutoFit/>
          </a:bodyPr>
          <a:lstStyle/>
          <a:p>
            <a:pPr algn="just" eaLnBrk="0" hangingPunct="0">
              <a:lnSpc>
                <a:spcPct val="150000"/>
              </a:lnSpc>
            </a:pPr>
            <a:r>
              <a:rPr lang="en-US" sz="2000" b="1" dirty="0">
                <a:solidFill>
                  <a:srgbClr val="C00000"/>
                </a:solidFill>
                <a:latin typeface="微软雅黑" panose="020B0503020204020204" charset="-122"/>
                <a:ea typeface="微软雅黑" panose="020B0503020204020204" charset="-122"/>
                <a:sym typeface="微软雅黑" panose="020B0503020204020204" charset="-122"/>
              </a:rPr>
              <a:t>       </a:t>
            </a:r>
            <a:r>
              <a:rPr sz="2000" b="1" dirty="0">
                <a:solidFill>
                  <a:srgbClr val="C00000"/>
                </a:solidFill>
                <a:latin typeface="微软雅黑" panose="020B0503020204020204" charset="-122"/>
                <a:ea typeface="微软雅黑" panose="020B0503020204020204" charset="-122"/>
                <a:sym typeface="微软雅黑" panose="020B0503020204020204" charset="-122"/>
              </a:rPr>
              <a:t>201X年以来，市委办公室党总支在市委的正确领导下，在市直机关工委的具体指导下，在各方面的大力协助和支持下，围绕市委中心工作和办公室工作职能，狠抓党组织和党员干部队伍建设，不断强化制度建设和作风建设，圆满完成了各项目标任务。现将工作开展情况总结如下：</a:t>
            </a:r>
          </a:p>
        </p:txBody>
      </p:sp>
      <p:sp>
        <p:nvSpPr>
          <p:cNvPr id="20" name="对角圆角矩形 19"/>
          <p:cNvSpPr/>
          <p:nvPr/>
        </p:nvSpPr>
        <p:spPr>
          <a:xfrm>
            <a:off x="3291205" y="1420495"/>
            <a:ext cx="7463790" cy="2826385"/>
          </a:xfrm>
          <a:prstGeom prst="round2DiagRect">
            <a:avLst/>
          </a:prstGeom>
          <a:noFill/>
          <a:ln>
            <a:solidFill>
              <a:srgbClr val="870605"/>
            </a:solidFill>
            <a:prstDash val="sysDot"/>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p:cNvPicPr>
            <a:picLocks noChangeAspect="1"/>
          </p:cNvPicPr>
          <p:nvPr/>
        </p:nvPicPr>
        <p:blipFill>
          <a:blip r:embed="rId4" cstate="print"/>
          <a:stretch>
            <a:fillRect/>
          </a:stretch>
        </p:blipFill>
        <p:spPr>
          <a:xfrm rot="15720000">
            <a:off x="9753915" y="711286"/>
            <a:ext cx="1203920" cy="1158714"/>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6100">
        <p15:prstTrans prst="airplane"/>
      </p:transition>
    </mc:Choice>
    <mc:Fallback>
      <p:transition spd="slow" advTm="61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5"/>
                                        </p:tgtEl>
                                        <p:attrNameLst>
                                          <p:attrName>style.visibility</p:attrName>
                                        </p:attrNameLst>
                                      </p:cBhvr>
                                      <p:to>
                                        <p:strVal val="visible"/>
                                      </p:to>
                                    </p:set>
                                    <p:anim calcmode="lin" valueType="num">
                                      <p:cBhvr>
                                        <p:cTn id="7" dur="500" fill="hold"/>
                                        <p:tgtEl>
                                          <p:spTgt spid="95"/>
                                        </p:tgtEl>
                                        <p:attrNameLst>
                                          <p:attrName>ppt_w</p:attrName>
                                        </p:attrNameLst>
                                      </p:cBhvr>
                                      <p:tavLst>
                                        <p:tav tm="0">
                                          <p:val>
                                            <p:fltVal val="0"/>
                                          </p:val>
                                        </p:tav>
                                        <p:tav tm="100000">
                                          <p:val>
                                            <p:strVal val="#ppt_w"/>
                                          </p:val>
                                        </p:tav>
                                      </p:tavLst>
                                    </p:anim>
                                    <p:anim calcmode="lin" valueType="num">
                                      <p:cBhvr>
                                        <p:cTn id="8" dur="500" fill="hold"/>
                                        <p:tgtEl>
                                          <p:spTgt spid="95"/>
                                        </p:tgtEl>
                                        <p:attrNameLst>
                                          <p:attrName>ppt_h</p:attrName>
                                        </p:attrNameLst>
                                      </p:cBhvr>
                                      <p:tavLst>
                                        <p:tav tm="0">
                                          <p:val>
                                            <p:fltVal val="0"/>
                                          </p:val>
                                        </p:tav>
                                        <p:tav tm="100000">
                                          <p:val>
                                            <p:strVal val="#ppt_h"/>
                                          </p:val>
                                        </p:tav>
                                      </p:tavLst>
                                    </p:anim>
                                    <p:animEffect transition="in" filter="fade">
                                      <p:cBhvr>
                                        <p:cTn id="9" dur="500"/>
                                        <p:tgtEl>
                                          <p:spTgt spid="95"/>
                                        </p:tgtEl>
                                      </p:cBhvr>
                                    </p:animEffect>
                                  </p:childTnLst>
                                </p:cTn>
                              </p:par>
                              <p:par>
                                <p:cTn id="10" presetID="42" presetClass="entr" presetSubtype="0" fill="hold" nodeType="withEffect">
                                  <p:stCondLst>
                                    <p:cond delay="0"/>
                                  </p:stCondLst>
                                  <p:childTnLst>
                                    <p:set>
                                      <p:cBhvr>
                                        <p:cTn id="11" dur="1" fill="hold">
                                          <p:stCondLst>
                                            <p:cond delay="0"/>
                                          </p:stCondLst>
                                        </p:cTn>
                                        <p:tgtEl>
                                          <p:spTgt spid="92"/>
                                        </p:tgtEl>
                                        <p:attrNameLst>
                                          <p:attrName>style.visibility</p:attrName>
                                        </p:attrNameLst>
                                      </p:cBhvr>
                                      <p:to>
                                        <p:strVal val="visible"/>
                                      </p:to>
                                    </p:set>
                                    <p:animEffect transition="in" filter="fade">
                                      <p:cBhvr>
                                        <p:cTn id="12" dur="1000"/>
                                        <p:tgtEl>
                                          <p:spTgt spid="92"/>
                                        </p:tgtEl>
                                      </p:cBhvr>
                                    </p:animEffect>
                                    <p:anim calcmode="lin" valueType="num">
                                      <p:cBhvr>
                                        <p:cTn id="13" dur="1000" fill="hold"/>
                                        <p:tgtEl>
                                          <p:spTgt spid="92"/>
                                        </p:tgtEl>
                                        <p:attrNameLst>
                                          <p:attrName>ppt_x</p:attrName>
                                        </p:attrNameLst>
                                      </p:cBhvr>
                                      <p:tavLst>
                                        <p:tav tm="0">
                                          <p:val>
                                            <p:strVal val="#ppt_x"/>
                                          </p:val>
                                        </p:tav>
                                        <p:tav tm="100000">
                                          <p:val>
                                            <p:strVal val="#ppt_x"/>
                                          </p:val>
                                        </p:tav>
                                      </p:tavLst>
                                    </p:anim>
                                    <p:anim calcmode="lin" valueType="num">
                                      <p:cBhvr>
                                        <p:cTn id="14" dur="1000" fill="hold"/>
                                        <p:tgtEl>
                                          <p:spTgt spid="92"/>
                                        </p:tgtEl>
                                        <p:attrNameLst>
                                          <p:attrName>ppt_y</p:attrName>
                                        </p:attrNameLst>
                                      </p:cBhvr>
                                      <p:tavLst>
                                        <p:tav tm="0">
                                          <p:val>
                                            <p:strVal val="#ppt_y+.1"/>
                                          </p:val>
                                        </p:tav>
                                        <p:tav tm="100000">
                                          <p:val>
                                            <p:strVal val="#ppt_y"/>
                                          </p:val>
                                        </p:tav>
                                      </p:tavLst>
                                    </p:anim>
                                  </p:childTnLst>
                                </p:cTn>
                              </p:par>
                              <p:par>
                                <p:cTn id="15" presetID="16" presetClass="entr" presetSubtype="21" fill="hold" grpId="0" nodeType="withEffect">
                                  <p:stCondLst>
                                    <p:cond delay="2000"/>
                                  </p:stCondLst>
                                  <p:iterate type="lt">
                                    <p:tmPct val="10000"/>
                                  </p:iterate>
                                  <p:childTnLst>
                                    <p:set>
                                      <p:cBhvr>
                                        <p:cTn id="16" dur="1" fill="hold">
                                          <p:stCondLst>
                                            <p:cond delay="0"/>
                                          </p:stCondLst>
                                        </p:cTn>
                                        <p:tgtEl>
                                          <p:spTgt spid="19"/>
                                        </p:tgtEl>
                                        <p:attrNameLst>
                                          <p:attrName>style.visibility</p:attrName>
                                        </p:attrNameLst>
                                      </p:cBhvr>
                                      <p:to>
                                        <p:strVal val="visible"/>
                                      </p:to>
                                    </p:set>
                                    <p:animEffect transition="in" filter="barn(inVertical)">
                                      <p:cBhvr>
                                        <p:cTn id="17" dur="250"/>
                                        <p:tgtEl>
                                          <p:spTgt spid="19"/>
                                        </p:tgtEl>
                                      </p:cBhvr>
                                    </p:animEffect>
                                  </p:childTnLst>
                                </p:cTn>
                              </p:par>
                            </p:childTnLst>
                          </p:cTn>
                        </p:par>
                        <p:par>
                          <p:cTn id="18" fill="hold">
                            <p:stCondLst>
                              <p:cond delay="0"/>
                            </p:stCondLst>
                            <p:childTnLst>
                              <p:par>
                                <p:cTn id="19" presetID="42" presetClass="entr" presetSubtype="0"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500"/>
                                        <p:tgtEl>
                                          <p:spTgt spid="24"/>
                                        </p:tgtEl>
                                      </p:cBhvr>
                                    </p:animEffect>
                                    <p:anim calcmode="lin" valueType="num">
                                      <p:cBhvr>
                                        <p:cTn id="22" dur="500" fill="hold"/>
                                        <p:tgtEl>
                                          <p:spTgt spid="24"/>
                                        </p:tgtEl>
                                        <p:attrNameLst>
                                          <p:attrName>ppt_x</p:attrName>
                                        </p:attrNameLst>
                                      </p:cBhvr>
                                      <p:tavLst>
                                        <p:tav tm="0">
                                          <p:val>
                                            <p:strVal val="#ppt_x"/>
                                          </p:val>
                                        </p:tav>
                                        <p:tav tm="100000">
                                          <p:val>
                                            <p:strVal val="#ppt_x"/>
                                          </p:val>
                                        </p:tav>
                                      </p:tavLst>
                                    </p:anim>
                                    <p:anim calcmode="lin" valueType="num">
                                      <p:cBhvr>
                                        <p:cTn id="23"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bldLvl="0" animBg="1"/>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userDrawn="1"/>
        </p:nvSpPr>
        <p:spPr>
          <a:xfrm flipV="1">
            <a:off x="602" y="11089"/>
            <a:ext cx="12192000" cy="880337"/>
          </a:xfrm>
          <a:prstGeom prst="rect">
            <a:avLst/>
          </a:prstGeom>
          <a:solidFill>
            <a:srgbClr val="D1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矩形 9"/>
          <p:cNvSpPr/>
          <p:nvPr userDrawn="1"/>
        </p:nvSpPr>
        <p:spPr>
          <a:xfrm>
            <a:off x="602" y="939367"/>
            <a:ext cx="12191999" cy="60969"/>
          </a:xfrm>
          <a:prstGeom prst="rect">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panose="020F0502020204030204"/>
              <a:ea typeface="微软雅黑" panose="020B0503020204020204" charset="-122"/>
              <a:cs typeface="+mn-cs"/>
            </a:endParaRPr>
          </a:p>
        </p:txBody>
      </p:sp>
      <p:pic>
        <p:nvPicPr>
          <p:cNvPr id="9" name="Picture 2" descr="E:\0000000我图PPT\00001PNG素材\01党委政府\天安门抽象.png"/>
          <p:cNvPicPr>
            <a:picLocks noChangeAspect="1" noChangeArrowheads="1"/>
          </p:cNvPicPr>
          <p:nvPr userDrawn="1"/>
        </p:nvPicPr>
        <p:blipFill>
          <a:blip r:embed="rId3" cstate="print">
            <a:extLst>
              <a:ext uri="{BEBA8EAE-BF5A-486C-A8C5-ECC9F3942E4B}">
                <a14:imgProps xmlns:a14="http://schemas.microsoft.com/office/drawing/2010/main">
                  <a14:imgLayer r:embed="rId4">
                    <a14:imgEffect>
                      <a14:brightnessContrast bright="100000" contrast="24000"/>
                    </a14:imgEffect>
                  </a14:imgLayer>
                </a14:imgProps>
              </a:ext>
              <a:ext uri="{28A0092B-C50C-407E-A947-70E740481C1C}">
                <a14:useLocalDpi xmlns:a14="http://schemas.microsoft.com/office/drawing/2010/main" val="0"/>
              </a:ext>
            </a:extLst>
          </a:blip>
          <a:srcRect/>
          <a:stretch>
            <a:fillRect/>
          </a:stretch>
        </p:blipFill>
        <p:spPr bwMode="auto">
          <a:xfrm>
            <a:off x="10046748" y="-7877"/>
            <a:ext cx="2145852" cy="89930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p:cNvPicPr>
            <a:picLocks noChangeAspect="1" noChangeArrowheads="1"/>
          </p:cNvPicPr>
          <p:nvPr userDrawn="1"/>
        </p:nvPicPr>
        <p:blipFill>
          <a:blip r:embed="rId5" cstate="print">
            <a:extLst>
              <a:ext uri="{28A0092B-C50C-407E-A947-70E740481C1C}">
                <a14:useLocalDpi xmlns:a14="http://schemas.microsoft.com/office/drawing/2010/main" val="0"/>
              </a:ext>
            </a:extLst>
          </a:blip>
          <a:stretch>
            <a:fillRect/>
          </a:stretch>
        </p:blipFill>
        <p:spPr bwMode="auto">
          <a:xfrm>
            <a:off x="191944" y="86684"/>
            <a:ext cx="1226921" cy="72914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4"/>
          <p:cNvSpPr txBox="1"/>
          <p:nvPr/>
        </p:nvSpPr>
        <p:spPr>
          <a:xfrm>
            <a:off x="1416080" y="340532"/>
            <a:ext cx="5974080" cy="460375"/>
          </a:xfrm>
          <a:prstGeom prst="rect">
            <a:avLst/>
          </a:prstGeom>
          <a:noFill/>
        </p:spPr>
        <p:txBody>
          <a:bodyPr wrap="none" lIns="91440" tIns="45720" rIns="91440" bIns="45720" rtlCol="0">
            <a:spAutoFit/>
          </a:bodyPr>
          <a:lstStyle/>
          <a:p>
            <a:pPr algn="l"/>
            <a:r>
              <a:rPr lang="zh-CN" altLang="en-US" sz="2400" b="1" dirty="0">
                <a:solidFill>
                  <a:schemeClr val="bg1"/>
                </a:solidFill>
                <a:latin typeface="微软雅黑" panose="020B0503020204020204" charset="-122"/>
                <a:ea typeface="微软雅黑" panose="020B0503020204020204" charset="-122"/>
              </a:rPr>
              <a:t>三是加强督导，分管单位廉政建设常抓常新</a:t>
            </a:r>
          </a:p>
        </p:txBody>
      </p:sp>
      <p:pic>
        <p:nvPicPr>
          <p:cNvPr id="16" name="图片 15" descr="246de5d3ff26528e22228fd3489e033c"/>
          <p:cNvPicPr>
            <a:picLocks noChangeAspect="1"/>
          </p:cNvPicPr>
          <p:nvPr/>
        </p:nvPicPr>
        <p:blipFill>
          <a:blip r:embed="rId6"/>
          <a:stretch>
            <a:fillRect/>
          </a:stretch>
        </p:blipFill>
        <p:spPr>
          <a:xfrm>
            <a:off x="-13369" y="5490809"/>
            <a:ext cx="12216131" cy="1385571"/>
          </a:xfrm>
          <a:prstGeom prst="rect">
            <a:avLst/>
          </a:prstGeom>
        </p:spPr>
      </p:pic>
      <p:grpSp>
        <p:nvGrpSpPr>
          <p:cNvPr id="4" name="组合 3"/>
          <p:cNvGrpSpPr/>
          <p:nvPr/>
        </p:nvGrpSpPr>
        <p:grpSpPr>
          <a:xfrm>
            <a:off x="1196297" y="1778027"/>
            <a:ext cx="2330855" cy="3071751"/>
            <a:chOff x="1872342" y="1611085"/>
            <a:chExt cx="2330855" cy="3071751"/>
          </a:xfrm>
        </p:grpSpPr>
        <p:sp>
          <p:nvSpPr>
            <p:cNvPr id="2" name="矩形: 圆角 1"/>
            <p:cNvSpPr/>
            <p:nvPr/>
          </p:nvSpPr>
          <p:spPr>
            <a:xfrm>
              <a:off x="1872342" y="1611085"/>
              <a:ext cx="2330855" cy="3071751"/>
            </a:xfrm>
            <a:prstGeom prst="roundRect">
              <a:avLst>
                <a:gd name="adj" fmla="val 0"/>
              </a:avLst>
            </a:prstGeom>
            <a:gradFill>
              <a:gsLst>
                <a:gs pos="0">
                  <a:srgbClr val="E30000"/>
                </a:gs>
                <a:gs pos="100000">
                  <a:srgbClr val="760303"/>
                </a:gs>
              </a:gsLst>
              <a:lin ang="5400000" scaled="0"/>
            </a:gradFill>
            <a:ln>
              <a:noFill/>
            </a:ln>
            <a:effectLst>
              <a:reflection blurRad="6350" stA="52000" endA="300" endPos="1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985419" y="1955864"/>
              <a:ext cx="2104698" cy="1198880"/>
            </a:xfrm>
            <a:prstGeom prst="rect">
              <a:avLst/>
            </a:prstGeom>
            <a:noFill/>
          </p:spPr>
          <p:txBody>
            <a:bodyPr wrap="square" rtlCol="0">
              <a:spAutoFit/>
            </a:bodyPr>
            <a:lstStyle/>
            <a:p>
              <a:pPr algn="ctr">
                <a:lnSpc>
                  <a:spcPct val="150000"/>
                </a:lnSpc>
              </a:pPr>
              <a:r>
                <a:rPr lang="zh-CN" altLang="en-US" sz="2400" b="1" dirty="0">
                  <a:solidFill>
                    <a:srgbClr val="FFFACD"/>
                  </a:solidFill>
                  <a:latin typeface="微软雅黑" panose="020B0503020204020204" charset="-122"/>
                  <a:ea typeface="微软雅黑" panose="020B0503020204020204" charset="-122"/>
                </a:rPr>
                <a:t>第三部分  </a:t>
              </a:r>
            </a:p>
            <a:p>
              <a:pPr algn="ctr">
                <a:lnSpc>
                  <a:spcPct val="150000"/>
                </a:lnSpc>
              </a:pPr>
              <a:r>
                <a:rPr lang="zh-CN" altLang="en-US" sz="2400" b="1" dirty="0">
                  <a:solidFill>
                    <a:srgbClr val="FFFACD"/>
                  </a:solidFill>
                  <a:latin typeface="微软雅黑" panose="020B0503020204020204" charset="-122"/>
                  <a:ea typeface="微软雅黑" panose="020B0503020204020204" charset="-122"/>
                </a:rPr>
                <a:t>主体部分</a:t>
              </a:r>
            </a:p>
          </p:txBody>
        </p:sp>
        <p:sp>
          <p:nvSpPr>
            <p:cNvPr id="3" name="Freeform 9"/>
            <p:cNvSpPr/>
            <p:nvPr/>
          </p:nvSpPr>
          <p:spPr bwMode="auto">
            <a:xfrm>
              <a:off x="2638823" y="3593832"/>
              <a:ext cx="797890" cy="651364"/>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ACD"/>
            </a:solidFill>
            <a:ln>
              <a:noFill/>
            </a:ln>
          </p:spPr>
          <p:txBody>
            <a:bodyPr vert="horz" wrap="square" lIns="91440" tIns="45720" rIns="91440" bIns="45720" numCol="1" anchor="t" anchorCtr="0" compatLnSpc="1"/>
            <a:lstStyle/>
            <a:p>
              <a:endParaRPr lang="zh-CN" altLang="en-US" dirty="0"/>
            </a:p>
          </p:txBody>
        </p:sp>
      </p:grpSp>
      <p:sp>
        <p:nvSpPr>
          <p:cNvPr id="18" name="矩形 17"/>
          <p:cNvSpPr/>
          <p:nvPr/>
        </p:nvSpPr>
        <p:spPr>
          <a:xfrm>
            <a:off x="3578752" y="2297425"/>
            <a:ext cx="8013072" cy="2745740"/>
          </a:xfrm>
          <a:prstGeom prst="rect">
            <a:avLst/>
          </a:prstGeom>
        </p:spPr>
        <p:txBody>
          <a:bodyPr wrap="square">
            <a:spAutoFit/>
          </a:bodyPr>
          <a:lstStyle/>
          <a:p>
            <a:pPr marL="285750" indent="-285750">
              <a:lnSpc>
                <a:spcPct val="120000"/>
              </a:lnSpc>
              <a:buFont typeface="Wingdings" panose="05000000000000000000" pitchFamily="2" charset="2"/>
              <a:buChar char="l"/>
            </a:pPr>
            <a:r>
              <a:rPr lang="zh-CN" altLang="en-US" sz="1600" dirty="0">
                <a:solidFill>
                  <a:schemeClr val="tx1">
                    <a:lumMod val="95000"/>
                    <a:lumOff val="5000"/>
                  </a:schemeClr>
                </a:solidFill>
                <a:latin typeface="微软雅黑" panose="020B0503020204020204" charset="-122"/>
                <a:ea typeface="微软雅黑" panose="020B0503020204020204" charset="-122"/>
              </a:rPr>
              <a:t>坚持“一岗双责”，始终把作风建设放在突出位置。严格落实党风廉政建设一把手责任制，要求分管部门、分包乡镇一把手亲自抓、作表率。对分包的和庄镇和分管的机关事务管理局、档案局等单位，明确党风廉政建设责任，细化单位班子成员职责和分工，一年来，没有出现严重作风问题；坚持强化监督，健全自查自纠、责任追究制度和领导干部廉政档案，实施规范化管理，健全廉政监督网络，广泛推行政务公开、村务公开、厂务公开，不断增强工作透明度；坚持分管部门、分包乡镇日常巡查巡视，紧盯五一、十一、春节等关键时间节点，集中整治公款吃喝、公款旅游、公车私用和铺张浪费等不正之风，狠抓机关干部慵懒散慢、迟到早退等突出问题，进一步转变工作作风。</a:t>
            </a:r>
          </a:p>
        </p:txBody>
      </p:sp>
      <p:grpSp>
        <p:nvGrpSpPr>
          <p:cNvPr id="13" name="组合 12"/>
          <p:cNvGrpSpPr/>
          <p:nvPr/>
        </p:nvGrpSpPr>
        <p:grpSpPr>
          <a:xfrm>
            <a:off x="3855288" y="1765755"/>
            <a:ext cx="7459994" cy="432000"/>
            <a:chOff x="3886825" y="1796061"/>
            <a:chExt cx="7459994" cy="432000"/>
          </a:xfrm>
        </p:grpSpPr>
        <p:cxnSp>
          <p:nvCxnSpPr>
            <p:cNvPr id="15" name="直接连接符 14"/>
            <p:cNvCxnSpPr/>
            <p:nvPr/>
          </p:nvCxnSpPr>
          <p:spPr>
            <a:xfrm>
              <a:off x="3886825" y="2035893"/>
              <a:ext cx="3265366" cy="528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星形: 五角 14"/>
            <p:cNvSpPr/>
            <p:nvPr/>
          </p:nvSpPr>
          <p:spPr>
            <a:xfrm>
              <a:off x="7400822" y="1796061"/>
              <a:ext cx="432000" cy="432000"/>
            </a:xfrm>
            <a:prstGeom prst="star5">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cxnSp>
          <p:nvCxnSpPr>
            <p:cNvPr id="27" name="直接连接符 26"/>
            <p:cNvCxnSpPr/>
            <p:nvPr/>
          </p:nvCxnSpPr>
          <p:spPr>
            <a:xfrm>
              <a:off x="8081453" y="2035893"/>
              <a:ext cx="3265366" cy="528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5198">
        <p15:prstTrans prst="pageCurlDouble"/>
      </p:transition>
    </mc:Choice>
    <mc:Fallback>
      <p:transition spd="slow" advTm="519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25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275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par>
                                <p:cTn id="13" presetID="2" presetClass="entr" presetSubtype="2" decel="100000" fill="hold" grpId="0" nodeType="withEffect">
                                  <p:stCondLst>
                                    <p:cond delay="325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500" fill="hold"/>
                                        <p:tgtEl>
                                          <p:spTgt spid="18"/>
                                        </p:tgtEl>
                                        <p:attrNameLst>
                                          <p:attrName>ppt_x</p:attrName>
                                        </p:attrNameLst>
                                      </p:cBhvr>
                                      <p:tavLst>
                                        <p:tav tm="0">
                                          <p:val>
                                            <p:strVal val="1+#ppt_w/2"/>
                                          </p:val>
                                        </p:tav>
                                        <p:tav tm="100000">
                                          <p:val>
                                            <p:strVal val="#ppt_x"/>
                                          </p:val>
                                        </p:tav>
                                      </p:tavLst>
                                    </p:anim>
                                    <p:anim calcmode="lin" valueType="num">
                                      <p:cBhvr additive="base">
                                        <p:cTn id="16" dur="1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00" y="0"/>
            <a:ext cx="12192000" cy="6859200"/>
          </a:xfrm>
          <a:prstGeom prst="rect">
            <a:avLst/>
          </a:prstGeom>
        </p:spPr>
      </p:pic>
      <p:sp>
        <p:nvSpPr>
          <p:cNvPr id="101" name="Freeform 5"/>
          <p:cNvSpPr/>
          <p:nvPr/>
        </p:nvSpPr>
        <p:spPr bwMode="auto">
          <a:xfrm>
            <a:off x="5751943" y="1389512"/>
            <a:ext cx="1008112" cy="1011496"/>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C00000"/>
          </a:solidFill>
          <a:ln>
            <a:noFill/>
          </a:ln>
          <a:effectLst/>
        </p:spPr>
        <p:txBody>
          <a:bodyPr vert="horz" wrap="square" lIns="121920" tIns="60960" rIns="121920" bIns="60960" numCol="1" anchor="t" anchorCtr="0" compatLnSpc="1"/>
          <a:lstStyle/>
          <a:p>
            <a:endParaRPr lang="zh-CN" altLang="en-US" sz="2400">
              <a:gradFill>
                <a:gsLst>
                  <a:gs pos="0">
                    <a:prstClr val="white">
                      <a:lumMod val="95000"/>
                    </a:prstClr>
                  </a:gs>
                  <a:gs pos="100000">
                    <a:prstClr val="white"/>
                  </a:gs>
                </a:gsLst>
                <a:lin ang="5400000" scaled="0"/>
              </a:gradFill>
            </a:endParaRPr>
          </a:p>
        </p:txBody>
      </p:sp>
      <p:cxnSp>
        <p:nvCxnSpPr>
          <p:cNvPr id="102" name="直接连接符 101"/>
          <p:cNvCxnSpPr/>
          <p:nvPr/>
        </p:nvCxnSpPr>
        <p:spPr bwMode="auto">
          <a:xfrm>
            <a:off x="4375098" y="3502596"/>
            <a:ext cx="3761803" cy="0"/>
          </a:xfrm>
          <a:prstGeom prst="line">
            <a:avLst/>
          </a:prstGeom>
          <a:solidFill>
            <a:schemeClr val="accent1"/>
          </a:solidFill>
          <a:ln w="9525" cap="flat" cmpd="sng" algn="ctr">
            <a:solidFill>
              <a:srgbClr val="D10000"/>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4" name="TextBox 9"/>
          <p:cNvSpPr txBox="1"/>
          <p:nvPr/>
        </p:nvSpPr>
        <p:spPr>
          <a:xfrm>
            <a:off x="4663130" y="2495318"/>
            <a:ext cx="3185740" cy="1013460"/>
          </a:xfrm>
          <a:prstGeom prst="rect">
            <a:avLst/>
          </a:prstGeom>
          <a:noFill/>
        </p:spPr>
        <p:txBody>
          <a:bodyPr wrap="square" lIns="91388" tIns="45692" rIns="91388" bIns="45692" rtlCol="0">
            <a:spAutoFit/>
          </a:bodyPr>
          <a:lstStyle/>
          <a:p>
            <a:pPr algn="ctr">
              <a:defRPr/>
            </a:pPr>
            <a:r>
              <a:rPr lang="zh-CN" altLang="en-US" sz="6000" b="1" dirty="0">
                <a:solidFill>
                  <a:srgbClr val="C00000"/>
                </a:solidFill>
                <a:latin typeface="微软雅黑" panose="020B0503020204020204" charset="-122"/>
                <a:ea typeface="微软雅黑" panose="020B0503020204020204" charset="-122"/>
                <a:cs typeface="+mn-ea"/>
                <a:sym typeface="+mn-lt"/>
              </a:rPr>
              <a:t>第五章</a:t>
            </a:r>
          </a:p>
        </p:txBody>
      </p:sp>
      <p:sp>
        <p:nvSpPr>
          <p:cNvPr id="105" name="TextBox 9"/>
          <p:cNvSpPr txBox="1"/>
          <p:nvPr/>
        </p:nvSpPr>
        <p:spPr>
          <a:xfrm>
            <a:off x="2186602" y="3507740"/>
            <a:ext cx="8138795" cy="782320"/>
          </a:xfrm>
          <a:prstGeom prst="rect">
            <a:avLst/>
          </a:prstGeom>
          <a:noFill/>
        </p:spPr>
        <p:txBody>
          <a:bodyPr wrap="square" lIns="91388" tIns="45692" rIns="91388" bIns="45692" rtlCol="0">
            <a:spAutoFit/>
          </a:bodyPr>
          <a:lstStyle/>
          <a:p>
            <a:pPr algn="ctr">
              <a:defRPr/>
            </a:pPr>
            <a:r>
              <a:rPr lang="zh-CN" altLang="en-US" sz="4500" b="1" dirty="0">
                <a:solidFill>
                  <a:srgbClr val="C00000"/>
                </a:solidFill>
                <a:latin typeface="微软雅黑" panose="020B0503020204020204" charset="-122"/>
                <a:ea typeface="微软雅黑" panose="020B0503020204020204" charset="-122"/>
                <a:cs typeface="+mn-ea"/>
                <a:sym typeface="+mn-lt"/>
              </a:rPr>
              <a:t>未来党建工作新格局</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3775">
        <p15:prstTrans prst="pageCurlDouble"/>
      </p:transition>
    </mc:Choice>
    <mc:Fallback>
      <p:transition spd="slow" advTm="37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p:cTn id="7" dur="1000" fill="hold"/>
                                        <p:tgtEl>
                                          <p:spTgt spid="101"/>
                                        </p:tgtEl>
                                        <p:attrNameLst>
                                          <p:attrName>ppt_w</p:attrName>
                                        </p:attrNameLst>
                                      </p:cBhvr>
                                      <p:tavLst>
                                        <p:tav tm="0">
                                          <p:val>
                                            <p:fltVal val="0"/>
                                          </p:val>
                                        </p:tav>
                                        <p:tav tm="100000">
                                          <p:val>
                                            <p:strVal val="#ppt_w"/>
                                          </p:val>
                                        </p:tav>
                                      </p:tavLst>
                                    </p:anim>
                                    <p:anim calcmode="lin" valueType="num">
                                      <p:cBhvr>
                                        <p:cTn id="8" dur="1000" fill="hold"/>
                                        <p:tgtEl>
                                          <p:spTgt spid="101"/>
                                        </p:tgtEl>
                                        <p:attrNameLst>
                                          <p:attrName>ppt_h</p:attrName>
                                        </p:attrNameLst>
                                      </p:cBhvr>
                                      <p:tavLst>
                                        <p:tav tm="0">
                                          <p:val>
                                            <p:fltVal val="0"/>
                                          </p:val>
                                        </p:tav>
                                        <p:tav tm="100000">
                                          <p:val>
                                            <p:strVal val="#ppt_h"/>
                                          </p:val>
                                        </p:tav>
                                      </p:tavLst>
                                    </p:anim>
                                    <p:animEffect transition="in" filter="fade">
                                      <p:cBhvr>
                                        <p:cTn id="9" dur="1000"/>
                                        <p:tgtEl>
                                          <p:spTgt spid="101"/>
                                        </p:tgtEl>
                                      </p:cBhvr>
                                    </p:animEffect>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02"/>
                                        </p:tgtEl>
                                        <p:attrNameLst>
                                          <p:attrName>style.visibility</p:attrName>
                                        </p:attrNameLst>
                                      </p:cBhvr>
                                      <p:to>
                                        <p:strVal val="visible"/>
                                      </p:to>
                                    </p:set>
                                    <p:animEffect transition="in" filter="barn(inVertical)">
                                      <p:cBhvr>
                                        <p:cTn id="13" dur="500"/>
                                        <p:tgtEl>
                                          <p:spTgt spid="102"/>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04"/>
                                        </p:tgtEl>
                                        <p:attrNameLst>
                                          <p:attrName>style.visibility</p:attrName>
                                        </p:attrNameLst>
                                      </p:cBhvr>
                                      <p:to>
                                        <p:strVal val="visible"/>
                                      </p:to>
                                    </p:set>
                                    <p:anim calcmode="lin" valueType="num">
                                      <p:cBhvr>
                                        <p:cTn id="17" dur="500" fill="hold"/>
                                        <p:tgtEl>
                                          <p:spTgt spid="10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04"/>
                                        </p:tgtEl>
                                        <p:attrNameLst>
                                          <p:attrName>ppt_y</p:attrName>
                                        </p:attrNameLst>
                                      </p:cBhvr>
                                      <p:tavLst>
                                        <p:tav tm="0">
                                          <p:val>
                                            <p:strVal val="#ppt_y"/>
                                          </p:val>
                                        </p:tav>
                                        <p:tav tm="100000">
                                          <p:val>
                                            <p:strVal val="#ppt_y"/>
                                          </p:val>
                                        </p:tav>
                                      </p:tavLst>
                                    </p:anim>
                                    <p:anim calcmode="lin" valueType="num">
                                      <p:cBhvr>
                                        <p:cTn id="19" dur="500" fill="hold"/>
                                        <p:tgtEl>
                                          <p:spTgt spid="10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0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04"/>
                                        </p:tgtEl>
                                      </p:cBhvr>
                                    </p:animEffect>
                                  </p:childTnLst>
                                </p:cTn>
                              </p:par>
                            </p:childTnLst>
                          </p:cTn>
                        </p:par>
                        <p:par>
                          <p:cTn id="22" fill="hold">
                            <p:stCondLst>
                              <p:cond delay="2099"/>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05"/>
                                        </p:tgtEl>
                                        <p:attrNameLst>
                                          <p:attrName>style.visibility</p:attrName>
                                        </p:attrNameLst>
                                      </p:cBhvr>
                                      <p:to>
                                        <p:strVal val="visible"/>
                                      </p:to>
                                    </p:set>
                                    <p:anim calcmode="lin" valueType="num">
                                      <p:cBhvr>
                                        <p:cTn id="25" dur="500" fill="hold"/>
                                        <p:tgtEl>
                                          <p:spTgt spid="105"/>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05"/>
                                        </p:tgtEl>
                                        <p:attrNameLst>
                                          <p:attrName>ppt_y</p:attrName>
                                        </p:attrNameLst>
                                      </p:cBhvr>
                                      <p:tavLst>
                                        <p:tav tm="0">
                                          <p:val>
                                            <p:strVal val="#ppt_y"/>
                                          </p:val>
                                        </p:tav>
                                        <p:tav tm="100000">
                                          <p:val>
                                            <p:strVal val="#ppt_y"/>
                                          </p:val>
                                        </p:tav>
                                      </p:tavLst>
                                    </p:anim>
                                    <p:anim calcmode="lin" valueType="num">
                                      <p:cBhvr>
                                        <p:cTn id="27" dur="500" fill="hold"/>
                                        <p:tgtEl>
                                          <p:spTgt spid="105"/>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05"/>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bldLvl="0" animBg="1"/>
      <p:bldP spid="104" grpId="0"/>
      <p:bldP spid="10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descr="98a4fb674fd6552c795b214de0fdfdbf"/>
          <p:cNvPicPr>
            <a:picLocks noChangeAspect="1"/>
          </p:cNvPicPr>
          <p:nvPr/>
        </p:nvPicPr>
        <p:blipFill>
          <a:blip r:embed="rId3"/>
          <a:stretch>
            <a:fillRect/>
          </a:stretch>
        </p:blipFill>
        <p:spPr>
          <a:xfrm>
            <a:off x="-13970" y="1000125"/>
            <a:ext cx="5474335" cy="5474335"/>
          </a:xfrm>
          <a:prstGeom prst="rect">
            <a:avLst/>
          </a:prstGeom>
        </p:spPr>
      </p:pic>
      <p:sp>
        <p:nvSpPr>
          <p:cNvPr id="7" name="矩形 6"/>
          <p:cNvSpPr/>
          <p:nvPr userDrawn="1"/>
        </p:nvSpPr>
        <p:spPr>
          <a:xfrm flipV="1">
            <a:off x="602" y="11089"/>
            <a:ext cx="12192000" cy="880337"/>
          </a:xfrm>
          <a:prstGeom prst="rect">
            <a:avLst/>
          </a:prstGeom>
          <a:solidFill>
            <a:srgbClr val="D1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矩形 9"/>
          <p:cNvSpPr/>
          <p:nvPr userDrawn="1"/>
        </p:nvSpPr>
        <p:spPr>
          <a:xfrm>
            <a:off x="602" y="939367"/>
            <a:ext cx="12191999" cy="60969"/>
          </a:xfrm>
          <a:prstGeom prst="rect">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panose="020F0502020204030204"/>
              <a:ea typeface="微软雅黑" panose="020B0503020204020204" charset="-122"/>
              <a:cs typeface="+mn-cs"/>
            </a:endParaRPr>
          </a:p>
        </p:txBody>
      </p:sp>
      <p:pic>
        <p:nvPicPr>
          <p:cNvPr id="9" name="Picture 2" descr="E:\0000000我图PPT\00001PNG素材\01党委政府\天安门抽象.png"/>
          <p:cNvPicPr>
            <a:picLocks noChangeAspect="1" noChangeArrowheads="1"/>
          </p:cNvPicPr>
          <p:nvPr userDrawn="1"/>
        </p:nvPicPr>
        <p:blipFill>
          <a:blip r:embed="rId4" cstate="print">
            <a:extLst>
              <a:ext uri="{BEBA8EAE-BF5A-486C-A8C5-ECC9F3942E4B}">
                <a14:imgProps xmlns:a14="http://schemas.microsoft.com/office/drawing/2010/main">
                  <a14:imgLayer r:embed="rId5">
                    <a14:imgEffect>
                      <a14:brightnessContrast bright="100000" contrast="24000"/>
                    </a14:imgEffect>
                  </a14:imgLayer>
                </a14:imgProps>
              </a:ext>
              <a:ext uri="{28A0092B-C50C-407E-A947-70E740481C1C}">
                <a14:useLocalDpi xmlns:a14="http://schemas.microsoft.com/office/drawing/2010/main" val="0"/>
              </a:ext>
            </a:extLst>
          </a:blip>
          <a:srcRect/>
          <a:stretch>
            <a:fillRect/>
          </a:stretch>
        </p:blipFill>
        <p:spPr bwMode="auto">
          <a:xfrm>
            <a:off x="10046748" y="-7877"/>
            <a:ext cx="2145852" cy="89930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p:cNvPicPr>
            <a:picLocks noChangeAspect="1" noChangeArrowheads="1"/>
          </p:cNvPicPr>
          <p:nvPr userDrawn="1"/>
        </p:nvPicPr>
        <p:blipFill>
          <a:blip r:embed="rId6" cstate="print">
            <a:extLst>
              <a:ext uri="{28A0092B-C50C-407E-A947-70E740481C1C}">
                <a14:useLocalDpi xmlns:a14="http://schemas.microsoft.com/office/drawing/2010/main" val="0"/>
              </a:ext>
            </a:extLst>
          </a:blip>
          <a:stretch>
            <a:fillRect/>
          </a:stretch>
        </p:blipFill>
        <p:spPr bwMode="auto">
          <a:xfrm>
            <a:off x="191944" y="86684"/>
            <a:ext cx="1226921" cy="72914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4"/>
          <p:cNvSpPr txBox="1"/>
          <p:nvPr/>
        </p:nvSpPr>
        <p:spPr>
          <a:xfrm>
            <a:off x="1416080" y="340532"/>
            <a:ext cx="5669280" cy="460375"/>
          </a:xfrm>
          <a:prstGeom prst="rect">
            <a:avLst/>
          </a:prstGeom>
          <a:noFill/>
        </p:spPr>
        <p:txBody>
          <a:bodyPr wrap="none" lIns="91440" tIns="45720" rIns="91440" bIns="45720" rtlCol="0">
            <a:spAutoFit/>
          </a:bodyPr>
          <a:lstStyle/>
          <a:p>
            <a:pPr algn="l"/>
            <a:r>
              <a:rPr lang="zh-CN" altLang="en-US" sz="2400" b="1" dirty="0">
                <a:solidFill>
                  <a:schemeClr val="bg1"/>
                </a:solidFill>
                <a:latin typeface="微软雅黑" panose="020B0503020204020204" charset="-122"/>
                <a:ea typeface="微软雅黑" panose="020B0503020204020204" charset="-122"/>
              </a:rPr>
              <a:t>一是持之以恒开展“两学一做”学习教育</a:t>
            </a:r>
          </a:p>
        </p:txBody>
      </p:sp>
      <p:pic>
        <p:nvPicPr>
          <p:cNvPr id="16" name="图片 15" descr="246de5d3ff26528e22228fd3489e033c"/>
          <p:cNvPicPr>
            <a:picLocks noChangeAspect="1"/>
          </p:cNvPicPr>
          <p:nvPr/>
        </p:nvPicPr>
        <p:blipFill>
          <a:blip r:embed="rId7"/>
          <a:stretch>
            <a:fillRect/>
          </a:stretch>
        </p:blipFill>
        <p:spPr>
          <a:xfrm>
            <a:off x="-13369" y="5490809"/>
            <a:ext cx="12216131" cy="1385571"/>
          </a:xfrm>
          <a:prstGeom prst="rect">
            <a:avLst/>
          </a:prstGeom>
        </p:spPr>
      </p:pic>
      <p:sp>
        <p:nvSpPr>
          <p:cNvPr id="3" name="矩形: 圆角 2"/>
          <p:cNvSpPr/>
          <p:nvPr/>
        </p:nvSpPr>
        <p:spPr>
          <a:xfrm>
            <a:off x="2925445" y="1527175"/>
            <a:ext cx="8028940" cy="539750"/>
          </a:xfrm>
          <a:prstGeom prst="roundRect">
            <a:avLst>
              <a:gd name="adj" fmla="val 0"/>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FFFCE1"/>
                </a:solidFill>
                <a:latin typeface="微软雅黑" panose="020B0503020204020204" charset="-122"/>
                <a:ea typeface="微软雅黑" panose="020B0503020204020204" charset="-122"/>
              </a:rPr>
              <a:t>一是持之以恒开展“两学一做”学习教育</a:t>
            </a:r>
          </a:p>
        </p:txBody>
      </p:sp>
      <p:sp>
        <p:nvSpPr>
          <p:cNvPr id="4" name="矩形: 圆角 3"/>
          <p:cNvSpPr/>
          <p:nvPr/>
        </p:nvSpPr>
        <p:spPr>
          <a:xfrm>
            <a:off x="2915285" y="2219325"/>
            <a:ext cx="8039735" cy="3046095"/>
          </a:xfrm>
          <a:prstGeom prst="roundRect">
            <a:avLst>
              <a:gd name="adj" fmla="val 0"/>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CE1"/>
              </a:solidFill>
              <a:latin typeface="微软雅黑" panose="020B0503020204020204" charset="-122"/>
              <a:ea typeface="微软雅黑" panose="020B0503020204020204" charset="-122"/>
            </a:endParaRPr>
          </a:p>
        </p:txBody>
      </p:sp>
      <p:sp>
        <p:nvSpPr>
          <p:cNvPr id="8" name="矩形 7"/>
          <p:cNvSpPr/>
          <p:nvPr/>
        </p:nvSpPr>
        <p:spPr>
          <a:xfrm>
            <a:off x="3627755" y="2420620"/>
            <a:ext cx="6922135" cy="2526665"/>
          </a:xfrm>
          <a:prstGeom prst="rect">
            <a:avLst/>
          </a:prstGeom>
        </p:spPr>
        <p:txBody>
          <a:bodyPr wrap="square">
            <a:spAutoFit/>
          </a:bodyPr>
          <a:lstStyle/>
          <a:p>
            <a:pPr algn="just">
              <a:lnSpc>
                <a:spcPct val="110000"/>
              </a:lnSpc>
            </a:pPr>
            <a:r>
              <a:rPr lang="zh-CN" altLang="en-US" sz="2400" dirty="0">
                <a:solidFill>
                  <a:schemeClr val="tx1">
                    <a:lumMod val="95000"/>
                    <a:lumOff val="5000"/>
                  </a:schemeClr>
                </a:solidFill>
                <a:latin typeface="微软雅黑" panose="020B0503020204020204" charset="-122"/>
                <a:ea typeface="微软雅黑" panose="020B0503020204020204" charset="-122"/>
              </a:rPr>
              <a:t>按照中央、省委、市委统一安排，坚持把“两学一做”学习教育作为推进党的思想政治建设常态化制度化的重要实践，推动管党治党工作向基层延伸的重要举措，在全面工作的基础上，以更坚决的态度，更自觉的行动、更有力的举措、更科学的方法，持之以恒地抓下去，推动学习教育再上新台阶。</a:t>
            </a:r>
          </a:p>
        </p:txBody>
      </p:sp>
      <p:sp>
        <p:nvSpPr>
          <p:cNvPr id="14" name="Freeform 29"/>
          <p:cNvSpPr/>
          <p:nvPr/>
        </p:nvSpPr>
        <p:spPr bwMode="auto">
          <a:xfrm>
            <a:off x="3201128" y="2445548"/>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95000"/>
                  <a:lumOff val="5000"/>
                </a:schemeClr>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4856">
        <p15:prstTrans prst="pageCurlDouble"/>
      </p:transition>
    </mc:Choice>
    <mc:Fallback>
      <p:transition spd="slow" advTm="485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16" presetClass="entr" presetSubtype="21" fill="hold" grpId="0" nodeType="withEffect">
                                  <p:stCondLst>
                                    <p:cond delay="125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1000"/>
                                        <p:tgtEl>
                                          <p:spTgt spid="3"/>
                                        </p:tgtEl>
                                      </p:cBhvr>
                                    </p:animEffect>
                                  </p:childTnLst>
                                </p:cTn>
                              </p:par>
                              <p:par>
                                <p:cTn id="13" presetID="10" presetClass="entr" presetSubtype="0" fill="hold" grpId="0" nodeType="withEffect">
                                  <p:stCondLst>
                                    <p:cond delay="250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53" presetClass="entr" presetSubtype="16" fill="hold" grpId="0" nodeType="withEffect">
                                  <p:stCondLst>
                                    <p:cond delay="30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par>
                                <p:cTn id="21" presetID="22" presetClass="entr" presetSubtype="8" fill="hold" grpId="0" nodeType="withEffect">
                                  <p:stCondLst>
                                    <p:cond delay="350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8" grpId="0"/>
      <p:bldP spid="14"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descr="98a4fb674fd6552c795b214de0fdfdbf"/>
          <p:cNvPicPr>
            <a:picLocks noChangeAspect="1"/>
          </p:cNvPicPr>
          <p:nvPr/>
        </p:nvPicPr>
        <p:blipFill>
          <a:blip r:embed="rId3"/>
          <a:stretch>
            <a:fillRect/>
          </a:stretch>
        </p:blipFill>
        <p:spPr>
          <a:xfrm>
            <a:off x="-13970" y="1000125"/>
            <a:ext cx="5474335" cy="5474335"/>
          </a:xfrm>
          <a:prstGeom prst="rect">
            <a:avLst/>
          </a:prstGeom>
        </p:spPr>
      </p:pic>
      <p:sp>
        <p:nvSpPr>
          <p:cNvPr id="7" name="矩形 6"/>
          <p:cNvSpPr/>
          <p:nvPr userDrawn="1"/>
        </p:nvSpPr>
        <p:spPr>
          <a:xfrm flipV="1">
            <a:off x="602" y="11089"/>
            <a:ext cx="12192000" cy="880337"/>
          </a:xfrm>
          <a:prstGeom prst="rect">
            <a:avLst/>
          </a:prstGeom>
          <a:solidFill>
            <a:srgbClr val="D1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矩形 9"/>
          <p:cNvSpPr/>
          <p:nvPr userDrawn="1"/>
        </p:nvSpPr>
        <p:spPr>
          <a:xfrm>
            <a:off x="602" y="939367"/>
            <a:ext cx="12191999" cy="60969"/>
          </a:xfrm>
          <a:prstGeom prst="rect">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panose="020F0502020204030204"/>
              <a:ea typeface="微软雅黑" panose="020B0503020204020204" charset="-122"/>
              <a:cs typeface="+mn-cs"/>
            </a:endParaRPr>
          </a:p>
        </p:txBody>
      </p:sp>
      <p:pic>
        <p:nvPicPr>
          <p:cNvPr id="9" name="Picture 2" descr="E:\0000000我图PPT\00001PNG素材\01党委政府\天安门抽象.png"/>
          <p:cNvPicPr>
            <a:picLocks noChangeAspect="1" noChangeArrowheads="1"/>
          </p:cNvPicPr>
          <p:nvPr userDrawn="1"/>
        </p:nvPicPr>
        <p:blipFill>
          <a:blip r:embed="rId4" cstate="print">
            <a:extLst>
              <a:ext uri="{BEBA8EAE-BF5A-486C-A8C5-ECC9F3942E4B}">
                <a14:imgProps xmlns:a14="http://schemas.microsoft.com/office/drawing/2010/main">
                  <a14:imgLayer r:embed="rId5">
                    <a14:imgEffect>
                      <a14:brightnessContrast bright="100000" contrast="24000"/>
                    </a14:imgEffect>
                  </a14:imgLayer>
                </a14:imgProps>
              </a:ext>
              <a:ext uri="{28A0092B-C50C-407E-A947-70E740481C1C}">
                <a14:useLocalDpi xmlns:a14="http://schemas.microsoft.com/office/drawing/2010/main" val="0"/>
              </a:ext>
            </a:extLst>
          </a:blip>
          <a:srcRect/>
          <a:stretch>
            <a:fillRect/>
          </a:stretch>
        </p:blipFill>
        <p:spPr bwMode="auto">
          <a:xfrm>
            <a:off x="10046748" y="-7877"/>
            <a:ext cx="2145852" cy="89930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p:cNvPicPr>
            <a:picLocks noChangeAspect="1" noChangeArrowheads="1"/>
          </p:cNvPicPr>
          <p:nvPr userDrawn="1"/>
        </p:nvPicPr>
        <p:blipFill>
          <a:blip r:embed="rId6" cstate="print">
            <a:extLst>
              <a:ext uri="{28A0092B-C50C-407E-A947-70E740481C1C}">
                <a14:useLocalDpi xmlns:a14="http://schemas.microsoft.com/office/drawing/2010/main" val="0"/>
              </a:ext>
            </a:extLst>
          </a:blip>
          <a:stretch>
            <a:fillRect/>
          </a:stretch>
        </p:blipFill>
        <p:spPr bwMode="auto">
          <a:xfrm>
            <a:off x="191944" y="86684"/>
            <a:ext cx="1226921" cy="72914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4"/>
          <p:cNvSpPr txBox="1"/>
          <p:nvPr/>
        </p:nvSpPr>
        <p:spPr>
          <a:xfrm>
            <a:off x="1416080" y="340532"/>
            <a:ext cx="3840480" cy="460375"/>
          </a:xfrm>
          <a:prstGeom prst="rect">
            <a:avLst/>
          </a:prstGeom>
          <a:noFill/>
        </p:spPr>
        <p:txBody>
          <a:bodyPr wrap="none" lIns="91440" tIns="45720" rIns="91440" bIns="45720" rtlCol="0">
            <a:spAutoFit/>
          </a:bodyPr>
          <a:lstStyle/>
          <a:p>
            <a:pPr algn="l"/>
            <a:r>
              <a:rPr lang="zh-CN" altLang="en-US" sz="2400" b="1" dirty="0">
                <a:solidFill>
                  <a:schemeClr val="bg1"/>
                </a:solidFill>
                <a:latin typeface="微软雅黑" panose="020B0503020204020204" charset="-122"/>
                <a:ea typeface="微软雅黑" panose="020B0503020204020204" charset="-122"/>
              </a:rPr>
              <a:t>二是以身作则形成示范引领</a:t>
            </a:r>
          </a:p>
        </p:txBody>
      </p:sp>
      <p:pic>
        <p:nvPicPr>
          <p:cNvPr id="16" name="图片 15" descr="246de5d3ff26528e22228fd3489e033c"/>
          <p:cNvPicPr>
            <a:picLocks noChangeAspect="1"/>
          </p:cNvPicPr>
          <p:nvPr/>
        </p:nvPicPr>
        <p:blipFill>
          <a:blip r:embed="rId7"/>
          <a:stretch>
            <a:fillRect/>
          </a:stretch>
        </p:blipFill>
        <p:spPr>
          <a:xfrm>
            <a:off x="-13369" y="5490809"/>
            <a:ext cx="12216131" cy="1385571"/>
          </a:xfrm>
          <a:prstGeom prst="rect">
            <a:avLst/>
          </a:prstGeom>
        </p:spPr>
      </p:pic>
      <p:sp>
        <p:nvSpPr>
          <p:cNvPr id="3" name="矩形: 圆角 2"/>
          <p:cNvSpPr/>
          <p:nvPr/>
        </p:nvSpPr>
        <p:spPr>
          <a:xfrm>
            <a:off x="2925445" y="1527175"/>
            <a:ext cx="8028940" cy="539750"/>
          </a:xfrm>
          <a:prstGeom prst="roundRect">
            <a:avLst>
              <a:gd name="adj" fmla="val 0"/>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FFFCE1"/>
                </a:solidFill>
                <a:latin typeface="微软雅黑" panose="020B0503020204020204" charset="-122"/>
                <a:ea typeface="微软雅黑" panose="020B0503020204020204" charset="-122"/>
              </a:rPr>
              <a:t>二是以身作则形成示范引领</a:t>
            </a:r>
          </a:p>
        </p:txBody>
      </p:sp>
      <p:sp>
        <p:nvSpPr>
          <p:cNvPr id="4" name="矩形: 圆角 3"/>
          <p:cNvSpPr/>
          <p:nvPr/>
        </p:nvSpPr>
        <p:spPr>
          <a:xfrm>
            <a:off x="2915285" y="2219325"/>
            <a:ext cx="8039735" cy="3046095"/>
          </a:xfrm>
          <a:prstGeom prst="roundRect">
            <a:avLst>
              <a:gd name="adj" fmla="val 0"/>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CE1"/>
              </a:solidFill>
              <a:latin typeface="微软雅黑" panose="020B0503020204020204" charset="-122"/>
              <a:ea typeface="微软雅黑" panose="020B0503020204020204" charset="-122"/>
            </a:endParaRPr>
          </a:p>
        </p:txBody>
      </p:sp>
      <p:sp>
        <p:nvSpPr>
          <p:cNvPr id="8" name="矩形 7"/>
          <p:cNvSpPr/>
          <p:nvPr/>
        </p:nvSpPr>
        <p:spPr>
          <a:xfrm>
            <a:off x="3627755" y="2420620"/>
            <a:ext cx="6922135" cy="2676525"/>
          </a:xfrm>
          <a:prstGeom prst="rect">
            <a:avLst/>
          </a:prstGeom>
        </p:spPr>
        <p:txBody>
          <a:bodyPr wrap="square">
            <a:spAutoFit/>
          </a:bodyPr>
          <a:lstStyle/>
          <a:p>
            <a:pPr algn="just">
              <a:lnSpc>
                <a:spcPct val="120000"/>
              </a:lnSpc>
            </a:pPr>
            <a:r>
              <a:rPr lang="zh-CN" altLang="en-US" sz="2000" dirty="0">
                <a:solidFill>
                  <a:schemeClr val="tx1">
                    <a:lumMod val="95000"/>
                    <a:lumOff val="5000"/>
                  </a:schemeClr>
                </a:solidFill>
                <a:latin typeface="微软雅黑" panose="020B0503020204020204" charset="-122"/>
                <a:ea typeface="微软雅黑" panose="020B0503020204020204" charset="-122"/>
              </a:rPr>
              <a:t>带头完善制度，保障科学决策。坚持民主集中制，健全完善集体决策制度，不断规范办公室决策程序，修订完善办公室工作规则；带头转变作风，狠抓工作落实。对市委安排部署的中心工作，坚持到一线督查进度敢于冲锋陷阵，敢于动真碰硬；带头落实规定，树立良好形象。认真贯彻《廉政准则》，严格落实中央八项规定精神、省委省政府若干意见、市委市政府二十条规定。</a:t>
            </a:r>
          </a:p>
        </p:txBody>
      </p:sp>
      <p:sp>
        <p:nvSpPr>
          <p:cNvPr id="14" name="Freeform 29"/>
          <p:cNvSpPr/>
          <p:nvPr/>
        </p:nvSpPr>
        <p:spPr bwMode="auto">
          <a:xfrm>
            <a:off x="3201128" y="2445548"/>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95000"/>
                  <a:lumOff val="5000"/>
                </a:schemeClr>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4973">
        <p15:prstTrans prst="pageCurlDouble"/>
      </p:transition>
    </mc:Choice>
    <mc:Fallback>
      <p:transition spd="slow" advTm="497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16" presetClass="entr" presetSubtype="21" fill="hold" grpId="0" nodeType="withEffect">
                                  <p:stCondLst>
                                    <p:cond delay="125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1000"/>
                                        <p:tgtEl>
                                          <p:spTgt spid="3"/>
                                        </p:tgtEl>
                                      </p:cBhvr>
                                    </p:animEffect>
                                  </p:childTnLst>
                                </p:cTn>
                              </p:par>
                              <p:par>
                                <p:cTn id="13" presetID="10" presetClass="entr" presetSubtype="0" fill="hold" grpId="0" nodeType="withEffect">
                                  <p:stCondLst>
                                    <p:cond delay="250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53" presetClass="entr" presetSubtype="16" fill="hold" grpId="0" nodeType="withEffect">
                                  <p:stCondLst>
                                    <p:cond delay="30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par>
                                <p:cTn id="21" presetID="22" presetClass="entr" presetSubtype="8" fill="hold" grpId="0" nodeType="withEffect">
                                  <p:stCondLst>
                                    <p:cond delay="350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8" grpId="0"/>
      <p:bldP spid="14"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descr="98a4fb674fd6552c795b214de0fdfdbf"/>
          <p:cNvPicPr>
            <a:picLocks noChangeAspect="1"/>
          </p:cNvPicPr>
          <p:nvPr/>
        </p:nvPicPr>
        <p:blipFill>
          <a:blip r:embed="rId3"/>
          <a:stretch>
            <a:fillRect/>
          </a:stretch>
        </p:blipFill>
        <p:spPr>
          <a:xfrm>
            <a:off x="-13970" y="1000125"/>
            <a:ext cx="5474335" cy="5474335"/>
          </a:xfrm>
          <a:prstGeom prst="rect">
            <a:avLst/>
          </a:prstGeom>
        </p:spPr>
      </p:pic>
      <p:sp>
        <p:nvSpPr>
          <p:cNvPr id="7" name="矩形 6"/>
          <p:cNvSpPr/>
          <p:nvPr userDrawn="1"/>
        </p:nvSpPr>
        <p:spPr>
          <a:xfrm flipV="1">
            <a:off x="602" y="11089"/>
            <a:ext cx="12192000" cy="880337"/>
          </a:xfrm>
          <a:prstGeom prst="rect">
            <a:avLst/>
          </a:prstGeom>
          <a:solidFill>
            <a:srgbClr val="D1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矩形 9"/>
          <p:cNvSpPr/>
          <p:nvPr userDrawn="1"/>
        </p:nvSpPr>
        <p:spPr>
          <a:xfrm>
            <a:off x="602" y="939367"/>
            <a:ext cx="12191999" cy="60969"/>
          </a:xfrm>
          <a:prstGeom prst="rect">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panose="020F0502020204030204"/>
              <a:ea typeface="微软雅黑" panose="020B0503020204020204" charset="-122"/>
              <a:cs typeface="+mn-cs"/>
            </a:endParaRPr>
          </a:p>
        </p:txBody>
      </p:sp>
      <p:pic>
        <p:nvPicPr>
          <p:cNvPr id="9" name="Picture 2" descr="E:\0000000我图PPT\00001PNG素材\01党委政府\天安门抽象.png"/>
          <p:cNvPicPr>
            <a:picLocks noChangeAspect="1" noChangeArrowheads="1"/>
          </p:cNvPicPr>
          <p:nvPr userDrawn="1"/>
        </p:nvPicPr>
        <p:blipFill>
          <a:blip r:embed="rId4" cstate="print">
            <a:extLst>
              <a:ext uri="{BEBA8EAE-BF5A-486C-A8C5-ECC9F3942E4B}">
                <a14:imgProps xmlns:a14="http://schemas.microsoft.com/office/drawing/2010/main">
                  <a14:imgLayer r:embed="rId5">
                    <a14:imgEffect>
                      <a14:brightnessContrast bright="100000" contrast="24000"/>
                    </a14:imgEffect>
                  </a14:imgLayer>
                </a14:imgProps>
              </a:ext>
              <a:ext uri="{28A0092B-C50C-407E-A947-70E740481C1C}">
                <a14:useLocalDpi xmlns:a14="http://schemas.microsoft.com/office/drawing/2010/main" val="0"/>
              </a:ext>
            </a:extLst>
          </a:blip>
          <a:srcRect/>
          <a:stretch>
            <a:fillRect/>
          </a:stretch>
        </p:blipFill>
        <p:spPr bwMode="auto">
          <a:xfrm>
            <a:off x="10046748" y="-7877"/>
            <a:ext cx="2145852" cy="89930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p:cNvPicPr>
            <a:picLocks noChangeAspect="1" noChangeArrowheads="1"/>
          </p:cNvPicPr>
          <p:nvPr userDrawn="1"/>
        </p:nvPicPr>
        <p:blipFill>
          <a:blip r:embed="rId6" cstate="print">
            <a:extLst>
              <a:ext uri="{28A0092B-C50C-407E-A947-70E740481C1C}">
                <a14:useLocalDpi xmlns:a14="http://schemas.microsoft.com/office/drawing/2010/main" val="0"/>
              </a:ext>
            </a:extLst>
          </a:blip>
          <a:stretch>
            <a:fillRect/>
          </a:stretch>
        </p:blipFill>
        <p:spPr bwMode="auto">
          <a:xfrm>
            <a:off x="191944" y="86684"/>
            <a:ext cx="1226921" cy="72914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4"/>
          <p:cNvSpPr txBox="1"/>
          <p:nvPr/>
        </p:nvSpPr>
        <p:spPr>
          <a:xfrm>
            <a:off x="1416080" y="340532"/>
            <a:ext cx="4450080" cy="460375"/>
          </a:xfrm>
          <a:prstGeom prst="rect">
            <a:avLst/>
          </a:prstGeom>
          <a:noFill/>
        </p:spPr>
        <p:txBody>
          <a:bodyPr wrap="none" lIns="91440" tIns="45720" rIns="91440" bIns="45720" rtlCol="0">
            <a:spAutoFit/>
          </a:bodyPr>
          <a:lstStyle/>
          <a:p>
            <a:pPr algn="l"/>
            <a:r>
              <a:rPr lang="zh-CN" altLang="en-US" sz="2400" b="1" dirty="0">
                <a:solidFill>
                  <a:schemeClr val="bg1"/>
                </a:solidFill>
                <a:latin typeface="微软雅黑" panose="020B0503020204020204" charset="-122"/>
                <a:ea typeface="微软雅黑" panose="020B0503020204020204" charset="-122"/>
              </a:rPr>
              <a:t>三是坚持不懈强化党建工作机制</a:t>
            </a:r>
          </a:p>
        </p:txBody>
      </p:sp>
      <p:pic>
        <p:nvPicPr>
          <p:cNvPr id="16" name="图片 15" descr="246de5d3ff26528e22228fd3489e033c"/>
          <p:cNvPicPr>
            <a:picLocks noChangeAspect="1"/>
          </p:cNvPicPr>
          <p:nvPr/>
        </p:nvPicPr>
        <p:blipFill>
          <a:blip r:embed="rId7"/>
          <a:stretch>
            <a:fillRect/>
          </a:stretch>
        </p:blipFill>
        <p:spPr>
          <a:xfrm>
            <a:off x="-13369" y="5490809"/>
            <a:ext cx="12216131" cy="1385571"/>
          </a:xfrm>
          <a:prstGeom prst="rect">
            <a:avLst/>
          </a:prstGeom>
        </p:spPr>
      </p:pic>
      <p:sp>
        <p:nvSpPr>
          <p:cNvPr id="3" name="矩形: 圆角 2"/>
          <p:cNvSpPr/>
          <p:nvPr/>
        </p:nvSpPr>
        <p:spPr>
          <a:xfrm>
            <a:off x="2925445" y="1527175"/>
            <a:ext cx="8028940" cy="539750"/>
          </a:xfrm>
          <a:prstGeom prst="roundRect">
            <a:avLst>
              <a:gd name="adj" fmla="val 0"/>
            </a:avLst>
          </a:prstGeom>
          <a:gradFill>
            <a:gsLst>
              <a:gs pos="90000">
                <a:srgbClr val="C00000"/>
              </a:gs>
              <a:gs pos="3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FFFCE1"/>
                </a:solidFill>
                <a:latin typeface="微软雅黑" panose="020B0503020204020204" charset="-122"/>
                <a:ea typeface="微软雅黑" panose="020B0503020204020204" charset="-122"/>
              </a:rPr>
              <a:t>三是坚持不懈强化党建工作机制</a:t>
            </a:r>
          </a:p>
        </p:txBody>
      </p:sp>
      <p:sp>
        <p:nvSpPr>
          <p:cNvPr id="4" name="矩形: 圆角 3"/>
          <p:cNvSpPr/>
          <p:nvPr/>
        </p:nvSpPr>
        <p:spPr>
          <a:xfrm>
            <a:off x="2915285" y="2219325"/>
            <a:ext cx="8039735" cy="3046095"/>
          </a:xfrm>
          <a:prstGeom prst="roundRect">
            <a:avLst>
              <a:gd name="adj" fmla="val 0"/>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CE1"/>
              </a:solidFill>
              <a:latin typeface="微软雅黑" panose="020B0503020204020204" charset="-122"/>
              <a:ea typeface="微软雅黑" panose="020B0503020204020204" charset="-122"/>
            </a:endParaRPr>
          </a:p>
        </p:txBody>
      </p:sp>
      <p:sp>
        <p:nvSpPr>
          <p:cNvPr id="8" name="矩形 7"/>
          <p:cNvSpPr/>
          <p:nvPr/>
        </p:nvSpPr>
        <p:spPr>
          <a:xfrm>
            <a:off x="3627755" y="2420620"/>
            <a:ext cx="6922135" cy="2526665"/>
          </a:xfrm>
          <a:prstGeom prst="rect">
            <a:avLst/>
          </a:prstGeom>
        </p:spPr>
        <p:txBody>
          <a:bodyPr wrap="square">
            <a:spAutoFit/>
          </a:bodyPr>
          <a:lstStyle/>
          <a:p>
            <a:pPr algn="just">
              <a:lnSpc>
                <a:spcPct val="110000"/>
              </a:lnSpc>
            </a:pPr>
            <a:r>
              <a:rPr lang="zh-CN" altLang="en-US" sz="2400" dirty="0">
                <a:solidFill>
                  <a:schemeClr val="tx1">
                    <a:lumMod val="95000"/>
                    <a:lumOff val="5000"/>
                  </a:schemeClr>
                </a:solidFill>
                <a:latin typeface="微软雅黑" panose="020B0503020204020204" charset="-122"/>
                <a:ea typeface="微软雅黑" panose="020B0503020204020204" charset="-122"/>
              </a:rPr>
              <a:t>认真履行抓党建第一责任人的职责，带头严守党纪党规，坚决落实党建工作各项制度，切实加强机关事业单位和非公、社会组织党组织书记抓党建工作，强化工作指导和督查，做到用制度管人、按制度办事，抓好班子、带好队伍、管好干部，扎实推进基层组织建设。</a:t>
            </a:r>
          </a:p>
        </p:txBody>
      </p:sp>
      <p:sp>
        <p:nvSpPr>
          <p:cNvPr id="14" name="Freeform 29"/>
          <p:cNvSpPr/>
          <p:nvPr/>
        </p:nvSpPr>
        <p:spPr bwMode="auto">
          <a:xfrm>
            <a:off x="3201128" y="2445548"/>
            <a:ext cx="360000" cy="32400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95000"/>
                  <a:lumOff val="5000"/>
                </a:schemeClr>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4891">
        <p15:prstTrans prst="pageCurlDouble"/>
      </p:transition>
    </mc:Choice>
    <mc:Fallback>
      <p:transition spd="slow" advTm="489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16" presetClass="entr" presetSubtype="21" fill="hold" grpId="0" nodeType="withEffect">
                                  <p:stCondLst>
                                    <p:cond delay="125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1000"/>
                                        <p:tgtEl>
                                          <p:spTgt spid="3"/>
                                        </p:tgtEl>
                                      </p:cBhvr>
                                    </p:animEffect>
                                  </p:childTnLst>
                                </p:cTn>
                              </p:par>
                              <p:par>
                                <p:cTn id="13" presetID="10" presetClass="entr" presetSubtype="0" fill="hold" grpId="0" nodeType="withEffect">
                                  <p:stCondLst>
                                    <p:cond delay="250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53" presetClass="entr" presetSubtype="16" fill="hold" grpId="0" nodeType="withEffect">
                                  <p:stCondLst>
                                    <p:cond delay="300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par>
                                <p:cTn id="21" presetID="22" presetClass="entr" presetSubtype="8" fill="hold" grpId="0" nodeType="withEffect">
                                  <p:stCondLst>
                                    <p:cond delay="350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8" grpId="0"/>
      <p:bldP spid="14"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00" y="0"/>
            <a:ext cx="12192000" cy="6859200"/>
          </a:xfrm>
          <a:prstGeom prst="rect">
            <a:avLst/>
          </a:prstGeom>
        </p:spPr>
      </p:pic>
      <p:sp>
        <p:nvSpPr>
          <p:cNvPr id="101" name="Freeform 5"/>
          <p:cNvSpPr/>
          <p:nvPr/>
        </p:nvSpPr>
        <p:spPr bwMode="auto">
          <a:xfrm>
            <a:off x="5385400" y="1419013"/>
            <a:ext cx="1242907" cy="1247140"/>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C00000"/>
          </a:solidFill>
          <a:ln>
            <a:noFill/>
          </a:ln>
          <a:effectLst/>
        </p:spPr>
        <p:txBody>
          <a:bodyPr vert="horz" wrap="square" lIns="121920" tIns="60960" rIns="121920" bIns="60960" numCol="1" anchor="t" anchorCtr="0" compatLnSpc="1"/>
          <a:lstStyle/>
          <a:p>
            <a:endParaRPr lang="zh-CN" altLang="en-US" sz="2400">
              <a:gradFill>
                <a:gsLst>
                  <a:gs pos="0">
                    <a:prstClr val="white">
                      <a:lumMod val="95000"/>
                    </a:prstClr>
                  </a:gs>
                  <a:gs pos="100000">
                    <a:prstClr val="white"/>
                  </a:gs>
                </a:gsLst>
                <a:lin ang="5400000" scaled="0"/>
              </a:gradFill>
            </a:endParaRPr>
          </a:p>
        </p:txBody>
      </p:sp>
      <p:cxnSp>
        <p:nvCxnSpPr>
          <p:cNvPr id="102" name="直接连接符 101"/>
          <p:cNvCxnSpPr/>
          <p:nvPr/>
        </p:nvCxnSpPr>
        <p:spPr bwMode="auto">
          <a:xfrm>
            <a:off x="3703444" y="3867663"/>
            <a:ext cx="4608512" cy="0"/>
          </a:xfrm>
          <a:prstGeom prst="line">
            <a:avLst/>
          </a:prstGeom>
          <a:solidFill>
            <a:schemeClr val="accent1"/>
          </a:solidFill>
          <a:ln w="9525" cap="flat" cmpd="sng" algn="ctr">
            <a:solidFill>
              <a:srgbClr val="D10000"/>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4" name="TextBox 9"/>
          <p:cNvSpPr txBox="1"/>
          <p:nvPr/>
        </p:nvSpPr>
        <p:spPr>
          <a:xfrm>
            <a:off x="3400899" y="2759721"/>
            <a:ext cx="5481891" cy="1105535"/>
          </a:xfrm>
          <a:prstGeom prst="rect">
            <a:avLst/>
          </a:prstGeom>
          <a:noFill/>
        </p:spPr>
        <p:txBody>
          <a:bodyPr wrap="square" lIns="91388" tIns="45692" rIns="91388" bIns="45692" rtlCol="0">
            <a:spAutoFit/>
          </a:bodyPr>
          <a:lstStyle/>
          <a:p>
            <a:pPr>
              <a:defRPr/>
            </a:pPr>
            <a:r>
              <a:rPr lang="zh-CN" altLang="en-US" sz="6600" b="1" dirty="0">
                <a:solidFill>
                  <a:srgbClr val="C00000"/>
                </a:solidFill>
                <a:latin typeface="微软雅黑" panose="020B0503020204020204" charset="-122"/>
                <a:ea typeface="微软雅黑" panose="020B0503020204020204" charset="-122"/>
                <a:cs typeface="+mn-ea"/>
                <a:sym typeface="+mn-lt"/>
              </a:rPr>
              <a:t>谢谢您的聆听</a:t>
            </a:r>
          </a:p>
        </p:txBody>
      </p:sp>
      <p:sp>
        <p:nvSpPr>
          <p:cNvPr id="5" name="TextBox 29"/>
          <p:cNvSpPr txBox="1"/>
          <p:nvPr/>
        </p:nvSpPr>
        <p:spPr>
          <a:xfrm>
            <a:off x="3459922" y="3952255"/>
            <a:ext cx="5363845" cy="398780"/>
          </a:xfrm>
          <a:prstGeom prst="rect">
            <a:avLst/>
          </a:prstGeom>
          <a:noFill/>
        </p:spPr>
        <p:txBody>
          <a:bodyPr wrap="none" rtlCol="0">
            <a:spAutoFit/>
          </a:bodyPr>
          <a:lstStyle/>
          <a:p>
            <a:pPr algn="l"/>
            <a:r>
              <a:rPr sz="2000" spc="400" dirty="0">
                <a:solidFill>
                  <a:schemeClr val="tx1">
                    <a:lumMod val="85000"/>
                    <a:lumOff val="15000"/>
                  </a:schemeClr>
                </a:solidFill>
                <a:latin typeface="微软雅黑" panose="020B0503020204020204" charset="-122"/>
                <a:ea typeface="微软雅黑" panose="020B0503020204020204" charset="-122"/>
              </a:rPr>
              <a:t>基层党支部书记党建工作述职报告PPT</a:t>
            </a:r>
          </a:p>
        </p:txBody>
      </p:sp>
      <p:pic>
        <p:nvPicPr>
          <p:cNvPr id="7" name="图片 6">
            <a:extLst>
              <a:ext uri="{FF2B5EF4-FFF2-40B4-BE49-F238E27FC236}">
                <a16:creationId xmlns:a16="http://schemas.microsoft.com/office/drawing/2014/main" id="{ABD4AAB1-B891-4655-B13A-8922C9D9CDA5}"/>
              </a:ext>
            </a:extLst>
          </p:cNvPr>
          <p:cNvPicPr>
            <a:picLocks noChangeAspect="1"/>
          </p:cNvPicPr>
          <p:nvPr/>
        </p:nvPicPr>
        <p:blipFill>
          <a:blip r:embed="rId4" cstate="print"/>
          <a:stretch>
            <a:fillRect/>
          </a:stretch>
        </p:blipFill>
        <p:spPr>
          <a:xfrm rot="15720000">
            <a:off x="9929810" y="814156"/>
            <a:ext cx="1203920" cy="115871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advTm="4886">
        <p14:vortex dir="r"/>
      </p:transition>
    </mc:Choice>
    <mc:Fallback>
      <p:transition spd="slow" advTm="488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p:cTn id="7" dur="1000" fill="hold"/>
                                        <p:tgtEl>
                                          <p:spTgt spid="101"/>
                                        </p:tgtEl>
                                        <p:attrNameLst>
                                          <p:attrName>ppt_w</p:attrName>
                                        </p:attrNameLst>
                                      </p:cBhvr>
                                      <p:tavLst>
                                        <p:tav tm="0">
                                          <p:val>
                                            <p:fltVal val="0"/>
                                          </p:val>
                                        </p:tav>
                                        <p:tav tm="100000">
                                          <p:val>
                                            <p:strVal val="#ppt_w"/>
                                          </p:val>
                                        </p:tav>
                                      </p:tavLst>
                                    </p:anim>
                                    <p:anim calcmode="lin" valueType="num">
                                      <p:cBhvr>
                                        <p:cTn id="8" dur="1000" fill="hold"/>
                                        <p:tgtEl>
                                          <p:spTgt spid="101"/>
                                        </p:tgtEl>
                                        <p:attrNameLst>
                                          <p:attrName>ppt_h</p:attrName>
                                        </p:attrNameLst>
                                      </p:cBhvr>
                                      <p:tavLst>
                                        <p:tav tm="0">
                                          <p:val>
                                            <p:fltVal val="0"/>
                                          </p:val>
                                        </p:tav>
                                        <p:tav tm="100000">
                                          <p:val>
                                            <p:strVal val="#ppt_h"/>
                                          </p:val>
                                        </p:tav>
                                      </p:tavLst>
                                    </p:anim>
                                    <p:animEffect transition="in" filter="fade">
                                      <p:cBhvr>
                                        <p:cTn id="9" dur="1000"/>
                                        <p:tgtEl>
                                          <p:spTgt spid="101"/>
                                        </p:tgtEl>
                                      </p:cBhvr>
                                    </p:animEffect>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02"/>
                                        </p:tgtEl>
                                        <p:attrNameLst>
                                          <p:attrName>style.visibility</p:attrName>
                                        </p:attrNameLst>
                                      </p:cBhvr>
                                      <p:to>
                                        <p:strVal val="visible"/>
                                      </p:to>
                                    </p:set>
                                    <p:animEffect transition="in" filter="barn(inVertical)">
                                      <p:cBhvr>
                                        <p:cTn id="13" dur="500"/>
                                        <p:tgtEl>
                                          <p:spTgt spid="102"/>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04"/>
                                        </p:tgtEl>
                                        <p:attrNameLst>
                                          <p:attrName>style.visibility</p:attrName>
                                        </p:attrNameLst>
                                      </p:cBhvr>
                                      <p:to>
                                        <p:strVal val="visible"/>
                                      </p:to>
                                    </p:set>
                                    <p:anim calcmode="lin" valueType="num">
                                      <p:cBhvr>
                                        <p:cTn id="17" dur="500" fill="hold"/>
                                        <p:tgtEl>
                                          <p:spTgt spid="10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04"/>
                                        </p:tgtEl>
                                        <p:attrNameLst>
                                          <p:attrName>ppt_y</p:attrName>
                                        </p:attrNameLst>
                                      </p:cBhvr>
                                      <p:tavLst>
                                        <p:tav tm="0">
                                          <p:val>
                                            <p:strVal val="#ppt_y"/>
                                          </p:val>
                                        </p:tav>
                                        <p:tav tm="100000">
                                          <p:val>
                                            <p:strVal val="#ppt_y"/>
                                          </p:val>
                                        </p:tav>
                                      </p:tavLst>
                                    </p:anim>
                                    <p:anim calcmode="lin" valueType="num">
                                      <p:cBhvr>
                                        <p:cTn id="19" dur="500" fill="hold"/>
                                        <p:tgtEl>
                                          <p:spTgt spid="10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0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04"/>
                                        </p:tgtEl>
                                      </p:cBhvr>
                                    </p:animEffect>
                                  </p:childTnLst>
                                </p:cTn>
                              </p:par>
                            </p:childTnLst>
                          </p:cTn>
                        </p:par>
                        <p:par>
                          <p:cTn id="22" fill="hold">
                            <p:stCondLst>
                              <p:cond delay="2250"/>
                            </p:stCondLst>
                            <p:childTnLst>
                              <p:par>
                                <p:cTn id="23" presetID="22" presetClass="entr" presetSubtype="8" fill="hold" grpId="0" nodeType="afterEffect">
                                  <p:stCondLst>
                                    <p:cond delay="0"/>
                                  </p:stCondLst>
                                  <p:iterate type="lt">
                                    <p:tmPct val="13333"/>
                                  </p:iterate>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par>
                          <p:cTn id="26" fill="hold">
                            <p:stCondLst>
                              <p:cond delay="3883"/>
                            </p:stCondLst>
                            <p:childTnLst>
                              <p:par>
                                <p:cTn id="27" presetID="42" presetClass="entr" presetSubtype="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anim calcmode="lin" valueType="num">
                                      <p:cBhvr>
                                        <p:cTn id="30" dur="500" fill="hold"/>
                                        <p:tgtEl>
                                          <p:spTgt spid="7"/>
                                        </p:tgtEl>
                                        <p:attrNameLst>
                                          <p:attrName>ppt_x</p:attrName>
                                        </p:attrNameLst>
                                      </p:cBhvr>
                                      <p:tavLst>
                                        <p:tav tm="0">
                                          <p:val>
                                            <p:strVal val="#ppt_x"/>
                                          </p:val>
                                        </p:tav>
                                        <p:tav tm="100000">
                                          <p:val>
                                            <p:strVal val="#ppt_x"/>
                                          </p:val>
                                        </p:tav>
                                      </p:tavLst>
                                    </p:anim>
                                    <p:anim calcmode="lin" valueType="num">
                                      <p:cBhvr>
                                        <p:cTn id="31"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bldLvl="0" animBg="1"/>
      <p:bldP spid="104"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00" y="0"/>
            <a:ext cx="12192000" cy="6859200"/>
          </a:xfrm>
          <a:prstGeom prst="rect">
            <a:avLst/>
          </a:prstGeom>
        </p:spPr>
      </p:pic>
      <p:grpSp>
        <p:nvGrpSpPr>
          <p:cNvPr id="92" name="组合 91"/>
          <p:cNvGrpSpPr/>
          <p:nvPr/>
        </p:nvGrpSpPr>
        <p:grpSpPr>
          <a:xfrm>
            <a:off x="2770748" y="2533913"/>
            <a:ext cx="1178137" cy="1639570"/>
            <a:chOff x="917863" y="1342594"/>
            <a:chExt cx="939441" cy="1291161"/>
          </a:xfrm>
        </p:grpSpPr>
        <p:sp>
          <p:nvSpPr>
            <p:cNvPr id="93" name="TextBox 26"/>
            <p:cNvSpPr txBox="1"/>
            <p:nvPr/>
          </p:nvSpPr>
          <p:spPr>
            <a:xfrm>
              <a:off x="917863" y="1342594"/>
              <a:ext cx="800533" cy="1291161"/>
            </a:xfrm>
            <a:prstGeom prst="rect">
              <a:avLst/>
            </a:prstGeom>
            <a:noFill/>
          </p:spPr>
          <p:txBody>
            <a:bodyPr vert="eaVert" wrap="none" rtlCol="0">
              <a:spAutoFit/>
            </a:bodyPr>
            <a:lstStyle/>
            <a:p>
              <a:r>
                <a:rPr lang="zh-CN" altLang="en-US" sz="5335" b="1" spc="756" dirty="0">
                  <a:solidFill>
                    <a:srgbClr val="C00000"/>
                  </a:solidFill>
                  <a:latin typeface="微软雅黑" panose="020B0503020204020204" charset="-122"/>
                  <a:ea typeface="微软雅黑" panose="020B0503020204020204" charset="-122"/>
                  <a:cs typeface="+mn-ea"/>
                  <a:sym typeface="+mn-lt"/>
                </a:rPr>
                <a:t>目录</a:t>
              </a:r>
              <a:endParaRPr lang="zh-CN" altLang="en-US" sz="7200" b="1" spc="756" dirty="0">
                <a:solidFill>
                  <a:srgbClr val="C00000"/>
                </a:solidFill>
                <a:latin typeface="微软雅黑" panose="020B0503020204020204" charset="-122"/>
                <a:ea typeface="微软雅黑" panose="020B0503020204020204" charset="-122"/>
                <a:cs typeface="+mn-ea"/>
                <a:sym typeface="+mn-lt"/>
              </a:endParaRPr>
            </a:p>
          </p:txBody>
        </p:sp>
        <p:sp>
          <p:nvSpPr>
            <p:cNvPr id="94" name="TextBox 27"/>
            <p:cNvSpPr txBox="1"/>
            <p:nvPr/>
          </p:nvSpPr>
          <p:spPr>
            <a:xfrm>
              <a:off x="1515521" y="1745392"/>
              <a:ext cx="341783" cy="636579"/>
            </a:xfrm>
            <a:prstGeom prst="rect">
              <a:avLst/>
            </a:prstGeom>
            <a:noFill/>
          </p:spPr>
          <p:txBody>
            <a:bodyPr vert="eaVert" wrap="none" rtlCol="0">
              <a:spAutoFit/>
            </a:bodyPr>
            <a:lstStyle/>
            <a:p>
              <a:r>
                <a:rPr lang="en-US" altLang="zh-CN" sz="1600" b="1" spc="-189" dirty="0">
                  <a:solidFill>
                    <a:srgbClr val="C00000"/>
                  </a:solidFill>
                  <a:cs typeface="+mn-ea"/>
                  <a:sym typeface="+mn-lt"/>
                </a:rPr>
                <a:t>CONTENTS</a:t>
              </a:r>
              <a:endParaRPr lang="zh-CN" altLang="en-US" sz="1600" b="1" spc="-189" dirty="0">
                <a:solidFill>
                  <a:srgbClr val="C00000"/>
                </a:solidFill>
                <a:cs typeface="+mn-ea"/>
                <a:sym typeface="+mn-lt"/>
              </a:endParaRPr>
            </a:p>
          </p:txBody>
        </p:sp>
      </p:grpSp>
      <p:sp>
        <p:nvSpPr>
          <p:cNvPr id="95" name="Freeform 29"/>
          <p:cNvSpPr/>
          <p:nvPr/>
        </p:nvSpPr>
        <p:spPr bwMode="auto">
          <a:xfrm>
            <a:off x="2769343" y="1510113"/>
            <a:ext cx="1145707" cy="102379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p:spPr>
        <p:txBody>
          <a:bodyPr vert="horz" wrap="square" lIns="91440" tIns="45720" rIns="91440" bIns="45720" numCol="1" anchor="t" anchorCtr="0" compatLnSpc="1"/>
          <a:lstStyle/>
          <a:p>
            <a:endParaRPr lang="zh-CN" altLang="en-US">
              <a:cs typeface="+mn-ea"/>
              <a:sym typeface="+mn-lt"/>
            </a:endParaRPr>
          </a:p>
        </p:txBody>
      </p:sp>
      <p:grpSp>
        <p:nvGrpSpPr>
          <p:cNvPr id="4" name="组合 3"/>
          <p:cNvGrpSpPr/>
          <p:nvPr/>
        </p:nvGrpSpPr>
        <p:grpSpPr>
          <a:xfrm>
            <a:off x="4008865" y="1113459"/>
            <a:ext cx="5965825" cy="558165"/>
            <a:chOff x="6102748" y="1607214"/>
            <a:chExt cx="5965824" cy="558165"/>
          </a:xfrm>
        </p:grpSpPr>
        <p:sp>
          <p:nvSpPr>
            <p:cNvPr id="5" name="椭圆 4"/>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6102748" y="1607214"/>
              <a:ext cx="5965824" cy="558165"/>
            </a:xfrm>
            <a:prstGeom prst="roundRect">
              <a:avLst/>
            </a:prstGeom>
            <a:noFill/>
            <a:ln>
              <a:solidFill>
                <a:srgbClr val="870605"/>
              </a:solidFill>
              <a:prstDash val="sysDot"/>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6185926" y="1643647"/>
              <a:ext cx="5754816" cy="460375"/>
              <a:chOff x="5587240" y="1744227"/>
              <a:chExt cx="5754816" cy="460375"/>
            </a:xfrm>
          </p:grpSpPr>
          <p:sp>
            <p:nvSpPr>
              <p:cNvPr id="12" name="矩形 11"/>
              <p:cNvSpPr/>
              <p:nvPr/>
            </p:nvSpPr>
            <p:spPr>
              <a:xfrm>
                <a:off x="6079177" y="1791615"/>
                <a:ext cx="5262879" cy="398780"/>
              </a:xfrm>
              <a:prstGeom prst="rect">
                <a:avLst/>
              </a:prstGeom>
            </p:spPr>
            <p:txBody>
              <a:bodyPr wrap="none">
                <a:spAutoFit/>
              </a:bodyPr>
              <a:lstStyle/>
              <a:p>
                <a:pPr algn="l"/>
                <a:r>
                  <a:rPr lang="zh-CN" altLang="en-US" sz="2000" b="1" kern="0" dirty="0">
                    <a:solidFill>
                      <a:srgbClr val="C00000"/>
                    </a:solidFill>
                    <a:latin typeface="微软雅黑" panose="020B0503020204020204" charset="-122"/>
                    <a:ea typeface="微软雅黑" panose="020B0503020204020204" charset="-122"/>
                  </a:rPr>
                  <a:t>强化理论学习，不断提升政治素养和业务能力</a:t>
                </a:r>
              </a:p>
            </p:txBody>
          </p:sp>
          <p:sp>
            <p:nvSpPr>
              <p:cNvPr id="13" name="矩形 12"/>
              <p:cNvSpPr/>
              <p:nvPr/>
            </p:nvSpPr>
            <p:spPr>
              <a:xfrm>
                <a:off x="5587240" y="1744227"/>
                <a:ext cx="584726" cy="460375"/>
              </a:xfrm>
              <a:prstGeom prst="rect">
                <a:avLst/>
              </a:prstGeom>
            </p:spPr>
            <p:txBody>
              <a:bodyPr wrap="none">
                <a:spAutoFit/>
              </a:bodyPr>
              <a:lstStyle/>
              <a:p>
                <a:pPr algn="ctr"/>
                <a:r>
                  <a:rPr lang="en-US" altLang="zh-CN" sz="2400" b="1" kern="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01</a:t>
                </a:r>
                <a:endParaRPr lang="zh-CN" altLang="en-US" sz="2400" b="1" kern="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grpSp>
      </p:grpSp>
      <p:grpSp>
        <p:nvGrpSpPr>
          <p:cNvPr id="14" name="组合 13"/>
          <p:cNvGrpSpPr/>
          <p:nvPr/>
        </p:nvGrpSpPr>
        <p:grpSpPr>
          <a:xfrm>
            <a:off x="4008865" y="1894297"/>
            <a:ext cx="5965825" cy="557530"/>
            <a:chOff x="6102748" y="1607214"/>
            <a:chExt cx="5965824" cy="558564"/>
          </a:xfrm>
        </p:grpSpPr>
        <p:sp>
          <p:nvSpPr>
            <p:cNvPr id="15" name="椭圆 14"/>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6102748" y="1607214"/>
              <a:ext cx="5965824" cy="558564"/>
            </a:xfrm>
            <a:prstGeom prst="roundRect">
              <a:avLst/>
            </a:prstGeom>
            <a:noFill/>
            <a:ln>
              <a:solidFill>
                <a:srgbClr val="870605"/>
              </a:solidFill>
              <a:prstDash val="sysDot"/>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6184303" y="1643647"/>
              <a:ext cx="5423534" cy="460879"/>
              <a:chOff x="5585617" y="1744227"/>
              <a:chExt cx="5423534" cy="460879"/>
            </a:xfrm>
          </p:grpSpPr>
          <p:sp>
            <p:nvSpPr>
              <p:cNvPr id="21" name="矩形 20"/>
              <p:cNvSpPr/>
              <p:nvPr/>
            </p:nvSpPr>
            <p:spPr>
              <a:xfrm>
                <a:off x="6115207" y="1798938"/>
                <a:ext cx="4893944" cy="399520"/>
              </a:xfrm>
              <a:prstGeom prst="rect">
                <a:avLst/>
              </a:prstGeom>
            </p:spPr>
            <p:txBody>
              <a:bodyPr wrap="square">
                <a:spAutoFit/>
              </a:bodyPr>
              <a:lstStyle/>
              <a:p>
                <a:pPr algn="l"/>
                <a:r>
                  <a:rPr lang="zh-CN" altLang="en-US" sz="2000" b="1" kern="0" dirty="0">
                    <a:solidFill>
                      <a:srgbClr val="C00000"/>
                    </a:solidFill>
                    <a:latin typeface="微软雅黑" panose="020B0503020204020204" charset="-122"/>
                    <a:ea typeface="微软雅黑" panose="020B0503020204020204" charset="-122"/>
                  </a:rPr>
                  <a:t>持续抓好载体，着力夯实基层党建工作 。</a:t>
                </a:r>
              </a:p>
            </p:txBody>
          </p:sp>
          <p:sp>
            <p:nvSpPr>
              <p:cNvPr id="22" name="矩形 21"/>
              <p:cNvSpPr/>
              <p:nvPr/>
            </p:nvSpPr>
            <p:spPr>
              <a:xfrm>
                <a:off x="5585617" y="1744227"/>
                <a:ext cx="587969" cy="460879"/>
              </a:xfrm>
              <a:prstGeom prst="rect">
                <a:avLst/>
              </a:prstGeom>
            </p:spPr>
            <p:txBody>
              <a:bodyPr wrap="none">
                <a:spAutoFit/>
              </a:bodyPr>
              <a:lstStyle/>
              <a:p>
                <a:pPr algn="ctr"/>
                <a:r>
                  <a:rPr lang="en-US" altLang="zh-CN" sz="2400" b="1" kern="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02</a:t>
                </a:r>
                <a:endParaRPr lang="zh-CN" altLang="en-US" sz="2400" b="1" kern="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grpSp>
      </p:grpSp>
      <p:grpSp>
        <p:nvGrpSpPr>
          <p:cNvPr id="23" name="组合 22"/>
          <p:cNvGrpSpPr/>
          <p:nvPr/>
        </p:nvGrpSpPr>
        <p:grpSpPr>
          <a:xfrm>
            <a:off x="4008865" y="2674712"/>
            <a:ext cx="5965825" cy="557530"/>
            <a:chOff x="6102748" y="1607214"/>
            <a:chExt cx="5965824" cy="558564"/>
          </a:xfrm>
        </p:grpSpPr>
        <p:sp>
          <p:nvSpPr>
            <p:cNvPr id="25" name="椭圆 24"/>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6102748" y="1607214"/>
              <a:ext cx="5965824" cy="558564"/>
            </a:xfrm>
            <a:prstGeom prst="roundRect">
              <a:avLst/>
            </a:prstGeom>
            <a:noFill/>
            <a:ln>
              <a:solidFill>
                <a:srgbClr val="870605"/>
              </a:solidFill>
              <a:prstDash val="sysDot"/>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6183233" y="1643647"/>
              <a:ext cx="3382359" cy="460879"/>
              <a:chOff x="5584547" y="1744227"/>
              <a:chExt cx="3382359" cy="460879"/>
            </a:xfrm>
          </p:grpSpPr>
          <p:sp>
            <p:nvSpPr>
              <p:cNvPr id="76" name="矩形 75"/>
              <p:cNvSpPr/>
              <p:nvPr/>
            </p:nvSpPr>
            <p:spPr>
              <a:xfrm>
                <a:off x="6141225" y="1804735"/>
                <a:ext cx="2825681" cy="399779"/>
              </a:xfrm>
              <a:prstGeom prst="rect">
                <a:avLst/>
              </a:prstGeom>
            </p:spPr>
            <p:txBody>
              <a:bodyPr wrap="none">
                <a:spAutoFit/>
              </a:bodyPr>
              <a:lstStyle/>
              <a:p>
                <a:pPr algn="l"/>
                <a:r>
                  <a:rPr lang="zh-CN" altLang="en-US" sz="2000" b="1" kern="0" dirty="0">
                    <a:solidFill>
                      <a:srgbClr val="C00000"/>
                    </a:solidFill>
                    <a:latin typeface="微软雅黑" panose="020B0503020204020204" charset="-122"/>
                    <a:ea typeface="微软雅黑" panose="020B0503020204020204" charset="-122"/>
                  </a:rPr>
                  <a:t>做好选人用人，切实加强干部队伍建设。</a:t>
                </a:r>
              </a:p>
            </p:txBody>
          </p:sp>
          <p:sp>
            <p:nvSpPr>
              <p:cNvPr id="77" name="矩形 76"/>
              <p:cNvSpPr/>
              <p:nvPr/>
            </p:nvSpPr>
            <p:spPr>
              <a:xfrm>
                <a:off x="5584547" y="1744227"/>
                <a:ext cx="590111" cy="460879"/>
              </a:xfrm>
              <a:prstGeom prst="rect">
                <a:avLst/>
              </a:prstGeom>
            </p:spPr>
            <p:txBody>
              <a:bodyPr wrap="none">
                <a:spAutoFit/>
              </a:bodyPr>
              <a:lstStyle/>
              <a:p>
                <a:pPr algn="ctr"/>
                <a:r>
                  <a:rPr lang="en-US" altLang="zh-CN" sz="2400" b="1" kern="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03</a:t>
                </a:r>
                <a:endParaRPr lang="zh-CN" altLang="en-US" sz="2400" b="1" kern="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grpSp>
      </p:grpSp>
      <p:grpSp>
        <p:nvGrpSpPr>
          <p:cNvPr id="78" name="组合 77"/>
          <p:cNvGrpSpPr/>
          <p:nvPr/>
        </p:nvGrpSpPr>
        <p:grpSpPr>
          <a:xfrm>
            <a:off x="4008865" y="3455127"/>
            <a:ext cx="5965825" cy="557530"/>
            <a:chOff x="6102748" y="1607214"/>
            <a:chExt cx="5965824" cy="558564"/>
          </a:xfrm>
        </p:grpSpPr>
        <p:sp>
          <p:nvSpPr>
            <p:cNvPr id="79" name="椭圆 78"/>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80" name="圆角矩形 79"/>
            <p:cNvSpPr/>
            <p:nvPr/>
          </p:nvSpPr>
          <p:spPr>
            <a:xfrm>
              <a:off x="6102748" y="1607214"/>
              <a:ext cx="5965824" cy="558564"/>
            </a:xfrm>
            <a:prstGeom prst="roundRect">
              <a:avLst/>
            </a:prstGeom>
            <a:noFill/>
            <a:ln>
              <a:solidFill>
                <a:srgbClr val="870605"/>
              </a:solidFill>
              <a:prstDash val="sysDot"/>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nvGrpSpPr>
            <p:cNvPr id="81" name="组合 80"/>
            <p:cNvGrpSpPr/>
            <p:nvPr/>
          </p:nvGrpSpPr>
          <p:grpSpPr>
            <a:xfrm>
              <a:off x="6198888" y="1655522"/>
              <a:ext cx="3449680" cy="460879"/>
              <a:chOff x="5600202" y="1756102"/>
              <a:chExt cx="3449680" cy="460879"/>
            </a:xfrm>
          </p:grpSpPr>
          <p:sp>
            <p:nvSpPr>
              <p:cNvPr id="82" name="矩形 81"/>
              <p:cNvSpPr/>
              <p:nvPr/>
            </p:nvSpPr>
            <p:spPr>
              <a:xfrm>
                <a:off x="6141637" y="1798598"/>
                <a:ext cx="2908245" cy="399520"/>
              </a:xfrm>
              <a:prstGeom prst="rect">
                <a:avLst/>
              </a:prstGeom>
            </p:spPr>
            <p:txBody>
              <a:bodyPr wrap="none">
                <a:spAutoFit/>
              </a:bodyPr>
              <a:lstStyle/>
              <a:p>
                <a:pPr algn="l"/>
                <a:r>
                  <a:rPr lang="zh-CN" altLang="en-US" sz="2000" b="1" kern="0" dirty="0">
                    <a:solidFill>
                      <a:srgbClr val="C00000"/>
                    </a:solidFill>
                    <a:latin typeface="微软雅黑" panose="020B0503020204020204" charset="-122"/>
                    <a:ea typeface="微软雅黑" panose="020B0503020204020204" charset="-122"/>
                  </a:rPr>
                  <a:t>履行岗位职责，落实党风廉政建设责任制。</a:t>
                </a:r>
              </a:p>
            </p:txBody>
          </p:sp>
          <p:sp>
            <p:nvSpPr>
              <p:cNvPr id="83" name="矩形 82"/>
              <p:cNvSpPr/>
              <p:nvPr/>
            </p:nvSpPr>
            <p:spPr>
              <a:xfrm>
                <a:off x="5600202" y="1756102"/>
                <a:ext cx="558800" cy="460879"/>
              </a:xfrm>
              <a:prstGeom prst="rect">
                <a:avLst/>
              </a:prstGeom>
            </p:spPr>
            <p:txBody>
              <a:bodyPr wrap="none">
                <a:spAutoFit/>
              </a:bodyPr>
              <a:lstStyle/>
              <a:p>
                <a:pPr algn="ctr"/>
                <a:r>
                  <a:rPr lang="en-US" altLang="zh-CN" sz="2400" b="1" kern="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04</a:t>
                </a:r>
              </a:p>
            </p:txBody>
          </p:sp>
        </p:grpSp>
      </p:grpSp>
      <p:grpSp>
        <p:nvGrpSpPr>
          <p:cNvPr id="3" name="组合 2"/>
          <p:cNvGrpSpPr/>
          <p:nvPr/>
        </p:nvGrpSpPr>
        <p:grpSpPr>
          <a:xfrm>
            <a:off x="4008865" y="4235542"/>
            <a:ext cx="5965825" cy="557530"/>
            <a:chOff x="6102748" y="1607214"/>
            <a:chExt cx="5965824" cy="558564"/>
          </a:xfrm>
        </p:grpSpPr>
        <p:sp>
          <p:nvSpPr>
            <p:cNvPr id="7" name="椭圆 6"/>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9" name="圆角矩形 8"/>
            <p:cNvSpPr/>
            <p:nvPr/>
          </p:nvSpPr>
          <p:spPr>
            <a:xfrm>
              <a:off x="6102748" y="1607214"/>
              <a:ext cx="5965824" cy="558564"/>
            </a:xfrm>
            <a:prstGeom prst="roundRect">
              <a:avLst/>
            </a:prstGeom>
            <a:noFill/>
            <a:ln>
              <a:solidFill>
                <a:srgbClr val="870605"/>
              </a:solidFill>
              <a:prstDash val="sysDot"/>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nvGrpSpPr>
            <p:cNvPr id="10" name="组合 9"/>
            <p:cNvGrpSpPr/>
            <p:nvPr/>
          </p:nvGrpSpPr>
          <p:grpSpPr>
            <a:xfrm>
              <a:off x="6198888" y="1655522"/>
              <a:ext cx="3235325" cy="460879"/>
              <a:chOff x="5600202" y="1756102"/>
              <a:chExt cx="3235325" cy="460879"/>
            </a:xfrm>
          </p:grpSpPr>
          <p:sp>
            <p:nvSpPr>
              <p:cNvPr id="11" name="矩形 10"/>
              <p:cNvSpPr/>
              <p:nvPr/>
            </p:nvSpPr>
            <p:spPr>
              <a:xfrm>
                <a:off x="6141222" y="1798726"/>
                <a:ext cx="2694305" cy="399520"/>
              </a:xfrm>
              <a:prstGeom prst="rect">
                <a:avLst/>
              </a:prstGeom>
            </p:spPr>
            <p:txBody>
              <a:bodyPr wrap="square">
                <a:spAutoFit/>
              </a:bodyPr>
              <a:lstStyle/>
              <a:p>
                <a:pPr algn="l"/>
                <a:r>
                  <a:rPr lang="zh-CN" altLang="en-US" sz="2000" b="1" kern="0" dirty="0">
                    <a:solidFill>
                      <a:srgbClr val="C00000"/>
                    </a:solidFill>
                    <a:latin typeface="微软雅黑" panose="020B0503020204020204" charset="-122"/>
                    <a:ea typeface="微软雅黑" panose="020B0503020204020204" charset="-122"/>
                  </a:rPr>
                  <a:t>未来党建工作新格局</a:t>
                </a:r>
              </a:p>
            </p:txBody>
          </p:sp>
          <p:sp>
            <p:nvSpPr>
              <p:cNvPr id="16" name="矩形 15"/>
              <p:cNvSpPr/>
              <p:nvPr/>
            </p:nvSpPr>
            <p:spPr>
              <a:xfrm>
                <a:off x="5600202" y="1756102"/>
                <a:ext cx="558800" cy="460879"/>
              </a:xfrm>
              <a:prstGeom prst="rect">
                <a:avLst/>
              </a:prstGeom>
            </p:spPr>
            <p:txBody>
              <a:bodyPr wrap="none">
                <a:spAutoFit/>
              </a:bodyPr>
              <a:lstStyle/>
              <a:p>
                <a:pPr algn="ctr"/>
                <a:r>
                  <a:rPr lang="en-US" altLang="zh-CN" sz="2400" b="1" kern="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04</a:t>
                </a:r>
              </a:p>
            </p:txBody>
          </p:sp>
        </p:grpSp>
      </p:grpSp>
      <p:pic>
        <p:nvPicPr>
          <p:cNvPr id="19" name="图片 18"/>
          <p:cNvPicPr>
            <a:picLocks noChangeAspect="1"/>
          </p:cNvPicPr>
          <p:nvPr/>
        </p:nvPicPr>
        <p:blipFill>
          <a:blip r:embed="rId4" cstate="print"/>
          <a:stretch>
            <a:fillRect/>
          </a:stretch>
        </p:blipFill>
        <p:spPr>
          <a:xfrm rot="15720000">
            <a:off x="9665650" y="339811"/>
            <a:ext cx="1203920" cy="115871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advTm="1857">
        <p14:vortex dir="r"/>
      </p:transition>
    </mc:Choice>
    <mc:Fallback>
      <p:transition spd="slow" advTm="185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5"/>
                                        </p:tgtEl>
                                        <p:attrNameLst>
                                          <p:attrName>style.visibility</p:attrName>
                                        </p:attrNameLst>
                                      </p:cBhvr>
                                      <p:to>
                                        <p:strVal val="visible"/>
                                      </p:to>
                                    </p:set>
                                    <p:anim calcmode="lin" valueType="num">
                                      <p:cBhvr>
                                        <p:cTn id="7" dur="500" fill="hold"/>
                                        <p:tgtEl>
                                          <p:spTgt spid="95"/>
                                        </p:tgtEl>
                                        <p:attrNameLst>
                                          <p:attrName>ppt_w</p:attrName>
                                        </p:attrNameLst>
                                      </p:cBhvr>
                                      <p:tavLst>
                                        <p:tav tm="0">
                                          <p:val>
                                            <p:fltVal val="0"/>
                                          </p:val>
                                        </p:tav>
                                        <p:tav tm="100000">
                                          <p:val>
                                            <p:strVal val="#ppt_w"/>
                                          </p:val>
                                        </p:tav>
                                      </p:tavLst>
                                    </p:anim>
                                    <p:anim calcmode="lin" valueType="num">
                                      <p:cBhvr>
                                        <p:cTn id="8" dur="500" fill="hold"/>
                                        <p:tgtEl>
                                          <p:spTgt spid="95"/>
                                        </p:tgtEl>
                                        <p:attrNameLst>
                                          <p:attrName>ppt_h</p:attrName>
                                        </p:attrNameLst>
                                      </p:cBhvr>
                                      <p:tavLst>
                                        <p:tav tm="0">
                                          <p:val>
                                            <p:fltVal val="0"/>
                                          </p:val>
                                        </p:tav>
                                        <p:tav tm="100000">
                                          <p:val>
                                            <p:strVal val="#ppt_h"/>
                                          </p:val>
                                        </p:tav>
                                      </p:tavLst>
                                    </p:anim>
                                    <p:animEffect transition="in" filter="fade">
                                      <p:cBhvr>
                                        <p:cTn id="9" dur="500"/>
                                        <p:tgtEl>
                                          <p:spTgt spid="95"/>
                                        </p:tgtEl>
                                      </p:cBhvr>
                                    </p:animEffect>
                                  </p:childTnLst>
                                </p:cTn>
                              </p:par>
                              <p:par>
                                <p:cTn id="10" presetID="42" presetClass="entr" presetSubtype="0" fill="hold" nodeType="withEffect">
                                  <p:stCondLst>
                                    <p:cond delay="0"/>
                                  </p:stCondLst>
                                  <p:childTnLst>
                                    <p:set>
                                      <p:cBhvr>
                                        <p:cTn id="11" dur="1" fill="hold">
                                          <p:stCondLst>
                                            <p:cond delay="0"/>
                                          </p:stCondLst>
                                        </p:cTn>
                                        <p:tgtEl>
                                          <p:spTgt spid="92"/>
                                        </p:tgtEl>
                                        <p:attrNameLst>
                                          <p:attrName>style.visibility</p:attrName>
                                        </p:attrNameLst>
                                      </p:cBhvr>
                                      <p:to>
                                        <p:strVal val="visible"/>
                                      </p:to>
                                    </p:set>
                                    <p:animEffect transition="in" filter="fade">
                                      <p:cBhvr>
                                        <p:cTn id="12" dur="1000"/>
                                        <p:tgtEl>
                                          <p:spTgt spid="92"/>
                                        </p:tgtEl>
                                      </p:cBhvr>
                                    </p:animEffect>
                                    <p:anim calcmode="lin" valueType="num">
                                      <p:cBhvr>
                                        <p:cTn id="13" dur="1000" fill="hold"/>
                                        <p:tgtEl>
                                          <p:spTgt spid="92"/>
                                        </p:tgtEl>
                                        <p:attrNameLst>
                                          <p:attrName>ppt_x</p:attrName>
                                        </p:attrNameLst>
                                      </p:cBhvr>
                                      <p:tavLst>
                                        <p:tav tm="0">
                                          <p:val>
                                            <p:strVal val="#ppt_x"/>
                                          </p:val>
                                        </p:tav>
                                        <p:tav tm="100000">
                                          <p:val>
                                            <p:strVal val="#ppt_x"/>
                                          </p:val>
                                        </p:tav>
                                      </p:tavLst>
                                    </p:anim>
                                    <p:anim calcmode="lin" valueType="num">
                                      <p:cBhvr>
                                        <p:cTn id="14" dur="1000" fill="hold"/>
                                        <p:tgtEl>
                                          <p:spTgt spid="92"/>
                                        </p:tgtEl>
                                        <p:attrNameLst>
                                          <p:attrName>ppt_y</p:attrName>
                                        </p:attrNameLst>
                                      </p:cBhvr>
                                      <p:tavLst>
                                        <p:tav tm="0">
                                          <p:val>
                                            <p:strVal val="#ppt_y+.1"/>
                                          </p:val>
                                        </p:tav>
                                        <p:tav tm="100000">
                                          <p:val>
                                            <p:strVal val="#ppt_y"/>
                                          </p:val>
                                        </p:tav>
                                      </p:tavLst>
                                    </p:anim>
                                  </p:childTnLst>
                                </p:cTn>
                              </p:par>
                              <p:par>
                                <p:cTn id="15" presetID="2" presetClass="entr" presetSubtype="1" decel="10000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750" fill="hold"/>
                                        <p:tgtEl>
                                          <p:spTgt spid="4"/>
                                        </p:tgtEl>
                                        <p:attrNameLst>
                                          <p:attrName>ppt_x</p:attrName>
                                        </p:attrNameLst>
                                      </p:cBhvr>
                                      <p:tavLst>
                                        <p:tav tm="0">
                                          <p:val>
                                            <p:strVal val="#ppt_x"/>
                                          </p:val>
                                        </p:tav>
                                        <p:tav tm="100000">
                                          <p:val>
                                            <p:strVal val="#ppt_x"/>
                                          </p:val>
                                        </p:tav>
                                      </p:tavLst>
                                    </p:anim>
                                    <p:anim calcmode="lin" valueType="num">
                                      <p:cBhvr additive="base">
                                        <p:cTn id="18" dur="750" fill="hold"/>
                                        <p:tgtEl>
                                          <p:spTgt spid="4"/>
                                        </p:tgtEl>
                                        <p:attrNameLst>
                                          <p:attrName>ppt_y</p:attrName>
                                        </p:attrNameLst>
                                      </p:cBhvr>
                                      <p:tavLst>
                                        <p:tav tm="0">
                                          <p:val>
                                            <p:strVal val="0-#ppt_h/2"/>
                                          </p:val>
                                        </p:tav>
                                        <p:tav tm="100000">
                                          <p:val>
                                            <p:strVal val="#ppt_y"/>
                                          </p:val>
                                        </p:tav>
                                      </p:tavLst>
                                    </p:anim>
                                  </p:childTnLst>
                                </p:cTn>
                              </p:par>
                              <p:par>
                                <p:cTn id="19" presetID="2" presetClass="entr" presetSubtype="1" decel="10000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750" fill="hold"/>
                                        <p:tgtEl>
                                          <p:spTgt spid="14"/>
                                        </p:tgtEl>
                                        <p:attrNameLst>
                                          <p:attrName>ppt_x</p:attrName>
                                        </p:attrNameLst>
                                      </p:cBhvr>
                                      <p:tavLst>
                                        <p:tav tm="0">
                                          <p:val>
                                            <p:strVal val="#ppt_x"/>
                                          </p:val>
                                        </p:tav>
                                        <p:tav tm="100000">
                                          <p:val>
                                            <p:strVal val="#ppt_x"/>
                                          </p:val>
                                        </p:tav>
                                      </p:tavLst>
                                    </p:anim>
                                    <p:anim calcmode="lin" valueType="num">
                                      <p:cBhvr additive="base">
                                        <p:cTn id="22" dur="750" fill="hold"/>
                                        <p:tgtEl>
                                          <p:spTgt spid="14"/>
                                        </p:tgtEl>
                                        <p:attrNameLst>
                                          <p:attrName>ppt_y</p:attrName>
                                        </p:attrNameLst>
                                      </p:cBhvr>
                                      <p:tavLst>
                                        <p:tav tm="0">
                                          <p:val>
                                            <p:strVal val="0-#ppt_h/2"/>
                                          </p:val>
                                        </p:tav>
                                        <p:tav tm="100000">
                                          <p:val>
                                            <p:strVal val="#ppt_y"/>
                                          </p:val>
                                        </p:tav>
                                      </p:tavLst>
                                    </p:anim>
                                  </p:childTnLst>
                                </p:cTn>
                              </p:par>
                              <p:par>
                                <p:cTn id="23" presetID="2" presetClass="entr" presetSubtype="1" decel="100000"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750" fill="hold"/>
                                        <p:tgtEl>
                                          <p:spTgt spid="23"/>
                                        </p:tgtEl>
                                        <p:attrNameLst>
                                          <p:attrName>ppt_x</p:attrName>
                                        </p:attrNameLst>
                                      </p:cBhvr>
                                      <p:tavLst>
                                        <p:tav tm="0">
                                          <p:val>
                                            <p:strVal val="#ppt_x"/>
                                          </p:val>
                                        </p:tav>
                                        <p:tav tm="100000">
                                          <p:val>
                                            <p:strVal val="#ppt_x"/>
                                          </p:val>
                                        </p:tav>
                                      </p:tavLst>
                                    </p:anim>
                                    <p:anim calcmode="lin" valueType="num">
                                      <p:cBhvr additive="base">
                                        <p:cTn id="26" dur="750" fill="hold"/>
                                        <p:tgtEl>
                                          <p:spTgt spid="23"/>
                                        </p:tgtEl>
                                        <p:attrNameLst>
                                          <p:attrName>ppt_y</p:attrName>
                                        </p:attrNameLst>
                                      </p:cBhvr>
                                      <p:tavLst>
                                        <p:tav tm="0">
                                          <p:val>
                                            <p:strVal val="0-#ppt_h/2"/>
                                          </p:val>
                                        </p:tav>
                                        <p:tav tm="100000">
                                          <p:val>
                                            <p:strVal val="#ppt_y"/>
                                          </p:val>
                                        </p:tav>
                                      </p:tavLst>
                                    </p:anim>
                                  </p:childTnLst>
                                </p:cTn>
                              </p:par>
                              <p:par>
                                <p:cTn id="27" presetID="2" presetClass="entr" presetSubtype="1" decel="100000" fill="hold" nodeType="withEffect">
                                  <p:stCondLst>
                                    <p:cond delay="0"/>
                                  </p:stCondLst>
                                  <p:childTnLst>
                                    <p:set>
                                      <p:cBhvr>
                                        <p:cTn id="28" dur="1" fill="hold">
                                          <p:stCondLst>
                                            <p:cond delay="0"/>
                                          </p:stCondLst>
                                        </p:cTn>
                                        <p:tgtEl>
                                          <p:spTgt spid="78"/>
                                        </p:tgtEl>
                                        <p:attrNameLst>
                                          <p:attrName>style.visibility</p:attrName>
                                        </p:attrNameLst>
                                      </p:cBhvr>
                                      <p:to>
                                        <p:strVal val="visible"/>
                                      </p:to>
                                    </p:set>
                                    <p:anim calcmode="lin" valueType="num">
                                      <p:cBhvr additive="base">
                                        <p:cTn id="29" dur="750" fill="hold"/>
                                        <p:tgtEl>
                                          <p:spTgt spid="78"/>
                                        </p:tgtEl>
                                        <p:attrNameLst>
                                          <p:attrName>ppt_x</p:attrName>
                                        </p:attrNameLst>
                                      </p:cBhvr>
                                      <p:tavLst>
                                        <p:tav tm="0">
                                          <p:val>
                                            <p:strVal val="#ppt_x"/>
                                          </p:val>
                                        </p:tav>
                                        <p:tav tm="100000">
                                          <p:val>
                                            <p:strVal val="#ppt_x"/>
                                          </p:val>
                                        </p:tav>
                                      </p:tavLst>
                                    </p:anim>
                                    <p:anim calcmode="lin" valueType="num">
                                      <p:cBhvr additive="base">
                                        <p:cTn id="30" dur="750" fill="hold"/>
                                        <p:tgtEl>
                                          <p:spTgt spid="78"/>
                                        </p:tgtEl>
                                        <p:attrNameLst>
                                          <p:attrName>ppt_y</p:attrName>
                                        </p:attrNameLst>
                                      </p:cBhvr>
                                      <p:tavLst>
                                        <p:tav tm="0">
                                          <p:val>
                                            <p:strVal val="0-#ppt_h/2"/>
                                          </p:val>
                                        </p:tav>
                                        <p:tav tm="100000">
                                          <p:val>
                                            <p:strVal val="#ppt_y"/>
                                          </p:val>
                                        </p:tav>
                                      </p:tavLst>
                                    </p:anim>
                                  </p:childTnLst>
                                </p:cTn>
                              </p:par>
                              <p:par>
                                <p:cTn id="31" presetID="2" presetClass="entr" presetSubtype="1" decel="100000" fill="hold" nodeType="with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750" fill="hold"/>
                                        <p:tgtEl>
                                          <p:spTgt spid="3"/>
                                        </p:tgtEl>
                                        <p:attrNameLst>
                                          <p:attrName>ppt_x</p:attrName>
                                        </p:attrNameLst>
                                      </p:cBhvr>
                                      <p:tavLst>
                                        <p:tav tm="0">
                                          <p:val>
                                            <p:strVal val="#ppt_x"/>
                                          </p:val>
                                        </p:tav>
                                        <p:tav tm="100000">
                                          <p:val>
                                            <p:strVal val="#ppt_x"/>
                                          </p:val>
                                        </p:tav>
                                      </p:tavLst>
                                    </p:anim>
                                    <p:anim calcmode="lin" valueType="num">
                                      <p:cBhvr additive="base">
                                        <p:cTn id="34" dur="75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500"/>
                            </p:stCondLst>
                            <p:childTnLst>
                              <p:par>
                                <p:cTn id="36" presetID="42" presetClass="entr" presetSubtype="0"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anim calcmode="lin" valueType="num">
                                      <p:cBhvr>
                                        <p:cTn id="39" dur="500" fill="hold"/>
                                        <p:tgtEl>
                                          <p:spTgt spid="19"/>
                                        </p:tgtEl>
                                        <p:attrNameLst>
                                          <p:attrName>ppt_x</p:attrName>
                                        </p:attrNameLst>
                                      </p:cBhvr>
                                      <p:tavLst>
                                        <p:tav tm="0">
                                          <p:val>
                                            <p:strVal val="#ppt_x"/>
                                          </p:val>
                                        </p:tav>
                                        <p:tav tm="100000">
                                          <p:val>
                                            <p:strVal val="#ppt_x"/>
                                          </p:val>
                                        </p:tav>
                                      </p:tavLst>
                                    </p:anim>
                                    <p:anim calcmode="lin" valueType="num">
                                      <p:cBhvr>
                                        <p:cTn id="40"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00" y="0"/>
            <a:ext cx="12192000" cy="6859200"/>
          </a:xfrm>
          <a:prstGeom prst="rect">
            <a:avLst/>
          </a:prstGeom>
        </p:spPr>
      </p:pic>
      <p:sp>
        <p:nvSpPr>
          <p:cNvPr id="101" name="Freeform 5"/>
          <p:cNvSpPr/>
          <p:nvPr/>
        </p:nvSpPr>
        <p:spPr bwMode="auto">
          <a:xfrm>
            <a:off x="5751943" y="920247"/>
            <a:ext cx="1008112" cy="1011496"/>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C00000"/>
          </a:solidFill>
          <a:ln>
            <a:noFill/>
          </a:ln>
          <a:effectLst/>
        </p:spPr>
        <p:txBody>
          <a:bodyPr vert="horz" wrap="square" lIns="121920" tIns="60960" rIns="121920" bIns="60960" numCol="1" anchor="t" anchorCtr="0" compatLnSpc="1"/>
          <a:lstStyle/>
          <a:p>
            <a:endParaRPr lang="zh-CN" altLang="en-US" sz="2400">
              <a:gradFill>
                <a:gsLst>
                  <a:gs pos="0">
                    <a:prstClr val="white">
                      <a:lumMod val="95000"/>
                    </a:prstClr>
                  </a:gs>
                  <a:gs pos="100000">
                    <a:prstClr val="white"/>
                  </a:gs>
                </a:gsLst>
                <a:lin ang="5400000" scaled="0"/>
              </a:gradFill>
            </a:endParaRPr>
          </a:p>
        </p:txBody>
      </p:sp>
      <p:cxnSp>
        <p:nvCxnSpPr>
          <p:cNvPr id="102" name="直接连接符 101"/>
          <p:cNvCxnSpPr/>
          <p:nvPr/>
        </p:nvCxnSpPr>
        <p:spPr bwMode="auto">
          <a:xfrm>
            <a:off x="4375098" y="3033331"/>
            <a:ext cx="3761803" cy="0"/>
          </a:xfrm>
          <a:prstGeom prst="line">
            <a:avLst/>
          </a:prstGeom>
          <a:solidFill>
            <a:schemeClr val="accent1"/>
          </a:solidFill>
          <a:ln w="9525" cap="flat" cmpd="sng" algn="ctr">
            <a:solidFill>
              <a:srgbClr val="D10000"/>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4" name="TextBox 9"/>
          <p:cNvSpPr txBox="1"/>
          <p:nvPr/>
        </p:nvSpPr>
        <p:spPr>
          <a:xfrm>
            <a:off x="4663130" y="2026053"/>
            <a:ext cx="3185740" cy="1013460"/>
          </a:xfrm>
          <a:prstGeom prst="rect">
            <a:avLst/>
          </a:prstGeom>
          <a:noFill/>
        </p:spPr>
        <p:txBody>
          <a:bodyPr wrap="square" lIns="91388" tIns="45692" rIns="91388" bIns="45692" rtlCol="0">
            <a:spAutoFit/>
          </a:bodyPr>
          <a:lstStyle/>
          <a:p>
            <a:pPr algn="ctr">
              <a:defRPr/>
            </a:pPr>
            <a:r>
              <a:rPr lang="zh-CN" altLang="en-US" sz="6000" b="1" dirty="0">
                <a:solidFill>
                  <a:srgbClr val="C00000"/>
                </a:solidFill>
                <a:latin typeface="微软雅黑" panose="020B0503020204020204" charset="-122"/>
                <a:ea typeface="微软雅黑" panose="020B0503020204020204" charset="-122"/>
                <a:cs typeface="+mn-ea"/>
                <a:sym typeface="+mn-lt"/>
              </a:rPr>
              <a:t>第一章</a:t>
            </a:r>
          </a:p>
        </p:txBody>
      </p:sp>
      <p:sp>
        <p:nvSpPr>
          <p:cNvPr id="105" name="TextBox 9"/>
          <p:cNvSpPr txBox="1"/>
          <p:nvPr/>
        </p:nvSpPr>
        <p:spPr>
          <a:xfrm>
            <a:off x="2186602" y="3038475"/>
            <a:ext cx="8138795" cy="1475105"/>
          </a:xfrm>
          <a:prstGeom prst="rect">
            <a:avLst/>
          </a:prstGeom>
          <a:noFill/>
        </p:spPr>
        <p:txBody>
          <a:bodyPr wrap="square" lIns="91388" tIns="45692" rIns="91388" bIns="45692" rtlCol="0">
            <a:spAutoFit/>
          </a:bodyPr>
          <a:lstStyle/>
          <a:p>
            <a:pPr algn="ctr">
              <a:defRPr/>
            </a:pPr>
            <a:r>
              <a:rPr lang="zh-CN" altLang="en-US" sz="4500" b="1" dirty="0">
                <a:solidFill>
                  <a:srgbClr val="C00000"/>
                </a:solidFill>
                <a:latin typeface="微软雅黑" panose="020B0503020204020204" charset="-122"/>
                <a:ea typeface="微软雅黑" panose="020B0503020204020204" charset="-122"/>
                <a:cs typeface="+mn-ea"/>
                <a:sym typeface="+mn-lt"/>
              </a:rPr>
              <a:t>强化理论学习</a:t>
            </a:r>
          </a:p>
          <a:p>
            <a:pPr algn="ctr">
              <a:defRPr/>
            </a:pPr>
            <a:r>
              <a:rPr lang="zh-CN" altLang="en-US" sz="4500" b="1" dirty="0">
                <a:solidFill>
                  <a:srgbClr val="C00000"/>
                </a:solidFill>
                <a:latin typeface="微软雅黑" panose="020B0503020204020204" charset="-122"/>
                <a:ea typeface="微软雅黑" panose="020B0503020204020204" charset="-122"/>
                <a:cs typeface="+mn-ea"/>
                <a:sym typeface="+mn-lt"/>
              </a:rPr>
              <a:t>不断提升政治素养和业务能力</a:t>
            </a:r>
          </a:p>
        </p:txBody>
      </p:sp>
    </p:spTree>
  </p:cSld>
  <p:clrMapOvr>
    <a:masterClrMapping/>
  </p:clrMapOvr>
  <mc:AlternateContent xmlns:mc="http://schemas.openxmlformats.org/markup-compatibility/2006">
    <mc:Choice xmlns:p14="http://schemas.microsoft.com/office/powerpoint/2010/main" Requires="p14">
      <p:transition spd="slow" p14:dur="1400" advTm="4470">
        <p14:ripple/>
      </p:transition>
    </mc:Choice>
    <mc:Fallback>
      <p:transition spd="slow" advTm="447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p:cTn id="7" dur="1000" fill="hold"/>
                                        <p:tgtEl>
                                          <p:spTgt spid="101"/>
                                        </p:tgtEl>
                                        <p:attrNameLst>
                                          <p:attrName>ppt_w</p:attrName>
                                        </p:attrNameLst>
                                      </p:cBhvr>
                                      <p:tavLst>
                                        <p:tav tm="0">
                                          <p:val>
                                            <p:fltVal val="0"/>
                                          </p:val>
                                        </p:tav>
                                        <p:tav tm="100000">
                                          <p:val>
                                            <p:strVal val="#ppt_w"/>
                                          </p:val>
                                        </p:tav>
                                      </p:tavLst>
                                    </p:anim>
                                    <p:anim calcmode="lin" valueType="num">
                                      <p:cBhvr>
                                        <p:cTn id="8" dur="1000" fill="hold"/>
                                        <p:tgtEl>
                                          <p:spTgt spid="101"/>
                                        </p:tgtEl>
                                        <p:attrNameLst>
                                          <p:attrName>ppt_h</p:attrName>
                                        </p:attrNameLst>
                                      </p:cBhvr>
                                      <p:tavLst>
                                        <p:tav tm="0">
                                          <p:val>
                                            <p:fltVal val="0"/>
                                          </p:val>
                                        </p:tav>
                                        <p:tav tm="100000">
                                          <p:val>
                                            <p:strVal val="#ppt_h"/>
                                          </p:val>
                                        </p:tav>
                                      </p:tavLst>
                                    </p:anim>
                                    <p:animEffect transition="in" filter="fade">
                                      <p:cBhvr>
                                        <p:cTn id="9" dur="1000"/>
                                        <p:tgtEl>
                                          <p:spTgt spid="101"/>
                                        </p:tgtEl>
                                      </p:cBhvr>
                                    </p:animEffect>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02"/>
                                        </p:tgtEl>
                                        <p:attrNameLst>
                                          <p:attrName>style.visibility</p:attrName>
                                        </p:attrNameLst>
                                      </p:cBhvr>
                                      <p:to>
                                        <p:strVal val="visible"/>
                                      </p:to>
                                    </p:set>
                                    <p:animEffect transition="in" filter="barn(inVertical)">
                                      <p:cBhvr>
                                        <p:cTn id="13" dur="500"/>
                                        <p:tgtEl>
                                          <p:spTgt spid="102"/>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04"/>
                                        </p:tgtEl>
                                        <p:attrNameLst>
                                          <p:attrName>style.visibility</p:attrName>
                                        </p:attrNameLst>
                                      </p:cBhvr>
                                      <p:to>
                                        <p:strVal val="visible"/>
                                      </p:to>
                                    </p:set>
                                    <p:anim calcmode="lin" valueType="num">
                                      <p:cBhvr>
                                        <p:cTn id="17" dur="500" fill="hold"/>
                                        <p:tgtEl>
                                          <p:spTgt spid="10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04"/>
                                        </p:tgtEl>
                                        <p:attrNameLst>
                                          <p:attrName>ppt_y</p:attrName>
                                        </p:attrNameLst>
                                      </p:cBhvr>
                                      <p:tavLst>
                                        <p:tav tm="0">
                                          <p:val>
                                            <p:strVal val="#ppt_y"/>
                                          </p:val>
                                        </p:tav>
                                        <p:tav tm="100000">
                                          <p:val>
                                            <p:strVal val="#ppt_y"/>
                                          </p:val>
                                        </p:tav>
                                      </p:tavLst>
                                    </p:anim>
                                    <p:anim calcmode="lin" valueType="num">
                                      <p:cBhvr>
                                        <p:cTn id="19" dur="500" fill="hold"/>
                                        <p:tgtEl>
                                          <p:spTgt spid="10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0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04"/>
                                        </p:tgtEl>
                                      </p:cBhvr>
                                    </p:animEffect>
                                  </p:childTnLst>
                                </p:cTn>
                              </p:par>
                            </p:childTnLst>
                          </p:cTn>
                        </p:par>
                        <p:par>
                          <p:cTn id="22" fill="hold">
                            <p:stCondLst>
                              <p:cond delay="2099"/>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05"/>
                                        </p:tgtEl>
                                        <p:attrNameLst>
                                          <p:attrName>style.visibility</p:attrName>
                                        </p:attrNameLst>
                                      </p:cBhvr>
                                      <p:to>
                                        <p:strVal val="visible"/>
                                      </p:to>
                                    </p:set>
                                    <p:anim calcmode="lin" valueType="num">
                                      <p:cBhvr>
                                        <p:cTn id="25" dur="500" fill="hold"/>
                                        <p:tgtEl>
                                          <p:spTgt spid="105"/>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05"/>
                                        </p:tgtEl>
                                        <p:attrNameLst>
                                          <p:attrName>ppt_y</p:attrName>
                                        </p:attrNameLst>
                                      </p:cBhvr>
                                      <p:tavLst>
                                        <p:tav tm="0">
                                          <p:val>
                                            <p:strVal val="#ppt_y"/>
                                          </p:val>
                                        </p:tav>
                                        <p:tav tm="100000">
                                          <p:val>
                                            <p:strVal val="#ppt_y"/>
                                          </p:val>
                                        </p:tav>
                                      </p:tavLst>
                                    </p:anim>
                                    <p:anim calcmode="lin" valueType="num">
                                      <p:cBhvr>
                                        <p:cTn id="27" dur="500" fill="hold"/>
                                        <p:tgtEl>
                                          <p:spTgt spid="105"/>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05"/>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bldLvl="0" animBg="1"/>
      <p:bldP spid="104" grpId="0"/>
      <p:bldP spid="10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userDrawn="1"/>
        </p:nvSpPr>
        <p:spPr>
          <a:xfrm flipV="1">
            <a:off x="602" y="11089"/>
            <a:ext cx="12192000" cy="880337"/>
          </a:xfrm>
          <a:prstGeom prst="rect">
            <a:avLst/>
          </a:prstGeom>
          <a:solidFill>
            <a:srgbClr val="D1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矩形 9"/>
          <p:cNvSpPr/>
          <p:nvPr userDrawn="1"/>
        </p:nvSpPr>
        <p:spPr>
          <a:xfrm>
            <a:off x="602" y="939367"/>
            <a:ext cx="12191999" cy="60969"/>
          </a:xfrm>
          <a:prstGeom prst="rect">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panose="020F0502020204030204"/>
              <a:ea typeface="微软雅黑" panose="020B0503020204020204" charset="-122"/>
              <a:cs typeface="+mn-cs"/>
            </a:endParaRPr>
          </a:p>
        </p:txBody>
      </p:sp>
      <p:pic>
        <p:nvPicPr>
          <p:cNvPr id="9" name="Picture 2" descr="E:\0000000我图PPT\00001PNG素材\01党委政府\天安门抽象.png"/>
          <p:cNvPicPr>
            <a:picLocks noChangeAspect="1" noChangeArrowheads="1"/>
          </p:cNvPicPr>
          <p:nvPr userDrawn="1"/>
        </p:nvPicPr>
        <p:blipFill>
          <a:blip r:embed="rId3" cstate="print">
            <a:extLst>
              <a:ext uri="{BEBA8EAE-BF5A-486C-A8C5-ECC9F3942E4B}">
                <a14:imgProps xmlns:a14="http://schemas.microsoft.com/office/drawing/2010/main">
                  <a14:imgLayer r:embed="rId4">
                    <a14:imgEffect>
                      <a14:brightnessContrast bright="100000" contrast="24000"/>
                    </a14:imgEffect>
                  </a14:imgLayer>
                </a14:imgProps>
              </a:ext>
              <a:ext uri="{28A0092B-C50C-407E-A947-70E740481C1C}">
                <a14:useLocalDpi xmlns:a14="http://schemas.microsoft.com/office/drawing/2010/main" val="0"/>
              </a:ext>
            </a:extLst>
          </a:blip>
          <a:srcRect/>
          <a:stretch>
            <a:fillRect/>
          </a:stretch>
        </p:blipFill>
        <p:spPr bwMode="auto">
          <a:xfrm>
            <a:off x="10046748" y="-7877"/>
            <a:ext cx="2145852" cy="89930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p:cNvPicPr>
            <a:picLocks noChangeAspect="1" noChangeArrowheads="1"/>
          </p:cNvPicPr>
          <p:nvPr userDrawn="1"/>
        </p:nvPicPr>
        <p:blipFill>
          <a:blip r:embed="rId5" cstate="print">
            <a:extLst>
              <a:ext uri="{28A0092B-C50C-407E-A947-70E740481C1C}">
                <a14:useLocalDpi xmlns:a14="http://schemas.microsoft.com/office/drawing/2010/main" val="0"/>
              </a:ext>
            </a:extLst>
          </a:blip>
          <a:stretch>
            <a:fillRect/>
          </a:stretch>
        </p:blipFill>
        <p:spPr bwMode="auto">
          <a:xfrm>
            <a:off x="191944" y="86684"/>
            <a:ext cx="1226921" cy="72914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4"/>
          <p:cNvSpPr txBox="1"/>
          <p:nvPr/>
        </p:nvSpPr>
        <p:spPr>
          <a:xfrm>
            <a:off x="1416080" y="340532"/>
            <a:ext cx="5974080" cy="460375"/>
          </a:xfrm>
          <a:prstGeom prst="rect">
            <a:avLst/>
          </a:prstGeom>
          <a:noFill/>
        </p:spPr>
        <p:txBody>
          <a:bodyPr wrap="none" lIns="91440" tIns="45720" rIns="91440" bIns="45720" rtlCol="0">
            <a:spAutoFit/>
          </a:bodyPr>
          <a:lstStyle/>
          <a:p>
            <a:pPr algn="l"/>
            <a:r>
              <a:rPr lang="zh-CN" altLang="en-US" sz="2400" b="1" dirty="0">
                <a:solidFill>
                  <a:schemeClr val="bg1"/>
                </a:solidFill>
                <a:latin typeface="微软雅黑" panose="020B0503020204020204" charset="-122"/>
                <a:ea typeface="微软雅黑" panose="020B0503020204020204" charset="-122"/>
              </a:rPr>
              <a:t>一是加强政治理论学习，提高自身政治素质</a:t>
            </a:r>
          </a:p>
        </p:txBody>
      </p:sp>
      <p:pic>
        <p:nvPicPr>
          <p:cNvPr id="16" name="图片 15" descr="246de5d3ff26528e22228fd3489e033c"/>
          <p:cNvPicPr>
            <a:picLocks noChangeAspect="1"/>
          </p:cNvPicPr>
          <p:nvPr/>
        </p:nvPicPr>
        <p:blipFill>
          <a:blip r:embed="rId6"/>
          <a:stretch>
            <a:fillRect/>
          </a:stretch>
        </p:blipFill>
        <p:spPr>
          <a:xfrm>
            <a:off x="-13369" y="5490809"/>
            <a:ext cx="12216131" cy="1385571"/>
          </a:xfrm>
          <a:prstGeom prst="rect">
            <a:avLst/>
          </a:prstGeom>
        </p:spPr>
      </p:pic>
      <p:sp>
        <p:nvSpPr>
          <p:cNvPr id="17" name="圆角矩形 16"/>
          <p:cNvSpPr/>
          <p:nvPr/>
        </p:nvSpPr>
        <p:spPr>
          <a:xfrm>
            <a:off x="1670231" y="4161321"/>
            <a:ext cx="1461622" cy="9144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a:gradFill>
                  <a:gsLst>
                    <a:gs pos="25000">
                      <a:srgbClr val="FF0000"/>
                    </a:gs>
                    <a:gs pos="75000">
                      <a:srgbClr val="C00000"/>
                    </a:gs>
                  </a:gsLst>
                  <a:lin ang="5400000" scaled="1"/>
                </a:gradFill>
                <a:latin typeface="方正大标宋简体" panose="02010601030101010101" charset="-122"/>
                <a:ea typeface="方正大标宋简体" panose="02010601030101010101" charset="-122"/>
              </a:rPr>
              <a:t>01</a:t>
            </a:r>
          </a:p>
        </p:txBody>
      </p:sp>
      <p:sp>
        <p:nvSpPr>
          <p:cNvPr id="18" name="矩形 17"/>
          <p:cNvSpPr/>
          <p:nvPr/>
        </p:nvSpPr>
        <p:spPr>
          <a:xfrm>
            <a:off x="3849043" y="1929004"/>
            <a:ext cx="7065818" cy="2999740"/>
          </a:xfrm>
          <a:prstGeom prst="rect">
            <a:avLst/>
          </a:prstGeom>
        </p:spPr>
        <p:txBody>
          <a:bodyPr wrap="square">
            <a:spAutoFit/>
          </a:bodyPr>
          <a:lstStyle/>
          <a:p>
            <a:pPr>
              <a:lnSpc>
                <a:spcPct val="150000"/>
              </a:lnSpc>
            </a:pPr>
            <a:r>
              <a:rPr lang="zh-CN" altLang="en-US" dirty="0">
                <a:solidFill>
                  <a:schemeClr val="tx1">
                    <a:lumMod val="95000"/>
                    <a:lumOff val="5000"/>
                  </a:schemeClr>
                </a:solidFill>
                <a:latin typeface="微软雅黑" panose="020B0503020204020204" charset="-122"/>
                <a:ea typeface="微软雅黑" panose="020B0503020204020204" charset="-122"/>
              </a:rPr>
              <a:t>认真组织开展“两学一做”专题学习教育，围绕习近平总书记系列重要讲话精神、《党章》和党规党纪、党的十八届六中全会、省市党代会等内容，通过记学习笔记、撰写心得体会和学习文章等强化学习。积极探索推进学习型党组织建设的新方式、新途径，如参加集体学习研讨、专题报告、专题培训等活动，做到集中学习与个人自学相结合、专家讲座与同事相互探讨相结合，不断更新理念，优化知识结构，提升办公室整体素质。</a:t>
            </a:r>
          </a:p>
        </p:txBody>
      </p:sp>
      <p:grpSp>
        <p:nvGrpSpPr>
          <p:cNvPr id="19" name="组合 18"/>
          <p:cNvGrpSpPr/>
          <p:nvPr/>
        </p:nvGrpSpPr>
        <p:grpSpPr>
          <a:xfrm>
            <a:off x="1285042" y="1929266"/>
            <a:ext cx="2232000" cy="2232000"/>
            <a:chOff x="3851921" y="107991"/>
            <a:chExt cx="1792566" cy="1792567"/>
          </a:xfrm>
        </p:grpSpPr>
        <p:sp>
          <p:nvSpPr>
            <p:cNvPr id="24" name="Freeform 29"/>
            <p:cNvSpPr/>
            <p:nvPr/>
          </p:nvSpPr>
          <p:spPr bwMode="auto">
            <a:xfrm>
              <a:off x="4401088" y="564469"/>
              <a:ext cx="867835" cy="77549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任意多边形 14"/>
            <p:cNvSpPr/>
            <p:nvPr/>
          </p:nvSpPr>
          <p:spPr>
            <a:xfrm>
              <a:off x="3851921" y="107991"/>
              <a:ext cx="1792566" cy="1792567"/>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7337">
        <p15:prstTrans prst="pageCurlDouble"/>
      </p:transition>
    </mc:Choice>
    <mc:Fallback>
      <p:transition spd="slow" advTm="733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26" presetClass="emph" presetSubtype="0" fill="hold" nodeType="withEffect">
                                  <p:stCondLst>
                                    <p:cond delay="1000"/>
                                  </p:stCondLst>
                                  <p:childTnLst>
                                    <p:animEffect transition="out" filter="fade">
                                      <p:cBhvr>
                                        <p:cTn id="11" dur="500" tmFilter="0, 0; .2, .5; .8, .5; 1, 0"/>
                                        <p:tgtEl>
                                          <p:spTgt spid="19"/>
                                        </p:tgtEl>
                                      </p:cBhvr>
                                    </p:animEffect>
                                    <p:animScale>
                                      <p:cBhvr>
                                        <p:cTn id="12" dur="250" autoRev="1" fill="hold"/>
                                        <p:tgtEl>
                                          <p:spTgt spid="19"/>
                                        </p:tgtEl>
                                      </p:cBhvr>
                                      <p:by x="105000" y="105000"/>
                                    </p:animScale>
                                  </p:childTnLst>
                                </p:cTn>
                              </p:par>
                              <p:par>
                                <p:cTn id="13" presetID="42" presetClass="entr" presetSubtype="0" fill="hold" grpId="0" nodeType="withEffect">
                                  <p:stCondLst>
                                    <p:cond delay="150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1000"/>
                                        <p:tgtEl>
                                          <p:spTgt spid="17"/>
                                        </p:tgtEl>
                                      </p:cBhvr>
                                    </p:animEffect>
                                    <p:anim calcmode="lin" valueType="num">
                                      <p:cBhvr>
                                        <p:cTn id="16" dur="1000" fill="hold"/>
                                        <p:tgtEl>
                                          <p:spTgt spid="17"/>
                                        </p:tgtEl>
                                        <p:attrNameLst>
                                          <p:attrName>ppt_x</p:attrName>
                                        </p:attrNameLst>
                                      </p:cBhvr>
                                      <p:tavLst>
                                        <p:tav tm="0">
                                          <p:val>
                                            <p:strVal val="#ppt_x"/>
                                          </p:val>
                                        </p:tav>
                                        <p:tav tm="100000">
                                          <p:val>
                                            <p:strVal val="#ppt_x"/>
                                          </p:val>
                                        </p:tav>
                                      </p:tavLst>
                                    </p:anim>
                                    <p:anim calcmode="lin" valueType="num">
                                      <p:cBhvr>
                                        <p:cTn id="17" dur="1000" fill="hold"/>
                                        <p:tgtEl>
                                          <p:spTgt spid="17"/>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0"/>
                                  </p:stCondLst>
                                  <p:iterate type="lt">
                                    <p:tmPct val="2000"/>
                                  </p:iterate>
                                  <p:childTnLst>
                                    <p:set>
                                      <p:cBhvr>
                                        <p:cTn id="19" dur="1" fill="hold">
                                          <p:stCondLst>
                                            <p:cond delay="0"/>
                                          </p:stCondLst>
                                        </p:cTn>
                                        <p:tgtEl>
                                          <p:spTgt spid="18"/>
                                        </p:tgtEl>
                                        <p:attrNameLst>
                                          <p:attrName>style.visibility</p:attrName>
                                        </p:attrNameLst>
                                      </p:cBhvr>
                                      <p:to>
                                        <p:strVal val="visible"/>
                                      </p:to>
                                    </p:set>
                                    <p:animEffect transition="in" filter="fade">
                                      <p:cBhvr>
                                        <p:cTn id="20" dur="1000"/>
                                        <p:tgtEl>
                                          <p:spTgt spid="18"/>
                                        </p:tgtEl>
                                      </p:cBhvr>
                                    </p:animEffect>
                                    <p:anim calcmode="lin" valueType="num">
                                      <p:cBhvr>
                                        <p:cTn id="21" dur="1000" fill="hold"/>
                                        <p:tgtEl>
                                          <p:spTgt spid="18"/>
                                        </p:tgtEl>
                                        <p:attrNameLst>
                                          <p:attrName>ppt_x</p:attrName>
                                        </p:attrNameLst>
                                      </p:cBhvr>
                                      <p:tavLst>
                                        <p:tav tm="0">
                                          <p:val>
                                            <p:strVal val="#ppt_x"/>
                                          </p:val>
                                        </p:tav>
                                        <p:tav tm="100000">
                                          <p:val>
                                            <p:strVal val="#ppt_x"/>
                                          </p:val>
                                        </p:tav>
                                      </p:tavLst>
                                    </p:anim>
                                    <p:anim calcmode="lin" valueType="num">
                                      <p:cBhvr>
                                        <p:cTn id="22"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userDrawn="1"/>
        </p:nvSpPr>
        <p:spPr>
          <a:xfrm flipV="1">
            <a:off x="602" y="11089"/>
            <a:ext cx="12192000" cy="880337"/>
          </a:xfrm>
          <a:prstGeom prst="rect">
            <a:avLst/>
          </a:prstGeom>
          <a:solidFill>
            <a:srgbClr val="D1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矩形 9"/>
          <p:cNvSpPr/>
          <p:nvPr userDrawn="1"/>
        </p:nvSpPr>
        <p:spPr>
          <a:xfrm>
            <a:off x="602" y="939367"/>
            <a:ext cx="12191999" cy="60969"/>
          </a:xfrm>
          <a:prstGeom prst="rect">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panose="020F0502020204030204"/>
              <a:ea typeface="微软雅黑" panose="020B0503020204020204" charset="-122"/>
              <a:cs typeface="+mn-cs"/>
            </a:endParaRPr>
          </a:p>
        </p:txBody>
      </p:sp>
      <p:pic>
        <p:nvPicPr>
          <p:cNvPr id="9" name="Picture 2" descr="E:\0000000我图PPT\00001PNG素材\01党委政府\天安门抽象.png"/>
          <p:cNvPicPr>
            <a:picLocks noChangeAspect="1" noChangeArrowheads="1"/>
          </p:cNvPicPr>
          <p:nvPr userDrawn="1"/>
        </p:nvPicPr>
        <p:blipFill>
          <a:blip r:embed="rId3" cstate="print">
            <a:extLst>
              <a:ext uri="{BEBA8EAE-BF5A-486C-A8C5-ECC9F3942E4B}">
                <a14:imgProps xmlns:a14="http://schemas.microsoft.com/office/drawing/2010/main">
                  <a14:imgLayer r:embed="rId4">
                    <a14:imgEffect>
                      <a14:brightnessContrast bright="100000" contrast="24000"/>
                    </a14:imgEffect>
                  </a14:imgLayer>
                </a14:imgProps>
              </a:ext>
              <a:ext uri="{28A0092B-C50C-407E-A947-70E740481C1C}">
                <a14:useLocalDpi xmlns:a14="http://schemas.microsoft.com/office/drawing/2010/main" val="0"/>
              </a:ext>
            </a:extLst>
          </a:blip>
          <a:srcRect/>
          <a:stretch>
            <a:fillRect/>
          </a:stretch>
        </p:blipFill>
        <p:spPr bwMode="auto">
          <a:xfrm>
            <a:off x="10046748" y="-7877"/>
            <a:ext cx="2145852" cy="89930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p:cNvPicPr>
            <a:picLocks noChangeAspect="1" noChangeArrowheads="1"/>
          </p:cNvPicPr>
          <p:nvPr userDrawn="1"/>
        </p:nvPicPr>
        <p:blipFill>
          <a:blip r:embed="rId5" cstate="print">
            <a:extLst>
              <a:ext uri="{28A0092B-C50C-407E-A947-70E740481C1C}">
                <a14:useLocalDpi xmlns:a14="http://schemas.microsoft.com/office/drawing/2010/main" val="0"/>
              </a:ext>
            </a:extLst>
          </a:blip>
          <a:stretch>
            <a:fillRect/>
          </a:stretch>
        </p:blipFill>
        <p:spPr bwMode="auto">
          <a:xfrm>
            <a:off x="191944" y="86684"/>
            <a:ext cx="1226921" cy="72914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4"/>
          <p:cNvSpPr txBox="1"/>
          <p:nvPr/>
        </p:nvSpPr>
        <p:spPr>
          <a:xfrm>
            <a:off x="1416080" y="340532"/>
            <a:ext cx="5974080" cy="460375"/>
          </a:xfrm>
          <a:prstGeom prst="rect">
            <a:avLst/>
          </a:prstGeom>
          <a:noFill/>
        </p:spPr>
        <p:txBody>
          <a:bodyPr wrap="none" lIns="91440" tIns="45720" rIns="91440" bIns="45720" rtlCol="0">
            <a:spAutoFit/>
          </a:bodyPr>
          <a:lstStyle/>
          <a:p>
            <a:pPr algn="l"/>
            <a:r>
              <a:rPr lang="zh-CN" altLang="en-US" sz="2400" b="1" dirty="0">
                <a:solidFill>
                  <a:schemeClr val="bg1"/>
                </a:solidFill>
                <a:latin typeface="微软雅黑" panose="020B0503020204020204" charset="-122"/>
                <a:ea typeface="微软雅黑" panose="020B0503020204020204" charset="-122"/>
              </a:rPr>
              <a:t>二是注重廉洁从政教育，筑牢思想道德防线</a:t>
            </a:r>
          </a:p>
        </p:txBody>
      </p:sp>
      <p:pic>
        <p:nvPicPr>
          <p:cNvPr id="16" name="图片 15" descr="246de5d3ff26528e22228fd3489e033c"/>
          <p:cNvPicPr>
            <a:picLocks noChangeAspect="1"/>
          </p:cNvPicPr>
          <p:nvPr/>
        </p:nvPicPr>
        <p:blipFill>
          <a:blip r:embed="rId6"/>
          <a:stretch>
            <a:fillRect/>
          </a:stretch>
        </p:blipFill>
        <p:spPr>
          <a:xfrm>
            <a:off x="-13369" y="5490809"/>
            <a:ext cx="12216131" cy="1385571"/>
          </a:xfrm>
          <a:prstGeom prst="rect">
            <a:avLst/>
          </a:prstGeom>
        </p:spPr>
      </p:pic>
      <p:sp>
        <p:nvSpPr>
          <p:cNvPr id="17" name="圆角矩形 16"/>
          <p:cNvSpPr/>
          <p:nvPr/>
        </p:nvSpPr>
        <p:spPr>
          <a:xfrm>
            <a:off x="1670231" y="4161321"/>
            <a:ext cx="1461622" cy="9144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a:gradFill>
                  <a:gsLst>
                    <a:gs pos="25000">
                      <a:srgbClr val="FF0000"/>
                    </a:gs>
                    <a:gs pos="75000">
                      <a:srgbClr val="C00000"/>
                    </a:gs>
                  </a:gsLst>
                  <a:lin ang="5400000" scaled="1"/>
                </a:gradFill>
                <a:latin typeface="方正大标宋简体" panose="02010601030101010101" charset="-122"/>
                <a:ea typeface="方正大标宋简体" panose="02010601030101010101" charset="-122"/>
              </a:rPr>
              <a:t>02</a:t>
            </a:r>
          </a:p>
        </p:txBody>
      </p:sp>
      <p:sp>
        <p:nvSpPr>
          <p:cNvPr id="18" name="矩形 17"/>
          <p:cNvSpPr/>
          <p:nvPr/>
        </p:nvSpPr>
        <p:spPr>
          <a:xfrm>
            <a:off x="3849043" y="1929004"/>
            <a:ext cx="7065818" cy="2861310"/>
          </a:xfrm>
          <a:prstGeom prst="rect">
            <a:avLst/>
          </a:prstGeom>
        </p:spPr>
        <p:txBody>
          <a:bodyPr wrap="square">
            <a:spAutoFit/>
          </a:bodyPr>
          <a:lstStyle/>
          <a:p>
            <a:pPr>
              <a:lnSpc>
                <a:spcPct val="150000"/>
              </a:lnSpc>
            </a:pPr>
            <a:r>
              <a:rPr lang="zh-CN" altLang="en-US" sz="2000" dirty="0">
                <a:solidFill>
                  <a:schemeClr val="tx1">
                    <a:lumMod val="95000"/>
                    <a:lumOff val="5000"/>
                  </a:schemeClr>
                </a:solidFill>
                <a:latin typeface="微软雅黑" panose="020B0503020204020204" charset="-122"/>
                <a:ea typeface="微软雅黑" panose="020B0503020204020204" charset="-122"/>
              </a:rPr>
              <a:t>坚持把学习党风廉政建设有关规定作为日常工作的重要内容，认真学习《中国共产党廉洁自律准则》、《中国共产党问责条例》、《关于新形势下党内政治生活的若干准则》、《中国共产党党内监督条例》以及中央八项规定、省委若干意见、市委机关作风“十不准”规定等一系列规定和要求，做到经常学、反复学，以身作则、严格要求。</a:t>
            </a:r>
          </a:p>
        </p:txBody>
      </p:sp>
      <p:grpSp>
        <p:nvGrpSpPr>
          <p:cNvPr id="19" name="组合 18"/>
          <p:cNvGrpSpPr/>
          <p:nvPr/>
        </p:nvGrpSpPr>
        <p:grpSpPr>
          <a:xfrm>
            <a:off x="1285042" y="1929266"/>
            <a:ext cx="2232000" cy="2232000"/>
            <a:chOff x="3851921" y="107991"/>
            <a:chExt cx="1792566" cy="1792567"/>
          </a:xfrm>
        </p:grpSpPr>
        <p:sp>
          <p:nvSpPr>
            <p:cNvPr id="24" name="Freeform 29"/>
            <p:cNvSpPr/>
            <p:nvPr/>
          </p:nvSpPr>
          <p:spPr bwMode="auto">
            <a:xfrm>
              <a:off x="4401088" y="564469"/>
              <a:ext cx="867835" cy="77549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任意多边形 14"/>
            <p:cNvSpPr/>
            <p:nvPr/>
          </p:nvSpPr>
          <p:spPr>
            <a:xfrm>
              <a:off x="3851921" y="107991"/>
              <a:ext cx="1792566" cy="1792567"/>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6738">
        <p15:prstTrans prst="pageCurlDouble"/>
      </p:transition>
    </mc:Choice>
    <mc:Fallback>
      <p:transition spd="slow" advTm="673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26" presetClass="emph" presetSubtype="0" fill="hold" nodeType="withEffect">
                                  <p:stCondLst>
                                    <p:cond delay="1000"/>
                                  </p:stCondLst>
                                  <p:childTnLst>
                                    <p:animEffect transition="out" filter="fade">
                                      <p:cBhvr>
                                        <p:cTn id="11" dur="500" tmFilter="0, 0; .2, .5; .8, .5; 1, 0"/>
                                        <p:tgtEl>
                                          <p:spTgt spid="19"/>
                                        </p:tgtEl>
                                      </p:cBhvr>
                                    </p:animEffect>
                                    <p:animScale>
                                      <p:cBhvr>
                                        <p:cTn id="12" dur="250" autoRev="1" fill="hold"/>
                                        <p:tgtEl>
                                          <p:spTgt spid="19"/>
                                        </p:tgtEl>
                                      </p:cBhvr>
                                      <p:by x="105000" y="105000"/>
                                    </p:animScale>
                                  </p:childTnLst>
                                </p:cTn>
                              </p:par>
                              <p:par>
                                <p:cTn id="13" presetID="42" presetClass="entr" presetSubtype="0" fill="hold" grpId="0" nodeType="withEffect">
                                  <p:stCondLst>
                                    <p:cond delay="150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1000"/>
                                        <p:tgtEl>
                                          <p:spTgt spid="17"/>
                                        </p:tgtEl>
                                      </p:cBhvr>
                                    </p:animEffect>
                                    <p:anim calcmode="lin" valueType="num">
                                      <p:cBhvr>
                                        <p:cTn id="16" dur="1000" fill="hold"/>
                                        <p:tgtEl>
                                          <p:spTgt spid="17"/>
                                        </p:tgtEl>
                                        <p:attrNameLst>
                                          <p:attrName>ppt_x</p:attrName>
                                        </p:attrNameLst>
                                      </p:cBhvr>
                                      <p:tavLst>
                                        <p:tav tm="0">
                                          <p:val>
                                            <p:strVal val="#ppt_x"/>
                                          </p:val>
                                        </p:tav>
                                        <p:tav tm="100000">
                                          <p:val>
                                            <p:strVal val="#ppt_x"/>
                                          </p:val>
                                        </p:tav>
                                      </p:tavLst>
                                    </p:anim>
                                    <p:anim calcmode="lin" valueType="num">
                                      <p:cBhvr>
                                        <p:cTn id="17" dur="1000" fill="hold"/>
                                        <p:tgtEl>
                                          <p:spTgt spid="17"/>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0"/>
                                  </p:stCondLst>
                                  <p:iterate type="lt">
                                    <p:tmPct val="2000"/>
                                  </p:iterate>
                                  <p:childTnLst>
                                    <p:set>
                                      <p:cBhvr>
                                        <p:cTn id="19" dur="1" fill="hold">
                                          <p:stCondLst>
                                            <p:cond delay="0"/>
                                          </p:stCondLst>
                                        </p:cTn>
                                        <p:tgtEl>
                                          <p:spTgt spid="18"/>
                                        </p:tgtEl>
                                        <p:attrNameLst>
                                          <p:attrName>style.visibility</p:attrName>
                                        </p:attrNameLst>
                                      </p:cBhvr>
                                      <p:to>
                                        <p:strVal val="visible"/>
                                      </p:to>
                                    </p:set>
                                    <p:animEffect transition="in" filter="fade">
                                      <p:cBhvr>
                                        <p:cTn id="20" dur="1000"/>
                                        <p:tgtEl>
                                          <p:spTgt spid="18"/>
                                        </p:tgtEl>
                                      </p:cBhvr>
                                    </p:animEffect>
                                    <p:anim calcmode="lin" valueType="num">
                                      <p:cBhvr>
                                        <p:cTn id="21" dur="1000" fill="hold"/>
                                        <p:tgtEl>
                                          <p:spTgt spid="18"/>
                                        </p:tgtEl>
                                        <p:attrNameLst>
                                          <p:attrName>ppt_x</p:attrName>
                                        </p:attrNameLst>
                                      </p:cBhvr>
                                      <p:tavLst>
                                        <p:tav tm="0">
                                          <p:val>
                                            <p:strVal val="#ppt_x"/>
                                          </p:val>
                                        </p:tav>
                                        <p:tav tm="100000">
                                          <p:val>
                                            <p:strVal val="#ppt_x"/>
                                          </p:val>
                                        </p:tav>
                                      </p:tavLst>
                                    </p:anim>
                                    <p:anim calcmode="lin" valueType="num">
                                      <p:cBhvr>
                                        <p:cTn id="22"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userDrawn="1"/>
        </p:nvSpPr>
        <p:spPr>
          <a:xfrm flipV="1">
            <a:off x="602" y="11089"/>
            <a:ext cx="12192000" cy="880337"/>
          </a:xfrm>
          <a:prstGeom prst="rect">
            <a:avLst/>
          </a:prstGeom>
          <a:solidFill>
            <a:srgbClr val="D1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矩形 9"/>
          <p:cNvSpPr/>
          <p:nvPr userDrawn="1"/>
        </p:nvSpPr>
        <p:spPr>
          <a:xfrm>
            <a:off x="602" y="939367"/>
            <a:ext cx="12191999" cy="60969"/>
          </a:xfrm>
          <a:prstGeom prst="rect">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panose="020F0502020204030204"/>
              <a:ea typeface="微软雅黑" panose="020B0503020204020204" charset="-122"/>
              <a:cs typeface="+mn-cs"/>
            </a:endParaRPr>
          </a:p>
        </p:txBody>
      </p:sp>
      <p:pic>
        <p:nvPicPr>
          <p:cNvPr id="9" name="Picture 2" descr="E:\0000000我图PPT\00001PNG素材\01党委政府\天安门抽象.png"/>
          <p:cNvPicPr>
            <a:picLocks noChangeAspect="1" noChangeArrowheads="1"/>
          </p:cNvPicPr>
          <p:nvPr userDrawn="1"/>
        </p:nvPicPr>
        <p:blipFill>
          <a:blip r:embed="rId3" cstate="print">
            <a:extLst>
              <a:ext uri="{BEBA8EAE-BF5A-486C-A8C5-ECC9F3942E4B}">
                <a14:imgProps xmlns:a14="http://schemas.microsoft.com/office/drawing/2010/main">
                  <a14:imgLayer r:embed="rId4">
                    <a14:imgEffect>
                      <a14:brightnessContrast bright="100000" contrast="24000"/>
                    </a14:imgEffect>
                  </a14:imgLayer>
                </a14:imgProps>
              </a:ext>
              <a:ext uri="{28A0092B-C50C-407E-A947-70E740481C1C}">
                <a14:useLocalDpi xmlns:a14="http://schemas.microsoft.com/office/drawing/2010/main" val="0"/>
              </a:ext>
            </a:extLst>
          </a:blip>
          <a:srcRect/>
          <a:stretch>
            <a:fillRect/>
          </a:stretch>
        </p:blipFill>
        <p:spPr bwMode="auto">
          <a:xfrm>
            <a:off x="10046748" y="-7877"/>
            <a:ext cx="2145852" cy="89930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p:cNvPicPr>
            <a:picLocks noChangeAspect="1" noChangeArrowheads="1"/>
          </p:cNvPicPr>
          <p:nvPr userDrawn="1"/>
        </p:nvPicPr>
        <p:blipFill>
          <a:blip r:embed="rId5" cstate="print">
            <a:extLst>
              <a:ext uri="{28A0092B-C50C-407E-A947-70E740481C1C}">
                <a14:useLocalDpi xmlns:a14="http://schemas.microsoft.com/office/drawing/2010/main" val="0"/>
              </a:ext>
            </a:extLst>
          </a:blip>
          <a:stretch>
            <a:fillRect/>
          </a:stretch>
        </p:blipFill>
        <p:spPr bwMode="auto">
          <a:xfrm>
            <a:off x="191944" y="86684"/>
            <a:ext cx="1226921" cy="72914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4"/>
          <p:cNvSpPr txBox="1"/>
          <p:nvPr/>
        </p:nvSpPr>
        <p:spPr>
          <a:xfrm>
            <a:off x="1416080" y="340532"/>
            <a:ext cx="5974080" cy="460375"/>
          </a:xfrm>
          <a:prstGeom prst="rect">
            <a:avLst/>
          </a:prstGeom>
          <a:noFill/>
        </p:spPr>
        <p:txBody>
          <a:bodyPr wrap="none" lIns="91440" tIns="45720" rIns="91440" bIns="45720" rtlCol="0">
            <a:spAutoFit/>
          </a:bodyPr>
          <a:lstStyle/>
          <a:p>
            <a:pPr algn="l"/>
            <a:r>
              <a:rPr lang="zh-CN" altLang="en-US" sz="2400" b="1" dirty="0">
                <a:solidFill>
                  <a:schemeClr val="bg1"/>
                </a:solidFill>
                <a:latin typeface="微软雅黑" panose="020B0503020204020204" charset="-122"/>
                <a:ea typeface="微软雅黑" panose="020B0503020204020204" charset="-122"/>
              </a:rPr>
              <a:t>三是强化业务知识学习，提升驾驭工作能力</a:t>
            </a:r>
          </a:p>
        </p:txBody>
      </p:sp>
      <p:pic>
        <p:nvPicPr>
          <p:cNvPr id="16" name="图片 15" descr="246de5d3ff26528e22228fd3489e033c"/>
          <p:cNvPicPr>
            <a:picLocks noChangeAspect="1"/>
          </p:cNvPicPr>
          <p:nvPr/>
        </p:nvPicPr>
        <p:blipFill>
          <a:blip r:embed="rId6"/>
          <a:stretch>
            <a:fillRect/>
          </a:stretch>
        </p:blipFill>
        <p:spPr>
          <a:xfrm>
            <a:off x="-13369" y="5490809"/>
            <a:ext cx="12216131" cy="1385571"/>
          </a:xfrm>
          <a:prstGeom prst="rect">
            <a:avLst/>
          </a:prstGeom>
        </p:spPr>
      </p:pic>
      <p:sp>
        <p:nvSpPr>
          <p:cNvPr id="17" name="圆角矩形 16"/>
          <p:cNvSpPr/>
          <p:nvPr/>
        </p:nvSpPr>
        <p:spPr>
          <a:xfrm>
            <a:off x="1670231" y="4161321"/>
            <a:ext cx="1461622" cy="9144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a:gradFill>
                  <a:gsLst>
                    <a:gs pos="25000">
                      <a:srgbClr val="FF0000"/>
                    </a:gs>
                    <a:gs pos="75000">
                      <a:srgbClr val="C00000"/>
                    </a:gs>
                  </a:gsLst>
                  <a:lin ang="5400000" scaled="1"/>
                </a:gradFill>
                <a:latin typeface="方正大标宋简体" panose="02010601030101010101" charset="-122"/>
                <a:ea typeface="方正大标宋简体" panose="02010601030101010101" charset="-122"/>
              </a:rPr>
              <a:t>03</a:t>
            </a:r>
          </a:p>
        </p:txBody>
      </p:sp>
      <p:sp>
        <p:nvSpPr>
          <p:cNvPr id="18" name="矩形 17"/>
          <p:cNvSpPr/>
          <p:nvPr/>
        </p:nvSpPr>
        <p:spPr>
          <a:xfrm>
            <a:off x="3732203" y="2177924"/>
            <a:ext cx="7065818" cy="2501900"/>
          </a:xfrm>
          <a:prstGeom prst="rect">
            <a:avLst/>
          </a:prstGeom>
        </p:spPr>
        <p:txBody>
          <a:bodyPr wrap="square">
            <a:spAutoFit/>
          </a:bodyPr>
          <a:lstStyle/>
          <a:p>
            <a:pPr>
              <a:lnSpc>
                <a:spcPct val="14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通过市委办公室集中学习与科室分散学习相结合的形式，强化业务交流，以新知识、新理论为指导，提升办文、办会能力，搞好协调服务，抓好督查落实，强化保障水平。</a:t>
            </a:r>
          </a:p>
        </p:txBody>
      </p:sp>
      <p:grpSp>
        <p:nvGrpSpPr>
          <p:cNvPr id="19" name="组合 18"/>
          <p:cNvGrpSpPr/>
          <p:nvPr/>
        </p:nvGrpSpPr>
        <p:grpSpPr>
          <a:xfrm>
            <a:off x="1285042" y="1929266"/>
            <a:ext cx="2232000" cy="2232000"/>
            <a:chOff x="3851921" y="107991"/>
            <a:chExt cx="1792566" cy="1792567"/>
          </a:xfrm>
        </p:grpSpPr>
        <p:sp>
          <p:nvSpPr>
            <p:cNvPr id="24" name="Freeform 29"/>
            <p:cNvSpPr/>
            <p:nvPr/>
          </p:nvSpPr>
          <p:spPr bwMode="auto">
            <a:xfrm>
              <a:off x="4401088" y="564469"/>
              <a:ext cx="867835" cy="77549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任意多边形 14"/>
            <p:cNvSpPr/>
            <p:nvPr/>
          </p:nvSpPr>
          <p:spPr>
            <a:xfrm>
              <a:off x="3851921" y="107991"/>
              <a:ext cx="1792566" cy="1792567"/>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4910">
        <p15:prstTrans prst="pageCurlDouble"/>
      </p:transition>
    </mc:Choice>
    <mc:Fallback>
      <p:transition spd="slow" advTm="491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26" presetClass="emph" presetSubtype="0" fill="hold" nodeType="withEffect">
                                  <p:stCondLst>
                                    <p:cond delay="1000"/>
                                  </p:stCondLst>
                                  <p:childTnLst>
                                    <p:animEffect transition="out" filter="fade">
                                      <p:cBhvr>
                                        <p:cTn id="11" dur="500" tmFilter="0, 0; .2, .5; .8, .5; 1, 0"/>
                                        <p:tgtEl>
                                          <p:spTgt spid="19"/>
                                        </p:tgtEl>
                                      </p:cBhvr>
                                    </p:animEffect>
                                    <p:animScale>
                                      <p:cBhvr>
                                        <p:cTn id="12" dur="250" autoRev="1" fill="hold"/>
                                        <p:tgtEl>
                                          <p:spTgt spid="19"/>
                                        </p:tgtEl>
                                      </p:cBhvr>
                                      <p:by x="105000" y="105000"/>
                                    </p:animScale>
                                  </p:childTnLst>
                                </p:cTn>
                              </p:par>
                              <p:par>
                                <p:cTn id="13" presetID="42" presetClass="entr" presetSubtype="0" fill="hold" grpId="0" nodeType="withEffect">
                                  <p:stCondLst>
                                    <p:cond delay="150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1000"/>
                                        <p:tgtEl>
                                          <p:spTgt spid="17"/>
                                        </p:tgtEl>
                                      </p:cBhvr>
                                    </p:animEffect>
                                    <p:anim calcmode="lin" valueType="num">
                                      <p:cBhvr>
                                        <p:cTn id="16" dur="1000" fill="hold"/>
                                        <p:tgtEl>
                                          <p:spTgt spid="17"/>
                                        </p:tgtEl>
                                        <p:attrNameLst>
                                          <p:attrName>ppt_x</p:attrName>
                                        </p:attrNameLst>
                                      </p:cBhvr>
                                      <p:tavLst>
                                        <p:tav tm="0">
                                          <p:val>
                                            <p:strVal val="#ppt_x"/>
                                          </p:val>
                                        </p:tav>
                                        <p:tav tm="100000">
                                          <p:val>
                                            <p:strVal val="#ppt_x"/>
                                          </p:val>
                                        </p:tav>
                                      </p:tavLst>
                                    </p:anim>
                                    <p:anim calcmode="lin" valueType="num">
                                      <p:cBhvr>
                                        <p:cTn id="17" dur="1000" fill="hold"/>
                                        <p:tgtEl>
                                          <p:spTgt spid="17"/>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0"/>
                                  </p:stCondLst>
                                  <p:iterate type="lt">
                                    <p:tmPct val="2000"/>
                                  </p:iterate>
                                  <p:childTnLst>
                                    <p:set>
                                      <p:cBhvr>
                                        <p:cTn id="19" dur="1" fill="hold">
                                          <p:stCondLst>
                                            <p:cond delay="0"/>
                                          </p:stCondLst>
                                        </p:cTn>
                                        <p:tgtEl>
                                          <p:spTgt spid="18"/>
                                        </p:tgtEl>
                                        <p:attrNameLst>
                                          <p:attrName>style.visibility</p:attrName>
                                        </p:attrNameLst>
                                      </p:cBhvr>
                                      <p:to>
                                        <p:strVal val="visible"/>
                                      </p:to>
                                    </p:set>
                                    <p:animEffect transition="in" filter="fade">
                                      <p:cBhvr>
                                        <p:cTn id="20" dur="1000"/>
                                        <p:tgtEl>
                                          <p:spTgt spid="18"/>
                                        </p:tgtEl>
                                      </p:cBhvr>
                                    </p:animEffect>
                                    <p:anim calcmode="lin" valueType="num">
                                      <p:cBhvr>
                                        <p:cTn id="21" dur="1000" fill="hold"/>
                                        <p:tgtEl>
                                          <p:spTgt spid="18"/>
                                        </p:tgtEl>
                                        <p:attrNameLst>
                                          <p:attrName>ppt_x</p:attrName>
                                        </p:attrNameLst>
                                      </p:cBhvr>
                                      <p:tavLst>
                                        <p:tav tm="0">
                                          <p:val>
                                            <p:strVal val="#ppt_x"/>
                                          </p:val>
                                        </p:tav>
                                        <p:tav tm="100000">
                                          <p:val>
                                            <p:strVal val="#ppt_x"/>
                                          </p:val>
                                        </p:tav>
                                      </p:tavLst>
                                    </p:anim>
                                    <p:anim calcmode="lin" valueType="num">
                                      <p:cBhvr>
                                        <p:cTn id="22"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00" y="0"/>
            <a:ext cx="12192000" cy="6859200"/>
          </a:xfrm>
          <a:prstGeom prst="rect">
            <a:avLst/>
          </a:prstGeom>
        </p:spPr>
      </p:pic>
      <p:sp>
        <p:nvSpPr>
          <p:cNvPr id="101" name="Freeform 5"/>
          <p:cNvSpPr/>
          <p:nvPr/>
        </p:nvSpPr>
        <p:spPr bwMode="auto">
          <a:xfrm>
            <a:off x="5751943" y="920247"/>
            <a:ext cx="1008112" cy="1011496"/>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C00000"/>
          </a:solidFill>
          <a:ln>
            <a:noFill/>
          </a:ln>
          <a:effectLst/>
        </p:spPr>
        <p:txBody>
          <a:bodyPr vert="horz" wrap="square" lIns="121920" tIns="60960" rIns="121920" bIns="60960" numCol="1" anchor="t" anchorCtr="0" compatLnSpc="1"/>
          <a:lstStyle/>
          <a:p>
            <a:endParaRPr lang="zh-CN" altLang="en-US" sz="2400">
              <a:gradFill>
                <a:gsLst>
                  <a:gs pos="0">
                    <a:prstClr val="white">
                      <a:lumMod val="95000"/>
                    </a:prstClr>
                  </a:gs>
                  <a:gs pos="100000">
                    <a:prstClr val="white"/>
                  </a:gs>
                </a:gsLst>
                <a:lin ang="5400000" scaled="0"/>
              </a:gradFill>
            </a:endParaRPr>
          </a:p>
        </p:txBody>
      </p:sp>
      <p:cxnSp>
        <p:nvCxnSpPr>
          <p:cNvPr id="102" name="直接连接符 101"/>
          <p:cNvCxnSpPr/>
          <p:nvPr/>
        </p:nvCxnSpPr>
        <p:spPr bwMode="auto">
          <a:xfrm>
            <a:off x="4375098" y="3033331"/>
            <a:ext cx="3761803" cy="0"/>
          </a:xfrm>
          <a:prstGeom prst="line">
            <a:avLst/>
          </a:prstGeom>
          <a:solidFill>
            <a:schemeClr val="accent1"/>
          </a:solidFill>
          <a:ln w="9525" cap="flat" cmpd="sng" algn="ctr">
            <a:solidFill>
              <a:srgbClr val="D10000"/>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4" name="TextBox 9"/>
          <p:cNvSpPr txBox="1"/>
          <p:nvPr/>
        </p:nvSpPr>
        <p:spPr>
          <a:xfrm>
            <a:off x="4663130" y="2026053"/>
            <a:ext cx="3185740" cy="1013460"/>
          </a:xfrm>
          <a:prstGeom prst="rect">
            <a:avLst/>
          </a:prstGeom>
          <a:noFill/>
        </p:spPr>
        <p:txBody>
          <a:bodyPr wrap="square" lIns="91388" tIns="45692" rIns="91388" bIns="45692" rtlCol="0">
            <a:spAutoFit/>
          </a:bodyPr>
          <a:lstStyle/>
          <a:p>
            <a:pPr algn="ctr">
              <a:defRPr/>
            </a:pPr>
            <a:r>
              <a:rPr lang="zh-CN" altLang="en-US" sz="6000" b="1" dirty="0">
                <a:solidFill>
                  <a:srgbClr val="C00000"/>
                </a:solidFill>
                <a:latin typeface="微软雅黑" panose="020B0503020204020204" charset="-122"/>
                <a:ea typeface="微软雅黑" panose="020B0503020204020204" charset="-122"/>
                <a:cs typeface="+mn-ea"/>
                <a:sym typeface="+mn-lt"/>
              </a:rPr>
              <a:t>第二章</a:t>
            </a:r>
          </a:p>
        </p:txBody>
      </p:sp>
      <p:sp>
        <p:nvSpPr>
          <p:cNvPr id="105" name="TextBox 9"/>
          <p:cNvSpPr txBox="1"/>
          <p:nvPr/>
        </p:nvSpPr>
        <p:spPr>
          <a:xfrm>
            <a:off x="2186602" y="3038475"/>
            <a:ext cx="8138795" cy="1475105"/>
          </a:xfrm>
          <a:prstGeom prst="rect">
            <a:avLst/>
          </a:prstGeom>
          <a:noFill/>
        </p:spPr>
        <p:txBody>
          <a:bodyPr wrap="square" lIns="91388" tIns="45692" rIns="91388" bIns="45692" rtlCol="0">
            <a:spAutoFit/>
          </a:bodyPr>
          <a:lstStyle/>
          <a:p>
            <a:pPr algn="ctr">
              <a:defRPr/>
            </a:pPr>
            <a:r>
              <a:rPr lang="zh-CN" altLang="en-US" sz="4500" b="1" dirty="0">
                <a:solidFill>
                  <a:srgbClr val="C00000"/>
                </a:solidFill>
                <a:latin typeface="微软雅黑" panose="020B0503020204020204" charset="-122"/>
                <a:ea typeface="微软雅黑" panose="020B0503020204020204" charset="-122"/>
                <a:cs typeface="+mn-ea"/>
                <a:sym typeface="+mn-lt"/>
              </a:rPr>
              <a:t>强化理论学习</a:t>
            </a:r>
          </a:p>
          <a:p>
            <a:pPr algn="ctr">
              <a:defRPr/>
            </a:pPr>
            <a:r>
              <a:rPr lang="zh-CN" altLang="en-US" sz="4500" b="1" dirty="0">
                <a:solidFill>
                  <a:srgbClr val="C00000"/>
                </a:solidFill>
                <a:latin typeface="微软雅黑" panose="020B0503020204020204" charset="-122"/>
                <a:ea typeface="微软雅黑" panose="020B0503020204020204" charset="-122"/>
                <a:cs typeface="+mn-ea"/>
                <a:sym typeface="+mn-lt"/>
              </a:rPr>
              <a:t>不断提升政治素养和业务能力</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4041">
        <p15:prstTrans prst="pageCurlDouble"/>
      </p:transition>
    </mc:Choice>
    <mc:Fallback>
      <p:transition spd="slow" advTm="404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p:cTn id="7" dur="1000" fill="hold"/>
                                        <p:tgtEl>
                                          <p:spTgt spid="101"/>
                                        </p:tgtEl>
                                        <p:attrNameLst>
                                          <p:attrName>ppt_w</p:attrName>
                                        </p:attrNameLst>
                                      </p:cBhvr>
                                      <p:tavLst>
                                        <p:tav tm="0">
                                          <p:val>
                                            <p:fltVal val="0"/>
                                          </p:val>
                                        </p:tav>
                                        <p:tav tm="100000">
                                          <p:val>
                                            <p:strVal val="#ppt_w"/>
                                          </p:val>
                                        </p:tav>
                                      </p:tavLst>
                                    </p:anim>
                                    <p:anim calcmode="lin" valueType="num">
                                      <p:cBhvr>
                                        <p:cTn id="8" dur="1000" fill="hold"/>
                                        <p:tgtEl>
                                          <p:spTgt spid="101"/>
                                        </p:tgtEl>
                                        <p:attrNameLst>
                                          <p:attrName>ppt_h</p:attrName>
                                        </p:attrNameLst>
                                      </p:cBhvr>
                                      <p:tavLst>
                                        <p:tav tm="0">
                                          <p:val>
                                            <p:fltVal val="0"/>
                                          </p:val>
                                        </p:tav>
                                        <p:tav tm="100000">
                                          <p:val>
                                            <p:strVal val="#ppt_h"/>
                                          </p:val>
                                        </p:tav>
                                      </p:tavLst>
                                    </p:anim>
                                    <p:animEffect transition="in" filter="fade">
                                      <p:cBhvr>
                                        <p:cTn id="9" dur="1000"/>
                                        <p:tgtEl>
                                          <p:spTgt spid="101"/>
                                        </p:tgtEl>
                                      </p:cBhvr>
                                    </p:animEffect>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02"/>
                                        </p:tgtEl>
                                        <p:attrNameLst>
                                          <p:attrName>style.visibility</p:attrName>
                                        </p:attrNameLst>
                                      </p:cBhvr>
                                      <p:to>
                                        <p:strVal val="visible"/>
                                      </p:to>
                                    </p:set>
                                    <p:animEffect transition="in" filter="barn(inVertical)">
                                      <p:cBhvr>
                                        <p:cTn id="13" dur="500"/>
                                        <p:tgtEl>
                                          <p:spTgt spid="102"/>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04"/>
                                        </p:tgtEl>
                                        <p:attrNameLst>
                                          <p:attrName>style.visibility</p:attrName>
                                        </p:attrNameLst>
                                      </p:cBhvr>
                                      <p:to>
                                        <p:strVal val="visible"/>
                                      </p:to>
                                    </p:set>
                                    <p:anim calcmode="lin" valueType="num">
                                      <p:cBhvr>
                                        <p:cTn id="17" dur="500" fill="hold"/>
                                        <p:tgtEl>
                                          <p:spTgt spid="10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04"/>
                                        </p:tgtEl>
                                        <p:attrNameLst>
                                          <p:attrName>ppt_y</p:attrName>
                                        </p:attrNameLst>
                                      </p:cBhvr>
                                      <p:tavLst>
                                        <p:tav tm="0">
                                          <p:val>
                                            <p:strVal val="#ppt_y"/>
                                          </p:val>
                                        </p:tav>
                                        <p:tav tm="100000">
                                          <p:val>
                                            <p:strVal val="#ppt_y"/>
                                          </p:val>
                                        </p:tav>
                                      </p:tavLst>
                                    </p:anim>
                                    <p:anim calcmode="lin" valueType="num">
                                      <p:cBhvr>
                                        <p:cTn id="19" dur="500" fill="hold"/>
                                        <p:tgtEl>
                                          <p:spTgt spid="10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0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04"/>
                                        </p:tgtEl>
                                      </p:cBhvr>
                                    </p:animEffect>
                                  </p:childTnLst>
                                </p:cTn>
                              </p:par>
                            </p:childTnLst>
                          </p:cTn>
                        </p:par>
                        <p:par>
                          <p:cTn id="22" fill="hold">
                            <p:stCondLst>
                              <p:cond delay="2099"/>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05"/>
                                        </p:tgtEl>
                                        <p:attrNameLst>
                                          <p:attrName>style.visibility</p:attrName>
                                        </p:attrNameLst>
                                      </p:cBhvr>
                                      <p:to>
                                        <p:strVal val="visible"/>
                                      </p:to>
                                    </p:set>
                                    <p:anim calcmode="lin" valueType="num">
                                      <p:cBhvr>
                                        <p:cTn id="25" dur="500" fill="hold"/>
                                        <p:tgtEl>
                                          <p:spTgt spid="105"/>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05"/>
                                        </p:tgtEl>
                                        <p:attrNameLst>
                                          <p:attrName>ppt_y</p:attrName>
                                        </p:attrNameLst>
                                      </p:cBhvr>
                                      <p:tavLst>
                                        <p:tav tm="0">
                                          <p:val>
                                            <p:strVal val="#ppt_y"/>
                                          </p:val>
                                        </p:tav>
                                        <p:tav tm="100000">
                                          <p:val>
                                            <p:strVal val="#ppt_y"/>
                                          </p:val>
                                        </p:tav>
                                      </p:tavLst>
                                    </p:anim>
                                    <p:anim calcmode="lin" valueType="num">
                                      <p:cBhvr>
                                        <p:cTn id="27" dur="500" fill="hold"/>
                                        <p:tgtEl>
                                          <p:spTgt spid="105"/>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05"/>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bldLvl="0" animBg="1"/>
      <p:bldP spid="104" grpId="0"/>
      <p:bldP spid="10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userDrawn="1"/>
        </p:nvSpPr>
        <p:spPr>
          <a:xfrm flipV="1">
            <a:off x="602" y="11089"/>
            <a:ext cx="12192000" cy="880337"/>
          </a:xfrm>
          <a:prstGeom prst="rect">
            <a:avLst/>
          </a:prstGeom>
          <a:solidFill>
            <a:srgbClr val="D1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矩形 9"/>
          <p:cNvSpPr/>
          <p:nvPr userDrawn="1"/>
        </p:nvSpPr>
        <p:spPr>
          <a:xfrm>
            <a:off x="602" y="939367"/>
            <a:ext cx="12191999" cy="60969"/>
          </a:xfrm>
          <a:prstGeom prst="rect">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panose="020F0502020204030204"/>
              <a:ea typeface="微软雅黑" panose="020B0503020204020204" charset="-122"/>
              <a:cs typeface="+mn-cs"/>
            </a:endParaRPr>
          </a:p>
        </p:txBody>
      </p:sp>
      <p:pic>
        <p:nvPicPr>
          <p:cNvPr id="9" name="Picture 2" descr="E:\0000000我图PPT\00001PNG素材\01党委政府\天安门抽象.png"/>
          <p:cNvPicPr>
            <a:picLocks noChangeAspect="1" noChangeArrowheads="1"/>
          </p:cNvPicPr>
          <p:nvPr userDrawn="1"/>
        </p:nvPicPr>
        <p:blipFill>
          <a:blip r:embed="rId3" cstate="print">
            <a:extLst>
              <a:ext uri="{BEBA8EAE-BF5A-486C-A8C5-ECC9F3942E4B}">
                <a14:imgProps xmlns:a14="http://schemas.microsoft.com/office/drawing/2010/main">
                  <a14:imgLayer r:embed="rId4">
                    <a14:imgEffect>
                      <a14:brightnessContrast bright="100000" contrast="24000"/>
                    </a14:imgEffect>
                  </a14:imgLayer>
                </a14:imgProps>
              </a:ext>
              <a:ext uri="{28A0092B-C50C-407E-A947-70E740481C1C}">
                <a14:useLocalDpi xmlns:a14="http://schemas.microsoft.com/office/drawing/2010/main" val="0"/>
              </a:ext>
            </a:extLst>
          </a:blip>
          <a:srcRect/>
          <a:stretch>
            <a:fillRect/>
          </a:stretch>
        </p:blipFill>
        <p:spPr bwMode="auto">
          <a:xfrm>
            <a:off x="10046748" y="-7877"/>
            <a:ext cx="2145852" cy="89930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p:cNvPicPr>
            <a:picLocks noChangeAspect="1" noChangeArrowheads="1"/>
          </p:cNvPicPr>
          <p:nvPr userDrawn="1"/>
        </p:nvPicPr>
        <p:blipFill>
          <a:blip r:embed="rId5" cstate="print">
            <a:extLst>
              <a:ext uri="{28A0092B-C50C-407E-A947-70E740481C1C}">
                <a14:useLocalDpi xmlns:a14="http://schemas.microsoft.com/office/drawing/2010/main" val="0"/>
              </a:ext>
            </a:extLst>
          </a:blip>
          <a:stretch>
            <a:fillRect/>
          </a:stretch>
        </p:blipFill>
        <p:spPr bwMode="auto">
          <a:xfrm>
            <a:off x="191944" y="86684"/>
            <a:ext cx="1226921" cy="72914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4"/>
          <p:cNvSpPr txBox="1"/>
          <p:nvPr/>
        </p:nvSpPr>
        <p:spPr>
          <a:xfrm>
            <a:off x="1416080" y="340532"/>
            <a:ext cx="3230880" cy="460375"/>
          </a:xfrm>
          <a:prstGeom prst="rect">
            <a:avLst/>
          </a:prstGeom>
          <a:noFill/>
        </p:spPr>
        <p:txBody>
          <a:bodyPr wrap="none" lIns="91440" tIns="45720" rIns="91440" bIns="45720" rtlCol="0">
            <a:spAutoFit/>
          </a:bodyPr>
          <a:lstStyle/>
          <a:p>
            <a:pPr algn="l"/>
            <a:r>
              <a:rPr lang="zh-CN" altLang="en-US" sz="2400" b="1" dirty="0">
                <a:solidFill>
                  <a:schemeClr val="bg1"/>
                </a:solidFill>
                <a:latin typeface="微软雅黑" panose="020B0503020204020204" charset="-122"/>
                <a:ea typeface="微软雅黑" panose="020B0503020204020204" charset="-122"/>
              </a:rPr>
              <a:t>一是严格落实党建政策</a:t>
            </a:r>
          </a:p>
        </p:txBody>
      </p:sp>
      <p:pic>
        <p:nvPicPr>
          <p:cNvPr id="16" name="图片 15" descr="246de5d3ff26528e22228fd3489e033c"/>
          <p:cNvPicPr>
            <a:picLocks noChangeAspect="1"/>
          </p:cNvPicPr>
          <p:nvPr/>
        </p:nvPicPr>
        <p:blipFill>
          <a:blip r:embed="rId6"/>
          <a:stretch>
            <a:fillRect/>
          </a:stretch>
        </p:blipFill>
        <p:spPr>
          <a:xfrm>
            <a:off x="-13369" y="5490809"/>
            <a:ext cx="12216131" cy="1385571"/>
          </a:xfrm>
          <a:prstGeom prst="rect">
            <a:avLst/>
          </a:prstGeom>
        </p:spPr>
      </p:pic>
      <p:grpSp>
        <p:nvGrpSpPr>
          <p:cNvPr id="3" name="组合 2"/>
          <p:cNvGrpSpPr/>
          <p:nvPr/>
        </p:nvGrpSpPr>
        <p:grpSpPr>
          <a:xfrm>
            <a:off x="1165366" y="1852938"/>
            <a:ext cx="1800000" cy="3108051"/>
            <a:chOff x="1811025" y="1689040"/>
            <a:chExt cx="1800000" cy="3108051"/>
          </a:xfrm>
        </p:grpSpPr>
        <p:sp>
          <p:nvSpPr>
            <p:cNvPr id="4" name="矩形: 圆角 3"/>
            <p:cNvSpPr/>
            <p:nvPr/>
          </p:nvSpPr>
          <p:spPr>
            <a:xfrm>
              <a:off x="1811025" y="3537091"/>
              <a:ext cx="1800000" cy="1260000"/>
            </a:xfrm>
            <a:prstGeom prst="roundRect">
              <a:avLst>
                <a:gd name="adj" fmla="val 1307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gradFill>
                    <a:gsLst>
                      <a:gs pos="90000">
                        <a:srgbClr val="C00000"/>
                      </a:gs>
                      <a:gs pos="30000">
                        <a:srgbClr val="FF0000"/>
                      </a:gs>
                    </a:gsLst>
                    <a:lin ang="5400000" scaled="0"/>
                  </a:gradFill>
                  <a:latin typeface="微软雅黑" panose="020B0503020204020204" charset="-122"/>
                  <a:ea typeface="微软雅黑" panose="020B0503020204020204" charset="-122"/>
                </a:rPr>
                <a:t>第一部分  </a:t>
              </a:r>
              <a:endParaRPr lang="en-US" altLang="zh-CN" sz="2800" b="1" dirty="0">
                <a:gradFill>
                  <a:gsLst>
                    <a:gs pos="90000">
                      <a:srgbClr val="C00000"/>
                    </a:gs>
                    <a:gs pos="30000">
                      <a:srgbClr val="FF0000"/>
                    </a:gs>
                  </a:gsLst>
                  <a:lin ang="5400000" scaled="0"/>
                </a:gradFill>
                <a:latin typeface="微软雅黑" panose="020B0503020204020204" charset="-122"/>
                <a:ea typeface="微软雅黑" panose="020B0503020204020204" charset="-122"/>
              </a:endParaRPr>
            </a:p>
            <a:p>
              <a:pPr algn="ctr"/>
              <a:r>
                <a:rPr lang="zh-CN" altLang="en-US" sz="2800" b="1" dirty="0">
                  <a:gradFill>
                    <a:gsLst>
                      <a:gs pos="90000">
                        <a:srgbClr val="C00000"/>
                      </a:gs>
                      <a:gs pos="30000">
                        <a:srgbClr val="FF0000"/>
                      </a:gs>
                    </a:gsLst>
                    <a:lin ang="5400000" scaled="0"/>
                  </a:gradFill>
                  <a:latin typeface="微软雅黑" panose="020B0503020204020204" charset="-122"/>
                  <a:ea typeface="微软雅黑" panose="020B0503020204020204" charset="-122"/>
                </a:rPr>
                <a:t>主体部分</a:t>
              </a:r>
              <a:endParaRPr lang="en-US" altLang="zh-CN" sz="2800" b="1" dirty="0">
                <a:gradFill>
                  <a:gsLst>
                    <a:gs pos="90000">
                      <a:srgbClr val="C00000"/>
                    </a:gs>
                    <a:gs pos="30000">
                      <a:srgbClr val="FF0000"/>
                    </a:gs>
                  </a:gsLst>
                  <a:lin ang="5400000" scaled="0"/>
                </a:gradFill>
                <a:latin typeface="微软雅黑" panose="020B0503020204020204" charset="-122"/>
                <a:ea typeface="微软雅黑" panose="020B0503020204020204" charset="-122"/>
              </a:endParaRPr>
            </a:p>
          </p:txBody>
        </p:sp>
        <p:grpSp>
          <p:nvGrpSpPr>
            <p:cNvPr id="5" name="组合 4"/>
            <p:cNvGrpSpPr/>
            <p:nvPr/>
          </p:nvGrpSpPr>
          <p:grpSpPr>
            <a:xfrm>
              <a:off x="1811025" y="1689040"/>
              <a:ext cx="1800000" cy="1800000"/>
              <a:chOff x="3851921" y="107991"/>
              <a:chExt cx="1792566" cy="1792567"/>
            </a:xfrm>
            <a:gradFill>
              <a:gsLst>
                <a:gs pos="75000">
                  <a:srgbClr val="C00000"/>
                </a:gs>
                <a:gs pos="25000">
                  <a:srgbClr val="FF0000"/>
                </a:gs>
              </a:gsLst>
              <a:lin ang="2700000" scaled="0"/>
            </a:gradFill>
          </p:grpSpPr>
          <p:sp>
            <p:nvSpPr>
              <p:cNvPr id="2" name="Freeform 29"/>
              <p:cNvSpPr/>
              <p:nvPr/>
            </p:nvSpPr>
            <p:spPr bwMode="auto">
              <a:xfrm>
                <a:off x="4401088" y="564469"/>
                <a:ext cx="867835" cy="77549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8" name="任意多边形 14"/>
              <p:cNvSpPr/>
              <p:nvPr/>
            </p:nvSpPr>
            <p:spPr>
              <a:xfrm>
                <a:off x="3851921" y="107991"/>
                <a:ext cx="1792566" cy="1792567"/>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grpSp>
      </p:grpSp>
      <p:sp>
        <p:nvSpPr>
          <p:cNvPr id="18" name="矩形 17"/>
          <p:cNvSpPr/>
          <p:nvPr/>
        </p:nvSpPr>
        <p:spPr>
          <a:xfrm>
            <a:off x="3343802" y="2458080"/>
            <a:ext cx="8013072" cy="2553335"/>
          </a:xfrm>
          <a:prstGeom prst="rect">
            <a:avLst/>
          </a:prstGeom>
        </p:spPr>
        <p:txBody>
          <a:bodyPr wrap="square">
            <a:spAutoFit/>
          </a:bodyPr>
          <a:lstStyle/>
          <a:p>
            <a:pPr marL="285750" indent="-285750">
              <a:buFont typeface="Wingdings" panose="05000000000000000000" pitchFamily="2" charset="2"/>
              <a:buChar char="l"/>
            </a:pPr>
            <a:r>
              <a:rPr lang="zh-CN" altLang="en-US" sz="2000" dirty="0">
                <a:solidFill>
                  <a:schemeClr val="tx1">
                    <a:lumMod val="95000"/>
                    <a:lumOff val="5000"/>
                  </a:schemeClr>
                </a:solidFill>
                <a:latin typeface="微软雅黑" panose="020B0503020204020204" charset="-122"/>
                <a:ea typeface="微软雅黑" panose="020B0503020204020204" charset="-122"/>
              </a:rPr>
              <a:t>严格按照《市委落实基层党建工作责任制实施办法》，进一步明确了基层党建工作的内容、措施、责任和目标，并把抓基层党建工作责任制的落实情况，作为党政领导班子和领导干部考核的重要内容；按照《基层组织建设考核评价办法》，严格落实考评结果与党组织及其负责人的评优评先、提拔重用挂钩制度，实现党建工作制度和活动开展常态化；坚持党建联席会制度，制定党建工作联席会议事规则，市委办党总支组成人员定期参加党建联席会，集中研究解决党建工作中的各项重大事宜，做好党建落实工作。</a:t>
            </a:r>
          </a:p>
        </p:txBody>
      </p:sp>
      <p:grpSp>
        <p:nvGrpSpPr>
          <p:cNvPr id="28" name="组合 27"/>
          <p:cNvGrpSpPr/>
          <p:nvPr/>
        </p:nvGrpSpPr>
        <p:grpSpPr>
          <a:xfrm>
            <a:off x="3620338" y="1867990"/>
            <a:ext cx="7459994" cy="432000"/>
            <a:chOff x="3886825" y="1796061"/>
            <a:chExt cx="7459994" cy="432000"/>
          </a:xfrm>
        </p:grpSpPr>
        <p:cxnSp>
          <p:nvCxnSpPr>
            <p:cNvPr id="13" name="直接连接符 12"/>
            <p:cNvCxnSpPr/>
            <p:nvPr/>
          </p:nvCxnSpPr>
          <p:spPr>
            <a:xfrm>
              <a:off x="3886825" y="2035893"/>
              <a:ext cx="3265366" cy="528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星形: 五角 14"/>
            <p:cNvSpPr/>
            <p:nvPr/>
          </p:nvSpPr>
          <p:spPr>
            <a:xfrm>
              <a:off x="7400822" y="1796061"/>
              <a:ext cx="432000" cy="432000"/>
            </a:xfrm>
            <a:prstGeom prst="star5">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cxnSp>
          <p:nvCxnSpPr>
            <p:cNvPr id="27" name="直接连接符 26"/>
            <p:cNvCxnSpPr/>
            <p:nvPr/>
          </p:nvCxnSpPr>
          <p:spPr>
            <a:xfrm>
              <a:off x="8081453" y="2035893"/>
              <a:ext cx="3265366" cy="528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5200">
        <p15:prstTrans prst="pageCurlDouble"/>
      </p:transition>
    </mc:Choice>
    <mc:Fallback>
      <p:transition spd="slow" advTm="52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125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275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childTnLst>
                                </p:cTn>
                              </p:par>
                              <p:par>
                                <p:cTn id="12" presetID="2" presetClass="entr" presetSubtype="2" decel="100000" fill="hold" grpId="0" nodeType="withEffect">
                                  <p:stCondLst>
                                    <p:cond delay="3250"/>
                                  </p:stCondLst>
                                  <p:childTnLst>
                                    <p:set>
                                      <p:cBhvr>
                                        <p:cTn id="13" dur="1" fill="hold">
                                          <p:stCondLst>
                                            <p:cond delay="0"/>
                                          </p:stCondLst>
                                        </p:cTn>
                                        <p:tgtEl>
                                          <p:spTgt spid="18"/>
                                        </p:tgtEl>
                                        <p:attrNameLst>
                                          <p:attrName>style.visibility</p:attrName>
                                        </p:attrNameLst>
                                      </p:cBhvr>
                                      <p:to>
                                        <p:strVal val="visible"/>
                                      </p:to>
                                    </p:set>
                                    <p:anim calcmode="lin" valueType="num">
                                      <p:cBhvr additive="base">
                                        <p:cTn id="14" dur="1500" fill="hold"/>
                                        <p:tgtEl>
                                          <p:spTgt spid="18"/>
                                        </p:tgtEl>
                                        <p:attrNameLst>
                                          <p:attrName>ppt_x</p:attrName>
                                        </p:attrNameLst>
                                      </p:cBhvr>
                                      <p:tavLst>
                                        <p:tav tm="0">
                                          <p:val>
                                            <p:strVal val="1+#ppt_w/2"/>
                                          </p:val>
                                        </p:tav>
                                        <p:tav tm="100000">
                                          <p:val>
                                            <p:strVal val="#ppt_x"/>
                                          </p:val>
                                        </p:tav>
                                      </p:tavLst>
                                    </p:anim>
                                    <p:anim calcmode="lin" valueType="num">
                                      <p:cBhvr additive="base">
                                        <p:cTn id="15" dur="1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1784</Words>
  <Application>Microsoft Office PowerPoint</Application>
  <PresentationFormat>宽屏</PresentationFormat>
  <Paragraphs>114</Paragraphs>
  <Slides>25</Slides>
  <Notes>25</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25</vt:i4>
      </vt:variant>
    </vt:vector>
  </HeadingPairs>
  <TitlesOfParts>
    <vt:vector size="34" baseType="lpstr">
      <vt:lpstr>等线</vt:lpstr>
      <vt:lpstr>方正大标宋简体</vt:lpstr>
      <vt:lpstr>宋体</vt:lpstr>
      <vt:lpstr>微软雅黑</vt:lpstr>
      <vt:lpstr>Arial</vt:lpstr>
      <vt:lpstr>Calibri</vt:lpstr>
      <vt:lpstr>Calibri Light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9</cp:revision>
  <dcterms:created xsi:type="dcterms:W3CDTF">2017-10-28T12:29:00Z</dcterms:created>
  <dcterms:modified xsi:type="dcterms:W3CDTF">2017-10-29T06:24:45Z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2052-10.1.0.6876</vt:lpwstr>
  </property>
</Properties>
</file>