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609" r:id="rId2"/>
    <p:sldId id="520" r:id="rId3"/>
    <p:sldId id="689" r:id="rId4"/>
    <p:sldId id="690" r:id="rId5"/>
    <p:sldId id="703" r:id="rId6"/>
    <p:sldId id="704" r:id="rId7"/>
    <p:sldId id="691" r:id="rId8"/>
    <p:sldId id="709" r:id="rId9"/>
    <p:sldId id="710" r:id="rId10"/>
    <p:sldId id="711" r:id="rId11"/>
    <p:sldId id="714" r:id="rId12"/>
    <p:sldId id="716" r:id="rId13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2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37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4714" autoAdjust="0"/>
  </p:normalViewPr>
  <p:slideViewPr>
    <p:cSldViewPr>
      <p:cViewPr varScale="1">
        <p:scale>
          <a:sx n="98" d="100"/>
          <a:sy n="98" d="100"/>
        </p:scale>
        <p:origin x="750" y="78"/>
      </p:cViewPr>
      <p:guideLst>
        <p:guide orient="horz" pos="15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187" y="-86"/>
      </p:cViewPr>
      <p:guideLst>
        <p:guide orient="horz" pos="282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745CF-6056-4243-83E8-6B6D07A56D6D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3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6B4A6-81A5-4238-8525-7C6EBCF44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494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271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60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770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697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05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63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151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945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559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950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867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353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 bwMode="auto">
          <a:xfrm>
            <a:off x="-6834" y="0"/>
            <a:ext cx="9151073" cy="5144639"/>
          </a:xfrm>
          <a:prstGeom prst="rect">
            <a:avLst/>
          </a:prstGeom>
          <a:blipFill dpi="0" rotWithShape="1">
            <a:blip r:embed="rId2">
              <a:alphaModFix amt="34000"/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79" tIns="34289" rIns="68579" bIns="34289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 bwMode="auto">
          <a:xfrm>
            <a:off x="-6834" y="0"/>
            <a:ext cx="9151073" cy="5144639"/>
          </a:xfrm>
          <a:prstGeom prst="rect">
            <a:avLst/>
          </a:prstGeom>
          <a:blipFill dpi="0" rotWithShape="1">
            <a:blip r:embed="rId2">
              <a:alphaModFix amt="34000"/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79" tIns="34289" rIns="68579" bIns="34289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263" y="4266432"/>
            <a:ext cx="4030713" cy="6821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69770" b="5929"/>
          <a:stretch>
            <a:fillRect/>
          </a:stretch>
        </p:blipFill>
        <p:spPr>
          <a:xfrm>
            <a:off x="0" y="4786543"/>
            <a:ext cx="9155669" cy="3571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898" y="4256907"/>
            <a:ext cx="4030713" cy="6821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69770" b="5929"/>
          <a:stretch>
            <a:fillRect/>
          </a:stretch>
        </p:blipFill>
        <p:spPr>
          <a:xfrm>
            <a:off x="635" y="4777018"/>
            <a:ext cx="9155669" cy="357166"/>
          </a:xfrm>
          <a:prstGeom prst="rect">
            <a:avLst/>
          </a:prstGeom>
        </p:spPr>
      </p:pic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5000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3" name="Rectangle 3"/>
          <p:cNvSpPr>
            <a:spLocks noChangeArrowheads="1"/>
          </p:cNvSpPr>
          <p:nvPr/>
        </p:nvSpPr>
        <p:spPr bwMode="auto">
          <a:xfrm>
            <a:off x="467964" y="4894552"/>
            <a:ext cx="1440547" cy="14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9717" tIns="34858" rIns="69717" bIns="34858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de-DE" altLang="en-US" sz="750" b="1" i="1">
                <a:solidFill>
                  <a:srgbClr val="FFFFFF"/>
                </a:solidFill>
                <a:ea typeface="华文细黑" panose="02010600040101010101" pitchFamily="2" charset="-122"/>
              </a:rPr>
              <a:t>Page </a:t>
            </a:r>
            <a:r>
              <a:rPr lang="de-DE" altLang="en-US" sz="750" b="1" i="1">
                <a:solidFill>
                  <a:srgbClr val="FFFFFF"/>
                </a:solidFill>
                <a:ea typeface="华文细黑" panose="02010600040101010101" pitchFamily="2" charset="-122"/>
                <a:sym typeface="MS UI Gothic" panose="020B0600070205080204" pitchFamily="34" charset="-128"/>
              </a:rPr>
              <a:t></a:t>
            </a:r>
            <a:r>
              <a:rPr lang="de-DE" altLang="en-US" sz="750" b="1" i="1">
                <a:solidFill>
                  <a:srgbClr val="FFFFFF"/>
                </a:solidFill>
                <a:ea typeface="华文细黑" panose="02010600040101010101" pitchFamily="2" charset="-122"/>
              </a:rPr>
              <a:t> </a:t>
            </a:r>
            <a:fld id="{4FCDD705-F6AA-489F-ABE8-CA79C0192DD6}" type="slidenum">
              <a:rPr lang="zh-CN" altLang="en-US" sz="750" b="1" i="1">
                <a:solidFill>
                  <a:srgbClr val="FFFFFF"/>
                </a:solidFill>
                <a:ea typeface="华文细黑" panose="02010600040101010101" pitchFamily="2" charset="-122"/>
              </a:rPr>
              <a:t>‹#›</a:t>
            </a:fld>
            <a:endParaRPr lang="en-US" sz="750" b="1" i="1" dirty="0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advTm="5000">
    <p:dissolv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195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6482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2964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9446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5928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1620" indent="-261620" algn="l" rtl="0" fontAlgn="base">
        <a:lnSpc>
          <a:spcPct val="12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n"/>
        <a:defRPr sz="1500" b="1">
          <a:solidFill>
            <a:schemeClr val="bg1"/>
          </a:solidFill>
          <a:latin typeface="+mn-lt"/>
          <a:ea typeface="+mn-ea"/>
          <a:cs typeface="+mn-cs"/>
        </a:defRPr>
      </a:lvl1pPr>
      <a:lvl2pPr marL="566420" indent="-217805" algn="l" rtl="0" fontAlgn="base">
        <a:lnSpc>
          <a:spcPct val="12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n"/>
        <a:defRPr b="1">
          <a:solidFill>
            <a:schemeClr val="bg1"/>
          </a:solidFill>
          <a:latin typeface="+mn-lt"/>
          <a:ea typeface="+mn-ea"/>
        </a:defRPr>
      </a:lvl2pPr>
      <a:lvl3pPr marL="871220" indent="-173990" algn="l" rtl="0" fontAlgn="base">
        <a:lnSpc>
          <a:spcPct val="12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n"/>
        <a:defRPr sz="1200" b="1">
          <a:solidFill>
            <a:schemeClr val="bg1"/>
          </a:solidFill>
          <a:latin typeface="+mn-lt"/>
          <a:ea typeface="+mn-ea"/>
        </a:defRPr>
      </a:lvl3pPr>
      <a:lvl4pPr marL="1219835" indent="-173990" algn="l" rtl="0" fontAlgn="base">
        <a:lnSpc>
          <a:spcPct val="120000"/>
        </a:lnSpc>
        <a:spcBef>
          <a:spcPct val="15000"/>
        </a:spcBef>
        <a:spcAft>
          <a:spcPct val="0"/>
        </a:spcAft>
        <a:buFont typeface="Wingdings" panose="05000000000000000000" pitchFamily="2" charset="2"/>
        <a:buChar char="n"/>
        <a:defRPr sz="1050" b="1">
          <a:solidFill>
            <a:schemeClr val="bg1"/>
          </a:solidFill>
          <a:latin typeface="+mn-lt"/>
          <a:ea typeface="+mn-ea"/>
        </a:defRPr>
      </a:lvl4pPr>
      <a:lvl5pPr marL="1568450" indent="-173990" algn="l" rtl="0" fontAlgn="base">
        <a:spcBef>
          <a:spcPct val="15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1917065" indent="-173990" algn="l" rtl="0" fontAlgn="base">
        <a:spcBef>
          <a:spcPct val="15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2265680" indent="-173990" algn="l" rtl="0" fontAlgn="base">
        <a:spcBef>
          <a:spcPct val="15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2614295" indent="-173990" algn="l" rtl="0" fontAlgn="base">
        <a:spcBef>
          <a:spcPct val="15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2962910" indent="-173990" algn="l" rtl="0" fontAlgn="base">
        <a:spcBef>
          <a:spcPct val="15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9659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8615" algn="l" defTabSz="69659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97230" algn="l" defTabSz="69659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45845" algn="l" defTabSz="69659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94460" algn="l" defTabSz="69659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43075" algn="l" defTabSz="69659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91690" algn="l" defTabSz="69659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40305" algn="l" defTabSz="69659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88920" algn="l" defTabSz="69659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12"/>
          <a:stretch>
            <a:fillRect/>
          </a:stretch>
        </p:blipFill>
        <p:spPr>
          <a:xfrm>
            <a:off x="760" y="931"/>
            <a:ext cx="9142717" cy="51427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52" y="2621170"/>
            <a:ext cx="7217626" cy="25225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95" y="2818765"/>
            <a:ext cx="2880995" cy="232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" y="3764915"/>
            <a:ext cx="7127240" cy="1378585"/>
          </a:xfrm>
          <a:prstGeom prst="rect">
            <a:avLst/>
          </a:prstGeom>
        </p:spPr>
      </p:pic>
      <p:pic>
        <p:nvPicPr>
          <p:cNvPr id="11" name="Picture 4" descr="C:\Documents and Settings\Administrator\My Documents\各行各业素材\党政4\未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930" y="591820"/>
            <a:ext cx="1266825" cy="1147445"/>
          </a:xfrm>
          <a:prstGeom prst="rect">
            <a:avLst/>
          </a:prstGeom>
          <a:noFill/>
          <a:effectLst>
            <a:outerShdw blurRad="355600" dist="2159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85" y="1325847"/>
            <a:ext cx="2021398" cy="80713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13228" y="1663308"/>
            <a:ext cx="25017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 smtClean="0">
                <a:solidFill>
                  <a:srgbClr val="C00002"/>
                </a:solidFill>
                <a:effectLst>
                  <a:reflection blurRad="152400" stA="54000" endPos="32000" dist="254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光辉的历程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57851" y="1663307"/>
            <a:ext cx="25017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2"/>
                </a:solidFill>
                <a:effectLst>
                  <a:reflection blurRad="152400" stA="54000" endPos="32000" dist="254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伟大的成就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16275" y="2621280"/>
            <a:ext cx="38785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热烈庆祝中国共产党成立</a:t>
            </a:r>
            <a:r>
              <a:rPr lang="en-US" altLang="zh-CN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763720" y="224365"/>
            <a:ext cx="647527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改革开放◆大伟大历史转折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右箭头 2"/>
          <p:cNvSpPr>
            <a:spLocks noChangeArrowheads="1"/>
          </p:cNvSpPr>
          <p:nvPr/>
        </p:nvSpPr>
        <p:spPr bwMode="auto">
          <a:xfrm>
            <a:off x="3463748" y="2314919"/>
            <a:ext cx="2243380" cy="1398311"/>
          </a:xfrm>
          <a:prstGeom prst="rightArrow">
            <a:avLst>
              <a:gd name="adj1" fmla="val 50000"/>
              <a:gd name="adj2" fmla="val 39528"/>
            </a:avLst>
          </a:prstGeom>
          <a:solidFill>
            <a:srgbClr val="C00000"/>
          </a:solidFill>
          <a:ln w="9525" cmpd="sng">
            <a:noFill/>
            <a:miter lim="800000"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dirty="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两个伟大</a:t>
            </a:r>
            <a:endParaRPr lang="en-US" altLang="zh-CN" sz="2100" dirty="0">
              <a:solidFill>
                <a:srgbClr val="FFFFFF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  <a:p>
            <a:pPr algn="ctr" eaLnBrk="1" hangingPunct="1"/>
            <a:r>
              <a:rPr lang="zh-CN" altLang="en-US" sz="2100" dirty="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历史转折</a:t>
            </a:r>
          </a:p>
        </p:txBody>
      </p:sp>
      <p:sp>
        <p:nvSpPr>
          <p:cNvPr id="5" name="棱台 7"/>
          <p:cNvSpPr>
            <a:spLocks noChangeArrowheads="1"/>
          </p:cNvSpPr>
          <p:nvPr/>
        </p:nvSpPr>
        <p:spPr bwMode="auto">
          <a:xfrm>
            <a:off x="6299598" y="1928570"/>
            <a:ext cx="1607344" cy="1339454"/>
          </a:xfrm>
          <a:prstGeom prst="bevel">
            <a:avLst>
              <a:gd name="adj" fmla="val 12500"/>
            </a:avLst>
          </a:prstGeom>
          <a:noFill/>
          <a:ln w="25400" cmpd="sng">
            <a:noFill/>
            <a:round/>
          </a:ln>
        </p:spPr>
        <p:txBody>
          <a:bodyPr anchor="ctr"/>
          <a:lstStyle/>
          <a:p>
            <a:endParaRPr lang="zh-CN" altLang="en-US" dirty="0">
              <a:solidFill>
                <a:srgbClr val="0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695192" y="1635964"/>
            <a:ext cx="1999223" cy="883714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eaLnBrk="1" hangingPunct="1"/>
            <a:r>
              <a:rPr lang="zh-CN" altLang="en-US" sz="1400" dirty="0">
                <a:solidFill>
                  <a:srgbClr val="000000"/>
                </a:solidFill>
              </a:rPr>
              <a:t> 从</a:t>
            </a:r>
            <a:r>
              <a:rPr lang="en-US" altLang="zh-CN" sz="1400" dirty="0">
                <a:solidFill>
                  <a:srgbClr val="000000"/>
                </a:solidFill>
              </a:rPr>
              <a:t>1978</a:t>
            </a:r>
            <a:r>
              <a:rPr lang="zh-CN" altLang="en-US" sz="1400" dirty="0">
                <a:solidFill>
                  <a:srgbClr val="000000"/>
                </a:solidFill>
              </a:rPr>
              <a:t>年到</a:t>
            </a:r>
            <a:r>
              <a:rPr lang="en-US" altLang="zh-CN" sz="1400" dirty="0">
                <a:solidFill>
                  <a:srgbClr val="000000"/>
                </a:solidFill>
              </a:rPr>
              <a:t>2010</a:t>
            </a:r>
            <a:r>
              <a:rPr lang="zh-CN" altLang="en-US" sz="1400" dirty="0">
                <a:solidFill>
                  <a:srgbClr val="000000"/>
                </a:solidFill>
              </a:rPr>
              <a:t>年，我国经济总量上升为</a:t>
            </a:r>
            <a:r>
              <a:rPr lang="zh-CN" altLang="en-US" b="1" dirty="0">
                <a:solidFill>
                  <a:srgbClr val="C00000"/>
                </a:solidFill>
              </a:rPr>
              <a:t>世界第二</a:t>
            </a:r>
            <a:r>
              <a:rPr lang="zh-CN" altLang="en-US" sz="1400" dirty="0">
                <a:solidFill>
                  <a:srgbClr val="C00000"/>
                </a:solidFill>
              </a:rPr>
              <a:t>。</a:t>
            </a:r>
            <a:endParaRPr lang="en-US" altLang="zh-CN" sz="1400" dirty="0">
              <a:solidFill>
                <a:srgbClr val="C0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44449" y="1727326"/>
            <a:ext cx="1936655" cy="870971"/>
            <a:chOff x="1344449" y="1727008"/>
            <a:chExt cx="1936655" cy="870971"/>
          </a:xfrm>
        </p:grpSpPr>
        <p:sp>
          <p:nvSpPr>
            <p:cNvPr id="8" name="圆角矩形 7"/>
            <p:cNvSpPr/>
            <p:nvPr/>
          </p:nvSpPr>
          <p:spPr bwMode="auto">
            <a:xfrm>
              <a:off x="1344449" y="1727008"/>
              <a:ext cx="1936655" cy="870971"/>
            </a:xfrm>
            <a:prstGeom prst="roundRect">
              <a:avLst>
                <a:gd name="adj" fmla="val 5283"/>
              </a:avLst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1513439" y="1860335"/>
              <a:ext cx="1598674" cy="604316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00000"/>
                  </a:solidFill>
                </a:rPr>
                <a:t>计划经济体制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75705" y="1727326"/>
            <a:ext cx="1936655" cy="870971"/>
            <a:chOff x="5875705" y="1727008"/>
            <a:chExt cx="1936655" cy="870971"/>
          </a:xfrm>
          <a:gradFill>
            <a:gsLst>
              <a:gs pos="0">
                <a:srgbClr val="C00000"/>
              </a:gs>
              <a:gs pos="50000">
                <a:srgbClr val="FF0000"/>
              </a:gs>
              <a:gs pos="100000">
                <a:srgbClr val="C00000"/>
              </a:gs>
            </a:gsLst>
            <a:lin ang="5400000" scaled="0"/>
          </a:gradFill>
        </p:grpSpPr>
        <p:sp>
          <p:nvSpPr>
            <p:cNvPr id="11" name="圆角矩形 10"/>
            <p:cNvSpPr/>
            <p:nvPr/>
          </p:nvSpPr>
          <p:spPr bwMode="auto">
            <a:xfrm>
              <a:off x="5875705" y="1727008"/>
              <a:ext cx="1936655" cy="870971"/>
            </a:xfrm>
            <a:prstGeom prst="roundRect">
              <a:avLst>
                <a:gd name="adj" fmla="val 5283"/>
              </a:avLst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6064720" y="1860335"/>
              <a:ext cx="1622631" cy="604316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社会主义市场经济体制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44448" y="3375548"/>
            <a:ext cx="1936655" cy="870971"/>
            <a:chOff x="1344448" y="3375230"/>
            <a:chExt cx="1936655" cy="870971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1344448" y="3375230"/>
              <a:ext cx="1936655" cy="870971"/>
            </a:xfrm>
            <a:prstGeom prst="roundRect">
              <a:avLst>
                <a:gd name="adj" fmla="val 5283"/>
              </a:avLst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1696082" y="3508557"/>
              <a:ext cx="1233387" cy="604316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C00000"/>
                  </a:solidFill>
                </a:rPr>
                <a:t>封闭社会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75705" y="3375548"/>
            <a:ext cx="1936655" cy="870971"/>
            <a:chOff x="5875705" y="3375230"/>
            <a:chExt cx="1936655" cy="870971"/>
          </a:xfrm>
          <a:gradFill>
            <a:gsLst>
              <a:gs pos="0">
                <a:srgbClr val="C00000"/>
              </a:gs>
              <a:gs pos="50000">
                <a:srgbClr val="FF0000"/>
              </a:gs>
              <a:gs pos="100000">
                <a:srgbClr val="C00000"/>
              </a:gs>
            </a:gsLst>
            <a:lin ang="5400000" scaled="0"/>
          </a:gradFill>
        </p:grpSpPr>
        <p:sp>
          <p:nvSpPr>
            <p:cNvPr id="17" name="圆角矩形 16"/>
            <p:cNvSpPr/>
            <p:nvPr/>
          </p:nvSpPr>
          <p:spPr bwMode="auto">
            <a:xfrm>
              <a:off x="5875705" y="3375230"/>
              <a:ext cx="1936655" cy="870971"/>
            </a:xfrm>
            <a:prstGeom prst="roundRect">
              <a:avLst>
                <a:gd name="adj" fmla="val 5283"/>
              </a:avLst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>
              <a:off x="6269687" y="3508557"/>
              <a:ext cx="1148690" cy="604316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开放社会</a:t>
              </a:r>
            </a:p>
          </p:txBody>
        </p:sp>
      </p:grpSp>
      <p:cxnSp>
        <p:nvCxnSpPr>
          <p:cNvPr id="21" name="直接连接符 20"/>
          <p:cNvCxnSpPr/>
          <p:nvPr/>
        </p:nvCxnSpPr>
        <p:spPr bwMode="auto">
          <a:xfrm>
            <a:off x="1344448" y="3014074"/>
            <a:ext cx="21193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接连接符 21"/>
          <p:cNvCxnSpPr/>
          <p:nvPr/>
        </p:nvCxnSpPr>
        <p:spPr bwMode="auto">
          <a:xfrm>
            <a:off x="5696111" y="3014074"/>
            <a:ext cx="21193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" name="Picture 4" descr="C:\Documents and Settings\Administrator\My Documents\各行各业素材\党政4\未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" y="139700"/>
            <a:ext cx="760095" cy="6883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963" y="4266432"/>
            <a:ext cx="4030713" cy="6821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69770" b="5929"/>
          <a:stretch>
            <a:fillRect/>
          </a:stretch>
        </p:blipFill>
        <p:spPr>
          <a:xfrm>
            <a:off x="-5715" y="4777018"/>
            <a:ext cx="9155669" cy="357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38 0.00061 L -1.66667E-6 4.32099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19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4" grpId="0" bldLvl="0" animBg="1"/>
      <p:bldP spid="5" grpId="0" animBg="1" autoUpdateAnimBg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822775" y="284690"/>
            <a:ext cx="647527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改革开放◆全面建设小康社会十大目标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6"/>
          <p:cNvSpPr>
            <a:spLocks noChangeArrowheads="1"/>
          </p:cNvSpPr>
          <p:nvPr/>
        </p:nvSpPr>
        <p:spPr bwMode="auto">
          <a:xfrm>
            <a:off x="931733" y="895836"/>
            <a:ext cx="7099697" cy="517046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 w="9525" cmpd="sng">
            <a:noFill/>
            <a:round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全面建设小康社会十大目标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931733" y="1628834"/>
            <a:ext cx="3429628" cy="416637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、国内生产总值人均翻两番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931733" y="2181350"/>
            <a:ext cx="3429628" cy="416637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、进入创新型国家行列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931733" y="2733865"/>
            <a:ext cx="3429628" cy="416637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、居民消费率稳步提高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27976" y="3286380"/>
            <a:ext cx="3429628" cy="416637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、新农村建设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927976" y="3838895"/>
            <a:ext cx="3429628" cy="416637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、社会公平正义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4601802" y="1628834"/>
            <a:ext cx="3429628" cy="416637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、文化建设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601802" y="2181350"/>
            <a:ext cx="3429628" cy="416637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、人人享有基本生活保障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601802" y="2733865"/>
            <a:ext cx="3429628" cy="416637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、绝对贫困现象基本消除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598045" y="3286380"/>
            <a:ext cx="3429628" cy="416637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、人人病有所医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4598045" y="3838895"/>
            <a:ext cx="3429628" cy="416637"/>
          </a:xfrm>
          <a:prstGeom prst="roundRect">
            <a:avLst>
              <a:gd name="adj" fmla="val 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、生态文明建设</a:t>
            </a:r>
          </a:p>
        </p:txBody>
      </p:sp>
      <p:pic>
        <p:nvPicPr>
          <p:cNvPr id="15" name="Picture 4" descr="C:\Documents and Settings\Administrator\My Documents\各行各业素材\党政4\未标题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" y="139700"/>
            <a:ext cx="760095" cy="6883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963" y="4266432"/>
            <a:ext cx="4030713" cy="6821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69770" b="5929"/>
          <a:stretch>
            <a:fillRect/>
          </a:stretch>
        </p:blipFill>
        <p:spPr>
          <a:xfrm>
            <a:off x="-5715" y="4777018"/>
            <a:ext cx="9155669" cy="357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438 0.00061 L -1.66667E-6 4.32099E-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19" y="-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5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0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5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0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5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5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5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0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6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6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4" grpId="0" bldLvl="0" animBg="1"/>
          <p:bldP spid="5" grpId="0" bldLvl="0" animBg="1"/>
          <p:bldP spid="6" grpId="0" bldLvl="0" animBg="1"/>
          <p:bldP spid="7" grpId="0" bldLvl="0" animBg="1"/>
          <p:bldP spid="8" grpId="0" bldLvl="0" animBg="1"/>
          <p:bldP spid="9" grpId="0" bldLvl="0" animBg="1"/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438 0.00061 L -1.66667E-6 4.32099E-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19" y="-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0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5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0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5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0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5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0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4" grpId="0" bldLvl="0" animBg="1"/>
          <p:bldP spid="5" grpId="0" bldLvl="0" animBg="1"/>
          <p:bldP spid="6" grpId="0" bldLvl="0" animBg="1"/>
          <p:bldP spid="7" grpId="0" bldLvl="0" animBg="1"/>
          <p:bldP spid="8" grpId="0" bldLvl="0" animBg="1"/>
          <p:bldP spid="9" grpId="0" bldLvl="0" animBg="1"/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 bldLvl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12"/>
          <a:stretch>
            <a:fillRect/>
          </a:stretch>
        </p:blipFill>
        <p:spPr>
          <a:xfrm>
            <a:off x="760" y="931"/>
            <a:ext cx="9142717" cy="51427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52" y="2621170"/>
            <a:ext cx="7217626" cy="25225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95" y="2818765"/>
            <a:ext cx="2880995" cy="232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" y="3764915"/>
            <a:ext cx="7127240" cy="1378585"/>
          </a:xfrm>
          <a:prstGeom prst="rect">
            <a:avLst/>
          </a:prstGeom>
        </p:spPr>
      </p:pic>
      <p:pic>
        <p:nvPicPr>
          <p:cNvPr id="11" name="Picture 4" descr="C:\Documents and Settings\Administrator\My Documents\各行各业素材\党政4\未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930" y="591820"/>
            <a:ext cx="1266825" cy="1147445"/>
          </a:xfrm>
          <a:prstGeom prst="rect">
            <a:avLst/>
          </a:prstGeom>
          <a:noFill/>
          <a:effectLst>
            <a:outerShdw blurRad="355600" dist="2159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85" y="1325847"/>
            <a:ext cx="2021398" cy="80713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80053" y="1682358"/>
            <a:ext cx="25017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 smtClean="0">
                <a:solidFill>
                  <a:srgbClr val="C00002"/>
                </a:solidFill>
                <a:effectLst>
                  <a:reflection blurRad="152400" stA="54000" endPos="32000" dist="254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感谢欣赏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16275" y="2621280"/>
            <a:ext cx="38785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热烈庆祝中国共产党成立</a:t>
            </a:r>
            <a:r>
              <a:rPr lang="en-US" altLang="zh-CN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61" y="2998665"/>
            <a:ext cx="6137517" cy="21450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7657" y="3765158"/>
            <a:ext cx="8144540" cy="13785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09" t="196" b="41367"/>
          <a:stretch>
            <a:fillRect/>
          </a:stretch>
        </p:blipFill>
        <p:spPr>
          <a:xfrm>
            <a:off x="4186044" y="931"/>
            <a:ext cx="4957708" cy="2671339"/>
          </a:xfrm>
          <a:prstGeom prst="rect">
            <a:avLst/>
          </a:prstGeom>
        </p:spPr>
      </p:pic>
      <p:sp>
        <p:nvSpPr>
          <p:cNvPr id="16" name="TextBox 20"/>
          <p:cNvSpPr txBox="1"/>
          <p:nvPr/>
        </p:nvSpPr>
        <p:spPr>
          <a:xfrm>
            <a:off x="3145874" y="341492"/>
            <a:ext cx="3402344" cy="1003300"/>
          </a:xfrm>
          <a:prstGeom prst="rect">
            <a:avLst/>
          </a:prstGeom>
          <a:noFill/>
          <a:effectLst/>
        </p:spPr>
        <p:txBody>
          <a:bodyPr wrap="square" lIns="91394" tIns="45697" rIns="91394" bIns="4569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950" dirty="0" smtClean="0">
                <a:solidFill>
                  <a:schemeClr val="accent1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  <a:sym typeface="+mn-lt"/>
              </a:rPr>
              <a:t>目</a:t>
            </a:r>
            <a:r>
              <a:rPr lang="zh-CN" altLang="en-US" sz="4950" dirty="0" smtClean="0">
                <a:solidFill>
                  <a:schemeClr val="accent1"/>
                </a:solidFill>
                <a:cs typeface="+mn-ea"/>
                <a:sym typeface="+mn-lt"/>
              </a:rPr>
              <a:t>             </a:t>
            </a:r>
            <a:r>
              <a:rPr lang="zh-CN" altLang="en-US" sz="4950" dirty="0" smtClean="0">
                <a:solidFill>
                  <a:schemeClr val="accent1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  <a:sym typeface="+mn-lt"/>
              </a:rPr>
              <a:t>言</a:t>
            </a:r>
            <a:endParaRPr lang="en-US" altLang="zh-CN" sz="49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8" name="Picture 4" descr="C:\Documents and Settings\Administrator\My Documents\各行各业素材\党政4\未标题-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831" y="341864"/>
            <a:ext cx="1075689" cy="97378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0769" y="2998665"/>
            <a:ext cx="6137517" cy="2145043"/>
          </a:xfrm>
          <a:prstGeom prst="rect">
            <a:avLst/>
          </a:prstGeom>
        </p:spPr>
      </p:pic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1943496" y="1415631"/>
            <a:ext cx="5628497" cy="494654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/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1943971" y="2261961"/>
            <a:ext cx="5616624" cy="494654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/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1943971" y="2999071"/>
            <a:ext cx="5616624" cy="494654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ffectLst/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3726661" y="1478293"/>
            <a:ext cx="2240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sz="1800" dirty="0" smtClean="0">
                <a:solidFill>
                  <a:srgbClr val="C00000"/>
                </a:solidFill>
                <a:sym typeface="+mn-ea"/>
              </a:rPr>
              <a:t>九十六年的奋斗历程</a:t>
            </a:r>
            <a:endParaRPr lang="zh-CN" altLang="en-US" sz="1800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3250410" y="3062097"/>
            <a:ext cx="40690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dirty="0" smtClean="0">
                <a:solidFill>
                  <a:srgbClr val="C00000"/>
                </a:solidFill>
                <a:sym typeface="+mn-ea"/>
              </a:rPr>
              <a:t>中国特色社会主义的道路、理论与制度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3726660" y="2303495"/>
            <a:ext cx="2240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1800" b="1">
                <a:gradFill flip="none" rotWithShape="1">
                  <a:gsLst>
                    <a:gs pos="0">
                      <a:srgbClr val="FCE32C"/>
                    </a:gs>
                    <a:gs pos="100000">
                      <a:srgbClr val="FFFFBD"/>
                    </a:gs>
                  </a:gsLst>
                  <a:lin ang="162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zh-CN" altLang="en-US" dirty="0" smtClean="0">
                <a:solidFill>
                  <a:srgbClr val="C00000"/>
                </a:solidFill>
                <a:sym typeface="+mn-ea"/>
              </a:rPr>
              <a:t>九十六年的历史启示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65192" y="1385915"/>
            <a:ext cx="577706" cy="5541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3127" y="2202400"/>
            <a:ext cx="577706" cy="5541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53127" y="2939510"/>
            <a:ext cx="577706" cy="5541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7" grpId="0" bldLvl="0" animBg="1"/>
      <p:bldP spid="3" grpId="0" bldLvl="0" animBg="1"/>
      <p:bldP spid="4" grpId="0" bldLvl="0" animBg="1"/>
      <p:bldP spid="11" grpId="0"/>
      <p:bldP spid="5" grpId="0"/>
      <p:bldP spid="15" grpId="0"/>
      <p:bldP spid="17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61" y="2998665"/>
            <a:ext cx="6137517" cy="21450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7657" y="3765158"/>
            <a:ext cx="8144540" cy="13785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09" t="196" b="41367"/>
          <a:stretch>
            <a:fillRect/>
          </a:stretch>
        </p:blipFill>
        <p:spPr>
          <a:xfrm>
            <a:off x="4186044" y="931"/>
            <a:ext cx="4957708" cy="26713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0769" y="2998665"/>
            <a:ext cx="6137517" cy="2145043"/>
          </a:xfrm>
          <a:prstGeom prst="rect">
            <a:avLst/>
          </a:prstGeom>
        </p:spPr>
      </p:pic>
      <p:sp>
        <p:nvSpPr>
          <p:cNvPr id="28" name="TextBox 8"/>
          <p:cNvSpPr txBox="1"/>
          <p:nvPr/>
        </p:nvSpPr>
        <p:spPr>
          <a:xfrm>
            <a:off x="2244240" y="2028401"/>
            <a:ext cx="5553710" cy="76708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4400" b="1" spc="3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reflection blurRad="152400" stA="54000" endPos="32000" dist="254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九十六年的奋斗历程</a:t>
            </a:r>
            <a:endParaRPr lang="zh-CN" altLang="en-US" sz="4400" b="1" spc="3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reflection blurRad="152400" stA="54000" endPos="32000" dist="254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02050" y="1362075"/>
            <a:ext cx="2314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reflection blurRad="152400" stA="54000" endPos="32000" dist="254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61" y="2998665"/>
            <a:ext cx="6137517" cy="21450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7657" y="3765158"/>
            <a:ext cx="8144540" cy="13785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09" t="196" b="41367"/>
          <a:stretch>
            <a:fillRect/>
          </a:stretch>
        </p:blipFill>
        <p:spPr>
          <a:xfrm>
            <a:off x="4186044" y="931"/>
            <a:ext cx="4957708" cy="26713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0769" y="2998665"/>
            <a:ext cx="6137517" cy="2145043"/>
          </a:xfrm>
          <a:prstGeom prst="rect">
            <a:avLst/>
          </a:prstGeom>
        </p:spPr>
      </p:pic>
      <p:sp>
        <p:nvSpPr>
          <p:cNvPr id="28" name="TextBox 8"/>
          <p:cNvSpPr txBox="1"/>
          <p:nvPr/>
        </p:nvSpPr>
        <p:spPr>
          <a:xfrm>
            <a:off x="2253765" y="2104601"/>
            <a:ext cx="5553710" cy="76708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4400" b="1" spc="3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reflection blurRad="152400" stA="54000" endPos="32000" dist="254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九十六年的历史启示</a:t>
            </a:r>
            <a:endParaRPr lang="zh-CN" altLang="en-US" sz="4400" b="1" spc="3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reflection blurRad="152400" stA="54000" endPos="32000" dist="254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02050" y="1362075"/>
            <a:ext cx="2314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reflection blurRad="152400" stA="54000" endPos="32000" dist="254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1020895" y="284690"/>
            <a:ext cx="647527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一五计划◆社会主义建设时期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51431" y="1194877"/>
            <a:ext cx="1872208" cy="2027885"/>
            <a:chOff x="886026" y="1394584"/>
            <a:chExt cx="1872208" cy="2027885"/>
          </a:xfrm>
        </p:grpSpPr>
        <p:sp>
          <p:nvSpPr>
            <p:cNvPr id="5" name="矩形 4"/>
            <p:cNvSpPr/>
            <p:nvPr/>
          </p:nvSpPr>
          <p:spPr bwMode="auto">
            <a:xfrm>
              <a:off x="886026" y="1394584"/>
              <a:ext cx="1872208" cy="2027885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1112441" y="1868423"/>
              <a:ext cx="1408874" cy="513265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</a:lstStyle>
            <a:p>
              <a:pPr algn="ctr" eaLnBrk="1" hangingPunct="1"/>
              <a:r>
                <a:rPr lang="zh-CN" altLang="en-US" sz="1800" b="1" dirty="0">
                  <a:solidFill>
                    <a:schemeClr val="bg1"/>
                  </a:solidFill>
                </a:rPr>
                <a:t>一五计划</a:t>
              </a:r>
              <a:endParaRPr lang="en-US" altLang="zh-CN" sz="1800" b="1" dirty="0">
                <a:solidFill>
                  <a:schemeClr val="bg1"/>
                </a:solidFill>
              </a:endParaRPr>
            </a:p>
            <a:p>
              <a:pPr algn="ctr" eaLnBrk="1" hangingPunct="1"/>
              <a:r>
                <a:rPr lang="zh-CN" altLang="en-US" sz="1800" b="1" dirty="0">
                  <a:solidFill>
                    <a:schemeClr val="bg1"/>
                  </a:solidFill>
                </a:rPr>
                <a:t>取得的成绩</a:t>
              </a: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112441" y="2567670"/>
              <a:ext cx="1408874" cy="513265"/>
            </a:xfrm>
            <a:prstGeom prst="rect">
              <a:avLst/>
            </a:prstGeom>
            <a:noFill/>
            <a:ln w="25400" cmpd="sng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>
                <a:defRPr>
                  <a:latin typeface="微软雅黑" panose="020B0503020204020204" pitchFamily="82" charset="2"/>
                  <a:ea typeface="微软雅黑" panose="020B0503020204020204" pitchFamily="82" charset="2"/>
                </a:defRPr>
              </a:lvl1pPr>
            </a:lstStyle>
            <a:p>
              <a:pPr algn="ctr" eaLnBrk="1" hangingPunct="1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1952-1957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3050054" y="1194877"/>
            <a:ext cx="5427831" cy="51130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792675" y="1247842"/>
            <a:ext cx="4624250" cy="402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9705"/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全国工业总产值达到</a:t>
            </a:r>
            <a:r>
              <a:rPr lang="en-US" altLang="zh-CN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783.9</a:t>
            </a: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亿元，比</a:t>
            </a:r>
            <a:r>
              <a:rPr lang="en-US" altLang="zh-CN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1952</a:t>
            </a: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年增加</a:t>
            </a:r>
            <a:r>
              <a:rPr lang="en-US" altLang="zh-CN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128.3%</a:t>
            </a:r>
            <a:endParaRPr lang="en-US" altLang="zh-CN" sz="1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050054" y="1963154"/>
            <a:ext cx="5427831" cy="51130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钢铁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792675" y="2016119"/>
            <a:ext cx="4624250" cy="402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9705"/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钢产量达到</a:t>
            </a:r>
            <a:r>
              <a:rPr lang="en-US" altLang="zh-CN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535</a:t>
            </a: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万吨，为建国前最高年产量的</a:t>
            </a:r>
            <a:r>
              <a:rPr lang="en-US" altLang="zh-CN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5.8</a:t>
            </a:r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3050054" y="2709061"/>
            <a:ext cx="5427831" cy="51130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792675" y="2762026"/>
            <a:ext cx="4624250" cy="402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9705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农业总产值达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604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亿元，完成了原定计划的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101%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，比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1952</a:t>
            </a:r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年增长</a:t>
            </a:r>
            <a:r>
              <a:rPr lang="en-US" altLang="zh-CN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885571" y="3743893"/>
            <a:ext cx="7531354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    社会主义改造基本完成，社会主义制度基本确立后，未来中国建设社会主义的道路应怎样走？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963" y="4266432"/>
            <a:ext cx="4030713" cy="6821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69770" b="5929"/>
          <a:stretch>
            <a:fillRect/>
          </a:stretch>
        </p:blipFill>
        <p:spPr>
          <a:xfrm>
            <a:off x="-5715" y="4777018"/>
            <a:ext cx="9155669" cy="357166"/>
          </a:xfrm>
          <a:prstGeom prst="rect">
            <a:avLst/>
          </a:prstGeom>
        </p:spPr>
      </p:pic>
      <p:pic>
        <p:nvPicPr>
          <p:cNvPr id="15" name="Picture 4" descr="C:\Documents and Settings\Administrator\My Documents\各行各业素材\党政4\未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" y="139700"/>
            <a:ext cx="760095" cy="6883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438 0.00061 L -1.66667E-6 4.32099E-6 " pathEditMode="relative" rAng="0" ptsTypes="AA">
                                          <p:cBhvr>
                                            <p:cTn id="1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19" y="-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2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accel="2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accel="2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8" grpId="0" bldLvl="0" animBg="1"/>
          <p:bldP spid="9" grpId="0" bldLvl="0" animBg="1"/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438 0.00061 L -1.66667E-6 4.32099E-6 " pathEditMode="relative" rAng="0" ptsTypes="AA">
                                          <p:cBhvr>
                                            <p:cTn id="1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19" y="-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2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accel="2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accel="2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8" grpId="0" bldLvl="0" animBg="1"/>
          <p:bldP spid="9" grpId="0" bldLvl="0" animBg="1"/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872305" y="284690"/>
            <a:ext cx="647527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建设时期◆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1957-1976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发展成就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9726" y="1833422"/>
            <a:ext cx="2249964" cy="2249964"/>
            <a:chOff x="2681608" y="1294395"/>
            <a:chExt cx="1506218" cy="1506218"/>
          </a:xfrm>
        </p:grpSpPr>
        <p:sp>
          <p:nvSpPr>
            <p:cNvPr id="5" name="椭圆 4"/>
            <p:cNvSpPr/>
            <p:nvPr/>
          </p:nvSpPr>
          <p:spPr>
            <a:xfrm>
              <a:off x="2681608" y="1294395"/>
              <a:ext cx="1506218" cy="1506218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 flipV="1">
              <a:off x="2777383" y="1390167"/>
              <a:ext cx="1314666" cy="13146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 bwMode="auto">
            <a:xfrm flipV="1">
              <a:off x="2688967" y="1301749"/>
              <a:ext cx="1326030" cy="1238236"/>
            </a:xfrm>
            <a:custGeom>
              <a:avLst/>
              <a:gdLst>
                <a:gd name="connsiteX0" fmla="*/ 745749 w 1326030"/>
                <a:gd name="connsiteY0" fmla="*/ 1238236 h 1238236"/>
                <a:gd name="connsiteX1" fmla="*/ 1273073 w 1326030"/>
                <a:gd name="connsiteY1" fmla="*/ 1019809 h 1238236"/>
                <a:gd name="connsiteX2" fmla="*/ 1326030 w 1326030"/>
                <a:gd name="connsiteY2" fmla="*/ 955624 h 1238236"/>
                <a:gd name="connsiteX3" fmla="*/ 1245552 w 1326030"/>
                <a:gd name="connsiteY3" fmla="*/ 967907 h 1238236"/>
                <a:gd name="connsiteX4" fmla="*/ 1147542 w 1326030"/>
                <a:gd name="connsiteY4" fmla="*/ 972856 h 1238236"/>
                <a:gd name="connsiteX5" fmla="*/ 188953 w 1326030"/>
                <a:gd name="connsiteY5" fmla="*/ 14259 h 1238236"/>
                <a:gd name="connsiteX6" fmla="*/ 189673 w 1326030"/>
                <a:gd name="connsiteY6" fmla="*/ 0 h 1238236"/>
                <a:gd name="connsiteX7" fmla="*/ 127362 w 1326030"/>
                <a:gd name="connsiteY7" fmla="*/ 75522 h 1238236"/>
                <a:gd name="connsiteX8" fmla="*/ 0 w 1326030"/>
                <a:gd name="connsiteY8" fmla="*/ 492481 h 1238236"/>
                <a:gd name="connsiteX9" fmla="*/ 745749 w 1326030"/>
                <a:gd name="connsiteY9" fmla="*/ 1238236 h 123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6030" h="1238236">
                  <a:moveTo>
                    <a:pt x="745749" y="1238236"/>
                  </a:moveTo>
                  <a:cubicBezTo>
                    <a:pt x="951682" y="1238236"/>
                    <a:pt x="1138119" y="1154765"/>
                    <a:pt x="1273073" y="1019809"/>
                  </a:cubicBezTo>
                  <a:lnTo>
                    <a:pt x="1326030" y="955624"/>
                  </a:lnTo>
                  <a:lnTo>
                    <a:pt x="1245552" y="967907"/>
                  </a:lnTo>
                  <a:cubicBezTo>
                    <a:pt x="1213327" y="971180"/>
                    <a:pt x="1180631" y="972856"/>
                    <a:pt x="1147542" y="972856"/>
                  </a:cubicBezTo>
                  <a:cubicBezTo>
                    <a:pt x="618128" y="972856"/>
                    <a:pt x="188953" y="543678"/>
                    <a:pt x="188953" y="14259"/>
                  </a:cubicBezTo>
                  <a:lnTo>
                    <a:pt x="189673" y="0"/>
                  </a:lnTo>
                  <a:lnTo>
                    <a:pt x="127362" y="75522"/>
                  </a:lnTo>
                  <a:cubicBezTo>
                    <a:pt x="46952" y="194546"/>
                    <a:pt x="0" y="338030"/>
                    <a:pt x="0" y="492481"/>
                  </a:cubicBezTo>
                  <a:cubicBezTo>
                    <a:pt x="0" y="904350"/>
                    <a:pt x="333883" y="1238236"/>
                    <a:pt x="745749" y="1238236"/>
                  </a:cubicBezTo>
                  <a:close/>
                </a:path>
              </a:pathLst>
            </a:custGeom>
            <a:gradFill flip="none" rotWithShape="1">
              <a:gsLst>
                <a:gs pos="39000">
                  <a:schemeClr val="bg1">
                    <a:alpha val="0"/>
                  </a:schemeClr>
                </a:gs>
                <a:gs pos="95000">
                  <a:schemeClr val="bg1">
                    <a:alpha val="94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14"/>
          <p:cNvSpPr txBox="1"/>
          <p:nvPr/>
        </p:nvSpPr>
        <p:spPr>
          <a:xfrm>
            <a:off x="872231" y="3130370"/>
            <a:ext cx="172495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127000" dist="635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  <a:endParaRPr lang="en-US" altLang="zh-CN" sz="2000" b="1" dirty="0" smtClean="0">
              <a:solidFill>
                <a:schemeClr val="bg1"/>
              </a:solidFill>
              <a:effectLst>
                <a:outerShdw blurRad="127000" dist="635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1952-1976</a:t>
            </a:r>
            <a:endParaRPr lang="zh-CN" altLang="en-US" sz="1600" dirty="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00" y="2101806"/>
            <a:ext cx="1504102" cy="1085668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4024452" y="827975"/>
            <a:ext cx="4591050" cy="574176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360045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打下了中国的工业基础，构成了工业体系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024451" y="1457476"/>
            <a:ext cx="4591051" cy="574176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360045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武汉长江大桥，南京长江大桥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4024451" y="2086979"/>
            <a:ext cx="4591051" cy="574176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360045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普及九年义务教育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024451" y="2742488"/>
            <a:ext cx="4591051" cy="574176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360045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两弹一星成功研制成功研制人工胰岛素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359059" y="894649"/>
            <a:ext cx="866144" cy="452144"/>
          </a:xfrm>
          <a:prstGeom prst="rightArrow">
            <a:avLst>
              <a:gd name="adj1" fmla="val 70190"/>
              <a:gd name="adj2" fmla="val 46534"/>
            </a:avLst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3359059" y="1531789"/>
            <a:ext cx="866144" cy="452144"/>
          </a:xfrm>
          <a:prstGeom prst="rightArrow">
            <a:avLst>
              <a:gd name="adj1" fmla="val 70190"/>
              <a:gd name="adj2" fmla="val 46534"/>
            </a:avLst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3359059" y="2161309"/>
            <a:ext cx="866144" cy="452144"/>
          </a:xfrm>
          <a:prstGeom prst="rightArrow">
            <a:avLst>
              <a:gd name="adj1" fmla="val 70190"/>
              <a:gd name="adj2" fmla="val 46534"/>
            </a:avLst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3359059" y="2809216"/>
            <a:ext cx="866144" cy="452144"/>
          </a:xfrm>
          <a:prstGeom prst="rightArrow">
            <a:avLst>
              <a:gd name="adj1" fmla="val 70190"/>
              <a:gd name="adj2" fmla="val 46534"/>
            </a:avLst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024451" y="3390529"/>
            <a:ext cx="4591051" cy="574176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360045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中国成功进入联合国中美建交，中日邦交正常化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024451" y="4038570"/>
            <a:ext cx="4591051" cy="574176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360045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成功召开中国人民政治协商会议</a:t>
            </a:r>
            <a:r>
              <a:rPr lang="en-US" altLang="zh-CN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,1954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年颁布了第一部宪法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359059" y="3464858"/>
            <a:ext cx="866144" cy="452144"/>
          </a:xfrm>
          <a:prstGeom prst="rightArrow">
            <a:avLst>
              <a:gd name="adj1" fmla="val 70190"/>
              <a:gd name="adj2" fmla="val 46534"/>
            </a:avLst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外交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3359059" y="4105298"/>
            <a:ext cx="866144" cy="452144"/>
          </a:xfrm>
          <a:prstGeom prst="rightArrow">
            <a:avLst>
              <a:gd name="adj1" fmla="val 70190"/>
              <a:gd name="adj2" fmla="val 46534"/>
            </a:avLst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4" descr="C:\Documents and Settings\Administrator\My Documents\各行各业素材\党政4\未标题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" y="139700"/>
            <a:ext cx="760095" cy="6883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613" y="4372477"/>
            <a:ext cx="4030713" cy="68212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69770" b="5929"/>
          <a:stretch>
            <a:fillRect/>
          </a:stretch>
        </p:blipFill>
        <p:spPr>
          <a:xfrm>
            <a:off x="-5715" y="4829723"/>
            <a:ext cx="9155669" cy="357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438 0.00061 L -1.66667E-6 4.32099E-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19" y="-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3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3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3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4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4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3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4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4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5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54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3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5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6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6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3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9" presetID="2" presetClass="entr" presetSubtype="8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7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3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5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76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8" presetID="2" presetClass="entr" presetSubtype="8" fill="hold" grpId="0" nodeType="after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80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3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84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5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8" grpId="0"/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 bldLvl="0" animBg="1"/>
          <p:bldP spid="15" grpId="0" bldLvl="0" animBg="1"/>
          <p:bldP spid="16" grpId="0" bldLvl="0" animBg="1"/>
          <p:bldP spid="17" grpId="0" bldLvl="0" animBg="1"/>
          <p:bldP spid="20" grpId="0" bldLvl="0" animBg="1"/>
          <p:bldP spid="21" grpId="0" bldLvl="0" animBg="1"/>
          <p:bldP spid="22" grpId="0" bldLvl="0" animBg="1"/>
          <p:bldP spid="23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438 0.00061 L -1.66667E-6 4.32099E-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19" y="-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7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8" grpId="0"/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 bldLvl="0" animBg="1"/>
          <p:bldP spid="15" grpId="0" bldLvl="0" animBg="1"/>
          <p:bldP spid="16" grpId="0" bldLvl="0" animBg="1"/>
          <p:bldP spid="17" grpId="0" bldLvl="0" animBg="1"/>
          <p:bldP spid="20" grpId="0" bldLvl="0" animBg="1"/>
          <p:bldP spid="21" grpId="0" bldLvl="0" animBg="1"/>
          <p:bldP spid="22" grpId="0" bldLvl="0" animBg="1"/>
          <p:bldP spid="23" grpId="0" bldLvl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61" y="2998665"/>
            <a:ext cx="6137517" cy="21450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7657" y="3765158"/>
            <a:ext cx="8144540" cy="13785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09" t="196" b="41367"/>
          <a:stretch>
            <a:fillRect/>
          </a:stretch>
        </p:blipFill>
        <p:spPr>
          <a:xfrm>
            <a:off x="4186044" y="931"/>
            <a:ext cx="4957708" cy="26713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0769" y="2998665"/>
            <a:ext cx="6137517" cy="2145043"/>
          </a:xfrm>
          <a:prstGeom prst="rect">
            <a:avLst/>
          </a:prstGeom>
        </p:spPr>
      </p:pic>
      <p:sp>
        <p:nvSpPr>
          <p:cNvPr id="28" name="TextBox 8"/>
          <p:cNvSpPr txBox="1"/>
          <p:nvPr/>
        </p:nvSpPr>
        <p:spPr>
          <a:xfrm>
            <a:off x="1123315" y="2037715"/>
            <a:ext cx="7091045" cy="132080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4000" b="1" spc="3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reflection blurRad="152400" stA="54000" endPos="32000" dist="254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中国特色社会主义的道路、理论与制度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02050" y="1362075"/>
            <a:ext cx="2314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reflection blurRad="152400" stA="54000" endPos="32000" dist="254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841825" y="358985"/>
            <a:ext cx="647527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改革开放◆深圳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8" descr="深圳今日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961" y="1177398"/>
            <a:ext cx="3516207" cy="2301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res01_attpic_brie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177398"/>
            <a:ext cx="3435227" cy="2301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704850" y="3201917"/>
            <a:ext cx="1114033" cy="2755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eaLnBrk="1" hangingPunct="1"/>
            <a:r>
              <a:rPr lang="zh-CN" altLang="en-US" sz="1200" b="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建设前</a:t>
            </a: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7317330" y="3201915"/>
            <a:ext cx="1193838" cy="2755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fontAlgn="base">
              <a:spcBef>
                <a:spcPct val="0"/>
              </a:spcBef>
              <a:spcAft>
                <a:spcPct val="0"/>
              </a:spcAft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eaLnBrk="1" hangingPunct="1"/>
            <a:r>
              <a:rPr lang="zh-CN" altLang="en-US" sz="1200" b="0" dirty="0">
                <a:solidFill>
                  <a:schemeClr val="bg1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建设后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293595" y="1177397"/>
            <a:ext cx="547847" cy="2301517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深圳建设</a:t>
            </a:r>
          </a:p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04850" y="3816204"/>
            <a:ext cx="7806318" cy="450514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</a:rPr>
              <a:t>  </a:t>
            </a:r>
            <a:r>
              <a:rPr lang="zh-CN" altLang="en-US" sz="1600" dirty="0">
                <a:solidFill>
                  <a:srgbClr val="C00000"/>
                </a:solidFill>
              </a:rPr>
              <a:t>    改革开放后，深圳依靠沿海优势成为首批经济特区后，依靠“敢为天下先”的意识，锐意进取，率先向市场经济体制改革，成为一座现代化大都市</a:t>
            </a:r>
          </a:p>
        </p:txBody>
      </p:sp>
      <p:pic>
        <p:nvPicPr>
          <p:cNvPr id="15" name="Picture 4" descr="C:\Documents and Settings\Administrator\My Documents\各行各业素材\党政4\未标题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" y="139700"/>
            <a:ext cx="760095" cy="6883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963" y="4266432"/>
            <a:ext cx="4030713" cy="6821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69770" b="5929"/>
          <a:stretch>
            <a:fillRect/>
          </a:stretch>
        </p:blipFill>
        <p:spPr>
          <a:xfrm>
            <a:off x="-5715" y="4777018"/>
            <a:ext cx="9155669" cy="357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38 0.00061 L -1.66667E-6 4.32099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19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6" grpId="0" bldLvl="0" animBg="1"/>
      <p:bldP spid="7" grpId="0" bldLvl="0" animBg="1"/>
      <p:bldP spid="8" grpId="0" bldLvl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935170" y="284690"/>
            <a:ext cx="647527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改革开放◆改革开放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年成就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16" descr="200810611555588SnatchImg_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76" y="1199070"/>
            <a:ext cx="2054101" cy="297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156945" y="1199070"/>
            <a:ext cx="5366870" cy="574930"/>
          </a:xfrm>
          <a:prstGeom prst="rect">
            <a:avLst/>
          </a:prstGeom>
          <a:noFill/>
          <a:ln w="25400" cmpd="sng">
            <a:noFill/>
            <a:round/>
          </a:ln>
        </p:spPr>
        <p:txBody>
          <a:bodyPr anchor="ctr"/>
          <a:lstStyle>
            <a:defPPr>
              <a:defRPr lang="zh-CN"/>
            </a:defPPr>
            <a:lvl1pPr>
              <a:defRPr>
                <a:latin typeface="微软雅黑" panose="020B0503020204020204" pitchFamily="82" charset="2"/>
                <a:ea typeface="微软雅黑" panose="020B0503020204020204" pitchFamily="82" charset="2"/>
              </a:defRPr>
            </a:lvl1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000000"/>
                </a:solidFill>
              </a:rPr>
              <a:t>改革开放</a:t>
            </a:r>
            <a:r>
              <a:rPr lang="en-US" altLang="zh-CN" sz="1200" dirty="0">
                <a:solidFill>
                  <a:srgbClr val="000000"/>
                </a:solidFill>
              </a:rPr>
              <a:t>30</a:t>
            </a:r>
            <a:r>
              <a:rPr lang="zh-CN" altLang="en-US" sz="1200" dirty="0">
                <a:solidFill>
                  <a:srgbClr val="000000"/>
                </a:solidFill>
              </a:rPr>
              <a:t>周年，在政治体制，外交政策，社会改革，教育文化，民生建设等各方面，都取得了巨大的成就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157580" y="1998163"/>
            <a:ext cx="5427831" cy="51130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政治体制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320085" y="2051128"/>
            <a:ext cx="4204365" cy="402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9705"/>
            <a:r>
              <a:rPr lang="zh-CN" altLang="en-US" sz="1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从“党治国家”向“法治国家”的转型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157580" y="2828336"/>
            <a:ext cx="5427831" cy="51130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外交政策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320085" y="2881301"/>
            <a:ext cx="4204366" cy="402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9705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完善外交的战略布局，形成全面开放态势实现外交现代化，适应时代发展潮流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157580" y="3684486"/>
            <a:ext cx="5427831" cy="51130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社会改革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320085" y="3737451"/>
            <a:ext cx="4204366" cy="40209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9705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从封闭半封闭到全方位开放的伟大历史转折</a:t>
            </a:r>
          </a:p>
        </p:txBody>
      </p:sp>
      <p:pic>
        <p:nvPicPr>
          <p:cNvPr id="15" name="Picture 4" descr="C:\Documents and Settings\Administrator\My Documents\各行各业素材\党政4\未标题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" y="139700"/>
            <a:ext cx="760095" cy="6883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963" y="4266432"/>
            <a:ext cx="4030713" cy="6821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69770" b="5929"/>
          <a:stretch>
            <a:fillRect/>
          </a:stretch>
        </p:blipFill>
        <p:spPr>
          <a:xfrm>
            <a:off x="-5715" y="4777018"/>
            <a:ext cx="9155669" cy="35716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438 0.00061 L -1.66667E-6 4.32099E-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19" y="-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4" presetClass="entr" presetSubtype="5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2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2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" presetClass="entr" presetSubtype="2" accel="2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accel="20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5" grpId="0"/>
          <p:bldP spid="6" grpId="0" bldLvl="0" animBg="1"/>
          <p:bldP spid="7" grpId="0" bldLvl="0" animBg="1"/>
          <p:bldP spid="8" grpId="0" bldLvl="0" animBg="1"/>
          <p:bldP spid="9" grpId="0" bldLvl="0" animBg="1"/>
          <p:bldP spid="10" grpId="0" bldLvl="0" animBg="1"/>
          <p:bldP spid="11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438 0.00061 L -1.66667E-6 4.32099E-6 " pathEditMode="relative" rAng="0" ptsTypes="AA">
                                          <p:cBhvr>
                                            <p:cTn id="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19" y="-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4" presetClass="entr" presetSubtype="5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2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2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9" presetID="2" presetClass="entr" presetSubtype="2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accel="2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19" grpId="1"/>
          <p:bldP spid="5" grpId="0"/>
          <p:bldP spid="6" grpId="0" bldLvl="0" animBg="1"/>
          <p:bldP spid="7" grpId="0" bldLvl="0" animBg="1"/>
          <p:bldP spid="8" grpId="0" bldLvl="0" animBg="1"/>
          <p:bldP spid="9" grpId="0" bldLvl="0" animBg="1"/>
          <p:bldP spid="10" grpId="0" bldLvl="0" animBg="1"/>
          <p:bldP spid="11" grpId="0" bldLvl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微党课"/>
</p:tagLst>
</file>

<file path=ppt/theme/theme1.xml><?xml version="1.0" encoding="utf-8"?>
<a:theme xmlns:a="http://schemas.openxmlformats.org/drawingml/2006/main" name="2_nordridesign.com">
  <a:themeElements>
    <a:clrScheme name="自定义 127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C1031E"/>
      </a:accent1>
      <a:accent2>
        <a:srgbClr val="3F3F3F"/>
      </a:accent2>
      <a:accent3>
        <a:srgbClr val="C00000"/>
      </a:accent3>
      <a:accent4>
        <a:srgbClr val="3F3F3F"/>
      </a:accent4>
      <a:accent5>
        <a:srgbClr val="B80023"/>
      </a:accent5>
      <a:accent6>
        <a:srgbClr val="3F3F3F"/>
      </a:accent6>
      <a:hlink>
        <a:srgbClr val="5C0000"/>
      </a:hlink>
      <a:folHlink>
        <a:srgbClr val="EE0000"/>
      </a:folHlink>
    </a:clrScheme>
    <a:fontScheme name="自定义 2">
      <a:majorFont>
        <a:latin typeface="Candara"/>
        <a:ea typeface="方正尚酷简体"/>
        <a:cs typeface=""/>
      </a:majorFont>
      <a:minorFont>
        <a:latin typeface="Candara"/>
        <a:ea typeface="方正尚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2_nordridesign.com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ordridesign.com 2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E0000"/>
        </a:accent1>
        <a:accent2>
          <a:srgbClr val="B80023"/>
        </a:accent2>
        <a:accent3>
          <a:srgbClr val="FFFFFF"/>
        </a:accent3>
        <a:accent4>
          <a:srgbClr val="000000"/>
        </a:accent4>
        <a:accent5>
          <a:srgbClr val="FEAAAA"/>
        </a:accent5>
        <a:accent6>
          <a:srgbClr val="A6001F"/>
        </a:accent6>
        <a:hlink>
          <a:srgbClr val="5C0000"/>
        </a:hlink>
        <a:folHlink>
          <a:srgbClr val="EE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446</Words>
  <Application>Microsoft Office PowerPoint</Application>
  <PresentationFormat>全屏显示(16:9)</PresentationFormat>
  <Paragraphs>90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MS UI Gothic</vt:lpstr>
      <vt:lpstr>方正豪体简体</vt:lpstr>
      <vt:lpstr>方正尚酷简体</vt:lpstr>
      <vt:lpstr>黑体</vt:lpstr>
      <vt:lpstr>华文行楷</vt:lpstr>
      <vt:lpstr>华文细黑</vt:lpstr>
      <vt:lpstr>宋体</vt:lpstr>
      <vt:lpstr>微软雅黑</vt:lpstr>
      <vt:lpstr>Arial</vt:lpstr>
      <vt:lpstr>Calibri</vt:lpstr>
      <vt:lpstr>Candara</vt:lpstr>
      <vt:lpstr>Wingdings</vt:lpstr>
      <vt:lpstr>2_nordridesign.com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微党课</dc:title>
  <dc:creator>User</dc:creator>
  <cp:lastModifiedBy>yang liu</cp:lastModifiedBy>
  <cp:revision>445</cp:revision>
  <dcterms:created xsi:type="dcterms:W3CDTF">2016-01-08T02:59:00Z</dcterms:created>
  <dcterms:modified xsi:type="dcterms:W3CDTF">2017-09-25T09:06:20Z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