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5143500" type="screen16x9"/>
  <p:notesSz cx="6858000" cy="9144000"/>
  <p:custDataLst>
    <p:tags r:id="rId3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autoAdjust="0"/>
    <p:restoredTop sz="94660"/>
  </p:normalViewPr>
  <p:slideViewPr>
    <p:cSldViewPr snapToGrid="0">
      <p:cViewPr varScale="1">
        <p:scale>
          <a:sx n="116" d="100"/>
          <a:sy n="116" d="100"/>
        </p:scale>
        <p:origin x="-276" y="-90"/>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9B2ECC-251A-4B81-88AA-DE03263100CE}"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0999C7-9548-4832-B2B5-15E67F4E018E}" type="slidenum">
              <a:rPr lang="zh-CN" altLang="en-US" smtClean="0"/>
              <a:pPr/>
              <a:t>‹#›</a:t>
            </a:fld>
            <a:endParaRPr lang="zh-CN" altLang="en-US"/>
          </a:p>
        </p:txBody>
      </p:sp>
    </p:spTree>
    <p:extLst>
      <p:ext uri="{BB962C8B-B14F-4D97-AF65-F5344CB8AC3E}">
        <p14:creationId xmlns:p14="http://schemas.microsoft.com/office/powerpoint/2010/main" xmlns="" val="36452843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1</a:t>
            </a:fld>
            <a:endParaRPr lang="zh-CN" altLang="en-US"/>
          </a:p>
        </p:txBody>
      </p:sp>
    </p:spTree>
    <p:extLst>
      <p:ext uri="{BB962C8B-B14F-4D97-AF65-F5344CB8AC3E}">
        <p14:creationId xmlns:p14="http://schemas.microsoft.com/office/powerpoint/2010/main" xmlns="" val="1691963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10</a:t>
            </a:fld>
            <a:endParaRPr lang="zh-CN" altLang="en-US"/>
          </a:p>
        </p:txBody>
      </p:sp>
    </p:spTree>
    <p:extLst>
      <p:ext uri="{BB962C8B-B14F-4D97-AF65-F5344CB8AC3E}">
        <p14:creationId xmlns:p14="http://schemas.microsoft.com/office/powerpoint/2010/main" xmlns="" val="1741401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11</a:t>
            </a:fld>
            <a:endParaRPr lang="zh-CN" altLang="en-US"/>
          </a:p>
        </p:txBody>
      </p:sp>
    </p:spTree>
    <p:extLst>
      <p:ext uri="{BB962C8B-B14F-4D97-AF65-F5344CB8AC3E}">
        <p14:creationId xmlns:p14="http://schemas.microsoft.com/office/powerpoint/2010/main" xmlns="" val="949969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12</a:t>
            </a:fld>
            <a:endParaRPr lang="zh-CN" altLang="en-US"/>
          </a:p>
        </p:txBody>
      </p:sp>
    </p:spTree>
    <p:extLst>
      <p:ext uri="{BB962C8B-B14F-4D97-AF65-F5344CB8AC3E}">
        <p14:creationId xmlns:p14="http://schemas.microsoft.com/office/powerpoint/2010/main" xmlns="" val="2285401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13</a:t>
            </a:fld>
            <a:endParaRPr lang="zh-CN" altLang="en-US"/>
          </a:p>
        </p:txBody>
      </p:sp>
    </p:spTree>
    <p:extLst>
      <p:ext uri="{BB962C8B-B14F-4D97-AF65-F5344CB8AC3E}">
        <p14:creationId xmlns:p14="http://schemas.microsoft.com/office/powerpoint/2010/main" xmlns="" val="548132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14</a:t>
            </a:fld>
            <a:endParaRPr lang="zh-CN" altLang="en-US"/>
          </a:p>
        </p:txBody>
      </p:sp>
    </p:spTree>
    <p:extLst>
      <p:ext uri="{BB962C8B-B14F-4D97-AF65-F5344CB8AC3E}">
        <p14:creationId xmlns:p14="http://schemas.microsoft.com/office/powerpoint/2010/main" xmlns="" val="596585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15</a:t>
            </a:fld>
            <a:endParaRPr lang="zh-CN" altLang="en-US"/>
          </a:p>
        </p:txBody>
      </p:sp>
    </p:spTree>
    <p:extLst>
      <p:ext uri="{BB962C8B-B14F-4D97-AF65-F5344CB8AC3E}">
        <p14:creationId xmlns:p14="http://schemas.microsoft.com/office/powerpoint/2010/main" xmlns="" val="714880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16</a:t>
            </a:fld>
            <a:endParaRPr lang="zh-CN" altLang="en-US"/>
          </a:p>
        </p:txBody>
      </p:sp>
    </p:spTree>
    <p:extLst>
      <p:ext uri="{BB962C8B-B14F-4D97-AF65-F5344CB8AC3E}">
        <p14:creationId xmlns:p14="http://schemas.microsoft.com/office/powerpoint/2010/main" xmlns="" val="3974081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17</a:t>
            </a:fld>
            <a:endParaRPr lang="zh-CN" altLang="en-US"/>
          </a:p>
        </p:txBody>
      </p:sp>
    </p:spTree>
    <p:extLst>
      <p:ext uri="{BB962C8B-B14F-4D97-AF65-F5344CB8AC3E}">
        <p14:creationId xmlns:p14="http://schemas.microsoft.com/office/powerpoint/2010/main" xmlns="" val="3789150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18</a:t>
            </a:fld>
            <a:endParaRPr lang="zh-CN" altLang="en-US"/>
          </a:p>
        </p:txBody>
      </p:sp>
    </p:spTree>
    <p:extLst>
      <p:ext uri="{BB962C8B-B14F-4D97-AF65-F5344CB8AC3E}">
        <p14:creationId xmlns:p14="http://schemas.microsoft.com/office/powerpoint/2010/main" xmlns="" val="1406011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19</a:t>
            </a:fld>
            <a:endParaRPr lang="zh-CN" altLang="en-US"/>
          </a:p>
        </p:txBody>
      </p:sp>
    </p:spTree>
    <p:extLst>
      <p:ext uri="{BB962C8B-B14F-4D97-AF65-F5344CB8AC3E}">
        <p14:creationId xmlns:p14="http://schemas.microsoft.com/office/powerpoint/2010/main" xmlns="" val="1420921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2</a:t>
            </a:fld>
            <a:endParaRPr lang="zh-CN" altLang="en-US"/>
          </a:p>
        </p:txBody>
      </p:sp>
    </p:spTree>
    <p:extLst>
      <p:ext uri="{BB962C8B-B14F-4D97-AF65-F5344CB8AC3E}">
        <p14:creationId xmlns:p14="http://schemas.microsoft.com/office/powerpoint/2010/main" xmlns="" val="89720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20</a:t>
            </a:fld>
            <a:endParaRPr lang="zh-CN" altLang="en-US"/>
          </a:p>
        </p:txBody>
      </p:sp>
    </p:spTree>
    <p:extLst>
      <p:ext uri="{BB962C8B-B14F-4D97-AF65-F5344CB8AC3E}">
        <p14:creationId xmlns:p14="http://schemas.microsoft.com/office/powerpoint/2010/main" xmlns="" val="9474489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21</a:t>
            </a:fld>
            <a:endParaRPr lang="zh-CN" altLang="en-US"/>
          </a:p>
        </p:txBody>
      </p:sp>
    </p:spTree>
    <p:extLst>
      <p:ext uri="{BB962C8B-B14F-4D97-AF65-F5344CB8AC3E}">
        <p14:creationId xmlns:p14="http://schemas.microsoft.com/office/powerpoint/2010/main" xmlns="" val="1826188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22</a:t>
            </a:fld>
            <a:endParaRPr lang="zh-CN" altLang="en-US"/>
          </a:p>
        </p:txBody>
      </p:sp>
    </p:spTree>
    <p:extLst>
      <p:ext uri="{BB962C8B-B14F-4D97-AF65-F5344CB8AC3E}">
        <p14:creationId xmlns:p14="http://schemas.microsoft.com/office/powerpoint/2010/main" xmlns="" val="2739159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23</a:t>
            </a:fld>
            <a:endParaRPr lang="zh-CN" altLang="en-US"/>
          </a:p>
        </p:txBody>
      </p:sp>
    </p:spTree>
    <p:extLst>
      <p:ext uri="{BB962C8B-B14F-4D97-AF65-F5344CB8AC3E}">
        <p14:creationId xmlns:p14="http://schemas.microsoft.com/office/powerpoint/2010/main" xmlns="" val="2703718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24</a:t>
            </a:fld>
            <a:endParaRPr lang="zh-CN" altLang="en-US"/>
          </a:p>
        </p:txBody>
      </p:sp>
    </p:spTree>
    <p:extLst>
      <p:ext uri="{BB962C8B-B14F-4D97-AF65-F5344CB8AC3E}">
        <p14:creationId xmlns:p14="http://schemas.microsoft.com/office/powerpoint/2010/main" xmlns="" val="3612694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25</a:t>
            </a:fld>
            <a:endParaRPr lang="zh-CN" altLang="en-US"/>
          </a:p>
        </p:txBody>
      </p:sp>
    </p:spTree>
    <p:extLst>
      <p:ext uri="{BB962C8B-B14F-4D97-AF65-F5344CB8AC3E}">
        <p14:creationId xmlns:p14="http://schemas.microsoft.com/office/powerpoint/2010/main" xmlns="" val="312507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26</a:t>
            </a:fld>
            <a:endParaRPr lang="zh-CN" altLang="en-US"/>
          </a:p>
        </p:txBody>
      </p:sp>
    </p:spTree>
    <p:extLst>
      <p:ext uri="{BB962C8B-B14F-4D97-AF65-F5344CB8AC3E}">
        <p14:creationId xmlns:p14="http://schemas.microsoft.com/office/powerpoint/2010/main" xmlns="" val="5955710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27</a:t>
            </a:fld>
            <a:endParaRPr lang="zh-CN" altLang="en-US"/>
          </a:p>
        </p:txBody>
      </p:sp>
    </p:spTree>
    <p:extLst>
      <p:ext uri="{BB962C8B-B14F-4D97-AF65-F5344CB8AC3E}">
        <p14:creationId xmlns:p14="http://schemas.microsoft.com/office/powerpoint/2010/main" xmlns="" val="1828727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28</a:t>
            </a:fld>
            <a:endParaRPr lang="zh-CN" altLang="en-US"/>
          </a:p>
        </p:txBody>
      </p:sp>
    </p:spTree>
    <p:extLst>
      <p:ext uri="{BB962C8B-B14F-4D97-AF65-F5344CB8AC3E}">
        <p14:creationId xmlns:p14="http://schemas.microsoft.com/office/powerpoint/2010/main" xmlns="" val="7122539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29</a:t>
            </a:fld>
            <a:endParaRPr lang="zh-CN" altLang="en-US"/>
          </a:p>
        </p:txBody>
      </p:sp>
    </p:spTree>
    <p:extLst>
      <p:ext uri="{BB962C8B-B14F-4D97-AF65-F5344CB8AC3E}">
        <p14:creationId xmlns:p14="http://schemas.microsoft.com/office/powerpoint/2010/main" xmlns="" val="2869566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3</a:t>
            </a:fld>
            <a:endParaRPr lang="zh-CN" altLang="en-US"/>
          </a:p>
        </p:txBody>
      </p:sp>
    </p:spTree>
    <p:extLst>
      <p:ext uri="{BB962C8B-B14F-4D97-AF65-F5344CB8AC3E}">
        <p14:creationId xmlns:p14="http://schemas.microsoft.com/office/powerpoint/2010/main" xmlns="" val="26240687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30</a:t>
            </a:fld>
            <a:endParaRPr lang="zh-CN" altLang="en-US"/>
          </a:p>
        </p:txBody>
      </p:sp>
    </p:spTree>
    <p:extLst>
      <p:ext uri="{BB962C8B-B14F-4D97-AF65-F5344CB8AC3E}">
        <p14:creationId xmlns:p14="http://schemas.microsoft.com/office/powerpoint/2010/main" xmlns="" val="13864808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31</a:t>
            </a:fld>
            <a:endParaRPr lang="zh-CN" altLang="en-US"/>
          </a:p>
        </p:txBody>
      </p:sp>
    </p:spTree>
    <p:extLst>
      <p:ext uri="{BB962C8B-B14F-4D97-AF65-F5344CB8AC3E}">
        <p14:creationId xmlns:p14="http://schemas.microsoft.com/office/powerpoint/2010/main" xmlns="" val="740384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32</a:t>
            </a:fld>
            <a:endParaRPr lang="zh-CN" altLang="en-US"/>
          </a:p>
        </p:txBody>
      </p:sp>
    </p:spTree>
    <p:extLst>
      <p:ext uri="{BB962C8B-B14F-4D97-AF65-F5344CB8AC3E}">
        <p14:creationId xmlns:p14="http://schemas.microsoft.com/office/powerpoint/2010/main" xmlns="" val="3531914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0999C7-9548-4832-B2B5-15E67F4E018E}" type="slidenum">
              <a:rPr lang="zh-CN" altLang="en-US" smtClean="0"/>
              <a:pPr/>
              <a:t>4</a:t>
            </a:fld>
            <a:endParaRPr lang="zh-CN" altLang="en-US"/>
          </a:p>
        </p:txBody>
      </p:sp>
    </p:spTree>
    <p:extLst>
      <p:ext uri="{BB962C8B-B14F-4D97-AF65-F5344CB8AC3E}">
        <p14:creationId xmlns:p14="http://schemas.microsoft.com/office/powerpoint/2010/main" xmlns="" val="3863656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5</a:t>
            </a:fld>
            <a:endParaRPr lang="zh-CN" altLang="en-US"/>
          </a:p>
        </p:txBody>
      </p:sp>
    </p:spTree>
    <p:extLst>
      <p:ext uri="{BB962C8B-B14F-4D97-AF65-F5344CB8AC3E}">
        <p14:creationId xmlns:p14="http://schemas.microsoft.com/office/powerpoint/2010/main" xmlns="" val="954069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6</a:t>
            </a:fld>
            <a:endParaRPr lang="zh-CN" altLang="en-US"/>
          </a:p>
        </p:txBody>
      </p:sp>
    </p:spTree>
    <p:extLst>
      <p:ext uri="{BB962C8B-B14F-4D97-AF65-F5344CB8AC3E}">
        <p14:creationId xmlns:p14="http://schemas.microsoft.com/office/powerpoint/2010/main" xmlns="" val="3275776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7</a:t>
            </a:fld>
            <a:endParaRPr lang="zh-CN" altLang="en-US"/>
          </a:p>
        </p:txBody>
      </p:sp>
    </p:spTree>
    <p:extLst>
      <p:ext uri="{BB962C8B-B14F-4D97-AF65-F5344CB8AC3E}">
        <p14:creationId xmlns:p14="http://schemas.microsoft.com/office/powerpoint/2010/main" xmlns="" val="1581400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8</a:t>
            </a:fld>
            <a:endParaRPr lang="zh-CN" altLang="en-US"/>
          </a:p>
        </p:txBody>
      </p:sp>
    </p:spTree>
    <p:extLst>
      <p:ext uri="{BB962C8B-B14F-4D97-AF65-F5344CB8AC3E}">
        <p14:creationId xmlns:p14="http://schemas.microsoft.com/office/powerpoint/2010/main" xmlns="" val="527064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E0B45B-6CE5-4237-BEC9-B494C9C9A28B}" type="slidenum">
              <a:rPr lang="zh-CN" altLang="en-US" smtClean="0"/>
              <a:pPr/>
              <a:t>9</a:t>
            </a:fld>
            <a:endParaRPr lang="zh-CN" altLang="en-US"/>
          </a:p>
        </p:txBody>
      </p:sp>
    </p:spTree>
    <p:extLst>
      <p:ext uri="{BB962C8B-B14F-4D97-AF65-F5344CB8AC3E}">
        <p14:creationId xmlns:p14="http://schemas.microsoft.com/office/powerpoint/2010/main" xmlns="" val="1888064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238989928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615363374"/>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1774274993"/>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1494050667"/>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3621396348"/>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2641788912"/>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366265353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347806070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1563069148"/>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11222581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6D601E6-F181-4CE0-8AA3-7C4371F30F33}"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3802412240"/>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6D601E6-F181-4CE0-8AA3-7C4371F30F33}" type="datetimeFigureOut">
              <a:rPr lang="zh-CN" altLang="en-US" smtClean="0"/>
              <a:pPr/>
              <a:t>2017/11/2 Thursday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E9FA451-B590-40DD-8D85-FC516DB515DB}" type="slidenum">
              <a:rPr lang="zh-CN" altLang="en-US" smtClean="0"/>
              <a:pPr/>
              <a:t>‹#›</a:t>
            </a:fld>
            <a:endParaRPr lang="zh-CN" altLang="en-US"/>
          </a:p>
        </p:txBody>
      </p:sp>
    </p:spTree>
    <p:extLst>
      <p:ext uri="{BB962C8B-B14F-4D97-AF65-F5344CB8AC3E}">
        <p14:creationId xmlns:p14="http://schemas.microsoft.com/office/powerpoint/2010/main" xmlns="" val="23053803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6.png"/><Relationship Id="rId18" Type="http://schemas.openxmlformats.org/officeDocument/2006/relationships/image" Target="../media/image9.png"/><Relationship Id="rId3" Type="http://schemas.openxmlformats.org/officeDocument/2006/relationships/notesSlide" Target="../notesSlides/notesSlide1.xml"/><Relationship Id="rId12" Type="http://schemas.openxmlformats.org/officeDocument/2006/relationships/image" Target="../media/image5.png"/><Relationship Id="rId17" Type="http://schemas.microsoft.com/office/2007/relationships/media" Target="../media/media1.mp3"/><Relationship Id="rId2" Type="http://schemas.openxmlformats.org/officeDocument/2006/relationships/slideLayout" Target="../slideLayouts/slideLayout1.xml"/><Relationship Id="rId16" Type="http://schemas.openxmlformats.org/officeDocument/2006/relationships/image" Target="../media/image8.png"/><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4.png"/><Relationship Id="rId5" Type="http://schemas.openxmlformats.org/officeDocument/2006/relationships/image" Target="../media/image2.png"/><Relationship Id="rId15" Type="http://schemas.microsoft.com/office/2007/relationships/hdphoto" Target="../media/hdphoto2.wdp"/><Relationship Id="rId10" Type="http://schemas.microsoft.com/office/2007/relationships/hdphoto" Target="../media/hdphoto1.wdp"/><Relationship Id="rId19" Type="http://schemas.microsoft.com/office/2007/relationships/media" Target="../media/media2.mp3"/><Relationship Id="rId4" Type="http://schemas.openxmlformats.org/officeDocument/2006/relationships/image" Target="../media/image1.jpe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jpeg"/><Relationship Id="rId7"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7.jpeg"/><Relationship Id="rId7"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11.png"/><Relationship Id="rId4" Type="http://schemas.openxmlformats.org/officeDocument/2006/relationships/image" Target="../media/image28.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jpe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0788" y="-15871"/>
            <a:ext cx="9174788" cy="517235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482886">
            <a:off x="-283021" y="-1228083"/>
            <a:ext cx="9679253" cy="3178611"/>
          </a:xfrm>
          <a:prstGeom prst="rect">
            <a:avLst/>
          </a:prstGeom>
          <a:effectLst>
            <a:outerShdw blurRad="190500" dist="101600" dir="5400000" algn="t" rotWithShape="0">
              <a:prstClr val="black">
                <a:alpha val="40000"/>
              </a:prstClr>
            </a:outerShdw>
          </a:effectLst>
        </p:spPr>
      </p:pic>
      <p:grpSp>
        <p:nvGrpSpPr>
          <p:cNvPr id="14" name="组合 13"/>
          <p:cNvGrpSpPr/>
          <p:nvPr/>
        </p:nvGrpSpPr>
        <p:grpSpPr>
          <a:xfrm>
            <a:off x="2703502" y="3662180"/>
            <a:ext cx="861994" cy="202147"/>
            <a:chOff x="899592" y="4029829"/>
            <a:chExt cx="1702760" cy="344409"/>
          </a:xfrm>
        </p:grpSpPr>
        <p:sp>
          <p:nvSpPr>
            <p:cNvPr id="12" name="圆角矩形 11"/>
            <p:cNvSpPr/>
            <p:nvPr/>
          </p:nvSpPr>
          <p:spPr>
            <a:xfrm>
              <a:off x="899592" y="4029829"/>
              <a:ext cx="1681616"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7" name="矩形 6"/>
            <p:cNvSpPr/>
            <p:nvPr/>
          </p:nvSpPr>
          <p:spPr>
            <a:xfrm>
              <a:off x="946167" y="4033393"/>
              <a:ext cx="1656185" cy="340845"/>
            </a:xfrm>
            <a:prstGeom prst="rect">
              <a:avLst/>
            </a:prstGeom>
            <a:noFill/>
          </p:spPr>
          <p:txBody>
            <a:bodyPr wrap="square">
              <a:spAutoFit/>
            </a:bodyPr>
            <a:lstStyle/>
            <a:p>
              <a:r>
                <a:rPr lang="zh-CN" altLang="en-US" sz="700" b="1" dirty="0">
                  <a:solidFill>
                    <a:schemeClr val="bg1"/>
                  </a:solidFill>
                  <a:latin typeface="微软雅黑" pitchFamily="34" charset="-122"/>
                  <a:ea typeface="微软雅黑" pitchFamily="34" charset="-122"/>
                </a:rPr>
                <a:t>讲政治  有信念</a:t>
              </a:r>
            </a:p>
          </p:txBody>
        </p:sp>
        <p:sp>
          <p:nvSpPr>
            <p:cNvPr id="13" name="椭圆 12"/>
            <p:cNvSpPr/>
            <p:nvPr/>
          </p:nvSpPr>
          <p:spPr>
            <a:xfrm>
              <a:off x="2411760"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6" name="椭圆 15"/>
            <p:cNvSpPr/>
            <p:nvPr/>
          </p:nvSpPr>
          <p:spPr>
            <a:xfrm>
              <a:off x="946168"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18" name="组合 17"/>
          <p:cNvGrpSpPr/>
          <p:nvPr/>
        </p:nvGrpSpPr>
        <p:grpSpPr>
          <a:xfrm>
            <a:off x="3710006" y="3662180"/>
            <a:ext cx="866723" cy="202147"/>
            <a:chOff x="890251" y="4029829"/>
            <a:chExt cx="1712101" cy="344409"/>
          </a:xfrm>
        </p:grpSpPr>
        <p:sp>
          <p:nvSpPr>
            <p:cNvPr id="19" name="圆角矩形 18"/>
            <p:cNvSpPr/>
            <p:nvPr/>
          </p:nvSpPr>
          <p:spPr>
            <a:xfrm>
              <a:off x="890251" y="4029829"/>
              <a:ext cx="1681616"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0" name="矩形 19"/>
            <p:cNvSpPr/>
            <p:nvPr/>
          </p:nvSpPr>
          <p:spPr>
            <a:xfrm>
              <a:off x="946168" y="4033393"/>
              <a:ext cx="1656184" cy="340845"/>
            </a:xfrm>
            <a:prstGeom prst="rect">
              <a:avLst/>
            </a:prstGeom>
            <a:noFill/>
          </p:spPr>
          <p:txBody>
            <a:bodyPr wrap="square">
              <a:spAutoFit/>
            </a:bodyPr>
            <a:lstStyle/>
            <a:p>
              <a:r>
                <a:rPr lang="zh-CN" altLang="en-US" sz="700" b="1" dirty="0">
                  <a:solidFill>
                    <a:schemeClr val="bg1"/>
                  </a:solidFill>
                  <a:latin typeface="微软雅黑" pitchFamily="34" charset="-122"/>
                  <a:ea typeface="微软雅黑" pitchFamily="34" charset="-122"/>
                </a:rPr>
                <a:t>讲规矩  有纪律</a:t>
              </a:r>
            </a:p>
          </p:txBody>
        </p:sp>
        <p:sp>
          <p:nvSpPr>
            <p:cNvPr id="21" name="椭圆 20"/>
            <p:cNvSpPr/>
            <p:nvPr/>
          </p:nvSpPr>
          <p:spPr>
            <a:xfrm>
              <a:off x="2411760"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2" name="椭圆 21"/>
            <p:cNvSpPr/>
            <p:nvPr/>
          </p:nvSpPr>
          <p:spPr>
            <a:xfrm>
              <a:off x="946168"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23" name="组合 22"/>
          <p:cNvGrpSpPr/>
          <p:nvPr/>
        </p:nvGrpSpPr>
        <p:grpSpPr>
          <a:xfrm>
            <a:off x="4718118" y="3665747"/>
            <a:ext cx="861994" cy="202147"/>
            <a:chOff x="899592" y="4029829"/>
            <a:chExt cx="1702760" cy="344409"/>
          </a:xfrm>
        </p:grpSpPr>
        <p:sp>
          <p:nvSpPr>
            <p:cNvPr id="24" name="圆角矩形 23"/>
            <p:cNvSpPr/>
            <p:nvPr/>
          </p:nvSpPr>
          <p:spPr>
            <a:xfrm>
              <a:off x="899592" y="4029829"/>
              <a:ext cx="1681616"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5" name="矩形 24"/>
            <p:cNvSpPr/>
            <p:nvPr/>
          </p:nvSpPr>
          <p:spPr>
            <a:xfrm>
              <a:off x="946167" y="4033393"/>
              <a:ext cx="1656185" cy="340845"/>
            </a:xfrm>
            <a:prstGeom prst="rect">
              <a:avLst/>
            </a:prstGeom>
            <a:noFill/>
          </p:spPr>
          <p:txBody>
            <a:bodyPr wrap="square">
              <a:spAutoFit/>
            </a:bodyPr>
            <a:lstStyle/>
            <a:p>
              <a:r>
                <a:rPr lang="zh-CN" altLang="en-US" sz="700" b="1" dirty="0">
                  <a:solidFill>
                    <a:schemeClr val="bg1"/>
                  </a:solidFill>
                  <a:latin typeface="微软雅黑" pitchFamily="34" charset="-122"/>
                  <a:ea typeface="微软雅黑" pitchFamily="34" charset="-122"/>
                </a:rPr>
                <a:t>有道德  有品行</a:t>
              </a:r>
            </a:p>
          </p:txBody>
        </p:sp>
        <p:sp>
          <p:nvSpPr>
            <p:cNvPr id="26" name="椭圆 25"/>
            <p:cNvSpPr/>
            <p:nvPr/>
          </p:nvSpPr>
          <p:spPr>
            <a:xfrm>
              <a:off x="2411760"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7" name="椭圆 26"/>
            <p:cNvSpPr/>
            <p:nvPr/>
          </p:nvSpPr>
          <p:spPr>
            <a:xfrm>
              <a:off x="946168"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34" name="组合 33"/>
          <p:cNvGrpSpPr/>
          <p:nvPr/>
        </p:nvGrpSpPr>
        <p:grpSpPr>
          <a:xfrm>
            <a:off x="5726230" y="3662180"/>
            <a:ext cx="861994" cy="202147"/>
            <a:chOff x="899592" y="4029829"/>
            <a:chExt cx="1702760" cy="344409"/>
          </a:xfrm>
        </p:grpSpPr>
        <p:sp>
          <p:nvSpPr>
            <p:cNvPr id="35" name="圆角矩形 34"/>
            <p:cNvSpPr/>
            <p:nvPr/>
          </p:nvSpPr>
          <p:spPr>
            <a:xfrm>
              <a:off x="899592" y="4029829"/>
              <a:ext cx="1681616" cy="338553"/>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6" name="矩形 35"/>
            <p:cNvSpPr/>
            <p:nvPr/>
          </p:nvSpPr>
          <p:spPr>
            <a:xfrm>
              <a:off x="946167" y="4033393"/>
              <a:ext cx="1656185" cy="340845"/>
            </a:xfrm>
            <a:prstGeom prst="rect">
              <a:avLst/>
            </a:prstGeom>
            <a:noFill/>
          </p:spPr>
          <p:txBody>
            <a:bodyPr wrap="square">
              <a:spAutoFit/>
            </a:bodyPr>
            <a:lstStyle/>
            <a:p>
              <a:r>
                <a:rPr lang="zh-CN" altLang="en-US" sz="700" b="1" dirty="0">
                  <a:solidFill>
                    <a:schemeClr val="bg1"/>
                  </a:solidFill>
                  <a:latin typeface="微软雅黑" pitchFamily="34" charset="-122"/>
                  <a:ea typeface="微软雅黑" pitchFamily="34" charset="-122"/>
                </a:rPr>
                <a:t>讲奉献  有作为</a:t>
              </a:r>
            </a:p>
          </p:txBody>
        </p:sp>
        <p:sp>
          <p:nvSpPr>
            <p:cNvPr id="37" name="椭圆 36"/>
            <p:cNvSpPr/>
            <p:nvPr/>
          </p:nvSpPr>
          <p:spPr>
            <a:xfrm>
              <a:off x="2411760"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8" name="椭圆 37"/>
            <p:cNvSpPr/>
            <p:nvPr/>
          </p:nvSpPr>
          <p:spPr>
            <a:xfrm>
              <a:off x="946168" y="4166669"/>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pic>
        <p:nvPicPr>
          <p:cNvPr id="33" name="Picture 269" descr="鸽子上"/>
          <p:cNvPicPr>
            <a:picLocks noChangeAspect="1" noChangeArrowheads="1"/>
          </p:cNvPicPr>
          <p:nvPr/>
        </p:nvPicPr>
        <p:blipFill>
          <a:blip r:embed="rId6">
            <a:duotone>
              <a:schemeClr val="accent2">
                <a:shade val="45000"/>
                <a:satMod val="135000"/>
              </a:schemeClr>
              <a:prstClr val="white"/>
            </a:duotone>
            <a:extLst>
              <a:ext uri="{BEBA8EAE-BF5A-486C-A8C5-ECC9F3942E4B}">
                <a14:imgProps xmlns:a14="http://schemas.microsoft.com/office/drawing/2010/main" xmlns="">
                  <a14:imgLayer r:embed="rId10">
                    <a14:imgEffect>
                      <a14:brightnessContrast bright="-40000"/>
                    </a14:imgEffect>
                  </a14:imgLayer>
                </a14:imgProps>
              </a:ext>
              <a:ext uri="{28A0092B-C50C-407E-A947-70E740481C1C}">
                <a14:useLocalDpi xmlns:a14="http://schemas.microsoft.com/office/drawing/2010/main" xmlns="" val="0"/>
              </a:ext>
            </a:extLst>
          </a:blip>
          <a:srcRect/>
          <a:stretch>
            <a:fillRect/>
          </a:stretch>
        </p:blipFill>
        <p:spPr bwMode="auto">
          <a:xfrm>
            <a:off x="7089851" y="522194"/>
            <a:ext cx="1655763" cy="1987551"/>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图片 9"/>
          <p:cNvPicPr>
            <a:picLocks noChangeAspect="1"/>
          </p:cNvPicPr>
          <p:nvPr/>
        </p:nvPicPr>
        <p:blipFill rotWithShape="1">
          <a:blip r:embed="rId11"/>
          <a:srcRect l="4024" t="5213" r="4238" b="3260"/>
          <a:stretch/>
        </p:blipFill>
        <p:spPr>
          <a:xfrm>
            <a:off x="2655424" y="1096424"/>
            <a:ext cx="4608512" cy="1512169"/>
          </a:xfrm>
          <a:prstGeom prst="rect">
            <a:avLst/>
          </a:prstGeom>
        </p:spPr>
      </p:pic>
      <p:grpSp>
        <p:nvGrpSpPr>
          <p:cNvPr id="15" name="组合 14"/>
          <p:cNvGrpSpPr/>
          <p:nvPr/>
        </p:nvGrpSpPr>
        <p:grpSpPr>
          <a:xfrm>
            <a:off x="3493487" y="2705303"/>
            <a:ext cx="2513688" cy="586527"/>
            <a:chOff x="3493487" y="2705303"/>
            <a:chExt cx="2513688" cy="586527"/>
          </a:xfrm>
        </p:grpSpPr>
        <p:sp>
          <p:nvSpPr>
            <p:cNvPr id="2" name="矩形 1"/>
            <p:cNvSpPr/>
            <p:nvPr/>
          </p:nvSpPr>
          <p:spPr>
            <a:xfrm>
              <a:off x="3493487" y="2747815"/>
              <a:ext cx="2513687" cy="532469"/>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12"/>
            <a:srcRect l="7716" t="11589" r="7716" b="21192"/>
            <a:stretch/>
          </p:blipFill>
          <p:spPr>
            <a:xfrm>
              <a:off x="3493488" y="2705303"/>
              <a:ext cx="2513687" cy="586527"/>
            </a:xfrm>
            <a:prstGeom prst="rect">
              <a:avLst/>
            </a:prstGeom>
          </p:spPr>
        </p:pic>
      </p:grpSp>
      <p:pic>
        <p:nvPicPr>
          <p:cNvPr id="28" name="图片 27"/>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240142" y="-15871"/>
            <a:ext cx="1471697" cy="1109163"/>
          </a:xfrm>
          <a:prstGeom prst="rect">
            <a:avLst/>
          </a:prstGeom>
        </p:spPr>
      </p:pic>
      <p:grpSp>
        <p:nvGrpSpPr>
          <p:cNvPr id="29" name="组合 28"/>
          <p:cNvGrpSpPr/>
          <p:nvPr/>
        </p:nvGrpSpPr>
        <p:grpSpPr>
          <a:xfrm>
            <a:off x="9959" y="3770973"/>
            <a:ext cx="9141829" cy="1378453"/>
            <a:chOff x="2171" y="3641375"/>
            <a:chExt cx="8451127" cy="1378453"/>
          </a:xfrm>
        </p:grpSpPr>
        <p:pic>
          <p:nvPicPr>
            <p:cNvPr id="2050" name="Picture 2" descr="C:\Documents and Settings\Administrator\桌面\ppt\党政素材\未标题-4534534531.png"/>
            <p:cNvPicPr>
              <a:picLocks noChangeAspect="1" noChangeArrowheads="1"/>
            </p:cNvPicPr>
            <p:nvPr/>
          </p:nvPicPr>
          <p:blipFill rotWithShape="1">
            <a:blip r:embed="rId14">
              <a:extLst>
                <a:ext uri="{BEBA8EAE-BF5A-486C-A8C5-ECC9F3942E4B}">
                  <a14:imgProps xmlns:a14="http://schemas.microsoft.com/office/drawing/2010/main" xmlns="">
                    <a14:imgLayer r:embed="rId15">
                      <a14:imgEffect>
                        <a14:sharpenSoften amount="25000"/>
                      </a14:imgEffect>
                      <a14:imgEffect>
                        <a14:saturation sat="400000"/>
                      </a14:imgEffect>
                    </a14:imgLayer>
                  </a14:imgProps>
                </a:ext>
                <a:ext uri="{28A0092B-C50C-407E-A947-70E740481C1C}">
                  <a14:useLocalDpi xmlns:a14="http://schemas.microsoft.com/office/drawing/2010/main" xmlns="" val="0"/>
                </a:ext>
              </a:extLst>
            </a:blip>
            <a:srcRect l="4252" t="44241" b="37203"/>
            <a:stretch/>
          </p:blipFill>
          <p:spPr bwMode="auto">
            <a:xfrm>
              <a:off x="2171" y="3641375"/>
              <a:ext cx="4314809" cy="137845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46" name="Picture 2" descr="C:\Documents and Settings\Administrator\桌面\ppt\党政素材\未标题-4534534531.png"/>
            <p:cNvPicPr>
              <a:picLocks noChangeAspect="1" noChangeArrowheads="1"/>
            </p:cNvPicPr>
            <p:nvPr/>
          </p:nvPicPr>
          <p:blipFill rotWithShape="1">
            <a:blip r:embed="rId14">
              <a:extLst>
                <a:ext uri="{BEBA8EAE-BF5A-486C-A8C5-ECC9F3942E4B}">
                  <a14:imgProps xmlns:a14="http://schemas.microsoft.com/office/drawing/2010/main" xmlns="">
                    <a14:imgLayer r:embed="rId15">
                      <a14:imgEffect>
                        <a14:sharpenSoften amount="25000"/>
                      </a14:imgEffect>
                      <a14:imgEffect>
                        <a14:saturation sat="400000"/>
                      </a14:imgEffect>
                    </a14:imgLayer>
                  </a14:imgProps>
                </a:ext>
                <a:ext uri="{28A0092B-C50C-407E-A947-70E740481C1C}">
                  <a14:useLocalDpi xmlns:a14="http://schemas.microsoft.com/office/drawing/2010/main" xmlns="" val="0"/>
                </a:ext>
              </a:extLst>
            </a:blip>
            <a:srcRect l="4252" t="44241" b="37203"/>
            <a:stretch/>
          </p:blipFill>
          <p:spPr bwMode="auto">
            <a:xfrm flipH="1">
              <a:off x="4316980" y="3641375"/>
              <a:ext cx="4136318" cy="1378453"/>
            </a:xfrm>
            <a:prstGeom prst="rect">
              <a:avLst/>
            </a:prstGeom>
            <a:noFill/>
            <a:effectLst/>
            <a:extLst>
              <a:ext uri="{909E8E84-426E-40DD-AFC4-6F175D3DCCD1}">
                <a14:hiddenFill xmlns:a14="http://schemas.microsoft.com/office/drawing/2010/main" xmlns="">
                  <a:solidFill>
                    <a:srgbClr val="FFFFFF"/>
                  </a:solidFill>
                </a14:hiddenFill>
              </a:ext>
            </a:extLst>
          </p:spPr>
        </p:pic>
      </p:grpSp>
      <p:sp>
        <p:nvSpPr>
          <p:cNvPr id="41" name="文本框 24"/>
          <p:cNvSpPr txBox="1"/>
          <p:nvPr/>
        </p:nvSpPr>
        <p:spPr>
          <a:xfrm>
            <a:off x="4003110" y="3984908"/>
            <a:ext cx="1210588" cy="338554"/>
          </a:xfrm>
          <a:prstGeom prst="rect">
            <a:avLst/>
          </a:prstGeom>
          <a:noFill/>
          <a:effectLst/>
        </p:spPr>
        <p:txBody>
          <a:bodyPr wrap="none" rtlCol="0">
            <a:spAutoFit/>
          </a:bodyPr>
          <a:lstStyle/>
          <a:p>
            <a:r>
              <a:rPr lang="zh-CN" altLang="en-US" sz="1600" dirty="0">
                <a:solidFill>
                  <a:srgbClr val="FF0000"/>
                </a:solidFill>
                <a:latin typeface="微软雅黑" panose="020B0503020204020204" pitchFamily="34" charset="-122"/>
                <a:ea typeface="微软雅黑" panose="020B0503020204020204" pitchFamily="34" charset="-122"/>
              </a:rPr>
              <a:t>中国共产党</a:t>
            </a:r>
          </a:p>
        </p:txBody>
      </p:sp>
      <p:sp>
        <p:nvSpPr>
          <p:cNvPr id="42" name="矩形 41"/>
          <p:cNvSpPr/>
          <p:nvPr/>
        </p:nvSpPr>
        <p:spPr>
          <a:xfrm>
            <a:off x="3593796" y="4320387"/>
            <a:ext cx="2130711" cy="253916"/>
          </a:xfrm>
          <a:prstGeom prst="rect">
            <a:avLst/>
          </a:prstGeom>
        </p:spPr>
        <p:txBody>
          <a:bodyPr wrap="none">
            <a:spAutoFit/>
          </a:bodyPr>
          <a:lstStyle/>
          <a:p>
            <a:r>
              <a:rPr lang="zh-CN" altLang="en-US" sz="1050" b="1" dirty="0">
                <a:solidFill>
                  <a:srgbClr val="FF0000"/>
                </a:solidFill>
                <a:latin typeface="微软雅黑" panose="020B0503020204020204" pitchFamily="34" charset="-122"/>
                <a:ea typeface="微软雅黑" panose="020B0503020204020204" pitchFamily="34" charset="-122"/>
              </a:rPr>
              <a:t>汇报</a:t>
            </a:r>
            <a:r>
              <a:rPr lang="zh-CN" altLang="en-US" sz="1050" b="1" dirty="0" smtClean="0">
                <a:solidFill>
                  <a:srgbClr val="FF0000"/>
                </a:solidFill>
                <a:latin typeface="微软雅黑" panose="020B0503020204020204" pitchFamily="34" charset="-122"/>
                <a:ea typeface="微软雅黑" panose="020B0503020204020204" pitchFamily="34" charset="-122"/>
              </a:rPr>
              <a:t>人</a:t>
            </a:r>
            <a:r>
              <a:rPr lang="zh-CN" altLang="en-US" sz="1050" b="1" dirty="0" smtClean="0">
                <a:solidFill>
                  <a:srgbClr val="FF0000"/>
                </a:solidFill>
                <a:latin typeface="微软雅黑" panose="020B0503020204020204" pitchFamily="34" charset="-122"/>
                <a:ea typeface="微软雅黑" panose="020B0503020204020204" pitchFamily="34" charset="-122"/>
              </a:rPr>
              <a:t>：</a:t>
            </a:r>
            <a:r>
              <a:rPr lang="en-US" altLang="zh-CN" sz="1050" b="1" dirty="0" smtClean="0">
                <a:solidFill>
                  <a:srgbClr val="FF0000"/>
                </a:solidFill>
                <a:latin typeface="微软雅黑" panose="020B0503020204020204" pitchFamily="34" charset="-122"/>
                <a:ea typeface="微软雅黑" panose="020B0503020204020204" pitchFamily="34" charset="-122"/>
              </a:rPr>
              <a:t>xxx   </a:t>
            </a:r>
            <a:r>
              <a:rPr lang="zh-CN" altLang="en-US" sz="1050" b="1" dirty="0" smtClean="0">
                <a:solidFill>
                  <a:srgbClr val="FF0000"/>
                </a:solidFill>
                <a:latin typeface="微软雅黑" panose="020B0503020204020204" pitchFamily="34" charset="-122"/>
                <a:ea typeface="微软雅黑" panose="020B0503020204020204" pitchFamily="34" charset="-122"/>
              </a:rPr>
              <a:t>时间</a:t>
            </a:r>
            <a:r>
              <a:rPr lang="zh-CN" altLang="en-US" sz="1050" b="1" dirty="0" smtClean="0">
                <a:solidFill>
                  <a:srgbClr val="FF0000"/>
                </a:solidFill>
                <a:latin typeface="微软雅黑" panose="020B0503020204020204" pitchFamily="34" charset="-122"/>
                <a:ea typeface="微软雅黑" panose="020B0503020204020204" pitchFamily="34" charset="-122"/>
              </a:rPr>
              <a:t>：</a:t>
            </a:r>
            <a:r>
              <a:rPr lang="en-US" altLang="zh-CN" sz="1050" b="1" dirty="0" smtClean="0">
                <a:solidFill>
                  <a:srgbClr val="FF0000"/>
                </a:solidFill>
                <a:latin typeface="微软雅黑" panose="020B0503020204020204" pitchFamily="34" charset="-122"/>
                <a:ea typeface="微软雅黑" panose="020B0503020204020204" pitchFamily="34" charset="-122"/>
              </a:rPr>
              <a:t>XX</a:t>
            </a:r>
            <a:r>
              <a:rPr lang="zh-CN" altLang="en-US" sz="1050" b="1" dirty="0" smtClean="0">
                <a:solidFill>
                  <a:srgbClr val="FF0000"/>
                </a:solidFill>
                <a:latin typeface="微软雅黑" panose="020B0503020204020204" pitchFamily="34" charset="-122"/>
                <a:ea typeface="微软雅黑" panose="020B0503020204020204" pitchFamily="34" charset="-122"/>
              </a:rPr>
              <a:t>年</a:t>
            </a:r>
            <a:r>
              <a:rPr lang="en-US" altLang="zh-CN" sz="1050" b="1" dirty="0" smtClean="0">
                <a:solidFill>
                  <a:srgbClr val="FF0000"/>
                </a:solidFill>
                <a:latin typeface="微软雅黑" panose="020B0503020204020204" pitchFamily="34" charset="-122"/>
                <a:ea typeface="微软雅黑" panose="020B0503020204020204" pitchFamily="34" charset="-122"/>
              </a:rPr>
              <a:t>XX</a:t>
            </a:r>
            <a:r>
              <a:rPr lang="zh-CN" altLang="en-US" sz="1050" b="1" dirty="0" smtClean="0">
                <a:solidFill>
                  <a:srgbClr val="FF0000"/>
                </a:solidFill>
                <a:latin typeface="微软雅黑" panose="020B0503020204020204" pitchFamily="34" charset="-122"/>
                <a:ea typeface="微软雅黑" panose="020B0503020204020204" pitchFamily="34" charset="-122"/>
              </a:rPr>
              <a:t>月</a:t>
            </a:r>
            <a:endParaRPr lang="zh-CN" altLang="en-US" sz="1050" dirty="0">
              <a:solidFill>
                <a:srgbClr val="FF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761722" y="1201821"/>
            <a:ext cx="717337" cy="677494"/>
            <a:chOff x="1761722" y="1201821"/>
            <a:chExt cx="717337" cy="677494"/>
          </a:xfrm>
        </p:grpSpPr>
        <p:sp>
          <p:nvSpPr>
            <p:cNvPr id="8" name="椭圆形标注 7"/>
            <p:cNvSpPr/>
            <p:nvPr/>
          </p:nvSpPr>
          <p:spPr>
            <a:xfrm rot="19443370" flipH="1">
              <a:off x="1761722" y="1201821"/>
              <a:ext cx="704400" cy="677494"/>
            </a:xfrm>
            <a:prstGeom prst="wedgeEllipseCallout">
              <a:avLst/>
            </a:prstGeom>
            <a:solidFill>
              <a:srgbClr val="FF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6"/>
            <a:stretch>
              <a:fillRect/>
            </a:stretch>
          </p:blipFill>
          <p:spPr>
            <a:xfrm>
              <a:off x="1796248" y="1369865"/>
              <a:ext cx="682811" cy="341406"/>
            </a:xfrm>
            <a:prstGeom prst="rect">
              <a:avLst/>
            </a:prstGeom>
          </p:spPr>
        </p:pic>
      </p:grpSp>
      <p:pic>
        <p:nvPicPr>
          <p:cNvPr id="30" name="殷秀梅 - 长江之歌 - 原版伴奏">
            <a:hlinkClick r:id="" action="ppaction://media"/>
          </p:cNvPr>
          <p:cNvPicPr>
            <a:picLocks noChangeAspect="1"/>
          </p:cNvPicPr>
          <p:nvPr>
            <a:videoFile r:link="rId1"/>
            <p:extLst>
              <p:ext uri="{DAA4B4D4-6D71-4841-9C94-3DE7FCFB9230}">
                <p14:media xmlns:p14="http://schemas.microsoft.com/office/powerpoint/2010/main" xmlns="" r:embed="rId17">
                  <p14:trim st="2075" end="2898.6875"/>
                </p14:media>
              </p:ext>
            </p:extLst>
          </p:nvPr>
        </p:nvPicPr>
        <p:blipFill>
          <a:blip r:embed="rId18" cstate="print"/>
          <a:stretch>
            <a:fillRect/>
          </a:stretch>
        </p:blipFill>
        <p:spPr>
          <a:xfrm>
            <a:off x="-762665" y="-1659506"/>
            <a:ext cx="609600" cy="609600"/>
          </a:xfrm>
          <a:prstGeom prst="rect">
            <a:avLst/>
          </a:prstGeom>
        </p:spPr>
      </p:pic>
      <p:pic>
        <p:nvPicPr>
          <p:cNvPr id="3" name="电视台常用图片呈现背景音乐 (18)">
            <a:hlinkClick r:id="" action="ppaction://media"/>
          </p:cNvPr>
          <p:cNvPicPr>
            <a:picLocks noChangeAspect="1"/>
          </p:cNvPicPr>
          <p:nvPr>
            <a:videoFile r:link="rId1"/>
            <p:extLst>
              <p:ext uri="{DAA4B4D4-6D71-4841-9C94-3DE7FCFB9230}">
                <p14:media xmlns:p14="http://schemas.microsoft.com/office/powerpoint/2010/main" xmlns="" r:embed="rId19"/>
              </p:ext>
            </p:extLst>
          </p:nvPr>
        </p:nvPicPr>
        <p:blipFill>
          <a:blip r:embed="rId18" cstate="print"/>
          <a:stretch>
            <a:fillRect/>
          </a:stretch>
        </p:blipFill>
        <p:spPr>
          <a:xfrm>
            <a:off x="-798622" y="2923751"/>
            <a:ext cx="609600" cy="609600"/>
          </a:xfrm>
          <a:prstGeom prst="rect">
            <a:avLst/>
          </a:prstGeom>
        </p:spPr>
      </p:pic>
    </p:spTree>
    <p:extLst>
      <p:ext uri="{BB962C8B-B14F-4D97-AF65-F5344CB8AC3E}">
        <p14:creationId xmlns:p14="http://schemas.microsoft.com/office/powerpoint/2010/main" xmlns="" val="1630643769"/>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
                                      <p:cBhvr>
                                        <p:cTn id="6" dur="1" fill="hold"/>
                                        <p:tgtEl>
                                          <p:spTgt spid="30"/>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1000"/>
                                        <p:tgtEl>
                                          <p:spTgt spid="33"/>
                                        </p:tgtEl>
                                      </p:cBhvr>
                                    </p:animEffect>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250" fill="hold"/>
                                        <p:tgtEl>
                                          <p:spTgt spid="10"/>
                                        </p:tgtEl>
                                        <p:attrNameLst>
                                          <p:attrName>ppt_w</p:attrName>
                                        </p:attrNameLst>
                                      </p:cBhvr>
                                      <p:tavLst>
                                        <p:tav tm="0">
                                          <p:val>
                                            <p:fltVal val="0"/>
                                          </p:val>
                                        </p:tav>
                                        <p:tav tm="100000">
                                          <p:val>
                                            <p:strVal val="#ppt_w"/>
                                          </p:val>
                                        </p:tav>
                                      </p:tavLst>
                                    </p:anim>
                                    <p:anim calcmode="lin" valueType="num">
                                      <p:cBhvr>
                                        <p:cTn id="32" dur="1250" fill="hold"/>
                                        <p:tgtEl>
                                          <p:spTgt spid="10"/>
                                        </p:tgtEl>
                                        <p:attrNameLst>
                                          <p:attrName>ppt_h</p:attrName>
                                        </p:attrNameLst>
                                      </p:cBhvr>
                                      <p:tavLst>
                                        <p:tav tm="0">
                                          <p:val>
                                            <p:fltVal val="0"/>
                                          </p:val>
                                        </p:tav>
                                        <p:tav tm="100000">
                                          <p:val>
                                            <p:strVal val="#ppt_h"/>
                                          </p:val>
                                        </p:tav>
                                      </p:tavLst>
                                    </p:anim>
                                    <p:animEffect transition="in" filter="fade">
                                      <p:cBhvr>
                                        <p:cTn id="33" dur="1250"/>
                                        <p:tgtEl>
                                          <p:spTgt spid="10"/>
                                        </p:tgtEl>
                                      </p:cBhvr>
                                    </p:animEffect>
                                  </p:childTnLst>
                                </p:cTn>
                              </p:par>
                            </p:childTnLst>
                          </p:cTn>
                        </p:par>
                        <p:par>
                          <p:cTn id="34" fill="hold">
                            <p:stCondLst>
                              <p:cond delay="4750"/>
                            </p:stCondLst>
                            <p:childTnLst>
                              <p:par>
                                <p:cTn id="35" presetID="2" presetClass="entr" presetSubtype="9"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0-#ppt_h/2"/>
                                          </p:val>
                                        </p:tav>
                                        <p:tav tm="100000">
                                          <p:val>
                                            <p:strVal val="#ppt_y"/>
                                          </p:val>
                                        </p:tav>
                                      </p:tavLst>
                                    </p:anim>
                                  </p:childTnLst>
                                </p:cTn>
                              </p:par>
                            </p:childTnLst>
                          </p:cTn>
                        </p:par>
                        <p:par>
                          <p:cTn id="39" fill="hold">
                            <p:stCondLst>
                              <p:cond delay="5250"/>
                            </p:stCondLst>
                            <p:childTnLst>
                              <p:par>
                                <p:cTn id="40" presetID="37" presetClass="entr" presetSubtype="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900" decel="100000" fill="hold"/>
                                        <p:tgtEl>
                                          <p:spTgt spid="15"/>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46" fill="hold">
                            <p:stCondLst>
                              <p:cond delay="6250"/>
                            </p:stCondLst>
                            <p:childTnLst>
                              <p:par>
                                <p:cTn id="47" presetID="2" presetClass="entr" presetSubtype="4"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par>
                          <p:cTn id="51" fill="hold">
                            <p:stCondLst>
                              <p:cond delay="6750"/>
                            </p:stCondLst>
                            <p:childTnLst>
                              <p:par>
                                <p:cTn id="52" presetID="2" presetClass="entr" presetSubtype="4"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par>
                          <p:cTn id="56" fill="hold">
                            <p:stCondLst>
                              <p:cond delay="7250"/>
                            </p:stCondLst>
                            <p:childTnLst>
                              <p:par>
                                <p:cTn id="57" presetID="2" presetClass="entr" presetSubtype="4"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childTnLst>
                          </p:cTn>
                        </p:par>
                        <p:par>
                          <p:cTn id="61" fill="hold">
                            <p:stCondLst>
                              <p:cond delay="7750"/>
                            </p:stCondLst>
                            <p:childTnLst>
                              <p:par>
                                <p:cTn id="62" presetID="2" presetClass="entr" presetSubtype="4"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childTnLst>
                          </p:cTn>
                        </p:par>
                        <p:par>
                          <p:cTn id="66" fill="hold">
                            <p:stCondLst>
                              <p:cond delay="8250"/>
                            </p:stCondLst>
                            <p:childTnLst>
                              <p:par>
                                <p:cTn id="67" presetID="14" presetClass="entr" presetSubtype="1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randombar(horizontal)">
                                      <p:cBhvr>
                                        <p:cTn id="69" dur="500"/>
                                        <p:tgtEl>
                                          <p:spTgt spid="41"/>
                                        </p:tgtEl>
                                      </p:cBhvr>
                                    </p:animEffect>
                                  </p:childTnLst>
                                </p:cTn>
                              </p:par>
                            </p:childTnLst>
                          </p:cTn>
                        </p:par>
                        <p:par>
                          <p:cTn id="70" fill="hold">
                            <p:stCondLst>
                              <p:cond delay="8750"/>
                            </p:stCondLst>
                            <p:childTnLst>
                              <p:par>
                                <p:cTn id="71" presetID="14" presetClass="entr" presetSubtype="1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randombar(horizontal)">
                                      <p:cBhvr>
                                        <p:cTn id="7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74" repeatCount="indefinite" fill="hold" display="0">
                  <p:stCondLst>
                    <p:cond delay="indefinite"/>
                  </p:stCondLst>
                  <p:endCondLst>
                    <p:cond evt="onStopAudio" delay="0">
                      <p:tgtEl>
                        <p:sldTgt/>
                      </p:tgtEl>
                    </p:cond>
                  </p:endCondLst>
                </p:cTn>
                <p:tgtEl>
                  <p:spTgt spid="30"/>
                </p:tgtEl>
              </p:cMediaNode>
            </p:video>
            <p:seq concurrent="1" nextAc="seek">
              <p:cTn id="75" restart="whenNotActive" fill="hold" evtFilter="cancelBubble" nodeType="interactiveSeq">
                <p:stCondLst>
                  <p:cond evt="onClick" delay="0">
                    <p:tgtEl>
                      <p:spTgt spid="3"/>
                    </p:tgtEl>
                  </p:cond>
                </p:stCondLst>
                <p:endSync evt="end" delay="0">
                  <p:rtn val="all"/>
                </p:endSync>
                <p:childTnLst>
                  <p:par>
                    <p:cTn id="76" fill="hold">
                      <p:stCondLst>
                        <p:cond delay="0"/>
                      </p:stCondLst>
                      <p:childTnLst>
                        <p:par>
                          <p:cTn id="77" fill="hold">
                            <p:stCondLst>
                              <p:cond delay="0"/>
                            </p:stCondLst>
                            <p:childTnLst>
                              <p:par>
                                <p:cTn id="78" presetID="1" presetClass="mediacall" presetSubtype="0" fill="hold" nodeType="clickEffect">
                                  <p:stCondLst>
                                    <p:cond delay="0"/>
                                  </p:stCondLst>
                                  <p:childTnLst>
                                    <p:cmd type="call" cmd="playFrom(0.0)">
                                      <p:cBhvr>
                                        <p:cTn id="79" dur="12146" fill="hold"/>
                                        <p:tgtEl>
                                          <p:spTgt spid="3"/>
                                        </p:tgtEl>
                                      </p:cBhvr>
                                    </p:cmd>
                                  </p:childTnLst>
                                </p:cTn>
                              </p:par>
                            </p:childTnLst>
                          </p:cTn>
                        </p:par>
                      </p:childTnLst>
                    </p:cTn>
                  </p:par>
                </p:childTnLst>
              </p:cTn>
              <p:nextCondLst>
                <p:cond evt="onClick" delay="0">
                  <p:tgtEl>
                    <p:spTgt spid="3"/>
                  </p:tgtEl>
                </p:cond>
              </p:nextCondLst>
            </p:seq>
            <p:video>
              <p:cMediaNode vol="80000">
                <p:cTn id="80" fill="hold" display="0">
                  <p:stCondLst>
                    <p:cond delay="indefinite"/>
                  </p:stCondLst>
                  <p:endCondLst>
                    <p:cond evt="onStopAudio" delay="0">
                      <p:tgtEl>
                        <p:sldTgt/>
                      </p:tgtEl>
                    </p:cond>
                  </p:endCondLst>
                </p:cTn>
                <p:tgtEl>
                  <p:spTgt spid="3"/>
                </p:tgtEl>
              </p:cMediaNode>
            </p:video>
          </p:childTnLst>
        </p:cTn>
      </p:par>
    </p:tnLst>
    <p:bldLst>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政治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信念</a:t>
            </a:r>
          </a:p>
        </p:txBody>
      </p:sp>
      <p:grpSp>
        <p:nvGrpSpPr>
          <p:cNvPr id="15" name="组合 14"/>
          <p:cNvGrpSpPr/>
          <p:nvPr/>
        </p:nvGrpSpPr>
        <p:grpSpPr>
          <a:xfrm>
            <a:off x="1403648" y="1975260"/>
            <a:ext cx="816275" cy="831843"/>
            <a:chOff x="800875" y="1812121"/>
            <a:chExt cx="816275" cy="831843"/>
          </a:xfrm>
        </p:grpSpPr>
        <p:grpSp>
          <p:nvGrpSpPr>
            <p:cNvPr id="16" name="组合 15"/>
            <p:cNvGrpSpPr/>
            <p:nvPr/>
          </p:nvGrpSpPr>
          <p:grpSpPr>
            <a:xfrm>
              <a:off x="800875" y="1827689"/>
              <a:ext cx="816275" cy="816275"/>
              <a:chOff x="3347864" y="1131590"/>
              <a:chExt cx="1080120" cy="1080120"/>
            </a:xfrm>
          </p:grpSpPr>
          <p:sp>
            <p:nvSpPr>
              <p:cNvPr id="18" name="矩形 1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8" idx="0"/>
                <a:endCxn id="1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1"/>
                <a:endCxn id="1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强</a:t>
              </a:r>
            </a:p>
          </p:txBody>
        </p:sp>
      </p:grpSp>
      <p:grpSp>
        <p:nvGrpSpPr>
          <p:cNvPr id="21" name="组合 20"/>
          <p:cNvGrpSpPr/>
          <p:nvPr/>
        </p:nvGrpSpPr>
        <p:grpSpPr>
          <a:xfrm>
            <a:off x="2483768" y="1975260"/>
            <a:ext cx="816275" cy="831843"/>
            <a:chOff x="800875" y="1812121"/>
            <a:chExt cx="816275" cy="831843"/>
          </a:xfrm>
        </p:grpSpPr>
        <p:grpSp>
          <p:nvGrpSpPr>
            <p:cNvPr id="22" name="组合 21"/>
            <p:cNvGrpSpPr/>
            <p:nvPr/>
          </p:nvGrpSpPr>
          <p:grpSpPr>
            <a:xfrm>
              <a:off x="800875" y="1827689"/>
              <a:ext cx="816275" cy="816275"/>
              <a:chOff x="3347864" y="1131590"/>
              <a:chExt cx="1080120" cy="1080120"/>
            </a:xfrm>
          </p:grpSpPr>
          <p:sp>
            <p:nvSpPr>
              <p:cNvPr id="24" name="矩形 2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0"/>
                <a:endCxn id="2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1"/>
                <a:endCxn id="2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化</a:t>
              </a:r>
            </a:p>
          </p:txBody>
        </p:sp>
      </p:grpSp>
      <p:grpSp>
        <p:nvGrpSpPr>
          <p:cNvPr id="27" name="组合 26"/>
          <p:cNvGrpSpPr/>
          <p:nvPr/>
        </p:nvGrpSpPr>
        <p:grpSpPr>
          <a:xfrm flipH="1">
            <a:off x="1410519" y="3197760"/>
            <a:ext cx="613222" cy="646331"/>
            <a:chOff x="1969893" y="2844973"/>
            <a:chExt cx="816275" cy="860348"/>
          </a:xfrm>
        </p:grpSpPr>
        <p:grpSp>
          <p:nvGrpSpPr>
            <p:cNvPr id="28" name="组合 27"/>
            <p:cNvGrpSpPr/>
            <p:nvPr/>
          </p:nvGrpSpPr>
          <p:grpSpPr>
            <a:xfrm>
              <a:off x="1969893" y="2866810"/>
              <a:ext cx="816275" cy="816275"/>
              <a:chOff x="3347864" y="1131590"/>
              <a:chExt cx="1080120" cy="1080120"/>
            </a:xfrm>
          </p:grpSpPr>
          <p:sp>
            <p:nvSpPr>
              <p:cNvPr id="30" name="矩形 2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1" name="直接连接符 30"/>
              <p:cNvCxnSpPr>
                <a:stCxn id="30" idx="0"/>
                <a:endCxn id="3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1"/>
                <a:endCxn id="3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看</a:t>
              </a:r>
            </a:p>
          </p:txBody>
        </p:sp>
      </p:grpSp>
      <p:grpSp>
        <p:nvGrpSpPr>
          <p:cNvPr id="33" name="组合 32"/>
          <p:cNvGrpSpPr/>
          <p:nvPr/>
        </p:nvGrpSpPr>
        <p:grpSpPr>
          <a:xfrm flipH="1">
            <a:off x="2163496" y="3221563"/>
            <a:ext cx="613222" cy="646331"/>
            <a:chOff x="2936506" y="2859782"/>
            <a:chExt cx="816275" cy="860348"/>
          </a:xfrm>
        </p:grpSpPr>
        <p:grpSp>
          <p:nvGrpSpPr>
            <p:cNvPr id="34" name="组合 33"/>
            <p:cNvGrpSpPr/>
            <p:nvPr/>
          </p:nvGrpSpPr>
          <p:grpSpPr>
            <a:xfrm>
              <a:off x="2936506" y="2868902"/>
              <a:ext cx="816275" cy="816275"/>
              <a:chOff x="3347864" y="1131590"/>
              <a:chExt cx="1080120" cy="1080120"/>
            </a:xfrm>
          </p:grpSpPr>
          <p:sp>
            <p:nvSpPr>
              <p:cNvPr id="36" name="矩形 3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7" name="直接连接符 36"/>
              <p:cNvCxnSpPr>
                <a:stCxn id="36" idx="0"/>
                <a:endCxn id="3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2987824" y="2859782"/>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齐</a:t>
              </a:r>
            </a:p>
          </p:txBody>
        </p:sp>
      </p:grpSp>
      <p:grpSp>
        <p:nvGrpSpPr>
          <p:cNvPr id="39" name="组合 38"/>
          <p:cNvGrpSpPr/>
          <p:nvPr/>
        </p:nvGrpSpPr>
        <p:grpSpPr>
          <a:xfrm flipH="1">
            <a:off x="2932768" y="3215588"/>
            <a:ext cx="613222" cy="646331"/>
            <a:chOff x="1969893" y="2844973"/>
            <a:chExt cx="816275" cy="860348"/>
          </a:xfrm>
        </p:grpSpPr>
        <p:grpSp>
          <p:nvGrpSpPr>
            <p:cNvPr id="40" name="组合 39"/>
            <p:cNvGrpSpPr/>
            <p:nvPr/>
          </p:nvGrpSpPr>
          <p:grpSpPr>
            <a:xfrm>
              <a:off x="1969893" y="2866810"/>
              <a:ext cx="816275" cy="816275"/>
              <a:chOff x="3347864" y="1131590"/>
              <a:chExt cx="1080120" cy="1080120"/>
            </a:xfrm>
          </p:grpSpPr>
          <p:sp>
            <p:nvSpPr>
              <p:cNvPr id="42" name="矩形 4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3" name="直接连接符 42"/>
              <p:cNvCxnSpPr>
                <a:stCxn id="42" idx="0"/>
                <a:endCxn id="4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1"/>
                <a:endCxn id="4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意</a:t>
              </a:r>
            </a:p>
          </p:txBody>
        </p:sp>
      </p:grpSp>
      <p:grpSp>
        <p:nvGrpSpPr>
          <p:cNvPr id="45" name="组合 44"/>
          <p:cNvGrpSpPr/>
          <p:nvPr/>
        </p:nvGrpSpPr>
        <p:grpSpPr>
          <a:xfrm flipH="1">
            <a:off x="3670259" y="3215437"/>
            <a:ext cx="613222" cy="646331"/>
            <a:chOff x="1969893" y="2844973"/>
            <a:chExt cx="816275" cy="860348"/>
          </a:xfrm>
        </p:grpSpPr>
        <p:grpSp>
          <p:nvGrpSpPr>
            <p:cNvPr id="46" name="组合 45"/>
            <p:cNvGrpSpPr/>
            <p:nvPr/>
          </p:nvGrpSpPr>
          <p:grpSpPr>
            <a:xfrm>
              <a:off x="1969893" y="2866810"/>
              <a:ext cx="816275" cy="816275"/>
              <a:chOff x="3347864" y="1131590"/>
              <a:chExt cx="1080120" cy="1080120"/>
            </a:xfrm>
          </p:grpSpPr>
          <p:sp>
            <p:nvSpPr>
              <p:cNvPr id="48" name="矩形 4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9" name="直接连接符 48"/>
              <p:cNvCxnSpPr>
                <a:stCxn id="48" idx="0"/>
                <a:endCxn id="4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1"/>
                <a:endCxn id="4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识</a:t>
              </a:r>
            </a:p>
          </p:txBody>
        </p:sp>
      </p:grpSp>
      <p:pic>
        <p:nvPicPr>
          <p:cNvPr id="51"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507629" y="1923678"/>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843789" y="2736849"/>
            <a:ext cx="3949867" cy="1477328"/>
          </a:xfrm>
          <a:prstGeom prst="rect">
            <a:avLst/>
          </a:prstGeom>
        </p:spPr>
        <p:txBody>
          <a:bodyPr wrap="square">
            <a:spAutoFit/>
          </a:bodyPr>
          <a:lstStyle/>
          <a:p>
            <a:pPr algn="just">
              <a:lnSpc>
                <a:spcPct val="150000"/>
              </a:lnSpc>
            </a:pPr>
            <a:r>
              <a:rPr lang="zh-CN" altLang="en-US" sz="2400" kern="100" dirty="0">
                <a:solidFill>
                  <a:srgbClr val="FF0000"/>
                </a:solidFill>
                <a:latin typeface="微软雅黑" panose="020B0503020204020204" pitchFamily="34" charset="-122"/>
                <a:ea typeface="微软雅黑" panose="020B0503020204020204" pitchFamily="34" charset="-122"/>
              </a:rPr>
              <a:t>以</a:t>
            </a:r>
            <a:r>
              <a:rPr lang="zh-CN" altLang="en-US" sz="1200" kern="100" dirty="0">
                <a:solidFill>
                  <a:srgbClr val="000000"/>
                </a:solidFill>
                <a:latin typeface="微软雅黑" panose="020B0503020204020204" pitchFamily="34" charset="-122"/>
                <a:ea typeface="微软雅黑" panose="020B0503020204020204" pitchFamily="34" charset="-122"/>
              </a:rPr>
              <a:t>党的意志为意志，以党的旗帜为旗帜，以党的方向为方向，坚决拥护党的主张，贯彻党的决议，执行党的部署，遵守党的纪律和规矩，紧跟党走，不走歪路，不走邪路，做政治上的明白人，成为党的忠诚卫士</a:t>
            </a:r>
            <a:endParaRPr lang="zh-CN" altLang="en-US" sz="1200" kern="100" dirty="0">
              <a:latin typeface="微软雅黑" panose="020B0503020204020204" pitchFamily="34" charset="-122"/>
              <a:ea typeface="微软雅黑" panose="020B0503020204020204" pitchFamily="34" charset="-122"/>
            </a:endParaRPr>
          </a:p>
        </p:txBody>
      </p:sp>
      <p:sp>
        <p:nvSpPr>
          <p:cNvPr id="7" name="矩形 6"/>
          <p:cNvSpPr/>
          <p:nvPr/>
        </p:nvSpPr>
        <p:spPr>
          <a:xfrm>
            <a:off x="5618645" y="1707654"/>
            <a:ext cx="2492990" cy="923330"/>
          </a:xfrm>
          <a:prstGeom prst="rect">
            <a:avLst/>
          </a:prstGeom>
        </p:spPr>
        <p:txBody>
          <a:bodyPr wrap="none">
            <a:spAutoFit/>
          </a:bodyPr>
          <a:lstStyle/>
          <a:p>
            <a:pPr>
              <a:lnSpc>
                <a:spcPct val="150000"/>
              </a:lnSpc>
            </a:pPr>
            <a:r>
              <a:rPr lang="zh-CN" altLang="en-US" b="1" kern="100" dirty="0">
                <a:solidFill>
                  <a:srgbClr val="000000"/>
                </a:solidFill>
                <a:latin typeface="微软雅黑" panose="020B0503020204020204" pitchFamily="34" charset="-122"/>
                <a:ea typeface="微软雅黑" panose="020B0503020204020204" pitchFamily="34" charset="-122"/>
              </a:rPr>
              <a:t>党中央看齐</a:t>
            </a:r>
            <a:endParaRPr lang="en-US" altLang="zh-CN" b="1" kern="100" dirty="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en-US" b="1" kern="100" dirty="0">
                <a:solidFill>
                  <a:srgbClr val="000000"/>
                </a:solidFill>
                <a:latin typeface="微软雅黑" panose="020B0503020204020204" pitchFamily="34" charset="-122"/>
                <a:ea typeface="微软雅黑" panose="020B0503020204020204" pitchFamily="34" charset="-122"/>
              </a:rPr>
              <a:t>党的路线方针政策看齐</a:t>
            </a:r>
            <a:endParaRPr lang="zh-CN" altLang="en-US" b="1" dirty="0">
              <a:latin typeface="微软雅黑" panose="020B0503020204020204" pitchFamily="34" charset="-122"/>
              <a:ea typeface="微软雅黑" panose="020B0503020204020204" pitchFamily="34" charset="-122"/>
            </a:endParaRPr>
          </a:p>
        </p:txBody>
      </p:sp>
      <p:sp>
        <p:nvSpPr>
          <p:cNvPr id="12" name="矩形 11"/>
          <p:cNvSpPr/>
          <p:nvPr/>
        </p:nvSpPr>
        <p:spPr>
          <a:xfrm>
            <a:off x="4932040" y="1824952"/>
            <a:ext cx="697627" cy="707886"/>
          </a:xfrm>
          <a:prstGeom prst="rect">
            <a:avLst/>
          </a:prstGeom>
          <a:solidFill>
            <a:srgbClr val="FF0000"/>
          </a:solidFill>
        </p:spPr>
        <p:txBody>
          <a:bodyPr wrap="none">
            <a:spAutoFit/>
          </a:bodyPr>
          <a:lstStyle/>
          <a:p>
            <a:r>
              <a:rPr lang="zh-CN" altLang="en-US" sz="4000" kern="100" dirty="0">
                <a:solidFill>
                  <a:srgbClr val="FFFF00"/>
                </a:solidFill>
                <a:latin typeface="微软雅黑" panose="020B0503020204020204" pitchFamily="34" charset="-122"/>
                <a:ea typeface="微软雅黑" panose="020B0503020204020204" pitchFamily="34" charset="-122"/>
              </a:rPr>
              <a:t>向</a:t>
            </a:r>
            <a:endParaRPr lang="zh-CN" altLang="en-US" sz="4000"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4716598"/>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anim calcmode="lin" valueType="num">
                                      <p:cBhvr>
                                        <p:cTn id="41" dur="500" fill="hold"/>
                                        <p:tgtEl>
                                          <p:spTgt spid="15"/>
                                        </p:tgtEl>
                                        <p:attrNameLst>
                                          <p:attrName>ppt_x</p:attrName>
                                        </p:attrNameLst>
                                      </p:cBhvr>
                                      <p:tavLst>
                                        <p:tav tm="0">
                                          <p:val>
                                            <p:strVal val="#ppt_x"/>
                                          </p:val>
                                        </p:tav>
                                        <p:tav tm="100000">
                                          <p:val>
                                            <p:strVal val="#ppt_x"/>
                                          </p:val>
                                        </p:tav>
                                      </p:tavLst>
                                    </p:anim>
                                    <p:anim calcmode="lin" valueType="num">
                                      <p:cBhvr>
                                        <p:cTn id="42" dur="50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7"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42"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anim calcmode="lin" valueType="num">
                                      <p:cBhvr>
                                        <p:cTn id="59" dur="250" fill="hold"/>
                                        <p:tgtEl>
                                          <p:spTgt spid="33"/>
                                        </p:tgtEl>
                                        <p:attrNameLst>
                                          <p:attrName>ppt_x</p:attrName>
                                        </p:attrNameLst>
                                      </p:cBhvr>
                                      <p:tavLst>
                                        <p:tav tm="0">
                                          <p:val>
                                            <p:strVal val="#ppt_x"/>
                                          </p:val>
                                        </p:tav>
                                        <p:tav tm="100000">
                                          <p:val>
                                            <p:strVal val="#ppt_x"/>
                                          </p:val>
                                        </p:tav>
                                      </p:tavLst>
                                    </p:anim>
                                    <p:anim calcmode="lin" valueType="num">
                                      <p:cBhvr>
                                        <p:cTn id="60" dur="250" fill="hold"/>
                                        <p:tgtEl>
                                          <p:spTgt spid="33"/>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50"/>
                                        <p:tgtEl>
                                          <p:spTgt spid="39"/>
                                        </p:tgtEl>
                                      </p:cBhvr>
                                    </p:animEffec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5750"/>
                            </p:stCondLst>
                            <p:childTnLst>
                              <p:par>
                                <p:cTn id="68" presetID="42" presetClass="entr" presetSubtype="0"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50"/>
                                        <p:tgtEl>
                                          <p:spTgt spid="45"/>
                                        </p:tgtEl>
                                      </p:cBhvr>
                                    </p:animEffect>
                                    <p:anim calcmode="lin" valueType="num">
                                      <p:cBhvr>
                                        <p:cTn id="71" dur="250" fill="hold"/>
                                        <p:tgtEl>
                                          <p:spTgt spid="45"/>
                                        </p:tgtEl>
                                        <p:attrNameLst>
                                          <p:attrName>ppt_x</p:attrName>
                                        </p:attrNameLst>
                                      </p:cBhvr>
                                      <p:tavLst>
                                        <p:tav tm="0">
                                          <p:val>
                                            <p:strVal val="#ppt_x"/>
                                          </p:val>
                                        </p:tav>
                                        <p:tav tm="100000">
                                          <p:val>
                                            <p:strVal val="#ppt_x"/>
                                          </p:val>
                                        </p:tav>
                                      </p:tavLst>
                                    </p:anim>
                                    <p:anim calcmode="lin" valueType="num">
                                      <p:cBhvr>
                                        <p:cTn id="72" dur="250" fill="hold"/>
                                        <p:tgtEl>
                                          <p:spTgt spid="45"/>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850"/>
                                        <p:tgtEl>
                                          <p:spTgt spid="51"/>
                                        </p:tgtEl>
                                      </p:cBhvr>
                                    </p:animEffect>
                                  </p:childTnLst>
                                </p:cTn>
                              </p:par>
                            </p:childTnLst>
                          </p:cTn>
                        </p:par>
                        <p:par>
                          <p:cTn id="76" fill="hold">
                            <p:stCondLst>
                              <p:cond delay="6600"/>
                            </p:stCondLst>
                            <p:childTnLst>
                              <p:par>
                                <p:cTn id="77" presetID="42"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childTnLst>
                          </p:cTn>
                        </p:par>
                        <p:par>
                          <p:cTn id="82" fill="hold">
                            <p:stCondLst>
                              <p:cond delay="7600"/>
                            </p:stCondLst>
                            <p:childTnLst>
                              <p:par>
                                <p:cTn id="83" presetID="2" presetClass="entr" presetSubtype="2" fill="hold" grpId="0" nodeType="afterEffect">
                                  <p:stCondLst>
                                    <p:cond delay="0"/>
                                  </p:stCondLst>
                                  <p:childTnLst>
                                    <p:set>
                                      <p:cBhvr>
                                        <p:cTn id="84" dur="1" fill="hold">
                                          <p:stCondLst>
                                            <p:cond delay="0"/>
                                          </p:stCondLst>
                                        </p:cTn>
                                        <p:tgtEl>
                                          <p:spTgt spid="7"/>
                                        </p:tgtEl>
                                        <p:attrNameLst>
                                          <p:attrName>style.visibility</p:attrName>
                                        </p:attrNameLst>
                                      </p:cBhvr>
                                      <p:to>
                                        <p:strVal val="visible"/>
                                      </p:to>
                                    </p:set>
                                    <p:anim calcmode="lin" valueType="num">
                                      <p:cBhvr additive="base">
                                        <p:cTn id="85" dur="500" fill="hold"/>
                                        <p:tgtEl>
                                          <p:spTgt spid="7"/>
                                        </p:tgtEl>
                                        <p:attrNameLst>
                                          <p:attrName>ppt_x</p:attrName>
                                        </p:attrNameLst>
                                      </p:cBhvr>
                                      <p:tavLst>
                                        <p:tav tm="0">
                                          <p:val>
                                            <p:strVal val="1+#ppt_w/2"/>
                                          </p:val>
                                        </p:tav>
                                        <p:tav tm="100000">
                                          <p:val>
                                            <p:strVal val="#ppt_x"/>
                                          </p:val>
                                        </p:tav>
                                      </p:tavLst>
                                    </p:anim>
                                    <p:anim calcmode="lin" valueType="num">
                                      <p:cBhvr additive="base">
                                        <p:cTn id="8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iterate type="lt">
                                    <p:tmAbs val="100"/>
                                  </p:iterate>
                                  <p:childTnLst>
                                    <p:set>
                                      <p:cBhvr>
                                        <p:cTn id="9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p:bldP spid="7"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solidFill>
              <a:schemeClr val="tx1"/>
            </a:solid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规矩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纪律</a:t>
            </a:r>
          </a:p>
        </p:txBody>
      </p:sp>
      <p:sp>
        <p:nvSpPr>
          <p:cNvPr id="6" name="矩形 5"/>
          <p:cNvSpPr/>
          <p:nvPr/>
        </p:nvSpPr>
        <p:spPr>
          <a:xfrm>
            <a:off x="3635896" y="1928082"/>
            <a:ext cx="1569660" cy="361637"/>
          </a:xfrm>
          <a:prstGeom prst="rect">
            <a:avLst/>
          </a:prstGeom>
          <a:ln w="19050">
            <a:solidFill>
              <a:srgbClr val="FF0000"/>
            </a:solidFill>
          </a:ln>
        </p:spPr>
        <p:txBody>
          <a:bodyPr wrap="none">
            <a:spAutoFit/>
          </a:bodyPr>
          <a:lstStyle/>
          <a:p>
            <a:pPr>
              <a:lnSpc>
                <a:spcPts val="2100"/>
              </a:lnSpc>
              <a:spcBef>
                <a:spcPts val="500"/>
              </a:spcBef>
              <a:spcAft>
                <a:spcPts val="500"/>
              </a:spcAft>
            </a:pPr>
            <a:r>
              <a:rPr lang="zh-CN" altLang="en-US" b="1" kern="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遵守政治纪律</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p:nvPr/>
        </p:nvSpPr>
        <p:spPr>
          <a:xfrm>
            <a:off x="3635896" y="2562381"/>
            <a:ext cx="1569660" cy="361637"/>
          </a:xfrm>
          <a:prstGeom prst="rect">
            <a:avLst/>
          </a:prstGeom>
          <a:ln w="19050">
            <a:solidFill>
              <a:srgbClr val="FF0000"/>
            </a:solidFill>
          </a:ln>
        </p:spPr>
        <p:txBody>
          <a:bodyPr wrap="none">
            <a:spAutoFit/>
          </a:bodyPr>
          <a:lstStyle/>
          <a:p>
            <a:pPr>
              <a:lnSpc>
                <a:spcPts val="2100"/>
              </a:lnSpc>
              <a:spcBef>
                <a:spcPts val="500"/>
              </a:spcBef>
              <a:spcAft>
                <a:spcPts val="500"/>
              </a:spcAft>
            </a:pPr>
            <a:r>
              <a:rPr lang="zh-CN" altLang="en-US" b="1" kern="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遵守群众纪律</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矩形 17"/>
          <p:cNvSpPr/>
          <p:nvPr/>
        </p:nvSpPr>
        <p:spPr>
          <a:xfrm>
            <a:off x="3635896" y="3222629"/>
            <a:ext cx="1569660" cy="361637"/>
          </a:xfrm>
          <a:prstGeom prst="rect">
            <a:avLst/>
          </a:prstGeom>
          <a:ln w="19050">
            <a:solidFill>
              <a:srgbClr val="FF0000"/>
            </a:solidFill>
          </a:ln>
        </p:spPr>
        <p:txBody>
          <a:bodyPr wrap="none">
            <a:spAutoFit/>
          </a:bodyPr>
          <a:lstStyle/>
          <a:p>
            <a:pPr>
              <a:lnSpc>
                <a:spcPts val="2100"/>
              </a:lnSpc>
              <a:spcBef>
                <a:spcPts val="500"/>
              </a:spcBef>
              <a:spcAft>
                <a:spcPts val="500"/>
              </a:spcAft>
            </a:pPr>
            <a:r>
              <a:rPr lang="zh-CN" altLang="en-US" b="1" kern="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遵守工作纪律</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矩形 18"/>
          <p:cNvSpPr/>
          <p:nvPr/>
        </p:nvSpPr>
        <p:spPr>
          <a:xfrm>
            <a:off x="1475656" y="1924014"/>
            <a:ext cx="1415772" cy="1697901"/>
          </a:xfrm>
          <a:prstGeom prst="rect">
            <a:avLst/>
          </a:prstGeom>
          <a:solidFill>
            <a:srgbClr val="FF0000"/>
          </a:solidFill>
        </p:spPr>
        <p:txBody>
          <a:bodyPr wrap="none">
            <a:spAutoFit/>
          </a:bodyPr>
          <a:lstStyle/>
          <a:p>
            <a:pPr>
              <a:lnSpc>
                <a:spcPct val="150000"/>
              </a:lnSpc>
              <a:spcBef>
                <a:spcPts val="500"/>
              </a:spcBef>
              <a:spcAft>
                <a:spcPts val="500"/>
              </a:spcAft>
            </a:pPr>
            <a:r>
              <a:rPr lang="zh-CN" altLang="en-US" sz="3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遵守三</a:t>
            </a:r>
            <a:endParaRPr lang="en-US" altLang="zh-CN" sz="3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500"/>
              </a:spcBef>
              <a:spcAft>
                <a:spcPts val="500"/>
              </a:spcAft>
            </a:pPr>
            <a:r>
              <a:rPr lang="zh-CN" altLang="en-US" sz="3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大纪律</a:t>
            </a:r>
          </a:p>
        </p:txBody>
      </p:sp>
      <p:sp>
        <p:nvSpPr>
          <p:cNvPr id="7" name="矩形 6"/>
          <p:cNvSpPr/>
          <p:nvPr/>
        </p:nvSpPr>
        <p:spPr>
          <a:xfrm>
            <a:off x="5292080" y="1874424"/>
            <a:ext cx="3095788" cy="1754326"/>
          </a:xfrm>
          <a:prstGeom prst="rect">
            <a:avLst/>
          </a:prstGeom>
          <a:ln w="28575">
            <a:solidFill>
              <a:srgbClr val="FF0000"/>
            </a:solidFill>
          </a:ln>
        </p:spPr>
        <p:txBody>
          <a:bodyPr wrap="square">
            <a:spAutoFit/>
          </a:bodyPr>
          <a:lstStyle/>
          <a:p>
            <a:pPr algn="just">
              <a:lnSpc>
                <a:spcPct val="150000"/>
              </a:lnSpc>
            </a:pPr>
            <a:r>
              <a:rPr lang="zh-CN" altLang="en-US" sz="1200" kern="100" dirty="0">
                <a:solidFill>
                  <a:srgbClr val="000000"/>
                </a:solidFill>
                <a:latin typeface="微软雅黑" panose="020B0503020204020204" pitchFamily="34" charset="-122"/>
                <a:ea typeface="微软雅黑" panose="020B0503020204020204" pitchFamily="34" charset="-122"/>
              </a:rPr>
              <a:t>作为直接面对群众，代表党形象的乡镇基层党员必须牢牢树立规矩意识，在服务群众的各项工作上遵规守纪，按章办事，公平公正，决不越半点“雷池”，必须时刻用党员的高标准要求自己，用</a:t>
            </a:r>
            <a:r>
              <a:rPr lang="en-US" altLang="zh-CN" sz="1200" kern="100" dirty="0">
                <a:solidFill>
                  <a:srgbClr val="000000"/>
                </a:solidFill>
                <a:latin typeface="微软雅黑" panose="020B0503020204020204" pitchFamily="34" charset="-122"/>
                <a:ea typeface="微软雅黑" panose="020B0503020204020204" pitchFamily="34" charset="-122"/>
              </a:rPr>
              <a:t>《</a:t>
            </a:r>
            <a:r>
              <a:rPr lang="zh-CN" altLang="en-US" sz="1200" kern="100" dirty="0">
                <a:solidFill>
                  <a:srgbClr val="000000"/>
                </a:solidFill>
                <a:latin typeface="微软雅黑" panose="020B0503020204020204" pitchFamily="34" charset="-122"/>
                <a:ea typeface="微软雅黑" panose="020B0503020204020204" pitchFamily="34" charset="-122"/>
              </a:rPr>
              <a:t>准则</a:t>
            </a:r>
            <a:r>
              <a:rPr lang="en-US" altLang="zh-CN" sz="1200" kern="100" dirty="0">
                <a:solidFill>
                  <a:srgbClr val="000000"/>
                </a:solidFill>
                <a:latin typeface="微软雅黑" panose="020B0503020204020204" pitchFamily="34" charset="-122"/>
                <a:ea typeface="微软雅黑" panose="020B0503020204020204" pitchFamily="34" charset="-122"/>
              </a:rPr>
              <a:t>》</a:t>
            </a:r>
            <a:r>
              <a:rPr lang="zh-CN" altLang="en-US" sz="1200" kern="100" dirty="0">
                <a:solidFill>
                  <a:srgbClr val="000000"/>
                </a:solidFill>
                <a:latin typeface="微软雅黑" panose="020B0503020204020204" pitchFamily="34" charset="-122"/>
                <a:ea typeface="微软雅黑" panose="020B0503020204020204" pitchFamily="34" charset="-122"/>
              </a:rPr>
              <a:t>和</a:t>
            </a:r>
            <a:r>
              <a:rPr lang="en-US" altLang="zh-CN" sz="1200" kern="100" dirty="0">
                <a:solidFill>
                  <a:srgbClr val="000000"/>
                </a:solidFill>
                <a:latin typeface="微软雅黑" panose="020B0503020204020204" pitchFamily="34" charset="-122"/>
                <a:ea typeface="微软雅黑" panose="020B0503020204020204" pitchFamily="34" charset="-122"/>
              </a:rPr>
              <a:t>《</a:t>
            </a:r>
            <a:r>
              <a:rPr lang="zh-CN" altLang="en-US" sz="1200" kern="100" dirty="0">
                <a:solidFill>
                  <a:srgbClr val="000000"/>
                </a:solidFill>
                <a:latin typeface="微软雅黑" panose="020B0503020204020204" pitchFamily="34" charset="-122"/>
                <a:ea typeface="微软雅黑" panose="020B0503020204020204" pitchFamily="34" charset="-122"/>
              </a:rPr>
              <a:t>条例</a:t>
            </a:r>
            <a:r>
              <a:rPr lang="en-US" altLang="zh-CN" sz="1200" kern="100" dirty="0">
                <a:solidFill>
                  <a:srgbClr val="000000"/>
                </a:solidFill>
                <a:latin typeface="微软雅黑" panose="020B0503020204020204" pitchFamily="34" charset="-122"/>
                <a:ea typeface="微软雅黑" panose="020B0503020204020204" pitchFamily="34" charset="-122"/>
              </a:rPr>
              <a:t>》</a:t>
            </a:r>
            <a:r>
              <a:rPr lang="zh-CN" altLang="en-US" sz="1200" kern="100" dirty="0">
                <a:solidFill>
                  <a:srgbClr val="000000"/>
                </a:solidFill>
                <a:latin typeface="微软雅黑" panose="020B0503020204020204" pitchFamily="34" charset="-122"/>
                <a:ea typeface="微软雅黑" panose="020B0503020204020204" pitchFamily="34" charset="-122"/>
              </a:rPr>
              <a:t>提醒自己</a:t>
            </a:r>
            <a:endParaRPr lang="zh-CN" altLang="en-US" sz="1200" kern="100" dirty="0">
              <a:latin typeface="微软雅黑" panose="020B0503020204020204" pitchFamily="34" charset="-122"/>
              <a:ea typeface="微软雅黑" panose="020B0503020204020204" pitchFamily="34" charset="-122"/>
            </a:endParaRPr>
          </a:p>
        </p:txBody>
      </p:sp>
      <p:sp>
        <p:nvSpPr>
          <p:cNvPr id="12" name="燕尾形 11"/>
          <p:cNvSpPr/>
          <p:nvPr/>
        </p:nvSpPr>
        <p:spPr>
          <a:xfrm>
            <a:off x="3059832" y="2139702"/>
            <a:ext cx="367441" cy="1224136"/>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2928684420"/>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1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ppt_x</p:attrName>
                                        </p:attrNameLst>
                                      </p:cBhvr>
                                      <p:tavLst>
                                        <p:tav tm="0">
                                          <p:val>
                                            <p:strVal val="#ppt_x-#ppt_w*1.125000"/>
                                          </p:val>
                                        </p:tav>
                                        <p:tav tm="100000">
                                          <p:val>
                                            <p:strVal val="#ppt_x"/>
                                          </p:val>
                                        </p:tav>
                                      </p:tavLst>
                                    </p:anim>
                                    <p:animEffect transition="in" filter="wipe(right)">
                                      <p:cBhvr>
                                        <p:cTn id="41" dur="500"/>
                                        <p:tgtEl>
                                          <p:spTgt spid="19"/>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childTnLst>
                          </p:cTn>
                        </p:par>
                        <p:par>
                          <p:cTn id="47" fill="hold">
                            <p:stCondLst>
                              <p:cond delay="5000"/>
                            </p:stCondLst>
                            <p:childTnLst>
                              <p:par>
                                <p:cTn id="48" presetID="12" presetClass="entr" presetSubtype="8"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p:tgtEl>
                                          <p:spTgt spid="6"/>
                                        </p:tgtEl>
                                        <p:attrNameLst>
                                          <p:attrName>ppt_x</p:attrName>
                                        </p:attrNameLst>
                                      </p:cBhvr>
                                      <p:tavLst>
                                        <p:tav tm="0">
                                          <p:val>
                                            <p:strVal val="#ppt_x-#ppt_w*1.125000"/>
                                          </p:val>
                                        </p:tav>
                                        <p:tav tm="100000">
                                          <p:val>
                                            <p:strVal val="#ppt_x"/>
                                          </p:val>
                                        </p:tav>
                                      </p:tavLst>
                                    </p:anim>
                                    <p:animEffect transition="in" filter="wipe(right)">
                                      <p:cBhvr>
                                        <p:cTn id="51" dur="500"/>
                                        <p:tgtEl>
                                          <p:spTgt spid="6"/>
                                        </p:tgtEl>
                                      </p:cBhvr>
                                    </p:animEffect>
                                  </p:childTnLst>
                                </p:cTn>
                              </p:par>
                            </p:childTnLst>
                          </p:cTn>
                        </p:par>
                        <p:par>
                          <p:cTn id="52" fill="hold">
                            <p:stCondLst>
                              <p:cond delay="5500"/>
                            </p:stCondLst>
                            <p:childTnLst>
                              <p:par>
                                <p:cTn id="53" presetID="1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ppt_x</p:attrName>
                                        </p:attrNameLst>
                                      </p:cBhvr>
                                      <p:tavLst>
                                        <p:tav tm="0">
                                          <p:val>
                                            <p:strVal val="#ppt_x-#ppt_w*1.125000"/>
                                          </p:val>
                                        </p:tav>
                                        <p:tav tm="100000">
                                          <p:val>
                                            <p:strVal val="#ppt_x"/>
                                          </p:val>
                                        </p:tav>
                                      </p:tavLst>
                                    </p:anim>
                                    <p:animEffect transition="in" filter="wipe(right)">
                                      <p:cBhvr>
                                        <p:cTn id="56" dur="500"/>
                                        <p:tgtEl>
                                          <p:spTgt spid="15"/>
                                        </p:tgtEl>
                                      </p:cBhvr>
                                    </p:animEffect>
                                  </p:childTnLst>
                                </p:cTn>
                              </p:par>
                            </p:childTnLst>
                          </p:cTn>
                        </p:par>
                        <p:par>
                          <p:cTn id="57" fill="hold">
                            <p:stCondLst>
                              <p:cond delay="6000"/>
                            </p:stCondLst>
                            <p:childTnLst>
                              <p:par>
                                <p:cTn id="58" presetID="1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p:tgtEl>
                                          <p:spTgt spid="18"/>
                                        </p:tgtEl>
                                        <p:attrNameLst>
                                          <p:attrName>ppt_x</p:attrName>
                                        </p:attrNameLst>
                                      </p:cBhvr>
                                      <p:tavLst>
                                        <p:tav tm="0">
                                          <p:val>
                                            <p:strVal val="#ppt_x-#ppt_w*1.125000"/>
                                          </p:val>
                                        </p:tav>
                                        <p:tav tm="100000">
                                          <p:val>
                                            <p:strVal val="#ppt_x"/>
                                          </p:val>
                                        </p:tav>
                                      </p:tavLst>
                                    </p:anim>
                                    <p:animEffect transition="in" filter="wipe(right)">
                                      <p:cBhvr>
                                        <p:cTn id="61" dur="500"/>
                                        <p:tgtEl>
                                          <p:spTgt spid="18"/>
                                        </p:tgtEl>
                                      </p:cBhvr>
                                    </p:animEffect>
                                  </p:childTnLst>
                                </p:cTn>
                              </p:par>
                            </p:childTnLst>
                          </p:cTn>
                        </p:par>
                        <p:par>
                          <p:cTn id="62" fill="hold">
                            <p:stCondLst>
                              <p:cond delay="6500"/>
                            </p:stCondLst>
                            <p:childTnLst>
                              <p:par>
                                <p:cTn id="63" presetID="42" presetClass="entr" presetSubtype="0"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750"/>
                                        <p:tgtEl>
                                          <p:spTgt spid="7"/>
                                        </p:tgtEl>
                                      </p:cBhvr>
                                    </p:animEffect>
                                    <p:anim calcmode="lin" valueType="num">
                                      <p:cBhvr>
                                        <p:cTn id="66" dur="750" fill="hold"/>
                                        <p:tgtEl>
                                          <p:spTgt spid="7"/>
                                        </p:tgtEl>
                                        <p:attrNameLst>
                                          <p:attrName>ppt_x</p:attrName>
                                        </p:attrNameLst>
                                      </p:cBhvr>
                                      <p:tavLst>
                                        <p:tav tm="0">
                                          <p:val>
                                            <p:strVal val="#ppt_x"/>
                                          </p:val>
                                        </p:tav>
                                        <p:tav tm="100000">
                                          <p:val>
                                            <p:strVal val="#ppt_x"/>
                                          </p:val>
                                        </p:tav>
                                      </p:tavLst>
                                    </p:anim>
                                    <p:anim calcmode="lin" valueType="num">
                                      <p:cBhvr>
                                        <p:cTn id="67"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P spid="15" grpId="0" animBg="1"/>
      <p:bldP spid="18" grpId="0" animBg="1"/>
      <p:bldP spid="19" grpId="0" animBg="1"/>
      <p:bldP spid="7"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solidFill>
              <a:schemeClr val="tx1"/>
            </a:solid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324544" y="42751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规矩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纪律</a:t>
            </a:r>
          </a:p>
        </p:txBody>
      </p:sp>
      <p:sp>
        <p:nvSpPr>
          <p:cNvPr id="7" name="矩形 6"/>
          <p:cNvSpPr/>
          <p:nvPr/>
        </p:nvSpPr>
        <p:spPr>
          <a:xfrm>
            <a:off x="3779912" y="1923678"/>
            <a:ext cx="4176464" cy="630942"/>
          </a:xfrm>
          <a:prstGeom prst="rect">
            <a:avLst/>
          </a:prstGeom>
          <a:solidFill>
            <a:srgbClr val="FF0000"/>
          </a:solidFill>
          <a:ln>
            <a:noFill/>
          </a:ln>
        </p:spPr>
        <p:txBody>
          <a:bodyPr wrap="square">
            <a:spAutoFit/>
          </a:bodyPr>
          <a:lstStyle/>
          <a:p>
            <a:pPr>
              <a:lnSpc>
                <a:spcPts val="2100"/>
              </a:lnSpc>
              <a:spcBef>
                <a:spcPts val="500"/>
              </a:spcBef>
              <a:spcAft>
                <a:spcPts val="500"/>
              </a:spcAft>
            </a:pPr>
            <a:r>
              <a:rPr lang="zh-CN" altLang="en-US" sz="1600" kern="0" dirty="0">
                <a:solidFill>
                  <a:schemeClr val="bg1"/>
                </a:solidFill>
                <a:latin typeface="宋体" panose="02010600030101010101" pitchFamily="2" charset="-122"/>
                <a:cs typeface="Times New Roman" panose="02020603050405020304" pitchFamily="18" charset="0"/>
              </a:rPr>
              <a:t>树牢对马克思主义的信仰，对共产主义和中国特色社会主义的信念</a:t>
            </a:r>
            <a:endParaRPr lang="zh-CN" altLang="en-US" sz="2000" dirty="0">
              <a:solidFill>
                <a:schemeClr val="bg1"/>
              </a:solidFill>
              <a:latin typeface="Calibri" panose="020F0502020204030204" pitchFamily="34" charset="0"/>
              <a:cs typeface="Times New Roman" panose="02020603050405020304" pitchFamily="18" charset="0"/>
            </a:endParaRPr>
          </a:p>
        </p:txBody>
      </p:sp>
      <p:sp>
        <p:nvSpPr>
          <p:cNvPr id="12" name="矩形 11"/>
          <p:cNvSpPr/>
          <p:nvPr/>
        </p:nvSpPr>
        <p:spPr>
          <a:xfrm>
            <a:off x="3779912" y="2652299"/>
            <a:ext cx="4176464" cy="361637"/>
          </a:xfrm>
          <a:prstGeom prst="rect">
            <a:avLst/>
          </a:prstGeom>
          <a:solidFill>
            <a:srgbClr val="FF0000"/>
          </a:solidFill>
          <a:ln>
            <a:noFill/>
          </a:ln>
        </p:spPr>
        <p:txBody>
          <a:bodyPr wrap="square">
            <a:spAutoFit/>
          </a:bodyPr>
          <a:lstStyle/>
          <a:p>
            <a:pPr indent="266700">
              <a:lnSpc>
                <a:spcPts val="2100"/>
              </a:lnSpc>
              <a:spcBef>
                <a:spcPts val="500"/>
              </a:spcBef>
              <a:spcAft>
                <a:spcPts val="500"/>
              </a:spcAft>
            </a:pPr>
            <a:r>
              <a:rPr lang="zh-CN" altLang="en-US" sz="1600" kern="0" dirty="0">
                <a:solidFill>
                  <a:schemeClr val="bg1"/>
                </a:solidFill>
                <a:latin typeface="宋体" panose="02010600030101010101" pitchFamily="2" charset="-122"/>
                <a:cs typeface="Times New Roman" panose="02020603050405020304" pitchFamily="18" charset="0"/>
              </a:rPr>
              <a:t>坚持理论自信、道德自信、制度自信</a:t>
            </a:r>
            <a:endParaRPr lang="zh-CN" altLang="en-US" sz="2000" dirty="0">
              <a:solidFill>
                <a:schemeClr val="bg1"/>
              </a:solidFill>
              <a:latin typeface="Calibri" panose="020F0502020204030204" pitchFamily="34" charset="0"/>
              <a:cs typeface="Times New Roman" panose="02020603050405020304" pitchFamily="18" charset="0"/>
            </a:endParaRPr>
          </a:p>
        </p:txBody>
      </p:sp>
      <p:sp>
        <p:nvSpPr>
          <p:cNvPr id="15" name="矩形 14"/>
          <p:cNvSpPr/>
          <p:nvPr/>
        </p:nvSpPr>
        <p:spPr>
          <a:xfrm>
            <a:off x="3779912" y="3126183"/>
            <a:ext cx="4176464" cy="361637"/>
          </a:xfrm>
          <a:prstGeom prst="rect">
            <a:avLst/>
          </a:prstGeom>
          <a:solidFill>
            <a:srgbClr val="FF0000"/>
          </a:solidFill>
          <a:ln>
            <a:noFill/>
          </a:ln>
        </p:spPr>
        <p:txBody>
          <a:bodyPr wrap="square">
            <a:spAutoFit/>
          </a:bodyPr>
          <a:lstStyle/>
          <a:p>
            <a:pPr indent="266700">
              <a:lnSpc>
                <a:spcPts val="2100"/>
              </a:lnSpc>
              <a:spcBef>
                <a:spcPts val="500"/>
              </a:spcBef>
              <a:spcAft>
                <a:spcPts val="500"/>
              </a:spcAft>
            </a:pPr>
            <a:r>
              <a:rPr lang="zh-CN" altLang="en-US" sz="1600" kern="0" dirty="0">
                <a:solidFill>
                  <a:schemeClr val="bg1"/>
                </a:solidFill>
                <a:latin typeface="宋体" panose="02010600030101010101" pitchFamily="2" charset="-122"/>
                <a:cs typeface="Times New Roman" panose="02020603050405020304" pitchFamily="18" charset="0"/>
              </a:rPr>
              <a:t>树牢对中国共产党的信息</a:t>
            </a:r>
            <a:endParaRPr lang="zh-CN" altLang="en-US" sz="2000" dirty="0">
              <a:solidFill>
                <a:schemeClr val="bg1"/>
              </a:solidFill>
              <a:latin typeface="Calibri" panose="020F0502020204030204" pitchFamily="34" charset="0"/>
              <a:cs typeface="Times New Roman" panose="02020603050405020304" pitchFamily="18" charset="0"/>
            </a:endParaRPr>
          </a:p>
        </p:txBody>
      </p:sp>
      <p:sp>
        <p:nvSpPr>
          <p:cNvPr id="16" name="矩形 15"/>
          <p:cNvSpPr/>
          <p:nvPr/>
        </p:nvSpPr>
        <p:spPr>
          <a:xfrm>
            <a:off x="3779912" y="3596992"/>
            <a:ext cx="4176464" cy="630942"/>
          </a:xfrm>
          <a:prstGeom prst="rect">
            <a:avLst/>
          </a:prstGeom>
          <a:solidFill>
            <a:srgbClr val="FF0000"/>
          </a:solidFill>
          <a:ln>
            <a:noFill/>
          </a:ln>
        </p:spPr>
        <p:txBody>
          <a:bodyPr wrap="square">
            <a:spAutoFit/>
          </a:bodyPr>
          <a:lstStyle/>
          <a:p>
            <a:pPr>
              <a:lnSpc>
                <a:spcPts val="2100"/>
              </a:lnSpc>
              <a:spcBef>
                <a:spcPts val="500"/>
              </a:spcBef>
              <a:spcAft>
                <a:spcPts val="500"/>
              </a:spcAft>
            </a:pPr>
            <a:r>
              <a:rPr lang="zh-CN" altLang="en-US" sz="1600" kern="0" dirty="0">
                <a:solidFill>
                  <a:schemeClr val="bg1"/>
                </a:solidFill>
                <a:latin typeface="宋体" panose="02010600030101010101" pitchFamily="2" charset="-122"/>
                <a:cs typeface="Times New Roman" panose="02020603050405020304" pitchFamily="18" charset="0"/>
              </a:rPr>
              <a:t>坚持自己的理想信念，自觉抵制各种社会思潮的侵蚀</a:t>
            </a:r>
            <a:endParaRPr lang="zh-CN" altLang="en-US" sz="2000" dirty="0">
              <a:solidFill>
                <a:schemeClr val="bg1"/>
              </a:solidFill>
              <a:latin typeface="Calibri" panose="020F0502020204030204" pitchFamily="34" charset="0"/>
              <a:cs typeface="Times New Roman" panose="02020603050405020304" pitchFamily="18" charset="0"/>
            </a:endParaRPr>
          </a:p>
        </p:txBody>
      </p:sp>
      <p:grpSp>
        <p:nvGrpSpPr>
          <p:cNvPr id="19" name="组合 18"/>
          <p:cNvGrpSpPr/>
          <p:nvPr/>
        </p:nvGrpSpPr>
        <p:grpSpPr>
          <a:xfrm flipH="1">
            <a:off x="1535939" y="1645755"/>
            <a:ext cx="769652" cy="790241"/>
            <a:chOff x="1969893" y="2844973"/>
            <a:chExt cx="816275" cy="838112"/>
          </a:xfrm>
        </p:grpSpPr>
        <p:grpSp>
          <p:nvGrpSpPr>
            <p:cNvPr id="20" name="组合 19"/>
            <p:cNvGrpSpPr/>
            <p:nvPr/>
          </p:nvGrpSpPr>
          <p:grpSpPr>
            <a:xfrm>
              <a:off x="1969893" y="2866810"/>
              <a:ext cx="816275" cy="816275"/>
              <a:chOff x="3347864" y="1131590"/>
              <a:chExt cx="1080120" cy="1080120"/>
            </a:xfrm>
          </p:grpSpPr>
          <p:sp>
            <p:nvSpPr>
              <p:cNvPr id="22" name="矩形 2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23" name="直接连接符 22"/>
              <p:cNvCxnSpPr>
                <a:stCxn id="22" idx="0"/>
                <a:endCxn id="2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1"/>
                <a:endCxn id="2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TextBox 14"/>
            <p:cNvSpPr txBox="1"/>
            <p:nvPr/>
          </p:nvSpPr>
          <p:spPr>
            <a:xfrm>
              <a:off x="2031009" y="2844973"/>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遵</a:t>
              </a:r>
            </a:p>
          </p:txBody>
        </p:sp>
      </p:grpSp>
      <p:grpSp>
        <p:nvGrpSpPr>
          <p:cNvPr id="25" name="组合 24"/>
          <p:cNvGrpSpPr/>
          <p:nvPr/>
        </p:nvGrpSpPr>
        <p:grpSpPr>
          <a:xfrm flipH="1">
            <a:off x="1513188" y="2515421"/>
            <a:ext cx="769652" cy="778250"/>
            <a:chOff x="2936506" y="2859782"/>
            <a:chExt cx="816275" cy="825395"/>
          </a:xfrm>
        </p:grpSpPr>
        <p:grpSp>
          <p:nvGrpSpPr>
            <p:cNvPr id="26" name="组合 25"/>
            <p:cNvGrpSpPr/>
            <p:nvPr/>
          </p:nvGrpSpPr>
          <p:grpSpPr>
            <a:xfrm>
              <a:off x="2936506" y="2868902"/>
              <a:ext cx="816275" cy="816275"/>
              <a:chOff x="3347864" y="1131590"/>
              <a:chExt cx="1080120" cy="1080120"/>
            </a:xfrm>
          </p:grpSpPr>
          <p:sp>
            <p:nvSpPr>
              <p:cNvPr id="28" name="矩形 2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29" name="直接连接符 28"/>
              <p:cNvCxnSpPr>
                <a:stCxn id="28" idx="0"/>
                <a:endCxn id="2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8" idx="1"/>
                <a:endCxn id="2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7" name="TextBox 14"/>
            <p:cNvSpPr txBox="1"/>
            <p:nvPr/>
          </p:nvSpPr>
          <p:spPr>
            <a:xfrm>
              <a:off x="2987824" y="2859782"/>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守</a:t>
              </a:r>
            </a:p>
          </p:txBody>
        </p:sp>
      </p:grpSp>
      <p:grpSp>
        <p:nvGrpSpPr>
          <p:cNvPr id="31" name="组合 30"/>
          <p:cNvGrpSpPr/>
          <p:nvPr/>
        </p:nvGrpSpPr>
        <p:grpSpPr>
          <a:xfrm flipH="1">
            <a:off x="2487470" y="1892918"/>
            <a:ext cx="500354" cy="513740"/>
            <a:chOff x="1969893" y="2844973"/>
            <a:chExt cx="816275" cy="838112"/>
          </a:xfrm>
          <a:effectLst/>
        </p:grpSpPr>
        <p:grpSp>
          <p:nvGrpSpPr>
            <p:cNvPr id="32" name="组合 31"/>
            <p:cNvGrpSpPr/>
            <p:nvPr/>
          </p:nvGrpSpPr>
          <p:grpSpPr>
            <a:xfrm>
              <a:off x="1969893" y="2866810"/>
              <a:ext cx="816275" cy="816275"/>
              <a:chOff x="3347864" y="1131590"/>
              <a:chExt cx="1080120" cy="1080120"/>
            </a:xfrm>
          </p:grpSpPr>
          <p:sp>
            <p:nvSpPr>
              <p:cNvPr id="34" name="矩形 3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5" name="直接连接符 34"/>
              <p:cNvCxnSpPr>
                <a:stCxn id="34" idx="0"/>
                <a:endCxn id="3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4" idx="1"/>
                <a:endCxn id="3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3" name="TextBox 14"/>
            <p:cNvSpPr txBox="1"/>
            <p:nvPr/>
          </p:nvSpPr>
          <p:spPr>
            <a:xfrm>
              <a:off x="2031007" y="2844973"/>
              <a:ext cx="713636" cy="753157"/>
            </a:xfrm>
            <a:prstGeom prst="rect">
              <a:avLst/>
            </a:prstGeom>
            <a:noFill/>
            <a:effectLst>
              <a:outerShdw blurRad="25400" dist="127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政</a:t>
              </a:r>
            </a:p>
          </p:txBody>
        </p:sp>
      </p:grpSp>
      <p:grpSp>
        <p:nvGrpSpPr>
          <p:cNvPr id="37" name="组合 36"/>
          <p:cNvGrpSpPr/>
          <p:nvPr/>
        </p:nvGrpSpPr>
        <p:grpSpPr>
          <a:xfrm flipH="1">
            <a:off x="2481275" y="2471360"/>
            <a:ext cx="500354" cy="505944"/>
            <a:chOff x="2936506" y="2859782"/>
            <a:chExt cx="816275" cy="825395"/>
          </a:xfrm>
          <a:effectLst/>
        </p:grpSpPr>
        <p:grpSp>
          <p:nvGrpSpPr>
            <p:cNvPr id="38" name="组合 37"/>
            <p:cNvGrpSpPr/>
            <p:nvPr/>
          </p:nvGrpSpPr>
          <p:grpSpPr>
            <a:xfrm>
              <a:off x="2936506" y="2868902"/>
              <a:ext cx="816275" cy="816275"/>
              <a:chOff x="3347864" y="1131590"/>
              <a:chExt cx="1080120" cy="1080120"/>
            </a:xfrm>
          </p:grpSpPr>
          <p:sp>
            <p:nvSpPr>
              <p:cNvPr id="40" name="矩形 3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1" name="直接连接符 40"/>
              <p:cNvCxnSpPr>
                <a:stCxn id="40" idx="0"/>
                <a:endCxn id="4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1"/>
                <a:endCxn id="4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9"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治</a:t>
              </a:r>
            </a:p>
          </p:txBody>
        </p:sp>
      </p:grpSp>
      <p:grpSp>
        <p:nvGrpSpPr>
          <p:cNvPr id="43" name="组合 42"/>
          <p:cNvGrpSpPr/>
          <p:nvPr/>
        </p:nvGrpSpPr>
        <p:grpSpPr>
          <a:xfrm flipH="1">
            <a:off x="2473466" y="3035362"/>
            <a:ext cx="500354" cy="513740"/>
            <a:chOff x="1969893" y="2844973"/>
            <a:chExt cx="816275" cy="838112"/>
          </a:xfrm>
          <a:effectLst/>
        </p:grpSpPr>
        <p:grpSp>
          <p:nvGrpSpPr>
            <p:cNvPr id="44" name="组合 43"/>
            <p:cNvGrpSpPr/>
            <p:nvPr/>
          </p:nvGrpSpPr>
          <p:grpSpPr>
            <a:xfrm>
              <a:off x="1969893" y="2866810"/>
              <a:ext cx="816275" cy="816275"/>
              <a:chOff x="3347864" y="1131590"/>
              <a:chExt cx="1080120" cy="1080120"/>
            </a:xfrm>
          </p:grpSpPr>
          <p:sp>
            <p:nvSpPr>
              <p:cNvPr id="46" name="矩形 4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7" name="直接连接符 46"/>
              <p:cNvCxnSpPr>
                <a:stCxn id="46" idx="0"/>
                <a:endCxn id="4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6" idx="1"/>
                <a:endCxn id="4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5" name="TextBox 14"/>
            <p:cNvSpPr txBox="1"/>
            <p:nvPr/>
          </p:nvSpPr>
          <p:spPr>
            <a:xfrm>
              <a:off x="2031007" y="2844973"/>
              <a:ext cx="713636" cy="75315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纪</a:t>
              </a:r>
            </a:p>
          </p:txBody>
        </p:sp>
      </p:grpSp>
      <p:grpSp>
        <p:nvGrpSpPr>
          <p:cNvPr id="49" name="组合 48"/>
          <p:cNvGrpSpPr/>
          <p:nvPr/>
        </p:nvGrpSpPr>
        <p:grpSpPr>
          <a:xfrm flipH="1">
            <a:off x="2479039" y="3619222"/>
            <a:ext cx="500354" cy="505944"/>
            <a:chOff x="2936506" y="2859782"/>
            <a:chExt cx="816275" cy="825395"/>
          </a:xfrm>
          <a:effectLst/>
        </p:grpSpPr>
        <p:grpSp>
          <p:nvGrpSpPr>
            <p:cNvPr id="50" name="组合 49"/>
            <p:cNvGrpSpPr/>
            <p:nvPr/>
          </p:nvGrpSpPr>
          <p:grpSpPr>
            <a:xfrm>
              <a:off x="2936506" y="2868902"/>
              <a:ext cx="816275" cy="816275"/>
              <a:chOff x="3347864" y="1131590"/>
              <a:chExt cx="1080120" cy="1080120"/>
            </a:xfrm>
          </p:grpSpPr>
          <p:sp>
            <p:nvSpPr>
              <p:cNvPr id="52" name="矩形 5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53" name="直接连接符 52"/>
              <p:cNvCxnSpPr>
                <a:stCxn id="52" idx="0"/>
                <a:endCxn id="5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1"/>
                <a:endCxn id="5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1"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律</a:t>
              </a:r>
            </a:p>
          </p:txBody>
        </p:sp>
      </p:grpSp>
      <p:pic>
        <p:nvPicPr>
          <p:cNvPr id="55"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463960" y="3231906"/>
            <a:ext cx="968318" cy="9952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06533999"/>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250"/>
                                        <p:tgtEl>
                                          <p:spTgt spid="19"/>
                                        </p:tgtEl>
                                      </p:cBhvr>
                                    </p:animEffect>
                                    <p:anim calcmode="lin" valueType="num">
                                      <p:cBhvr>
                                        <p:cTn id="41" dur="250" fill="hold"/>
                                        <p:tgtEl>
                                          <p:spTgt spid="19"/>
                                        </p:tgtEl>
                                        <p:attrNameLst>
                                          <p:attrName>ppt_x</p:attrName>
                                        </p:attrNameLst>
                                      </p:cBhvr>
                                      <p:tavLst>
                                        <p:tav tm="0">
                                          <p:val>
                                            <p:strVal val="#ppt_x"/>
                                          </p:val>
                                        </p:tav>
                                        <p:tav tm="100000">
                                          <p:val>
                                            <p:strVal val="#ppt_x"/>
                                          </p:val>
                                        </p:tav>
                                      </p:tavLst>
                                    </p:anim>
                                    <p:anim calcmode="lin" valueType="num">
                                      <p:cBhvr>
                                        <p:cTn id="42" dur="25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425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250"/>
                                        <p:tgtEl>
                                          <p:spTgt spid="25"/>
                                        </p:tgtEl>
                                      </p:cBhvr>
                                    </p:animEffect>
                                    <p:anim calcmode="lin" valueType="num">
                                      <p:cBhvr>
                                        <p:cTn id="47" dur="250" fill="hold"/>
                                        <p:tgtEl>
                                          <p:spTgt spid="25"/>
                                        </p:tgtEl>
                                        <p:attrNameLst>
                                          <p:attrName>ppt_x</p:attrName>
                                        </p:attrNameLst>
                                      </p:cBhvr>
                                      <p:tavLst>
                                        <p:tav tm="0">
                                          <p:val>
                                            <p:strVal val="#ppt_x"/>
                                          </p:val>
                                        </p:tav>
                                        <p:tav tm="100000">
                                          <p:val>
                                            <p:strVal val="#ppt_x"/>
                                          </p:val>
                                        </p:tav>
                                      </p:tavLst>
                                    </p:anim>
                                    <p:anim calcmode="lin" valueType="num">
                                      <p:cBhvr>
                                        <p:cTn id="48" dur="2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7" presetClass="entr" presetSubtype="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7" presetClass="entr" presetSubtype="0"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anim calcmode="lin" valueType="num">
                                      <p:cBhvr>
                                        <p:cTn id="59" dur="500" fill="hold"/>
                                        <p:tgtEl>
                                          <p:spTgt spid="37"/>
                                        </p:tgtEl>
                                        <p:attrNameLst>
                                          <p:attrName>ppt_x</p:attrName>
                                        </p:attrNameLst>
                                      </p:cBhvr>
                                      <p:tavLst>
                                        <p:tav tm="0">
                                          <p:val>
                                            <p:strVal val="#ppt_x"/>
                                          </p:val>
                                        </p:tav>
                                        <p:tav tm="100000">
                                          <p:val>
                                            <p:strVal val="#ppt_x"/>
                                          </p:val>
                                        </p:tav>
                                      </p:tavLst>
                                    </p:anim>
                                    <p:anim calcmode="lin" valueType="num">
                                      <p:cBhvr>
                                        <p:cTn id="60" dur="500" fill="hold"/>
                                        <p:tgtEl>
                                          <p:spTgt spid="37"/>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7" presetClass="entr" presetSubtype="0" fill="hold"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anim calcmode="lin" valueType="num">
                                      <p:cBhvr>
                                        <p:cTn id="65" dur="500" fill="hold"/>
                                        <p:tgtEl>
                                          <p:spTgt spid="43"/>
                                        </p:tgtEl>
                                        <p:attrNameLst>
                                          <p:attrName>ppt_x</p:attrName>
                                        </p:attrNameLst>
                                      </p:cBhvr>
                                      <p:tavLst>
                                        <p:tav tm="0">
                                          <p:val>
                                            <p:strVal val="#ppt_x"/>
                                          </p:val>
                                        </p:tav>
                                        <p:tav tm="100000">
                                          <p:val>
                                            <p:strVal val="#ppt_x"/>
                                          </p:val>
                                        </p:tav>
                                      </p:tavLst>
                                    </p:anim>
                                    <p:anim calcmode="lin" valueType="num">
                                      <p:cBhvr>
                                        <p:cTn id="66" dur="500" fill="hold"/>
                                        <p:tgtEl>
                                          <p:spTgt spid="43"/>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47" presetClass="entr" presetSubtype="0" fill="hold"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anim calcmode="lin" valueType="num">
                                      <p:cBhvr>
                                        <p:cTn id="71" dur="500" fill="hold"/>
                                        <p:tgtEl>
                                          <p:spTgt spid="49"/>
                                        </p:tgtEl>
                                        <p:attrNameLst>
                                          <p:attrName>ppt_x</p:attrName>
                                        </p:attrNameLst>
                                      </p:cBhvr>
                                      <p:tavLst>
                                        <p:tav tm="0">
                                          <p:val>
                                            <p:strVal val="#ppt_x"/>
                                          </p:val>
                                        </p:tav>
                                        <p:tav tm="100000">
                                          <p:val>
                                            <p:strVal val="#ppt_x"/>
                                          </p:val>
                                        </p:tav>
                                      </p:tavLst>
                                    </p:anim>
                                    <p:anim calcmode="lin" valueType="num">
                                      <p:cBhvr>
                                        <p:cTn id="72" dur="500" fill="hold"/>
                                        <p:tgtEl>
                                          <p:spTgt spid="49"/>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850"/>
                                        <p:tgtEl>
                                          <p:spTgt spid="55"/>
                                        </p:tgtEl>
                                      </p:cBhvr>
                                    </p:animEffect>
                                  </p:childTnLst>
                                </p:cTn>
                              </p:par>
                            </p:childTnLst>
                          </p:cTn>
                        </p:par>
                        <p:par>
                          <p:cTn id="76" fill="hold">
                            <p:stCondLst>
                              <p:cond delay="6850"/>
                            </p:stCondLst>
                            <p:childTnLst>
                              <p:par>
                                <p:cTn id="77" presetID="37" presetClass="entr" presetSubtype="0"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750"/>
                                        <p:tgtEl>
                                          <p:spTgt spid="7"/>
                                        </p:tgtEl>
                                      </p:cBhvr>
                                    </p:animEffect>
                                    <p:anim calcmode="lin" valueType="num">
                                      <p:cBhvr>
                                        <p:cTn id="80" dur="750" fill="hold"/>
                                        <p:tgtEl>
                                          <p:spTgt spid="7"/>
                                        </p:tgtEl>
                                        <p:attrNameLst>
                                          <p:attrName>ppt_x</p:attrName>
                                        </p:attrNameLst>
                                      </p:cBhvr>
                                      <p:tavLst>
                                        <p:tav tm="0">
                                          <p:val>
                                            <p:strVal val="#ppt_x"/>
                                          </p:val>
                                        </p:tav>
                                        <p:tav tm="100000">
                                          <p:val>
                                            <p:strVal val="#ppt_x"/>
                                          </p:val>
                                        </p:tav>
                                      </p:tavLst>
                                    </p:anim>
                                    <p:anim calcmode="lin" valueType="num">
                                      <p:cBhvr>
                                        <p:cTn id="81" dur="675" decel="100000" fill="hold"/>
                                        <p:tgtEl>
                                          <p:spTgt spid="7"/>
                                        </p:tgtEl>
                                        <p:attrNameLst>
                                          <p:attrName>ppt_y</p:attrName>
                                        </p:attrNameLst>
                                      </p:cBhvr>
                                      <p:tavLst>
                                        <p:tav tm="0">
                                          <p:val>
                                            <p:strVal val="#ppt_y+1"/>
                                          </p:val>
                                        </p:tav>
                                        <p:tav tm="100000">
                                          <p:val>
                                            <p:strVal val="#ppt_y-.03"/>
                                          </p:val>
                                        </p:tav>
                                      </p:tavLst>
                                    </p:anim>
                                    <p:anim calcmode="lin" valueType="num">
                                      <p:cBhvr>
                                        <p:cTn id="82"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83" fill="hold">
                            <p:stCondLst>
                              <p:cond delay="7600"/>
                            </p:stCondLst>
                            <p:childTnLst>
                              <p:par>
                                <p:cTn id="84" presetID="37" presetClass="entr" presetSubtype="0"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750"/>
                                        <p:tgtEl>
                                          <p:spTgt spid="12"/>
                                        </p:tgtEl>
                                      </p:cBhvr>
                                    </p:animEffect>
                                    <p:anim calcmode="lin" valueType="num">
                                      <p:cBhvr>
                                        <p:cTn id="87" dur="750" fill="hold"/>
                                        <p:tgtEl>
                                          <p:spTgt spid="12"/>
                                        </p:tgtEl>
                                        <p:attrNameLst>
                                          <p:attrName>ppt_x</p:attrName>
                                        </p:attrNameLst>
                                      </p:cBhvr>
                                      <p:tavLst>
                                        <p:tav tm="0">
                                          <p:val>
                                            <p:strVal val="#ppt_x"/>
                                          </p:val>
                                        </p:tav>
                                        <p:tav tm="100000">
                                          <p:val>
                                            <p:strVal val="#ppt_x"/>
                                          </p:val>
                                        </p:tav>
                                      </p:tavLst>
                                    </p:anim>
                                    <p:anim calcmode="lin" valueType="num">
                                      <p:cBhvr>
                                        <p:cTn id="88" dur="675" decel="100000" fill="hold"/>
                                        <p:tgtEl>
                                          <p:spTgt spid="12"/>
                                        </p:tgtEl>
                                        <p:attrNameLst>
                                          <p:attrName>ppt_y</p:attrName>
                                        </p:attrNameLst>
                                      </p:cBhvr>
                                      <p:tavLst>
                                        <p:tav tm="0">
                                          <p:val>
                                            <p:strVal val="#ppt_y+1"/>
                                          </p:val>
                                        </p:tav>
                                        <p:tav tm="100000">
                                          <p:val>
                                            <p:strVal val="#ppt_y-.03"/>
                                          </p:val>
                                        </p:tav>
                                      </p:tavLst>
                                    </p:anim>
                                    <p:anim calcmode="lin" valueType="num">
                                      <p:cBhvr>
                                        <p:cTn id="89"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childTnLst>
                          </p:cTn>
                        </p:par>
                        <p:par>
                          <p:cTn id="90" fill="hold">
                            <p:stCondLst>
                              <p:cond delay="8350"/>
                            </p:stCondLst>
                            <p:childTnLst>
                              <p:par>
                                <p:cTn id="91" presetID="37" presetClass="entr" presetSubtype="0"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fade">
                                      <p:cBhvr>
                                        <p:cTn id="93" dur="750"/>
                                        <p:tgtEl>
                                          <p:spTgt spid="15"/>
                                        </p:tgtEl>
                                      </p:cBhvr>
                                    </p:animEffect>
                                    <p:anim calcmode="lin" valueType="num">
                                      <p:cBhvr>
                                        <p:cTn id="94" dur="750" fill="hold"/>
                                        <p:tgtEl>
                                          <p:spTgt spid="15"/>
                                        </p:tgtEl>
                                        <p:attrNameLst>
                                          <p:attrName>ppt_x</p:attrName>
                                        </p:attrNameLst>
                                      </p:cBhvr>
                                      <p:tavLst>
                                        <p:tav tm="0">
                                          <p:val>
                                            <p:strVal val="#ppt_x"/>
                                          </p:val>
                                        </p:tav>
                                        <p:tav tm="100000">
                                          <p:val>
                                            <p:strVal val="#ppt_x"/>
                                          </p:val>
                                        </p:tav>
                                      </p:tavLst>
                                    </p:anim>
                                    <p:anim calcmode="lin" valueType="num">
                                      <p:cBhvr>
                                        <p:cTn id="95" dur="675" decel="100000" fill="hold"/>
                                        <p:tgtEl>
                                          <p:spTgt spid="15"/>
                                        </p:tgtEl>
                                        <p:attrNameLst>
                                          <p:attrName>ppt_y</p:attrName>
                                        </p:attrNameLst>
                                      </p:cBhvr>
                                      <p:tavLst>
                                        <p:tav tm="0">
                                          <p:val>
                                            <p:strVal val="#ppt_y+1"/>
                                          </p:val>
                                        </p:tav>
                                        <p:tav tm="100000">
                                          <p:val>
                                            <p:strVal val="#ppt_y-.03"/>
                                          </p:val>
                                        </p:tav>
                                      </p:tavLst>
                                    </p:anim>
                                    <p:anim calcmode="lin" valueType="num">
                                      <p:cBhvr>
                                        <p:cTn id="96" dur="75" accel="100000" fill="hold">
                                          <p:stCondLst>
                                            <p:cond delay="675"/>
                                          </p:stCondLst>
                                        </p:cTn>
                                        <p:tgtEl>
                                          <p:spTgt spid="15"/>
                                        </p:tgtEl>
                                        <p:attrNameLst>
                                          <p:attrName>ppt_y</p:attrName>
                                        </p:attrNameLst>
                                      </p:cBhvr>
                                      <p:tavLst>
                                        <p:tav tm="0">
                                          <p:val>
                                            <p:strVal val="#ppt_y-.03"/>
                                          </p:val>
                                        </p:tav>
                                        <p:tav tm="100000">
                                          <p:val>
                                            <p:strVal val="#ppt_y"/>
                                          </p:val>
                                        </p:tav>
                                      </p:tavLst>
                                    </p:anim>
                                  </p:childTnLst>
                                </p:cTn>
                              </p:par>
                            </p:childTnLst>
                          </p:cTn>
                        </p:par>
                        <p:par>
                          <p:cTn id="97" fill="hold">
                            <p:stCondLst>
                              <p:cond delay="9100"/>
                            </p:stCondLst>
                            <p:childTnLst>
                              <p:par>
                                <p:cTn id="98" presetID="37" presetClass="entr" presetSubtype="0"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750"/>
                                        <p:tgtEl>
                                          <p:spTgt spid="16"/>
                                        </p:tgtEl>
                                      </p:cBhvr>
                                    </p:animEffect>
                                    <p:anim calcmode="lin" valueType="num">
                                      <p:cBhvr>
                                        <p:cTn id="101" dur="750" fill="hold"/>
                                        <p:tgtEl>
                                          <p:spTgt spid="16"/>
                                        </p:tgtEl>
                                        <p:attrNameLst>
                                          <p:attrName>ppt_x</p:attrName>
                                        </p:attrNameLst>
                                      </p:cBhvr>
                                      <p:tavLst>
                                        <p:tav tm="0">
                                          <p:val>
                                            <p:strVal val="#ppt_x"/>
                                          </p:val>
                                        </p:tav>
                                        <p:tav tm="100000">
                                          <p:val>
                                            <p:strVal val="#ppt_x"/>
                                          </p:val>
                                        </p:tav>
                                      </p:tavLst>
                                    </p:anim>
                                    <p:anim calcmode="lin" valueType="num">
                                      <p:cBhvr>
                                        <p:cTn id="102" dur="675" decel="100000" fill="hold"/>
                                        <p:tgtEl>
                                          <p:spTgt spid="16"/>
                                        </p:tgtEl>
                                        <p:attrNameLst>
                                          <p:attrName>ppt_y</p:attrName>
                                        </p:attrNameLst>
                                      </p:cBhvr>
                                      <p:tavLst>
                                        <p:tav tm="0">
                                          <p:val>
                                            <p:strVal val="#ppt_y+1"/>
                                          </p:val>
                                        </p:tav>
                                        <p:tav tm="100000">
                                          <p:val>
                                            <p:strVal val="#ppt_y-.03"/>
                                          </p:val>
                                        </p:tav>
                                      </p:tavLst>
                                    </p:anim>
                                    <p:anim calcmode="lin" valueType="num">
                                      <p:cBhvr>
                                        <p:cTn id="103" dur="75" accel="100000" fill="hold">
                                          <p:stCondLst>
                                            <p:cond delay="675"/>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12"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规矩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纪律</a:t>
            </a:r>
          </a:p>
        </p:txBody>
      </p:sp>
      <p:grpSp>
        <p:nvGrpSpPr>
          <p:cNvPr id="15" name="组合 14"/>
          <p:cNvGrpSpPr/>
          <p:nvPr/>
        </p:nvGrpSpPr>
        <p:grpSpPr>
          <a:xfrm flipH="1">
            <a:off x="1535939" y="1645755"/>
            <a:ext cx="769652" cy="790241"/>
            <a:chOff x="1969893" y="2844973"/>
            <a:chExt cx="816275" cy="838112"/>
          </a:xfrm>
        </p:grpSpPr>
        <p:grpSp>
          <p:nvGrpSpPr>
            <p:cNvPr id="16" name="组合 15"/>
            <p:cNvGrpSpPr/>
            <p:nvPr/>
          </p:nvGrpSpPr>
          <p:grpSpPr>
            <a:xfrm>
              <a:off x="1969893" y="2866810"/>
              <a:ext cx="816275" cy="816275"/>
              <a:chOff x="3347864" y="1131590"/>
              <a:chExt cx="1080120" cy="1080120"/>
            </a:xfrm>
          </p:grpSpPr>
          <p:sp>
            <p:nvSpPr>
              <p:cNvPr id="18" name="矩形 1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19" name="直接连接符 18"/>
              <p:cNvCxnSpPr>
                <a:stCxn id="18" idx="0"/>
                <a:endCxn id="1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1"/>
                <a:endCxn id="1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2031009" y="2844973"/>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遵</a:t>
              </a:r>
            </a:p>
          </p:txBody>
        </p:sp>
      </p:grpSp>
      <p:grpSp>
        <p:nvGrpSpPr>
          <p:cNvPr id="21" name="组合 20"/>
          <p:cNvGrpSpPr/>
          <p:nvPr/>
        </p:nvGrpSpPr>
        <p:grpSpPr>
          <a:xfrm flipH="1">
            <a:off x="1513188" y="2515421"/>
            <a:ext cx="769652" cy="778250"/>
            <a:chOff x="2936506" y="2859782"/>
            <a:chExt cx="816275" cy="825395"/>
          </a:xfrm>
        </p:grpSpPr>
        <p:grpSp>
          <p:nvGrpSpPr>
            <p:cNvPr id="22" name="组合 21"/>
            <p:cNvGrpSpPr/>
            <p:nvPr/>
          </p:nvGrpSpPr>
          <p:grpSpPr>
            <a:xfrm>
              <a:off x="2936506" y="2868902"/>
              <a:ext cx="816275" cy="816275"/>
              <a:chOff x="3347864" y="1131590"/>
              <a:chExt cx="1080120" cy="1080120"/>
            </a:xfrm>
          </p:grpSpPr>
          <p:sp>
            <p:nvSpPr>
              <p:cNvPr id="24" name="矩形 2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25" name="直接连接符 24"/>
              <p:cNvCxnSpPr>
                <a:stCxn id="24" idx="0"/>
                <a:endCxn id="2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1"/>
                <a:endCxn id="2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14"/>
            <p:cNvSpPr txBox="1"/>
            <p:nvPr/>
          </p:nvSpPr>
          <p:spPr>
            <a:xfrm>
              <a:off x="2987824" y="2859782"/>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守</a:t>
              </a:r>
            </a:p>
          </p:txBody>
        </p:sp>
      </p:grpSp>
      <p:grpSp>
        <p:nvGrpSpPr>
          <p:cNvPr id="27" name="组合 26"/>
          <p:cNvGrpSpPr/>
          <p:nvPr/>
        </p:nvGrpSpPr>
        <p:grpSpPr>
          <a:xfrm flipH="1">
            <a:off x="2487470" y="1892918"/>
            <a:ext cx="500354" cy="513740"/>
            <a:chOff x="1969893" y="2844973"/>
            <a:chExt cx="816275" cy="838112"/>
          </a:xfrm>
          <a:effectLst/>
        </p:grpSpPr>
        <p:grpSp>
          <p:nvGrpSpPr>
            <p:cNvPr id="28" name="组合 27"/>
            <p:cNvGrpSpPr/>
            <p:nvPr/>
          </p:nvGrpSpPr>
          <p:grpSpPr>
            <a:xfrm>
              <a:off x="1969893" y="2866810"/>
              <a:ext cx="816275" cy="816275"/>
              <a:chOff x="3347864" y="1131590"/>
              <a:chExt cx="1080120" cy="1080120"/>
            </a:xfrm>
          </p:grpSpPr>
          <p:sp>
            <p:nvSpPr>
              <p:cNvPr id="30" name="矩形 2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1" name="直接连接符 30"/>
              <p:cNvCxnSpPr>
                <a:stCxn id="30" idx="0"/>
                <a:endCxn id="3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1"/>
                <a:endCxn id="3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2031007" y="2844973"/>
              <a:ext cx="713636" cy="753157"/>
            </a:xfrm>
            <a:prstGeom prst="rect">
              <a:avLst/>
            </a:prstGeom>
            <a:noFill/>
            <a:effectLst>
              <a:outerShdw blurRad="25400" dist="127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群</a:t>
              </a:r>
            </a:p>
          </p:txBody>
        </p:sp>
      </p:grpSp>
      <p:grpSp>
        <p:nvGrpSpPr>
          <p:cNvPr id="33" name="组合 32"/>
          <p:cNvGrpSpPr/>
          <p:nvPr/>
        </p:nvGrpSpPr>
        <p:grpSpPr>
          <a:xfrm flipH="1">
            <a:off x="2481275" y="2471360"/>
            <a:ext cx="500354" cy="505944"/>
            <a:chOff x="2936506" y="2859782"/>
            <a:chExt cx="816275" cy="825395"/>
          </a:xfrm>
          <a:effectLst/>
        </p:grpSpPr>
        <p:grpSp>
          <p:nvGrpSpPr>
            <p:cNvPr id="34" name="组合 33"/>
            <p:cNvGrpSpPr/>
            <p:nvPr/>
          </p:nvGrpSpPr>
          <p:grpSpPr>
            <a:xfrm>
              <a:off x="2936506" y="2868902"/>
              <a:ext cx="816275" cy="816275"/>
              <a:chOff x="3347864" y="1131590"/>
              <a:chExt cx="1080120" cy="1080120"/>
            </a:xfrm>
          </p:grpSpPr>
          <p:sp>
            <p:nvSpPr>
              <p:cNvPr id="36" name="矩形 3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7" name="直接连接符 36"/>
              <p:cNvCxnSpPr>
                <a:stCxn id="36" idx="0"/>
                <a:endCxn id="3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众</a:t>
              </a:r>
            </a:p>
          </p:txBody>
        </p:sp>
      </p:grpSp>
      <p:grpSp>
        <p:nvGrpSpPr>
          <p:cNvPr id="39" name="组合 38"/>
          <p:cNvGrpSpPr/>
          <p:nvPr/>
        </p:nvGrpSpPr>
        <p:grpSpPr>
          <a:xfrm flipH="1">
            <a:off x="2473466" y="3035362"/>
            <a:ext cx="500354" cy="513740"/>
            <a:chOff x="1969893" y="2844973"/>
            <a:chExt cx="816275" cy="838112"/>
          </a:xfrm>
          <a:effectLst/>
        </p:grpSpPr>
        <p:grpSp>
          <p:nvGrpSpPr>
            <p:cNvPr id="40" name="组合 39"/>
            <p:cNvGrpSpPr/>
            <p:nvPr/>
          </p:nvGrpSpPr>
          <p:grpSpPr>
            <a:xfrm>
              <a:off x="1969893" y="2866810"/>
              <a:ext cx="816275" cy="816275"/>
              <a:chOff x="3347864" y="1131590"/>
              <a:chExt cx="1080120" cy="1080120"/>
            </a:xfrm>
          </p:grpSpPr>
          <p:sp>
            <p:nvSpPr>
              <p:cNvPr id="42" name="矩形 4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3" name="直接连接符 42"/>
              <p:cNvCxnSpPr>
                <a:stCxn id="42" idx="0"/>
                <a:endCxn id="4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1"/>
                <a:endCxn id="4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2031007" y="2844973"/>
              <a:ext cx="713636" cy="75315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纪</a:t>
              </a:r>
            </a:p>
          </p:txBody>
        </p:sp>
      </p:grpSp>
      <p:grpSp>
        <p:nvGrpSpPr>
          <p:cNvPr id="45" name="组合 44"/>
          <p:cNvGrpSpPr/>
          <p:nvPr/>
        </p:nvGrpSpPr>
        <p:grpSpPr>
          <a:xfrm flipH="1">
            <a:off x="2479039" y="3619222"/>
            <a:ext cx="500354" cy="505944"/>
            <a:chOff x="2936506" y="2859782"/>
            <a:chExt cx="816275" cy="825395"/>
          </a:xfrm>
          <a:effectLst/>
        </p:grpSpPr>
        <p:grpSp>
          <p:nvGrpSpPr>
            <p:cNvPr id="46" name="组合 45"/>
            <p:cNvGrpSpPr/>
            <p:nvPr/>
          </p:nvGrpSpPr>
          <p:grpSpPr>
            <a:xfrm>
              <a:off x="2936506" y="2868902"/>
              <a:ext cx="816275" cy="816275"/>
              <a:chOff x="3347864" y="1131590"/>
              <a:chExt cx="1080120" cy="1080120"/>
            </a:xfrm>
          </p:grpSpPr>
          <p:sp>
            <p:nvSpPr>
              <p:cNvPr id="48" name="矩形 4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9" name="直接连接符 48"/>
              <p:cNvCxnSpPr>
                <a:stCxn id="48" idx="0"/>
                <a:endCxn id="4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1"/>
                <a:endCxn id="4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律</a:t>
              </a:r>
            </a:p>
          </p:txBody>
        </p:sp>
      </p:grpSp>
      <p:pic>
        <p:nvPicPr>
          <p:cNvPr id="51"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463960" y="3231906"/>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4151037" y="1548982"/>
            <a:ext cx="3805339" cy="276999"/>
          </a:xfrm>
          <a:prstGeom prst="rect">
            <a:avLst/>
          </a:prstGeom>
          <a:solidFill>
            <a:srgbClr val="FF0000"/>
          </a:solid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不准与民争利，反对以任何形式利用职权谋取私利</a:t>
            </a:r>
          </a:p>
        </p:txBody>
      </p:sp>
      <p:sp>
        <p:nvSpPr>
          <p:cNvPr id="12" name="矩形 11"/>
          <p:cNvSpPr/>
          <p:nvPr/>
        </p:nvSpPr>
        <p:spPr>
          <a:xfrm>
            <a:off x="4151037" y="1966069"/>
            <a:ext cx="3805339" cy="276999"/>
          </a:xfrm>
          <a:prstGeom prst="rect">
            <a:avLst/>
          </a:prstGeom>
          <a:solidFill>
            <a:srgbClr val="FF0000"/>
          </a:solid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不准侵占群众的各种物质利益及损害群众合法权益</a:t>
            </a:r>
          </a:p>
        </p:txBody>
      </p:sp>
      <p:sp>
        <p:nvSpPr>
          <p:cNvPr id="52" name="矩形 51"/>
          <p:cNvSpPr/>
          <p:nvPr/>
        </p:nvSpPr>
        <p:spPr>
          <a:xfrm>
            <a:off x="4151037" y="2398117"/>
            <a:ext cx="3805339" cy="461665"/>
          </a:xfrm>
          <a:prstGeom prst="rect">
            <a:avLst/>
          </a:prstGeom>
          <a:solidFill>
            <a:srgbClr val="FF0000"/>
          </a:solid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不准搞特权，不得以不平等态度对待群众，对群众逞威风、耍权势，欺压群众</a:t>
            </a:r>
          </a:p>
        </p:txBody>
      </p:sp>
      <p:sp>
        <p:nvSpPr>
          <p:cNvPr id="53" name="矩形 52"/>
          <p:cNvSpPr/>
          <p:nvPr/>
        </p:nvSpPr>
        <p:spPr>
          <a:xfrm>
            <a:off x="4151037" y="3016572"/>
            <a:ext cx="3829323" cy="461665"/>
          </a:xfrm>
          <a:prstGeom prst="rect">
            <a:avLst/>
          </a:prstGeom>
          <a:solidFill>
            <a:srgbClr val="FF0000"/>
          </a:solid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不准压制群众的民主权利，不准随意干涉群众宗教信仰和生活习惯</a:t>
            </a:r>
          </a:p>
        </p:txBody>
      </p:sp>
      <p:sp>
        <p:nvSpPr>
          <p:cNvPr id="54" name="矩形 53"/>
          <p:cNvSpPr/>
          <p:nvPr/>
        </p:nvSpPr>
        <p:spPr>
          <a:xfrm>
            <a:off x="4151037" y="3622253"/>
            <a:ext cx="3849964" cy="461665"/>
          </a:xfrm>
          <a:prstGeom prst="rect">
            <a:avLst/>
          </a:prstGeom>
          <a:solidFill>
            <a:srgbClr val="FF0000"/>
          </a:solid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不准以官僚主义的态度对待群众，对群众疾苦和困难麻木不仁，在人民群众生命和财产受到威胁时袖手旁观</a:t>
            </a:r>
          </a:p>
        </p:txBody>
      </p:sp>
      <p:grpSp>
        <p:nvGrpSpPr>
          <p:cNvPr id="6" name="组合 5"/>
          <p:cNvGrpSpPr/>
          <p:nvPr/>
        </p:nvGrpSpPr>
        <p:grpSpPr>
          <a:xfrm>
            <a:off x="3577327" y="1502815"/>
            <a:ext cx="558213" cy="369332"/>
            <a:chOff x="3577327" y="1502815"/>
            <a:chExt cx="558213" cy="369332"/>
          </a:xfrm>
        </p:grpSpPr>
        <p:sp>
          <p:nvSpPr>
            <p:cNvPr id="61" name="矩形 60"/>
            <p:cNvSpPr/>
            <p:nvPr/>
          </p:nvSpPr>
          <p:spPr>
            <a:xfrm>
              <a:off x="3577327" y="1546674"/>
              <a:ext cx="558213" cy="27295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3639827" y="1502815"/>
              <a:ext cx="418704" cy="369332"/>
            </a:xfrm>
            <a:prstGeom prst="rect">
              <a:avLst/>
            </a:prstGeom>
            <a:noFill/>
          </p:spPr>
          <p:txBody>
            <a:bodyPr wrap="none" rtlCol="0">
              <a:spAutoFit/>
            </a:bodyPr>
            <a:lstStyle/>
            <a:p>
              <a:r>
                <a:rPr lang="en-US" altLang="zh-CN" dirty="0">
                  <a:solidFill>
                    <a:schemeClr val="bg1"/>
                  </a:solidFill>
                </a:rPr>
                <a:t>01</a:t>
              </a:r>
              <a:endParaRPr lang="zh-CN" altLang="en-US" dirty="0">
                <a:solidFill>
                  <a:schemeClr val="bg1"/>
                </a:solidFill>
              </a:endParaRPr>
            </a:p>
          </p:txBody>
        </p:sp>
      </p:grpSp>
      <p:grpSp>
        <p:nvGrpSpPr>
          <p:cNvPr id="62" name="组合 61"/>
          <p:cNvGrpSpPr/>
          <p:nvPr/>
        </p:nvGrpSpPr>
        <p:grpSpPr>
          <a:xfrm>
            <a:off x="3574041" y="1903919"/>
            <a:ext cx="558213" cy="369332"/>
            <a:chOff x="3574041" y="1903919"/>
            <a:chExt cx="558213" cy="369332"/>
          </a:xfrm>
        </p:grpSpPr>
        <p:sp>
          <p:nvSpPr>
            <p:cNvPr id="60" name="矩形 59"/>
            <p:cNvSpPr/>
            <p:nvPr/>
          </p:nvSpPr>
          <p:spPr>
            <a:xfrm>
              <a:off x="3574041" y="1966068"/>
              <a:ext cx="558213" cy="27295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3639827" y="1903919"/>
              <a:ext cx="418704" cy="369332"/>
            </a:xfrm>
            <a:prstGeom prst="rect">
              <a:avLst/>
            </a:prstGeom>
            <a:noFill/>
          </p:spPr>
          <p:txBody>
            <a:bodyPr wrap="none" rtlCol="0">
              <a:spAutoFit/>
            </a:bodyPr>
            <a:lstStyle/>
            <a:p>
              <a:r>
                <a:rPr lang="en-US" altLang="zh-CN" dirty="0">
                  <a:solidFill>
                    <a:schemeClr val="bg1"/>
                  </a:solidFill>
                </a:rPr>
                <a:t>02</a:t>
              </a:r>
              <a:endParaRPr lang="zh-CN" altLang="en-US" dirty="0">
                <a:solidFill>
                  <a:schemeClr val="bg1"/>
                </a:solidFill>
              </a:endParaRPr>
            </a:p>
          </p:txBody>
        </p:sp>
      </p:grpSp>
      <p:grpSp>
        <p:nvGrpSpPr>
          <p:cNvPr id="67" name="组合 66"/>
          <p:cNvGrpSpPr/>
          <p:nvPr/>
        </p:nvGrpSpPr>
        <p:grpSpPr>
          <a:xfrm>
            <a:off x="3570073" y="2406658"/>
            <a:ext cx="558213" cy="453124"/>
            <a:chOff x="3570073" y="2406658"/>
            <a:chExt cx="558213" cy="453124"/>
          </a:xfrm>
        </p:grpSpPr>
        <p:sp>
          <p:nvSpPr>
            <p:cNvPr id="55" name="矩形 54"/>
            <p:cNvSpPr/>
            <p:nvPr/>
          </p:nvSpPr>
          <p:spPr>
            <a:xfrm>
              <a:off x="3570073" y="2406658"/>
              <a:ext cx="558213" cy="4531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639827" y="2445268"/>
              <a:ext cx="418704" cy="369332"/>
            </a:xfrm>
            <a:prstGeom prst="rect">
              <a:avLst/>
            </a:prstGeom>
            <a:noFill/>
          </p:spPr>
          <p:txBody>
            <a:bodyPr wrap="none" rtlCol="0">
              <a:spAutoFit/>
            </a:bodyPr>
            <a:lstStyle/>
            <a:p>
              <a:r>
                <a:rPr lang="en-US" altLang="zh-CN" dirty="0">
                  <a:solidFill>
                    <a:schemeClr val="bg1"/>
                  </a:solidFill>
                </a:rPr>
                <a:t>03</a:t>
              </a:r>
              <a:endParaRPr lang="zh-CN" altLang="en-US" dirty="0">
                <a:solidFill>
                  <a:schemeClr val="bg1"/>
                </a:solidFill>
              </a:endParaRPr>
            </a:p>
          </p:txBody>
        </p:sp>
      </p:grpSp>
      <p:grpSp>
        <p:nvGrpSpPr>
          <p:cNvPr id="68" name="组合 67"/>
          <p:cNvGrpSpPr/>
          <p:nvPr/>
        </p:nvGrpSpPr>
        <p:grpSpPr>
          <a:xfrm>
            <a:off x="3570073" y="3020842"/>
            <a:ext cx="558213" cy="453124"/>
            <a:chOff x="3570073" y="3020842"/>
            <a:chExt cx="558213" cy="453124"/>
          </a:xfrm>
        </p:grpSpPr>
        <p:sp>
          <p:nvSpPr>
            <p:cNvPr id="58" name="矩形 57"/>
            <p:cNvSpPr/>
            <p:nvPr/>
          </p:nvSpPr>
          <p:spPr>
            <a:xfrm>
              <a:off x="3570073" y="3020842"/>
              <a:ext cx="558213" cy="4531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3631549" y="3069123"/>
              <a:ext cx="418704" cy="369332"/>
            </a:xfrm>
            <a:prstGeom prst="rect">
              <a:avLst/>
            </a:prstGeom>
            <a:noFill/>
          </p:spPr>
          <p:txBody>
            <a:bodyPr wrap="none" rtlCol="0">
              <a:spAutoFit/>
            </a:bodyPr>
            <a:lstStyle/>
            <a:p>
              <a:r>
                <a:rPr lang="en-US" altLang="zh-CN" dirty="0">
                  <a:solidFill>
                    <a:schemeClr val="bg1"/>
                  </a:solidFill>
                </a:rPr>
                <a:t>04</a:t>
              </a:r>
              <a:endParaRPr lang="zh-CN" altLang="en-US" dirty="0">
                <a:solidFill>
                  <a:schemeClr val="bg1"/>
                </a:solidFill>
              </a:endParaRPr>
            </a:p>
          </p:txBody>
        </p:sp>
      </p:grpSp>
      <p:grpSp>
        <p:nvGrpSpPr>
          <p:cNvPr id="69" name="组合 68"/>
          <p:cNvGrpSpPr/>
          <p:nvPr/>
        </p:nvGrpSpPr>
        <p:grpSpPr>
          <a:xfrm>
            <a:off x="3570073" y="3620401"/>
            <a:ext cx="558213" cy="460485"/>
            <a:chOff x="3570073" y="3620401"/>
            <a:chExt cx="558213" cy="460485"/>
          </a:xfrm>
        </p:grpSpPr>
        <p:sp>
          <p:nvSpPr>
            <p:cNvPr id="59" name="矩形 58"/>
            <p:cNvSpPr/>
            <p:nvPr/>
          </p:nvSpPr>
          <p:spPr>
            <a:xfrm>
              <a:off x="3570073" y="3620401"/>
              <a:ext cx="558213" cy="46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3647081" y="3665388"/>
              <a:ext cx="418704" cy="369332"/>
            </a:xfrm>
            <a:prstGeom prst="rect">
              <a:avLst/>
            </a:prstGeom>
            <a:noFill/>
          </p:spPr>
          <p:txBody>
            <a:bodyPr wrap="none" rtlCol="0">
              <a:spAutoFit/>
            </a:bodyPr>
            <a:lstStyle/>
            <a:p>
              <a:r>
                <a:rPr lang="en-US" altLang="zh-CN" dirty="0">
                  <a:solidFill>
                    <a:schemeClr val="bg1"/>
                  </a:solidFill>
                </a:rPr>
                <a:t>05</a:t>
              </a:r>
              <a:endParaRPr lang="zh-CN" altLang="en-US" dirty="0">
                <a:solidFill>
                  <a:schemeClr val="bg1"/>
                </a:solidFill>
              </a:endParaRPr>
            </a:p>
          </p:txBody>
        </p:sp>
      </p:grpSp>
    </p:spTree>
    <p:extLst>
      <p:ext uri="{BB962C8B-B14F-4D97-AF65-F5344CB8AC3E}">
        <p14:creationId xmlns:p14="http://schemas.microsoft.com/office/powerpoint/2010/main" xmlns="" val="3899825462"/>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50"/>
                                        <p:tgtEl>
                                          <p:spTgt spid="15"/>
                                        </p:tgtEl>
                                      </p:cBhvr>
                                    </p:animEffec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250"/>
                            </p:stCondLst>
                            <p:childTnLst>
                              <p:par>
                                <p:cTn id="44" presetID="42"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50"/>
                                        <p:tgtEl>
                                          <p:spTgt spid="21"/>
                                        </p:tgtEl>
                                      </p:cBhvr>
                                    </p:animEffect>
                                    <p:anim calcmode="lin" valueType="num">
                                      <p:cBhvr>
                                        <p:cTn id="47" dur="250" fill="hold"/>
                                        <p:tgtEl>
                                          <p:spTgt spid="21"/>
                                        </p:tgtEl>
                                        <p:attrNameLst>
                                          <p:attrName>ppt_x</p:attrName>
                                        </p:attrNameLst>
                                      </p:cBhvr>
                                      <p:tavLst>
                                        <p:tav tm="0">
                                          <p:val>
                                            <p:strVal val="#ppt_x"/>
                                          </p:val>
                                        </p:tav>
                                        <p:tav tm="100000">
                                          <p:val>
                                            <p:strVal val="#ppt_x"/>
                                          </p:val>
                                        </p:tav>
                                      </p:tavLst>
                                    </p:anim>
                                    <p:anim calcmode="lin" valueType="num">
                                      <p:cBhvr>
                                        <p:cTn id="48" dur="25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7"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4750"/>
                            </p:stCondLst>
                            <p:childTnLst>
                              <p:par>
                                <p:cTn id="56" presetID="47"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anim calcmode="lin" valueType="num">
                                      <p:cBhvr>
                                        <p:cTn id="59" dur="250" fill="hold"/>
                                        <p:tgtEl>
                                          <p:spTgt spid="33"/>
                                        </p:tgtEl>
                                        <p:attrNameLst>
                                          <p:attrName>ppt_x</p:attrName>
                                        </p:attrNameLst>
                                      </p:cBhvr>
                                      <p:tavLst>
                                        <p:tav tm="0">
                                          <p:val>
                                            <p:strVal val="#ppt_x"/>
                                          </p:val>
                                        </p:tav>
                                        <p:tav tm="100000">
                                          <p:val>
                                            <p:strVal val="#ppt_x"/>
                                          </p:val>
                                        </p:tav>
                                      </p:tavLst>
                                    </p:anim>
                                    <p:anim calcmode="lin" valueType="num">
                                      <p:cBhvr>
                                        <p:cTn id="60" dur="250" fill="hold"/>
                                        <p:tgtEl>
                                          <p:spTgt spid="3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7"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50"/>
                                        <p:tgtEl>
                                          <p:spTgt spid="39"/>
                                        </p:tgtEl>
                                      </p:cBhvr>
                                    </p:animEffec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5250"/>
                            </p:stCondLst>
                            <p:childTnLst>
                              <p:par>
                                <p:cTn id="68" presetID="47" presetClass="entr" presetSubtype="0"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50"/>
                                        <p:tgtEl>
                                          <p:spTgt spid="45"/>
                                        </p:tgtEl>
                                      </p:cBhvr>
                                    </p:animEffect>
                                    <p:anim calcmode="lin" valueType="num">
                                      <p:cBhvr>
                                        <p:cTn id="71" dur="250" fill="hold"/>
                                        <p:tgtEl>
                                          <p:spTgt spid="45"/>
                                        </p:tgtEl>
                                        <p:attrNameLst>
                                          <p:attrName>ppt_x</p:attrName>
                                        </p:attrNameLst>
                                      </p:cBhvr>
                                      <p:tavLst>
                                        <p:tav tm="0">
                                          <p:val>
                                            <p:strVal val="#ppt_x"/>
                                          </p:val>
                                        </p:tav>
                                        <p:tav tm="100000">
                                          <p:val>
                                            <p:strVal val="#ppt_x"/>
                                          </p:val>
                                        </p:tav>
                                      </p:tavLst>
                                    </p:anim>
                                    <p:anim calcmode="lin" valueType="num">
                                      <p:cBhvr>
                                        <p:cTn id="72" dur="250" fill="hold"/>
                                        <p:tgtEl>
                                          <p:spTgt spid="45"/>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850"/>
                                        <p:tgtEl>
                                          <p:spTgt spid="51"/>
                                        </p:tgtEl>
                                      </p:cBhvr>
                                    </p:animEffect>
                                  </p:childTnLst>
                                </p:cTn>
                              </p:par>
                            </p:childTnLst>
                          </p:cTn>
                        </p:par>
                        <p:par>
                          <p:cTn id="76" fill="hold">
                            <p:stCondLst>
                              <p:cond delay="6100"/>
                            </p:stCondLst>
                            <p:childTnLst>
                              <p:par>
                                <p:cTn id="77" presetID="2" presetClass="entr" presetSubtype="12"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0-#ppt_w/2"/>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par>
                          <p:cTn id="81" fill="hold">
                            <p:stCondLst>
                              <p:cond delay="6600"/>
                            </p:stCondLst>
                            <p:childTnLst>
                              <p:par>
                                <p:cTn id="82" presetID="2" presetClass="entr" presetSubtype="2"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1+#ppt_w/2"/>
                                          </p:val>
                                        </p:tav>
                                        <p:tav tm="100000">
                                          <p:val>
                                            <p:strVal val="#ppt_x"/>
                                          </p:val>
                                        </p:tav>
                                      </p:tavLst>
                                    </p:anim>
                                    <p:anim calcmode="lin" valueType="num">
                                      <p:cBhvr additive="base">
                                        <p:cTn id="85" dur="500" fill="hold"/>
                                        <p:tgtEl>
                                          <p:spTgt spid="7"/>
                                        </p:tgtEl>
                                        <p:attrNameLst>
                                          <p:attrName>ppt_y</p:attrName>
                                        </p:attrNameLst>
                                      </p:cBhvr>
                                      <p:tavLst>
                                        <p:tav tm="0">
                                          <p:val>
                                            <p:strVal val="#ppt_y"/>
                                          </p:val>
                                        </p:tav>
                                        <p:tav tm="100000">
                                          <p:val>
                                            <p:strVal val="#ppt_y"/>
                                          </p:val>
                                        </p:tav>
                                      </p:tavLst>
                                    </p:anim>
                                  </p:childTnLst>
                                </p:cTn>
                              </p:par>
                            </p:childTnLst>
                          </p:cTn>
                        </p:par>
                        <p:par>
                          <p:cTn id="86" fill="hold">
                            <p:stCondLst>
                              <p:cond delay="7100"/>
                            </p:stCondLst>
                            <p:childTnLst>
                              <p:par>
                                <p:cTn id="87" presetID="2" presetClass="entr" presetSubtype="12" fill="hold" nodeType="after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0-#ppt_w/2"/>
                                          </p:val>
                                        </p:tav>
                                        <p:tav tm="100000">
                                          <p:val>
                                            <p:strVal val="#ppt_x"/>
                                          </p:val>
                                        </p:tav>
                                      </p:tavLst>
                                    </p:anim>
                                    <p:anim calcmode="lin" valueType="num">
                                      <p:cBhvr additive="base">
                                        <p:cTn id="90" dur="500" fill="hold"/>
                                        <p:tgtEl>
                                          <p:spTgt spid="62"/>
                                        </p:tgtEl>
                                        <p:attrNameLst>
                                          <p:attrName>ppt_y</p:attrName>
                                        </p:attrNameLst>
                                      </p:cBhvr>
                                      <p:tavLst>
                                        <p:tav tm="0">
                                          <p:val>
                                            <p:strVal val="1+#ppt_h/2"/>
                                          </p:val>
                                        </p:tav>
                                        <p:tav tm="100000">
                                          <p:val>
                                            <p:strVal val="#ppt_y"/>
                                          </p:val>
                                        </p:tav>
                                      </p:tavLst>
                                    </p:anim>
                                  </p:childTnLst>
                                </p:cTn>
                              </p:par>
                            </p:childTnLst>
                          </p:cTn>
                        </p:par>
                        <p:par>
                          <p:cTn id="91" fill="hold">
                            <p:stCondLst>
                              <p:cond delay="7600"/>
                            </p:stCondLst>
                            <p:childTnLst>
                              <p:par>
                                <p:cTn id="92" presetID="2" presetClass="entr" presetSubtype="2"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additive="base">
                                        <p:cTn id="94" dur="500" fill="hold"/>
                                        <p:tgtEl>
                                          <p:spTgt spid="12"/>
                                        </p:tgtEl>
                                        <p:attrNameLst>
                                          <p:attrName>ppt_x</p:attrName>
                                        </p:attrNameLst>
                                      </p:cBhvr>
                                      <p:tavLst>
                                        <p:tav tm="0">
                                          <p:val>
                                            <p:strVal val="1+#ppt_w/2"/>
                                          </p:val>
                                        </p:tav>
                                        <p:tav tm="100000">
                                          <p:val>
                                            <p:strVal val="#ppt_x"/>
                                          </p:val>
                                        </p:tav>
                                      </p:tavLst>
                                    </p:anim>
                                    <p:anim calcmode="lin" valueType="num">
                                      <p:cBhvr additive="base">
                                        <p:cTn id="95" dur="500" fill="hold"/>
                                        <p:tgtEl>
                                          <p:spTgt spid="12"/>
                                        </p:tgtEl>
                                        <p:attrNameLst>
                                          <p:attrName>ppt_y</p:attrName>
                                        </p:attrNameLst>
                                      </p:cBhvr>
                                      <p:tavLst>
                                        <p:tav tm="0">
                                          <p:val>
                                            <p:strVal val="#ppt_y"/>
                                          </p:val>
                                        </p:tav>
                                        <p:tav tm="100000">
                                          <p:val>
                                            <p:strVal val="#ppt_y"/>
                                          </p:val>
                                        </p:tav>
                                      </p:tavLst>
                                    </p:anim>
                                  </p:childTnLst>
                                </p:cTn>
                              </p:par>
                            </p:childTnLst>
                          </p:cTn>
                        </p:par>
                        <p:par>
                          <p:cTn id="96" fill="hold">
                            <p:stCondLst>
                              <p:cond delay="8100"/>
                            </p:stCondLst>
                            <p:childTnLst>
                              <p:par>
                                <p:cTn id="97" presetID="2" presetClass="entr" presetSubtype="12" fill="hold" nodeType="afterEffect">
                                  <p:stCondLst>
                                    <p:cond delay="0"/>
                                  </p:stCondLst>
                                  <p:childTnLst>
                                    <p:set>
                                      <p:cBhvr>
                                        <p:cTn id="98" dur="1" fill="hold">
                                          <p:stCondLst>
                                            <p:cond delay="0"/>
                                          </p:stCondLst>
                                        </p:cTn>
                                        <p:tgtEl>
                                          <p:spTgt spid="67"/>
                                        </p:tgtEl>
                                        <p:attrNameLst>
                                          <p:attrName>style.visibility</p:attrName>
                                        </p:attrNameLst>
                                      </p:cBhvr>
                                      <p:to>
                                        <p:strVal val="visible"/>
                                      </p:to>
                                    </p:set>
                                    <p:anim calcmode="lin" valueType="num">
                                      <p:cBhvr additive="base">
                                        <p:cTn id="99" dur="500" fill="hold"/>
                                        <p:tgtEl>
                                          <p:spTgt spid="67"/>
                                        </p:tgtEl>
                                        <p:attrNameLst>
                                          <p:attrName>ppt_x</p:attrName>
                                        </p:attrNameLst>
                                      </p:cBhvr>
                                      <p:tavLst>
                                        <p:tav tm="0">
                                          <p:val>
                                            <p:strVal val="0-#ppt_w/2"/>
                                          </p:val>
                                        </p:tav>
                                        <p:tav tm="100000">
                                          <p:val>
                                            <p:strVal val="#ppt_x"/>
                                          </p:val>
                                        </p:tav>
                                      </p:tavLst>
                                    </p:anim>
                                    <p:anim calcmode="lin" valueType="num">
                                      <p:cBhvr additive="base">
                                        <p:cTn id="100" dur="500" fill="hold"/>
                                        <p:tgtEl>
                                          <p:spTgt spid="67"/>
                                        </p:tgtEl>
                                        <p:attrNameLst>
                                          <p:attrName>ppt_y</p:attrName>
                                        </p:attrNameLst>
                                      </p:cBhvr>
                                      <p:tavLst>
                                        <p:tav tm="0">
                                          <p:val>
                                            <p:strVal val="1+#ppt_h/2"/>
                                          </p:val>
                                        </p:tav>
                                        <p:tav tm="100000">
                                          <p:val>
                                            <p:strVal val="#ppt_y"/>
                                          </p:val>
                                        </p:tav>
                                      </p:tavLst>
                                    </p:anim>
                                  </p:childTnLst>
                                </p:cTn>
                              </p:par>
                            </p:childTnLst>
                          </p:cTn>
                        </p:par>
                        <p:par>
                          <p:cTn id="101" fill="hold">
                            <p:stCondLst>
                              <p:cond delay="8600"/>
                            </p:stCondLst>
                            <p:childTnLst>
                              <p:par>
                                <p:cTn id="102" presetID="2" presetClass="entr" presetSubtype="2" fill="hold" grpId="0" nodeType="afterEffect">
                                  <p:stCondLst>
                                    <p:cond delay="0"/>
                                  </p:stCondLst>
                                  <p:childTnLst>
                                    <p:set>
                                      <p:cBhvr>
                                        <p:cTn id="103" dur="1" fill="hold">
                                          <p:stCondLst>
                                            <p:cond delay="0"/>
                                          </p:stCondLst>
                                        </p:cTn>
                                        <p:tgtEl>
                                          <p:spTgt spid="52"/>
                                        </p:tgtEl>
                                        <p:attrNameLst>
                                          <p:attrName>style.visibility</p:attrName>
                                        </p:attrNameLst>
                                      </p:cBhvr>
                                      <p:to>
                                        <p:strVal val="visible"/>
                                      </p:to>
                                    </p:set>
                                    <p:anim calcmode="lin" valueType="num">
                                      <p:cBhvr additive="base">
                                        <p:cTn id="104" dur="500" fill="hold"/>
                                        <p:tgtEl>
                                          <p:spTgt spid="52"/>
                                        </p:tgtEl>
                                        <p:attrNameLst>
                                          <p:attrName>ppt_x</p:attrName>
                                        </p:attrNameLst>
                                      </p:cBhvr>
                                      <p:tavLst>
                                        <p:tav tm="0">
                                          <p:val>
                                            <p:strVal val="1+#ppt_w/2"/>
                                          </p:val>
                                        </p:tav>
                                        <p:tav tm="100000">
                                          <p:val>
                                            <p:strVal val="#ppt_x"/>
                                          </p:val>
                                        </p:tav>
                                      </p:tavLst>
                                    </p:anim>
                                    <p:anim calcmode="lin" valueType="num">
                                      <p:cBhvr additive="base">
                                        <p:cTn id="105" dur="500" fill="hold"/>
                                        <p:tgtEl>
                                          <p:spTgt spid="52"/>
                                        </p:tgtEl>
                                        <p:attrNameLst>
                                          <p:attrName>ppt_y</p:attrName>
                                        </p:attrNameLst>
                                      </p:cBhvr>
                                      <p:tavLst>
                                        <p:tav tm="0">
                                          <p:val>
                                            <p:strVal val="#ppt_y"/>
                                          </p:val>
                                        </p:tav>
                                        <p:tav tm="100000">
                                          <p:val>
                                            <p:strVal val="#ppt_y"/>
                                          </p:val>
                                        </p:tav>
                                      </p:tavLst>
                                    </p:anim>
                                  </p:childTnLst>
                                </p:cTn>
                              </p:par>
                            </p:childTnLst>
                          </p:cTn>
                        </p:par>
                        <p:par>
                          <p:cTn id="106" fill="hold">
                            <p:stCondLst>
                              <p:cond delay="9100"/>
                            </p:stCondLst>
                            <p:childTnLst>
                              <p:par>
                                <p:cTn id="107" presetID="2" presetClass="entr" presetSubtype="12" fill="hold" nodeType="afterEffect">
                                  <p:stCondLst>
                                    <p:cond delay="0"/>
                                  </p:stCondLst>
                                  <p:childTnLst>
                                    <p:set>
                                      <p:cBhvr>
                                        <p:cTn id="108" dur="1" fill="hold">
                                          <p:stCondLst>
                                            <p:cond delay="0"/>
                                          </p:stCondLst>
                                        </p:cTn>
                                        <p:tgtEl>
                                          <p:spTgt spid="68"/>
                                        </p:tgtEl>
                                        <p:attrNameLst>
                                          <p:attrName>style.visibility</p:attrName>
                                        </p:attrNameLst>
                                      </p:cBhvr>
                                      <p:to>
                                        <p:strVal val="visible"/>
                                      </p:to>
                                    </p:set>
                                    <p:anim calcmode="lin" valueType="num">
                                      <p:cBhvr additive="base">
                                        <p:cTn id="109" dur="500" fill="hold"/>
                                        <p:tgtEl>
                                          <p:spTgt spid="68"/>
                                        </p:tgtEl>
                                        <p:attrNameLst>
                                          <p:attrName>ppt_x</p:attrName>
                                        </p:attrNameLst>
                                      </p:cBhvr>
                                      <p:tavLst>
                                        <p:tav tm="0">
                                          <p:val>
                                            <p:strVal val="0-#ppt_w/2"/>
                                          </p:val>
                                        </p:tav>
                                        <p:tav tm="100000">
                                          <p:val>
                                            <p:strVal val="#ppt_x"/>
                                          </p:val>
                                        </p:tav>
                                      </p:tavLst>
                                    </p:anim>
                                    <p:anim calcmode="lin" valueType="num">
                                      <p:cBhvr additive="base">
                                        <p:cTn id="110" dur="500" fill="hold"/>
                                        <p:tgtEl>
                                          <p:spTgt spid="68"/>
                                        </p:tgtEl>
                                        <p:attrNameLst>
                                          <p:attrName>ppt_y</p:attrName>
                                        </p:attrNameLst>
                                      </p:cBhvr>
                                      <p:tavLst>
                                        <p:tav tm="0">
                                          <p:val>
                                            <p:strVal val="1+#ppt_h/2"/>
                                          </p:val>
                                        </p:tav>
                                        <p:tav tm="100000">
                                          <p:val>
                                            <p:strVal val="#ppt_y"/>
                                          </p:val>
                                        </p:tav>
                                      </p:tavLst>
                                    </p:anim>
                                  </p:childTnLst>
                                </p:cTn>
                              </p:par>
                            </p:childTnLst>
                          </p:cTn>
                        </p:par>
                        <p:par>
                          <p:cTn id="111" fill="hold">
                            <p:stCondLst>
                              <p:cond delay="9600"/>
                            </p:stCondLst>
                            <p:childTnLst>
                              <p:par>
                                <p:cTn id="112" presetID="2" presetClass="entr" presetSubtype="2"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500" fill="hold"/>
                                        <p:tgtEl>
                                          <p:spTgt spid="53"/>
                                        </p:tgtEl>
                                        <p:attrNameLst>
                                          <p:attrName>ppt_x</p:attrName>
                                        </p:attrNameLst>
                                      </p:cBhvr>
                                      <p:tavLst>
                                        <p:tav tm="0">
                                          <p:val>
                                            <p:strVal val="1+#ppt_w/2"/>
                                          </p:val>
                                        </p:tav>
                                        <p:tav tm="100000">
                                          <p:val>
                                            <p:strVal val="#ppt_x"/>
                                          </p:val>
                                        </p:tav>
                                      </p:tavLst>
                                    </p:anim>
                                    <p:anim calcmode="lin" valueType="num">
                                      <p:cBhvr additive="base">
                                        <p:cTn id="115" dur="500" fill="hold"/>
                                        <p:tgtEl>
                                          <p:spTgt spid="53"/>
                                        </p:tgtEl>
                                        <p:attrNameLst>
                                          <p:attrName>ppt_y</p:attrName>
                                        </p:attrNameLst>
                                      </p:cBhvr>
                                      <p:tavLst>
                                        <p:tav tm="0">
                                          <p:val>
                                            <p:strVal val="#ppt_y"/>
                                          </p:val>
                                        </p:tav>
                                        <p:tav tm="100000">
                                          <p:val>
                                            <p:strVal val="#ppt_y"/>
                                          </p:val>
                                        </p:tav>
                                      </p:tavLst>
                                    </p:anim>
                                  </p:childTnLst>
                                </p:cTn>
                              </p:par>
                            </p:childTnLst>
                          </p:cTn>
                        </p:par>
                        <p:par>
                          <p:cTn id="116" fill="hold">
                            <p:stCondLst>
                              <p:cond delay="10100"/>
                            </p:stCondLst>
                            <p:childTnLst>
                              <p:par>
                                <p:cTn id="117" presetID="2" presetClass="entr" presetSubtype="12" fill="hold" nodeType="afterEffect">
                                  <p:stCondLst>
                                    <p:cond delay="0"/>
                                  </p:stCondLst>
                                  <p:childTnLst>
                                    <p:set>
                                      <p:cBhvr>
                                        <p:cTn id="118" dur="1" fill="hold">
                                          <p:stCondLst>
                                            <p:cond delay="0"/>
                                          </p:stCondLst>
                                        </p:cTn>
                                        <p:tgtEl>
                                          <p:spTgt spid="69"/>
                                        </p:tgtEl>
                                        <p:attrNameLst>
                                          <p:attrName>style.visibility</p:attrName>
                                        </p:attrNameLst>
                                      </p:cBhvr>
                                      <p:to>
                                        <p:strVal val="visible"/>
                                      </p:to>
                                    </p:set>
                                    <p:anim calcmode="lin" valueType="num">
                                      <p:cBhvr additive="base">
                                        <p:cTn id="119" dur="500" fill="hold"/>
                                        <p:tgtEl>
                                          <p:spTgt spid="69"/>
                                        </p:tgtEl>
                                        <p:attrNameLst>
                                          <p:attrName>ppt_x</p:attrName>
                                        </p:attrNameLst>
                                      </p:cBhvr>
                                      <p:tavLst>
                                        <p:tav tm="0">
                                          <p:val>
                                            <p:strVal val="0-#ppt_w/2"/>
                                          </p:val>
                                        </p:tav>
                                        <p:tav tm="100000">
                                          <p:val>
                                            <p:strVal val="#ppt_x"/>
                                          </p:val>
                                        </p:tav>
                                      </p:tavLst>
                                    </p:anim>
                                    <p:anim calcmode="lin" valueType="num">
                                      <p:cBhvr additive="base">
                                        <p:cTn id="120" dur="500" fill="hold"/>
                                        <p:tgtEl>
                                          <p:spTgt spid="69"/>
                                        </p:tgtEl>
                                        <p:attrNameLst>
                                          <p:attrName>ppt_y</p:attrName>
                                        </p:attrNameLst>
                                      </p:cBhvr>
                                      <p:tavLst>
                                        <p:tav tm="0">
                                          <p:val>
                                            <p:strVal val="1+#ppt_h/2"/>
                                          </p:val>
                                        </p:tav>
                                        <p:tav tm="100000">
                                          <p:val>
                                            <p:strVal val="#ppt_y"/>
                                          </p:val>
                                        </p:tav>
                                      </p:tavLst>
                                    </p:anim>
                                  </p:childTnLst>
                                </p:cTn>
                              </p:par>
                            </p:childTnLst>
                          </p:cTn>
                        </p:par>
                        <p:par>
                          <p:cTn id="121" fill="hold">
                            <p:stCondLst>
                              <p:cond delay="10600"/>
                            </p:stCondLst>
                            <p:childTnLst>
                              <p:par>
                                <p:cTn id="122" presetID="2" presetClass="entr" presetSubtype="2" fill="hold" grpId="0" nodeType="afterEffect">
                                  <p:stCondLst>
                                    <p:cond delay="0"/>
                                  </p:stCondLst>
                                  <p:childTnLst>
                                    <p:set>
                                      <p:cBhvr>
                                        <p:cTn id="123" dur="1" fill="hold">
                                          <p:stCondLst>
                                            <p:cond delay="0"/>
                                          </p:stCondLst>
                                        </p:cTn>
                                        <p:tgtEl>
                                          <p:spTgt spid="54"/>
                                        </p:tgtEl>
                                        <p:attrNameLst>
                                          <p:attrName>style.visibility</p:attrName>
                                        </p:attrNameLst>
                                      </p:cBhvr>
                                      <p:to>
                                        <p:strVal val="visible"/>
                                      </p:to>
                                    </p:set>
                                    <p:anim calcmode="lin" valueType="num">
                                      <p:cBhvr additive="base">
                                        <p:cTn id="124" dur="500" fill="hold"/>
                                        <p:tgtEl>
                                          <p:spTgt spid="54"/>
                                        </p:tgtEl>
                                        <p:attrNameLst>
                                          <p:attrName>ppt_x</p:attrName>
                                        </p:attrNameLst>
                                      </p:cBhvr>
                                      <p:tavLst>
                                        <p:tav tm="0">
                                          <p:val>
                                            <p:strVal val="1+#ppt_w/2"/>
                                          </p:val>
                                        </p:tav>
                                        <p:tav tm="100000">
                                          <p:val>
                                            <p:strVal val="#ppt_x"/>
                                          </p:val>
                                        </p:tav>
                                      </p:tavLst>
                                    </p:anim>
                                    <p:anim calcmode="lin" valueType="num">
                                      <p:cBhvr additive="base">
                                        <p:cTn id="125"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12" grpId="0" animBg="1"/>
      <p:bldP spid="52" grpId="0" animBg="1"/>
      <p:bldP spid="53"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道德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品行</a:t>
            </a:r>
          </a:p>
        </p:txBody>
      </p:sp>
      <p:sp>
        <p:nvSpPr>
          <p:cNvPr id="6" name="矩形 5"/>
          <p:cNvSpPr/>
          <p:nvPr/>
        </p:nvSpPr>
        <p:spPr>
          <a:xfrm>
            <a:off x="3413288" y="1166654"/>
            <a:ext cx="2749471" cy="707886"/>
          </a:xfrm>
          <a:prstGeom prst="rect">
            <a:avLst/>
          </a:prstGeom>
          <a:effectLst>
            <a:outerShdw blurRad="50800" dist="38100" dir="5400000" algn="t" rotWithShape="0">
              <a:prstClr val="black">
                <a:alpha val="40000"/>
              </a:prstClr>
            </a:outerShdw>
          </a:effectLst>
        </p:spPr>
        <p:txBody>
          <a:bodyPr wrap="none">
            <a:spAutoFit/>
          </a:bodyPr>
          <a:lstStyle/>
          <a:p>
            <a:pPr algn="just"/>
            <a:r>
              <a:rPr lang="zh-CN" altLang="en-US" sz="4000" kern="100" dirty="0">
                <a:solidFill>
                  <a:srgbClr val="FF0000"/>
                </a:solidFill>
                <a:latin typeface="微软雅黑" panose="020B0503020204020204" pitchFamily="34" charset="-122"/>
                <a:ea typeface="微软简行楷" pitchFamily="2" charset="-122"/>
              </a:rPr>
              <a:t>做到五个一</a:t>
            </a:r>
          </a:p>
        </p:txBody>
      </p:sp>
      <p:sp>
        <p:nvSpPr>
          <p:cNvPr id="7" name="矩形 6"/>
          <p:cNvSpPr/>
          <p:nvPr/>
        </p:nvSpPr>
        <p:spPr>
          <a:xfrm>
            <a:off x="2627784" y="2704911"/>
            <a:ext cx="1825481"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pPr algn="just"/>
            <a:r>
              <a:rPr lang="zh-CN" altLang="en-US" b="1" kern="100" dirty="0">
                <a:solidFill>
                  <a:schemeClr val="bg1"/>
                </a:solidFill>
                <a:latin typeface="宋体" panose="02010600030101010101" pitchFamily="2" charset="-122"/>
              </a:rPr>
              <a:t>忠诚担当的人</a:t>
            </a:r>
            <a:endParaRPr lang="zh-CN" altLang="en-US" b="1" kern="100" dirty="0">
              <a:solidFill>
                <a:schemeClr val="bg1"/>
              </a:solidFill>
              <a:latin typeface="Calibri" panose="020F0502020204030204" pitchFamily="34" charset="0"/>
            </a:endParaRPr>
          </a:p>
        </p:txBody>
      </p:sp>
      <p:sp>
        <p:nvSpPr>
          <p:cNvPr id="12" name="矩形 11"/>
          <p:cNvSpPr/>
          <p:nvPr/>
        </p:nvSpPr>
        <p:spPr>
          <a:xfrm>
            <a:off x="1995589" y="2139702"/>
            <a:ext cx="1685077" cy="369332"/>
          </a:xfrm>
          <a:prstGeom prst="rect">
            <a:avLst/>
          </a:prstGeom>
          <a:solidFill>
            <a:srgbClr val="FF0000"/>
          </a:solidFill>
          <a:effectLst>
            <a:outerShdw blurRad="50800" dist="38100" dir="5400000" algn="t" rotWithShape="0">
              <a:prstClr val="black">
                <a:alpha val="40000"/>
              </a:prstClr>
            </a:outerShdw>
          </a:effectLst>
        </p:spPr>
        <p:txBody>
          <a:bodyPr wrap="none">
            <a:spAutoFit/>
          </a:bodyPr>
          <a:lstStyle/>
          <a:p>
            <a:r>
              <a:rPr lang="zh-CN" altLang="en-US" b="1" kern="100" dirty="0">
                <a:solidFill>
                  <a:schemeClr val="bg1"/>
                </a:solidFill>
                <a:latin typeface="宋体" panose="02010600030101010101" pitchFamily="2" charset="-122"/>
              </a:rPr>
              <a:t>道德高尚的人 </a:t>
            </a:r>
            <a:endParaRPr lang="zh-CN" altLang="en-US" b="1" dirty="0">
              <a:solidFill>
                <a:schemeClr val="bg1"/>
              </a:solidFill>
            </a:endParaRPr>
          </a:p>
        </p:txBody>
      </p:sp>
      <p:sp>
        <p:nvSpPr>
          <p:cNvPr id="52" name="矩形 51"/>
          <p:cNvSpPr/>
          <p:nvPr/>
        </p:nvSpPr>
        <p:spPr>
          <a:xfrm>
            <a:off x="3822811" y="2139702"/>
            <a:ext cx="1685077" cy="369332"/>
          </a:xfrm>
          <a:prstGeom prst="rect">
            <a:avLst/>
          </a:prstGeom>
          <a:solidFill>
            <a:srgbClr val="FF0000"/>
          </a:solidFill>
          <a:effectLst>
            <a:outerShdw blurRad="50800" dist="38100" dir="5400000" algn="t" rotWithShape="0">
              <a:prstClr val="black">
                <a:alpha val="40000"/>
              </a:prstClr>
            </a:outerShdw>
          </a:effectLst>
        </p:spPr>
        <p:txBody>
          <a:bodyPr wrap="none">
            <a:spAutoFit/>
          </a:bodyPr>
          <a:lstStyle/>
          <a:p>
            <a:r>
              <a:rPr lang="zh-CN" altLang="en-US" b="1" kern="100" dirty="0">
                <a:solidFill>
                  <a:schemeClr val="bg1"/>
                </a:solidFill>
                <a:latin typeface="宋体" panose="02010600030101010101" pitchFamily="2" charset="-122"/>
              </a:rPr>
              <a:t>品行端正的人 </a:t>
            </a:r>
            <a:endParaRPr lang="zh-CN" altLang="en-US" b="1" dirty="0">
              <a:solidFill>
                <a:schemeClr val="bg1"/>
              </a:solidFill>
            </a:endParaRPr>
          </a:p>
        </p:txBody>
      </p:sp>
      <p:sp>
        <p:nvSpPr>
          <p:cNvPr id="53" name="矩形 52"/>
          <p:cNvSpPr/>
          <p:nvPr/>
        </p:nvSpPr>
        <p:spPr>
          <a:xfrm>
            <a:off x="5622146" y="2139702"/>
            <a:ext cx="1685077" cy="369332"/>
          </a:xfrm>
          <a:prstGeom prst="rect">
            <a:avLst/>
          </a:prstGeom>
          <a:solidFill>
            <a:srgbClr val="FF0000"/>
          </a:solidFill>
          <a:effectLst>
            <a:outerShdw blurRad="50800" dist="38100" dir="5400000" algn="t" rotWithShape="0">
              <a:prstClr val="black">
                <a:alpha val="40000"/>
              </a:prstClr>
            </a:outerShdw>
          </a:effectLst>
        </p:spPr>
        <p:txBody>
          <a:bodyPr wrap="none">
            <a:spAutoFit/>
          </a:bodyPr>
          <a:lstStyle/>
          <a:p>
            <a:r>
              <a:rPr lang="zh-CN" altLang="en-US" b="1" kern="100" dirty="0">
                <a:solidFill>
                  <a:schemeClr val="bg1"/>
                </a:solidFill>
                <a:latin typeface="宋体" panose="02010600030101010101" pitchFamily="2" charset="-122"/>
              </a:rPr>
              <a:t>正直正派的人 </a:t>
            </a:r>
            <a:endParaRPr lang="zh-CN" altLang="en-US" b="1" dirty="0">
              <a:solidFill>
                <a:schemeClr val="bg1"/>
              </a:solidFill>
            </a:endParaRPr>
          </a:p>
        </p:txBody>
      </p:sp>
      <p:sp>
        <p:nvSpPr>
          <p:cNvPr id="54" name="矩形 53"/>
          <p:cNvSpPr/>
          <p:nvPr/>
        </p:nvSpPr>
        <p:spPr>
          <a:xfrm>
            <a:off x="4981424" y="2704911"/>
            <a:ext cx="1685077" cy="369332"/>
          </a:xfrm>
          <a:prstGeom prst="rect">
            <a:avLst/>
          </a:prstGeom>
          <a:solidFill>
            <a:srgbClr val="FF0000"/>
          </a:solidFill>
          <a:effectLst>
            <a:outerShdw blurRad="50800" dist="38100" dir="5400000" algn="t" rotWithShape="0">
              <a:prstClr val="black">
                <a:alpha val="40000"/>
              </a:prstClr>
            </a:outerShdw>
          </a:effectLst>
        </p:spPr>
        <p:txBody>
          <a:bodyPr wrap="none">
            <a:spAutoFit/>
          </a:bodyPr>
          <a:lstStyle/>
          <a:p>
            <a:r>
              <a:rPr lang="zh-CN" altLang="en-US" b="1" kern="100" dirty="0">
                <a:solidFill>
                  <a:schemeClr val="bg1"/>
                </a:solidFill>
                <a:latin typeface="宋体" panose="02010600030101010101" pitchFamily="2" charset="-122"/>
              </a:rPr>
              <a:t>诚实守信的人 </a:t>
            </a:r>
            <a:endParaRPr lang="zh-CN" altLang="en-US" b="1" dirty="0">
              <a:solidFill>
                <a:schemeClr val="bg1"/>
              </a:solidFill>
            </a:endParaRPr>
          </a:p>
        </p:txBody>
      </p:sp>
      <p:sp>
        <p:nvSpPr>
          <p:cNvPr id="55" name="矩形 54"/>
          <p:cNvSpPr/>
          <p:nvPr/>
        </p:nvSpPr>
        <p:spPr>
          <a:xfrm>
            <a:off x="1712822" y="3581603"/>
            <a:ext cx="6289204" cy="646331"/>
          </a:xfrm>
          <a:prstGeom prst="rect">
            <a:avLst/>
          </a:prstGeom>
          <a:ln w="28575">
            <a:solidFill>
              <a:srgbClr val="FF0000"/>
            </a:solidFill>
          </a:ln>
        </p:spPr>
        <p:txBody>
          <a:bodyPr wrap="square">
            <a:spAutoFit/>
          </a:bodyPr>
          <a:lstStyle/>
          <a:p>
            <a:pPr algn="just">
              <a:lnSpc>
                <a:spcPct val="150000"/>
              </a:lnSpc>
            </a:pPr>
            <a:r>
              <a:rPr lang="zh-CN" altLang="en-US" sz="1200" kern="100" dirty="0">
                <a:solidFill>
                  <a:srgbClr val="000000"/>
                </a:solidFill>
                <a:latin typeface="微软雅黑" pitchFamily="34" charset="-122"/>
                <a:ea typeface="微软雅黑" pitchFamily="34" charset="-122"/>
              </a:rPr>
              <a:t>毛泽东曾评价白求恩是“一个高尚的人，一个纯粹的人，一个有道德的人，一个脱离低级趣味的人，一个有利于人民的人”</a:t>
            </a:r>
            <a:endParaRPr lang="zh-CN" altLang="en-US" sz="1200" kern="100" dirty="0">
              <a:latin typeface="微软雅黑" pitchFamily="34" charset="-122"/>
              <a:ea typeface="微软雅黑" pitchFamily="34" charset="-122"/>
            </a:endParaRPr>
          </a:p>
        </p:txBody>
      </p:sp>
    </p:spTree>
    <p:extLst>
      <p:ext uri="{BB962C8B-B14F-4D97-AF65-F5344CB8AC3E}">
        <p14:creationId xmlns:p14="http://schemas.microsoft.com/office/powerpoint/2010/main" xmlns="" val="3208964626"/>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750" fill="hold"/>
                                        <p:tgtEl>
                                          <p:spTgt spid="6"/>
                                        </p:tgtEl>
                                        <p:attrNameLst>
                                          <p:attrName>ppt_w</p:attrName>
                                        </p:attrNameLst>
                                      </p:cBhvr>
                                      <p:tavLst>
                                        <p:tav tm="0">
                                          <p:val>
                                            <p:fltVal val="0"/>
                                          </p:val>
                                        </p:tav>
                                        <p:tav tm="100000">
                                          <p:val>
                                            <p:strVal val="#ppt_w"/>
                                          </p:val>
                                        </p:tav>
                                      </p:tavLst>
                                    </p:anim>
                                    <p:anim calcmode="lin" valueType="num">
                                      <p:cBhvr>
                                        <p:cTn id="41" dur="750" fill="hold"/>
                                        <p:tgtEl>
                                          <p:spTgt spid="6"/>
                                        </p:tgtEl>
                                        <p:attrNameLst>
                                          <p:attrName>ppt_h</p:attrName>
                                        </p:attrNameLst>
                                      </p:cBhvr>
                                      <p:tavLst>
                                        <p:tav tm="0">
                                          <p:val>
                                            <p:fltVal val="0"/>
                                          </p:val>
                                        </p:tav>
                                        <p:tav tm="100000">
                                          <p:val>
                                            <p:strVal val="#ppt_h"/>
                                          </p:val>
                                        </p:tav>
                                      </p:tavLst>
                                    </p:anim>
                                    <p:animEffect transition="in" filter="fade">
                                      <p:cBhvr>
                                        <p:cTn id="42" dur="750"/>
                                        <p:tgtEl>
                                          <p:spTgt spid="6"/>
                                        </p:tgtEl>
                                      </p:cBhvr>
                                    </p:animEffect>
                                  </p:childTnLst>
                                </p:cTn>
                              </p:par>
                            </p:childTnLst>
                          </p:cTn>
                        </p:par>
                        <p:par>
                          <p:cTn id="43" fill="hold">
                            <p:stCondLst>
                              <p:cond delay="475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anim calcmode="lin" valueType="num">
                                      <p:cBhvr>
                                        <p:cTn id="47" dur="500" fill="hold"/>
                                        <p:tgtEl>
                                          <p:spTgt spid="12"/>
                                        </p:tgtEl>
                                        <p:attrNameLst>
                                          <p:attrName>ppt_x</p:attrName>
                                        </p:attrNameLst>
                                      </p:cBhvr>
                                      <p:tavLst>
                                        <p:tav tm="0">
                                          <p:val>
                                            <p:strVal val="#ppt_x"/>
                                          </p:val>
                                        </p:tav>
                                        <p:tav tm="100000">
                                          <p:val>
                                            <p:strVal val="#ppt_x"/>
                                          </p:val>
                                        </p:tav>
                                      </p:tavLst>
                                    </p:anim>
                                    <p:anim calcmode="lin" valueType="num">
                                      <p:cBhvr>
                                        <p:cTn id="48" dur="5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5250"/>
                            </p:stCondLst>
                            <p:childTnLst>
                              <p:par>
                                <p:cTn id="50" presetID="42" presetClass="entr" presetSubtype="0"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anim calcmode="lin" valueType="num">
                                      <p:cBhvr>
                                        <p:cTn id="53" dur="500" fill="hold"/>
                                        <p:tgtEl>
                                          <p:spTgt spid="52"/>
                                        </p:tgtEl>
                                        <p:attrNameLst>
                                          <p:attrName>ppt_x</p:attrName>
                                        </p:attrNameLst>
                                      </p:cBhvr>
                                      <p:tavLst>
                                        <p:tav tm="0">
                                          <p:val>
                                            <p:strVal val="#ppt_x"/>
                                          </p:val>
                                        </p:tav>
                                        <p:tav tm="100000">
                                          <p:val>
                                            <p:strVal val="#ppt_x"/>
                                          </p:val>
                                        </p:tav>
                                      </p:tavLst>
                                    </p:anim>
                                    <p:anim calcmode="lin" valueType="num">
                                      <p:cBhvr>
                                        <p:cTn id="54" dur="500" fill="hold"/>
                                        <p:tgtEl>
                                          <p:spTgt spid="52"/>
                                        </p:tgtEl>
                                        <p:attrNameLst>
                                          <p:attrName>ppt_y</p:attrName>
                                        </p:attrNameLst>
                                      </p:cBhvr>
                                      <p:tavLst>
                                        <p:tav tm="0">
                                          <p:val>
                                            <p:strVal val="#ppt_y+.1"/>
                                          </p:val>
                                        </p:tav>
                                        <p:tav tm="100000">
                                          <p:val>
                                            <p:strVal val="#ppt_y"/>
                                          </p:val>
                                        </p:tav>
                                      </p:tavLst>
                                    </p:anim>
                                  </p:childTnLst>
                                </p:cTn>
                              </p:par>
                            </p:childTnLst>
                          </p:cTn>
                        </p:par>
                        <p:par>
                          <p:cTn id="55" fill="hold">
                            <p:stCondLst>
                              <p:cond delay="5750"/>
                            </p:stCondLst>
                            <p:childTnLst>
                              <p:par>
                                <p:cTn id="56" presetID="42" presetClass="entr" presetSubtype="0"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anim calcmode="lin" valueType="num">
                                      <p:cBhvr>
                                        <p:cTn id="59" dur="500" fill="hold"/>
                                        <p:tgtEl>
                                          <p:spTgt spid="53"/>
                                        </p:tgtEl>
                                        <p:attrNameLst>
                                          <p:attrName>ppt_x</p:attrName>
                                        </p:attrNameLst>
                                      </p:cBhvr>
                                      <p:tavLst>
                                        <p:tav tm="0">
                                          <p:val>
                                            <p:strVal val="#ppt_x"/>
                                          </p:val>
                                        </p:tav>
                                        <p:tav tm="100000">
                                          <p:val>
                                            <p:strVal val="#ppt_x"/>
                                          </p:val>
                                        </p:tav>
                                      </p:tavLst>
                                    </p:anim>
                                    <p:anim calcmode="lin" valueType="num">
                                      <p:cBhvr>
                                        <p:cTn id="60" dur="500" fill="hold"/>
                                        <p:tgtEl>
                                          <p:spTgt spid="53"/>
                                        </p:tgtEl>
                                        <p:attrNameLst>
                                          <p:attrName>ppt_y</p:attrName>
                                        </p:attrNameLst>
                                      </p:cBhvr>
                                      <p:tavLst>
                                        <p:tav tm="0">
                                          <p:val>
                                            <p:strVal val="#ppt_y+.1"/>
                                          </p:val>
                                        </p:tav>
                                        <p:tav tm="100000">
                                          <p:val>
                                            <p:strVal val="#ppt_y"/>
                                          </p:val>
                                        </p:tav>
                                      </p:tavLst>
                                    </p:anim>
                                  </p:childTnLst>
                                </p:cTn>
                              </p:par>
                            </p:childTnLst>
                          </p:cTn>
                        </p:par>
                        <p:par>
                          <p:cTn id="61" fill="hold">
                            <p:stCondLst>
                              <p:cond delay="6250"/>
                            </p:stCondLst>
                            <p:childTnLst>
                              <p:par>
                                <p:cTn id="62" presetID="42" presetClass="entr" presetSubtype="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anim calcmode="lin" valueType="num">
                                      <p:cBhvr>
                                        <p:cTn id="65" dur="500" fill="hold"/>
                                        <p:tgtEl>
                                          <p:spTgt spid="7"/>
                                        </p:tgtEl>
                                        <p:attrNameLst>
                                          <p:attrName>ppt_x</p:attrName>
                                        </p:attrNameLst>
                                      </p:cBhvr>
                                      <p:tavLst>
                                        <p:tav tm="0">
                                          <p:val>
                                            <p:strVal val="#ppt_x"/>
                                          </p:val>
                                        </p:tav>
                                        <p:tav tm="100000">
                                          <p:val>
                                            <p:strVal val="#ppt_x"/>
                                          </p:val>
                                        </p:tav>
                                      </p:tavLst>
                                    </p:anim>
                                    <p:anim calcmode="lin" valueType="num">
                                      <p:cBhvr>
                                        <p:cTn id="66" dur="500" fill="hold"/>
                                        <p:tgtEl>
                                          <p:spTgt spid="7"/>
                                        </p:tgtEl>
                                        <p:attrNameLst>
                                          <p:attrName>ppt_y</p:attrName>
                                        </p:attrNameLst>
                                      </p:cBhvr>
                                      <p:tavLst>
                                        <p:tav tm="0">
                                          <p:val>
                                            <p:strVal val="#ppt_y+.1"/>
                                          </p:val>
                                        </p:tav>
                                        <p:tav tm="100000">
                                          <p:val>
                                            <p:strVal val="#ppt_y"/>
                                          </p:val>
                                        </p:tav>
                                      </p:tavLst>
                                    </p:anim>
                                  </p:childTnLst>
                                </p:cTn>
                              </p:par>
                            </p:childTnLst>
                          </p:cTn>
                        </p:par>
                        <p:par>
                          <p:cTn id="67" fill="hold">
                            <p:stCondLst>
                              <p:cond delay="6750"/>
                            </p:stCondLst>
                            <p:childTnLst>
                              <p:par>
                                <p:cTn id="68" presetID="42"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ppt_x</p:attrName>
                                        </p:attrNameLst>
                                      </p:cBhvr>
                                      <p:tavLst>
                                        <p:tav tm="0">
                                          <p:val>
                                            <p:strVal val="#ppt_x"/>
                                          </p:val>
                                        </p:tav>
                                        <p:tav tm="100000">
                                          <p:val>
                                            <p:strVal val="#ppt_x"/>
                                          </p:val>
                                        </p:tav>
                                      </p:tavLst>
                                    </p:anim>
                                    <p:anim calcmode="lin" valueType="num">
                                      <p:cBhvr>
                                        <p:cTn id="72" dur="500" fill="hold"/>
                                        <p:tgtEl>
                                          <p:spTgt spid="54"/>
                                        </p:tgtEl>
                                        <p:attrNameLst>
                                          <p:attrName>ppt_y</p:attrName>
                                        </p:attrNameLst>
                                      </p:cBhvr>
                                      <p:tavLst>
                                        <p:tav tm="0">
                                          <p:val>
                                            <p:strVal val="#ppt_y+.1"/>
                                          </p:val>
                                        </p:tav>
                                        <p:tav tm="100000">
                                          <p:val>
                                            <p:strVal val="#ppt_y"/>
                                          </p:val>
                                        </p:tav>
                                      </p:tavLst>
                                    </p:anim>
                                  </p:childTnLst>
                                </p:cTn>
                              </p:par>
                            </p:childTnLst>
                          </p:cTn>
                        </p:par>
                        <p:par>
                          <p:cTn id="73" fill="hold">
                            <p:stCondLst>
                              <p:cond delay="7250"/>
                            </p:stCondLst>
                            <p:childTnLst>
                              <p:par>
                                <p:cTn id="74" presetID="16" presetClass="entr" presetSubtype="37"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barn(outVertical)">
                                      <p:cBhvr>
                                        <p:cTn id="7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p:bldP spid="7" grpId="0" animBg="1"/>
      <p:bldP spid="12" grpId="0" animBg="1"/>
      <p:bldP spid="52" grpId="0" animBg="1"/>
      <p:bldP spid="53" grpId="0" animBg="1"/>
      <p:bldP spid="54" grpId="0" animBg="1"/>
      <p:bldP spid="5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规矩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纪律</a:t>
            </a:r>
          </a:p>
        </p:txBody>
      </p:sp>
      <p:grpSp>
        <p:nvGrpSpPr>
          <p:cNvPr id="15" name="组合 14"/>
          <p:cNvGrpSpPr/>
          <p:nvPr/>
        </p:nvGrpSpPr>
        <p:grpSpPr>
          <a:xfrm flipH="1">
            <a:off x="1823971" y="1645755"/>
            <a:ext cx="769652" cy="790241"/>
            <a:chOff x="1969893" y="2844973"/>
            <a:chExt cx="816275" cy="838112"/>
          </a:xfrm>
        </p:grpSpPr>
        <p:grpSp>
          <p:nvGrpSpPr>
            <p:cNvPr id="16" name="组合 15"/>
            <p:cNvGrpSpPr/>
            <p:nvPr/>
          </p:nvGrpSpPr>
          <p:grpSpPr>
            <a:xfrm>
              <a:off x="1969893" y="2866810"/>
              <a:ext cx="816275" cy="816275"/>
              <a:chOff x="3347864" y="1131590"/>
              <a:chExt cx="1080120" cy="1080120"/>
            </a:xfrm>
          </p:grpSpPr>
          <p:sp>
            <p:nvSpPr>
              <p:cNvPr id="18" name="矩形 1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19" name="直接连接符 18"/>
              <p:cNvCxnSpPr>
                <a:stCxn id="18" idx="0"/>
                <a:endCxn id="1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1"/>
                <a:endCxn id="1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2031009" y="2844973"/>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遵</a:t>
              </a:r>
            </a:p>
          </p:txBody>
        </p:sp>
      </p:grpSp>
      <p:grpSp>
        <p:nvGrpSpPr>
          <p:cNvPr id="21" name="组合 20"/>
          <p:cNvGrpSpPr/>
          <p:nvPr/>
        </p:nvGrpSpPr>
        <p:grpSpPr>
          <a:xfrm flipH="1">
            <a:off x="1801220" y="2515421"/>
            <a:ext cx="769652" cy="778250"/>
            <a:chOff x="2936506" y="2859782"/>
            <a:chExt cx="816275" cy="825395"/>
          </a:xfrm>
        </p:grpSpPr>
        <p:grpSp>
          <p:nvGrpSpPr>
            <p:cNvPr id="22" name="组合 21"/>
            <p:cNvGrpSpPr/>
            <p:nvPr/>
          </p:nvGrpSpPr>
          <p:grpSpPr>
            <a:xfrm>
              <a:off x="2936506" y="2868902"/>
              <a:ext cx="816275" cy="816275"/>
              <a:chOff x="3347864" y="1131590"/>
              <a:chExt cx="1080120" cy="1080120"/>
            </a:xfrm>
          </p:grpSpPr>
          <p:sp>
            <p:nvSpPr>
              <p:cNvPr id="24" name="矩形 2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25" name="直接连接符 24"/>
              <p:cNvCxnSpPr>
                <a:stCxn id="24" idx="0"/>
                <a:endCxn id="2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1"/>
                <a:endCxn id="2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14"/>
            <p:cNvSpPr txBox="1"/>
            <p:nvPr/>
          </p:nvSpPr>
          <p:spPr>
            <a:xfrm>
              <a:off x="2987824" y="2859782"/>
              <a:ext cx="713636" cy="75076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b="1" dirty="0">
                  <a:solidFill>
                    <a:srgbClr val="FF0000"/>
                  </a:solidFill>
                  <a:latin typeface="微软雅黑" panose="020B0503020204020204" pitchFamily="34" charset="-122"/>
                  <a:ea typeface="微软雅黑" panose="020B0503020204020204" pitchFamily="34" charset="-122"/>
                </a:rPr>
                <a:t>守</a:t>
              </a:r>
            </a:p>
          </p:txBody>
        </p:sp>
      </p:grpSp>
      <p:grpSp>
        <p:nvGrpSpPr>
          <p:cNvPr id="27" name="组合 26"/>
          <p:cNvGrpSpPr/>
          <p:nvPr/>
        </p:nvGrpSpPr>
        <p:grpSpPr>
          <a:xfrm flipH="1">
            <a:off x="2775502" y="1892918"/>
            <a:ext cx="500354" cy="513740"/>
            <a:chOff x="1969893" y="2844973"/>
            <a:chExt cx="816275" cy="838112"/>
          </a:xfrm>
          <a:effectLst/>
        </p:grpSpPr>
        <p:grpSp>
          <p:nvGrpSpPr>
            <p:cNvPr id="28" name="组合 27"/>
            <p:cNvGrpSpPr/>
            <p:nvPr/>
          </p:nvGrpSpPr>
          <p:grpSpPr>
            <a:xfrm>
              <a:off x="1969893" y="2866810"/>
              <a:ext cx="816275" cy="816275"/>
              <a:chOff x="3347864" y="1131590"/>
              <a:chExt cx="1080120" cy="1080120"/>
            </a:xfrm>
          </p:grpSpPr>
          <p:sp>
            <p:nvSpPr>
              <p:cNvPr id="30" name="矩形 2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1" name="直接连接符 30"/>
              <p:cNvCxnSpPr>
                <a:stCxn id="30" idx="0"/>
                <a:endCxn id="3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1"/>
                <a:endCxn id="3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2031007" y="2844973"/>
              <a:ext cx="713636" cy="753157"/>
            </a:xfrm>
            <a:prstGeom prst="rect">
              <a:avLst/>
            </a:prstGeom>
            <a:noFill/>
            <a:effectLst>
              <a:outerShdw blurRad="25400" dist="127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工</a:t>
              </a:r>
            </a:p>
          </p:txBody>
        </p:sp>
      </p:grpSp>
      <p:grpSp>
        <p:nvGrpSpPr>
          <p:cNvPr id="33" name="组合 32"/>
          <p:cNvGrpSpPr/>
          <p:nvPr/>
        </p:nvGrpSpPr>
        <p:grpSpPr>
          <a:xfrm flipH="1">
            <a:off x="2769307" y="2471360"/>
            <a:ext cx="500354" cy="505944"/>
            <a:chOff x="2936506" y="2859782"/>
            <a:chExt cx="816275" cy="825395"/>
          </a:xfrm>
          <a:effectLst/>
        </p:grpSpPr>
        <p:grpSp>
          <p:nvGrpSpPr>
            <p:cNvPr id="34" name="组合 33"/>
            <p:cNvGrpSpPr/>
            <p:nvPr/>
          </p:nvGrpSpPr>
          <p:grpSpPr>
            <a:xfrm>
              <a:off x="2936506" y="2868902"/>
              <a:ext cx="816275" cy="816275"/>
              <a:chOff x="3347864" y="1131590"/>
              <a:chExt cx="1080120" cy="1080120"/>
            </a:xfrm>
          </p:grpSpPr>
          <p:sp>
            <p:nvSpPr>
              <p:cNvPr id="36" name="矩形 3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7" name="直接连接符 36"/>
              <p:cNvCxnSpPr>
                <a:stCxn id="36" idx="0"/>
                <a:endCxn id="3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作</a:t>
              </a:r>
            </a:p>
          </p:txBody>
        </p:sp>
      </p:grpSp>
      <p:grpSp>
        <p:nvGrpSpPr>
          <p:cNvPr id="39" name="组合 38"/>
          <p:cNvGrpSpPr/>
          <p:nvPr/>
        </p:nvGrpSpPr>
        <p:grpSpPr>
          <a:xfrm flipH="1">
            <a:off x="2761498" y="3035362"/>
            <a:ext cx="500354" cy="513740"/>
            <a:chOff x="1969893" y="2844973"/>
            <a:chExt cx="816275" cy="838112"/>
          </a:xfrm>
          <a:effectLst/>
        </p:grpSpPr>
        <p:grpSp>
          <p:nvGrpSpPr>
            <p:cNvPr id="40" name="组合 39"/>
            <p:cNvGrpSpPr/>
            <p:nvPr/>
          </p:nvGrpSpPr>
          <p:grpSpPr>
            <a:xfrm>
              <a:off x="1969893" y="2866810"/>
              <a:ext cx="816275" cy="816275"/>
              <a:chOff x="3347864" y="1131590"/>
              <a:chExt cx="1080120" cy="1080120"/>
            </a:xfrm>
          </p:grpSpPr>
          <p:sp>
            <p:nvSpPr>
              <p:cNvPr id="42" name="矩形 4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3" name="直接连接符 42"/>
              <p:cNvCxnSpPr>
                <a:stCxn id="42" idx="0"/>
                <a:endCxn id="4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1"/>
                <a:endCxn id="4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2031007" y="2844973"/>
              <a:ext cx="713636" cy="75315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纪</a:t>
              </a:r>
            </a:p>
          </p:txBody>
        </p:sp>
      </p:grpSp>
      <p:grpSp>
        <p:nvGrpSpPr>
          <p:cNvPr id="45" name="组合 44"/>
          <p:cNvGrpSpPr/>
          <p:nvPr/>
        </p:nvGrpSpPr>
        <p:grpSpPr>
          <a:xfrm flipH="1">
            <a:off x="2767071" y="3619222"/>
            <a:ext cx="500354" cy="505944"/>
            <a:chOff x="2936506" y="2859782"/>
            <a:chExt cx="816275" cy="825395"/>
          </a:xfrm>
          <a:effectLst/>
        </p:grpSpPr>
        <p:grpSp>
          <p:nvGrpSpPr>
            <p:cNvPr id="46" name="组合 45"/>
            <p:cNvGrpSpPr/>
            <p:nvPr/>
          </p:nvGrpSpPr>
          <p:grpSpPr>
            <a:xfrm>
              <a:off x="2936506" y="2868902"/>
              <a:ext cx="816275" cy="816275"/>
              <a:chOff x="3347864" y="1131590"/>
              <a:chExt cx="1080120" cy="1080120"/>
            </a:xfrm>
          </p:grpSpPr>
          <p:sp>
            <p:nvSpPr>
              <p:cNvPr id="48" name="矩形 4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49" name="直接连接符 48"/>
              <p:cNvCxnSpPr>
                <a:stCxn id="48" idx="0"/>
                <a:endCxn id="4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1"/>
                <a:endCxn id="4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2987823" y="2859782"/>
              <a:ext cx="713636" cy="753158"/>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律</a:t>
              </a:r>
            </a:p>
          </p:txBody>
        </p:sp>
      </p:grpSp>
      <p:pic>
        <p:nvPicPr>
          <p:cNvPr id="51"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751992" y="3231906"/>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3454407" y="1889510"/>
            <a:ext cx="4817135" cy="2273496"/>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8370" y="1980685"/>
            <a:ext cx="4136027" cy="1993238"/>
          </a:xfrm>
          <a:prstGeom prst="rect">
            <a:avLst/>
          </a:prstGeom>
        </p:spPr>
        <p:txBody>
          <a:bodyPr wrap="square">
            <a:spAutoFit/>
          </a:bodyPr>
          <a:lstStyle/>
          <a:p>
            <a:pPr>
              <a:lnSpc>
                <a:spcPct val="150000"/>
              </a:lnSpc>
            </a:pPr>
            <a:r>
              <a:rPr lang="zh-CN" altLang="en-US" sz="1400" dirty="0">
                <a:solidFill>
                  <a:schemeClr val="bg1"/>
                </a:solidFill>
                <a:latin typeface="微软雅黑" pitchFamily="34" charset="-122"/>
                <a:ea typeface="微软雅黑" pitchFamily="34" charset="-122"/>
              </a:rPr>
              <a:t>党的工作纪律是党组织和党员在党的各项具体工作中必须遵循的行为规则，是党组织和党员依规开展各项工作的重要保证。党的工作内容十分丰富，包括宣传工作、教育工作、组织工作、纪律检查工作、群众工作等。保证党的各项工作顺利进行离不开严明的工作纪律。</a:t>
            </a:r>
          </a:p>
        </p:txBody>
      </p:sp>
    </p:spTree>
    <p:extLst>
      <p:ext uri="{BB962C8B-B14F-4D97-AF65-F5344CB8AC3E}">
        <p14:creationId xmlns:p14="http://schemas.microsoft.com/office/powerpoint/2010/main" xmlns="" val="304010555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50"/>
                                        <p:tgtEl>
                                          <p:spTgt spid="15"/>
                                        </p:tgtEl>
                                      </p:cBhvr>
                                    </p:animEffec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250"/>
                            </p:stCondLst>
                            <p:childTnLst>
                              <p:par>
                                <p:cTn id="44" presetID="42"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50"/>
                                        <p:tgtEl>
                                          <p:spTgt spid="21"/>
                                        </p:tgtEl>
                                      </p:cBhvr>
                                    </p:animEffect>
                                    <p:anim calcmode="lin" valueType="num">
                                      <p:cBhvr>
                                        <p:cTn id="47" dur="250" fill="hold"/>
                                        <p:tgtEl>
                                          <p:spTgt spid="21"/>
                                        </p:tgtEl>
                                        <p:attrNameLst>
                                          <p:attrName>ppt_x</p:attrName>
                                        </p:attrNameLst>
                                      </p:cBhvr>
                                      <p:tavLst>
                                        <p:tav tm="0">
                                          <p:val>
                                            <p:strVal val="#ppt_x"/>
                                          </p:val>
                                        </p:tav>
                                        <p:tav tm="100000">
                                          <p:val>
                                            <p:strVal val="#ppt_x"/>
                                          </p:val>
                                        </p:tav>
                                      </p:tavLst>
                                    </p:anim>
                                    <p:anim calcmode="lin" valueType="num">
                                      <p:cBhvr>
                                        <p:cTn id="48" dur="25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7"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4750"/>
                            </p:stCondLst>
                            <p:childTnLst>
                              <p:par>
                                <p:cTn id="56" presetID="47"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anim calcmode="lin" valueType="num">
                                      <p:cBhvr>
                                        <p:cTn id="59" dur="250" fill="hold"/>
                                        <p:tgtEl>
                                          <p:spTgt spid="33"/>
                                        </p:tgtEl>
                                        <p:attrNameLst>
                                          <p:attrName>ppt_x</p:attrName>
                                        </p:attrNameLst>
                                      </p:cBhvr>
                                      <p:tavLst>
                                        <p:tav tm="0">
                                          <p:val>
                                            <p:strVal val="#ppt_x"/>
                                          </p:val>
                                        </p:tav>
                                        <p:tav tm="100000">
                                          <p:val>
                                            <p:strVal val="#ppt_x"/>
                                          </p:val>
                                        </p:tav>
                                      </p:tavLst>
                                    </p:anim>
                                    <p:anim calcmode="lin" valueType="num">
                                      <p:cBhvr>
                                        <p:cTn id="60" dur="250" fill="hold"/>
                                        <p:tgtEl>
                                          <p:spTgt spid="3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7"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50"/>
                                        <p:tgtEl>
                                          <p:spTgt spid="39"/>
                                        </p:tgtEl>
                                      </p:cBhvr>
                                    </p:animEffec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5250"/>
                            </p:stCondLst>
                            <p:childTnLst>
                              <p:par>
                                <p:cTn id="68" presetID="47" presetClass="entr" presetSubtype="0"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50"/>
                                        <p:tgtEl>
                                          <p:spTgt spid="45"/>
                                        </p:tgtEl>
                                      </p:cBhvr>
                                    </p:animEffect>
                                    <p:anim calcmode="lin" valueType="num">
                                      <p:cBhvr>
                                        <p:cTn id="71" dur="250" fill="hold"/>
                                        <p:tgtEl>
                                          <p:spTgt spid="45"/>
                                        </p:tgtEl>
                                        <p:attrNameLst>
                                          <p:attrName>ppt_x</p:attrName>
                                        </p:attrNameLst>
                                      </p:cBhvr>
                                      <p:tavLst>
                                        <p:tav tm="0">
                                          <p:val>
                                            <p:strVal val="#ppt_x"/>
                                          </p:val>
                                        </p:tav>
                                        <p:tav tm="100000">
                                          <p:val>
                                            <p:strVal val="#ppt_x"/>
                                          </p:val>
                                        </p:tav>
                                      </p:tavLst>
                                    </p:anim>
                                    <p:anim calcmode="lin" valueType="num">
                                      <p:cBhvr>
                                        <p:cTn id="72" dur="250" fill="hold"/>
                                        <p:tgtEl>
                                          <p:spTgt spid="45"/>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850"/>
                                        <p:tgtEl>
                                          <p:spTgt spid="51"/>
                                        </p:tgtEl>
                                      </p:cBhvr>
                                    </p:animEffect>
                                  </p:childTnLst>
                                </p:cTn>
                              </p:par>
                            </p:childTnLst>
                          </p:cTn>
                        </p:par>
                        <p:par>
                          <p:cTn id="76" fill="hold">
                            <p:stCondLst>
                              <p:cond delay="6100"/>
                            </p:stCondLst>
                            <p:childTnLst>
                              <p:par>
                                <p:cTn id="77" presetID="42" presetClass="entr" presetSubtype="0"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1000"/>
                                        <p:tgtEl>
                                          <p:spTgt spid="7"/>
                                        </p:tgtEl>
                                      </p:cBhvr>
                                    </p:animEffect>
                                    <p:anim calcmode="lin" valueType="num">
                                      <p:cBhvr>
                                        <p:cTn id="80" dur="1000" fill="hold"/>
                                        <p:tgtEl>
                                          <p:spTgt spid="7"/>
                                        </p:tgtEl>
                                        <p:attrNameLst>
                                          <p:attrName>ppt_x</p:attrName>
                                        </p:attrNameLst>
                                      </p:cBhvr>
                                      <p:tavLst>
                                        <p:tav tm="0">
                                          <p:val>
                                            <p:strVal val="#ppt_x"/>
                                          </p:val>
                                        </p:tav>
                                        <p:tav tm="100000">
                                          <p:val>
                                            <p:strVal val="#ppt_x"/>
                                          </p:val>
                                        </p:tav>
                                      </p:tavLst>
                                    </p:anim>
                                    <p:anim calcmode="lin" valueType="num">
                                      <p:cBhvr>
                                        <p:cTn id="81" dur="1000" fill="hold"/>
                                        <p:tgtEl>
                                          <p:spTgt spid="7"/>
                                        </p:tgtEl>
                                        <p:attrNameLst>
                                          <p:attrName>ppt_y</p:attrName>
                                        </p:attrNameLst>
                                      </p:cBhvr>
                                      <p:tavLst>
                                        <p:tav tm="0">
                                          <p:val>
                                            <p:strVal val="#ppt_y+.1"/>
                                          </p:val>
                                        </p:tav>
                                        <p:tav tm="100000">
                                          <p:val>
                                            <p:strVal val="#ppt_y"/>
                                          </p:val>
                                        </p:tav>
                                      </p:tavLst>
                                    </p:anim>
                                  </p:childTnLst>
                                </p:cTn>
                              </p:par>
                            </p:childTnLst>
                          </p:cTn>
                        </p:par>
                        <p:par>
                          <p:cTn id="82" fill="hold">
                            <p:stCondLst>
                              <p:cond delay="7100"/>
                            </p:stCondLst>
                            <p:childTnLst>
                              <p:par>
                                <p:cTn id="83" presetID="53" presetClass="entr" presetSubtype="16"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p:cTn id="85" dur="1250" fill="hold"/>
                                        <p:tgtEl>
                                          <p:spTgt spid="6"/>
                                        </p:tgtEl>
                                        <p:attrNameLst>
                                          <p:attrName>ppt_w</p:attrName>
                                        </p:attrNameLst>
                                      </p:cBhvr>
                                      <p:tavLst>
                                        <p:tav tm="0">
                                          <p:val>
                                            <p:fltVal val="0"/>
                                          </p:val>
                                        </p:tav>
                                        <p:tav tm="100000">
                                          <p:val>
                                            <p:strVal val="#ppt_w"/>
                                          </p:val>
                                        </p:tav>
                                      </p:tavLst>
                                    </p:anim>
                                    <p:anim calcmode="lin" valueType="num">
                                      <p:cBhvr>
                                        <p:cTn id="86" dur="1250" fill="hold"/>
                                        <p:tgtEl>
                                          <p:spTgt spid="6"/>
                                        </p:tgtEl>
                                        <p:attrNameLst>
                                          <p:attrName>ppt_h</p:attrName>
                                        </p:attrNameLst>
                                      </p:cBhvr>
                                      <p:tavLst>
                                        <p:tav tm="0">
                                          <p:val>
                                            <p:fltVal val="0"/>
                                          </p:val>
                                        </p:tav>
                                        <p:tav tm="100000">
                                          <p:val>
                                            <p:strVal val="#ppt_h"/>
                                          </p:val>
                                        </p:tav>
                                      </p:tavLst>
                                    </p:anim>
                                    <p:animEffect transition="in" filter="fade">
                                      <p:cBhvr>
                                        <p:cTn id="8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道德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品行</a:t>
            </a:r>
          </a:p>
        </p:txBody>
      </p:sp>
      <p:grpSp>
        <p:nvGrpSpPr>
          <p:cNvPr id="21" name="组合 20"/>
          <p:cNvGrpSpPr/>
          <p:nvPr/>
        </p:nvGrpSpPr>
        <p:grpSpPr>
          <a:xfrm>
            <a:off x="2055087" y="1563638"/>
            <a:ext cx="1080307" cy="957471"/>
            <a:chOff x="2426644" y="1960913"/>
            <a:chExt cx="1080307" cy="957471"/>
          </a:xfrm>
        </p:grpSpPr>
        <p:sp>
          <p:nvSpPr>
            <p:cNvPr id="22"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正</a:t>
              </a:r>
            </a:p>
          </p:txBody>
        </p:sp>
      </p:grpSp>
      <p:grpSp>
        <p:nvGrpSpPr>
          <p:cNvPr id="24" name="组合 23"/>
          <p:cNvGrpSpPr/>
          <p:nvPr/>
        </p:nvGrpSpPr>
        <p:grpSpPr>
          <a:xfrm>
            <a:off x="4787837" y="1563638"/>
            <a:ext cx="1080307" cy="957471"/>
            <a:chOff x="5735459" y="1976848"/>
            <a:chExt cx="1080307" cy="957471"/>
          </a:xfrm>
        </p:grpSpPr>
        <p:sp>
          <p:nvSpPr>
            <p:cNvPr id="25"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正</a:t>
              </a:r>
            </a:p>
          </p:txBody>
        </p:sp>
      </p:grpSp>
      <p:grpSp>
        <p:nvGrpSpPr>
          <p:cNvPr id="27" name="组合 26"/>
          <p:cNvGrpSpPr/>
          <p:nvPr/>
        </p:nvGrpSpPr>
        <p:grpSpPr>
          <a:xfrm>
            <a:off x="3419685" y="1563638"/>
            <a:ext cx="1080307" cy="957471"/>
            <a:chOff x="2426644" y="1960913"/>
            <a:chExt cx="1080307" cy="957471"/>
          </a:xfrm>
        </p:grpSpPr>
        <p:sp>
          <p:nvSpPr>
            <p:cNvPr id="28"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直</a:t>
              </a:r>
            </a:p>
          </p:txBody>
        </p:sp>
      </p:grpSp>
      <p:grpSp>
        <p:nvGrpSpPr>
          <p:cNvPr id="30" name="组合 29"/>
          <p:cNvGrpSpPr/>
          <p:nvPr/>
        </p:nvGrpSpPr>
        <p:grpSpPr>
          <a:xfrm>
            <a:off x="6155989" y="1563639"/>
            <a:ext cx="1080307" cy="957471"/>
            <a:chOff x="5735459" y="1976848"/>
            <a:chExt cx="1080307" cy="957471"/>
          </a:xfrm>
        </p:grpSpPr>
        <p:sp>
          <p:nvSpPr>
            <p:cNvPr id="31"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派</a:t>
              </a:r>
            </a:p>
          </p:txBody>
        </p:sp>
      </p:grpSp>
      <p:sp>
        <p:nvSpPr>
          <p:cNvPr id="33" name="矩形 32"/>
          <p:cNvSpPr/>
          <p:nvPr/>
        </p:nvSpPr>
        <p:spPr>
          <a:xfrm>
            <a:off x="1411448" y="2931790"/>
            <a:ext cx="6904967" cy="923330"/>
          </a:xfrm>
          <a:prstGeom prst="rect">
            <a:avLst/>
          </a:prstGeom>
          <a:ln>
            <a:solidFill>
              <a:srgbClr val="FF0000"/>
            </a:solidFill>
          </a:ln>
        </p:spPr>
        <p:txBody>
          <a:bodyPr wrap="square">
            <a:spAutoFit/>
          </a:bodyPr>
          <a:lstStyle/>
          <a:p>
            <a:pPr algn="just">
              <a:lnSpc>
                <a:spcPct val="150000"/>
              </a:lnSpc>
            </a:pPr>
            <a:r>
              <a:rPr lang="zh-CN" altLang="en-US" sz="1200" kern="100" dirty="0">
                <a:solidFill>
                  <a:srgbClr val="000000"/>
                </a:solidFill>
                <a:latin typeface="微软雅黑" panose="020B0503020204020204" pitchFamily="34" charset="-122"/>
                <a:ea typeface="微软雅黑" panose="020B0503020204020204" pitchFamily="34" charset="-122"/>
              </a:rPr>
              <a:t>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做到于公对得起党、于人对得起良心</a:t>
            </a:r>
            <a:endParaRPr lang="zh-CN" altLang="en-US" sz="12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83102933"/>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14:presetBounceEnd="6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60000">
                                          <p:cBhvr additive="base">
                                            <p:cTn id="40"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41" dur="1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14:presetBounceEnd="60000">
                                      <p:stCondLst>
                                        <p:cond delay="250"/>
                                      </p:stCondLst>
                                      <p:childTnLst>
                                        <p:set>
                                          <p:cBhvr>
                                            <p:cTn id="43" dur="1" fill="hold">
                                              <p:stCondLst>
                                                <p:cond delay="0"/>
                                              </p:stCondLst>
                                            </p:cTn>
                                            <p:tgtEl>
                                              <p:spTgt spid="27"/>
                                            </p:tgtEl>
                                            <p:attrNameLst>
                                              <p:attrName>style.visibility</p:attrName>
                                            </p:attrNameLst>
                                          </p:cBhvr>
                                          <p:to>
                                            <p:strVal val="visible"/>
                                          </p:to>
                                        </p:set>
                                        <p:anim calcmode="lin" valueType="num" p14:bounceEnd="60000">
                                          <p:cBhvr additive="base">
                                            <p:cTn id="44" dur="10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45" dur="10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14:presetBounceEnd="60000">
                                      <p:stCondLst>
                                        <p:cond delay="550"/>
                                      </p:stCondLst>
                                      <p:childTnLst>
                                        <p:set>
                                          <p:cBhvr>
                                            <p:cTn id="47" dur="1" fill="hold">
                                              <p:stCondLst>
                                                <p:cond delay="0"/>
                                              </p:stCondLst>
                                            </p:cTn>
                                            <p:tgtEl>
                                              <p:spTgt spid="24"/>
                                            </p:tgtEl>
                                            <p:attrNameLst>
                                              <p:attrName>style.visibility</p:attrName>
                                            </p:attrNameLst>
                                          </p:cBhvr>
                                          <p:to>
                                            <p:strVal val="visible"/>
                                          </p:to>
                                        </p:set>
                                        <p:anim calcmode="lin" valueType="num" p14:bounceEnd="60000">
                                          <p:cBhvr additive="base">
                                            <p:cTn id="48"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49" dur="10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14:presetBounceEnd="60000">
                                      <p:stCondLst>
                                        <p:cond delay="750"/>
                                      </p:stCondLst>
                                      <p:childTnLst>
                                        <p:set>
                                          <p:cBhvr>
                                            <p:cTn id="51" dur="1" fill="hold">
                                              <p:stCondLst>
                                                <p:cond delay="0"/>
                                              </p:stCondLst>
                                            </p:cTn>
                                            <p:tgtEl>
                                              <p:spTgt spid="30"/>
                                            </p:tgtEl>
                                            <p:attrNameLst>
                                              <p:attrName>style.visibility</p:attrName>
                                            </p:attrNameLst>
                                          </p:cBhvr>
                                          <p:to>
                                            <p:strVal val="visible"/>
                                          </p:to>
                                        </p:set>
                                        <p:anim calcmode="lin" valueType="num" p14:bounceEnd="60000">
                                          <p:cBhvr additive="base">
                                            <p:cTn id="52" dur="10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53" dur="1000" fill="hold"/>
                                            <p:tgtEl>
                                              <p:spTgt spid="30"/>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16" presetClass="entr" presetSubtype="37"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barn(outVertical)">
                                          <p:cBhvr>
                                            <p:cTn id="57"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1000" fill="hold"/>
                                            <p:tgtEl>
                                              <p:spTgt spid="21"/>
                                            </p:tgtEl>
                                            <p:attrNameLst>
                                              <p:attrName>ppt_x</p:attrName>
                                            </p:attrNameLst>
                                          </p:cBhvr>
                                          <p:tavLst>
                                            <p:tav tm="0">
                                              <p:val>
                                                <p:strVal val="1+#ppt_w/2"/>
                                              </p:val>
                                            </p:tav>
                                            <p:tav tm="100000">
                                              <p:val>
                                                <p:strVal val="#ppt_x"/>
                                              </p:val>
                                            </p:tav>
                                          </p:tavLst>
                                        </p:anim>
                                        <p:anim calcmode="lin" valueType="num">
                                          <p:cBhvr additive="base">
                                            <p:cTn id="41" dur="1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stCondLst>
                                        <p:cond delay="25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1000" fill="hold"/>
                                            <p:tgtEl>
                                              <p:spTgt spid="27"/>
                                            </p:tgtEl>
                                            <p:attrNameLst>
                                              <p:attrName>ppt_x</p:attrName>
                                            </p:attrNameLst>
                                          </p:cBhvr>
                                          <p:tavLst>
                                            <p:tav tm="0">
                                              <p:val>
                                                <p:strVal val="1+#ppt_w/2"/>
                                              </p:val>
                                            </p:tav>
                                            <p:tav tm="100000">
                                              <p:val>
                                                <p:strVal val="#ppt_x"/>
                                              </p:val>
                                            </p:tav>
                                          </p:tavLst>
                                        </p:anim>
                                        <p:anim calcmode="lin" valueType="num">
                                          <p:cBhvr additive="base">
                                            <p:cTn id="45" dur="10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stCondLst>
                                        <p:cond delay="55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000" fill="hold"/>
                                            <p:tgtEl>
                                              <p:spTgt spid="24"/>
                                            </p:tgtEl>
                                            <p:attrNameLst>
                                              <p:attrName>ppt_x</p:attrName>
                                            </p:attrNameLst>
                                          </p:cBhvr>
                                          <p:tavLst>
                                            <p:tav tm="0">
                                              <p:val>
                                                <p:strVal val="1+#ppt_w/2"/>
                                              </p:val>
                                            </p:tav>
                                            <p:tav tm="100000">
                                              <p:val>
                                                <p:strVal val="#ppt_x"/>
                                              </p:val>
                                            </p:tav>
                                          </p:tavLst>
                                        </p:anim>
                                        <p:anim calcmode="lin" valueType="num">
                                          <p:cBhvr additive="base">
                                            <p:cTn id="49" dur="10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stCondLst>
                                        <p:cond delay="75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1000" fill="hold"/>
                                            <p:tgtEl>
                                              <p:spTgt spid="30"/>
                                            </p:tgtEl>
                                            <p:attrNameLst>
                                              <p:attrName>ppt_x</p:attrName>
                                            </p:attrNameLst>
                                          </p:cBhvr>
                                          <p:tavLst>
                                            <p:tav tm="0">
                                              <p:val>
                                                <p:strVal val="1+#ppt_w/2"/>
                                              </p:val>
                                            </p:tav>
                                            <p:tav tm="100000">
                                              <p:val>
                                                <p:strVal val="#ppt_x"/>
                                              </p:val>
                                            </p:tav>
                                          </p:tavLst>
                                        </p:anim>
                                        <p:anim calcmode="lin" valueType="num">
                                          <p:cBhvr additive="base">
                                            <p:cTn id="53" dur="1000" fill="hold"/>
                                            <p:tgtEl>
                                              <p:spTgt spid="30"/>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16" presetClass="entr" presetSubtype="37"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barn(outVertical)">
                                          <p:cBhvr>
                                            <p:cTn id="57"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3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道德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品行</a:t>
            </a:r>
          </a:p>
        </p:txBody>
      </p:sp>
      <p:grpSp>
        <p:nvGrpSpPr>
          <p:cNvPr id="34" name="组合 33"/>
          <p:cNvGrpSpPr/>
          <p:nvPr/>
        </p:nvGrpSpPr>
        <p:grpSpPr>
          <a:xfrm>
            <a:off x="2055087" y="1563638"/>
            <a:ext cx="1080307" cy="957471"/>
            <a:chOff x="2426644" y="1960913"/>
            <a:chExt cx="1080307" cy="957471"/>
          </a:xfrm>
        </p:grpSpPr>
        <p:sp>
          <p:nvSpPr>
            <p:cNvPr id="35"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诚</a:t>
              </a:r>
            </a:p>
          </p:txBody>
        </p:sp>
      </p:grpSp>
      <p:grpSp>
        <p:nvGrpSpPr>
          <p:cNvPr id="37" name="组合 36"/>
          <p:cNvGrpSpPr/>
          <p:nvPr/>
        </p:nvGrpSpPr>
        <p:grpSpPr>
          <a:xfrm>
            <a:off x="4787837" y="1563638"/>
            <a:ext cx="1080307" cy="957471"/>
            <a:chOff x="5735459" y="1976848"/>
            <a:chExt cx="1080307" cy="957471"/>
          </a:xfrm>
        </p:grpSpPr>
        <p:sp>
          <p:nvSpPr>
            <p:cNvPr id="38"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守</a:t>
              </a:r>
            </a:p>
          </p:txBody>
        </p:sp>
      </p:grpSp>
      <p:grpSp>
        <p:nvGrpSpPr>
          <p:cNvPr id="40" name="组合 39"/>
          <p:cNvGrpSpPr/>
          <p:nvPr/>
        </p:nvGrpSpPr>
        <p:grpSpPr>
          <a:xfrm>
            <a:off x="3419685" y="1563638"/>
            <a:ext cx="1080307" cy="957471"/>
            <a:chOff x="2426644" y="1960913"/>
            <a:chExt cx="1080307" cy="957471"/>
          </a:xfrm>
        </p:grpSpPr>
        <p:sp>
          <p:nvSpPr>
            <p:cNvPr id="41"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实</a:t>
              </a:r>
            </a:p>
          </p:txBody>
        </p:sp>
      </p:grpSp>
      <p:grpSp>
        <p:nvGrpSpPr>
          <p:cNvPr id="43" name="组合 42"/>
          <p:cNvGrpSpPr/>
          <p:nvPr/>
        </p:nvGrpSpPr>
        <p:grpSpPr>
          <a:xfrm>
            <a:off x="6155989" y="1563639"/>
            <a:ext cx="1080307" cy="957471"/>
            <a:chOff x="5735459" y="1976848"/>
            <a:chExt cx="1080307" cy="957471"/>
          </a:xfrm>
        </p:grpSpPr>
        <p:sp>
          <p:nvSpPr>
            <p:cNvPr id="44"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信</a:t>
              </a:r>
            </a:p>
          </p:txBody>
        </p:sp>
      </p:grpSp>
      <p:sp>
        <p:nvSpPr>
          <p:cNvPr id="6" name="矩形 5"/>
          <p:cNvSpPr/>
          <p:nvPr/>
        </p:nvSpPr>
        <p:spPr>
          <a:xfrm>
            <a:off x="1479602" y="3019202"/>
            <a:ext cx="7055120" cy="923330"/>
          </a:xfrm>
          <a:prstGeom prst="rect">
            <a:avLst/>
          </a:prstGeom>
          <a:ln>
            <a:solidFill>
              <a:srgbClr val="FF0000"/>
            </a:solidFill>
          </a:ln>
        </p:spPr>
        <p:txBody>
          <a:bodyPr wrap="square">
            <a:spAutoFit/>
          </a:bodyPr>
          <a:lstStyle/>
          <a:p>
            <a:pPr algn="just">
              <a:lnSpc>
                <a:spcPct val="150000"/>
              </a:lnSpc>
            </a:pPr>
            <a:r>
              <a:rPr lang="zh-CN" altLang="en-US" sz="1200" kern="100" dirty="0">
                <a:solidFill>
                  <a:srgbClr val="000000"/>
                </a:solidFill>
                <a:latin typeface="微软雅黑" panose="020B0503020204020204" pitchFamily="34" charset="-122"/>
                <a:ea typeface="微软雅黑" panose="020B0503020204020204" pitchFamily="34" charset="-122"/>
              </a:rPr>
              <a:t>党员尊崇党章、遵守党章，切实履行党员义务，尽到党员责任，以党章的要求为最高行为准绳，切实兑现入党誓言，在日常工作生活中，敢于承诺践诺，“言必行，行必果”，说到做到，要求别人做到的，自己首先做到，要求别人的不做的，自己首先不做，不失信于人，不出尔反尔，不阳俸阴违</a:t>
            </a:r>
            <a:endParaRPr lang="zh-CN" altLang="en-US" sz="12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14821084"/>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14:presetBounceEnd="60000">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14:bounceEnd="60000">
                                          <p:cBhvr additive="base">
                                            <p:cTn id="40" dur="10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41" dur="10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14:presetBounceEnd="60000">
                                      <p:stCondLst>
                                        <p:cond delay="250"/>
                                      </p:stCondLst>
                                      <p:childTnLst>
                                        <p:set>
                                          <p:cBhvr>
                                            <p:cTn id="43" dur="1" fill="hold">
                                              <p:stCondLst>
                                                <p:cond delay="0"/>
                                              </p:stCondLst>
                                            </p:cTn>
                                            <p:tgtEl>
                                              <p:spTgt spid="40"/>
                                            </p:tgtEl>
                                            <p:attrNameLst>
                                              <p:attrName>style.visibility</p:attrName>
                                            </p:attrNameLst>
                                          </p:cBhvr>
                                          <p:to>
                                            <p:strVal val="visible"/>
                                          </p:to>
                                        </p:set>
                                        <p:anim calcmode="lin" valueType="num" p14:bounceEnd="60000">
                                          <p:cBhvr additive="base">
                                            <p:cTn id="44" dur="1000" fill="hold"/>
                                            <p:tgtEl>
                                              <p:spTgt spid="40"/>
                                            </p:tgtEl>
                                            <p:attrNameLst>
                                              <p:attrName>ppt_x</p:attrName>
                                            </p:attrNameLst>
                                          </p:cBhvr>
                                          <p:tavLst>
                                            <p:tav tm="0">
                                              <p:val>
                                                <p:strVal val="1+#ppt_w/2"/>
                                              </p:val>
                                            </p:tav>
                                            <p:tav tm="100000">
                                              <p:val>
                                                <p:strVal val="#ppt_x"/>
                                              </p:val>
                                            </p:tav>
                                          </p:tavLst>
                                        </p:anim>
                                        <p:anim calcmode="lin" valueType="num" p14:bounceEnd="60000">
                                          <p:cBhvr additive="base">
                                            <p:cTn id="45" dur="1000" fill="hold"/>
                                            <p:tgtEl>
                                              <p:spTgt spid="40"/>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14:presetBounceEnd="60000">
                                      <p:stCondLst>
                                        <p:cond delay="550"/>
                                      </p:stCondLst>
                                      <p:childTnLst>
                                        <p:set>
                                          <p:cBhvr>
                                            <p:cTn id="47" dur="1" fill="hold">
                                              <p:stCondLst>
                                                <p:cond delay="0"/>
                                              </p:stCondLst>
                                            </p:cTn>
                                            <p:tgtEl>
                                              <p:spTgt spid="37"/>
                                            </p:tgtEl>
                                            <p:attrNameLst>
                                              <p:attrName>style.visibility</p:attrName>
                                            </p:attrNameLst>
                                          </p:cBhvr>
                                          <p:to>
                                            <p:strVal val="visible"/>
                                          </p:to>
                                        </p:set>
                                        <p:anim calcmode="lin" valueType="num" p14:bounceEnd="60000">
                                          <p:cBhvr additive="base">
                                            <p:cTn id="48" dur="1000" fill="hold"/>
                                            <p:tgtEl>
                                              <p:spTgt spid="37"/>
                                            </p:tgtEl>
                                            <p:attrNameLst>
                                              <p:attrName>ppt_x</p:attrName>
                                            </p:attrNameLst>
                                          </p:cBhvr>
                                          <p:tavLst>
                                            <p:tav tm="0">
                                              <p:val>
                                                <p:strVal val="1+#ppt_w/2"/>
                                              </p:val>
                                            </p:tav>
                                            <p:tav tm="100000">
                                              <p:val>
                                                <p:strVal val="#ppt_x"/>
                                              </p:val>
                                            </p:tav>
                                          </p:tavLst>
                                        </p:anim>
                                        <p:anim calcmode="lin" valueType="num" p14:bounceEnd="60000">
                                          <p:cBhvr additive="base">
                                            <p:cTn id="49" dur="1000" fill="hold"/>
                                            <p:tgtEl>
                                              <p:spTgt spid="37"/>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14:presetBounceEnd="60000">
                                      <p:stCondLst>
                                        <p:cond delay="750"/>
                                      </p:stCondLst>
                                      <p:childTnLst>
                                        <p:set>
                                          <p:cBhvr>
                                            <p:cTn id="51" dur="1" fill="hold">
                                              <p:stCondLst>
                                                <p:cond delay="0"/>
                                              </p:stCondLst>
                                            </p:cTn>
                                            <p:tgtEl>
                                              <p:spTgt spid="43"/>
                                            </p:tgtEl>
                                            <p:attrNameLst>
                                              <p:attrName>style.visibility</p:attrName>
                                            </p:attrNameLst>
                                          </p:cBhvr>
                                          <p:to>
                                            <p:strVal val="visible"/>
                                          </p:to>
                                        </p:set>
                                        <p:anim calcmode="lin" valueType="num" p14:bounceEnd="60000">
                                          <p:cBhvr additive="base">
                                            <p:cTn id="52" dur="10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53" dur="1000" fill="hold"/>
                                            <p:tgtEl>
                                              <p:spTgt spid="43"/>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16" presetClass="entr" presetSubtype="37"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barn(outVertical)">
                                          <p:cBhvr>
                                            <p:cTn id="5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1+#ppt_w/2"/>
                                              </p:val>
                                            </p:tav>
                                            <p:tav tm="100000">
                                              <p:val>
                                                <p:strVal val="#ppt_x"/>
                                              </p:val>
                                            </p:tav>
                                          </p:tavLst>
                                        </p:anim>
                                        <p:anim calcmode="lin" valueType="num">
                                          <p:cBhvr additive="base">
                                            <p:cTn id="41" dur="10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stCondLst>
                                        <p:cond delay="25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1+#ppt_w/2"/>
                                              </p:val>
                                            </p:tav>
                                            <p:tav tm="100000">
                                              <p:val>
                                                <p:strVal val="#ppt_x"/>
                                              </p:val>
                                            </p:tav>
                                          </p:tavLst>
                                        </p:anim>
                                        <p:anim calcmode="lin" valueType="num">
                                          <p:cBhvr additive="base">
                                            <p:cTn id="45" dur="1000" fill="hold"/>
                                            <p:tgtEl>
                                              <p:spTgt spid="40"/>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stCondLst>
                                        <p:cond delay="55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1+#ppt_w/2"/>
                                              </p:val>
                                            </p:tav>
                                            <p:tav tm="100000">
                                              <p:val>
                                                <p:strVal val="#ppt_x"/>
                                              </p:val>
                                            </p:tav>
                                          </p:tavLst>
                                        </p:anim>
                                        <p:anim calcmode="lin" valueType="num">
                                          <p:cBhvr additive="base">
                                            <p:cTn id="49" dur="1000" fill="hold"/>
                                            <p:tgtEl>
                                              <p:spTgt spid="37"/>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stCondLst>
                                        <p:cond delay="75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1000" fill="hold"/>
                                            <p:tgtEl>
                                              <p:spTgt spid="43"/>
                                            </p:tgtEl>
                                            <p:attrNameLst>
                                              <p:attrName>ppt_x</p:attrName>
                                            </p:attrNameLst>
                                          </p:cBhvr>
                                          <p:tavLst>
                                            <p:tav tm="0">
                                              <p:val>
                                                <p:strVal val="1+#ppt_w/2"/>
                                              </p:val>
                                            </p:tav>
                                            <p:tav tm="100000">
                                              <p:val>
                                                <p:strVal val="#ppt_x"/>
                                              </p:val>
                                            </p:tav>
                                          </p:tavLst>
                                        </p:anim>
                                        <p:anim calcmode="lin" valueType="num">
                                          <p:cBhvr additive="base">
                                            <p:cTn id="53" dur="1000" fill="hold"/>
                                            <p:tgtEl>
                                              <p:spTgt spid="43"/>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16" presetClass="entr" presetSubtype="37"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barn(outVertical)">
                                          <p:cBhvr>
                                            <p:cTn id="5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道德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品行</a:t>
            </a:r>
          </a:p>
        </p:txBody>
      </p:sp>
      <p:grpSp>
        <p:nvGrpSpPr>
          <p:cNvPr id="15" name="组合 14"/>
          <p:cNvGrpSpPr/>
          <p:nvPr/>
        </p:nvGrpSpPr>
        <p:grpSpPr>
          <a:xfrm>
            <a:off x="2055087" y="1563638"/>
            <a:ext cx="1080307" cy="957471"/>
            <a:chOff x="2426644" y="1960913"/>
            <a:chExt cx="1080307" cy="957471"/>
          </a:xfrm>
        </p:grpSpPr>
        <p:sp>
          <p:nvSpPr>
            <p:cNvPr id="16"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忠</a:t>
              </a:r>
            </a:p>
          </p:txBody>
        </p:sp>
      </p:grpSp>
      <p:grpSp>
        <p:nvGrpSpPr>
          <p:cNvPr id="18" name="组合 17"/>
          <p:cNvGrpSpPr/>
          <p:nvPr/>
        </p:nvGrpSpPr>
        <p:grpSpPr>
          <a:xfrm>
            <a:off x="4787837" y="1563638"/>
            <a:ext cx="1080307" cy="957471"/>
            <a:chOff x="5735459" y="1976848"/>
            <a:chExt cx="1080307" cy="957471"/>
          </a:xfrm>
        </p:grpSpPr>
        <p:sp>
          <p:nvSpPr>
            <p:cNvPr id="19"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担</a:t>
              </a:r>
            </a:p>
          </p:txBody>
        </p:sp>
      </p:grpSp>
      <p:grpSp>
        <p:nvGrpSpPr>
          <p:cNvPr id="21" name="组合 20"/>
          <p:cNvGrpSpPr/>
          <p:nvPr/>
        </p:nvGrpSpPr>
        <p:grpSpPr>
          <a:xfrm>
            <a:off x="3419685" y="1563638"/>
            <a:ext cx="1080307" cy="957471"/>
            <a:chOff x="2426644" y="1960913"/>
            <a:chExt cx="1080307" cy="957471"/>
          </a:xfrm>
        </p:grpSpPr>
        <p:sp>
          <p:nvSpPr>
            <p:cNvPr id="22" name="Freeform 5"/>
            <p:cNvSpPr>
              <a:spLocks/>
            </p:cNvSpPr>
            <p:nvPr/>
          </p:nvSpPr>
          <p:spPr bwMode="auto">
            <a:xfrm rot="10800000">
              <a:off x="2426644" y="1960913"/>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TextBox 14"/>
            <p:cNvSpPr txBox="1"/>
            <p:nvPr/>
          </p:nvSpPr>
          <p:spPr>
            <a:xfrm>
              <a:off x="2633756" y="1966556"/>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诚</a:t>
              </a:r>
            </a:p>
          </p:txBody>
        </p:sp>
      </p:grpSp>
      <p:grpSp>
        <p:nvGrpSpPr>
          <p:cNvPr id="24" name="组合 23"/>
          <p:cNvGrpSpPr/>
          <p:nvPr/>
        </p:nvGrpSpPr>
        <p:grpSpPr>
          <a:xfrm>
            <a:off x="6155989" y="1563639"/>
            <a:ext cx="1080307" cy="957471"/>
            <a:chOff x="5735459" y="1976848"/>
            <a:chExt cx="1080307" cy="957471"/>
          </a:xfrm>
        </p:grpSpPr>
        <p:sp>
          <p:nvSpPr>
            <p:cNvPr id="25" name="Freeform 5"/>
            <p:cNvSpPr>
              <a:spLocks/>
            </p:cNvSpPr>
            <p:nvPr/>
          </p:nvSpPr>
          <p:spPr bwMode="auto">
            <a:xfrm rot="10800000">
              <a:off x="5735459" y="1976848"/>
              <a:ext cx="1080307" cy="95747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254000" dist="1143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TextBox 14"/>
            <p:cNvSpPr txBox="1"/>
            <p:nvPr/>
          </p:nvSpPr>
          <p:spPr>
            <a:xfrm>
              <a:off x="5913996" y="1982491"/>
              <a:ext cx="713636"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当</a:t>
              </a:r>
            </a:p>
          </p:txBody>
        </p:sp>
      </p:grpSp>
      <p:sp>
        <p:nvSpPr>
          <p:cNvPr id="6" name="矩形 5"/>
          <p:cNvSpPr/>
          <p:nvPr/>
        </p:nvSpPr>
        <p:spPr>
          <a:xfrm>
            <a:off x="1493690" y="2983039"/>
            <a:ext cx="6820699" cy="1200329"/>
          </a:xfrm>
          <a:prstGeom prst="rect">
            <a:avLst/>
          </a:prstGeom>
          <a:ln>
            <a:solidFill>
              <a:srgbClr val="FF0000"/>
            </a:solidFill>
          </a:ln>
        </p:spPr>
        <p:txBody>
          <a:bodyPr wrap="square">
            <a:spAutoFit/>
          </a:bodyPr>
          <a:lstStyle/>
          <a:p>
            <a:pPr algn="just">
              <a:lnSpc>
                <a:spcPct val="150000"/>
              </a:lnSpc>
            </a:pPr>
            <a:r>
              <a:rPr lang="zh-CN" altLang="en-US" sz="1200" kern="100" dirty="0">
                <a:solidFill>
                  <a:srgbClr val="000000"/>
                </a:solidFill>
                <a:latin typeface="微软雅黑" panose="020B0503020204020204" pitchFamily="34" charset="-122"/>
                <a:ea typeface="微软雅黑" panose="020B0503020204020204" pitchFamily="34" charset="-122"/>
              </a:rPr>
              <a:t>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endParaRPr lang="zh-CN" altLang="en-US" sz="12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61396816"/>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14:presetBounceEnd="60000">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14:bounceEnd="60000">
                                          <p:cBhvr additive="base">
                                            <p:cTn id="40" dur="10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41" dur="10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14:presetBounceEnd="60000">
                                      <p:stCondLst>
                                        <p:cond delay="250"/>
                                      </p:stCondLst>
                                      <p:childTnLst>
                                        <p:set>
                                          <p:cBhvr>
                                            <p:cTn id="43" dur="1" fill="hold">
                                              <p:stCondLst>
                                                <p:cond delay="0"/>
                                              </p:stCondLst>
                                            </p:cTn>
                                            <p:tgtEl>
                                              <p:spTgt spid="21"/>
                                            </p:tgtEl>
                                            <p:attrNameLst>
                                              <p:attrName>style.visibility</p:attrName>
                                            </p:attrNameLst>
                                          </p:cBhvr>
                                          <p:to>
                                            <p:strVal val="visible"/>
                                          </p:to>
                                        </p:set>
                                        <p:anim calcmode="lin" valueType="num" p14:bounceEnd="60000">
                                          <p:cBhvr additive="base">
                                            <p:cTn id="44"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45" dur="10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14:presetBounceEnd="60000">
                                      <p:stCondLst>
                                        <p:cond delay="550"/>
                                      </p:stCondLst>
                                      <p:childTnLst>
                                        <p:set>
                                          <p:cBhvr>
                                            <p:cTn id="47" dur="1" fill="hold">
                                              <p:stCondLst>
                                                <p:cond delay="0"/>
                                              </p:stCondLst>
                                            </p:cTn>
                                            <p:tgtEl>
                                              <p:spTgt spid="18"/>
                                            </p:tgtEl>
                                            <p:attrNameLst>
                                              <p:attrName>style.visibility</p:attrName>
                                            </p:attrNameLst>
                                          </p:cBhvr>
                                          <p:to>
                                            <p:strVal val="visible"/>
                                          </p:to>
                                        </p:set>
                                        <p:anim calcmode="lin" valueType="num" p14:bounceEnd="60000">
                                          <p:cBhvr additive="base">
                                            <p:cTn id="48" dur="10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49" dur="10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14:presetBounceEnd="60000">
                                      <p:stCondLst>
                                        <p:cond delay="750"/>
                                      </p:stCondLst>
                                      <p:childTnLst>
                                        <p:set>
                                          <p:cBhvr>
                                            <p:cTn id="51" dur="1" fill="hold">
                                              <p:stCondLst>
                                                <p:cond delay="0"/>
                                              </p:stCondLst>
                                            </p:cTn>
                                            <p:tgtEl>
                                              <p:spTgt spid="24"/>
                                            </p:tgtEl>
                                            <p:attrNameLst>
                                              <p:attrName>style.visibility</p:attrName>
                                            </p:attrNameLst>
                                          </p:cBhvr>
                                          <p:to>
                                            <p:strVal val="visible"/>
                                          </p:to>
                                        </p:set>
                                        <p:anim calcmode="lin" valueType="num" p14:bounceEnd="60000">
                                          <p:cBhvr additive="base">
                                            <p:cTn id="52"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53" dur="10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42" presetClass="entr" presetSubtype="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250"/>
                                            <p:tgtEl>
                                              <p:spTgt spid="6"/>
                                            </p:tgtEl>
                                          </p:cBhvr>
                                        </p:animEffect>
                                        <p:anim calcmode="lin" valueType="num">
                                          <p:cBhvr>
                                            <p:cTn id="58" dur="1250" fill="hold"/>
                                            <p:tgtEl>
                                              <p:spTgt spid="6"/>
                                            </p:tgtEl>
                                            <p:attrNameLst>
                                              <p:attrName>ppt_x</p:attrName>
                                            </p:attrNameLst>
                                          </p:cBhvr>
                                          <p:tavLst>
                                            <p:tav tm="0">
                                              <p:val>
                                                <p:strVal val="#ppt_x"/>
                                              </p:val>
                                            </p:tav>
                                            <p:tav tm="100000">
                                              <p:val>
                                                <p:strVal val="#ppt_x"/>
                                              </p:val>
                                            </p:tav>
                                          </p:tavLst>
                                        </p:anim>
                                        <p:anim calcmode="lin" valueType="num">
                                          <p:cBhvr>
                                            <p:cTn id="5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2" accel="5800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1+#ppt_w/2"/>
                                              </p:val>
                                            </p:tav>
                                            <p:tav tm="100000">
                                              <p:val>
                                                <p:strVal val="#ppt_x"/>
                                              </p:val>
                                            </p:tav>
                                          </p:tavLst>
                                        </p:anim>
                                        <p:anim calcmode="lin" valueType="num">
                                          <p:cBhvr additive="base">
                                            <p:cTn id="41" dur="10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accel="58000" fill="hold" nodeType="withEffect">
                                      <p:stCondLst>
                                        <p:cond delay="25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1000" fill="hold"/>
                                            <p:tgtEl>
                                              <p:spTgt spid="21"/>
                                            </p:tgtEl>
                                            <p:attrNameLst>
                                              <p:attrName>ppt_x</p:attrName>
                                            </p:attrNameLst>
                                          </p:cBhvr>
                                          <p:tavLst>
                                            <p:tav tm="0">
                                              <p:val>
                                                <p:strVal val="1+#ppt_w/2"/>
                                              </p:val>
                                            </p:tav>
                                            <p:tav tm="100000">
                                              <p:val>
                                                <p:strVal val="#ppt_x"/>
                                              </p:val>
                                            </p:tav>
                                          </p:tavLst>
                                        </p:anim>
                                        <p:anim calcmode="lin" valueType="num">
                                          <p:cBhvr additive="base">
                                            <p:cTn id="45" dur="10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accel="58000" fill="hold" nodeType="withEffect">
                                      <p:stCondLst>
                                        <p:cond delay="55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000" fill="hold"/>
                                            <p:tgtEl>
                                              <p:spTgt spid="18"/>
                                            </p:tgtEl>
                                            <p:attrNameLst>
                                              <p:attrName>ppt_x</p:attrName>
                                            </p:attrNameLst>
                                          </p:cBhvr>
                                          <p:tavLst>
                                            <p:tav tm="0">
                                              <p:val>
                                                <p:strVal val="1+#ppt_w/2"/>
                                              </p:val>
                                            </p:tav>
                                            <p:tav tm="100000">
                                              <p:val>
                                                <p:strVal val="#ppt_x"/>
                                              </p:val>
                                            </p:tav>
                                          </p:tavLst>
                                        </p:anim>
                                        <p:anim calcmode="lin" valueType="num">
                                          <p:cBhvr additive="base">
                                            <p:cTn id="49" dur="10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accel="58000" fill="hold" nodeType="withEffect">
                                      <p:stCondLst>
                                        <p:cond delay="75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1000" fill="hold"/>
                                            <p:tgtEl>
                                              <p:spTgt spid="24"/>
                                            </p:tgtEl>
                                            <p:attrNameLst>
                                              <p:attrName>ppt_x</p:attrName>
                                            </p:attrNameLst>
                                          </p:cBhvr>
                                          <p:tavLst>
                                            <p:tav tm="0">
                                              <p:val>
                                                <p:strVal val="1+#ppt_w/2"/>
                                              </p:val>
                                            </p:tav>
                                            <p:tav tm="100000">
                                              <p:val>
                                                <p:strVal val="#ppt_x"/>
                                              </p:val>
                                            </p:tav>
                                          </p:tavLst>
                                        </p:anim>
                                        <p:anim calcmode="lin" valueType="num">
                                          <p:cBhvr additive="base">
                                            <p:cTn id="53" dur="10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42" presetClass="entr" presetSubtype="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250"/>
                                            <p:tgtEl>
                                              <p:spTgt spid="6"/>
                                            </p:tgtEl>
                                          </p:cBhvr>
                                        </p:animEffect>
                                        <p:anim calcmode="lin" valueType="num">
                                          <p:cBhvr>
                                            <p:cTn id="58" dur="1250" fill="hold"/>
                                            <p:tgtEl>
                                              <p:spTgt spid="6"/>
                                            </p:tgtEl>
                                            <p:attrNameLst>
                                              <p:attrName>ppt_x</p:attrName>
                                            </p:attrNameLst>
                                          </p:cBhvr>
                                          <p:tavLst>
                                            <p:tav tm="0">
                                              <p:val>
                                                <p:strVal val="#ppt_x"/>
                                              </p:val>
                                            </p:tav>
                                            <p:tav tm="100000">
                                              <p:val>
                                                <p:strVal val="#ppt_x"/>
                                              </p:val>
                                            </p:tav>
                                          </p:tavLst>
                                        </p:anim>
                                        <p:anim calcmode="lin" valueType="num">
                                          <p:cBhvr>
                                            <p:cTn id="5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奉献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作为</a:t>
            </a:r>
          </a:p>
        </p:txBody>
      </p:sp>
      <p:sp>
        <p:nvSpPr>
          <p:cNvPr id="15" name="矩形 14"/>
          <p:cNvSpPr/>
          <p:nvPr/>
        </p:nvSpPr>
        <p:spPr>
          <a:xfrm>
            <a:off x="3707904" y="1149062"/>
            <a:ext cx="2492990" cy="646331"/>
          </a:xfrm>
          <a:prstGeom prst="rect">
            <a:avLst/>
          </a:prstGeom>
        </p:spPr>
        <p:txBody>
          <a:bodyPr wrap="none">
            <a:spAutoFit/>
          </a:bodyPr>
          <a:lstStyle/>
          <a:p>
            <a:pPr algn="just"/>
            <a:r>
              <a:rPr lang="zh-CN" altLang="en-US" sz="3600" kern="100" dirty="0">
                <a:solidFill>
                  <a:srgbClr val="FF0000"/>
                </a:solidFill>
                <a:latin typeface="Calibri" panose="020F0502020204030204" pitchFamily="34" charset="0"/>
                <a:ea typeface="微软简行楷" pitchFamily="2" charset="-122"/>
              </a:rPr>
              <a:t>做到三个一</a:t>
            </a:r>
          </a:p>
        </p:txBody>
      </p:sp>
      <p:grpSp>
        <p:nvGrpSpPr>
          <p:cNvPr id="16" name="组合 15"/>
          <p:cNvGrpSpPr/>
          <p:nvPr/>
        </p:nvGrpSpPr>
        <p:grpSpPr>
          <a:xfrm>
            <a:off x="2117386" y="2003969"/>
            <a:ext cx="1479335" cy="338554"/>
            <a:chOff x="899592" y="4029829"/>
            <a:chExt cx="1479335" cy="338554"/>
          </a:xfrm>
        </p:grpSpPr>
        <p:sp>
          <p:nvSpPr>
            <p:cNvPr id="17" name="圆角矩形 16"/>
            <p:cNvSpPr/>
            <p:nvPr/>
          </p:nvSpPr>
          <p:spPr>
            <a:xfrm>
              <a:off x="899592" y="4029829"/>
              <a:ext cx="1479335"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64752" y="4029829"/>
              <a:ext cx="1075220" cy="338554"/>
            </a:xfrm>
            <a:prstGeom prst="rect">
              <a:avLst/>
            </a:prstGeom>
            <a:noFill/>
          </p:spPr>
          <p:txBody>
            <a:bodyPr wrap="square">
              <a:spAutoFit/>
            </a:bodyPr>
            <a:lstStyle/>
            <a:p>
              <a:pPr algn="dist"/>
              <a:r>
                <a:rPr lang="zh-CN" altLang="en-US" sz="1600" b="1" dirty="0">
                  <a:solidFill>
                    <a:schemeClr val="bg1"/>
                  </a:solidFill>
                  <a:latin typeface="微软雅黑" pitchFamily="34" charset="-122"/>
                  <a:ea typeface="微软雅黑" pitchFamily="34" charset="-122"/>
                </a:rPr>
                <a:t>一心为党</a:t>
              </a:r>
            </a:p>
          </p:txBody>
        </p:sp>
        <p:sp>
          <p:nvSpPr>
            <p:cNvPr id="20" name="椭圆 19"/>
            <p:cNvSpPr/>
            <p:nvPr/>
          </p:nvSpPr>
          <p:spPr>
            <a:xfrm>
              <a:off x="976566" y="41696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120146" y="41631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71108" y="2017172"/>
            <a:ext cx="1479335" cy="338554"/>
            <a:chOff x="899592" y="4029829"/>
            <a:chExt cx="1479335" cy="338554"/>
          </a:xfrm>
        </p:grpSpPr>
        <p:sp>
          <p:nvSpPr>
            <p:cNvPr id="25" name="圆角矩形 24"/>
            <p:cNvSpPr/>
            <p:nvPr/>
          </p:nvSpPr>
          <p:spPr>
            <a:xfrm>
              <a:off x="899592" y="4029829"/>
              <a:ext cx="1479335"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64752" y="4029829"/>
              <a:ext cx="1075220" cy="338554"/>
            </a:xfrm>
            <a:prstGeom prst="rect">
              <a:avLst/>
            </a:prstGeom>
            <a:noFill/>
          </p:spPr>
          <p:txBody>
            <a:bodyPr wrap="square">
              <a:spAutoFit/>
            </a:bodyPr>
            <a:lstStyle/>
            <a:p>
              <a:pPr algn="dist"/>
              <a:r>
                <a:rPr lang="zh-CN" altLang="en-US" sz="1600" b="1" dirty="0">
                  <a:solidFill>
                    <a:schemeClr val="bg1"/>
                  </a:solidFill>
                  <a:latin typeface="微软雅黑" pitchFamily="34" charset="-122"/>
                  <a:ea typeface="微软雅黑" pitchFamily="34" charset="-122"/>
                </a:rPr>
                <a:t>一心为公</a:t>
              </a:r>
            </a:p>
          </p:txBody>
        </p:sp>
        <p:sp>
          <p:nvSpPr>
            <p:cNvPr id="27" name="椭圆 26"/>
            <p:cNvSpPr/>
            <p:nvPr/>
          </p:nvSpPr>
          <p:spPr>
            <a:xfrm>
              <a:off x="976566" y="41696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120146" y="41631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261017" y="2017172"/>
            <a:ext cx="1479335" cy="338554"/>
            <a:chOff x="899592" y="4029829"/>
            <a:chExt cx="1479335" cy="338554"/>
          </a:xfrm>
        </p:grpSpPr>
        <p:sp>
          <p:nvSpPr>
            <p:cNvPr id="30" name="圆角矩形 29"/>
            <p:cNvSpPr/>
            <p:nvPr/>
          </p:nvSpPr>
          <p:spPr>
            <a:xfrm>
              <a:off x="899592" y="4029829"/>
              <a:ext cx="1479335" cy="338554"/>
            </a:xfrm>
            <a:prstGeom prst="roundRect">
              <a:avLst/>
            </a:prstGeom>
            <a:solidFill>
              <a:srgbClr val="FF0000"/>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64752" y="4029829"/>
              <a:ext cx="1075220" cy="338554"/>
            </a:xfrm>
            <a:prstGeom prst="rect">
              <a:avLst/>
            </a:prstGeom>
            <a:noFill/>
          </p:spPr>
          <p:txBody>
            <a:bodyPr wrap="square">
              <a:spAutoFit/>
            </a:bodyPr>
            <a:lstStyle/>
            <a:p>
              <a:pPr algn="dist"/>
              <a:r>
                <a:rPr lang="zh-CN" altLang="en-US" sz="1600" b="1" dirty="0">
                  <a:solidFill>
                    <a:schemeClr val="bg1"/>
                  </a:solidFill>
                  <a:latin typeface="微软雅黑" pitchFamily="34" charset="-122"/>
                  <a:ea typeface="微软雅黑" pitchFamily="34" charset="-122"/>
                </a:rPr>
                <a:t>一心为民</a:t>
              </a:r>
            </a:p>
          </p:txBody>
        </p:sp>
        <p:sp>
          <p:nvSpPr>
            <p:cNvPr id="32" name="椭圆 31"/>
            <p:cNvSpPr/>
            <p:nvPr/>
          </p:nvSpPr>
          <p:spPr>
            <a:xfrm>
              <a:off x="976566" y="41696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120146" y="416310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478114" y="2638682"/>
            <a:ext cx="6928645" cy="1615827"/>
          </a:xfrm>
          <a:prstGeom prst="rect">
            <a:avLst/>
          </a:prstGeom>
          <a:ln w="12700">
            <a:solidFill>
              <a:srgbClr val="FF0000"/>
            </a:solidFill>
          </a:ln>
        </p:spPr>
        <p:txBody>
          <a:bodyPr wrap="square">
            <a:spAutoFit/>
          </a:bodyPr>
          <a:lstStyle/>
          <a:p>
            <a:pPr algn="just">
              <a:lnSpc>
                <a:spcPct val="150000"/>
              </a:lnSpc>
            </a:pPr>
            <a:r>
              <a:rPr lang="zh-CN" altLang="en-US" sz="1100" kern="100" dirty="0">
                <a:solidFill>
                  <a:srgbClr val="000000"/>
                </a:solidFill>
                <a:latin typeface="微软雅黑" panose="020B0503020204020204" pitchFamily="34" charset="-122"/>
                <a:ea typeface="微软雅黑" panose="020B0503020204020204" pitchFamily="34" charset="-122"/>
              </a:rPr>
              <a:t>作为带领农村广大人民群众增收致富的乡镇基层党员，不但要时刻把“全心全意为人民服务”的宗旨意识挂在心头，做到“俯首甘为孺子牛”，不谈条件，不图回报，更要不断创新思路，多学多做，用最先进的科学文化知识武装自己，先行先试，做产业发展的带头人，吃得起亏，担得起责任。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endParaRPr lang="zh-CN" altLang="en-US" sz="1100"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6051024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fltVal val="0"/>
                                          </p:val>
                                        </p:tav>
                                        <p:tav tm="100000">
                                          <p:val>
                                            <p:strVal val="#ppt_w"/>
                                          </p:val>
                                        </p:tav>
                                      </p:tavLst>
                                    </p:anim>
                                    <p:anim calcmode="lin" valueType="num">
                                      <p:cBhvr>
                                        <p:cTn id="41" dur="1000" fill="hold"/>
                                        <p:tgtEl>
                                          <p:spTgt spid="15"/>
                                        </p:tgtEl>
                                        <p:attrNameLst>
                                          <p:attrName>ppt_h</p:attrName>
                                        </p:attrNameLst>
                                      </p:cBhvr>
                                      <p:tavLst>
                                        <p:tav tm="0">
                                          <p:val>
                                            <p:fltVal val="0"/>
                                          </p:val>
                                        </p:tav>
                                        <p:tav tm="100000">
                                          <p:val>
                                            <p:strVal val="#ppt_h"/>
                                          </p:val>
                                        </p:tav>
                                      </p:tavLst>
                                    </p:anim>
                                    <p:animEffect transition="in" filter="fade">
                                      <p:cBhvr>
                                        <p:cTn id="42" dur="1000"/>
                                        <p:tgtEl>
                                          <p:spTgt spid="15"/>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anim calcmode="lin" valueType="num">
                                      <p:cBhvr>
                                        <p:cTn id="47" dur="750" fill="hold"/>
                                        <p:tgtEl>
                                          <p:spTgt spid="16"/>
                                        </p:tgtEl>
                                        <p:attrNameLst>
                                          <p:attrName>ppt_x</p:attrName>
                                        </p:attrNameLst>
                                      </p:cBhvr>
                                      <p:tavLst>
                                        <p:tav tm="0">
                                          <p:val>
                                            <p:strVal val="#ppt_x"/>
                                          </p:val>
                                        </p:tav>
                                        <p:tav tm="100000">
                                          <p:val>
                                            <p:strVal val="#ppt_x"/>
                                          </p:val>
                                        </p:tav>
                                      </p:tavLst>
                                    </p:anim>
                                    <p:anim calcmode="lin" valueType="num">
                                      <p:cBhvr>
                                        <p:cTn id="48" dur="75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5750"/>
                            </p:stCondLst>
                            <p:childTnLst>
                              <p:par>
                                <p:cTn id="50" presetID="42" presetClass="entr" presetSubtype="0"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750"/>
                                        <p:tgtEl>
                                          <p:spTgt spid="24"/>
                                        </p:tgtEl>
                                      </p:cBhvr>
                                    </p:animEffect>
                                    <p:anim calcmode="lin" valueType="num">
                                      <p:cBhvr>
                                        <p:cTn id="53" dur="750" fill="hold"/>
                                        <p:tgtEl>
                                          <p:spTgt spid="24"/>
                                        </p:tgtEl>
                                        <p:attrNameLst>
                                          <p:attrName>ppt_x</p:attrName>
                                        </p:attrNameLst>
                                      </p:cBhvr>
                                      <p:tavLst>
                                        <p:tav tm="0">
                                          <p:val>
                                            <p:strVal val="#ppt_x"/>
                                          </p:val>
                                        </p:tav>
                                        <p:tav tm="100000">
                                          <p:val>
                                            <p:strVal val="#ppt_x"/>
                                          </p:val>
                                        </p:tav>
                                      </p:tavLst>
                                    </p:anim>
                                    <p:anim calcmode="lin" valueType="num">
                                      <p:cBhvr>
                                        <p:cTn id="54" dur="750" fill="hold"/>
                                        <p:tgtEl>
                                          <p:spTgt spid="24"/>
                                        </p:tgtEl>
                                        <p:attrNameLst>
                                          <p:attrName>ppt_y</p:attrName>
                                        </p:attrNameLst>
                                      </p:cBhvr>
                                      <p:tavLst>
                                        <p:tav tm="0">
                                          <p:val>
                                            <p:strVal val="#ppt_y+.1"/>
                                          </p:val>
                                        </p:tav>
                                        <p:tav tm="100000">
                                          <p:val>
                                            <p:strVal val="#ppt_y"/>
                                          </p:val>
                                        </p:tav>
                                      </p:tavLst>
                                    </p:anim>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750"/>
                                        <p:tgtEl>
                                          <p:spTgt spid="29"/>
                                        </p:tgtEl>
                                      </p:cBhvr>
                                    </p:animEffect>
                                    <p:anim calcmode="lin" valueType="num">
                                      <p:cBhvr>
                                        <p:cTn id="59" dur="750" fill="hold"/>
                                        <p:tgtEl>
                                          <p:spTgt spid="29"/>
                                        </p:tgtEl>
                                        <p:attrNameLst>
                                          <p:attrName>ppt_x</p:attrName>
                                        </p:attrNameLst>
                                      </p:cBhvr>
                                      <p:tavLst>
                                        <p:tav tm="0">
                                          <p:val>
                                            <p:strVal val="#ppt_x"/>
                                          </p:val>
                                        </p:tav>
                                        <p:tav tm="100000">
                                          <p:val>
                                            <p:strVal val="#ppt_x"/>
                                          </p:val>
                                        </p:tav>
                                      </p:tavLst>
                                    </p:anim>
                                    <p:anim calcmode="lin" valueType="num">
                                      <p:cBhvr>
                                        <p:cTn id="60" dur="750" fill="hold"/>
                                        <p:tgtEl>
                                          <p:spTgt spid="29"/>
                                        </p:tgtEl>
                                        <p:attrNameLst>
                                          <p:attrName>ppt_y</p:attrName>
                                        </p:attrNameLst>
                                      </p:cBhvr>
                                      <p:tavLst>
                                        <p:tav tm="0">
                                          <p:val>
                                            <p:strVal val="#ppt_y+.1"/>
                                          </p:val>
                                        </p:tav>
                                        <p:tav tm="100000">
                                          <p:val>
                                            <p:strVal val="#ppt_y"/>
                                          </p:val>
                                        </p:tav>
                                      </p:tavLst>
                                    </p:anim>
                                  </p:childTnLst>
                                </p:cTn>
                              </p:par>
                            </p:childTnLst>
                          </p:cTn>
                        </p:par>
                        <p:par>
                          <p:cTn id="61" fill="hold">
                            <p:stCondLst>
                              <p:cond delay="7250"/>
                            </p:stCondLst>
                            <p:childTnLst>
                              <p:par>
                                <p:cTn id="62" presetID="22" presetClass="entr" presetSubtype="8"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15871"/>
            <a:ext cx="9174788" cy="5143500"/>
          </a:xfrm>
          <a:prstGeom prst="rect">
            <a:avLst/>
          </a:prstGeom>
        </p:spPr>
      </p:pic>
      <p:pic>
        <p:nvPicPr>
          <p:cNvPr id="46" name="图片 45"/>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19880" y="1627231"/>
            <a:ext cx="1440160" cy="3638115"/>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261320" y="40119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1" name="组合 30"/>
          <p:cNvGrpSpPr/>
          <p:nvPr/>
        </p:nvGrpSpPr>
        <p:grpSpPr>
          <a:xfrm>
            <a:off x="365187" y="642425"/>
            <a:ext cx="2334605" cy="867964"/>
            <a:chOff x="365187" y="642425"/>
            <a:chExt cx="2334605" cy="867964"/>
          </a:xfrm>
        </p:grpSpPr>
        <p:sp>
          <p:nvSpPr>
            <p:cNvPr id="32" name="矩形 31"/>
            <p:cNvSpPr/>
            <p:nvPr/>
          </p:nvSpPr>
          <p:spPr>
            <a:xfrm>
              <a:off x="1475656" y="843558"/>
              <a:ext cx="1224136" cy="60971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
            <p:cNvSpPr txBox="1"/>
            <p:nvPr/>
          </p:nvSpPr>
          <p:spPr>
            <a:xfrm>
              <a:off x="1686555" y="932973"/>
              <a:ext cx="791355" cy="430887"/>
            </a:xfrm>
            <a:prstGeom prst="rect">
              <a:avLst/>
            </a:prstGeom>
            <a:noFill/>
          </p:spPr>
          <p:txBody>
            <a:bodyPr wrap="square" lIns="0" tIns="0" rIns="0" bIns="0" rtlCol="0">
              <a:spAutoFit/>
            </a:bodyPr>
            <a:lstStyle/>
            <a:p>
              <a:pPr algn="ctr"/>
              <a:r>
                <a:rPr lang="zh-CN" altLang="en-US" sz="2800" b="1" spc="300" dirty="0">
                  <a:solidFill>
                    <a:schemeClr val="bg1"/>
                  </a:solidFill>
                  <a:latin typeface="微软雅黑" pitchFamily="34" charset="-122"/>
                  <a:ea typeface="微软雅黑" pitchFamily="34" charset="-122"/>
                </a:rPr>
                <a:t>前言</a:t>
              </a:r>
            </a:p>
          </p:txBody>
        </p:sp>
        <p:pic>
          <p:nvPicPr>
            <p:cNvPr id="39" name="Picture 7" descr="C:\Documents and Settings\Administrator\桌面\ppt\党政素材\47534345445.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2468" t="33369" r="22968" b="24570"/>
            <a:stretch/>
          </p:blipFill>
          <p:spPr bwMode="auto">
            <a:xfrm>
              <a:off x="365187" y="642425"/>
              <a:ext cx="1332351" cy="86796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0" name="组合 39"/>
          <p:cNvGrpSpPr/>
          <p:nvPr/>
        </p:nvGrpSpPr>
        <p:grpSpPr>
          <a:xfrm>
            <a:off x="1325870" y="1744801"/>
            <a:ext cx="6918538" cy="1833000"/>
            <a:chOff x="1325870" y="1744801"/>
            <a:chExt cx="6918538" cy="1833000"/>
          </a:xfrm>
        </p:grpSpPr>
        <p:sp>
          <p:nvSpPr>
            <p:cNvPr id="41" name="矩形 23"/>
            <p:cNvSpPr/>
            <p:nvPr/>
          </p:nvSpPr>
          <p:spPr>
            <a:xfrm>
              <a:off x="1325870" y="1777601"/>
              <a:ext cx="6840760" cy="1800200"/>
            </a:xfrm>
            <a:custGeom>
              <a:avLst/>
              <a:gdLst>
                <a:gd name="connsiteX0" fmla="*/ 0 w 6840760"/>
                <a:gd name="connsiteY0" fmla="*/ 0 h 1800200"/>
                <a:gd name="connsiteX1" fmla="*/ 6840760 w 6840760"/>
                <a:gd name="connsiteY1" fmla="*/ 0 h 1800200"/>
                <a:gd name="connsiteX2" fmla="*/ 6840760 w 6840760"/>
                <a:gd name="connsiteY2" fmla="*/ 1800200 h 1800200"/>
                <a:gd name="connsiteX3" fmla="*/ 0 w 6840760"/>
                <a:gd name="connsiteY3" fmla="*/ 1800200 h 1800200"/>
                <a:gd name="connsiteX4" fmla="*/ 0 w 6840760"/>
                <a:gd name="connsiteY4" fmla="*/ 0 h 1800200"/>
                <a:gd name="connsiteX0" fmla="*/ 327660 w 6840760"/>
                <a:gd name="connsiteY0" fmla="*/ 0 h 1800200"/>
                <a:gd name="connsiteX1" fmla="*/ 6840760 w 6840760"/>
                <a:gd name="connsiteY1" fmla="*/ 0 h 1800200"/>
                <a:gd name="connsiteX2" fmla="*/ 6840760 w 6840760"/>
                <a:gd name="connsiteY2" fmla="*/ 1800200 h 1800200"/>
                <a:gd name="connsiteX3" fmla="*/ 0 w 6840760"/>
                <a:gd name="connsiteY3" fmla="*/ 1800200 h 1800200"/>
                <a:gd name="connsiteX4" fmla="*/ 327660 w 6840760"/>
                <a:gd name="connsiteY4" fmla="*/ 0 h 1800200"/>
                <a:gd name="connsiteX0" fmla="*/ 327660 w 6840760"/>
                <a:gd name="connsiteY0" fmla="*/ 0 h 1800200"/>
                <a:gd name="connsiteX1" fmla="*/ 6840760 w 6840760"/>
                <a:gd name="connsiteY1" fmla="*/ 0 h 1800200"/>
                <a:gd name="connsiteX2" fmla="*/ 6459760 w 6840760"/>
                <a:gd name="connsiteY2" fmla="*/ 1800200 h 1800200"/>
                <a:gd name="connsiteX3" fmla="*/ 0 w 6840760"/>
                <a:gd name="connsiteY3" fmla="*/ 1800200 h 1800200"/>
                <a:gd name="connsiteX4" fmla="*/ 327660 w 6840760"/>
                <a:gd name="connsiteY4" fmla="*/ 0 h 18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1800200">
                  <a:moveTo>
                    <a:pt x="327660" y="0"/>
                  </a:moveTo>
                  <a:lnTo>
                    <a:pt x="6840760" y="0"/>
                  </a:lnTo>
                  <a:lnTo>
                    <a:pt x="6459760" y="1800200"/>
                  </a:lnTo>
                  <a:lnTo>
                    <a:pt x="0" y="1800200"/>
                  </a:lnTo>
                  <a:lnTo>
                    <a:pt x="32766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3"/>
            <p:cNvSpPr/>
            <p:nvPr/>
          </p:nvSpPr>
          <p:spPr>
            <a:xfrm>
              <a:off x="1403648" y="1744801"/>
              <a:ext cx="6840760" cy="1800200"/>
            </a:xfrm>
            <a:custGeom>
              <a:avLst/>
              <a:gdLst>
                <a:gd name="connsiteX0" fmla="*/ 0 w 6840760"/>
                <a:gd name="connsiteY0" fmla="*/ 0 h 1800200"/>
                <a:gd name="connsiteX1" fmla="*/ 6840760 w 6840760"/>
                <a:gd name="connsiteY1" fmla="*/ 0 h 1800200"/>
                <a:gd name="connsiteX2" fmla="*/ 6840760 w 6840760"/>
                <a:gd name="connsiteY2" fmla="*/ 1800200 h 1800200"/>
                <a:gd name="connsiteX3" fmla="*/ 0 w 6840760"/>
                <a:gd name="connsiteY3" fmla="*/ 1800200 h 1800200"/>
                <a:gd name="connsiteX4" fmla="*/ 0 w 6840760"/>
                <a:gd name="connsiteY4" fmla="*/ 0 h 1800200"/>
                <a:gd name="connsiteX0" fmla="*/ 327660 w 6840760"/>
                <a:gd name="connsiteY0" fmla="*/ 0 h 1800200"/>
                <a:gd name="connsiteX1" fmla="*/ 6840760 w 6840760"/>
                <a:gd name="connsiteY1" fmla="*/ 0 h 1800200"/>
                <a:gd name="connsiteX2" fmla="*/ 6840760 w 6840760"/>
                <a:gd name="connsiteY2" fmla="*/ 1800200 h 1800200"/>
                <a:gd name="connsiteX3" fmla="*/ 0 w 6840760"/>
                <a:gd name="connsiteY3" fmla="*/ 1800200 h 1800200"/>
                <a:gd name="connsiteX4" fmla="*/ 327660 w 6840760"/>
                <a:gd name="connsiteY4" fmla="*/ 0 h 1800200"/>
                <a:gd name="connsiteX0" fmla="*/ 327660 w 6840760"/>
                <a:gd name="connsiteY0" fmla="*/ 0 h 1800200"/>
                <a:gd name="connsiteX1" fmla="*/ 6840760 w 6840760"/>
                <a:gd name="connsiteY1" fmla="*/ 0 h 1800200"/>
                <a:gd name="connsiteX2" fmla="*/ 6459760 w 6840760"/>
                <a:gd name="connsiteY2" fmla="*/ 1800200 h 1800200"/>
                <a:gd name="connsiteX3" fmla="*/ 0 w 6840760"/>
                <a:gd name="connsiteY3" fmla="*/ 1800200 h 1800200"/>
                <a:gd name="connsiteX4" fmla="*/ 327660 w 6840760"/>
                <a:gd name="connsiteY4" fmla="*/ 0 h 18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1800200">
                  <a:moveTo>
                    <a:pt x="327660" y="0"/>
                  </a:moveTo>
                  <a:lnTo>
                    <a:pt x="6840760" y="0"/>
                  </a:lnTo>
                  <a:lnTo>
                    <a:pt x="6459760" y="1800200"/>
                  </a:lnTo>
                  <a:lnTo>
                    <a:pt x="0" y="1800200"/>
                  </a:lnTo>
                  <a:lnTo>
                    <a:pt x="32766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19"/>
          <p:cNvSpPr txBox="1"/>
          <p:nvPr/>
        </p:nvSpPr>
        <p:spPr>
          <a:xfrm>
            <a:off x="1824801" y="1966818"/>
            <a:ext cx="5993599" cy="1292662"/>
          </a:xfrm>
          <a:prstGeom prst="rect">
            <a:avLst/>
          </a:prstGeom>
          <a:noFill/>
        </p:spPr>
        <p:txBody>
          <a:bodyPr wrap="square" lIns="0" tIns="0" rIns="0" bIns="0"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       近日，中共中央办公厅印发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，并发出通知，对</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两学一做</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学习教育做出安排。这是推动全面从严治党向基层延伸、保持发展党的先进性和纯洁性的一项重大政治任务，是加强党的思想政治建设的重要部署。</a:t>
            </a:r>
          </a:p>
        </p:txBody>
      </p:sp>
      <p:pic>
        <p:nvPicPr>
          <p:cNvPr id="44"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614269" y="2318708"/>
            <a:ext cx="2222381" cy="2987009"/>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040803" y="2290124"/>
            <a:ext cx="2293841" cy="30155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54513263"/>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1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randombar(horizontal)">
                                      <p:cBhvr>
                                        <p:cTn id="13" dur="500"/>
                                        <p:tgtEl>
                                          <p:spTgt spid="46"/>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1000"/>
                                        <p:tgtEl>
                                          <p:spTgt spid="31"/>
                                        </p:tgtEl>
                                      </p:cBhvr>
                                    </p:animEffect>
                                  </p:childTnLst>
                                </p:cTn>
                              </p:par>
                            </p:childTnLst>
                          </p:cTn>
                        </p:par>
                        <p:par>
                          <p:cTn id="18" fill="hold">
                            <p:stCondLst>
                              <p:cond delay="2250"/>
                            </p:stCondLst>
                            <p:childTnLst>
                              <p:par>
                                <p:cTn id="19" presetID="42" presetClass="entr" presetSubtype="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anim calcmode="lin" valueType="num">
                                      <p:cBhvr>
                                        <p:cTn id="22" dur="750" fill="hold"/>
                                        <p:tgtEl>
                                          <p:spTgt spid="40"/>
                                        </p:tgtEl>
                                        <p:attrNameLst>
                                          <p:attrName>ppt_x</p:attrName>
                                        </p:attrNameLst>
                                      </p:cBhvr>
                                      <p:tavLst>
                                        <p:tav tm="0">
                                          <p:val>
                                            <p:strVal val="#ppt_x"/>
                                          </p:val>
                                        </p:tav>
                                        <p:tav tm="100000">
                                          <p:val>
                                            <p:strVal val="#ppt_x"/>
                                          </p:val>
                                        </p:tav>
                                      </p:tavLst>
                                    </p:anim>
                                    <p:anim calcmode="lin" valueType="num">
                                      <p:cBhvr>
                                        <p:cTn id="23" dur="750" fill="hold"/>
                                        <p:tgtEl>
                                          <p:spTgt spid="4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4" decel="10000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63" presetClass="path" presetSubtype="0" fill="hold" nodeType="withEffect">
                                  <p:stCondLst>
                                    <p:cond delay="500"/>
                                  </p:stCondLst>
                                  <p:childTnLst>
                                    <p:animMotion origin="layout" path="M 4.72222E-6 6.17284E-7 L 0.25 6.17284E-7 " pathEditMode="relative" rAng="0" ptsTypes="AA">
                                      <p:cBhvr>
                                        <p:cTn id="34" dur="500" fill="hold"/>
                                        <p:tgtEl>
                                          <p:spTgt spid="44"/>
                                        </p:tgtEl>
                                        <p:attrNameLst>
                                          <p:attrName>ppt_x</p:attrName>
                                          <p:attrName>ppt_y</p:attrName>
                                        </p:attrNameLst>
                                      </p:cBhvr>
                                      <p:rCtr x="12500" y="0"/>
                                    </p:animMotion>
                                  </p:childTnLst>
                                </p:cTn>
                              </p:par>
                              <p:par>
                                <p:cTn id="35" presetID="35" presetClass="path" presetSubtype="0" fill="hold" nodeType="withEffect">
                                  <p:stCondLst>
                                    <p:cond delay="500"/>
                                  </p:stCondLst>
                                  <p:childTnLst>
                                    <p:animMotion origin="layout" path="M -1.11111E-6 -1.60494E-6 L -0.25 -1.60494E-6 " pathEditMode="relative" rAng="0" ptsTypes="AA">
                                      <p:cBhvr>
                                        <p:cTn id="36" dur="500" fill="hold"/>
                                        <p:tgtEl>
                                          <p:spTgt spid="45"/>
                                        </p:tgtEl>
                                        <p:attrNameLst>
                                          <p:attrName>ppt_x</p:attrName>
                                          <p:attrName>ppt_y</p:attrName>
                                        </p:attrNameLst>
                                      </p:cBhvr>
                                      <p:rCtr x="-12500" y="0"/>
                                    </p:animMotion>
                                  </p:childTnLst>
                                </p:cTn>
                              </p:par>
                              <p:par>
                                <p:cTn id="37" presetID="10" presetClass="exit" presetSubtype="0" fill="hold" nodeType="withEffect">
                                  <p:stCondLst>
                                    <p:cond delay="700"/>
                                  </p:stCondLst>
                                  <p:childTnLst>
                                    <p:animEffect transition="out" filter="fade">
                                      <p:cBhvr>
                                        <p:cTn id="38" dur="300"/>
                                        <p:tgtEl>
                                          <p:spTgt spid="45"/>
                                        </p:tgtEl>
                                      </p:cBhvr>
                                    </p:animEffect>
                                    <p:set>
                                      <p:cBhvr>
                                        <p:cTn id="39" dur="1" fill="hold">
                                          <p:stCondLst>
                                            <p:cond delay="299"/>
                                          </p:stCondLst>
                                        </p:cTn>
                                        <p:tgtEl>
                                          <p:spTgt spid="45"/>
                                        </p:tgtEl>
                                        <p:attrNameLst>
                                          <p:attrName>style.visibility</p:attrName>
                                        </p:attrNameLst>
                                      </p:cBhvr>
                                      <p:to>
                                        <p:strVal val="hidden"/>
                                      </p:to>
                                    </p:set>
                                  </p:childTnLst>
                                </p:cTn>
                              </p:par>
                              <p:par>
                                <p:cTn id="40" presetID="10" presetClass="exit" presetSubtype="0" fill="hold" nodeType="withEffect">
                                  <p:stCondLst>
                                    <p:cond delay="700"/>
                                  </p:stCondLst>
                                  <p:childTnLst>
                                    <p:animEffect transition="out" filter="fade">
                                      <p:cBhvr>
                                        <p:cTn id="41" dur="300"/>
                                        <p:tgtEl>
                                          <p:spTgt spid="44"/>
                                        </p:tgtEl>
                                      </p:cBhvr>
                                    </p:animEffect>
                                    <p:set>
                                      <p:cBhvr>
                                        <p:cTn id="42" dur="1" fill="hold">
                                          <p:stCondLst>
                                            <p:cond delay="299"/>
                                          </p:stCondLst>
                                        </p:cTn>
                                        <p:tgtEl>
                                          <p:spTgt spid="44"/>
                                        </p:tgtEl>
                                        <p:attrNameLst>
                                          <p:attrName>style.visibility</p:attrName>
                                        </p:attrNameLst>
                                      </p:cBhvr>
                                      <p:to>
                                        <p:strVal val="hidden"/>
                                      </p:to>
                                    </p:se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2750" fill="hold"/>
                                        <p:tgtEl>
                                          <p:spTgt spid="43"/>
                                        </p:tgtEl>
                                        <p:attrNameLst>
                                          <p:attrName>ppt_w</p:attrName>
                                        </p:attrNameLst>
                                      </p:cBhvr>
                                      <p:tavLst>
                                        <p:tav tm="0">
                                          <p:val>
                                            <p:fltVal val="0"/>
                                          </p:val>
                                        </p:tav>
                                        <p:tav tm="100000">
                                          <p:val>
                                            <p:strVal val="#ppt_w"/>
                                          </p:val>
                                        </p:tav>
                                      </p:tavLst>
                                    </p:anim>
                                    <p:anim calcmode="lin" valueType="num">
                                      <p:cBhvr>
                                        <p:cTn id="47" dur="2750" fill="hold"/>
                                        <p:tgtEl>
                                          <p:spTgt spid="43"/>
                                        </p:tgtEl>
                                        <p:attrNameLst>
                                          <p:attrName>ppt_h</p:attrName>
                                        </p:attrNameLst>
                                      </p:cBhvr>
                                      <p:tavLst>
                                        <p:tav tm="0">
                                          <p:val>
                                            <p:fltVal val="0"/>
                                          </p:val>
                                        </p:tav>
                                        <p:tav tm="100000">
                                          <p:val>
                                            <p:strVal val="#ppt_h"/>
                                          </p:val>
                                        </p:tav>
                                      </p:tavLst>
                                    </p:anim>
                                    <p:animEffect transition="in" filter="fade">
                                      <p:cBhvr>
                                        <p:cTn id="48" dur="2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奉献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作为</a:t>
            </a:r>
          </a:p>
        </p:txBody>
      </p:sp>
      <p:grpSp>
        <p:nvGrpSpPr>
          <p:cNvPr id="15" name="组合 14"/>
          <p:cNvGrpSpPr/>
          <p:nvPr/>
        </p:nvGrpSpPr>
        <p:grpSpPr>
          <a:xfrm>
            <a:off x="1464507" y="1612781"/>
            <a:ext cx="987015" cy="831590"/>
            <a:chOff x="2363704" y="1893723"/>
            <a:chExt cx="1253740" cy="1056314"/>
          </a:xfrm>
        </p:grpSpPr>
        <p:sp>
          <p:nvSpPr>
            <p:cNvPr id="16"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7"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一</a:t>
              </a:r>
            </a:p>
          </p:txBody>
        </p:sp>
      </p:grpSp>
      <p:grpSp>
        <p:nvGrpSpPr>
          <p:cNvPr id="18" name="组合 17"/>
          <p:cNvGrpSpPr/>
          <p:nvPr/>
        </p:nvGrpSpPr>
        <p:grpSpPr>
          <a:xfrm>
            <a:off x="1580978" y="2607719"/>
            <a:ext cx="987015" cy="831590"/>
            <a:chOff x="2363704" y="1893723"/>
            <a:chExt cx="1253740" cy="1056314"/>
          </a:xfrm>
        </p:grpSpPr>
        <p:sp>
          <p:nvSpPr>
            <p:cNvPr id="19"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0"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为</a:t>
              </a:r>
            </a:p>
          </p:txBody>
        </p:sp>
      </p:grpSp>
      <p:grpSp>
        <p:nvGrpSpPr>
          <p:cNvPr id="21" name="组合 20"/>
          <p:cNvGrpSpPr/>
          <p:nvPr/>
        </p:nvGrpSpPr>
        <p:grpSpPr>
          <a:xfrm>
            <a:off x="2491141" y="2218187"/>
            <a:ext cx="987015" cy="831590"/>
            <a:chOff x="2363704" y="1893723"/>
            <a:chExt cx="1253740" cy="1056314"/>
          </a:xfrm>
        </p:grpSpPr>
        <p:sp>
          <p:nvSpPr>
            <p:cNvPr id="22"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3"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心</a:t>
              </a:r>
            </a:p>
          </p:txBody>
        </p:sp>
      </p:grpSp>
      <p:grpSp>
        <p:nvGrpSpPr>
          <p:cNvPr id="24" name="组合 23"/>
          <p:cNvGrpSpPr/>
          <p:nvPr/>
        </p:nvGrpSpPr>
        <p:grpSpPr>
          <a:xfrm>
            <a:off x="2504865" y="3250219"/>
            <a:ext cx="987015" cy="831590"/>
            <a:chOff x="2363704" y="1893723"/>
            <a:chExt cx="1253740" cy="1056314"/>
          </a:xfrm>
        </p:grpSpPr>
        <p:sp>
          <p:nvSpPr>
            <p:cNvPr id="25"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6"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党</a:t>
              </a:r>
            </a:p>
          </p:txBody>
        </p:sp>
      </p:grpSp>
      <p:sp>
        <p:nvSpPr>
          <p:cNvPr id="6" name="矩形 5"/>
          <p:cNvSpPr/>
          <p:nvPr/>
        </p:nvSpPr>
        <p:spPr>
          <a:xfrm>
            <a:off x="3992985" y="3349544"/>
            <a:ext cx="3963391" cy="738664"/>
          </a:xfrm>
          <a:prstGeom prst="rect">
            <a:avLst/>
          </a:prstGeom>
          <a:solidFill>
            <a:srgbClr val="FF0000"/>
          </a:solidFill>
        </p:spPr>
        <p:txBody>
          <a:bodyPr wrap="square">
            <a:spAutoFit/>
          </a:bodyPr>
          <a:lstStyle/>
          <a:p>
            <a:pPr algn="just"/>
            <a:r>
              <a:rPr lang="zh-CN" altLang="en-US" sz="1400" kern="100" dirty="0">
                <a:solidFill>
                  <a:schemeClr val="bg1"/>
                </a:solidFill>
                <a:latin typeface="微软雅黑" panose="020B0503020204020204" pitchFamily="34" charset="-122"/>
                <a:ea typeface="微软雅黑" panose="020B0503020204020204" pitchFamily="34" charset="-122"/>
              </a:rPr>
              <a:t>立足岗位，扎根基层，一心一意为党工作，聚精会神为党发展，把自己毕生的精力和生命都奉献给党，鞠躬尽瘁，死而后已</a:t>
            </a:r>
          </a:p>
        </p:txBody>
      </p:sp>
      <p:sp>
        <p:nvSpPr>
          <p:cNvPr id="7" name="矩形 6"/>
          <p:cNvSpPr/>
          <p:nvPr/>
        </p:nvSpPr>
        <p:spPr>
          <a:xfrm>
            <a:off x="3992985" y="1733127"/>
            <a:ext cx="3963391" cy="523220"/>
          </a:xfrm>
          <a:prstGeom prst="rect">
            <a:avLst/>
          </a:prstGeom>
          <a:solidFill>
            <a:srgbClr val="FF0000"/>
          </a:solidFill>
        </p:spPr>
        <p:txBody>
          <a:bodyPr wrap="square">
            <a:spAutoFit/>
          </a:bodyPr>
          <a:lstStyle/>
          <a:p>
            <a:pPr algn="just"/>
            <a:r>
              <a:rPr lang="zh-CN" altLang="en-US" sz="1400" kern="100" dirty="0">
                <a:solidFill>
                  <a:schemeClr val="bg1"/>
                </a:solidFill>
                <a:latin typeface="微软雅黑" panose="020B0503020204020204" pitchFamily="34" charset="-122"/>
                <a:ea typeface="微软雅黑" panose="020B0503020204020204" pitchFamily="34" charset="-122"/>
              </a:rPr>
              <a:t>牢固树立在党为党意识，将自己所有的言行举止以是否符乎党员条件、是否符乎党员标准为参照</a:t>
            </a:r>
            <a:endParaRPr lang="en-US" altLang="zh-CN" sz="1400" kern="1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92985" y="2565286"/>
            <a:ext cx="3963391" cy="523220"/>
          </a:xfrm>
          <a:prstGeom prst="rect">
            <a:avLst/>
          </a:prstGeom>
          <a:solidFill>
            <a:srgbClr val="FF0000"/>
          </a:solidFill>
        </p:spPr>
        <p:txBody>
          <a:bodyPr wrap="square">
            <a:spAutoFit/>
          </a:bodyPr>
          <a:lstStyle/>
          <a:p>
            <a:pPr algn="just"/>
            <a:r>
              <a:rPr lang="zh-CN" altLang="en-US" sz="1400" kern="100" dirty="0">
                <a:solidFill>
                  <a:schemeClr val="bg1"/>
                </a:solidFill>
                <a:latin typeface="微软雅黑" panose="020B0503020204020204" pitchFamily="34" charset="-122"/>
                <a:ea typeface="微软雅黑" panose="020B0503020204020204" pitchFamily="34" charset="-122"/>
              </a:rPr>
              <a:t>凡不符合党员身份的话不说，凡影响党的形象的事不做</a:t>
            </a:r>
            <a:endParaRPr lang="en-US" altLang="zh-CN" sz="1400" kern="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6102031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9" accel="58000" fill="hold" nodeType="afterEffect" p14:presetBounceEnd="60000">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14:bounceEnd="60000">
                                          <p:cBhvr additive="base">
                                            <p:cTn id="40" dur="10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41" dur="10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12" accel="58000" fill="hold" nodeType="withEffect" p14:presetBounceEnd="60000">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14:bounceEnd="60000">
                                          <p:cBhvr additive="base">
                                            <p:cTn id="44" dur="10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45" dur="10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3" accel="58000" fill="hold" nodeType="withEffect" p14:presetBounceEnd="60000">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14:bounceEnd="60000">
                                          <p:cBhvr additive="base">
                                            <p:cTn id="48"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49" dur="1000" fill="hold"/>
                                            <p:tgtEl>
                                              <p:spTgt spid="21"/>
                                            </p:tgtEl>
                                            <p:attrNameLst>
                                              <p:attrName>ppt_y</p:attrName>
                                            </p:attrNameLst>
                                          </p:cBhvr>
                                          <p:tavLst>
                                            <p:tav tm="0">
                                              <p:val>
                                                <p:strVal val="0-#ppt_h/2"/>
                                              </p:val>
                                            </p:tav>
                                            <p:tav tm="100000">
                                              <p:val>
                                                <p:strVal val="#ppt_y"/>
                                              </p:val>
                                            </p:tav>
                                          </p:tavLst>
                                        </p:anim>
                                      </p:childTnLst>
                                    </p:cTn>
                                  </p:par>
                                  <p:par>
                                    <p:cTn id="50" presetID="2" presetClass="entr" presetSubtype="6" accel="58000" fill="hold" nodeType="withEffect" p14:presetBounceEnd="60000">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14:bounceEnd="60000">
                                          <p:cBhvr additive="base">
                                            <p:cTn id="52"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53" dur="10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37"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750"/>
                                            <p:tgtEl>
                                              <p:spTgt spid="7"/>
                                            </p:tgtEl>
                                          </p:cBhvr>
                                        </p:animEffect>
                                        <p:anim calcmode="lin" valueType="num">
                                          <p:cBhvr>
                                            <p:cTn id="58" dur="750" fill="hold"/>
                                            <p:tgtEl>
                                              <p:spTgt spid="7"/>
                                            </p:tgtEl>
                                            <p:attrNameLst>
                                              <p:attrName>ppt_x</p:attrName>
                                            </p:attrNameLst>
                                          </p:cBhvr>
                                          <p:tavLst>
                                            <p:tav tm="0">
                                              <p:val>
                                                <p:strVal val="#ppt_x"/>
                                              </p:val>
                                            </p:tav>
                                            <p:tav tm="100000">
                                              <p:val>
                                                <p:strVal val="#ppt_x"/>
                                              </p:val>
                                            </p:tav>
                                          </p:tavLst>
                                        </p:anim>
                                        <p:anim calcmode="lin" valueType="num">
                                          <p:cBhvr>
                                            <p:cTn id="59" dur="675" decel="100000" fill="hold"/>
                                            <p:tgtEl>
                                              <p:spTgt spid="7"/>
                                            </p:tgtEl>
                                            <p:attrNameLst>
                                              <p:attrName>ppt_y</p:attrName>
                                            </p:attrNameLst>
                                          </p:cBhvr>
                                          <p:tavLst>
                                            <p:tav tm="0">
                                              <p:val>
                                                <p:strVal val="#ppt_y+1"/>
                                              </p:val>
                                            </p:tav>
                                            <p:tav tm="100000">
                                              <p:val>
                                                <p:strVal val="#ppt_y-.03"/>
                                              </p:val>
                                            </p:tav>
                                          </p:tavLst>
                                        </p:anim>
                                        <p:anim calcmode="lin" valueType="num">
                                          <p:cBhvr>
                                            <p:cTn id="60"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61" fill="hold">
                                <p:stCondLst>
                                  <p:cond delay="5750"/>
                                </p:stCondLst>
                                <p:childTnLst>
                                  <p:par>
                                    <p:cTn id="62" presetID="37"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750"/>
                                            <p:tgtEl>
                                              <p:spTgt spid="12"/>
                                            </p:tgtEl>
                                          </p:cBhvr>
                                        </p:animEffect>
                                        <p:anim calcmode="lin" valueType="num">
                                          <p:cBhvr>
                                            <p:cTn id="65" dur="750" fill="hold"/>
                                            <p:tgtEl>
                                              <p:spTgt spid="12"/>
                                            </p:tgtEl>
                                            <p:attrNameLst>
                                              <p:attrName>ppt_x</p:attrName>
                                            </p:attrNameLst>
                                          </p:cBhvr>
                                          <p:tavLst>
                                            <p:tav tm="0">
                                              <p:val>
                                                <p:strVal val="#ppt_x"/>
                                              </p:val>
                                            </p:tav>
                                            <p:tav tm="100000">
                                              <p:val>
                                                <p:strVal val="#ppt_x"/>
                                              </p:val>
                                            </p:tav>
                                          </p:tavLst>
                                        </p:anim>
                                        <p:anim calcmode="lin" valueType="num">
                                          <p:cBhvr>
                                            <p:cTn id="66" dur="675" decel="100000" fill="hold"/>
                                            <p:tgtEl>
                                              <p:spTgt spid="12"/>
                                            </p:tgtEl>
                                            <p:attrNameLst>
                                              <p:attrName>ppt_y</p:attrName>
                                            </p:attrNameLst>
                                          </p:cBhvr>
                                          <p:tavLst>
                                            <p:tav tm="0">
                                              <p:val>
                                                <p:strVal val="#ppt_y+1"/>
                                              </p:val>
                                            </p:tav>
                                            <p:tav tm="100000">
                                              <p:val>
                                                <p:strVal val="#ppt_y-.03"/>
                                              </p:val>
                                            </p:tav>
                                          </p:tavLst>
                                        </p:anim>
                                        <p:anim calcmode="lin" valueType="num">
                                          <p:cBhvr>
                                            <p:cTn id="67"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childTnLst>
                              </p:cTn>
                            </p:par>
                            <p:par>
                              <p:cTn id="68" fill="hold">
                                <p:stCondLst>
                                  <p:cond delay="6500"/>
                                </p:stCondLst>
                                <p:childTnLst>
                                  <p:par>
                                    <p:cTn id="69" presetID="3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750"/>
                                            <p:tgtEl>
                                              <p:spTgt spid="6"/>
                                            </p:tgtEl>
                                          </p:cBhvr>
                                        </p:animEffect>
                                        <p:anim calcmode="lin" valueType="num">
                                          <p:cBhvr>
                                            <p:cTn id="72" dur="750" fill="hold"/>
                                            <p:tgtEl>
                                              <p:spTgt spid="6"/>
                                            </p:tgtEl>
                                            <p:attrNameLst>
                                              <p:attrName>ppt_x</p:attrName>
                                            </p:attrNameLst>
                                          </p:cBhvr>
                                          <p:tavLst>
                                            <p:tav tm="0">
                                              <p:val>
                                                <p:strVal val="#ppt_x"/>
                                              </p:val>
                                            </p:tav>
                                            <p:tav tm="100000">
                                              <p:val>
                                                <p:strVal val="#ppt_x"/>
                                              </p:val>
                                            </p:tav>
                                          </p:tavLst>
                                        </p:anim>
                                        <p:anim calcmode="lin" valueType="num">
                                          <p:cBhvr>
                                            <p:cTn id="73" dur="675" decel="100000" fill="hold"/>
                                            <p:tgtEl>
                                              <p:spTgt spid="6"/>
                                            </p:tgtEl>
                                            <p:attrNameLst>
                                              <p:attrName>ppt_y</p:attrName>
                                            </p:attrNameLst>
                                          </p:cBhvr>
                                          <p:tavLst>
                                            <p:tav tm="0">
                                              <p:val>
                                                <p:strVal val="#ppt_y+1"/>
                                              </p:val>
                                            </p:tav>
                                            <p:tav tm="100000">
                                              <p:val>
                                                <p:strVal val="#ppt_y-.03"/>
                                              </p:val>
                                            </p:tav>
                                          </p:tavLst>
                                        </p:anim>
                                        <p:anim calcmode="lin" valueType="num">
                                          <p:cBhvr>
                                            <p:cTn id="7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P spid="7" grpId="0" animBg="1"/>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9" accel="5800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0-#ppt_w/2"/>
                                              </p:val>
                                            </p:tav>
                                            <p:tav tm="100000">
                                              <p:val>
                                                <p:strVal val="#ppt_x"/>
                                              </p:val>
                                            </p:tav>
                                          </p:tavLst>
                                        </p:anim>
                                        <p:anim calcmode="lin" valueType="num">
                                          <p:cBhvr additive="base">
                                            <p:cTn id="41" dur="1000" fill="hold"/>
                                            <p:tgtEl>
                                              <p:spTgt spid="15"/>
                                            </p:tgtEl>
                                            <p:attrNameLst>
                                              <p:attrName>ppt_y</p:attrName>
                                            </p:attrNameLst>
                                          </p:cBhvr>
                                          <p:tavLst>
                                            <p:tav tm="0">
                                              <p:val>
                                                <p:strVal val="0-#ppt_h/2"/>
                                              </p:val>
                                            </p:tav>
                                            <p:tav tm="100000">
                                              <p:val>
                                                <p:strVal val="#ppt_y"/>
                                              </p:val>
                                            </p:tav>
                                          </p:tavLst>
                                        </p:anim>
                                      </p:childTnLst>
                                    </p:cTn>
                                  </p:par>
                                  <p:par>
                                    <p:cTn id="42" presetID="2" presetClass="entr" presetSubtype="12" accel="5800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1000" fill="hold"/>
                                            <p:tgtEl>
                                              <p:spTgt spid="18"/>
                                            </p:tgtEl>
                                            <p:attrNameLst>
                                              <p:attrName>ppt_x</p:attrName>
                                            </p:attrNameLst>
                                          </p:cBhvr>
                                          <p:tavLst>
                                            <p:tav tm="0">
                                              <p:val>
                                                <p:strVal val="0-#ppt_w/2"/>
                                              </p:val>
                                            </p:tav>
                                            <p:tav tm="100000">
                                              <p:val>
                                                <p:strVal val="#ppt_x"/>
                                              </p:val>
                                            </p:tav>
                                          </p:tavLst>
                                        </p:anim>
                                        <p:anim calcmode="lin" valueType="num">
                                          <p:cBhvr additive="base">
                                            <p:cTn id="45" dur="10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3" accel="5800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1000" fill="hold"/>
                                            <p:tgtEl>
                                              <p:spTgt spid="21"/>
                                            </p:tgtEl>
                                            <p:attrNameLst>
                                              <p:attrName>ppt_x</p:attrName>
                                            </p:attrNameLst>
                                          </p:cBhvr>
                                          <p:tavLst>
                                            <p:tav tm="0">
                                              <p:val>
                                                <p:strVal val="1+#ppt_w/2"/>
                                              </p:val>
                                            </p:tav>
                                            <p:tav tm="100000">
                                              <p:val>
                                                <p:strVal val="#ppt_x"/>
                                              </p:val>
                                            </p:tav>
                                          </p:tavLst>
                                        </p:anim>
                                        <p:anim calcmode="lin" valueType="num">
                                          <p:cBhvr additive="base">
                                            <p:cTn id="49" dur="1000" fill="hold"/>
                                            <p:tgtEl>
                                              <p:spTgt spid="21"/>
                                            </p:tgtEl>
                                            <p:attrNameLst>
                                              <p:attrName>ppt_y</p:attrName>
                                            </p:attrNameLst>
                                          </p:cBhvr>
                                          <p:tavLst>
                                            <p:tav tm="0">
                                              <p:val>
                                                <p:strVal val="0-#ppt_h/2"/>
                                              </p:val>
                                            </p:tav>
                                            <p:tav tm="100000">
                                              <p:val>
                                                <p:strVal val="#ppt_y"/>
                                              </p:val>
                                            </p:tav>
                                          </p:tavLst>
                                        </p:anim>
                                      </p:childTnLst>
                                    </p:cTn>
                                  </p:par>
                                  <p:par>
                                    <p:cTn id="50" presetID="2" presetClass="entr" presetSubtype="6" accel="5800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1000" fill="hold"/>
                                            <p:tgtEl>
                                              <p:spTgt spid="24"/>
                                            </p:tgtEl>
                                            <p:attrNameLst>
                                              <p:attrName>ppt_x</p:attrName>
                                            </p:attrNameLst>
                                          </p:cBhvr>
                                          <p:tavLst>
                                            <p:tav tm="0">
                                              <p:val>
                                                <p:strVal val="1+#ppt_w/2"/>
                                              </p:val>
                                            </p:tav>
                                            <p:tav tm="100000">
                                              <p:val>
                                                <p:strVal val="#ppt_x"/>
                                              </p:val>
                                            </p:tav>
                                          </p:tavLst>
                                        </p:anim>
                                        <p:anim calcmode="lin" valueType="num">
                                          <p:cBhvr additive="base">
                                            <p:cTn id="53" dur="10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37"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750"/>
                                            <p:tgtEl>
                                              <p:spTgt spid="7"/>
                                            </p:tgtEl>
                                          </p:cBhvr>
                                        </p:animEffect>
                                        <p:anim calcmode="lin" valueType="num">
                                          <p:cBhvr>
                                            <p:cTn id="58" dur="750" fill="hold"/>
                                            <p:tgtEl>
                                              <p:spTgt spid="7"/>
                                            </p:tgtEl>
                                            <p:attrNameLst>
                                              <p:attrName>ppt_x</p:attrName>
                                            </p:attrNameLst>
                                          </p:cBhvr>
                                          <p:tavLst>
                                            <p:tav tm="0">
                                              <p:val>
                                                <p:strVal val="#ppt_x"/>
                                              </p:val>
                                            </p:tav>
                                            <p:tav tm="100000">
                                              <p:val>
                                                <p:strVal val="#ppt_x"/>
                                              </p:val>
                                            </p:tav>
                                          </p:tavLst>
                                        </p:anim>
                                        <p:anim calcmode="lin" valueType="num">
                                          <p:cBhvr>
                                            <p:cTn id="59" dur="675" decel="100000" fill="hold"/>
                                            <p:tgtEl>
                                              <p:spTgt spid="7"/>
                                            </p:tgtEl>
                                            <p:attrNameLst>
                                              <p:attrName>ppt_y</p:attrName>
                                            </p:attrNameLst>
                                          </p:cBhvr>
                                          <p:tavLst>
                                            <p:tav tm="0">
                                              <p:val>
                                                <p:strVal val="#ppt_y+1"/>
                                              </p:val>
                                            </p:tav>
                                            <p:tav tm="100000">
                                              <p:val>
                                                <p:strVal val="#ppt_y-.03"/>
                                              </p:val>
                                            </p:tav>
                                          </p:tavLst>
                                        </p:anim>
                                        <p:anim calcmode="lin" valueType="num">
                                          <p:cBhvr>
                                            <p:cTn id="60"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61" fill="hold">
                                <p:stCondLst>
                                  <p:cond delay="5750"/>
                                </p:stCondLst>
                                <p:childTnLst>
                                  <p:par>
                                    <p:cTn id="62" presetID="37"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750"/>
                                            <p:tgtEl>
                                              <p:spTgt spid="12"/>
                                            </p:tgtEl>
                                          </p:cBhvr>
                                        </p:animEffect>
                                        <p:anim calcmode="lin" valueType="num">
                                          <p:cBhvr>
                                            <p:cTn id="65" dur="750" fill="hold"/>
                                            <p:tgtEl>
                                              <p:spTgt spid="12"/>
                                            </p:tgtEl>
                                            <p:attrNameLst>
                                              <p:attrName>ppt_x</p:attrName>
                                            </p:attrNameLst>
                                          </p:cBhvr>
                                          <p:tavLst>
                                            <p:tav tm="0">
                                              <p:val>
                                                <p:strVal val="#ppt_x"/>
                                              </p:val>
                                            </p:tav>
                                            <p:tav tm="100000">
                                              <p:val>
                                                <p:strVal val="#ppt_x"/>
                                              </p:val>
                                            </p:tav>
                                          </p:tavLst>
                                        </p:anim>
                                        <p:anim calcmode="lin" valueType="num">
                                          <p:cBhvr>
                                            <p:cTn id="66" dur="675" decel="100000" fill="hold"/>
                                            <p:tgtEl>
                                              <p:spTgt spid="12"/>
                                            </p:tgtEl>
                                            <p:attrNameLst>
                                              <p:attrName>ppt_y</p:attrName>
                                            </p:attrNameLst>
                                          </p:cBhvr>
                                          <p:tavLst>
                                            <p:tav tm="0">
                                              <p:val>
                                                <p:strVal val="#ppt_y+1"/>
                                              </p:val>
                                            </p:tav>
                                            <p:tav tm="100000">
                                              <p:val>
                                                <p:strVal val="#ppt_y-.03"/>
                                              </p:val>
                                            </p:tav>
                                          </p:tavLst>
                                        </p:anim>
                                        <p:anim calcmode="lin" valueType="num">
                                          <p:cBhvr>
                                            <p:cTn id="67"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childTnLst>
                              </p:cTn>
                            </p:par>
                            <p:par>
                              <p:cTn id="68" fill="hold">
                                <p:stCondLst>
                                  <p:cond delay="6500"/>
                                </p:stCondLst>
                                <p:childTnLst>
                                  <p:par>
                                    <p:cTn id="69" presetID="3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750"/>
                                            <p:tgtEl>
                                              <p:spTgt spid="6"/>
                                            </p:tgtEl>
                                          </p:cBhvr>
                                        </p:animEffect>
                                        <p:anim calcmode="lin" valueType="num">
                                          <p:cBhvr>
                                            <p:cTn id="72" dur="750" fill="hold"/>
                                            <p:tgtEl>
                                              <p:spTgt spid="6"/>
                                            </p:tgtEl>
                                            <p:attrNameLst>
                                              <p:attrName>ppt_x</p:attrName>
                                            </p:attrNameLst>
                                          </p:cBhvr>
                                          <p:tavLst>
                                            <p:tav tm="0">
                                              <p:val>
                                                <p:strVal val="#ppt_x"/>
                                              </p:val>
                                            </p:tav>
                                            <p:tav tm="100000">
                                              <p:val>
                                                <p:strVal val="#ppt_x"/>
                                              </p:val>
                                            </p:tav>
                                          </p:tavLst>
                                        </p:anim>
                                        <p:anim calcmode="lin" valueType="num">
                                          <p:cBhvr>
                                            <p:cTn id="73" dur="675" decel="100000" fill="hold"/>
                                            <p:tgtEl>
                                              <p:spTgt spid="6"/>
                                            </p:tgtEl>
                                            <p:attrNameLst>
                                              <p:attrName>ppt_y</p:attrName>
                                            </p:attrNameLst>
                                          </p:cBhvr>
                                          <p:tavLst>
                                            <p:tav tm="0">
                                              <p:val>
                                                <p:strVal val="#ppt_y+1"/>
                                              </p:val>
                                            </p:tav>
                                            <p:tav tm="100000">
                                              <p:val>
                                                <p:strVal val="#ppt_y-.03"/>
                                              </p:val>
                                            </p:tav>
                                          </p:tavLst>
                                        </p:anim>
                                        <p:anim calcmode="lin" valueType="num">
                                          <p:cBhvr>
                                            <p:cTn id="74"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P spid="7" grpId="0" animBg="1"/>
          <p:bldP spid="12"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奉献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作为</a:t>
            </a:r>
          </a:p>
        </p:txBody>
      </p:sp>
      <p:grpSp>
        <p:nvGrpSpPr>
          <p:cNvPr id="15" name="组合 14"/>
          <p:cNvGrpSpPr/>
          <p:nvPr/>
        </p:nvGrpSpPr>
        <p:grpSpPr>
          <a:xfrm>
            <a:off x="1464507" y="1612781"/>
            <a:ext cx="987015" cy="831590"/>
            <a:chOff x="2363704" y="1893723"/>
            <a:chExt cx="1253740" cy="1056314"/>
          </a:xfrm>
        </p:grpSpPr>
        <p:sp>
          <p:nvSpPr>
            <p:cNvPr id="16"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7"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一</a:t>
              </a:r>
            </a:p>
          </p:txBody>
        </p:sp>
      </p:grpSp>
      <p:grpSp>
        <p:nvGrpSpPr>
          <p:cNvPr id="18" name="组合 17"/>
          <p:cNvGrpSpPr/>
          <p:nvPr/>
        </p:nvGrpSpPr>
        <p:grpSpPr>
          <a:xfrm>
            <a:off x="1580978" y="2607719"/>
            <a:ext cx="987015" cy="831590"/>
            <a:chOff x="2363704" y="1893723"/>
            <a:chExt cx="1253740" cy="1056314"/>
          </a:xfrm>
        </p:grpSpPr>
        <p:sp>
          <p:nvSpPr>
            <p:cNvPr id="19"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0"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为</a:t>
              </a:r>
            </a:p>
          </p:txBody>
        </p:sp>
      </p:grpSp>
      <p:grpSp>
        <p:nvGrpSpPr>
          <p:cNvPr id="21" name="组合 20"/>
          <p:cNvGrpSpPr/>
          <p:nvPr/>
        </p:nvGrpSpPr>
        <p:grpSpPr>
          <a:xfrm>
            <a:off x="2491141" y="2218187"/>
            <a:ext cx="987015" cy="831590"/>
            <a:chOff x="2363704" y="1893723"/>
            <a:chExt cx="1253740" cy="1056314"/>
          </a:xfrm>
        </p:grpSpPr>
        <p:sp>
          <p:nvSpPr>
            <p:cNvPr id="22"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3"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心</a:t>
              </a:r>
            </a:p>
          </p:txBody>
        </p:sp>
      </p:grpSp>
      <p:grpSp>
        <p:nvGrpSpPr>
          <p:cNvPr id="24" name="组合 23"/>
          <p:cNvGrpSpPr/>
          <p:nvPr/>
        </p:nvGrpSpPr>
        <p:grpSpPr>
          <a:xfrm>
            <a:off x="2504865" y="3250219"/>
            <a:ext cx="987015" cy="831590"/>
            <a:chOff x="2363704" y="1893723"/>
            <a:chExt cx="1253740" cy="1056314"/>
          </a:xfrm>
        </p:grpSpPr>
        <p:sp>
          <p:nvSpPr>
            <p:cNvPr id="25"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6"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公</a:t>
              </a:r>
            </a:p>
          </p:txBody>
        </p:sp>
      </p:grpSp>
      <p:sp>
        <p:nvSpPr>
          <p:cNvPr id="7" name="矩形 6"/>
          <p:cNvSpPr/>
          <p:nvPr/>
        </p:nvSpPr>
        <p:spPr>
          <a:xfrm>
            <a:off x="3707904" y="1779662"/>
            <a:ext cx="4577535" cy="223014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11214" y="1779662"/>
            <a:ext cx="4340971" cy="2123658"/>
          </a:xfrm>
          <a:prstGeom prst="rect">
            <a:avLst/>
          </a:prstGeom>
        </p:spPr>
        <p:txBody>
          <a:bodyPr wrap="square">
            <a:spAutoFit/>
          </a:bodyPr>
          <a:lstStyle/>
          <a:p>
            <a:pPr algn="just">
              <a:lnSpc>
                <a:spcPct val="150000"/>
              </a:lnSpc>
            </a:pPr>
            <a:r>
              <a:rPr lang="zh-CN" altLang="en-US" kern="100" dirty="0">
                <a:solidFill>
                  <a:srgbClr val="FF0000"/>
                </a:solidFill>
                <a:latin typeface="微软雅黑" pitchFamily="34" charset="-122"/>
                <a:ea typeface="微软雅黑" pitchFamily="34" charset="-122"/>
              </a:rPr>
              <a:t>党员</a:t>
            </a:r>
            <a:r>
              <a:rPr lang="zh-CN" altLang="en-US" sz="1400" kern="100" dirty="0">
                <a:solidFill>
                  <a:srgbClr val="000000"/>
                </a:solidFill>
                <a:latin typeface="微软雅黑" pitchFamily="34" charset="-122"/>
                <a:ea typeface="微软雅黑" pitchFamily="34" charset="-122"/>
              </a:rPr>
              <a:t>满怀天下为公的思想，培育公而忘私的牺牲精神，要舍得牺牲自己的业余时间，舍得牺牲自己的爱好兴趣，静得下心，俯得下身，无私无畏、默默无闻地勤奋工作，始终保持干事创业、开拓进取的精气神，平常时候看得出来，关键时刻冲得上去，发扬不干好、不干出成绩就誓不罢休的韧劲，将事业进行到底</a:t>
            </a:r>
            <a:endParaRPr lang="zh-CN" altLang="en-US" sz="1400" kern="100" dirty="0">
              <a:latin typeface="微软雅黑" pitchFamily="34" charset="-122"/>
              <a:ea typeface="微软雅黑" pitchFamily="34" charset="-122"/>
            </a:endParaRPr>
          </a:p>
        </p:txBody>
      </p:sp>
    </p:spTree>
    <p:extLst>
      <p:ext uri="{BB962C8B-B14F-4D97-AF65-F5344CB8AC3E}">
        <p14:creationId xmlns:p14="http://schemas.microsoft.com/office/powerpoint/2010/main" xmlns="" val="861676234"/>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2" presetClass="entr" presetSubtype="9" accel="58000" fill="hold" nodeType="withEffect" p14:presetBounceEnd="60000">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14:bounceEnd="60000">
                                          <p:cBhvr additive="base">
                                            <p:cTn id="39" dur="10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40" dur="10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2" accel="58000" fill="hold" nodeType="withEffect" p14:presetBounceEnd="60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0000">
                                          <p:cBhvr additive="base">
                                            <p:cTn id="43" dur="10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44" dur="1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3" accel="58000" fill="hold" nodeType="withEffect" p14:presetBounceEnd="60000">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14:bounceEnd="60000">
                                          <p:cBhvr additive="base">
                                            <p:cTn id="47"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48" dur="10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6" accel="58000" fill="hold" nodeType="withEffect" p14:presetBounceEnd="60000">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60000">
                                          <p:cBhvr additive="base">
                                            <p:cTn id="51"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52" dur="10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2" presetClass="entr" presetSubtype="9" accel="5800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0-#ppt_w/2"/>
                                              </p:val>
                                            </p:tav>
                                            <p:tav tm="100000">
                                              <p:val>
                                                <p:strVal val="#ppt_x"/>
                                              </p:val>
                                            </p:tav>
                                          </p:tavLst>
                                        </p:anim>
                                        <p:anim calcmode="lin" valueType="num">
                                          <p:cBhvr additive="base">
                                            <p:cTn id="40" dur="10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2" accel="5800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3" accel="5800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1+#ppt_w/2"/>
                                              </p:val>
                                            </p:tav>
                                            <p:tav tm="100000">
                                              <p:val>
                                                <p:strVal val="#ppt_x"/>
                                              </p:val>
                                            </p:tav>
                                          </p:tavLst>
                                        </p:anim>
                                        <p:anim calcmode="lin" valueType="num">
                                          <p:cBhvr additive="base">
                                            <p:cTn id="48" dur="10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6" accel="5800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1+#ppt_w/2"/>
                                              </p:val>
                                            </p:tav>
                                            <p:tav tm="100000">
                                              <p:val>
                                                <p:strVal val="#ppt_x"/>
                                              </p:val>
                                            </p:tav>
                                          </p:tavLst>
                                        </p:anim>
                                        <p:anim calcmode="lin" valueType="num">
                                          <p:cBhvr additive="base">
                                            <p:cTn id="52" dur="10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奉献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作为</a:t>
            </a:r>
          </a:p>
        </p:txBody>
      </p:sp>
      <p:grpSp>
        <p:nvGrpSpPr>
          <p:cNvPr id="15" name="组合 14"/>
          <p:cNvGrpSpPr/>
          <p:nvPr/>
        </p:nvGrpSpPr>
        <p:grpSpPr>
          <a:xfrm>
            <a:off x="1464507" y="1612781"/>
            <a:ext cx="987015" cy="831590"/>
            <a:chOff x="2363704" y="1893723"/>
            <a:chExt cx="1253740" cy="1056314"/>
          </a:xfrm>
        </p:grpSpPr>
        <p:sp>
          <p:nvSpPr>
            <p:cNvPr id="16"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7"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一</a:t>
              </a:r>
            </a:p>
          </p:txBody>
        </p:sp>
      </p:grpSp>
      <p:grpSp>
        <p:nvGrpSpPr>
          <p:cNvPr id="18" name="组合 17"/>
          <p:cNvGrpSpPr/>
          <p:nvPr/>
        </p:nvGrpSpPr>
        <p:grpSpPr>
          <a:xfrm>
            <a:off x="1580978" y="2607719"/>
            <a:ext cx="987015" cy="831590"/>
            <a:chOff x="2363704" y="1893723"/>
            <a:chExt cx="1253740" cy="1056314"/>
          </a:xfrm>
        </p:grpSpPr>
        <p:sp>
          <p:nvSpPr>
            <p:cNvPr id="19"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0"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为</a:t>
              </a:r>
            </a:p>
          </p:txBody>
        </p:sp>
      </p:grpSp>
      <p:grpSp>
        <p:nvGrpSpPr>
          <p:cNvPr id="21" name="组合 20"/>
          <p:cNvGrpSpPr/>
          <p:nvPr/>
        </p:nvGrpSpPr>
        <p:grpSpPr>
          <a:xfrm>
            <a:off x="2491141" y="2218187"/>
            <a:ext cx="987015" cy="831590"/>
            <a:chOff x="2363704" y="1893723"/>
            <a:chExt cx="1253740" cy="1056314"/>
          </a:xfrm>
        </p:grpSpPr>
        <p:sp>
          <p:nvSpPr>
            <p:cNvPr id="22"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3"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心</a:t>
              </a:r>
            </a:p>
          </p:txBody>
        </p:sp>
      </p:grpSp>
      <p:grpSp>
        <p:nvGrpSpPr>
          <p:cNvPr id="24" name="组合 23"/>
          <p:cNvGrpSpPr/>
          <p:nvPr/>
        </p:nvGrpSpPr>
        <p:grpSpPr>
          <a:xfrm>
            <a:off x="2504865" y="3250219"/>
            <a:ext cx="987015" cy="831590"/>
            <a:chOff x="2363704" y="1893723"/>
            <a:chExt cx="1253740" cy="1056314"/>
          </a:xfrm>
        </p:grpSpPr>
        <p:sp>
          <p:nvSpPr>
            <p:cNvPr id="25" name="Freeform 5"/>
            <p:cNvSpPr>
              <a:spLocks/>
            </p:cNvSpPr>
            <p:nvPr/>
          </p:nvSpPr>
          <p:spPr bwMode="auto">
            <a:xfrm rot="10800000">
              <a:off x="2363704" y="1893723"/>
              <a:ext cx="1253740" cy="10563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0000"/>
            </a:solidFill>
            <a:ln w="25400">
              <a:noFill/>
            </a:ln>
            <a:effectLst>
              <a:outerShdw blurRad="381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6" name="TextBox 14"/>
            <p:cNvSpPr txBox="1"/>
            <p:nvPr/>
          </p:nvSpPr>
          <p:spPr>
            <a:xfrm>
              <a:off x="2633756" y="1966556"/>
              <a:ext cx="713637" cy="97737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民</a:t>
              </a:r>
            </a:p>
          </p:txBody>
        </p:sp>
      </p:grpSp>
      <p:sp>
        <p:nvSpPr>
          <p:cNvPr id="27" name="矩形 26"/>
          <p:cNvSpPr/>
          <p:nvPr/>
        </p:nvSpPr>
        <p:spPr>
          <a:xfrm>
            <a:off x="3646562" y="1808383"/>
            <a:ext cx="4885878" cy="2347543"/>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03501" y="1817660"/>
            <a:ext cx="4572000" cy="2262158"/>
          </a:xfrm>
          <a:prstGeom prst="rect">
            <a:avLst/>
          </a:prstGeom>
        </p:spPr>
        <p:txBody>
          <a:bodyPr>
            <a:spAutoFit/>
          </a:bodyPr>
          <a:lstStyle/>
          <a:p>
            <a:pPr algn="just">
              <a:lnSpc>
                <a:spcPct val="150000"/>
              </a:lnSpc>
            </a:pPr>
            <a:r>
              <a:rPr lang="zh-CN" altLang="en-US" sz="2400" kern="100" dirty="0">
                <a:solidFill>
                  <a:srgbClr val="FF0000"/>
                </a:solidFill>
                <a:latin typeface="微软雅黑" pitchFamily="34" charset="-122"/>
                <a:ea typeface="微软雅黑" pitchFamily="34" charset="-122"/>
              </a:rPr>
              <a:t>党</a:t>
            </a:r>
            <a:r>
              <a:rPr lang="zh-CN" altLang="en-US" sz="1400" kern="100" dirty="0">
                <a:solidFill>
                  <a:srgbClr val="000000"/>
                </a:solidFill>
                <a:latin typeface="微软雅黑" pitchFamily="34" charset="-122"/>
                <a:ea typeface="微软雅黑" pitchFamily="34" charset="-122"/>
              </a:rPr>
              <a:t>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endParaRPr lang="zh-CN" altLang="en-US" sz="1400" kern="100" dirty="0">
              <a:latin typeface="微软雅黑" pitchFamily="34" charset="-122"/>
              <a:ea typeface="微软雅黑" pitchFamily="34" charset="-122"/>
            </a:endParaRPr>
          </a:p>
        </p:txBody>
      </p:sp>
    </p:spTree>
    <p:extLst>
      <p:ext uri="{BB962C8B-B14F-4D97-AF65-F5344CB8AC3E}">
        <p14:creationId xmlns:p14="http://schemas.microsoft.com/office/powerpoint/2010/main" xmlns="" val="394211965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2" presetClass="entr" presetSubtype="9" accel="58000" fill="hold" nodeType="withEffect" p14:presetBounceEnd="60000">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14:bounceEnd="60000">
                                          <p:cBhvr additive="base">
                                            <p:cTn id="39" dur="10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40" dur="10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2" accel="58000" fill="hold" nodeType="withEffect" p14:presetBounceEnd="60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0000">
                                          <p:cBhvr additive="base">
                                            <p:cTn id="43" dur="10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44" dur="1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3" accel="58000" fill="hold" nodeType="withEffect" p14:presetBounceEnd="60000">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14:bounceEnd="60000">
                                          <p:cBhvr additive="base">
                                            <p:cTn id="47"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48" dur="10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6" accel="58000" fill="hold" nodeType="withEffect" p14:presetBounceEnd="60000">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60000">
                                          <p:cBhvr additive="base">
                                            <p:cTn id="51"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52" dur="10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16" presetClass="entr" presetSubtype="2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barn(inVertical)">
                                          <p:cBhvr>
                                            <p:cTn id="56" dur="500"/>
                                            <p:tgtEl>
                                              <p:spTgt spid="27"/>
                                            </p:tgtEl>
                                          </p:cBhvr>
                                        </p:animEffect>
                                      </p:childTnLst>
                                    </p:cTn>
                                  </p:par>
                                </p:childTnLst>
                              </p:cTn>
                            </p:par>
                            <p:par>
                              <p:cTn id="57" fill="hold">
                                <p:stCondLst>
                                  <p:cond delay="5000"/>
                                </p:stCondLst>
                                <p:childTnLst>
                                  <p:par>
                                    <p:cTn id="58" presetID="16" presetClass="entr" presetSubtype="2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inVertical)">
                                          <p:cBhvr>
                                            <p:cTn id="6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27"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2" presetClass="entr" presetSubtype="9" accel="5800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0-#ppt_w/2"/>
                                              </p:val>
                                            </p:tav>
                                            <p:tav tm="100000">
                                              <p:val>
                                                <p:strVal val="#ppt_x"/>
                                              </p:val>
                                            </p:tav>
                                          </p:tavLst>
                                        </p:anim>
                                        <p:anim calcmode="lin" valueType="num">
                                          <p:cBhvr additive="base">
                                            <p:cTn id="40" dur="10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2" accel="5800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3" accel="5800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1+#ppt_w/2"/>
                                              </p:val>
                                            </p:tav>
                                            <p:tav tm="100000">
                                              <p:val>
                                                <p:strVal val="#ppt_x"/>
                                              </p:val>
                                            </p:tav>
                                          </p:tavLst>
                                        </p:anim>
                                        <p:anim calcmode="lin" valueType="num">
                                          <p:cBhvr additive="base">
                                            <p:cTn id="48" dur="100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6" accel="5800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1+#ppt_w/2"/>
                                              </p:val>
                                            </p:tav>
                                            <p:tav tm="100000">
                                              <p:val>
                                                <p:strVal val="#ppt_x"/>
                                              </p:val>
                                            </p:tav>
                                          </p:tavLst>
                                        </p:anim>
                                        <p:anim calcmode="lin" valueType="num">
                                          <p:cBhvr additive="base">
                                            <p:cTn id="52" dur="10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16" presetClass="entr" presetSubtype="2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barn(inVertical)">
                                          <p:cBhvr>
                                            <p:cTn id="56" dur="500"/>
                                            <p:tgtEl>
                                              <p:spTgt spid="27"/>
                                            </p:tgtEl>
                                          </p:cBhvr>
                                        </p:animEffect>
                                      </p:childTnLst>
                                    </p:cTn>
                                  </p:par>
                                </p:childTnLst>
                              </p:cTn>
                            </p:par>
                            <p:par>
                              <p:cTn id="57" fill="hold">
                                <p:stCondLst>
                                  <p:cond delay="5000"/>
                                </p:stCondLst>
                                <p:childTnLst>
                                  <p:par>
                                    <p:cTn id="58" presetID="16" presetClass="entr" presetSubtype="2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inVertical)">
                                          <p:cBhvr>
                                            <p:cTn id="6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27" grpId="0" animBg="1"/>
          <p:bldP spid="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15871"/>
            <a:ext cx="9174788" cy="5143500"/>
          </a:xfrm>
          <a:prstGeom prst="rect">
            <a:avLst/>
          </a:prstGeom>
          <a:noFill/>
          <a:ln w="19050">
            <a:noFill/>
          </a:ln>
        </p:spPr>
      </p:pic>
      <p:sp>
        <p:nvSpPr>
          <p:cNvPr id="2" name="矩形 1"/>
          <p:cNvSpPr/>
          <p:nvPr/>
        </p:nvSpPr>
        <p:spPr>
          <a:xfrm>
            <a:off x="2987825" y="1995686"/>
            <a:ext cx="4176463" cy="1080120"/>
          </a:xfrm>
          <a:prstGeom prst="rect">
            <a:avLst/>
          </a:prstGeom>
          <a:no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177"/>
          <p:cNvSpPr txBox="1"/>
          <p:nvPr/>
        </p:nvSpPr>
        <p:spPr>
          <a:xfrm>
            <a:off x="3131841" y="2243358"/>
            <a:ext cx="3888432" cy="584775"/>
          </a:xfrm>
          <a:prstGeom prst="rect">
            <a:avLst/>
          </a:prstGeom>
          <a:noFill/>
        </p:spPr>
        <p:txBody>
          <a:bodyPr wrap="square" rtlCol="0">
            <a:spAutoFit/>
          </a:bodyPr>
          <a:lstStyle/>
          <a:p>
            <a:pPr algn="dist"/>
            <a:r>
              <a:rPr lang="zh-CN" altLang="en-US" sz="3200" b="1" dirty="0">
                <a:solidFill>
                  <a:srgbClr val="FF0000"/>
                </a:solidFill>
                <a:latin typeface="微软雅黑" pitchFamily="34" charset="-122"/>
                <a:ea typeface="微软雅黑" pitchFamily="34" charset="-122"/>
              </a:rPr>
              <a:t>怎样做到四讲四有</a:t>
            </a:r>
          </a:p>
        </p:txBody>
      </p:sp>
      <p:cxnSp>
        <p:nvCxnSpPr>
          <p:cNvPr id="5" name="直接连接符 4"/>
          <p:cNvCxnSpPr/>
          <p:nvPr/>
        </p:nvCxnSpPr>
        <p:spPr>
          <a:xfrm>
            <a:off x="1916488" y="3206477"/>
            <a:ext cx="5247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916488" y="3278485"/>
            <a:ext cx="5247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29033" y="1424780"/>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261320" y="40119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1916488" y="1995686"/>
            <a:ext cx="1080120" cy="1080120"/>
            <a:chOff x="1916488" y="1995686"/>
            <a:chExt cx="1080120" cy="1080120"/>
          </a:xfrm>
        </p:grpSpPr>
        <p:sp>
          <p:nvSpPr>
            <p:cNvPr id="10" name="矩形 9"/>
            <p:cNvSpPr/>
            <p:nvPr/>
          </p:nvSpPr>
          <p:spPr>
            <a:xfrm>
              <a:off x="1916488" y="1995686"/>
              <a:ext cx="999329" cy="1080120"/>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0"/>
            <p:cNvSpPr txBox="1"/>
            <p:nvPr/>
          </p:nvSpPr>
          <p:spPr>
            <a:xfrm>
              <a:off x="2048991" y="2181801"/>
              <a:ext cx="947617" cy="707887"/>
            </a:xfrm>
            <a:prstGeom prst="rect">
              <a:avLst/>
            </a:prstGeom>
            <a:noFill/>
          </p:spPr>
          <p:txBody>
            <a:bodyPr wrap="square" rtlCol="0">
              <a:spAutoFit/>
            </a:bodyPr>
            <a:lstStyle/>
            <a:p>
              <a:r>
                <a:rPr lang="en-US" altLang="zh-CN"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02</a:t>
              </a:r>
              <a:endParaRPr lang="zh-CN" altLang="en-US"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Tree>
    <p:extLst>
      <p:ext uri="{BB962C8B-B14F-4D97-AF65-F5344CB8AC3E}">
        <p14:creationId xmlns:p14="http://schemas.microsoft.com/office/powerpoint/2010/main" xmlns="" val="408433256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randombar(horizontal)">
                                      <p:cBhvr>
                                        <p:cTn id="13" dur="500"/>
                                        <p:tgtEl>
                                          <p:spTgt spid="57"/>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par>
                          <p:cTn id="23" fill="hold">
                            <p:stCondLst>
                              <p:cond delay="4000"/>
                            </p:stCondLst>
                            <p:childTnLst>
                              <p:par>
                                <p:cTn id="24" presetID="2" presetClass="entr" presetSubtype="4"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1000" fill="hold"/>
                                        <p:tgtEl>
                                          <p:spTgt spid="51"/>
                                        </p:tgtEl>
                                        <p:attrNameLst>
                                          <p:attrName>ppt_x</p:attrName>
                                        </p:attrNameLst>
                                      </p:cBhvr>
                                      <p:tavLst>
                                        <p:tav tm="0">
                                          <p:val>
                                            <p:strVal val="#ppt_x"/>
                                          </p:val>
                                        </p:tav>
                                        <p:tav tm="100000">
                                          <p:val>
                                            <p:strVal val="#ppt_x"/>
                                          </p:val>
                                        </p:tav>
                                      </p:tavLst>
                                    </p:anim>
                                    <p:anim calcmode="lin" valueType="num">
                                      <p:cBhvr additive="base">
                                        <p:cTn id="27" dur="10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5700"/>
                            </p:stCondLst>
                            <p:childTnLst>
                              <p:par>
                                <p:cTn id="29" presetID="16" presetClass="entr" presetSubtype="2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6200"/>
                            </p:stCondLst>
                            <p:childTnLst>
                              <p:par>
                                <p:cTn id="33" presetID="16" presetClass="entr" presetSubtype="21"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arn(inVertical)">
                                      <p:cBhvr>
                                        <p:cTn id="3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185981" y="199008"/>
            <a:ext cx="2541490" cy="400110"/>
          </a:xfrm>
          <a:prstGeom prst="rect">
            <a:avLst/>
          </a:prstGeom>
          <a:noFill/>
        </p:spPr>
        <p:txBody>
          <a:bodyPr wrap="square" rtlCol="0">
            <a:spAutoFit/>
          </a:bodyPr>
          <a:lstStyle/>
          <a:p>
            <a:pPr algn="dist"/>
            <a:r>
              <a:rPr lang="zh-CN" altLang="en-US" sz="2000" b="1" dirty="0">
                <a:solidFill>
                  <a:schemeClr val="bg1"/>
                </a:solidFill>
                <a:latin typeface="微软雅黑" pitchFamily="34" charset="-122"/>
                <a:ea typeface="微软雅黑" pitchFamily="34" charset="-122"/>
              </a:rPr>
              <a:t>怎样做到四讲四有</a:t>
            </a:r>
          </a:p>
        </p:txBody>
      </p:sp>
      <p:sp>
        <p:nvSpPr>
          <p:cNvPr id="6" name="矩形 5"/>
          <p:cNvSpPr/>
          <p:nvPr/>
        </p:nvSpPr>
        <p:spPr>
          <a:xfrm>
            <a:off x="2705168" y="1312925"/>
            <a:ext cx="4491538" cy="923330"/>
          </a:xfrm>
          <a:prstGeom prst="rect">
            <a:avLst/>
          </a:prstGeom>
          <a:noFill/>
        </p:spPr>
        <p:txBody>
          <a:bodyPr wrap="square">
            <a:spAutoFit/>
          </a:bodyPr>
          <a:lstStyle/>
          <a:p>
            <a:pPr>
              <a:lnSpc>
                <a:spcPct val="150000"/>
              </a:lnSpc>
            </a:pPr>
            <a:r>
              <a:rPr lang="zh-CN" altLang="en-US" sz="2000" b="1" dirty="0">
                <a:solidFill>
                  <a:schemeClr val="tx1">
                    <a:lumMod val="95000"/>
                    <a:lumOff val="5000"/>
                  </a:schemeClr>
                </a:solidFill>
                <a:latin typeface="微软雅黑" pitchFamily="34" charset="-122"/>
                <a:ea typeface="微软雅黑" pitchFamily="34" charset="-122"/>
              </a:rPr>
              <a:t>坚持</a:t>
            </a:r>
            <a:r>
              <a:rPr lang="zh-CN" altLang="en-US" sz="3600" b="1" dirty="0">
                <a:solidFill>
                  <a:srgbClr val="FF0000"/>
                </a:solidFill>
                <a:latin typeface="微软雅黑" pitchFamily="34" charset="-122"/>
                <a:ea typeface="微软简行楷" pitchFamily="2" charset="-122"/>
              </a:rPr>
              <a:t>“学”</a:t>
            </a:r>
            <a:r>
              <a:rPr lang="zh-CN" altLang="en-US" sz="2000" dirty="0">
                <a:solidFill>
                  <a:schemeClr val="tx1">
                    <a:lumMod val="95000"/>
                    <a:lumOff val="5000"/>
                  </a:schemeClr>
                </a:solidFill>
                <a:latin typeface="微软雅黑" pitchFamily="34" charset="-122"/>
                <a:ea typeface="微软雅黑" pitchFamily="34" charset="-122"/>
              </a:rPr>
              <a:t>、</a:t>
            </a:r>
            <a:r>
              <a:rPr lang="zh-CN" altLang="en-US" sz="3600" b="1" dirty="0">
                <a:solidFill>
                  <a:srgbClr val="FF0000"/>
                </a:solidFill>
                <a:latin typeface="微软雅黑" pitchFamily="34" charset="-122"/>
                <a:ea typeface="微软简行楷" pitchFamily="2" charset="-122"/>
              </a:rPr>
              <a:t>“做”</a:t>
            </a:r>
            <a:r>
              <a:rPr lang="zh-CN" altLang="en-US" sz="2000" b="1" dirty="0">
                <a:solidFill>
                  <a:schemeClr val="tx1">
                    <a:lumMod val="95000"/>
                    <a:lumOff val="5000"/>
                  </a:schemeClr>
                </a:solidFill>
                <a:latin typeface="微软雅黑" pitchFamily="34" charset="-122"/>
                <a:ea typeface="微软雅黑" pitchFamily="34" charset="-122"/>
              </a:rPr>
              <a:t>结合</a:t>
            </a:r>
          </a:p>
        </p:txBody>
      </p:sp>
      <p:sp>
        <p:nvSpPr>
          <p:cNvPr id="16" name="矩形 15"/>
          <p:cNvSpPr/>
          <p:nvPr/>
        </p:nvSpPr>
        <p:spPr>
          <a:xfrm>
            <a:off x="1547663" y="2499742"/>
            <a:ext cx="6998369" cy="1754326"/>
          </a:xfrm>
          <a:prstGeom prst="rect">
            <a:avLst/>
          </a:prstGeom>
        </p:spPr>
        <p:txBody>
          <a:bodyPr wrap="square">
            <a:spAutoFit/>
          </a:bodyPr>
          <a:lstStyle/>
          <a:p>
            <a:pPr>
              <a:lnSpc>
                <a:spcPct val="150000"/>
              </a:lnSpc>
            </a:pPr>
            <a:r>
              <a:rPr lang="zh-CN" altLang="en-US" sz="1200" dirty="0">
                <a:latin typeface="微软雅黑" pitchFamily="34" charset="-122"/>
                <a:ea typeface="微软雅黑" pitchFamily="34" charset="-122"/>
              </a:rPr>
              <a:t>全体党员都要原原本本学党章党规，全面深入学系列讲话，坚持边学边改解决突出问题，坚持立足本职岗位做贡献，在任何岗位、任何地方、任何时候、任何情况下都铭记党员身份，积极为党工作</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党员领导干部要坚持在学习教育中走在前，带头搞好个人自学、带头参加学习讨论、带头谈体会讲党课作报告、带头参加组织生活、带头参加民主评议、带头立足岗位作贡献，各厅党组成员要严格执行双重组织生活制度，以普通党员身份参加所在支部的组织生活，与党员一起学习讨论、一起查摆解决问题、一起接受教育、一起参加党员民主评议，切实发挥好表率带头作用</a:t>
            </a:r>
          </a:p>
        </p:txBody>
      </p:sp>
      <p:sp>
        <p:nvSpPr>
          <p:cNvPr id="17" name="矩形 16"/>
          <p:cNvSpPr/>
          <p:nvPr/>
        </p:nvSpPr>
        <p:spPr>
          <a:xfrm>
            <a:off x="1613917" y="2118360"/>
            <a:ext cx="6624736" cy="165358"/>
          </a:xfrm>
          <a:custGeom>
            <a:avLst/>
            <a:gdLst>
              <a:gd name="connsiteX0" fmla="*/ 0 w 6624736"/>
              <a:gd name="connsiteY0" fmla="*/ 0 h 189487"/>
              <a:gd name="connsiteX1" fmla="*/ 6624736 w 6624736"/>
              <a:gd name="connsiteY1" fmla="*/ 0 h 189487"/>
              <a:gd name="connsiteX2" fmla="*/ 6624736 w 6624736"/>
              <a:gd name="connsiteY2" fmla="*/ 189487 h 189487"/>
              <a:gd name="connsiteX3" fmla="*/ 0 w 6624736"/>
              <a:gd name="connsiteY3" fmla="*/ 189487 h 189487"/>
              <a:gd name="connsiteX4" fmla="*/ 0 w 6624736"/>
              <a:gd name="connsiteY4" fmla="*/ 0 h 189487"/>
              <a:gd name="connsiteX0" fmla="*/ 0 w 6624736"/>
              <a:gd name="connsiteY0" fmla="*/ 11215 h 200702"/>
              <a:gd name="connsiteX1" fmla="*/ 3148583 w 6624736"/>
              <a:gd name="connsiteY1" fmla="*/ 0 h 200702"/>
              <a:gd name="connsiteX2" fmla="*/ 6624736 w 6624736"/>
              <a:gd name="connsiteY2" fmla="*/ 11215 h 200702"/>
              <a:gd name="connsiteX3" fmla="*/ 6624736 w 6624736"/>
              <a:gd name="connsiteY3" fmla="*/ 200702 h 200702"/>
              <a:gd name="connsiteX4" fmla="*/ 0 w 6624736"/>
              <a:gd name="connsiteY4" fmla="*/ 200702 h 200702"/>
              <a:gd name="connsiteX5" fmla="*/ 0 w 6624736"/>
              <a:gd name="connsiteY5" fmla="*/ 11215 h 200702"/>
              <a:gd name="connsiteX0" fmla="*/ 0 w 6624736"/>
              <a:gd name="connsiteY0" fmla="*/ 18835 h 208322"/>
              <a:gd name="connsiteX1" fmla="*/ 3148583 w 6624736"/>
              <a:gd name="connsiteY1" fmla="*/ 7620 h 208322"/>
              <a:gd name="connsiteX2" fmla="*/ 3445763 w 6624736"/>
              <a:gd name="connsiteY2" fmla="*/ 0 h 208322"/>
              <a:gd name="connsiteX3" fmla="*/ 6624736 w 6624736"/>
              <a:gd name="connsiteY3" fmla="*/ 18835 h 208322"/>
              <a:gd name="connsiteX4" fmla="*/ 6624736 w 6624736"/>
              <a:gd name="connsiteY4" fmla="*/ 208322 h 208322"/>
              <a:gd name="connsiteX5" fmla="*/ 0 w 6624736"/>
              <a:gd name="connsiteY5" fmla="*/ 208322 h 208322"/>
              <a:gd name="connsiteX6" fmla="*/ 0 w 6624736"/>
              <a:gd name="connsiteY6" fmla="*/ 18835 h 208322"/>
              <a:gd name="connsiteX0" fmla="*/ 0 w 6624736"/>
              <a:gd name="connsiteY0" fmla="*/ 18835 h 208322"/>
              <a:gd name="connsiteX1" fmla="*/ 2904743 w 6624736"/>
              <a:gd name="connsiteY1" fmla="*/ 7620 h 208322"/>
              <a:gd name="connsiteX2" fmla="*/ 3148583 w 6624736"/>
              <a:gd name="connsiteY2" fmla="*/ 7620 h 208322"/>
              <a:gd name="connsiteX3" fmla="*/ 3445763 w 6624736"/>
              <a:gd name="connsiteY3" fmla="*/ 0 h 208322"/>
              <a:gd name="connsiteX4" fmla="*/ 6624736 w 6624736"/>
              <a:gd name="connsiteY4" fmla="*/ 18835 h 208322"/>
              <a:gd name="connsiteX5" fmla="*/ 6624736 w 6624736"/>
              <a:gd name="connsiteY5" fmla="*/ 208322 h 208322"/>
              <a:gd name="connsiteX6" fmla="*/ 0 w 6624736"/>
              <a:gd name="connsiteY6" fmla="*/ 208322 h 208322"/>
              <a:gd name="connsiteX7" fmla="*/ 0 w 6624736"/>
              <a:gd name="connsiteY7" fmla="*/ 18835 h 208322"/>
              <a:gd name="connsiteX0" fmla="*/ 0 w 6624736"/>
              <a:gd name="connsiteY0" fmla="*/ 117895 h 307382"/>
              <a:gd name="connsiteX1" fmla="*/ 2904743 w 6624736"/>
              <a:gd name="connsiteY1" fmla="*/ 106680 h 307382"/>
              <a:gd name="connsiteX2" fmla="*/ 3133343 w 6624736"/>
              <a:gd name="connsiteY2" fmla="*/ 0 h 307382"/>
              <a:gd name="connsiteX3" fmla="*/ 3445763 w 6624736"/>
              <a:gd name="connsiteY3" fmla="*/ 99060 h 307382"/>
              <a:gd name="connsiteX4" fmla="*/ 6624736 w 6624736"/>
              <a:gd name="connsiteY4" fmla="*/ 117895 h 307382"/>
              <a:gd name="connsiteX5" fmla="*/ 6624736 w 6624736"/>
              <a:gd name="connsiteY5" fmla="*/ 307382 h 307382"/>
              <a:gd name="connsiteX6" fmla="*/ 0 w 6624736"/>
              <a:gd name="connsiteY6" fmla="*/ 307382 h 307382"/>
              <a:gd name="connsiteX7" fmla="*/ 0 w 6624736"/>
              <a:gd name="connsiteY7" fmla="*/ 117895 h 307382"/>
              <a:gd name="connsiteX0" fmla="*/ 0 w 6624736"/>
              <a:gd name="connsiteY0" fmla="*/ 117895 h 307382"/>
              <a:gd name="connsiteX1" fmla="*/ 2904743 w 6624736"/>
              <a:gd name="connsiteY1" fmla="*/ 106680 h 307382"/>
              <a:gd name="connsiteX2" fmla="*/ 3163823 w 6624736"/>
              <a:gd name="connsiteY2" fmla="*/ 0 h 307382"/>
              <a:gd name="connsiteX3" fmla="*/ 3445763 w 6624736"/>
              <a:gd name="connsiteY3" fmla="*/ 99060 h 307382"/>
              <a:gd name="connsiteX4" fmla="*/ 6624736 w 6624736"/>
              <a:gd name="connsiteY4" fmla="*/ 117895 h 307382"/>
              <a:gd name="connsiteX5" fmla="*/ 6624736 w 6624736"/>
              <a:gd name="connsiteY5" fmla="*/ 307382 h 307382"/>
              <a:gd name="connsiteX6" fmla="*/ 0 w 6624736"/>
              <a:gd name="connsiteY6" fmla="*/ 307382 h 307382"/>
              <a:gd name="connsiteX7" fmla="*/ 0 w 6624736"/>
              <a:gd name="connsiteY7" fmla="*/ 117895 h 307382"/>
              <a:gd name="connsiteX0" fmla="*/ 0 w 6624736"/>
              <a:gd name="connsiteY0" fmla="*/ 117895 h 307382"/>
              <a:gd name="connsiteX1" fmla="*/ 2904743 w 6624736"/>
              <a:gd name="connsiteY1" fmla="*/ 106680 h 307382"/>
              <a:gd name="connsiteX2" fmla="*/ 3186683 w 6624736"/>
              <a:gd name="connsiteY2" fmla="*/ 0 h 307382"/>
              <a:gd name="connsiteX3" fmla="*/ 3445763 w 6624736"/>
              <a:gd name="connsiteY3" fmla="*/ 99060 h 307382"/>
              <a:gd name="connsiteX4" fmla="*/ 6624736 w 6624736"/>
              <a:gd name="connsiteY4" fmla="*/ 117895 h 307382"/>
              <a:gd name="connsiteX5" fmla="*/ 6624736 w 6624736"/>
              <a:gd name="connsiteY5" fmla="*/ 307382 h 307382"/>
              <a:gd name="connsiteX6" fmla="*/ 0 w 6624736"/>
              <a:gd name="connsiteY6" fmla="*/ 307382 h 307382"/>
              <a:gd name="connsiteX7" fmla="*/ 0 w 6624736"/>
              <a:gd name="connsiteY7" fmla="*/ 117895 h 30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4736" h="307382">
                <a:moveTo>
                  <a:pt x="0" y="117895"/>
                </a:moveTo>
                <a:lnTo>
                  <a:pt x="2904743" y="106680"/>
                </a:lnTo>
                <a:lnTo>
                  <a:pt x="3186683" y="0"/>
                </a:lnTo>
                <a:lnTo>
                  <a:pt x="3445763" y="99060"/>
                </a:lnTo>
                <a:lnTo>
                  <a:pt x="6624736" y="117895"/>
                </a:lnTo>
                <a:lnTo>
                  <a:pt x="6624736" y="307382"/>
                </a:lnTo>
                <a:lnTo>
                  <a:pt x="0" y="307382"/>
                </a:lnTo>
                <a:lnTo>
                  <a:pt x="0" y="11789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xmlns="" val="3011694191"/>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childTnLst>
                          </p:cTn>
                        </p:par>
                        <p:par>
                          <p:cTn id="47" fill="hold">
                            <p:stCondLst>
                              <p:cond delay="5500"/>
                            </p:stCondLst>
                            <p:childTnLst>
                              <p:par>
                                <p:cTn id="48" presetID="16" presetClass="entr" presetSubtype="37"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arn(outVertical)">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p:bldP spid="16" grpId="0"/>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92546"/>
            <a:ext cx="9174788" cy="5256584"/>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185981" y="199008"/>
            <a:ext cx="2541490" cy="400110"/>
          </a:xfrm>
          <a:prstGeom prst="rect">
            <a:avLst/>
          </a:prstGeom>
          <a:noFill/>
        </p:spPr>
        <p:txBody>
          <a:bodyPr wrap="square" rtlCol="0">
            <a:spAutoFit/>
          </a:bodyPr>
          <a:lstStyle/>
          <a:p>
            <a:pPr algn="dist"/>
            <a:r>
              <a:rPr lang="zh-CN" altLang="en-US" sz="2000" b="1" dirty="0">
                <a:solidFill>
                  <a:schemeClr val="bg1"/>
                </a:solidFill>
                <a:latin typeface="微软雅黑" pitchFamily="34" charset="-122"/>
                <a:ea typeface="微软雅黑" pitchFamily="34" charset="-122"/>
              </a:rPr>
              <a:t>怎样做到四讲四有</a:t>
            </a:r>
          </a:p>
        </p:txBody>
      </p:sp>
      <p:sp>
        <p:nvSpPr>
          <p:cNvPr id="15" name="矩形 14"/>
          <p:cNvSpPr/>
          <p:nvPr/>
        </p:nvSpPr>
        <p:spPr>
          <a:xfrm>
            <a:off x="2314411" y="1389425"/>
            <a:ext cx="5800843" cy="246221"/>
          </a:xfrm>
          <a:prstGeom prst="rect">
            <a:avLst/>
          </a:prstGeom>
          <a:ln w="19050">
            <a:solidFill>
              <a:srgbClr val="FF0000"/>
            </a:solidFill>
          </a:ln>
        </p:spPr>
        <p:txBody>
          <a:bodyPr wrap="square">
            <a:spAutoFit/>
          </a:bodyPr>
          <a:lstStyle/>
          <a:p>
            <a:r>
              <a:rPr lang="zh-CN" altLang="en-US" sz="1000" dirty="0">
                <a:latin typeface="+mn-ea"/>
              </a:rPr>
              <a:t>党员干部都要用“四讲四有” 的标准来衡量自己、检视自己、修正自己</a:t>
            </a:r>
          </a:p>
        </p:txBody>
      </p:sp>
      <p:sp>
        <p:nvSpPr>
          <p:cNvPr id="16" name="矩形 15"/>
          <p:cNvSpPr/>
          <p:nvPr/>
        </p:nvSpPr>
        <p:spPr>
          <a:xfrm>
            <a:off x="2314411" y="1779662"/>
            <a:ext cx="5800843" cy="253916"/>
          </a:xfrm>
          <a:prstGeom prst="rect">
            <a:avLst/>
          </a:prstGeom>
          <a:ln w="19050">
            <a:solidFill>
              <a:srgbClr val="FF0000"/>
            </a:solidFill>
          </a:ln>
        </p:spPr>
        <p:txBody>
          <a:bodyPr wrap="square">
            <a:spAutoFit/>
          </a:bodyPr>
          <a:lstStyle/>
          <a:p>
            <a:r>
              <a:rPr lang="zh-CN" altLang="en-US" sz="1000" dirty="0">
                <a:latin typeface="+mn-ea"/>
              </a:rPr>
              <a:t>时刻牢记自身职责使命，强化政治意识、大局意识、看齐意识、核心意识</a:t>
            </a:r>
          </a:p>
        </p:txBody>
      </p:sp>
      <p:sp>
        <p:nvSpPr>
          <p:cNvPr id="17" name="矩形 16"/>
          <p:cNvSpPr/>
          <p:nvPr/>
        </p:nvSpPr>
        <p:spPr>
          <a:xfrm>
            <a:off x="2314411" y="2161768"/>
            <a:ext cx="5800843" cy="553998"/>
          </a:xfrm>
          <a:prstGeom prst="rect">
            <a:avLst/>
          </a:prstGeom>
          <a:ln w="19050">
            <a:solidFill>
              <a:srgbClr val="FF0000"/>
            </a:solidFill>
          </a:ln>
        </p:spPr>
        <p:txBody>
          <a:bodyPr wrap="square">
            <a:spAutoFit/>
          </a:bodyPr>
          <a:lstStyle/>
          <a:p>
            <a:r>
              <a:rPr lang="zh-CN" altLang="en-US" sz="1000" dirty="0">
                <a:latin typeface="+mn-ea"/>
              </a:rPr>
              <a:t>牢固树立守纪意识，自觉将纪律、规矩的要求内化于心、外化于行，严格执行党章以及廉洁自律准则、纪律处分条例等党纪党规，把合格的标准立起来、把做人做事的底线划出来、把党员的先锋形象树起来，决不越雷池一步</a:t>
            </a:r>
          </a:p>
        </p:txBody>
      </p:sp>
      <p:sp>
        <p:nvSpPr>
          <p:cNvPr id="18" name="矩形 17"/>
          <p:cNvSpPr/>
          <p:nvPr/>
        </p:nvSpPr>
        <p:spPr>
          <a:xfrm>
            <a:off x="2314411" y="2819712"/>
            <a:ext cx="5800843" cy="400110"/>
          </a:xfrm>
          <a:prstGeom prst="rect">
            <a:avLst/>
          </a:prstGeom>
          <a:ln w="19050">
            <a:solidFill>
              <a:srgbClr val="FF0000"/>
            </a:solidFill>
          </a:ln>
        </p:spPr>
        <p:txBody>
          <a:bodyPr wrap="square">
            <a:spAutoFit/>
          </a:bodyPr>
          <a:lstStyle/>
          <a:p>
            <a:r>
              <a:rPr lang="zh-CN" altLang="en-US" sz="1000" dirty="0">
                <a:latin typeface="+mn-ea"/>
              </a:rPr>
              <a:t>传承党的优良作风，弘扬中华传统美德，践行社会主义核心价值观，“心有所畏，行有所止”，主动接受监督，从严管住自己，时刻检点自己生活的方方面面</a:t>
            </a:r>
          </a:p>
        </p:txBody>
      </p:sp>
      <p:sp>
        <p:nvSpPr>
          <p:cNvPr id="19" name="矩形 18"/>
          <p:cNvSpPr/>
          <p:nvPr/>
        </p:nvSpPr>
        <p:spPr>
          <a:xfrm>
            <a:off x="2314411" y="3457912"/>
            <a:ext cx="5800843" cy="553998"/>
          </a:xfrm>
          <a:prstGeom prst="rect">
            <a:avLst/>
          </a:prstGeom>
          <a:ln w="19050">
            <a:solidFill>
              <a:srgbClr val="FF0000"/>
            </a:solidFill>
          </a:ln>
        </p:spPr>
        <p:txBody>
          <a:bodyPr wrap="square">
            <a:spAutoFit/>
          </a:bodyPr>
          <a:lstStyle/>
          <a:p>
            <a:r>
              <a:rPr lang="zh-CN" altLang="en-US" sz="1000" dirty="0">
                <a:latin typeface="+mn-ea"/>
              </a:rPr>
              <a:t>把为党和人民事业贡献力量作为自己的最高追求，坚决贯彻执行党的路线方针政策、中央和省委省政府各项决策部署，为民理财、为民奉献，敢于担当、奋发有为，忠于职守，用心把组织交办的每项工作做好，努力在促进财政服务我省率先全面建成小康社会中当标兵、作模范。</a:t>
            </a:r>
          </a:p>
        </p:txBody>
      </p:sp>
      <p:cxnSp>
        <p:nvCxnSpPr>
          <p:cNvPr id="21" name="直接连接符 20"/>
          <p:cNvCxnSpPr/>
          <p:nvPr/>
        </p:nvCxnSpPr>
        <p:spPr>
          <a:xfrm>
            <a:off x="2051720" y="1131590"/>
            <a:ext cx="0" cy="28803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856867" y="1337909"/>
            <a:ext cx="353945" cy="311955"/>
            <a:chOff x="3454170" y="1623393"/>
            <a:chExt cx="411261" cy="362472"/>
          </a:xfrm>
          <a:effectLst>
            <a:outerShdw blurRad="25400" dist="38100" dir="10800000" algn="r" rotWithShape="0">
              <a:prstClr val="black">
                <a:alpha val="40000"/>
              </a:prstClr>
            </a:outerShdw>
          </a:effectLst>
        </p:grpSpPr>
        <p:sp>
          <p:nvSpPr>
            <p:cNvPr id="28" name="椭圆 27"/>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9" name="文本框 12"/>
            <p:cNvSpPr txBox="1"/>
            <p:nvPr/>
          </p:nvSpPr>
          <p:spPr>
            <a:xfrm>
              <a:off x="3454170" y="1626354"/>
              <a:ext cx="411261" cy="324681"/>
            </a:xfrm>
            <a:prstGeom prst="rect">
              <a:avLst/>
            </a:prstGeom>
            <a:noFill/>
          </p:spPr>
          <p:txBody>
            <a:bodyPr wrap="none" rtlCol="0">
              <a:spAutoFit/>
            </a:bodyPr>
            <a:lstStyle/>
            <a:p>
              <a:r>
                <a:rPr lang="en-US" altLang="zh-CN"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01</a:t>
              </a:r>
              <a:endParaRPr lang="zh-CN" altLang="en-US"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grpSp>
        <p:nvGrpSpPr>
          <p:cNvPr id="42" name="组合 41"/>
          <p:cNvGrpSpPr/>
          <p:nvPr/>
        </p:nvGrpSpPr>
        <p:grpSpPr>
          <a:xfrm>
            <a:off x="1866051" y="1750642"/>
            <a:ext cx="389850" cy="311955"/>
            <a:chOff x="3454170" y="1623393"/>
            <a:chExt cx="452980" cy="362472"/>
          </a:xfrm>
          <a:effectLst>
            <a:outerShdw blurRad="25400" dist="38100" dir="10800000" algn="r" rotWithShape="0">
              <a:prstClr val="black">
                <a:alpha val="40000"/>
              </a:prstClr>
            </a:outerShdw>
          </a:effectLst>
        </p:grpSpPr>
        <p:sp>
          <p:nvSpPr>
            <p:cNvPr id="43" name="椭圆 42"/>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4" name="文本框 12"/>
            <p:cNvSpPr txBox="1"/>
            <p:nvPr/>
          </p:nvSpPr>
          <p:spPr>
            <a:xfrm>
              <a:off x="3454170" y="1626354"/>
              <a:ext cx="452980" cy="357617"/>
            </a:xfrm>
            <a:prstGeom prst="rect">
              <a:avLst/>
            </a:prstGeom>
            <a:noFill/>
          </p:spPr>
          <p:txBody>
            <a:bodyPr wrap="none" rtlCol="0">
              <a:spAutoFit/>
            </a:bodyPr>
            <a:lstStyle/>
            <a:p>
              <a:r>
                <a:rPr lang="en-US" altLang="zh-CN"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02</a:t>
              </a:r>
              <a:endParaRPr lang="zh-CN" altLang="en-US"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grpSp>
        <p:nvGrpSpPr>
          <p:cNvPr id="49" name="组合 48"/>
          <p:cNvGrpSpPr/>
          <p:nvPr/>
        </p:nvGrpSpPr>
        <p:grpSpPr>
          <a:xfrm>
            <a:off x="1847687" y="2282789"/>
            <a:ext cx="389850" cy="311955"/>
            <a:chOff x="3454170" y="1623393"/>
            <a:chExt cx="452980" cy="362472"/>
          </a:xfrm>
          <a:effectLst>
            <a:outerShdw blurRad="25400" dist="38100" dir="10800000" algn="r" rotWithShape="0">
              <a:prstClr val="black">
                <a:alpha val="40000"/>
              </a:prstClr>
            </a:outerShdw>
          </a:effectLst>
        </p:grpSpPr>
        <p:sp>
          <p:nvSpPr>
            <p:cNvPr id="50" name="椭圆 49"/>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1" name="文本框 12"/>
            <p:cNvSpPr txBox="1"/>
            <p:nvPr/>
          </p:nvSpPr>
          <p:spPr>
            <a:xfrm>
              <a:off x="3454170" y="1626354"/>
              <a:ext cx="452980" cy="357617"/>
            </a:xfrm>
            <a:prstGeom prst="rect">
              <a:avLst/>
            </a:prstGeom>
            <a:noFill/>
          </p:spPr>
          <p:txBody>
            <a:bodyPr wrap="none" rtlCol="0">
              <a:spAutoFit/>
            </a:bodyPr>
            <a:lstStyle/>
            <a:p>
              <a:r>
                <a:rPr lang="en-US" altLang="zh-CN"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03</a:t>
              </a:r>
              <a:endParaRPr lang="zh-CN" altLang="en-US"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grpSp>
        <p:nvGrpSpPr>
          <p:cNvPr id="52" name="组合 51"/>
          <p:cNvGrpSpPr/>
          <p:nvPr/>
        </p:nvGrpSpPr>
        <p:grpSpPr>
          <a:xfrm>
            <a:off x="1833460" y="2863789"/>
            <a:ext cx="389850" cy="311955"/>
            <a:chOff x="3454170" y="1623393"/>
            <a:chExt cx="452980" cy="362472"/>
          </a:xfrm>
          <a:effectLst>
            <a:outerShdw blurRad="25400" dist="38100" dir="10800000" algn="r" rotWithShape="0">
              <a:prstClr val="black">
                <a:alpha val="40000"/>
              </a:prstClr>
            </a:outerShdw>
          </a:effectLst>
        </p:grpSpPr>
        <p:sp>
          <p:nvSpPr>
            <p:cNvPr id="53" name="椭圆 52"/>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4" name="文本框 12"/>
            <p:cNvSpPr txBox="1"/>
            <p:nvPr/>
          </p:nvSpPr>
          <p:spPr>
            <a:xfrm>
              <a:off x="3454170" y="1626354"/>
              <a:ext cx="452980" cy="357617"/>
            </a:xfrm>
            <a:prstGeom prst="rect">
              <a:avLst/>
            </a:prstGeom>
            <a:noFill/>
          </p:spPr>
          <p:txBody>
            <a:bodyPr wrap="none" rtlCol="0">
              <a:spAutoFit/>
            </a:bodyPr>
            <a:lstStyle/>
            <a:p>
              <a:r>
                <a:rPr lang="en-US" altLang="zh-CN"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04</a:t>
              </a:r>
              <a:endParaRPr lang="zh-CN" altLang="en-US"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grpSp>
        <p:nvGrpSpPr>
          <p:cNvPr id="55" name="组合 54"/>
          <p:cNvGrpSpPr/>
          <p:nvPr/>
        </p:nvGrpSpPr>
        <p:grpSpPr>
          <a:xfrm>
            <a:off x="1842093" y="3578933"/>
            <a:ext cx="389850" cy="311955"/>
            <a:chOff x="3454170" y="1623393"/>
            <a:chExt cx="452980" cy="362472"/>
          </a:xfrm>
          <a:effectLst>
            <a:outerShdw blurRad="25400" dist="38100" dir="10800000" algn="r" rotWithShape="0">
              <a:prstClr val="black">
                <a:alpha val="40000"/>
              </a:prstClr>
            </a:outerShdw>
          </a:effectLst>
        </p:grpSpPr>
        <p:sp>
          <p:nvSpPr>
            <p:cNvPr id="56" name="椭圆 55"/>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8" name="文本框 12"/>
            <p:cNvSpPr txBox="1"/>
            <p:nvPr/>
          </p:nvSpPr>
          <p:spPr>
            <a:xfrm>
              <a:off x="3454170" y="1626354"/>
              <a:ext cx="452980" cy="357617"/>
            </a:xfrm>
            <a:prstGeom prst="rect">
              <a:avLst/>
            </a:prstGeom>
            <a:noFill/>
          </p:spPr>
          <p:txBody>
            <a:bodyPr wrap="none" rtlCol="0">
              <a:spAutoFit/>
            </a:bodyPr>
            <a:lstStyle/>
            <a:p>
              <a:r>
                <a:rPr lang="en-US" altLang="zh-CN"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05</a:t>
              </a:r>
              <a:endParaRPr lang="zh-CN" altLang="en-US" sz="14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Tree>
    <p:extLst>
      <p:ext uri="{BB962C8B-B14F-4D97-AF65-F5344CB8AC3E}">
        <p14:creationId xmlns:p14="http://schemas.microsoft.com/office/powerpoint/2010/main" xmlns="" val="373865509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2" presetClass="entr" presetSubtype="1"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par>
                          <p:cTn id="41" fill="hold">
                            <p:stCondLst>
                              <p:cond delay="4500"/>
                            </p:stCondLst>
                            <p:childTnLst>
                              <p:par>
                                <p:cTn id="42" presetID="1"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1+#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 presetClass="entr" presetSubtype="0"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1" presetClass="entr" presetSubtype="0"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childTnLst>
                                </p:cTn>
                              </p:par>
                            </p:childTnLst>
                          </p:cTn>
                        </p:par>
                        <p:par>
                          <p:cTn id="60" fill="hold">
                            <p:stCondLst>
                              <p:cond delay="5500"/>
                            </p:stCondLst>
                            <p:childTnLst>
                              <p:par>
                                <p:cTn id="61" presetID="2" presetClass="entr" presetSubtype="2"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1+#ppt_w/2"/>
                                          </p:val>
                                        </p:tav>
                                        <p:tav tm="100000">
                                          <p:val>
                                            <p:strVal val="#ppt_x"/>
                                          </p:val>
                                        </p:tav>
                                      </p:tavLst>
                                    </p:anim>
                                    <p:anim calcmode="lin" valueType="num">
                                      <p:cBhvr additive="base">
                                        <p:cTn id="64" dur="500" fill="hold"/>
                                        <p:tgtEl>
                                          <p:spTgt spid="17"/>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1" presetClass="entr" presetSubtype="0" fill="hold" nodeType="afterEffect">
                                  <p:stCondLst>
                                    <p:cond delay="0"/>
                                  </p:stCondLst>
                                  <p:childTnLst>
                                    <p:set>
                                      <p:cBhvr>
                                        <p:cTn id="67" dur="1" fill="hold">
                                          <p:stCondLst>
                                            <p:cond delay="0"/>
                                          </p:stCondLst>
                                        </p:cTn>
                                        <p:tgtEl>
                                          <p:spTgt spid="52"/>
                                        </p:tgtEl>
                                        <p:attrNameLst>
                                          <p:attrName>style.visibility</p:attrName>
                                        </p:attrNameLst>
                                      </p:cBhvr>
                                      <p:to>
                                        <p:strVal val="visible"/>
                                      </p:to>
                                    </p:set>
                                  </p:childTnLst>
                                </p:cTn>
                              </p:par>
                            </p:childTnLst>
                          </p:cTn>
                        </p:par>
                        <p:par>
                          <p:cTn id="68" fill="hold">
                            <p:stCondLst>
                              <p:cond delay="6000"/>
                            </p:stCondLst>
                            <p:childTnLst>
                              <p:par>
                                <p:cTn id="69" presetID="2" presetClass="entr" presetSubtype="2"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1+#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1" presetClass="entr" presetSubtype="0" fill="hold" nodeType="afterEffect">
                                  <p:stCondLst>
                                    <p:cond delay="0"/>
                                  </p:stCondLst>
                                  <p:childTnLst>
                                    <p:set>
                                      <p:cBhvr>
                                        <p:cTn id="75" dur="1" fill="hold">
                                          <p:stCondLst>
                                            <p:cond delay="0"/>
                                          </p:stCondLst>
                                        </p:cTn>
                                        <p:tgtEl>
                                          <p:spTgt spid="55"/>
                                        </p:tgtEl>
                                        <p:attrNameLst>
                                          <p:attrName>style.visibility</p:attrName>
                                        </p:attrNameLst>
                                      </p:cBhvr>
                                      <p:to>
                                        <p:strVal val="visible"/>
                                      </p:to>
                                    </p:set>
                                  </p:childTnLst>
                                </p:cTn>
                              </p:par>
                            </p:childTnLst>
                          </p:cTn>
                        </p:par>
                        <p:par>
                          <p:cTn id="76" fill="hold">
                            <p:stCondLst>
                              <p:cond delay="6500"/>
                            </p:stCondLst>
                            <p:childTnLst>
                              <p:par>
                                <p:cTn id="77" presetID="2" presetClass="entr" presetSubtype="2"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1+#ppt_w/2"/>
                                          </p:val>
                                        </p:tav>
                                        <p:tav tm="100000">
                                          <p:val>
                                            <p:strVal val="#ppt_x"/>
                                          </p:val>
                                        </p:tav>
                                      </p:tavLst>
                                    </p:anim>
                                    <p:anim calcmode="lin" valueType="num">
                                      <p:cBhvr additive="base">
                                        <p:cTn id="8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animBg="1"/>
      <p:bldP spid="16" grpId="0" animBg="1"/>
      <p:bldP spid="17"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15871"/>
            <a:ext cx="9174788" cy="5143500"/>
          </a:xfrm>
          <a:prstGeom prst="rect">
            <a:avLst/>
          </a:prstGeom>
          <a:noFill/>
          <a:ln w="19050">
            <a:noFill/>
          </a:ln>
        </p:spPr>
      </p:pic>
      <p:sp>
        <p:nvSpPr>
          <p:cNvPr id="2" name="矩形 1"/>
          <p:cNvSpPr/>
          <p:nvPr/>
        </p:nvSpPr>
        <p:spPr>
          <a:xfrm>
            <a:off x="2987825" y="1995686"/>
            <a:ext cx="5112567" cy="1080120"/>
          </a:xfrm>
          <a:prstGeom prst="rect">
            <a:avLst/>
          </a:prstGeom>
          <a:no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177"/>
          <p:cNvSpPr txBox="1"/>
          <p:nvPr/>
        </p:nvSpPr>
        <p:spPr>
          <a:xfrm>
            <a:off x="3112368" y="2325046"/>
            <a:ext cx="4824536" cy="461665"/>
          </a:xfrm>
          <a:prstGeom prst="rect">
            <a:avLst/>
          </a:prstGeom>
          <a:noFill/>
        </p:spPr>
        <p:txBody>
          <a:bodyPr wrap="square" rtlCol="0">
            <a:spAutoFit/>
          </a:bodyPr>
          <a:lstStyle/>
          <a:p>
            <a:pPr algn="dist"/>
            <a:r>
              <a:rPr lang="zh-CN" altLang="en-US" sz="2400" b="1" dirty="0">
                <a:solidFill>
                  <a:srgbClr val="FF0000"/>
                </a:solidFill>
                <a:latin typeface="微软雅黑" pitchFamily="34" charset="-122"/>
                <a:ea typeface="微软雅黑" pitchFamily="34" charset="-122"/>
              </a:rPr>
              <a:t>习总书记论如何做一名合格的党员</a:t>
            </a:r>
          </a:p>
        </p:txBody>
      </p:sp>
      <p:cxnSp>
        <p:nvCxnSpPr>
          <p:cNvPr id="5" name="直接连接符 4"/>
          <p:cNvCxnSpPr/>
          <p:nvPr/>
        </p:nvCxnSpPr>
        <p:spPr>
          <a:xfrm>
            <a:off x="1916488" y="3206477"/>
            <a:ext cx="61839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916488" y="3278485"/>
            <a:ext cx="61839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29033" y="1424780"/>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261320" y="40119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1916488" y="1995686"/>
            <a:ext cx="1080120" cy="1080120"/>
            <a:chOff x="1916488" y="1995686"/>
            <a:chExt cx="1080120" cy="1080120"/>
          </a:xfrm>
        </p:grpSpPr>
        <p:sp>
          <p:nvSpPr>
            <p:cNvPr id="10" name="矩形 9"/>
            <p:cNvSpPr/>
            <p:nvPr/>
          </p:nvSpPr>
          <p:spPr>
            <a:xfrm>
              <a:off x="1916488" y="1995686"/>
              <a:ext cx="999329" cy="1080120"/>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0"/>
            <p:cNvSpPr txBox="1"/>
            <p:nvPr/>
          </p:nvSpPr>
          <p:spPr>
            <a:xfrm>
              <a:off x="2048991" y="2181801"/>
              <a:ext cx="947617" cy="707887"/>
            </a:xfrm>
            <a:prstGeom prst="rect">
              <a:avLst/>
            </a:prstGeom>
            <a:noFill/>
          </p:spPr>
          <p:txBody>
            <a:bodyPr wrap="square" rtlCol="0">
              <a:spAutoFit/>
            </a:bodyPr>
            <a:lstStyle/>
            <a:p>
              <a:r>
                <a:rPr lang="en-US" altLang="zh-CN"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03</a:t>
              </a:r>
              <a:endParaRPr lang="zh-CN" altLang="en-US"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Tree>
    <p:extLst>
      <p:ext uri="{BB962C8B-B14F-4D97-AF65-F5344CB8AC3E}">
        <p14:creationId xmlns:p14="http://schemas.microsoft.com/office/powerpoint/2010/main" xmlns="" val="3741415378"/>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randombar(horizontal)">
                                      <p:cBhvr>
                                        <p:cTn id="13" dur="500"/>
                                        <p:tgtEl>
                                          <p:spTgt spid="57"/>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par>
                          <p:cTn id="23" fill="hold">
                            <p:stCondLst>
                              <p:cond delay="4000"/>
                            </p:stCondLst>
                            <p:childTnLst>
                              <p:par>
                                <p:cTn id="24" presetID="2" presetClass="entr" presetSubtype="4"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1000" fill="hold"/>
                                        <p:tgtEl>
                                          <p:spTgt spid="51"/>
                                        </p:tgtEl>
                                        <p:attrNameLst>
                                          <p:attrName>ppt_x</p:attrName>
                                        </p:attrNameLst>
                                      </p:cBhvr>
                                      <p:tavLst>
                                        <p:tav tm="0">
                                          <p:val>
                                            <p:strVal val="#ppt_x"/>
                                          </p:val>
                                        </p:tav>
                                        <p:tav tm="100000">
                                          <p:val>
                                            <p:strVal val="#ppt_x"/>
                                          </p:val>
                                        </p:tav>
                                      </p:tavLst>
                                    </p:anim>
                                    <p:anim calcmode="lin" valueType="num">
                                      <p:cBhvr additive="base">
                                        <p:cTn id="27" dur="10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6400"/>
                            </p:stCondLst>
                            <p:childTnLst>
                              <p:par>
                                <p:cTn id="29" presetID="16" presetClass="entr" presetSubtype="2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6900"/>
                            </p:stCondLst>
                            <p:childTnLst>
                              <p:par>
                                <p:cTn id="33" presetID="16" presetClass="entr" presetSubtype="21"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arn(inVertical)">
                                      <p:cBhvr>
                                        <p:cTn id="3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950390" y="247749"/>
            <a:ext cx="2801836" cy="307777"/>
          </a:xfrm>
          <a:prstGeom prst="rect">
            <a:avLst/>
          </a:prstGeom>
          <a:noFill/>
        </p:spPr>
        <p:txBody>
          <a:bodyPr wrap="square" rtlCol="0">
            <a:spAutoFit/>
          </a:bodyPr>
          <a:lstStyle/>
          <a:p>
            <a:r>
              <a:rPr lang="zh-CN" altLang="en-US" sz="1400" b="1" dirty="0">
                <a:solidFill>
                  <a:srgbClr val="FFFF00"/>
                </a:solidFill>
                <a:latin typeface="微软雅黑" pitchFamily="34" charset="-122"/>
                <a:ea typeface="微软雅黑" pitchFamily="34" charset="-122"/>
              </a:rPr>
              <a:t>习总书记论如何做一名合格党员</a:t>
            </a:r>
          </a:p>
        </p:txBody>
      </p:sp>
      <p:sp>
        <p:nvSpPr>
          <p:cNvPr id="7" name="矩形 6"/>
          <p:cNvSpPr/>
          <p:nvPr/>
        </p:nvSpPr>
        <p:spPr>
          <a:xfrm>
            <a:off x="3286303" y="2203454"/>
            <a:ext cx="3416320" cy="369332"/>
          </a:xfrm>
          <a:prstGeom prst="rect">
            <a:avLst/>
          </a:prstGeom>
          <a:ln w="19050">
            <a:solidFill>
              <a:srgbClr val="FF0000"/>
            </a:solidFill>
          </a:ln>
        </p:spPr>
        <p:txBody>
          <a:bodyPr wrap="none">
            <a:spAutoFit/>
          </a:bodyPr>
          <a:lstStyle/>
          <a:p>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党员要遵守党章、加强党性</a:t>
            </a: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12" name="矩形 11"/>
          <p:cNvSpPr/>
          <p:nvPr/>
        </p:nvSpPr>
        <p:spPr>
          <a:xfrm>
            <a:off x="3286303" y="2770226"/>
            <a:ext cx="3416320" cy="369332"/>
          </a:xfrm>
          <a:prstGeom prst="rect">
            <a:avLst/>
          </a:prstGeom>
          <a:ln w="19050">
            <a:solidFill>
              <a:srgbClr val="FF0000"/>
            </a:solidFill>
          </a:ln>
        </p:spPr>
        <p:txBody>
          <a:bodyPr wrap="none">
            <a:spAutoFit/>
          </a:bodyPr>
          <a:lstStyle/>
          <a:p>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党员要坚定信念、加强学习</a:t>
            </a:r>
            <a:r>
              <a:rPr lang="en-US" altLang="zh-CN" b="1"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5" name="矩形 14"/>
          <p:cNvSpPr/>
          <p:nvPr/>
        </p:nvSpPr>
        <p:spPr>
          <a:xfrm>
            <a:off x="3286303" y="3274282"/>
            <a:ext cx="3416320" cy="369332"/>
          </a:xfrm>
          <a:prstGeom prst="rect">
            <a:avLst/>
          </a:prstGeom>
          <a:ln w="19050">
            <a:solidFill>
              <a:srgbClr val="FF0000"/>
            </a:solidFill>
          </a:ln>
        </p:spPr>
        <p:txBody>
          <a:bodyPr wrap="none">
            <a:spAutoFit/>
          </a:bodyPr>
          <a:lstStyle/>
          <a:p>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党员要遵纪守法、廉洁正派</a:t>
            </a:r>
            <a:r>
              <a:rPr lang="en-US" altLang="zh-CN" b="1"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6" name="矩形 15"/>
          <p:cNvSpPr/>
          <p:nvPr/>
        </p:nvSpPr>
        <p:spPr>
          <a:xfrm>
            <a:off x="3286303" y="3850346"/>
            <a:ext cx="3877985" cy="369332"/>
          </a:xfrm>
          <a:prstGeom prst="rect">
            <a:avLst/>
          </a:prstGeom>
          <a:ln w="19050">
            <a:solidFill>
              <a:srgbClr val="FF0000"/>
            </a:solidFill>
          </a:ln>
        </p:spPr>
        <p:txBody>
          <a:bodyPr wrap="none">
            <a:spAutoFit/>
          </a:bodyPr>
          <a:lstStyle/>
          <a:p>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党员要向榜样学习、向群众学习</a:t>
            </a:r>
            <a:r>
              <a:rPr lang="en-US" altLang="zh-CN" b="1"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8" name="TextBox 177"/>
          <p:cNvSpPr txBox="1"/>
          <p:nvPr/>
        </p:nvSpPr>
        <p:spPr>
          <a:xfrm>
            <a:off x="1547664" y="1567804"/>
            <a:ext cx="3456384" cy="461665"/>
          </a:xfrm>
          <a:prstGeom prst="rect">
            <a:avLst/>
          </a:prstGeom>
          <a:solidFill>
            <a:srgbClr val="FF0000"/>
          </a:solidFill>
        </p:spPr>
        <p:txBody>
          <a:bodyPr wrap="square" rtlCol="0">
            <a:spAutoFit/>
          </a:bodyPr>
          <a:lstStyle/>
          <a:p>
            <a:r>
              <a:rPr lang="zh-CN" altLang="en-US" sz="2400" b="1" dirty="0">
                <a:solidFill>
                  <a:schemeClr val="bg1"/>
                </a:solidFill>
                <a:latin typeface="微软雅黑" pitchFamily="34" charset="-122"/>
                <a:ea typeface="微软雅黑" pitchFamily="34" charset="-122"/>
              </a:rPr>
              <a:t>做一个合格党员的标准</a:t>
            </a:r>
          </a:p>
        </p:txBody>
      </p:sp>
      <p:grpSp>
        <p:nvGrpSpPr>
          <p:cNvPr id="6" name="组合 5"/>
          <p:cNvGrpSpPr/>
          <p:nvPr/>
        </p:nvGrpSpPr>
        <p:grpSpPr>
          <a:xfrm>
            <a:off x="2739673" y="2203454"/>
            <a:ext cx="421601" cy="377588"/>
            <a:chOff x="2739673" y="2203454"/>
            <a:chExt cx="421601" cy="377588"/>
          </a:xfrm>
        </p:grpSpPr>
        <p:sp>
          <p:nvSpPr>
            <p:cNvPr id="17" name="矩形 16"/>
            <p:cNvSpPr/>
            <p:nvPr/>
          </p:nvSpPr>
          <p:spPr>
            <a:xfrm>
              <a:off x="2739673" y="2203454"/>
              <a:ext cx="421601"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39673" y="2211710"/>
              <a:ext cx="418704" cy="369332"/>
            </a:xfrm>
            <a:prstGeom prst="rect">
              <a:avLst/>
            </a:prstGeom>
          </p:spPr>
          <p:txBody>
            <a:bodyPr wrap="none">
              <a:spAutoFit/>
            </a:bodyPr>
            <a:lstStyle/>
            <a:p>
              <a:r>
                <a:rPr lang="en-US" altLang="zh-CN" dirty="0">
                  <a:solidFill>
                    <a:schemeClr val="bg1"/>
                  </a:solidFill>
                </a:rPr>
                <a:t>01</a:t>
              </a:r>
              <a:endParaRPr lang="zh-CN" altLang="en-US" dirty="0">
                <a:solidFill>
                  <a:schemeClr val="bg1"/>
                </a:solidFill>
              </a:endParaRPr>
            </a:p>
          </p:txBody>
        </p:sp>
      </p:grpSp>
      <p:grpSp>
        <p:nvGrpSpPr>
          <p:cNvPr id="20" name="组合 19"/>
          <p:cNvGrpSpPr/>
          <p:nvPr/>
        </p:nvGrpSpPr>
        <p:grpSpPr>
          <a:xfrm>
            <a:off x="2739673" y="2761970"/>
            <a:ext cx="421601" cy="377588"/>
            <a:chOff x="2739673" y="2761970"/>
            <a:chExt cx="421601" cy="377588"/>
          </a:xfrm>
        </p:grpSpPr>
        <p:sp>
          <p:nvSpPr>
            <p:cNvPr id="22" name="矩形 21"/>
            <p:cNvSpPr/>
            <p:nvPr/>
          </p:nvSpPr>
          <p:spPr>
            <a:xfrm>
              <a:off x="2739673" y="2761970"/>
              <a:ext cx="421601"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739673" y="2770226"/>
              <a:ext cx="418704" cy="369332"/>
            </a:xfrm>
            <a:prstGeom prst="rect">
              <a:avLst/>
            </a:prstGeom>
          </p:spPr>
          <p:txBody>
            <a:bodyPr wrap="none">
              <a:spAutoFit/>
            </a:bodyPr>
            <a:lstStyle/>
            <a:p>
              <a:r>
                <a:rPr lang="en-US" altLang="zh-CN" dirty="0">
                  <a:solidFill>
                    <a:schemeClr val="bg1"/>
                  </a:solidFill>
                </a:rPr>
                <a:t>02</a:t>
              </a:r>
              <a:endParaRPr lang="zh-CN" altLang="en-US" dirty="0">
                <a:solidFill>
                  <a:schemeClr val="bg1"/>
                </a:solidFill>
              </a:endParaRPr>
            </a:p>
          </p:txBody>
        </p:sp>
      </p:grpSp>
      <p:grpSp>
        <p:nvGrpSpPr>
          <p:cNvPr id="21" name="组合 20"/>
          <p:cNvGrpSpPr/>
          <p:nvPr/>
        </p:nvGrpSpPr>
        <p:grpSpPr>
          <a:xfrm>
            <a:off x="2739673" y="3274282"/>
            <a:ext cx="421601" cy="377588"/>
            <a:chOff x="2739673" y="3274282"/>
            <a:chExt cx="421601" cy="377588"/>
          </a:xfrm>
        </p:grpSpPr>
        <p:sp>
          <p:nvSpPr>
            <p:cNvPr id="24" name="矩形 23"/>
            <p:cNvSpPr/>
            <p:nvPr/>
          </p:nvSpPr>
          <p:spPr>
            <a:xfrm>
              <a:off x="2739673" y="3274282"/>
              <a:ext cx="421601"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739673" y="3282538"/>
              <a:ext cx="418704" cy="369332"/>
            </a:xfrm>
            <a:prstGeom prst="rect">
              <a:avLst/>
            </a:prstGeom>
          </p:spPr>
          <p:txBody>
            <a:bodyPr wrap="none">
              <a:spAutoFit/>
            </a:bodyPr>
            <a:lstStyle/>
            <a:p>
              <a:r>
                <a:rPr lang="en-US" altLang="zh-CN" dirty="0">
                  <a:solidFill>
                    <a:schemeClr val="bg1"/>
                  </a:solidFill>
                </a:rPr>
                <a:t>03</a:t>
              </a:r>
              <a:endParaRPr lang="zh-CN" altLang="en-US" dirty="0">
                <a:solidFill>
                  <a:schemeClr val="bg1"/>
                </a:solidFill>
              </a:endParaRPr>
            </a:p>
          </p:txBody>
        </p:sp>
      </p:grpSp>
      <p:grpSp>
        <p:nvGrpSpPr>
          <p:cNvPr id="28" name="组合 27"/>
          <p:cNvGrpSpPr/>
          <p:nvPr/>
        </p:nvGrpSpPr>
        <p:grpSpPr>
          <a:xfrm>
            <a:off x="2739673" y="3850346"/>
            <a:ext cx="421601" cy="377588"/>
            <a:chOff x="2739673" y="3850346"/>
            <a:chExt cx="421601" cy="377588"/>
          </a:xfrm>
        </p:grpSpPr>
        <p:sp>
          <p:nvSpPr>
            <p:cNvPr id="26" name="矩形 25"/>
            <p:cNvSpPr/>
            <p:nvPr/>
          </p:nvSpPr>
          <p:spPr>
            <a:xfrm>
              <a:off x="2739673" y="3850346"/>
              <a:ext cx="421601"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739673" y="3858602"/>
              <a:ext cx="418704" cy="369332"/>
            </a:xfrm>
            <a:prstGeom prst="rect">
              <a:avLst/>
            </a:prstGeom>
          </p:spPr>
          <p:txBody>
            <a:bodyPr wrap="none">
              <a:spAutoFit/>
            </a:bodyPr>
            <a:lstStyle/>
            <a:p>
              <a:r>
                <a:rPr lang="en-US" altLang="zh-CN" dirty="0">
                  <a:solidFill>
                    <a:schemeClr val="bg1"/>
                  </a:solidFill>
                </a:rPr>
                <a:t>04</a:t>
              </a:r>
              <a:endParaRPr lang="zh-CN" altLang="en-US" dirty="0">
                <a:solidFill>
                  <a:schemeClr val="bg1"/>
                </a:solidFill>
              </a:endParaRPr>
            </a:p>
          </p:txBody>
        </p:sp>
      </p:grpSp>
    </p:spTree>
    <p:extLst>
      <p:ext uri="{BB962C8B-B14F-4D97-AF65-F5344CB8AC3E}">
        <p14:creationId xmlns:p14="http://schemas.microsoft.com/office/powerpoint/2010/main" xmlns="" val="3666679363"/>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250" fill="hold"/>
                                        <p:tgtEl>
                                          <p:spTgt spid="18"/>
                                        </p:tgtEl>
                                        <p:attrNameLst>
                                          <p:attrName>ppt_x</p:attrName>
                                        </p:attrNameLst>
                                      </p:cBhvr>
                                      <p:tavLst>
                                        <p:tav tm="0">
                                          <p:val>
                                            <p:strVal val="#ppt_x"/>
                                          </p:val>
                                        </p:tav>
                                        <p:tav tm="100000">
                                          <p:val>
                                            <p:strVal val="#ppt_x"/>
                                          </p:val>
                                        </p:tav>
                                      </p:tavLst>
                                    </p:anim>
                                    <p:anim calcmode="lin" valueType="num">
                                      <p:cBhvr additive="base">
                                        <p:cTn id="41" dur="25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4250"/>
                            </p:stCondLst>
                            <p:childTnLst>
                              <p:par>
                                <p:cTn id="43" presetID="2" presetClass="entr" presetSubtype="12"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0-#ppt_w/2"/>
                                          </p:val>
                                        </p:tav>
                                        <p:tav tm="100000">
                                          <p:val>
                                            <p:strVal val="#ppt_x"/>
                                          </p:val>
                                        </p:tav>
                                      </p:tavLst>
                                    </p:anim>
                                    <p:anim calcmode="lin" valueType="num">
                                      <p:cBhvr additive="base">
                                        <p:cTn id="46" dur="5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1000"/>
                                        <p:tgtEl>
                                          <p:spTgt spid="7"/>
                                        </p:tgtEl>
                                      </p:cBhvr>
                                    </p:animEffect>
                                  </p:childTnLst>
                                </p:cTn>
                              </p:par>
                            </p:childTnLst>
                          </p:cTn>
                        </p:par>
                        <p:par>
                          <p:cTn id="51" fill="hold">
                            <p:stCondLst>
                              <p:cond delay="5750"/>
                            </p:stCondLst>
                            <p:childTnLst>
                              <p:par>
                                <p:cTn id="52" presetID="2" presetClass="entr" presetSubtype="12"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0-#ppt_w/2"/>
                                          </p:val>
                                        </p:tav>
                                        <p:tav tm="100000">
                                          <p:val>
                                            <p:strVal val="#ppt_x"/>
                                          </p:val>
                                        </p:tav>
                                      </p:tavLst>
                                    </p:anim>
                                    <p:anim calcmode="lin" valueType="num">
                                      <p:cBhvr additive="base">
                                        <p:cTn id="55" dur="500" fill="hold"/>
                                        <p:tgtEl>
                                          <p:spTgt spid="20"/>
                                        </p:tgtEl>
                                        <p:attrNameLst>
                                          <p:attrName>ppt_y</p:attrName>
                                        </p:attrNameLst>
                                      </p:cBhvr>
                                      <p:tavLst>
                                        <p:tav tm="0">
                                          <p:val>
                                            <p:strVal val="1+#ppt_h/2"/>
                                          </p:val>
                                        </p:tav>
                                        <p:tav tm="100000">
                                          <p:val>
                                            <p:strVal val="#ppt_y"/>
                                          </p:val>
                                        </p:tav>
                                      </p:tavLst>
                                    </p:anim>
                                  </p:childTnLst>
                                </p:cTn>
                              </p:par>
                            </p:childTnLst>
                          </p:cTn>
                        </p:par>
                        <p:par>
                          <p:cTn id="56" fill="hold">
                            <p:stCondLst>
                              <p:cond delay="625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1000"/>
                                        <p:tgtEl>
                                          <p:spTgt spid="12"/>
                                        </p:tgtEl>
                                      </p:cBhvr>
                                    </p:animEffect>
                                  </p:childTnLst>
                                </p:cTn>
                              </p:par>
                            </p:childTnLst>
                          </p:cTn>
                        </p:par>
                        <p:par>
                          <p:cTn id="60" fill="hold">
                            <p:stCondLst>
                              <p:cond delay="7250"/>
                            </p:stCondLst>
                            <p:childTnLst>
                              <p:par>
                                <p:cTn id="61" presetID="2" presetClass="entr" presetSubtype="12"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par>
                          <p:cTn id="65" fill="hold">
                            <p:stCondLst>
                              <p:cond delay="7750"/>
                            </p:stCondLst>
                            <p:childTnLst>
                              <p:par>
                                <p:cTn id="66" presetID="22" presetClass="entr" presetSubtype="8"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1000"/>
                                        <p:tgtEl>
                                          <p:spTgt spid="15"/>
                                        </p:tgtEl>
                                      </p:cBhvr>
                                    </p:animEffect>
                                  </p:childTnLst>
                                </p:cTn>
                              </p:par>
                            </p:childTnLst>
                          </p:cTn>
                        </p:par>
                        <p:par>
                          <p:cTn id="69" fill="hold">
                            <p:stCondLst>
                              <p:cond delay="8750"/>
                            </p:stCondLst>
                            <p:childTnLst>
                              <p:par>
                                <p:cTn id="70" presetID="2" presetClass="entr" presetSubtype="12"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500" fill="hold"/>
                                        <p:tgtEl>
                                          <p:spTgt spid="28"/>
                                        </p:tgtEl>
                                        <p:attrNameLst>
                                          <p:attrName>ppt_x</p:attrName>
                                        </p:attrNameLst>
                                      </p:cBhvr>
                                      <p:tavLst>
                                        <p:tav tm="0">
                                          <p:val>
                                            <p:strVal val="0-#ppt_w/2"/>
                                          </p:val>
                                        </p:tav>
                                        <p:tav tm="100000">
                                          <p:val>
                                            <p:strVal val="#ppt_x"/>
                                          </p:val>
                                        </p:tav>
                                      </p:tavLst>
                                    </p:anim>
                                    <p:anim calcmode="lin" valueType="num">
                                      <p:cBhvr additive="base">
                                        <p:cTn id="73" dur="500" fill="hold"/>
                                        <p:tgtEl>
                                          <p:spTgt spid="28"/>
                                        </p:tgtEl>
                                        <p:attrNameLst>
                                          <p:attrName>ppt_y</p:attrName>
                                        </p:attrNameLst>
                                      </p:cBhvr>
                                      <p:tavLst>
                                        <p:tav tm="0">
                                          <p:val>
                                            <p:strVal val="1+#ppt_h/2"/>
                                          </p:val>
                                        </p:tav>
                                        <p:tav tm="100000">
                                          <p:val>
                                            <p:strVal val="#ppt_y"/>
                                          </p:val>
                                        </p:tav>
                                      </p:tavLst>
                                    </p:anim>
                                  </p:childTnLst>
                                </p:cTn>
                              </p:par>
                            </p:childTnLst>
                          </p:cTn>
                        </p:par>
                        <p:par>
                          <p:cTn id="74" fill="hold">
                            <p:stCondLst>
                              <p:cond delay="9250"/>
                            </p:stCondLst>
                            <p:childTnLst>
                              <p:par>
                                <p:cTn id="75" presetID="22" presetClass="entr" presetSubtype="8"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12" grpId="0" animBg="1"/>
      <p:bldP spid="15" grpId="0" animBg="1"/>
      <p:bldP spid="16"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950390" y="247749"/>
            <a:ext cx="2801836" cy="307777"/>
          </a:xfrm>
          <a:prstGeom prst="rect">
            <a:avLst/>
          </a:prstGeom>
          <a:noFill/>
        </p:spPr>
        <p:txBody>
          <a:bodyPr wrap="square" rtlCol="0">
            <a:spAutoFit/>
          </a:bodyPr>
          <a:lstStyle/>
          <a:p>
            <a:r>
              <a:rPr lang="zh-CN" altLang="en-US" sz="1400" b="1" dirty="0">
                <a:solidFill>
                  <a:srgbClr val="FFFF00"/>
                </a:solidFill>
                <a:latin typeface="微软雅黑" pitchFamily="34" charset="-122"/>
                <a:ea typeface="微软雅黑" pitchFamily="34" charset="-122"/>
              </a:rPr>
              <a:t>习总书记论如何做一名合格党员</a:t>
            </a:r>
          </a:p>
        </p:txBody>
      </p:sp>
      <p:sp>
        <p:nvSpPr>
          <p:cNvPr id="7" name="矩形 6"/>
          <p:cNvSpPr/>
          <p:nvPr/>
        </p:nvSpPr>
        <p:spPr>
          <a:xfrm>
            <a:off x="2531087" y="1383199"/>
            <a:ext cx="3521221"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党员要遵守党章、加强党性</a:t>
            </a:r>
            <a:r>
              <a:rPr lang="en-US" altLang="zh-CN" b="1" dirty="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sp>
        <p:nvSpPr>
          <p:cNvPr id="6" name="矩形 5"/>
          <p:cNvSpPr/>
          <p:nvPr/>
        </p:nvSpPr>
        <p:spPr>
          <a:xfrm>
            <a:off x="2572317" y="2456068"/>
            <a:ext cx="4682906" cy="460382"/>
          </a:xfrm>
          <a:prstGeom prst="rect">
            <a:avLst/>
          </a:prstGeom>
        </p:spPr>
        <p:txBody>
          <a:bodyPr wrap="square">
            <a:spAutoFit/>
          </a:bodyPr>
          <a:lstStyle/>
          <a:p>
            <a:pPr>
              <a:lnSpc>
                <a:spcPct val="150000"/>
              </a:lnSpc>
            </a:pPr>
            <a:r>
              <a:rPr lang="zh-CN" altLang="en-US" b="1" dirty="0"/>
              <a:t>每一个共产党员都要牢固树立党章意识</a:t>
            </a:r>
            <a:endParaRPr lang="zh-CN" altLang="en-US" dirty="0">
              <a:effectLst/>
            </a:endParaRPr>
          </a:p>
        </p:txBody>
      </p:sp>
      <p:sp>
        <p:nvSpPr>
          <p:cNvPr id="17" name="矩形 16"/>
          <p:cNvSpPr/>
          <p:nvPr/>
        </p:nvSpPr>
        <p:spPr>
          <a:xfrm>
            <a:off x="2572317" y="3613979"/>
            <a:ext cx="5035707" cy="460382"/>
          </a:xfrm>
          <a:prstGeom prst="rect">
            <a:avLst/>
          </a:prstGeom>
        </p:spPr>
        <p:txBody>
          <a:bodyPr wrap="square">
            <a:spAutoFit/>
          </a:bodyPr>
          <a:lstStyle/>
          <a:p>
            <a:pPr>
              <a:lnSpc>
                <a:spcPct val="150000"/>
              </a:lnSpc>
            </a:pPr>
            <a:r>
              <a:rPr lang="zh-CN" altLang="en-US" b="1" dirty="0"/>
              <a:t>党性是党员干部立身、立业、立言、立德的基石</a:t>
            </a:r>
            <a:endParaRPr lang="zh-CN" altLang="en-US" dirty="0">
              <a:effectLst/>
            </a:endParaRPr>
          </a:p>
        </p:txBody>
      </p:sp>
      <p:sp>
        <p:nvSpPr>
          <p:cNvPr id="19" name="矩形 18"/>
          <p:cNvSpPr/>
          <p:nvPr/>
        </p:nvSpPr>
        <p:spPr>
          <a:xfrm>
            <a:off x="2572317" y="1995686"/>
            <a:ext cx="3438762" cy="460382"/>
          </a:xfrm>
          <a:prstGeom prst="rect">
            <a:avLst/>
          </a:prstGeom>
          <a:noFill/>
          <a:ln w="19050">
            <a:solidFill>
              <a:srgbClr val="FF0000"/>
            </a:solidFill>
          </a:ln>
        </p:spPr>
        <p:txBody>
          <a:bodyPr wrap="none">
            <a:spAutoFit/>
          </a:bodyPr>
          <a:lstStyle/>
          <a:p>
            <a:pPr>
              <a:lnSpc>
                <a:spcPct val="150000"/>
              </a:lnSpc>
            </a:pPr>
            <a:r>
              <a:rPr lang="zh-CN" altLang="en-US" b="1" dirty="0">
                <a:solidFill>
                  <a:srgbClr val="FF0000"/>
                </a:solidFill>
              </a:rPr>
              <a:t>党章是全党必须遵循的总规矩：</a:t>
            </a:r>
            <a:endParaRPr lang="zh-CN" altLang="en-US" dirty="0">
              <a:solidFill>
                <a:srgbClr val="FF0000"/>
              </a:solidFill>
            </a:endParaRPr>
          </a:p>
        </p:txBody>
      </p:sp>
      <p:sp>
        <p:nvSpPr>
          <p:cNvPr id="20" name="矩形 19"/>
          <p:cNvSpPr/>
          <p:nvPr/>
        </p:nvSpPr>
        <p:spPr>
          <a:xfrm>
            <a:off x="2572317" y="3147814"/>
            <a:ext cx="2741456" cy="460382"/>
          </a:xfrm>
          <a:prstGeom prst="rect">
            <a:avLst/>
          </a:prstGeom>
          <a:noFill/>
          <a:ln w="19050">
            <a:solidFill>
              <a:srgbClr val="FF0000"/>
            </a:solidFill>
          </a:ln>
        </p:spPr>
        <p:txBody>
          <a:bodyPr wrap="none">
            <a:spAutoFit/>
          </a:bodyPr>
          <a:lstStyle/>
          <a:p>
            <a:pPr>
              <a:lnSpc>
                <a:spcPct val="150000"/>
              </a:lnSpc>
            </a:pPr>
            <a:r>
              <a:rPr lang="zh-CN" altLang="en-US" b="1" dirty="0">
                <a:solidFill>
                  <a:srgbClr val="FF0000"/>
                </a:solidFill>
              </a:rPr>
              <a:t>坚守共产党人精神追求：</a:t>
            </a:r>
            <a:endParaRPr lang="zh-CN" altLang="en-US" dirty="0">
              <a:solidFill>
                <a:srgbClr val="FF0000"/>
              </a:solidFill>
            </a:endParaRPr>
          </a:p>
        </p:txBody>
      </p:sp>
      <p:pic>
        <p:nvPicPr>
          <p:cNvPr id="23"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603525" y="1492496"/>
            <a:ext cx="1747885" cy="1796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7171079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850"/>
                                        <p:tgtEl>
                                          <p:spTgt spid="23"/>
                                        </p:tgtEl>
                                      </p:cBhvr>
                                    </p:animEffect>
                                  </p:childTnLst>
                                </p:cTn>
                              </p:par>
                            </p:childTnLst>
                          </p:cTn>
                        </p:par>
                        <p:par>
                          <p:cTn id="40" fill="hold">
                            <p:stCondLst>
                              <p:cond delay="4350"/>
                            </p:stCondLst>
                            <p:childTnLst>
                              <p:par>
                                <p:cTn id="41" presetID="47"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750"/>
                                        <p:tgtEl>
                                          <p:spTgt spid="7"/>
                                        </p:tgtEl>
                                      </p:cBhvr>
                                    </p:animEffect>
                                    <p:anim calcmode="lin" valueType="num">
                                      <p:cBhvr>
                                        <p:cTn id="44" dur="750" fill="hold"/>
                                        <p:tgtEl>
                                          <p:spTgt spid="7"/>
                                        </p:tgtEl>
                                        <p:attrNameLst>
                                          <p:attrName>ppt_x</p:attrName>
                                        </p:attrNameLst>
                                      </p:cBhvr>
                                      <p:tavLst>
                                        <p:tav tm="0">
                                          <p:val>
                                            <p:strVal val="#ppt_x"/>
                                          </p:val>
                                        </p:tav>
                                        <p:tav tm="100000">
                                          <p:val>
                                            <p:strVal val="#ppt_x"/>
                                          </p:val>
                                        </p:tav>
                                      </p:tavLst>
                                    </p:anim>
                                    <p:anim calcmode="lin" valueType="num">
                                      <p:cBhvr>
                                        <p:cTn id="45" dur="75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5100"/>
                            </p:stCondLst>
                            <p:childTnLst>
                              <p:par>
                                <p:cTn id="47" presetID="1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1000"/>
                                        <p:tgtEl>
                                          <p:spTgt spid="19"/>
                                        </p:tgtEl>
                                        <p:attrNameLst>
                                          <p:attrName>ppt_y</p:attrName>
                                        </p:attrNameLst>
                                      </p:cBhvr>
                                      <p:tavLst>
                                        <p:tav tm="0">
                                          <p:val>
                                            <p:strVal val="#ppt_y+#ppt_h*1.125000"/>
                                          </p:val>
                                        </p:tav>
                                        <p:tav tm="100000">
                                          <p:val>
                                            <p:strVal val="#ppt_y"/>
                                          </p:val>
                                        </p:tav>
                                      </p:tavLst>
                                    </p:anim>
                                    <p:animEffect transition="in" filter="wipe(up)">
                                      <p:cBhvr>
                                        <p:cTn id="50" dur="1000"/>
                                        <p:tgtEl>
                                          <p:spTgt spid="19"/>
                                        </p:tgtEl>
                                      </p:cBhvr>
                                    </p:animEffect>
                                  </p:childTnLst>
                                </p:cTn>
                              </p:par>
                            </p:childTnLst>
                          </p:cTn>
                        </p:par>
                        <p:par>
                          <p:cTn id="51" fill="hold">
                            <p:stCondLst>
                              <p:cond delay="6100"/>
                            </p:stCondLst>
                            <p:childTnLst>
                              <p:par>
                                <p:cTn id="52" presetID="12" presetClass="entr" presetSubtype="1"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1000"/>
                                        <p:tgtEl>
                                          <p:spTgt spid="6"/>
                                        </p:tgtEl>
                                        <p:attrNameLst>
                                          <p:attrName>ppt_y</p:attrName>
                                        </p:attrNameLst>
                                      </p:cBhvr>
                                      <p:tavLst>
                                        <p:tav tm="0">
                                          <p:val>
                                            <p:strVal val="#ppt_y-#ppt_h*1.125000"/>
                                          </p:val>
                                        </p:tav>
                                        <p:tav tm="100000">
                                          <p:val>
                                            <p:strVal val="#ppt_y"/>
                                          </p:val>
                                        </p:tav>
                                      </p:tavLst>
                                    </p:anim>
                                    <p:animEffect transition="in" filter="wipe(down)">
                                      <p:cBhvr>
                                        <p:cTn id="55" dur="1000"/>
                                        <p:tgtEl>
                                          <p:spTgt spid="6"/>
                                        </p:tgtEl>
                                      </p:cBhvr>
                                    </p:animEffect>
                                  </p:childTnLst>
                                </p:cTn>
                              </p:par>
                            </p:childTnLst>
                          </p:cTn>
                        </p:par>
                        <p:par>
                          <p:cTn id="56" fill="hold">
                            <p:stCondLst>
                              <p:cond delay="7100"/>
                            </p:stCondLst>
                            <p:childTnLst>
                              <p:par>
                                <p:cTn id="57" presetID="12" presetClass="entr" presetSubtype="4"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1000"/>
                                        <p:tgtEl>
                                          <p:spTgt spid="20"/>
                                        </p:tgtEl>
                                        <p:attrNameLst>
                                          <p:attrName>ppt_y</p:attrName>
                                        </p:attrNameLst>
                                      </p:cBhvr>
                                      <p:tavLst>
                                        <p:tav tm="0">
                                          <p:val>
                                            <p:strVal val="#ppt_y+#ppt_h*1.125000"/>
                                          </p:val>
                                        </p:tav>
                                        <p:tav tm="100000">
                                          <p:val>
                                            <p:strVal val="#ppt_y"/>
                                          </p:val>
                                        </p:tav>
                                      </p:tavLst>
                                    </p:anim>
                                    <p:animEffect transition="in" filter="wipe(up)">
                                      <p:cBhvr>
                                        <p:cTn id="60" dur="1000"/>
                                        <p:tgtEl>
                                          <p:spTgt spid="20"/>
                                        </p:tgtEl>
                                      </p:cBhvr>
                                    </p:animEffect>
                                  </p:childTnLst>
                                </p:cTn>
                              </p:par>
                            </p:childTnLst>
                          </p:cTn>
                        </p:par>
                        <p:par>
                          <p:cTn id="61" fill="hold">
                            <p:stCondLst>
                              <p:cond delay="8100"/>
                            </p:stCondLst>
                            <p:childTnLst>
                              <p:par>
                                <p:cTn id="62" presetID="1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1000"/>
                                        <p:tgtEl>
                                          <p:spTgt spid="17"/>
                                        </p:tgtEl>
                                        <p:attrNameLst>
                                          <p:attrName>ppt_y</p:attrName>
                                        </p:attrNameLst>
                                      </p:cBhvr>
                                      <p:tavLst>
                                        <p:tav tm="0">
                                          <p:val>
                                            <p:strVal val="#ppt_y-#ppt_h*1.125000"/>
                                          </p:val>
                                        </p:tav>
                                        <p:tav tm="100000">
                                          <p:val>
                                            <p:strVal val="#ppt_y"/>
                                          </p:val>
                                        </p:tav>
                                      </p:tavLst>
                                    </p:anim>
                                    <p:animEffect transition="in" filter="wipe(down)">
                                      <p:cBhvr>
                                        <p:cTn id="6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animBg="1"/>
      <p:bldP spid="6" grpId="0"/>
      <p:bldP spid="17" grpId="0"/>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950390" y="247749"/>
            <a:ext cx="2801836" cy="307777"/>
          </a:xfrm>
          <a:prstGeom prst="rect">
            <a:avLst/>
          </a:prstGeom>
          <a:noFill/>
        </p:spPr>
        <p:txBody>
          <a:bodyPr wrap="square" rtlCol="0">
            <a:spAutoFit/>
          </a:bodyPr>
          <a:lstStyle/>
          <a:p>
            <a:r>
              <a:rPr lang="zh-CN" altLang="en-US" sz="1400" b="1" dirty="0">
                <a:solidFill>
                  <a:srgbClr val="FFFF00"/>
                </a:solidFill>
                <a:latin typeface="微软雅黑" pitchFamily="34" charset="-122"/>
                <a:ea typeface="微软雅黑" pitchFamily="34" charset="-122"/>
              </a:rPr>
              <a:t>习总书记论如何做一名合格党员</a:t>
            </a:r>
          </a:p>
        </p:txBody>
      </p:sp>
      <p:sp>
        <p:nvSpPr>
          <p:cNvPr id="18" name="矩形 17"/>
          <p:cNvSpPr/>
          <p:nvPr/>
        </p:nvSpPr>
        <p:spPr>
          <a:xfrm>
            <a:off x="2703168" y="1635646"/>
            <a:ext cx="4493538" cy="461665"/>
          </a:xfrm>
          <a:prstGeom prst="rect">
            <a:avLst/>
          </a:prstGeom>
          <a:solidFill>
            <a:srgbClr val="FF0000"/>
          </a:solidFill>
        </p:spPr>
        <p:txBody>
          <a:bodyPr wrap="none">
            <a:spAutoFit/>
          </a:bodyPr>
          <a:lstStyle/>
          <a:p>
            <a:r>
              <a:rPr lang="en-US" altLang="zh-CN" sz="2400" b="1" dirty="0">
                <a:solidFill>
                  <a:schemeClr val="bg1"/>
                </a:solidFill>
                <a:latin typeface="微软雅黑" pitchFamily="34" charset="-122"/>
                <a:ea typeface="微软雅黑" pitchFamily="34" charset="-122"/>
              </a:rPr>
              <a:t>【</a:t>
            </a:r>
            <a:r>
              <a:rPr lang="zh-CN" altLang="en-US" sz="2400" b="1" dirty="0">
                <a:solidFill>
                  <a:schemeClr val="bg1"/>
                </a:solidFill>
                <a:latin typeface="微软雅黑" pitchFamily="34" charset="-122"/>
                <a:ea typeface="微软雅黑" pitchFamily="34" charset="-122"/>
              </a:rPr>
              <a:t>党员要坚定信念、加强学习</a:t>
            </a:r>
            <a:r>
              <a:rPr lang="en-US" altLang="zh-CN" sz="2400" b="1"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19" name="矩形 18"/>
          <p:cNvSpPr/>
          <p:nvPr/>
        </p:nvSpPr>
        <p:spPr>
          <a:xfrm>
            <a:off x="2063485" y="2355726"/>
            <a:ext cx="6390456" cy="1168718"/>
          </a:xfrm>
          <a:prstGeom prst="rect">
            <a:avLst/>
          </a:prstGeom>
        </p:spPr>
        <p:txBody>
          <a:bodyPr wrap="square">
            <a:spAutoFit/>
          </a:bodyPr>
          <a:lstStyle/>
          <a:p>
            <a:pPr>
              <a:lnSpc>
                <a:spcPct val="150000"/>
              </a:lnSpc>
            </a:pPr>
            <a:r>
              <a:rPr lang="zh-CN" altLang="en-US" sz="1200" dirty="0"/>
              <a:t>坚定理想信念，坚守共产党人精神追求，始终是共产党人安身立命的根本。对马克思主义的信仰，对社会主义和共产主义的信念，是共产党人的政治灵魂，是共产党人经受住任何考验的精神支柱。形象地说，理想信念就是共产党人精神上的“钙”，没有理想信念，理想信念不坚定，精神上就会“缺钙”，就会得“软骨病”。</a:t>
            </a:r>
          </a:p>
        </p:txBody>
      </p:sp>
      <p:sp>
        <p:nvSpPr>
          <p:cNvPr id="6" name="矩形 5"/>
          <p:cNvSpPr/>
          <p:nvPr/>
        </p:nvSpPr>
        <p:spPr>
          <a:xfrm>
            <a:off x="2979973" y="3769177"/>
            <a:ext cx="5473968" cy="378630"/>
          </a:xfrm>
          <a:prstGeom prst="rect">
            <a:avLst/>
          </a:prstGeom>
          <a:noFill/>
          <a:ln w="28575">
            <a:noFill/>
          </a:ln>
        </p:spPr>
        <p:txBody>
          <a:bodyPr wrap="square">
            <a:spAutoFit/>
          </a:bodyPr>
          <a:lstStyle/>
          <a:p>
            <a:pPr>
              <a:lnSpc>
                <a:spcPct val="150000"/>
              </a:lnSpc>
            </a:pPr>
            <a:r>
              <a:rPr lang="en-US" altLang="zh-CN" sz="1400" dirty="0">
                <a:solidFill>
                  <a:srgbClr val="FF0000"/>
                </a:solidFill>
              </a:rPr>
              <a:t>——2012</a:t>
            </a:r>
            <a:r>
              <a:rPr lang="zh-CN" altLang="en-US" sz="1400" dirty="0">
                <a:solidFill>
                  <a:srgbClr val="FF0000"/>
                </a:solidFill>
              </a:rPr>
              <a:t>年</a:t>
            </a:r>
            <a:r>
              <a:rPr lang="en-US" altLang="zh-CN" sz="1400" dirty="0">
                <a:solidFill>
                  <a:srgbClr val="FF0000"/>
                </a:solidFill>
              </a:rPr>
              <a:t>11</a:t>
            </a:r>
            <a:r>
              <a:rPr lang="zh-CN" altLang="en-US" sz="1400" dirty="0">
                <a:solidFill>
                  <a:srgbClr val="FF0000"/>
                </a:solidFill>
              </a:rPr>
              <a:t>月</a:t>
            </a:r>
            <a:r>
              <a:rPr lang="en-US" altLang="zh-CN" sz="1400" dirty="0">
                <a:solidFill>
                  <a:srgbClr val="FF0000"/>
                </a:solidFill>
              </a:rPr>
              <a:t>17</a:t>
            </a:r>
            <a:r>
              <a:rPr lang="zh-CN" altLang="en-US" sz="1400" dirty="0">
                <a:solidFill>
                  <a:srgbClr val="FF0000"/>
                </a:solidFill>
              </a:rPr>
              <a:t>日在中共中央政治局第一次集体学习时的讲话</a:t>
            </a:r>
          </a:p>
        </p:txBody>
      </p:sp>
    </p:spTree>
    <p:extLst>
      <p:ext uri="{BB962C8B-B14F-4D97-AF65-F5344CB8AC3E}">
        <p14:creationId xmlns:p14="http://schemas.microsoft.com/office/powerpoint/2010/main" xmlns="" val="2753548022"/>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1000"/>
                                        <p:tgtEl>
                                          <p:spTgt spid="18"/>
                                        </p:tgtEl>
                                      </p:cBhvr>
                                    </p:animEffect>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iterate type="lt">
                                    <p:tmAbs val="100"/>
                                  </p:iterate>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8" grpId="0" animBg="1"/>
      <p:bldP spid="19"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15871"/>
            <a:ext cx="9174788" cy="5143500"/>
          </a:xfrm>
          <a:prstGeom prst="rect">
            <a:avLst/>
          </a:prstGeom>
        </p:spPr>
      </p:pic>
      <p:pic>
        <p:nvPicPr>
          <p:cNvPr id="46" name="图片 45"/>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80528" y="1424782"/>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261320" y="40119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660852" y="556815"/>
            <a:ext cx="3879814" cy="3399917"/>
            <a:chOff x="660852" y="556815"/>
            <a:chExt cx="3879814" cy="3399917"/>
          </a:xfrm>
        </p:grpSpPr>
        <p:pic>
          <p:nvPicPr>
            <p:cNvPr id="4098" name="Picture 2" descr="C:\Documents and Settings\Administrator\桌面\ppt\党政素材\未标423345345题-1.png"/>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13082" t="17828" r="15317" b="16288"/>
            <a:stretch/>
          </p:blipFill>
          <p:spPr bwMode="auto">
            <a:xfrm rot="1207128" flipH="1">
              <a:off x="660852" y="556815"/>
              <a:ext cx="3879814" cy="3399917"/>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C:\Documents and Settings\Administrator\桌面\ppt\党政素材\454354345.png"/>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5021" t="15513" r="18973" b="16488"/>
            <a:stretch/>
          </p:blipFill>
          <p:spPr bwMode="auto">
            <a:xfrm>
              <a:off x="1247582" y="1183076"/>
              <a:ext cx="2897321" cy="2771569"/>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1" name="Picture 2" descr="C:\Documents and Settings\Administrator\桌面\ppt\党政素材\未标423345345题-1.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3082" t="17828" r="15317" b="16288"/>
          <a:stretch/>
        </p:blipFill>
        <p:spPr bwMode="auto">
          <a:xfrm rot="1207128" flipH="1">
            <a:off x="2990077" y="-62328"/>
            <a:ext cx="2444519" cy="2142155"/>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3851920" y="1225084"/>
            <a:ext cx="944553" cy="338554"/>
          </a:xfrm>
          <a:prstGeom prst="rect">
            <a:avLst/>
          </a:prstGeom>
        </p:spPr>
        <p:txBody>
          <a:bodyPr wrap="none">
            <a:spAutoFit/>
          </a:bodyPr>
          <a:lstStyle/>
          <a:p>
            <a:pPr algn="ctr"/>
            <a:r>
              <a:rPr lang="en-US" altLang="zh-CN" sz="1600" b="1" dirty="0">
                <a:solidFill>
                  <a:schemeClr val="tx1">
                    <a:lumMod val="95000"/>
                    <a:lumOff val="5000"/>
                  </a:schemeClr>
                </a:solidFill>
              </a:rPr>
              <a:t>Contents</a:t>
            </a:r>
            <a:endParaRPr lang="zh-CN" altLang="en-US" sz="1600" dirty="0">
              <a:solidFill>
                <a:schemeClr val="tx1">
                  <a:lumMod val="95000"/>
                  <a:lumOff val="5000"/>
                </a:schemeClr>
              </a:solidFill>
              <a:latin typeface="BENMO Fengyue Bold" pitchFamily="50" charset="-122"/>
              <a:ea typeface="BENMO Fengyue Bold" pitchFamily="50" charset="-122"/>
              <a:sym typeface="Impact" pitchFamily="34" charset="0"/>
            </a:endParaRPr>
          </a:p>
        </p:txBody>
      </p:sp>
      <p:sp>
        <p:nvSpPr>
          <p:cNvPr id="22" name="任意多边形 21"/>
          <p:cNvSpPr/>
          <p:nvPr/>
        </p:nvSpPr>
        <p:spPr>
          <a:xfrm>
            <a:off x="4899835" y="2171940"/>
            <a:ext cx="2957530" cy="355278"/>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FF0000"/>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626478" y="2171940"/>
            <a:ext cx="360040" cy="362472"/>
            <a:chOff x="3494723" y="1623393"/>
            <a:chExt cx="360040" cy="362472"/>
          </a:xfrm>
          <a:effectLst>
            <a:outerShdw blurRad="25400" dist="38100" dir="10800000" algn="r" rotWithShape="0">
              <a:prstClr val="black">
                <a:alpha val="40000"/>
              </a:prstClr>
            </a:outerShdw>
          </a:effectLst>
        </p:grpSpPr>
        <p:sp>
          <p:nvSpPr>
            <p:cNvPr id="24" name="椭圆 23"/>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2"/>
            <p:cNvSpPr txBox="1"/>
            <p:nvPr/>
          </p:nvSpPr>
          <p:spPr>
            <a:xfrm>
              <a:off x="3494723" y="1674296"/>
              <a:ext cx="319318" cy="300082"/>
            </a:xfrm>
            <a:prstGeom prst="rect">
              <a:avLst/>
            </a:prstGeom>
            <a:noFill/>
          </p:spPr>
          <p:txBody>
            <a:bodyPr wrap="none" rtlCol="0">
              <a:spAutoFit/>
            </a:bodyPr>
            <a:lstStyle/>
            <a:p>
              <a:r>
                <a:rPr lang="en-US" altLang="zh-CN"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a:t>
              </a:r>
              <a:r>
                <a:rPr lang="en-US" altLang="zh-CN" dirty="0" smtClean="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1</a:t>
              </a:r>
              <a:endParaRPr lang="zh-CN" altLang="en-US"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26" name="任意多边形 25"/>
          <p:cNvSpPr/>
          <p:nvPr/>
        </p:nvSpPr>
        <p:spPr>
          <a:xfrm>
            <a:off x="4899835" y="2669896"/>
            <a:ext cx="2957530" cy="355278"/>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FF0000"/>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604392" y="2669896"/>
            <a:ext cx="441146" cy="420420"/>
            <a:chOff x="3472637" y="1623393"/>
            <a:chExt cx="441146" cy="420420"/>
          </a:xfrm>
          <a:effectLst>
            <a:outerShdw blurRad="25400" dist="38100" dir="10800000" algn="r" rotWithShape="0">
              <a:prstClr val="black">
                <a:alpha val="40000"/>
              </a:prstClr>
            </a:outerShdw>
          </a:effectLst>
        </p:grpSpPr>
        <p:sp>
          <p:nvSpPr>
            <p:cNvPr id="28" name="椭圆 27"/>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72"/>
            <p:cNvSpPr txBox="1"/>
            <p:nvPr/>
          </p:nvSpPr>
          <p:spPr>
            <a:xfrm>
              <a:off x="3472637" y="1674481"/>
              <a:ext cx="441146" cy="369332"/>
            </a:xfrm>
            <a:prstGeom prst="rect">
              <a:avLst/>
            </a:prstGeom>
            <a:noFill/>
          </p:spPr>
          <p:txBody>
            <a:bodyPr wrap="none" rtlCol="0">
              <a:spAutoFit/>
            </a:bodyPr>
            <a:lstStyle/>
            <a:p>
              <a:r>
                <a:rPr lang="en-US" altLang="zh-CN"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02</a:t>
              </a:r>
              <a:endParaRPr lang="zh-CN" altLang="en-US"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30" name="任意多边形 29"/>
          <p:cNvSpPr/>
          <p:nvPr/>
        </p:nvSpPr>
        <p:spPr>
          <a:xfrm>
            <a:off x="4899834" y="3135561"/>
            <a:ext cx="2957531" cy="355278"/>
          </a:xfrm>
          <a:custGeom>
            <a:avLst/>
            <a:gdLst>
              <a:gd name="connsiteX0" fmla="*/ 0 w 3006754"/>
              <a:gd name="connsiteY0" fmla="*/ 0 h 355278"/>
              <a:gd name="connsiteX1" fmla="*/ 3006754 w 3006754"/>
              <a:gd name="connsiteY1" fmla="*/ 0 h 355278"/>
              <a:gd name="connsiteX2" fmla="*/ 3006754 w 3006754"/>
              <a:gd name="connsiteY2" fmla="*/ 355278 h 355278"/>
              <a:gd name="connsiteX3" fmla="*/ 25157 w 3006754"/>
              <a:gd name="connsiteY3" fmla="*/ 355278 h 355278"/>
              <a:gd name="connsiteX4" fmla="*/ 47711 w 3006754"/>
              <a:gd name="connsiteY4" fmla="*/ 348230 h 355278"/>
              <a:gd name="connsiteX5" fmla="*/ 157659 w 3006754"/>
              <a:gd name="connsiteY5" fmla="*/ 181236 h 355278"/>
              <a:gd name="connsiteX6" fmla="*/ 13919 w 3006754"/>
              <a:gd name="connsiteY6" fmla="*/ 3682 h 355278"/>
              <a:gd name="connsiteX7" fmla="*/ 0 w 3006754"/>
              <a:gd name="connsiteY7" fmla="*/ 2269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6754" h="355278">
                <a:moveTo>
                  <a:pt x="0" y="0"/>
                </a:moveTo>
                <a:lnTo>
                  <a:pt x="3006754" y="0"/>
                </a:lnTo>
                <a:lnTo>
                  <a:pt x="3006754" y="355278"/>
                </a:lnTo>
                <a:lnTo>
                  <a:pt x="25157" y="355278"/>
                </a:lnTo>
                <a:lnTo>
                  <a:pt x="47711" y="348230"/>
                </a:lnTo>
                <a:cubicBezTo>
                  <a:pt x="112323" y="320717"/>
                  <a:pt x="157659" y="256307"/>
                  <a:pt x="157659" y="181236"/>
                </a:cubicBezTo>
                <a:cubicBezTo>
                  <a:pt x="157659" y="93654"/>
                  <a:pt x="95951" y="20582"/>
                  <a:pt x="13919" y="3682"/>
                </a:cubicBezTo>
                <a:lnTo>
                  <a:pt x="0" y="2269"/>
                </a:lnTo>
                <a:close/>
              </a:path>
            </a:pathLst>
          </a:custGeom>
          <a:solidFill>
            <a:srgbClr val="FF0000"/>
          </a:solidFill>
          <a:ln w="19050">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4619113" y="3135561"/>
            <a:ext cx="441146" cy="412912"/>
            <a:chOff x="3487358" y="1623393"/>
            <a:chExt cx="441146" cy="412912"/>
          </a:xfrm>
          <a:effectLst>
            <a:outerShdw blurRad="25400" dist="38100" dir="10800000" algn="r" rotWithShape="0">
              <a:prstClr val="black">
                <a:alpha val="40000"/>
              </a:prstClr>
            </a:outerShdw>
          </a:effectLst>
        </p:grpSpPr>
        <p:sp>
          <p:nvSpPr>
            <p:cNvPr id="35" name="椭圆 34"/>
            <p:cNvSpPr/>
            <p:nvPr/>
          </p:nvSpPr>
          <p:spPr>
            <a:xfrm>
              <a:off x="3494723" y="1623393"/>
              <a:ext cx="360040" cy="362472"/>
            </a:xfrm>
            <a:prstGeom prst="ellipse">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77"/>
            <p:cNvSpPr txBox="1"/>
            <p:nvPr/>
          </p:nvSpPr>
          <p:spPr>
            <a:xfrm>
              <a:off x="3487358" y="1666973"/>
              <a:ext cx="441146" cy="369332"/>
            </a:xfrm>
            <a:prstGeom prst="rect">
              <a:avLst/>
            </a:prstGeom>
            <a:noFill/>
          </p:spPr>
          <p:txBody>
            <a:bodyPr wrap="none" rtlCol="0">
              <a:spAutoFit/>
            </a:bodyPr>
            <a:lstStyle/>
            <a:p>
              <a:r>
                <a:rPr lang="en-US" altLang="zh-CN"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03</a:t>
              </a:r>
              <a:endParaRPr lang="zh-CN" altLang="en-US"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
        <p:nvSpPr>
          <p:cNvPr id="37" name="TextBox 177"/>
          <p:cNvSpPr txBox="1"/>
          <p:nvPr/>
        </p:nvSpPr>
        <p:spPr>
          <a:xfrm>
            <a:off x="5168567" y="2171940"/>
            <a:ext cx="2225670" cy="338554"/>
          </a:xfrm>
          <a:prstGeom prst="rect">
            <a:avLst/>
          </a:prstGeom>
          <a:noFill/>
        </p:spPr>
        <p:txBody>
          <a:bodyPr wrap="square" rtlCol="0">
            <a:spAutoFit/>
          </a:bodyPr>
          <a:lstStyle/>
          <a:p>
            <a:pPr algn="ctr"/>
            <a:r>
              <a:rPr lang="zh-CN" altLang="en-US" sz="1600" b="1" dirty="0">
                <a:solidFill>
                  <a:schemeClr val="bg1"/>
                </a:solidFill>
              </a:rPr>
              <a:t>四讲四有的详细阐述</a:t>
            </a:r>
          </a:p>
        </p:txBody>
      </p:sp>
      <p:sp>
        <p:nvSpPr>
          <p:cNvPr id="38" name="TextBox 203"/>
          <p:cNvSpPr txBox="1"/>
          <p:nvPr/>
        </p:nvSpPr>
        <p:spPr>
          <a:xfrm>
            <a:off x="4888869" y="3155457"/>
            <a:ext cx="3074959" cy="338554"/>
          </a:xfrm>
          <a:prstGeom prst="rect">
            <a:avLst/>
          </a:prstGeom>
          <a:noFill/>
        </p:spPr>
        <p:txBody>
          <a:bodyPr wrap="square" rtlCol="0">
            <a:spAutoFit/>
          </a:bodyPr>
          <a:lstStyle/>
          <a:p>
            <a:pPr algn="ctr"/>
            <a:r>
              <a:rPr lang="zh-CN" altLang="en-US" sz="1600" b="1" dirty="0">
                <a:solidFill>
                  <a:schemeClr val="bg1"/>
                </a:solidFill>
              </a:rPr>
              <a:t>总书记论如何做一名合格党员</a:t>
            </a:r>
          </a:p>
        </p:txBody>
      </p:sp>
      <p:sp>
        <p:nvSpPr>
          <p:cNvPr id="47" name="TextBox 182"/>
          <p:cNvSpPr txBox="1"/>
          <p:nvPr/>
        </p:nvSpPr>
        <p:spPr>
          <a:xfrm>
            <a:off x="5168567" y="2677826"/>
            <a:ext cx="2225670" cy="338554"/>
          </a:xfrm>
          <a:prstGeom prst="rect">
            <a:avLst/>
          </a:prstGeom>
          <a:noFill/>
        </p:spPr>
        <p:txBody>
          <a:bodyPr wrap="square" rtlCol="0">
            <a:spAutoFit/>
          </a:bodyPr>
          <a:lstStyle/>
          <a:p>
            <a:pPr algn="ctr"/>
            <a:r>
              <a:rPr lang="zh-CN" altLang="en-US" sz="1600" b="1" dirty="0">
                <a:solidFill>
                  <a:schemeClr val="bg1"/>
                </a:solidFill>
              </a:rPr>
              <a:t>怎样做到四讲四有</a:t>
            </a:r>
          </a:p>
        </p:txBody>
      </p:sp>
      <p:sp>
        <p:nvSpPr>
          <p:cNvPr id="31" name="文本框 24"/>
          <p:cNvSpPr txBox="1"/>
          <p:nvPr/>
        </p:nvSpPr>
        <p:spPr>
          <a:xfrm>
            <a:off x="7351282" y="3710346"/>
            <a:ext cx="1467068" cy="40011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中国共产党</a:t>
            </a:r>
          </a:p>
        </p:txBody>
      </p:sp>
      <p:pic>
        <p:nvPicPr>
          <p:cNvPr id="1026" name="Picture 2"/>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3209071" y="320625"/>
            <a:ext cx="1871663" cy="1243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7261578"/>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randombar(horizontal)">
                                      <p:cBhvr>
                                        <p:cTn id="13" dur="500"/>
                                        <p:tgtEl>
                                          <p:spTgt spid="46"/>
                                        </p:tgtEl>
                                      </p:cBhvr>
                                    </p:animEffect>
                                  </p:childTnLst>
                                </p:cTn>
                              </p:par>
                            </p:childTnLst>
                          </p:cTn>
                        </p:par>
                        <p:par>
                          <p:cTn id="14" fill="hold">
                            <p:stCondLst>
                              <p:cond delay="15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par>
                          <p:cTn id="18" fill="hold">
                            <p:stCondLst>
                              <p:cond delay="3500"/>
                            </p:stCondLst>
                            <p:childTnLst>
                              <p:par>
                                <p:cTn id="19" presetID="2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par>
                          <p:cTn id="22" fill="hold">
                            <p:stCondLst>
                              <p:cond delay="4000"/>
                            </p:stCondLst>
                            <p:childTnLst>
                              <p:par>
                                <p:cTn id="23" presetID="53" presetClass="entr" presetSubtype="16"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500" fill="hold"/>
                                        <p:tgtEl>
                                          <p:spTgt spid="1026"/>
                                        </p:tgtEl>
                                        <p:attrNameLst>
                                          <p:attrName>ppt_w</p:attrName>
                                        </p:attrNameLst>
                                      </p:cBhvr>
                                      <p:tavLst>
                                        <p:tav tm="0">
                                          <p:val>
                                            <p:fltVal val="0"/>
                                          </p:val>
                                        </p:tav>
                                        <p:tav tm="100000">
                                          <p:val>
                                            <p:strVal val="#ppt_w"/>
                                          </p:val>
                                        </p:tav>
                                      </p:tavLst>
                                    </p:anim>
                                    <p:anim calcmode="lin" valueType="num">
                                      <p:cBhvr>
                                        <p:cTn id="26" dur="500" fill="hold"/>
                                        <p:tgtEl>
                                          <p:spTgt spid="1026"/>
                                        </p:tgtEl>
                                        <p:attrNameLst>
                                          <p:attrName>ppt_h</p:attrName>
                                        </p:attrNameLst>
                                      </p:cBhvr>
                                      <p:tavLst>
                                        <p:tav tm="0">
                                          <p:val>
                                            <p:fltVal val="0"/>
                                          </p:val>
                                        </p:tav>
                                        <p:tav tm="100000">
                                          <p:val>
                                            <p:strVal val="#ppt_h"/>
                                          </p:val>
                                        </p:tav>
                                      </p:tavLst>
                                    </p:anim>
                                    <p:animEffect transition="in" filter="fade">
                                      <p:cBhvr>
                                        <p:cTn id="27" dur="500"/>
                                        <p:tgtEl>
                                          <p:spTgt spid="1026"/>
                                        </p:tgtEl>
                                      </p:cBhvr>
                                    </p:animEffect>
                                  </p:childTnLst>
                                </p:cTn>
                              </p:par>
                            </p:childTnLst>
                          </p:cTn>
                        </p:par>
                        <p:par>
                          <p:cTn id="28" fill="hold">
                            <p:stCondLst>
                              <p:cond delay="45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1+#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childTnLst>
                          </p:cTn>
                        </p:par>
                        <p:par>
                          <p:cTn id="33" fill="hold">
                            <p:stCondLst>
                              <p:cond delay="5350"/>
                            </p:stCondLst>
                            <p:childTnLst>
                              <p:par>
                                <p:cTn id="34" presetID="2" presetClass="entr" presetSubtype="1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par>
                          <p:cTn id="38" fill="hold">
                            <p:stCondLst>
                              <p:cond delay="585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anim calcmode="lin" valueType="num">
                                      <p:cBhvr>
                                        <p:cTn id="47" dur="500" fill="hold"/>
                                        <p:tgtEl>
                                          <p:spTgt spid="37"/>
                                        </p:tgtEl>
                                        <p:attrNameLst>
                                          <p:attrName>ppt_x</p:attrName>
                                        </p:attrNameLst>
                                      </p:cBhvr>
                                      <p:tavLst>
                                        <p:tav tm="0">
                                          <p:val>
                                            <p:strVal val="#ppt_x"/>
                                          </p:val>
                                        </p:tav>
                                        <p:tav tm="100000">
                                          <p:val>
                                            <p:strVal val="#ppt_x"/>
                                          </p:val>
                                        </p:tav>
                                      </p:tavLst>
                                    </p:anim>
                                    <p:anim calcmode="lin" valueType="num">
                                      <p:cBhvr>
                                        <p:cTn id="48" dur="500" fill="hold"/>
                                        <p:tgtEl>
                                          <p:spTgt spid="37"/>
                                        </p:tgtEl>
                                        <p:attrNameLst>
                                          <p:attrName>ppt_y</p:attrName>
                                        </p:attrNameLst>
                                      </p:cBhvr>
                                      <p:tavLst>
                                        <p:tav tm="0">
                                          <p:val>
                                            <p:strVal val="#ppt_y+.1"/>
                                          </p:val>
                                        </p:tav>
                                        <p:tav tm="100000">
                                          <p:val>
                                            <p:strVal val="#ppt_y"/>
                                          </p:val>
                                        </p:tav>
                                      </p:tavLst>
                                    </p:anim>
                                  </p:childTnLst>
                                </p:cTn>
                              </p:par>
                            </p:childTnLst>
                          </p:cTn>
                        </p:par>
                        <p:par>
                          <p:cTn id="49" fill="hold">
                            <p:stCondLst>
                              <p:cond delay="6350"/>
                            </p:stCondLst>
                            <p:childTnLst>
                              <p:par>
                                <p:cTn id="50" presetID="2" presetClass="entr" presetSubtype="12"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0-#ppt_w/2"/>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6850"/>
                            </p:stCondLst>
                            <p:childTnLst>
                              <p:par>
                                <p:cTn id="55" presetID="42"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anim calcmode="lin" valueType="num">
                                      <p:cBhvr>
                                        <p:cTn id="58" dur="500" fill="hold"/>
                                        <p:tgtEl>
                                          <p:spTgt spid="26"/>
                                        </p:tgtEl>
                                        <p:attrNameLst>
                                          <p:attrName>ppt_x</p:attrName>
                                        </p:attrNameLst>
                                      </p:cBhvr>
                                      <p:tavLst>
                                        <p:tav tm="0">
                                          <p:val>
                                            <p:strVal val="#ppt_x"/>
                                          </p:val>
                                        </p:tav>
                                        <p:tav tm="100000">
                                          <p:val>
                                            <p:strVal val="#ppt_x"/>
                                          </p:val>
                                        </p:tav>
                                      </p:tavLst>
                                    </p:anim>
                                    <p:anim calcmode="lin" valueType="num">
                                      <p:cBhvr>
                                        <p:cTn id="59" dur="5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childTnLst>
                          </p:cTn>
                        </p:par>
                        <p:par>
                          <p:cTn id="65" fill="hold">
                            <p:stCondLst>
                              <p:cond delay="7350"/>
                            </p:stCondLst>
                            <p:childTnLst>
                              <p:par>
                                <p:cTn id="66" presetID="2" presetClass="entr" presetSubtype="12"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0-#ppt_w/2"/>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par>
                          <p:cTn id="70" fill="hold">
                            <p:stCondLst>
                              <p:cond delay="7850"/>
                            </p:stCondLst>
                            <p:childTnLst>
                              <p:par>
                                <p:cTn id="71" presetID="42"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anim calcmode="lin" valueType="num">
                                      <p:cBhvr>
                                        <p:cTn id="74" dur="500" fill="hold"/>
                                        <p:tgtEl>
                                          <p:spTgt spid="30"/>
                                        </p:tgtEl>
                                        <p:attrNameLst>
                                          <p:attrName>ppt_x</p:attrName>
                                        </p:attrNameLst>
                                      </p:cBhvr>
                                      <p:tavLst>
                                        <p:tav tm="0">
                                          <p:val>
                                            <p:strVal val="#ppt_x"/>
                                          </p:val>
                                        </p:tav>
                                        <p:tav tm="100000">
                                          <p:val>
                                            <p:strVal val="#ppt_x"/>
                                          </p:val>
                                        </p:tav>
                                      </p:tavLst>
                                    </p:anim>
                                    <p:anim calcmode="lin" valueType="num">
                                      <p:cBhvr>
                                        <p:cTn id="75" dur="500" fill="hold"/>
                                        <p:tgtEl>
                                          <p:spTgt spid="3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anim calcmode="lin" valueType="num">
                                      <p:cBhvr>
                                        <p:cTn id="79" dur="500" fill="hold"/>
                                        <p:tgtEl>
                                          <p:spTgt spid="38"/>
                                        </p:tgtEl>
                                        <p:attrNameLst>
                                          <p:attrName>ppt_x</p:attrName>
                                        </p:attrNameLst>
                                      </p:cBhvr>
                                      <p:tavLst>
                                        <p:tav tm="0">
                                          <p:val>
                                            <p:strVal val="#ppt_x"/>
                                          </p:val>
                                        </p:tav>
                                        <p:tav tm="100000">
                                          <p:val>
                                            <p:strVal val="#ppt_x"/>
                                          </p:val>
                                        </p:tav>
                                      </p:tavLst>
                                    </p:anim>
                                    <p:anim calcmode="lin" valueType="num">
                                      <p:cBhvr>
                                        <p:cTn id="80" dur="500" fill="hold"/>
                                        <p:tgtEl>
                                          <p:spTgt spid="38"/>
                                        </p:tgtEl>
                                        <p:attrNameLst>
                                          <p:attrName>ppt_y</p:attrName>
                                        </p:attrNameLst>
                                      </p:cBhvr>
                                      <p:tavLst>
                                        <p:tav tm="0">
                                          <p:val>
                                            <p:strVal val="#ppt_y+.1"/>
                                          </p:val>
                                        </p:tav>
                                        <p:tav tm="100000">
                                          <p:val>
                                            <p:strVal val="#ppt_y"/>
                                          </p:val>
                                        </p:tav>
                                      </p:tavLst>
                                    </p:anim>
                                  </p:childTnLst>
                                </p:cTn>
                              </p:par>
                            </p:childTnLst>
                          </p:cTn>
                        </p:par>
                        <p:par>
                          <p:cTn id="81" fill="hold">
                            <p:stCondLst>
                              <p:cond delay="8350"/>
                            </p:stCondLst>
                            <p:childTnLst>
                              <p:par>
                                <p:cTn id="82" presetID="22" presetClass="entr" presetSubtype="8"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left)">
                                      <p:cBhvr>
                                        <p:cTn id="8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26" grpId="0" animBg="1"/>
      <p:bldP spid="30" grpId="0" animBg="1"/>
      <p:bldP spid="37" grpId="0"/>
      <p:bldP spid="38" grpId="0"/>
      <p:bldP spid="47"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950390" y="247749"/>
            <a:ext cx="2801836" cy="307777"/>
          </a:xfrm>
          <a:prstGeom prst="rect">
            <a:avLst/>
          </a:prstGeom>
          <a:noFill/>
        </p:spPr>
        <p:txBody>
          <a:bodyPr wrap="square" rtlCol="0">
            <a:spAutoFit/>
          </a:bodyPr>
          <a:lstStyle/>
          <a:p>
            <a:r>
              <a:rPr lang="zh-CN" altLang="en-US" sz="1400" b="1" dirty="0">
                <a:solidFill>
                  <a:srgbClr val="FFFF00"/>
                </a:solidFill>
                <a:latin typeface="微软雅黑" pitchFamily="34" charset="-122"/>
                <a:ea typeface="微软雅黑" pitchFamily="34" charset="-122"/>
              </a:rPr>
              <a:t>习总书记论如何做一名合格党员</a:t>
            </a:r>
          </a:p>
        </p:txBody>
      </p:sp>
      <p:sp>
        <p:nvSpPr>
          <p:cNvPr id="15" name="矩形 14"/>
          <p:cNvSpPr/>
          <p:nvPr/>
        </p:nvSpPr>
        <p:spPr>
          <a:xfrm>
            <a:off x="2668909" y="1461572"/>
            <a:ext cx="3775393" cy="400110"/>
          </a:xfrm>
          <a:prstGeom prst="rect">
            <a:avLst/>
          </a:prstGeom>
          <a:solidFill>
            <a:srgbClr val="FF0000"/>
          </a:solidFill>
        </p:spPr>
        <p:txBody>
          <a:bodyPr wrap="none">
            <a:spAutoFit/>
          </a:bodyPr>
          <a:lstStyle/>
          <a:p>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党员要遵纪守法、廉洁正派</a:t>
            </a:r>
            <a:r>
              <a:rPr lang="en-US" altLang="zh-CN" sz="2000" b="1"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6" name="矩形 5"/>
          <p:cNvSpPr/>
          <p:nvPr/>
        </p:nvSpPr>
        <p:spPr>
          <a:xfrm>
            <a:off x="1619672" y="2355726"/>
            <a:ext cx="6696744" cy="1384995"/>
          </a:xfrm>
          <a:prstGeom prst="rect">
            <a:avLst/>
          </a:prstGeom>
        </p:spPr>
        <p:txBody>
          <a:bodyPr wrap="square">
            <a:spAutoFit/>
          </a:bodyPr>
          <a:lstStyle/>
          <a:p>
            <a:pPr>
              <a:lnSpc>
                <a:spcPct val="150000"/>
              </a:lnSpc>
            </a:pPr>
            <a:r>
              <a:rPr lang="zh-CN" altLang="en-US" sz="1400" dirty="0">
                <a:latin typeface="微软雅黑" pitchFamily="34" charset="-122"/>
                <a:ea typeface="微软雅黑" pitchFamily="34" charset="-122"/>
              </a:rPr>
              <a:t>共产党员永远是劳动人民的普通一员，除了法律和政策规定范围内的个人利益和工作职权以外，所有共产党员都不得谋求任何私利和特权。这个问题不仅是党风廉政建设的重要内容，而且是涉及党和国家能不能永葆生机活力的大问题。要采取得力措施，坚决反对和克服特权思想、特权现象。</a:t>
            </a:r>
          </a:p>
        </p:txBody>
      </p:sp>
      <p:sp>
        <p:nvSpPr>
          <p:cNvPr id="7" name="矩形 6"/>
          <p:cNvSpPr/>
          <p:nvPr/>
        </p:nvSpPr>
        <p:spPr>
          <a:xfrm>
            <a:off x="3575273" y="3866753"/>
            <a:ext cx="4919538" cy="377411"/>
          </a:xfrm>
          <a:prstGeom prst="rect">
            <a:avLst/>
          </a:prstGeom>
        </p:spPr>
        <p:txBody>
          <a:bodyPr wrap="square">
            <a:spAutoFit/>
          </a:bodyPr>
          <a:lstStyle/>
          <a:p>
            <a:pPr>
              <a:lnSpc>
                <a:spcPct val="150000"/>
              </a:lnSpc>
            </a:pPr>
            <a:r>
              <a:rPr lang="en-US" altLang="zh-CN" sz="1400" b="1" dirty="0">
                <a:solidFill>
                  <a:srgbClr val="FF0000"/>
                </a:solidFill>
                <a:latin typeface="微软雅黑" pitchFamily="34" charset="-122"/>
                <a:ea typeface="微软雅黑" pitchFamily="34" charset="-122"/>
              </a:rPr>
              <a:t>——2013</a:t>
            </a:r>
            <a:r>
              <a:rPr lang="zh-CN" altLang="en-US" sz="1400" b="1" dirty="0">
                <a:solidFill>
                  <a:srgbClr val="FF0000"/>
                </a:solidFill>
                <a:latin typeface="微软雅黑" pitchFamily="34" charset="-122"/>
                <a:ea typeface="微软雅黑" pitchFamily="34" charset="-122"/>
              </a:rPr>
              <a:t>年</a:t>
            </a:r>
            <a:r>
              <a:rPr lang="en-US" altLang="zh-CN" sz="1400" b="1" dirty="0">
                <a:solidFill>
                  <a:srgbClr val="FF0000"/>
                </a:solidFill>
                <a:latin typeface="微软雅黑" pitchFamily="34" charset="-122"/>
                <a:ea typeface="微软雅黑" pitchFamily="34" charset="-122"/>
              </a:rPr>
              <a:t>1</a:t>
            </a:r>
            <a:r>
              <a:rPr lang="zh-CN" altLang="en-US" sz="1400" b="1" dirty="0">
                <a:solidFill>
                  <a:srgbClr val="FF0000"/>
                </a:solidFill>
                <a:latin typeface="微软雅黑" pitchFamily="34" charset="-122"/>
                <a:ea typeface="微软雅黑" pitchFamily="34" charset="-122"/>
              </a:rPr>
              <a:t>月</a:t>
            </a:r>
            <a:r>
              <a:rPr lang="en-US" altLang="zh-CN" sz="1400" b="1" dirty="0">
                <a:solidFill>
                  <a:srgbClr val="FF0000"/>
                </a:solidFill>
                <a:latin typeface="微软雅黑" pitchFamily="34" charset="-122"/>
                <a:ea typeface="微软雅黑" pitchFamily="34" charset="-122"/>
              </a:rPr>
              <a:t>22</a:t>
            </a:r>
            <a:r>
              <a:rPr lang="zh-CN" altLang="en-US" sz="1400" b="1" dirty="0">
                <a:solidFill>
                  <a:srgbClr val="FF0000"/>
                </a:solidFill>
                <a:latin typeface="微软雅黑" pitchFamily="34" charset="-122"/>
                <a:ea typeface="微软雅黑" pitchFamily="34" charset="-122"/>
              </a:rPr>
              <a:t>日在十八届中央纪委二次全会上的讲话</a:t>
            </a:r>
          </a:p>
        </p:txBody>
      </p:sp>
      <p:pic>
        <p:nvPicPr>
          <p:cNvPr id="17"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597233" y="1045450"/>
            <a:ext cx="1198946" cy="12323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14472704"/>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850"/>
                                        <p:tgtEl>
                                          <p:spTgt spid="17"/>
                                        </p:tgtEl>
                                      </p:cBhvr>
                                    </p:animEffect>
                                  </p:childTnLst>
                                </p:cTn>
                              </p:par>
                            </p:childTnLst>
                          </p:cTn>
                        </p:par>
                        <p:par>
                          <p:cTn id="40" fill="hold">
                            <p:stCondLst>
                              <p:cond delay="435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90"/>
                                          </p:val>
                                        </p:tav>
                                        <p:tav tm="100000">
                                          <p:val>
                                            <p:fltVal val="0"/>
                                          </p:val>
                                        </p:tav>
                                      </p:tavLst>
                                    </p:anim>
                                    <p:animEffect transition="in" filter="fade">
                                      <p:cBhvr>
                                        <p:cTn id="46" dur="1000"/>
                                        <p:tgtEl>
                                          <p:spTgt spid="15"/>
                                        </p:tgtEl>
                                      </p:cBhvr>
                                    </p:animEffect>
                                  </p:childTnLst>
                                </p:cTn>
                              </p:par>
                            </p:childTnLst>
                          </p:cTn>
                        </p:par>
                        <p:par>
                          <p:cTn id="47" fill="hold">
                            <p:stCondLst>
                              <p:cond delay="5350"/>
                            </p:stCondLst>
                            <p:childTnLst>
                              <p:par>
                                <p:cTn id="48" presetID="14" presetClass="entr" presetSubtype="1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randombar(horizontal)">
                                      <p:cBhvr>
                                        <p:cTn id="50" dur="1250"/>
                                        <p:tgtEl>
                                          <p:spTgt spid="6"/>
                                        </p:tgtEl>
                                      </p:cBhvr>
                                    </p:animEffect>
                                  </p:childTnLst>
                                </p:cTn>
                              </p:par>
                            </p:childTnLst>
                          </p:cTn>
                        </p:par>
                        <p:par>
                          <p:cTn id="51" fill="hold">
                            <p:stCondLst>
                              <p:cond delay="6600"/>
                            </p:stCondLst>
                            <p:childTnLst>
                              <p:par>
                                <p:cTn id="52" presetID="1" presetClass="entr" presetSubtype="0" fill="hold" grpId="0" nodeType="afterEffect">
                                  <p:stCondLst>
                                    <p:cond delay="0"/>
                                  </p:stCondLst>
                                  <p:iterate type="lt">
                                    <p:tmAbs val="100"/>
                                  </p:iterate>
                                  <p:childTnLst>
                                    <p:set>
                                      <p:cBhvr>
                                        <p:cTn id="5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animBg="1"/>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r="632"/>
          <a:stretch/>
        </p:blipFill>
        <p:spPr>
          <a:xfrm>
            <a:off x="-120341" y="-20762"/>
            <a:ext cx="9444869" cy="5328592"/>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950390" y="247749"/>
            <a:ext cx="2801836" cy="307777"/>
          </a:xfrm>
          <a:prstGeom prst="rect">
            <a:avLst/>
          </a:prstGeom>
          <a:noFill/>
        </p:spPr>
        <p:txBody>
          <a:bodyPr wrap="square" rtlCol="0">
            <a:spAutoFit/>
          </a:bodyPr>
          <a:lstStyle/>
          <a:p>
            <a:r>
              <a:rPr lang="zh-CN" altLang="en-US" sz="1400" b="1" dirty="0">
                <a:solidFill>
                  <a:srgbClr val="FFFF00"/>
                </a:solidFill>
                <a:latin typeface="微软雅黑" pitchFamily="34" charset="-122"/>
                <a:ea typeface="微软雅黑" pitchFamily="34" charset="-122"/>
              </a:rPr>
              <a:t>习总书记论如何做一名合格党员</a:t>
            </a:r>
          </a:p>
        </p:txBody>
      </p:sp>
      <p:sp>
        <p:nvSpPr>
          <p:cNvPr id="15" name="矩形 14"/>
          <p:cNvSpPr/>
          <p:nvPr/>
        </p:nvSpPr>
        <p:spPr>
          <a:xfrm>
            <a:off x="2643847" y="1707654"/>
            <a:ext cx="4288353" cy="400110"/>
          </a:xfrm>
          <a:prstGeom prst="rect">
            <a:avLst/>
          </a:prstGeom>
          <a:solidFill>
            <a:srgbClr val="FF0000"/>
          </a:solidFill>
        </p:spPr>
        <p:txBody>
          <a:bodyPr wrap="none">
            <a:spAutoFit/>
          </a:bodyPr>
          <a:lstStyle/>
          <a:p>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党员要向榜样学习、向群众学习</a:t>
            </a:r>
            <a:r>
              <a:rPr lang="en-US" altLang="zh-CN" sz="2000" b="1"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6" name="矩形 5"/>
          <p:cNvSpPr/>
          <p:nvPr/>
        </p:nvSpPr>
        <p:spPr>
          <a:xfrm>
            <a:off x="1470298" y="2355726"/>
            <a:ext cx="7056783" cy="1585947"/>
          </a:xfrm>
          <a:prstGeom prst="rect">
            <a:avLst/>
          </a:prstGeom>
        </p:spPr>
        <p:txBody>
          <a:bodyPr wrap="square">
            <a:spAutoFit/>
          </a:bodyPr>
          <a:lstStyle/>
          <a:p>
            <a:pPr>
              <a:lnSpc>
                <a:spcPct val="150000"/>
              </a:lnSpc>
            </a:pPr>
            <a:r>
              <a:rPr lang="zh-CN" altLang="en-US" sz="1100" dirty="0">
                <a:latin typeface="微软雅黑" pitchFamily="34" charset="-122"/>
                <a:ea typeface="微软雅黑" pitchFamily="34" charset="-122"/>
              </a:rPr>
              <a:t>要特别学习弘扬焦裕禄同志“心中装着全体人民、唯独没有他自己”的公仆情怀，凡事探求就里、“吃别人嚼过的馍没味道”的求实作风，“敢教日月换新天”、“革命者要在困难面前逞英雄”的奋斗精神，艰苦朴素、廉洁奉公、“任何时候都不搞特殊化”的道德情操。要把焦裕禄精神作为一面镜子，从里到外、从上到下反复照一照自己，深入查摆自己在思想境界、素质能力、作风形象等方面存在的问题和不足，努力向焦裕禄同志看齐，从今天做起，从眼前做起，从小事做起，像焦裕禄同志那样对待群众、对待组织、对待事业、对待同志、对待亲属、对待自己，像焦裕禄同志那样生命不息、奋斗不止，努力做焦裕禄式的好党员、好干部。</a:t>
            </a:r>
          </a:p>
        </p:txBody>
      </p:sp>
      <p:sp>
        <p:nvSpPr>
          <p:cNvPr id="7" name="矩形 6"/>
          <p:cNvSpPr/>
          <p:nvPr/>
        </p:nvSpPr>
        <p:spPr>
          <a:xfrm>
            <a:off x="2440355" y="4124101"/>
            <a:ext cx="6099674" cy="276999"/>
          </a:xfrm>
          <a:prstGeom prst="rect">
            <a:avLst/>
          </a:prstGeom>
        </p:spPr>
        <p:txBody>
          <a:bodyPr wrap="square">
            <a:spAutoFit/>
          </a:bodyPr>
          <a:lstStyle/>
          <a:p>
            <a:r>
              <a:rPr lang="en-US" altLang="zh-CN" sz="1200" b="1" dirty="0">
                <a:solidFill>
                  <a:srgbClr val="FF0000"/>
                </a:solidFill>
                <a:latin typeface="微软雅黑" pitchFamily="34" charset="-122"/>
                <a:ea typeface="微软雅黑" pitchFamily="34" charset="-122"/>
              </a:rPr>
              <a:t>——2014</a:t>
            </a:r>
            <a:r>
              <a:rPr lang="zh-CN" altLang="en-US" sz="1200" b="1" dirty="0">
                <a:solidFill>
                  <a:srgbClr val="FF0000"/>
                </a:solidFill>
                <a:latin typeface="微软雅黑" pitchFamily="34" charset="-122"/>
                <a:ea typeface="微软雅黑" pitchFamily="34" charset="-122"/>
              </a:rPr>
              <a:t>年</a:t>
            </a:r>
            <a:r>
              <a:rPr lang="en-US" altLang="zh-CN" sz="1200" b="1" dirty="0">
                <a:solidFill>
                  <a:srgbClr val="FF0000"/>
                </a:solidFill>
                <a:latin typeface="微软雅黑" pitchFamily="34" charset="-122"/>
                <a:ea typeface="微软雅黑" pitchFamily="34" charset="-122"/>
              </a:rPr>
              <a:t>3</a:t>
            </a:r>
            <a:r>
              <a:rPr lang="zh-CN" altLang="en-US" sz="1200" b="1" dirty="0">
                <a:solidFill>
                  <a:srgbClr val="FF0000"/>
                </a:solidFill>
                <a:latin typeface="微软雅黑" pitchFamily="34" charset="-122"/>
                <a:ea typeface="微软雅黑" pitchFamily="34" charset="-122"/>
              </a:rPr>
              <a:t>月</a:t>
            </a:r>
            <a:r>
              <a:rPr lang="en-US" altLang="zh-CN" sz="1200" b="1" dirty="0">
                <a:solidFill>
                  <a:srgbClr val="FF0000"/>
                </a:solidFill>
                <a:latin typeface="微软雅黑" pitchFamily="34" charset="-122"/>
                <a:ea typeface="微软雅黑" pitchFamily="34" charset="-122"/>
              </a:rPr>
              <a:t>18</a:t>
            </a:r>
            <a:r>
              <a:rPr lang="zh-CN" altLang="en-US" sz="1200" b="1" dirty="0">
                <a:solidFill>
                  <a:srgbClr val="FF0000"/>
                </a:solidFill>
                <a:latin typeface="微软雅黑" pitchFamily="34" charset="-122"/>
                <a:ea typeface="微软雅黑" pitchFamily="34" charset="-122"/>
              </a:rPr>
              <a:t>日在听取河南省兰考县党的群众路线教育实践活动情况汇报时的讲话</a:t>
            </a:r>
          </a:p>
        </p:txBody>
      </p:sp>
      <p:pic>
        <p:nvPicPr>
          <p:cNvPr id="17"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196706" y="888756"/>
            <a:ext cx="1198946" cy="12323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81191036"/>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850"/>
                                        <p:tgtEl>
                                          <p:spTgt spid="17"/>
                                        </p:tgtEl>
                                      </p:cBhvr>
                                    </p:animEffect>
                                  </p:childTnLst>
                                </p:cTn>
                              </p:par>
                            </p:childTnLst>
                          </p:cTn>
                        </p:par>
                        <p:par>
                          <p:cTn id="40" fill="hold">
                            <p:stCondLst>
                              <p:cond delay="435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90"/>
                                          </p:val>
                                        </p:tav>
                                        <p:tav tm="100000">
                                          <p:val>
                                            <p:fltVal val="0"/>
                                          </p:val>
                                        </p:tav>
                                      </p:tavLst>
                                    </p:anim>
                                    <p:animEffect transition="in" filter="fade">
                                      <p:cBhvr>
                                        <p:cTn id="46" dur="1000"/>
                                        <p:tgtEl>
                                          <p:spTgt spid="15"/>
                                        </p:tgtEl>
                                      </p:cBhvr>
                                    </p:animEffect>
                                  </p:childTnLst>
                                </p:cTn>
                              </p:par>
                            </p:childTnLst>
                          </p:cTn>
                        </p:par>
                        <p:par>
                          <p:cTn id="47" fill="hold">
                            <p:stCondLst>
                              <p:cond delay="5350"/>
                            </p:stCondLst>
                            <p:childTnLst>
                              <p:par>
                                <p:cTn id="48" presetID="16" presetClass="entr" presetSubtype="37"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arn(outVertical)">
                                      <p:cBhvr>
                                        <p:cTn id="50" dur="500"/>
                                        <p:tgtEl>
                                          <p:spTgt spid="6"/>
                                        </p:tgtEl>
                                      </p:cBhvr>
                                    </p:animEffect>
                                  </p:childTnLst>
                                </p:cTn>
                              </p:par>
                            </p:childTnLst>
                          </p:cTn>
                        </p:par>
                        <p:par>
                          <p:cTn id="51" fill="hold">
                            <p:stCondLst>
                              <p:cond delay="5850"/>
                            </p:stCondLst>
                            <p:childTnLst>
                              <p:par>
                                <p:cTn id="52" presetID="1" presetClass="entr" presetSubtype="0" fill="hold" grpId="0" nodeType="afterEffect">
                                  <p:stCondLst>
                                    <p:cond delay="0"/>
                                  </p:stCondLst>
                                  <p:iterate type="lt">
                                    <p:tmAbs val="100"/>
                                  </p:iterate>
                                  <p:childTnLst>
                                    <p:set>
                                      <p:cBhvr>
                                        <p:cTn id="5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024" y="-31324"/>
            <a:ext cx="9217024" cy="5164038"/>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xmlns="" val="0"/>
              </a:ext>
            </a:extLst>
          </a:blip>
          <a:srcRect t="52197"/>
          <a:stretch/>
        </p:blipFill>
        <p:spPr>
          <a:xfrm>
            <a:off x="-36512" y="3404603"/>
            <a:ext cx="3637589" cy="1738898"/>
          </a:xfrm>
          <a:prstGeom prst="rect">
            <a:avLst/>
          </a:prstGeom>
        </p:spPr>
      </p:pic>
      <p:pic>
        <p:nvPicPr>
          <p:cNvPr id="26" name="图片 25"/>
          <p:cNvPicPr>
            <a:picLocks noChangeAspect="1"/>
          </p:cNvPicPr>
          <p:nvPr/>
        </p:nvPicPr>
        <p:blipFill rotWithShape="1">
          <a:blip r:embed="rId5">
            <a:extLst>
              <a:ext uri="{28A0092B-C50C-407E-A947-70E740481C1C}">
                <a14:useLocalDpi xmlns:a14="http://schemas.microsoft.com/office/drawing/2010/main" xmlns="" val="0"/>
              </a:ext>
            </a:extLst>
          </a:blip>
          <a:srcRect l="28300" t="24395" r="41771"/>
          <a:stretch/>
        </p:blipFill>
        <p:spPr>
          <a:xfrm>
            <a:off x="-180528" y="1494599"/>
            <a:ext cx="1440160" cy="3638115"/>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36512" y="3776287"/>
            <a:ext cx="9217024" cy="1383792"/>
          </a:xfrm>
          <a:prstGeom prst="rect">
            <a:avLst/>
          </a:prstGeom>
        </p:spPr>
      </p:pic>
      <p:pic>
        <p:nvPicPr>
          <p:cNvPr id="11" name="图片 10"/>
          <p:cNvPicPr>
            <a:picLocks noChangeAspect="1"/>
          </p:cNvPicPr>
          <p:nvPr/>
        </p:nvPicPr>
        <p:blipFill rotWithShape="1">
          <a:blip r:embed="rId7"/>
          <a:srcRect l="4024" t="5213" r="4238" b="3260"/>
          <a:stretch/>
        </p:blipFill>
        <p:spPr>
          <a:xfrm>
            <a:off x="2555776" y="1351898"/>
            <a:ext cx="4608512" cy="1512169"/>
          </a:xfrm>
          <a:prstGeom prst="rect">
            <a:avLst/>
          </a:prstGeom>
        </p:spPr>
      </p:pic>
      <p:grpSp>
        <p:nvGrpSpPr>
          <p:cNvPr id="12" name="组合 11"/>
          <p:cNvGrpSpPr/>
          <p:nvPr/>
        </p:nvGrpSpPr>
        <p:grpSpPr>
          <a:xfrm>
            <a:off x="3393839" y="2960777"/>
            <a:ext cx="2513688" cy="586527"/>
            <a:chOff x="3493487" y="2705303"/>
            <a:chExt cx="2513688" cy="586527"/>
          </a:xfrm>
        </p:grpSpPr>
        <p:sp>
          <p:nvSpPr>
            <p:cNvPr id="13" name="矩形 12"/>
            <p:cNvSpPr/>
            <p:nvPr/>
          </p:nvSpPr>
          <p:spPr>
            <a:xfrm>
              <a:off x="3493487" y="2747815"/>
              <a:ext cx="2513687" cy="532469"/>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8"/>
            <a:srcRect l="7716" t="11589" r="7716" b="21192"/>
            <a:stretch/>
          </p:blipFill>
          <p:spPr>
            <a:xfrm>
              <a:off x="3493488" y="2705303"/>
              <a:ext cx="2513687" cy="586527"/>
            </a:xfrm>
            <a:prstGeom prst="rect">
              <a:avLst/>
            </a:prstGeom>
          </p:spPr>
        </p:pic>
      </p:grpSp>
      <p:grpSp>
        <p:nvGrpSpPr>
          <p:cNvPr id="15" name="组合 14"/>
          <p:cNvGrpSpPr/>
          <p:nvPr/>
        </p:nvGrpSpPr>
        <p:grpSpPr>
          <a:xfrm>
            <a:off x="1662074" y="1457295"/>
            <a:ext cx="717337" cy="677494"/>
            <a:chOff x="1761722" y="1201821"/>
            <a:chExt cx="717337" cy="677494"/>
          </a:xfrm>
        </p:grpSpPr>
        <p:sp>
          <p:nvSpPr>
            <p:cNvPr id="16" name="椭圆形标注 15"/>
            <p:cNvSpPr/>
            <p:nvPr/>
          </p:nvSpPr>
          <p:spPr>
            <a:xfrm rot="19443370" flipH="1">
              <a:off x="1761722" y="1201821"/>
              <a:ext cx="704400" cy="677494"/>
            </a:xfrm>
            <a:prstGeom prst="wedgeEllipseCallout">
              <a:avLst/>
            </a:prstGeom>
            <a:solidFill>
              <a:srgbClr val="FF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9"/>
            <a:stretch>
              <a:fillRect/>
            </a:stretch>
          </p:blipFill>
          <p:spPr>
            <a:xfrm>
              <a:off x="1796248" y="1369865"/>
              <a:ext cx="682811" cy="341406"/>
            </a:xfrm>
            <a:prstGeom prst="rect">
              <a:avLst/>
            </a:prstGeom>
          </p:spPr>
        </p:pic>
      </p:grpSp>
    </p:spTree>
    <p:extLst>
      <p:ext uri="{BB962C8B-B14F-4D97-AF65-F5344CB8AC3E}">
        <p14:creationId xmlns:p14="http://schemas.microsoft.com/office/powerpoint/2010/main" xmlns="" val="3713818087"/>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1000"/>
                                        <p:tgtEl>
                                          <p:spTgt spid="26"/>
                                        </p:tgtEl>
                                      </p:cBhvr>
                                    </p:animEffect>
                                  </p:childTnLst>
                                </p:cTn>
                              </p:par>
                              <p:par>
                                <p:cTn id="14" presetID="22" presetClass="entr" presetSubtype="8"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000"/>
                                        <p:tgtEl>
                                          <p:spTgt spid="18"/>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250" fill="hold"/>
                                        <p:tgtEl>
                                          <p:spTgt spid="11"/>
                                        </p:tgtEl>
                                        <p:attrNameLst>
                                          <p:attrName>ppt_w</p:attrName>
                                        </p:attrNameLst>
                                      </p:cBhvr>
                                      <p:tavLst>
                                        <p:tav tm="0">
                                          <p:val>
                                            <p:fltVal val="0"/>
                                          </p:val>
                                        </p:tav>
                                        <p:tav tm="100000">
                                          <p:val>
                                            <p:strVal val="#ppt_w"/>
                                          </p:val>
                                        </p:tav>
                                      </p:tavLst>
                                    </p:anim>
                                    <p:anim calcmode="lin" valueType="num">
                                      <p:cBhvr>
                                        <p:cTn id="21" dur="1250" fill="hold"/>
                                        <p:tgtEl>
                                          <p:spTgt spid="11"/>
                                        </p:tgtEl>
                                        <p:attrNameLst>
                                          <p:attrName>ppt_h</p:attrName>
                                        </p:attrNameLst>
                                      </p:cBhvr>
                                      <p:tavLst>
                                        <p:tav tm="0">
                                          <p:val>
                                            <p:fltVal val="0"/>
                                          </p:val>
                                        </p:tav>
                                        <p:tav tm="100000">
                                          <p:val>
                                            <p:strVal val="#ppt_h"/>
                                          </p:val>
                                        </p:tav>
                                      </p:tavLst>
                                    </p:anim>
                                    <p:animEffect transition="in" filter="fade">
                                      <p:cBhvr>
                                        <p:cTn id="22" dur="1250"/>
                                        <p:tgtEl>
                                          <p:spTgt spid="11"/>
                                        </p:tgtEl>
                                      </p:cBhvr>
                                    </p:animEffect>
                                  </p:childTnLst>
                                </p:cTn>
                              </p:par>
                            </p:childTnLst>
                          </p:cTn>
                        </p:par>
                        <p:par>
                          <p:cTn id="23" fill="hold">
                            <p:stCondLst>
                              <p:cond delay="3250"/>
                            </p:stCondLst>
                            <p:childTnLst>
                              <p:par>
                                <p:cTn id="24" presetID="2" presetClass="entr" presetSubtype="9"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childTnLst>
                          </p:cTn>
                        </p:par>
                        <p:par>
                          <p:cTn id="28" fill="hold">
                            <p:stCondLst>
                              <p:cond delay="3750"/>
                            </p:stCondLst>
                            <p:childTnLst>
                              <p:par>
                                <p:cTn id="29" presetID="37"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15871"/>
            <a:ext cx="9174788" cy="5143500"/>
          </a:xfrm>
          <a:prstGeom prst="rect">
            <a:avLst/>
          </a:prstGeom>
          <a:noFill/>
          <a:ln w="19050">
            <a:noFill/>
          </a:ln>
        </p:spPr>
      </p:pic>
      <p:sp>
        <p:nvSpPr>
          <p:cNvPr id="2" name="矩形 1"/>
          <p:cNvSpPr/>
          <p:nvPr/>
        </p:nvSpPr>
        <p:spPr>
          <a:xfrm>
            <a:off x="2987825" y="1995686"/>
            <a:ext cx="4176463" cy="1080120"/>
          </a:xfrm>
          <a:prstGeom prst="rect">
            <a:avLst/>
          </a:prstGeom>
          <a:no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177"/>
          <p:cNvSpPr txBox="1"/>
          <p:nvPr/>
        </p:nvSpPr>
        <p:spPr>
          <a:xfrm>
            <a:off x="3131841" y="2243358"/>
            <a:ext cx="3888432" cy="584775"/>
          </a:xfrm>
          <a:prstGeom prst="rect">
            <a:avLst/>
          </a:prstGeom>
          <a:noFill/>
        </p:spPr>
        <p:txBody>
          <a:bodyPr wrap="square" rtlCol="0">
            <a:spAutoFit/>
          </a:bodyPr>
          <a:lstStyle/>
          <a:p>
            <a:pPr algn="dist"/>
            <a:r>
              <a:rPr lang="zh-CN" altLang="en-US" sz="3200" b="1" dirty="0">
                <a:solidFill>
                  <a:srgbClr val="FF0000"/>
                </a:solidFill>
                <a:latin typeface="微软雅黑" pitchFamily="34" charset="-122"/>
                <a:ea typeface="微软雅黑" pitchFamily="34" charset="-122"/>
              </a:rPr>
              <a:t>四讲四有的详细阐述</a:t>
            </a:r>
          </a:p>
        </p:txBody>
      </p:sp>
      <p:cxnSp>
        <p:nvCxnSpPr>
          <p:cNvPr id="5" name="直接连接符 4"/>
          <p:cNvCxnSpPr/>
          <p:nvPr/>
        </p:nvCxnSpPr>
        <p:spPr>
          <a:xfrm>
            <a:off x="1916488" y="3206477"/>
            <a:ext cx="5247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916488" y="3278485"/>
            <a:ext cx="5247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29033" y="1424780"/>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261320" y="4011910"/>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1916488" y="1995686"/>
            <a:ext cx="1080120" cy="1080120"/>
            <a:chOff x="1916488" y="1995686"/>
            <a:chExt cx="1080120" cy="1080120"/>
          </a:xfrm>
        </p:grpSpPr>
        <p:sp>
          <p:nvSpPr>
            <p:cNvPr id="10" name="矩形 9"/>
            <p:cNvSpPr/>
            <p:nvPr/>
          </p:nvSpPr>
          <p:spPr>
            <a:xfrm>
              <a:off x="1916488" y="1995686"/>
              <a:ext cx="999329" cy="1080120"/>
            </a:xfrm>
            <a:prstGeom prst="rect">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0"/>
            <p:cNvSpPr txBox="1"/>
            <p:nvPr/>
          </p:nvSpPr>
          <p:spPr>
            <a:xfrm>
              <a:off x="2048991" y="2181801"/>
              <a:ext cx="947617" cy="707887"/>
            </a:xfrm>
            <a:prstGeom prst="rect">
              <a:avLst/>
            </a:prstGeom>
            <a:noFill/>
          </p:spPr>
          <p:txBody>
            <a:bodyPr wrap="square" rtlCol="0">
              <a:spAutoFit/>
            </a:bodyPr>
            <a:lstStyle/>
            <a:p>
              <a:r>
                <a:rPr lang="en-US" altLang="zh-CN"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rPr>
                <a:t>01</a:t>
              </a:r>
              <a:endParaRPr lang="zh-CN" altLang="en-US" sz="4000" dirty="0">
                <a:solidFill>
                  <a:schemeClr val="bg1"/>
                </a:solidFill>
                <a:latin typeface="方正综艺简体" panose="03000509000000000000" pitchFamily="65" charset="-122"/>
                <a:ea typeface="方正综艺简体" panose="03000509000000000000" pitchFamily="65" charset="-122"/>
                <a:cs typeface="奶油小甜心-by阿沫" panose="040F0700000000000000" pitchFamily="82" charset="-122"/>
              </a:endParaRPr>
            </a:p>
          </p:txBody>
        </p:sp>
      </p:grpSp>
    </p:spTree>
    <p:extLst>
      <p:ext uri="{BB962C8B-B14F-4D97-AF65-F5344CB8AC3E}">
        <p14:creationId xmlns:p14="http://schemas.microsoft.com/office/powerpoint/2010/main" xmlns="" val="2382036376"/>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randombar(horizontal)">
                                      <p:cBhvr>
                                        <p:cTn id="13" dur="500"/>
                                        <p:tgtEl>
                                          <p:spTgt spid="57"/>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par>
                          <p:cTn id="23" fill="hold">
                            <p:stCondLst>
                              <p:cond delay="4000"/>
                            </p:stCondLst>
                            <p:childTnLst>
                              <p:par>
                                <p:cTn id="24" presetID="2" presetClass="entr" presetSubtype="4"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1000" fill="hold"/>
                                        <p:tgtEl>
                                          <p:spTgt spid="51"/>
                                        </p:tgtEl>
                                        <p:attrNameLst>
                                          <p:attrName>ppt_x</p:attrName>
                                        </p:attrNameLst>
                                      </p:cBhvr>
                                      <p:tavLst>
                                        <p:tav tm="0">
                                          <p:val>
                                            <p:strVal val="#ppt_x"/>
                                          </p:val>
                                        </p:tav>
                                        <p:tav tm="100000">
                                          <p:val>
                                            <p:strVal val="#ppt_x"/>
                                          </p:val>
                                        </p:tav>
                                      </p:tavLst>
                                    </p:anim>
                                    <p:anim calcmode="lin" valueType="num">
                                      <p:cBhvr additive="base">
                                        <p:cTn id="27" dur="10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5800"/>
                            </p:stCondLst>
                            <p:childTnLst>
                              <p:par>
                                <p:cTn id="29" presetID="16" presetClass="entr" presetSubtype="2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6300"/>
                            </p:stCondLst>
                            <p:childTnLst>
                              <p:par>
                                <p:cTn id="33" presetID="16" presetClass="entr" presetSubtype="21"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arn(inVertical)">
                                      <p:cBhvr>
                                        <p:cTn id="3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5046" y="-101622"/>
            <a:ext cx="9289046" cy="5256584"/>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074119" y="228589"/>
            <a:ext cx="2479369" cy="338554"/>
          </a:xfrm>
          <a:prstGeom prst="rect">
            <a:avLst/>
          </a:prstGeom>
          <a:noFill/>
        </p:spPr>
        <p:txBody>
          <a:bodyPr wrap="square" rtlCol="0">
            <a:spAutoFit/>
          </a:bodyPr>
          <a:lstStyle/>
          <a:p>
            <a:pPr algn="dist"/>
            <a:r>
              <a:rPr lang="zh-CN" altLang="en-US" sz="1600" b="1" dirty="0">
                <a:solidFill>
                  <a:schemeClr val="bg1"/>
                </a:solidFill>
                <a:latin typeface="微软雅黑" pitchFamily="34" charset="-122"/>
                <a:ea typeface="微软雅黑" pitchFamily="34" charset="-122"/>
              </a:rPr>
              <a:t>四讲四有的要求是什么</a:t>
            </a:r>
          </a:p>
        </p:txBody>
      </p:sp>
      <p:grpSp>
        <p:nvGrpSpPr>
          <p:cNvPr id="16" name="组合 15"/>
          <p:cNvGrpSpPr/>
          <p:nvPr/>
        </p:nvGrpSpPr>
        <p:grpSpPr>
          <a:xfrm>
            <a:off x="2051720" y="1955931"/>
            <a:ext cx="816275" cy="831843"/>
            <a:chOff x="800875" y="1812121"/>
            <a:chExt cx="816275" cy="831843"/>
          </a:xfrm>
        </p:grpSpPr>
        <p:grpSp>
          <p:nvGrpSpPr>
            <p:cNvPr id="17" name="组合 16"/>
            <p:cNvGrpSpPr/>
            <p:nvPr/>
          </p:nvGrpSpPr>
          <p:grpSpPr>
            <a:xfrm>
              <a:off x="800875" y="1827689"/>
              <a:ext cx="816275" cy="816275"/>
              <a:chOff x="3347864" y="1131590"/>
              <a:chExt cx="1080120" cy="1080120"/>
            </a:xfrm>
          </p:grpSpPr>
          <p:sp>
            <p:nvSpPr>
              <p:cNvPr id="19" name="矩形 18"/>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a:stCxn id="19" idx="0"/>
                <a:endCxn id="19"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1"/>
                <a:endCxn id="19"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8"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讲</a:t>
              </a:r>
            </a:p>
          </p:txBody>
        </p:sp>
      </p:grpSp>
      <p:sp>
        <p:nvSpPr>
          <p:cNvPr id="12" name="矩形 11"/>
          <p:cNvSpPr/>
          <p:nvPr/>
        </p:nvSpPr>
        <p:spPr>
          <a:xfrm>
            <a:off x="5724128" y="2417596"/>
            <a:ext cx="1917447" cy="369332"/>
          </a:xfrm>
          <a:prstGeom prst="rect">
            <a:avLst/>
          </a:prstGeom>
        </p:spPr>
        <p:txBody>
          <a:bodyPr wrap="square">
            <a:spAutoFit/>
          </a:bodyPr>
          <a:lstStyle/>
          <a:p>
            <a:r>
              <a:rPr lang="zh-CN" altLang="en-US" b="1" dirty="0">
                <a:solidFill>
                  <a:srgbClr val="333333"/>
                </a:solidFill>
                <a:latin typeface="arial" panose="020B0604020202020204" pitchFamily="34" charset="0"/>
              </a:rPr>
              <a:t>讲奉献、有作为</a:t>
            </a:r>
            <a:endParaRPr lang="zh-CN" altLang="en-US" b="1" dirty="0"/>
          </a:p>
        </p:txBody>
      </p:sp>
      <p:sp>
        <p:nvSpPr>
          <p:cNvPr id="15" name="矩形 14"/>
          <p:cNvSpPr/>
          <p:nvPr/>
        </p:nvSpPr>
        <p:spPr>
          <a:xfrm>
            <a:off x="1554876" y="3219822"/>
            <a:ext cx="6977563" cy="830997"/>
          </a:xfrm>
          <a:prstGeom prst="rect">
            <a:avLst/>
          </a:prstGeom>
        </p:spPr>
        <p:txBody>
          <a:bodyPr wrap="square">
            <a:spAutoFit/>
          </a:bodyPr>
          <a:lstStyle/>
          <a:p>
            <a:pPr>
              <a:lnSpc>
                <a:spcPct val="150000"/>
              </a:lnSpc>
            </a:pPr>
            <a:r>
              <a:rPr lang="en-US" altLang="zh-CN" sz="1600" dirty="0">
                <a:solidFill>
                  <a:srgbClr val="333333"/>
                </a:solidFill>
                <a:latin typeface="微软雅黑" pitchFamily="34" charset="-122"/>
                <a:ea typeface="微软雅黑" pitchFamily="34" charset="-122"/>
              </a:rPr>
              <a:t>2016</a:t>
            </a:r>
            <a:r>
              <a:rPr lang="zh-CN" altLang="en-US" sz="1600" dirty="0">
                <a:solidFill>
                  <a:srgbClr val="333333"/>
                </a:solidFill>
                <a:latin typeface="微软雅黑" pitchFamily="34" charset="-122"/>
                <a:ea typeface="微软雅黑" pitchFamily="34" charset="-122"/>
              </a:rPr>
              <a:t>年</a:t>
            </a:r>
            <a:r>
              <a:rPr lang="en-US" altLang="zh-CN" sz="1600" dirty="0">
                <a:solidFill>
                  <a:srgbClr val="333333"/>
                </a:solidFill>
                <a:latin typeface="微软雅黑" pitchFamily="34" charset="-122"/>
                <a:ea typeface="微软雅黑" pitchFamily="34" charset="-122"/>
              </a:rPr>
              <a:t>04</a:t>
            </a:r>
            <a:r>
              <a:rPr lang="zh-CN" altLang="en-US" sz="1600" dirty="0">
                <a:solidFill>
                  <a:srgbClr val="333333"/>
                </a:solidFill>
                <a:latin typeface="微软雅黑" pitchFamily="34" charset="-122"/>
                <a:ea typeface="微软雅黑" pitchFamily="34" charset="-122"/>
              </a:rPr>
              <a:t>月</a:t>
            </a:r>
            <a:r>
              <a:rPr lang="en-US" altLang="zh-CN" sz="1600" dirty="0">
                <a:solidFill>
                  <a:srgbClr val="333333"/>
                </a:solidFill>
                <a:latin typeface="微软雅黑" pitchFamily="34" charset="-122"/>
                <a:ea typeface="微软雅黑" pitchFamily="34" charset="-122"/>
              </a:rPr>
              <a:t>22</a:t>
            </a:r>
            <a:r>
              <a:rPr lang="zh-CN" altLang="en-US" sz="1600" dirty="0">
                <a:solidFill>
                  <a:srgbClr val="333333"/>
                </a:solidFill>
                <a:latin typeface="微软雅黑" pitchFamily="34" charset="-122"/>
                <a:ea typeface="微软雅黑" pitchFamily="34" charset="-122"/>
              </a:rPr>
              <a:t>日，根据党中央的部署，</a:t>
            </a:r>
            <a:r>
              <a:rPr lang="en-US" altLang="zh-CN" sz="1600" dirty="0">
                <a:solidFill>
                  <a:srgbClr val="333333"/>
                </a:solidFill>
                <a:latin typeface="微软雅黑" pitchFamily="34" charset="-122"/>
                <a:ea typeface="微软雅黑" pitchFamily="34" charset="-122"/>
              </a:rPr>
              <a:t>2016</a:t>
            </a:r>
            <a:r>
              <a:rPr lang="zh-CN" altLang="en-US" sz="1600" dirty="0">
                <a:solidFill>
                  <a:srgbClr val="333333"/>
                </a:solidFill>
                <a:latin typeface="微软雅黑" pitchFamily="34" charset="-122"/>
                <a:ea typeface="微软雅黑" pitchFamily="34" charset="-122"/>
              </a:rPr>
              <a:t>年在全体党员中开展学党章党规、学系列讲话，做合格党员学习教育</a:t>
            </a:r>
            <a:endParaRPr lang="zh-CN" altLang="en-US" sz="1600" dirty="0">
              <a:latin typeface="微软雅黑" pitchFamily="34" charset="-122"/>
              <a:ea typeface="微软雅黑" pitchFamily="34" charset="-122"/>
            </a:endParaRPr>
          </a:p>
        </p:txBody>
      </p:sp>
      <p:sp>
        <p:nvSpPr>
          <p:cNvPr id="6" name="矩形 5"/>
          <p:cNvSpPr/>
          <p:nvPr/>
        </p:nvSpPr>
        <p:spPr>
          <a:xfrm>
            <a:off x="2915816" y="2002097"/>
            <a:ext cx="1800493" cy="369332"/>
          </a:xfrm>
          <a:prstGeom prst="rect">
            <a:avLst/>
          </a:prstGeom>
        </p:spPr>
        <p:txBody>
          <a:bodyPr wrap="none">
            <a:spAutoFit/>
          </a:bodyPr>
          <a:lstStyle/>
          <a:p>
            <a:r>
              <a:rPr lang="zh-CN" altLang="en-US" b="1" dirty="0">
                <a:solidFill>
                  <a:srgbClr val="333333"/>
                </a:solidFill>
                <a:latin typeface="arial" panose="020B0604020202020204" pitchFamily="34" charset="0"/>
              </a:rPr>
              <a:t>讲政治、有信念</a:t>
            </a:r>
            <a:endParaRPr lang="en-US" altLang="zh-CN" b="1" dirty="0">
              <a:solidFill>
                <a:srgbClr val="333333"/>
              </a:solidFill>
              <a:latin typeface="arial" panose="020B0604020202020204" pitchFamily="34" charset="0"/>
            </a:endParaRPr>
          </a:p>
        </p:txBody>
      </p:sp>
      <p:sp>
        <p:nvSpPr>
          <p:cNvPr id="7" name="矩形 6"/>
          <p:cNvSpPr/>
          <p:nvPr/>
        </p:nvSpPr>
        <p:spPr>
          <a:xfrm>
            <a:off x="2915816" y="2417596"/>
            <a:ext cx="1800493" cy="369332"/>
          </a:xfrm>
          <a:prstGeom prst="rect">
            <a:avLst/>
          </a:prstGeom>
        </p:spPr>
        <p:txBody>
          <a:bodyPr wrap="none">
            <a:spAutoFit/>
          </a:bodyPr>
          <a:lstStyle/>
          <a:p>
            <a:r>
              <a:rPr lang="zh-CN" altLang="en-US" b="1" dirty="0">
                <a:solidFill>
                  <a:srgbClr val="333333"/>
                </a:solidFill>
                <a:latin typeface="arial" panose="020B0604020202020204" pitchFamily="34" charset="0"/>
              </a:rPr>
              <a:t>讲规矩、有纪律</a:t>
            </a:r>
            <a:endParaRPr lang="en-US" altLang="zh-CN" b="1" dirty="0">
              <a:solidFill>
                <a:srgbClr val="333333"/>
              </a:solidFill>
              <a:latin typeface="arial" panose="020B0604020202020204" pitchFamily="34" charset="0"/>
            </a:endParaRPr>
          </a:p>
        </p:txBody>
      </p:sp>
      <p:sp>
        <p:nvSpPr>
          <p:cNvPr id="22" name="矩形 21"/>
          <p:cNvSpPr/>
          <p:nvPr/>
        </p:nvSpPr>
        <p:spPr>
          <a:xfrm>
            <a:off x="5716957" y="2002097"/>
            <a:ext cx="1800493" cy="369332"/>
          </a:xfrm>
          <a:prstGeom prst="rect">
            <a:avLst/>
          </a:prstGeom>
        </p:spPr>
        <p:txBody>
          <a:bodyPr wrap="none">
            <a:spAutoFit/>
          </a:bodyPr>
          <a:lstStyle/>
          <a:p>
            <a:r>
              <a:rPr lang="zh-CN" altLang="en-US" b="1" dirty="0">
                <a:solidFill>
                  <a:srgbClr val="333333"/>
                </a:solidFill>
                <a:latin typeface="arial" panose="020B0604020202020204" pitchFamily="34" charset="0"/>
              </a:rPr>
              <a:t>讲道德、有品行</a:t>
            </a:r>
            <a:endParaRPr lang="en-US" altLang="zh-CN" b="1" dirty="0">
              <a:solidFill>
                <a:srgbClr val="333333"/>
              </a:solidFill>
              <a:latin typeface="arial" panose="020B0604020202020204" pitchFamily="34" charset="0"/>
            </a:endParaRPr>
          </a:p>
        </p:txBody>
      </p:sp>
      <p:grpSp>
        <p:nvGrpSpPr>
          <p:cNvPr id="32" name="组合 31"/>
          <p:cNvGrpSpPr/>
          <p:nvPr/>
        </p:nvGrpSpPr>
        <p:grpSpPr>
          <a:xfrm>
            <a:off x="4842449" y="1955931"/>
            <a:ext cx="816275" cy="831843"/>
            <a:chOff x="800875" y="1812121"/>
            <a:chExt cx="816275" cy="831843"/>
          </a:xfrm>
        </p:grpSpPr>
        <p:grpSp>
          <p:nvGrpSpPr>
            <p:cNvPr id="33" name="组合 32"/>
            <p:cNvGrpSpPr/>
            <p:nvPr/>
          </p:nvGrpSpPr>
          <p:grpSpPr>
            <a:xfrm>
              <a:off x="800875" y="1827689"/>
              <a:ext cx="816275" cy="816275"/>
              <a:chOff x="3347864" y="1131590"/>
              <a:chExt cx="1080120" cy="1080120"/>
            </a:xfrm>
          </p:grpSpPr>
          <p:sp>
            <p:nvSpPr>
              <p:cNvPr id="35" name="矩形 34"/>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35" idx="0"/>
                <a:endCxn id="35"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1"/>
                <a:endCxn id="35"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4"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讲</a:t>
              </a:r>
            </a:p>
          </p:txBody>
        </p:sp>
      </p:grpSp>
    </p:spTree>
    <p:extLst>
      <p:ext uri="{BB962C8B-B14F-4D97-AF65-F5344CB8AC3E}">
        <p14:creationId xmlns:p14="http://schemas.microsoft.com/office/powerpoint/2010/main" xmlns="" val="3756472"/>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anim calcmode="lin" valueType="num">
                                      <p:cBhvr>
                                        <p:cTn id="47" dur="500" fill="hold"/>
                                        <p:tgtEl>
                                          <p:spTgt spid="6"/>
                                        </p:tgtEl>
                                        <p:attrNameLst>
                                          <p:attrName>ppt_x</p:attrName>
                                        </p:attrNameLst>
                                      </p:cBhvr>
                                      <p:tavLst>
                                        <p:tav tm="0">
                                          <p:val>
                                            <p:strVal val="#ppt_x"/>
                                          </p:val>
                                        </p:tav>
                                        <p:tav tm="100000">
                                          <p:val>
                                            <p:strVal val="#ppt_x"/>
                                          </p:val>
                                        </p:tav>
                                      </p:tavLst>
                                    </p:anim>
                                    <p:anim calcmode="lin" valueType="num">
                                      <p:cBhvr>
                                        <p:cTn id="48" dur="5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anim calcmode="lin" valueType="num">
                                      <p:cBhvr>
                                        <p:cTn id="58" dur="500" fill="hold"/>
                                        <p:tgtEl>
                                          <p:spTgt spid="32"/>
                                        </p:tgtEl>
                                        <p:attrNameLst>
                                          <p:attrName>ppt_x</p:attrName>
                                        </p:attrNameLst>
                                      </p:cBhvr>
                                      <p:tavLst>
                                        <p:tav tm="0">
                                          <p:val>
                                            <p:strVal val="#ppt_x"/>
                                          </p:val>
                                        </p:tav>
                                        <p:tav tm="100000">
                                          <p:val>
                                            <p:strVal val="#ppt_x"/>
                                          </p:val>
                                        </p:tav>
                                      </p:tavLst>
                                    </p:anim>
                                    <p:anim calcmode="lin" valueType="num">
                                      <p:cBhvr>
                                        <p:cTn id="59" dur="5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1" presetClass="entr" presetSubtype="0" fill="hold" grpId="0" nodeType="afterEffect">
                                  <p:stCondLst>
                                    <p:cond delay="0"/>
                                  </p:stCondLst>
                                  <p:iterate type="lt">
                                    <p:tmAbs val="100"/>
                                  </p:iterate>
                                  <p:childTnLst>
                                    <p:set>
                                      <p:cBhvr>
                                        <p:cTn id="7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2" grpId="0"/>
      <p:bldP spid="15" grpId="0"/>
      <p:bldP spid="6" grpId="0"/>
      <p:bldP spid="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政治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信念</a:t>
            </a:r>
          </a:p>
        </p:txBody>
      </p:sp>
      <p:sp>
        <p:nvSpPr>
          <p:cNvPr id="6" name="矩形 5"/>
          <p:cNvSpPr/>
          <p:nvPr/>
        </p:nvSpPr>
        <p:spPr>
          <a:xfrm>
            <a:off x="2308276" y="2026940"/>
            <a:ext cx="877163" cy="300082"/>
          </a:xfrm>
          <a:prstGeom prst="rect">
            <a:avLst/>
          </a:prstGeom>
          <a:solidFill>
            <a:srgbClr val="FF0000"/>
          </a:solidFill>
        </p:spPr>
        <p:txBody>
          <a:bodyPr wrap="none">
            <a:spAutoFit/>
          </a:bodyPr>
          <a:lstStyle/>
          <a:p>
            <a:pPr algn="ctr"/>
            <a:r>
              <a:rPr lang="zh-CN" altLang="en-US" b="1" kern="100" dirty="0">
                <a:solidFill>
                  <a:schemeClr val="bg1"/>
                </a:solidFill>
                <a:latin typeface="宋体" panose="02010600030101010101" pitchFamily="2" charset="-122"/>
              </a:rPr>
              <a:t>政治意识</a:t>
            </a:r>
            <a:endParaRPr lang="zh-CN" altLang="en-US" kern="100" dirty="0">
              <a:solidFill>
                <a:schemeClr val="bg1"/>
              </a:solidFill>
              <a:latin typeface="Calibri" panose="020F0502020204030204" pitchFamily="34" charset="0"/>
            </a:endParaRPr>
          </a:p>
        </p:txBody>
      </p:sp>
      <p:sp>
        <p:nvSpPr>
          <p:cNvPr id="7" name="矩形 6"/>
          <p:cNvSpPr/>
          <p:nvPr/>
        </p:nvSpPr>
        <p:spPr>
          <a:xfrm>
            <a:off x="1520657" y="2787774"/>
            <a:ext cx="6866030" cy="1384995"/>
          </a:xfrm>
          <a:prstGeom prst="rect">
            <a:avLst/>
          </a:prstGeom>
        </p:spPr>
        <p:txBody>
          <a:bodyPr wrap="square">
            <a:spAutoFit/>
          </a:bodyPr>
          <a:lstStyle/>
          <a:p>
            <a:pPr algn="just">
              <a:lnSpc>
                <a:spcPct val="150000"/>
              </a:lnSpc>
            </a:pPr>
            <a:r>
              <a:rPr lang="zh-CN" altLang="en-US" sz="1400" kern="100" dirty="0">
                <a:solidFill>
                  <a:srgbClr val="000000"/>
                </a:solidFill>
                <a:latin typeface="微软雅黑" pitchFamily="34" charset="-122"/>
                <a:ea typeface="微软雅黑" pitchFamily="34" charset="-122"/>
              </a:rPr>
              <a:t>作为国家机体的最小细胞，乡镇基层党员不仅要有坚定的共产主义理想信念以及与党中央保持高度一致的行动自觉，还应有为民服务的宗旨意识以及带领群众致富小康的远大理想，重点要在传达落实好党的各项路线、方针、政策上下功夫，让农村广大人民群众追上党的步伐，跟上党的节奏，共享党的恩泽。讲政治、有信念是爱党之源</a:t>
            </a:r>
            <a:endParaRPr lang="zh-CN" altLang="en-US" sz="1400" kern="100" dirty="0">
              <a:latin typeface="微软雅黑" pitchFamily="34" charset="-122"/>
              <a:ea typeface="微软雅黑" pitchFamily="34" charset="-122"/>
            </a:endParaRPr>
          </a:p>
        </p:txBody>
      </p:sp>
      <p:sp>
        <p:nvSpPr>
          <p:cNvPr id="12" name="矩形 11"/>
          <p:cNvSpPr/>
          <p:nvPr/>
        </p:nvSpPr>
        <p:spPr>
          <a:xfrm>
            <a:off x="3614350" y="2026940"/>
            <a:ext cx="877163" cy="300082"/>
          </a:xfrm>
          <a:prstGeom prst="rect">
            <a:avLst/>
          </a:prstGeom>
          <a:solidFill>
            <a:srgbClr val="FF0000"/>
          </a:solidFill>
        </p:spPr>
        <p:txBody>
          <a:bodyPr wrap="none">
            <a:spAutoFit/>
          </a:bodyPr>
          <a:lstStyle/>
          <a:p>
            <a:pPr algn="ctr"/>
            <a:r>
              <a:rPr lang="zh-CN" altLang="en-US" b="1" kern="100" dirty="0">
                <a:solidFill>
                  <a:schemeClr val="bg1"/>
                </a:solidFill>
                <a:latin typeface="宋体" panose="02010600030101010101" pitchFamily="2" charset="-122"/>
              </a:rPr>
              <a:t>大局意识</a:t>
            </a:r>
            <a:endParaRPr lang="zh-CN" altLang="en-US" dirty="0">
              <a:solidFill>
                <a:schemeClr val="bg1"/>
              </a:solidFill>
            </a:endParaRPr>
          </a:p>
        </p:txBody>
      </p:sp>
      <p:sp>
        <p:nvSpPr>
          <p:cNvPr id="15" name="矩形 14"/>
          <p:cNvSpPr/>
          <p:nvPr/>
        </p:nvSpPr>
        <p:spPr>
          <a:xfrm>
            <a:off x="6456534" y="2022912"/>
            <a:ext cx="877163" cy="300082"/>
          </a:xfrm>
          <a:prstGeom prst="rect">
            <a:avLst/>
          </a:prstGeom>
          <a:solidFill>
            <a:srgbClr val="FF0000"/>
          </a:solidFill>
        </p:spPr>
        <p:txBody>
          <a:bodyPr wrap="none">
            <a:spAutoFit/>
          </a:bodyPr>
          <a:lstStyle/>
          <a:p>
            <a:pPr algn="ctr"/>
            <a:r>
              <a:rPr lang="zh-CN" altLang="en-US" b="1" kern="100" dirty="0">
                <a:solidFill>
                  <a:schemeClr val="bg1"/>
                </a:solidFill>
                <a:latin typeface="宋体" panose="02010600030101010101" pitchFamily="2" charset="-122"/>
              </a:rPr>
              <a:t>核心意识</a:t>
            </a:r>
            <a:endParaRPr lang="zh-CN" altLang="en-US" dirty="0">
              <a:solidFill>
                <a:schemeClr val="bg1"/>
              </a:solidFill>
            </a:endParaRPr>
          </a:p>
        </p:txBody>
      </p:sp>
      <p:sp>
        <p:nvSpPr>
          <p:cNvPr id="16" name="矩形 15"/>
          <p:cNvSpPr/>
          <p:nvPr/>
        </p:nvSpPr>
        <p:spPr>
          <a:xfrm>
            <a:off x="5023533" y="2026940"/>
            <a:ext cx="877163" cy="300082"/>
          </a:xfrm>
          <a:prstGeom prst="rect">
            <a:avLst/>
          </a:prstGeom>
          <a:solidFill>
            <a:srgbClr val="FF0000"/>
          </a:solidFill>
        </p:spPr>
        <p:txBody>
          <a:bodyPr wrap="none">
            <a:spAutoFit/>
          </a:bodyPr>
          <a:lstStyle/>
          <a:p>
            <a:pPr algn="ctr"/>
            <a:r>
              <a:rPr lang="zh-CN" altLang="en-US" b="1" kern="100" dirty="0">
                <a:solidFill>
                  <a:schemeClr val="bg1"/>
                </a:solidFill>
                <a:latin typeface="宋体" panose="02010600030101010101" pitchFamily="2" charset="-122"/>
              </a:rPr>
              <a:t>看齐意识</a:t>
            </a:r>
            <a:endParaRPr lang="zh-CN" altLang="en-US" kern="100" dirty="0">
              <a:solidFill>
                <a:schemeClr val="bg1"/>
              </a:solidFill>
              <a:latin typeface="Calibri" panose="020F0502020204030204" pitchFamily="34" charset="0"/>
            </a:endParaRPr>
          </a:p>
        </p:txBody>
      </p:sp>
      <p:sp>
        <p:nvSpPr>
          <p:cNvPr id="19" name="矩形 18"/>
          <p:cNvSpPr/>
          <p:nvPr/>
        </p:nvSpPr>
        <p:spPr>
          <a:xfrm>
            <a:off x="3089863" y="1240687"/>
            <a:ext cx="2964273" cy="646331"/>
          </a:xfrm>
          <a:prstGeom prst="rect">
            <a:avLst/>
          </a:prstGeom>
          <a:effectLst>
            <a:outerShdw blurRad="50800" dist="38100" dir="5400000" algn="t" rotWithShape="0">
              <a:prstClr val="black">
                <a:alpha val="40000"/>
              </a:prstClr>
            </a:outerShdw>
          </a:effectLst>
        </p:spPr>
        <p:txBody>
          <a:bodyPr wrap="none">
            <a:spAutoFit/>
          </a:bodyPr>
          <a:lstStyle/>
          <a:p>
            <a:pPr algn="just"/>
            <a:r>
              <a:rPr lang="zh-CN" altLang="en-US" sz="3600" b="1" kern="100" dirty="0">
                <a:solidFill>
                  <a:srgbClr val="FF0000"/>
                </a:solidFill>
                <a:latin typeface="微软雅黑" panose="020B0503020204020204" pitchFamily="34" charset="-122"/>
                <a:ea typeface="微软雅黑" panose="020B0503020204020204" pitchFamily="34" charset="-122"/>
              </a:rPr>
              <a:t>做到四个意识</a:t>
            </a:r>
            <a:endParaRPr lang="zh-CN" altLang="en-US" sz="3600" kern="100" dirty="0">
              <a:solidFill>
                <a:srgbClr val="FF0000"/>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1590929" y="2571750"/>
            <a:ext cx="67254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42087045"/>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750"/>
                                        <p:tgtEl>
                                          <p:spTgt spid="6"/>
                                        </p:tgtEl>
                                      </p:cBhvr>
                                    </p:animEffect>
                                    <p:anim calcmode="lin" valueType="num">
                                      <p:cBhvr>
                                        <p:cTn id="46" dur="750" fill="hold"/>
                                        <p:tgtEl>
                                          <p:spTgt spid="6"/>
                                        </p:tgtEl>
                                        <p:attrNameLst>
                                          <p:attrName>ppt_x</p:attrName>
                                        </p:attrNameLst>
                                      </p:cBhvr>
                                      <p:tavLst>
                                        <p:tav tm="0">
                                          <p:val>
                                            <p:strVal val="#ppt_x"/>
                                          </p:val>
                                        </p:tav>
                                        <p:tav tm="100000">
                                          <p:val>
                                            <p:strVal val="#ppt_x"/>
                                          </p:val>
                                        </p:tav>
                                      </p:tavLst>
                                    </p:anim>
                                    <p:anim calcmode="lin" valueType="num">
                                      <p:cBhvr>
                                        <p:cTn id="47" dur="75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750"/>
                            </p:stCondLst>
                            <p:childTnLst>
                              <p:par>
                                <p:cTn id="49" presetID="42" presetClass="entr" presetSubtype="0" fill="hold" grpId="0" nodeType="afterEffect">
                                  <p:stCondLst>
                                    <p:cond delay="25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750"/>
                                        <p:tgtEl>
                                          <p:spTgt spid="12"/>
                                        </p:tgtEl>
                                      </p:cBhvr>
                                    </p:animEffect>
                                    <p:anim calcmode="lin" valueType="num">
                                      <p:cBhvr>
                                        <p:cTn id="52" dur="750" fill="hold"/>
                                        <p:tgtEl>
                                          <p:spTgt spid="12"/>
                                        </p:tgtEl>
                                        <p:attrNameLst>
                                          <p:attrName>ppt_x</p:attrName>
                                        </p:attrNameLst>
                                      </p:cBhvr>
                                      <p:tavLst>
                                        <p:tav tm="0">
                                          <p:val>
                                            <p:strVal val="#ppt_x"/>
                                          </p:val>
                                        </p:tav>
                                        <p:tav tm="100000">
                                          <p:val>
                                            <p:strVal val="#ppt_x"/>
                                          </p:val>
                                        </p:tav>
                                      </p:tavLst>
                                    </p:anim>
                                    <p:anim calcmode="lin" valueType="num">
                                      <p:cBhvr>
                                        <p:cTn id="53" dur="75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5750"/>
                            </p:stCondLst>
                            <p:childTnLst>
                              <p:par>
                                <p:cTn id="55" presetID="42" presetClass="entr" presetSubtype="0" fill="hold" grpId="0" nodeType="afterEffect">
                                  <p:stCondLst>
                                    <p:cond delay="25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750"/>
                                        <p:tgtEl>
                                          <p:spTgt spid="15"/>
                                        </p:tgtEl>
                                      </p:cBhvr>
                                    </p:animEffect>
                                    <p:anim calcmode="lin" valueType="num">
                                      <p:cBhvr>
                                        <p:cTn id="58" dur="750" fill="hold"/>
                                        <p:tgtEl>
                                          <p:spTgt spid="15"/>
                                        </p:tgtEl>
                                        <p:attrNameLst>
                                          <p:attrName>ppt_x</p:attrName>
                                        </p:attrNameLst>
                                      </p:cBhvr>
                                      <p:tavLst>
                                        <p:tav tm="0">
                                          <p:val>
                                            <p:strVal val="#ppt_x"/>
                                          </p:val>
                                        </p:tav>
                                        <p:tav tm="100000">
                                          <p:val>
                                            <p:strVal val="#ppt_x"/>
                                          </p:val>
                                        </p:tav>
                                      </p:tavLst>
                                    </p:anim>
                                    <p:anim calcmode="lin" valueType="num">
                                      <p:cBhvr>
                                        <p:cTn id="59" dur="750" fill="hold"/>
                                        <p:tgtEl>
                                          <p:spTgt spid="15"/>
                                        </p:tgtEl>
                                        <p:attrNameLst>
                                          <p:attrName>ppt_y</p:attrName>
                                        </p:attrNameLst>
                                      </p:cBhvr>
                                      <p:tavLst>
                                        <p:tav tm="0">
                                          <p:val>
                                            <p:strVal val="#ppt_y+.1"/>
                                          </p:val>
                                        </p:tav>
                                        <p:tav tm="100000">
                                          <p:val>
                                            <p:strVal val="#ppt_y"/>
                                          </p:val>
                                        </p:tav>
                                      </p:tavLst>
                                    </p:anim>
                                  </p:childTnLst>
                                </p:cTn>
                              </p:par>
                            </p:childTnLst>
                          </p:cTn>
                        </p:par>
                        <p:par>
                          <p:cTn id="60" fill="hold">
                            <p:stCondLst>
                              <p:cond delay="6750"/>
                            </p:stCondLst>
                            <p:childTnLst>
                              <p:par>
                                <p:cTn id="61" presetID="42"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750"/>
                                        <p:tgtEl>
                                          <p:spTgt spid="16"/>
                                        </p:tgtEl>
                                      </p:cBhvr>
                                    </p:animEffect>
                                    <p:anim calcmode="lin" valueType="num">
                                      <p:cBhvr>
                                        <p:cTn id="64" dur="750" fill="hold"/>
                                        <p:tgtEl>
                                          <p:spTgt spid="16"/>
                                        </p:tgtEl>
                                        <p:attrNameLst>
                                          <p:attrName>ppt_x</p:attrName>
                                        </p:attrNameLst>
                                      </p:cBhvr>
                                      <p:tavLst>
                                        <p:tav tm="0">
                                          <p:val>
                                            <p:strVal val="#ppt_x"/>
                                          </p:val>
                                        </p:tav>
                                        <p:tav tm="100000">
                                          <p:val>
                                            <p:strVal val="#ppt_x"/>
                                          </p:val>
                                        </p:tav>
                                      </p:tavLst>
                                    </p:anim>
                                    <p:anim calcmode="lin" valueType="num">
                                      <p:cBhvr>
                                        <p:cTn id="65" dur="75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16" presetClass="entr" presetSubtype="37"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outVertical)">
                                      <p:cBhvr>
                                        <p:cTn id="69" dur="500"/>
                                        <p:tgtEl>
                                          <p:spTgt spid="18"/>
                                        </p:tgtEl>
                                      </p:cBhvr>
                                    </p:animEffect>
                                  </p:childTnLst>
                                </p:cTn>
                              </p:par>
                            </p:childTnLst>
                          </p:cTn>
                        </p:par>
                        <p:par>
                          <p:cTn id="70" fill="hold">
                            <p:stCondLst>
                              <p:cond delay="8000"/>
                            </p:stCondLst>
                            <p:childTnLst>
                              <p:par>
                                <p:cTn id="71" presetID="16" presetClass="entr" presetSubtype="37"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barn(outVertical)">
                                      <p:cBhvr>
                                        <p:cTn id="73" dur="1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6" grpId="0" animBg="1"/>
      <p:bldP spid="7" grpId="0"/>
      <p:bldP spid="12" grpId="0" animBg="1"/>
      <p:bldP spid="15" grpId="0" animBg="1"/>
      <p:bldP spid="16"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solidFill>
              <a:schemeClr val="tx1"/>
            </a:solid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政治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信念</a:t>
            </a:r>
          </a:p>
        </p:txBody>
      </p:sp>
      <p:grpSp>
        <p:nvGrpSpPr>
          <p:cNvPr id="16" name="组合 15"/>
          <p:cNvGrpSpPr/>
          <p:nvPr/>
        </p:nvGrpSpPr>
        <p:grpSpPr>
          <a:xfrm>
            <a:off x="1547400" y="2047268"/>
            <a:ext cx="816275" cy="831843"/>
            <a:chOff x="800875" y="1812121"/>
            <a:chExt cx="816275" cy="831843"/>
          </a:xfrm>
        </p:grpSpPr>
        <p:grpSp>
          <p:nvGrpSpPr>
            <p:cNvPr id="17" name="组合 16"/>
            <p:cNvGrpSpPr/>
            <p:nvPr/>
          </p:nvGrpSpPr>
          <p:grpSpPr>
            <a:xfrm>
              <a:off x="800875" y="1827689"/>
              <a:ext cx="816275" cy="816275"/>
              <a:chOff x="3347864" y="1131590"/>
              <a:chExt cx="1080120" cy="1080120"/>
            </a:xfrm>
          </p:grpSpPr>
          <p:sp>
            <p:nvSpPr>
              <p:cNvPr id="19" name="矩形 18"/>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a:stCxn id="19" idx="0"/>
                <a:endCxn id="19"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1"/>
                <a:endCxn id="19"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8"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强</a:t>
              </a:r>
            </a:p>
          </p:txBody>
        </p:sp>
      </p:grpSp>
      <p:grpSp>
        <p:nvGrpSpPr>
          <p:cNvPr id="22" name="组合 21"/>
          <p:cNvGrpSpPr/>
          <p:nvPr/>
        </p:nvGrpSpPr>
        <p:grpSpPr>
          <a:xfrm>
            <a:off x="2627520" y="2047268"/>
            <a:ext cx="816275" cy="831843"/>
            <a:chOff x="800875" y="1812121"/>
            <a:chExt cx="816275" cy="831843"/>
          </a:xfrm>
        </p:grpSpPr>
        <p:grpSp>
          <p:nvGrpSpPr>
            <p:cNvPr id="23" name="组合 22"/>
            <p:cNvGrpSpPr/>
            <p:nvPr/>
          </p:nvGrpSpPr>
          <p:grpSpPr>
            <a:xfrm>
              <a:off x="800875" y="1827689"/>
              <a:ext cx="816275" cy="816275"/>
              <a:chOff x="3347864" y="1131590"/>
              <a:chExt cx="1080120" cy="1080120"/>
            </a:xfrm>
          </p:grpSpPr>
          <p:sp>
            <p:nvSpPr>
              <p:cNvPr id="25" name="矩形 24"/>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0"/>
                <a:endCxn id="25"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1"/>
                <a:endCxn id="25"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4"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化</a:t>
              </a:r>
            </a:p>
          </p:txBody>
        </p:sp>
      </p:grpSp>
      <p:grpSp>
        <p:nvGrpSpPr>
          <p:cNvPr id="34" name="组合 33"/>
          <p:cNvGrpSpPr/>
          <p:nvPr/>
        </p:nvGrpSpPr>
        <p:grpSpPr>
          <a:xfrm flipH="1">
            <a:off x="1554271" y="3197760"/>
            <a:ext cx="613222" cy="646331"/>
            <a:chOff x="1969893" y="2844973"/>
            <a:chExt cx="816275" cy="860348"/>
          </a:xfrm>
        </p:grpSpPr>
        <p:grpSp>
          <p:nvGrpSpPr>
            <p:cNvPr id="35" name="组合 34"/>
            <p:cNvGrpSpPr/>
            <p:nvPr/>
          </p:nvGrpSpPr>
          <p:grpSpPr>
            <a:xfrm>
              <a:off x="1969893" y="2866810"/>
              <a:ext cx="816275" cy="816275"/>
              <a:chOff x="3347864" y="1131590"/>
              <a:chExt cx="1080120" cy="1080120"/>
            </a:xfrm>
          </p:grpSpPr>
          <p:sp>
            <p:nvSpPr>
              <p:cNvPr id="37" name="矩形 36"/>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8" name="直接连接符 37"/>
              <p:cNvCxnSpPr>
                <a:stCxn id="37" idx="0"/>
                <a:endCxn id="37"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1"/>
                <a:endCxn id="37"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6"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政</a:t>
              </a:r>
            </a:p>
          </p:txBody>
        </p:sp>
      </p:grpSp>
      <p:grpSp>
        <p:nvGrpSpPr>
          <p:cNvPr id="40" name="组合 39"/>
          <p:cNvGrpSpPr/>
          <p:nvPr/>
        </p:nvGrpSpPr>
        <p:grpSpPr>
          <a:xfrm flipH="1">
            <a:off x="2307248" y="3221563"/>
            <a:ext cx="613222" cy="646331"/>
            <a:chOff x="2936506" y="2859782"/>
            <a:chExt cx="816275" cy="860348"/>
          </a:xfrm>
        </p:grpSpPr>
        <p:grpSp>
          <p:nvGrpSpPr>
            <p:cNvPr id="41" name="组合 40"/>
            <p:cNvGrpSpPr/>
            <p:nvPr/>
          </p:nvGrpSpPr>
          <p:grpSpPr>
            <a:xfrm>
              <a:off x="2936506" y="2868902"/>
              <a:ext cx="816275" cy="816275"/>
              <a:chOff x="3347864" y="1131590"/>
              <a:chExt cx="1080120" cy="1080120"/>
            </a:xfrm>
          </p:grpSpPr>
          <p:sp>
            <p:nvSpPr>
              <p:cNvPr id="43" name="矩形 42"/>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4" name="直接连接符 43"/>
              <p:cNvCxnSpPr>
                <a:stCxn id="43" idx="0"/>
                <a:endCxn id="43"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1"/>
                <a:endCxn id="43"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2" name="TextBox 14"/>
            <p:cNvSpPr txBox="1"/>
            <p:nvPr/>
          </p:nvSpPr>
          <p:spPr>
            <a:xfrm>
              <a:off x="2987824" y="2859782"/>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治</a:t>
              </a:r>
            </a:p>
          </p:txBody>
        </p:sp>
      </p:grpSp>
      <p:grpSp>
        <p:nvGrpSpPr>
          <p:cNvPr id="46" name="组合 45"/>
          <p:cNvGrpSpPr/>
          <p:nvPr/>
        </p:nvGrpSpPr>
        <p:grpSpPr>
          <a:xfrm flipH="1">
            <a:off x="3076520" y="3215588"/>
            <a:ext cx="613222" cy="646331"/>
            <a:chOff x="1969893" y="2844973"/>
            <a:chExt cx="816275" cy="860348"/>
          </a:xfrm>
        </p:grpSpPr>
        <p:grpSp>
          <p:nvGrpSpPr>
            <p:cNvPr id="47" name="组合 46"/>
            <p:cNvGrpSpPr/>
            <p:nvPr/>
          </p:nvGrpSpPr>
          <p:grpSpPr>
            <a:xfrm>
              <a:off x="1969893" y="2866810"/>
              <a:ext cx="816275" cy="816275"/>
              <a:chOff x="3347864" y="1131590"/>
              <a:chExt cx="1080120" cy="1080120"/>
            </a:xfrm>
          </p:grpSpPr>
          <p:sp>
            <p:nvSpPr>
              <p:cNvPr id="49" name="矩形 48"/>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50" name="直接连接符 49"/>
              <p:cNvCxnSpPr>
                <a:stCxn id="49" idx="0"/>
                <a:endCxn id="49"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1"/>
                <a:endCxn id="49"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8"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意</a:t>
              </a:r>
            </a:p>
          </p:txBody>
        </p:sp>
      </p:grpSp>
      <p:grpSp>
        <p:nvGrpSpPr>
          <p:cNvPr id="52" name="组合 51"/>
          <p:cNvGrpSpPr/>
          <p:nvPr/>
        </p:nvGrpSpPr>
        <p:grpSpPr>
          <a:xfrm flipH="1">
            <a:off x="3814011" y="3215437"/>
            <a:ext cx="613222" cy="646331"/>
            <a:chOff x="1969893" y="2844973"/>
            <a:chExt cx="816275" cy="860348"/>
          </a:xfrm>
        </p:grpSpPr>
        <p:grpSp>
          <p:nvGrpSpPr>
            <p:cNvPr id="53" name="组合 52"/>
            <p:cNvGrpSpPr/>
            <p:nvPr/>
          </p:nvGrpSpPr>
          <p:grpSpPr>
            <a:xfrm>
              <a:off x="1969893" y="2866810"/>
              <a:ext cx="816275" cy="816275"/>
              <a:chOff x="3347864" y="1131590"/>
              <a:chExt cx="1080120" cy="1080120"/>
            </a:xfrm>
          </p:grpSpPr>
          <p:sp>
            <p:nvSpPr>
              <p:cNvPr id="55" name="矩形 54"/>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56" name="直接连接符 55"/>
              <p:cNvCxnSpPr>
                <a:stCxn id="55" idx="0"/>
                <a:endCxn id="55"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1"/>
                <a:endCxn id="55"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4"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识</a:t>
              </a:r>
            </a:p>
          </p:txBody>
        </p:sp>
      </p:grpSp>
      <p:pic>
        <p:nvPicPr>
          <p:cNvPr id="65"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651381" y="1995686"/>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4664950" y="2211559"/>
            <a:ext cx="3860480" cy="1615827"/>
          </a:xfrm>
          <a:prstGeom prst="rect">
            <a:avLst/>
          </a:prstGeom>
        </p:spPr>
        <p:txBody>
          <a:bodyPr wrap="square">
            <a:spAutoFit/>
          </a:bodyPr>
          <a:lstStyle/>
          <a:p>
            <a:pPr algn="just">
              <a:lnSpc>
                <a:spcPct val="150000"/>
              </a:lnSpc>
            </a:pPr>
            <a:r>
              <a:rPr lang="zh-CN" altLang="en-US" b="1" kern="100" dirty="0">
                <a:solidFill>
                  <a:srgbClr val="FF0000"/>
                </a:solidFill>
                <a:latin typeface="微软雅黑" pitchFamily="34" charset="-122"/>
                <a:ea typeface="微软雅黑" pitchFamily="34" charset="-122"/>
              </a:rPr>
              <a:t>运用</a:t>
            </a:r>
            <a:r>
              <a:rPr lang="zh-CN" altLang="en-US" sz="1200" kern="100" dirty="0">
                <a:solidFill>
                  <a:srgbClr val="000000"/>
                </a:solidFill>
                <a:latin typeface="微软雅黑" pitchFamily="34" charset="-122"/>
                <a:ea typeface="微软雅黑" pitchFamily="34" charset="-122"/>
              </a:rPr>
              <a:t>政治思维，增强政治定力、政治敏感性和政治洞察力，坚定正确的政治观点、政治立场，明辨政治方向，在大是大非问题上态度鲜明，立场坚定，不左顾右盼，自觉地在思想上政治上行动上同以习近平同志为总书记的党中央保持高度一致</a:t>
            </a:r>
            <a:endParaRPr lang="zh-CN" altLang="en-US" sz="1200" kern="100" dirty="0">
              <a:latin typeface="微软雅黑" pitchFamily="34" charset="-122"/>
              <a:ea typeface="微软雅黑" pitchFamily="34" charset="-122"/>
            </a:endParaRPr>
          </a:p>
        </p:txBody>
      </p:sp>
    </p:spTree>
    <p:extLst>
      <p:ext uri="{BB962C8B-B14F-4D97-AF65-F5344CB8AC3E}">
        <p14:creationId xmlns:p14="http://schemas.microsoft.com/office/powerpoint/2010/main" xmlns="" val="2663987139"/>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7"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250"/>
                                        <p:tgtEl>
                                          <p:spTgt spid="34"/>
                                        </p:tgtEl>
                                      </p:cBhvr>
                                    </p:animEffect>
                                    <p:anim calcmode="lin" valueType="num">
                                      <p:cBhvr>
                                        <p:cTn id="53" dur="250" fill="hold"/>
                                        <p:tgtEl>
                                          <p:spTgt spid="34"/>
                                        </p:tgtEl>
                                        <p:attrNameLst>
                                          <p:attrName>ppt_x</p:attrName>
                                        </p:attrNameLst>
                                      </p:cBhvr>
                                      <p:tavLst>
                                        <p:tav tm="0">
                                          <p:val>
                                            <p:strVal val="#ppt_x"/>
                                          </p:val>
                                        </p:tav>
                                        <p:tav tm="100000">
                                          <p:val>
                                            <p:strVal val="#ppt_x"/>
                                          </p:val>
                                        </p:tav>
                                      </p:tavLst>
                                    </p:anim>
                                    <p:anim calcmode="lin" valueType="num">
                                      <p:cBhvr>
                                        <p:cTn id="54" dur="250" fill="hold"/>
                                        <p:tgtEl>
                                          <p:spTgt spid="34"/>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42" presetClass="entr" presetSubtype="0"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250"/>
                                        <p:tgtEl>
                                          <p:spTgt spid="40"/>
                                        </p:tgtEl>
                                      </p:cBhvr>
                                    </p:animEffect>
                                    <p:anim calcmode="lin" valueType="num">
                                      <p:cBhvr>
                                        <p:cTn id="59" dur="250" fill="hold"/>
                                        <p:tgtEl>
                                          <p:spTgt spid="40"/>
                                        </p:tgtEl>
                                        <p:attrNameLst>
                                          <p:attrName>ppt_x</p:attrName>
                                        </p:attrNameLst>
                                      </p:cBhvr>
                                      <p:tavLst>
                                        <p:tav tm="0">
                                          <p:val>
                                            <p:strVal val="#ppt_x"/>
                                          </p:val>
                                        </p:tav>
                                        <p:tav tm="100000">
                                          <p:val>
                                            <p:strVal val="#ppt_x"/>
                                          </p:val>
                                        </p:tav>
                                      </p:tavLst>
                                    </p:anim>
                                    <p:anim calcmode="lin" valueType="num">
                                      <p:cBhvr>
                                        <p:cTn id="60" dur="250" fill="hold"/>
                                        <p:tgtEl>
                                          <p:spTgt spid="40"/>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250"/>
                                        <p:tgtEl>
                                          <p:spTgt spid="46"/>
                                        </p:tgtEl>
                                      </p:cBhvr>
                                    </p:animEffect>
                                    <p:anim calcmode="lin" valueType="num">
                                      <p:cBhvr>
                                        <p:cTn id="65" dur="250" fill="hold"/>
                                        <p:tgtEl>
                                          <p:spTgt spid="46"/>
                                        </p:tgtEl>
                                        <p:attrNameLst>
                                          <p:attrName>ppt_x</p:attrName>
                                        </p:attrNameLst>
                                      </p:cBhvr>
                                      <p:tavLst>
                                        <p:tav tm="0">
                                          <p:val>
                                            <p:strVal val="#ppt_x"/>
                                          </p:val>
                                        </p:tav>
                                        <p:tav tm="100000">
                                          <p:val>
                                            <p:strVal val="#ppt_x"/>
                                          </p:val>
                                        </p:tav>
                                      </p:tavLst>
                                    </p:anim>
                                    <p:anim calcmode="lin" valueType="num">
                                      <p:cBhvr>
                                        <p:cTn id="66" dur="250" fill="hold"/>
                                        <p:tgtEl>
                                          <p:spTgt spid="46"/>
                                        </p:tgtEl>
                                        <p:attrNameLst>
                                          <p:attrName>ppt_y</p:attrName>
                                        </p:attrNameLst>
                                      </p:cBhvr>
                                      <p:tavLst>
                                        <p:tav tm="0">
                                          <p:val>
                                            <p:strVal val="#ppt_y+.1"/>
                                          </p:val>
                                        </p:tav>
                                        <p:tav tm="100000">
                                          <p:val>
                                            <p:strVal val="#ppt_y"/>
                                          </p:val>
                                        </p:tav>
                                      </p:tavLst>
                                    </p:anim>
                                  </p:childTnLst>
                                </p:cTn>
                              </p:par>
                            </p:childTnLst>
                          </p:cTn>
                        </p:par>
                        <p:par>
                          <p:cTn id="67" fill="hold">
                            <p:stCondLst>
                              <p:cond delay="5750"/>
                            </p:stCondLst>
                            <p:childTnLst>
                              <p:par>
                                <p:cTn id="68" presetID="42" presetClass="entr" presetSubtype="0"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250"/>
                                        <p:tgtEl>
                                          <p:spTgt spid="52"/>
                                        </p:tgtEl>
                                      </p:cBhvr>
                                    </p:animEffect>
                                    <p:anim calcmode="lin" valueType="num">
                                      <p:cBhvr>
                                        <p:cTn id="71" dur="250" fill="hold"/>
                                        <p:tgtEl>
                                          <p:spTgt spid="52"/>
                                        </p:tgtEl>
                                        <p:attrNameLst>
                                          <p:attrName>ppt_x</p:attrName>
                                        </p:attrNameLst>
                                      </p:cBhvr>
                                      <p:tavLst>
                                        <p:tav tm="0">
                                          <p:val>
                                            <p:strVal val="#ppt_x"/>
                                          </p:val>
                                        </p:tav>
                                        <p:tav tm="100000">
                                          <p:val>
                                            <p:strVal val="#ppt_x"/>
                                          </p:val>
                                        </p:tav>
                                      </p:tavLst>
                                    </p:anim>
                                    <p:anim calcmode="lin" valueType="num">
                                      <p:cBhvr>
                                        <p:cTn id="72" dur="250" fill="hold"/>
                                        <p:tgtEl>
                                          <p:spTgt spid="52"/>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850"/>
                                        <p:tgtEl>
                                          <p:spTgt spid="65"/>
                                        </p:tgtEl>
                                      </p:cBhvr>
                                    </p:animEffect>
                                  </p:childTnLst>
                                </p:cTn>
                              </p:par>
                            </p:childTnLst>
                          </p:cTn>
                        </p:par>
                        <p:par>
                          <p:cTn id="76" fill="hold">
                            <p:stCondLst>
                              <p:cond delay="66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2"/>
                                        </p:tgtEl>
                                        <p:attrNameLst>
                                          <p:attrName>ppt_y</p:attrName>
                                        </p:attrNameLst>
                                      </p:cBhvr>
                                      <p:tavLst>
                                        <p:tav tm="0">
                                          <p:val>
                                            <p:strVal val="#ppt_y"/>
                                          </p:val>
                                        </p:tav>
                                        <p:tav tm="100000">
                                          <p:val>
                                            <p:strVal val="#ppt_y"/>
                                          </p:val>
                                        </p:tav>
                                      </p:tavLst>
                                    </p:anim>
                                    <p:anim calcmode="lin" valueType="num">
                                      <p:cBhvr>
                                        <p:cTn id="8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政治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信念</a:t>
            </a:r>
          </a:p>
        </p:txBody>
      </p:sp>
      <p:grpSp>
        <p:nvGrpSpPr>
          <p:cNvPr id="15" name="组合 14"/>
          <p:cNvGrpSpPr/>
          <p:nvPr/>
        </p:nvGrpSpPr>
        <p:grpSpPr>
          <a:xfrm>
            <a:off x="1547400" y="2047268"/>
            <a:ext cx="816275" cy="831843"/>
            <a:chOff x="800875" y="1812121"/>
            <a:chExt cx="816275" cy="831843"/>
          </a:xfrm>
        </p:grpSpPr>
        <p:grpSp>
          <p:nvGrpSpPr>
            <p:cNvPr id="16" name="组合 15"/>
            <p:cNvGrpSpPr/>
            <p:nvPr/>
          </p:nvGrpSpPr>
          <p:grpSpPr>
            <a:xfrm>
              <a:off x="800875" y="1827689"/>
              <a:ext cx="816275" cy="816275"/>
              <a:chOff x="3347864" y="1131590"/>
              <a:chExt cx="1080120" cy="1080120"/>
            </a:xfrm>
          </p:grpSpPr>
          <p:sp>
            <p:nvSpPr>
              <p:cNvPr id="18" name="矩形 1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8" idx="0"/>
                <a:endCxn id="1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1"/>
                <a:endCxn id="1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强</a:t>
              </a:r>
            </a:p>
          </p:txBody>
        </p:sp>
      </p:grpSp>
      <p:grpSp>
        <p:nvGrpSpPr>
          <p:cNvPr id="21" name="组合 20"/>
          <p:cNvGrpSpPr/>
          <p:nvPr/>
        </p:nvGrpSpPr>
        <p:grpSpPr>
          <a:xfrm>
            <a:off x="2627520" y="2047268"/>
            <a:ext cx="816275" cy="831843"/>
            <a:chOff x="800875" y="1812121"/>
            <a:chExt cx="816275" cy="831843"/>
          </a:xfrm>
        </p:grpSpPr>
        <p:grpSp>
          <p:nvGrpSpPr>
            <p:cNvPr id="22" name="组合 21"/>
            <p:cNvGrpSpPr/>
            <p:nvPr/>
          </p:nvGrpSpPr>
          <p:grpSpPr>
            <a:xfrm>
              <a:off x="800875" y="1827689"/>
              <a:ext cx="816275" cy="816275"/>
              <a:chOff x="3347864" y="1131590"/>
              <a:chExt cx="1080120" cy="1080120"/>
            </a:xfrm>
          </p:grpSpPr>
          <p:sp>
            <p:nvSpPr>
              <p:cNvPr id="24" name="矩形 2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0"/>
                <a:endCxn id="2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1"/>
                <a:endCxn id="2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化</a:t>
              </a:r>
            </a:p>
          </p:txBody>
        </p:sp>
      </p:grpSp>
      <p:grpSp>
        <p:nvGrpSpPr>
          <p:cNvPr id="27" name="组合 26"/>
          <p:cNvGrpSpPr/>
          <p:nvPr/>
        </p:nvGrpSpPr>
        <p:grpSpPr>
          <a:xfrm flipH="1">
            <a:off x="1554271" y="3197760"/>
            <a:ext cx="613222" cy="646331"/>
            <a:chOff x="1969893" y="2844973"/>
            <a:chExt cx="816275" cy="860348"/>
          </a:xfrm>
        </p:grpSpPr>
        <p:grpSp>
          <p:nvGrpSpPr>
            <p:cNvPr id="28" name="组合 27"/>
            <p:cNvGrpSpPr/>
            <p:nvPr/>
          </p:nvGrpSpPr>
          <p:grpSpPr>
            <a:xfrm>
              <a:off x="1969893" y="2866810"/>
              <a:ext cx="816275" cy="816275"/>
              <a:chOff x="3347864" y="1131590"/>
              <a:chExt cx="1080120" cy="1080120"/>
            </a:xfrm>
          </p:grpSpPr>
          <p:sp>
            <p:nvSpPr>
              <p:cNvPr id="30" name="矩形 2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1" name="直接连接符 30"/>
              <p:cNvCxnSpPr>
                <a:stCxn id="30" idx="0"/>
                <a:endCxn id="3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1"/>
                <a:endCxn id="3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大</a:t>
              </a:r>
            </a:p>
          </p:txBody>
        </p:sp>
      </p:grpSp>
      <p:grpSp>
        <p:nvGrpSpPr>
          <p:cNvPr id="33" name="组合 32"/>
          <p:cNvGrpSpPr/>
          <p:nvPr/>
        </p:nvGrpSpPr>
        <p:grpSpPr>
          <a:xfrm flipH="1">
            <a:off x="2307248" y="3221563"/>
            <a:ext cx="613222" cy="646331"/>
            <a:chOff x="2936506" y="2859782"/>
            <a:chExt cx="816275" cy="860348"/>
          </a:xfrm>
        </p:grpSpPr>
        <p:grpSp>
          <p:nvGrpSpPr>
            <p:cNvPr id="34" name="组合 33"/>
            <p:cNvGrpSpPr/>
            <p:nvPr/>
          </p:nvGrpSpPr>
          <p:grpSpPr>
            <a:xfrm>
              <a:off x="2936506" y="2868902"/>
              <a:ext cx="816275" cy="816275"/>
              <a:chOff x="3347864" y="1131590"/>
              <a:chExt cx="1080120" cy="1080120"/>
            </a:xfrm>
          </p:grpSpPr>
          <p:sp>
            <p:nvSpPr>
              <p:cNvPr id="36" name="矩形 3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7" name="直接连接符 36"/>
              <p:cNvCxnSpPr>
                <a:stCxn id="36" idx="0"/>
                <a:endCxn id="3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2987824" y="2859782"/>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局</a:t>
              </a:r>
            </a:p>
          </p:txBody>
        </p:sp>
      </p:grpSp>
      <p:grpSp>
        <p:nvGrpSpPr>
          <p:cNvPr id="39" name="组合 38"/>
          <p:cNvGrpSpPr/>
          <p:nvPr/>
        </p:nvGrpSpPr>
        <p:grpSpPr>
          <a:xfrm flipH="1">
            <a:off x="3076520" y="3215588"/>
            <a:ext cx="613222" cy="646331"/>
            <a:chOff x="1969893" y="2844973"/>
            <a:chExt cx="816275" cy="860348"/>
          </a:xfrm>
        </p:grpSpPr>
        <p:grpSp>
          <p:nvGrpSpPr>
            <p:cNvPr id="40" name="组合 39"/>
            <p:cNvGrpSpPr/>
            <p:nvPr/>
          </p:nvGrpSpPr>
          <p:grpSpPr>
            <a:xfrm>
              <a:off x="1969893" y="2866810"/>
              <a:ext cx="816275" cy="816275"/>
              <a:chOff x="3347864" y="1131590"/>
              <a:chExt cx="1080120" cy="1080120"/>
            </a:xfrm>
          </p:grpSpPr>
          <p:sp>
            <p:nvSpPr>
              <p:cNvPr id="42" name="矩形 4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3" name="直接连接符 42"/>
              <p:cNvCxnSpPr>
                <a:stCxn id="42" idx="0"/>
                <a:endCxn id="4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1"/>
                <a:endCxn id="4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意</a:t>
              </a:r>
            </a:p>
          </p:txBody>
        </p:sp>
      </p:grpSp>
      <p:grpSp>
        <p:nvGrpSpPr>
          <p:cNvPr id="45" name="组合 44"/>
          <p:cNvGrpSpPr/>
          <p:nvPr/>
        </p:nvGrpSpPr>
        <p:grpSpPr>
          <a:xfrm flipH="1">
            <a:off x="3814011" y="3215437"/>
            <a:ext cx="613222" cy="646331"/>
            <a:chOff x="1969893" y="2844973"/>
            <a:chExt cx="816275" cy="860348"/>
          </a:xfrm>
        </p:grpSpPr>
        <p:grpSp>
          <p:nvGrpSpPr>
            <p:cNvPr id="46" name="组合 45"/>
            <p:cNvGrpSpPr/>
            <p:nvPr/>
          </p:nvGrpSpPr>
          <p:grpSpPr>
            <a:xfrm>
              <a:off x="1969893" y="2866810"/>
              <a:ext cx="816275" cy="816275"/>
              <a:chOff x="3347864" y="1131590"/>
              <a:chExt cx="1080120" cy="1080120"/>
            </a:xfrm>
          </p:grpSpPr>
          <p:sp>
            <p:nvSpPr>
              <p:cNvPr id="48" name="矩形 4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9" name="直接连接符 48"/>
              <p:cNvCxnSpPr>
                <a:stCxn id="48" idx="0"/>
                <a:endCxn id="4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1"/>
                <a:endCxn id="4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识</a:t>
              </a:r>
            </a:p>
          </p:txBody>
        </p:sp>
      </p:grpSp>
      <p:pic>
        <p:nvPicPr>
          <p:cNvPr id="51"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651381" y="1995686"/>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52" name="矩形 51"/>
          <p:cNvSpPr/>
          <p:nvPr/>
        </p:nvSpPr>
        <p:spPr>
          <a:xfrm>
            <a:off x="4668865" y="2423203"/>
            <a:ext cx="3521161" cy="1444691"/>
          </a:xfrm>
          <a:prstGeom prst="rect">
            <a:avLst/>
          </a:prstGeom>
        </p:spPr>
        <p:txBody>
          <a:bodyPr wrap="square">
            <a:spAutoFit/>
          </a:bodyPr>
          <a:lstStyle/>
          <a:p>
            <a:pPr algn="just">
              <a:lnSpc>
                <a:spcPct val="150000"/>
              </a:lnSpc>
            </a:pPr>
            <a:r>
              <a:rPr lang="zh-CN" altLang="en-US" sz="1200" kern="100" dirty="0">
                <a:solidFill>
                  <a:srgbClr val="000000"/>
                </a:solidFill>
                <a:latin typeface="微软雅黑" pitchFamily="34" charset="-122"/>
                <a:ea typeface="微软雅黑" pitchFamily="34" charset="-122"/>
              </a:rPr>
              <a:t>以实现中国梦为奋斗目标，以十三五规划为主线，以各级党委的决定部署为推手，着眼于整个国家、整个民族，服从服务于中心工作，将个人理想与民族复兴的宏愿结合起来，志存高远，凝心聚力，奋发有为</a:t>
            </a:r>
            <a:endParaRPr lang="zh-CN" altLang="en-US" sz="1200" kern="100" dirty="0">
              <a:latin typeface="微软雅黑" pitchFamily="34" charset="-122"/>
              <a:ea typeface="微软雅黑" pitchFamily="34" charset="-122"/>
            </a:endParaRPr>
          </a:p>
        </p:txBody>
      </p:sp>
      <p:sp>
        <p:nvSpPr>
          <p:cNvPr id="6" name="矩形 5"/>
          <p:cNvSpPr/>
          <p:nvPr/>
        </p:nvSpPr>
        <p:spPr>
          <a:xfrm>
            <a:off x="4750489" y="2009459"/>
            <a:ext cx="3416320" cy="458908"/>
          </a:xfrm>
          <a:prstGeom prst="rect">
            <a:avLst/>
          </a:prstGeom>
          <a:solidFill>
            <a:srgbClr val="FF0000"/>
          </a:solidFill>
        </p:spPr>
        <p:txBody>
          <a:bodyPr wrap="none">
            <a:spAutoFit/>
          </a:bodyPr>
          <a:lstStyle/>
          <a:p>
            <a:pPr algn="just">
              <a:lnSpc>
                <a:spcPct val="150000"/>
              </a:lnSpc>
            </a:pPr>
            <a:r>
              <a:rPr lang="zh-CN" altLang="en-US" kern="100" dirty="0">
                <a:solidFill>
                  <a:schemeClr val="bg1"/>
                </a:solidFill>
                <a:latin typeface="微软雅黑" pitchFamily="34" charset="-122"/>
                <a:ea typeface="微软雅黑" pitchFamily="34" charset="-122"/>
              </a:rPr>
              <a:t>以“四个全面”战略布局为总揽</a:t>
            </a:r>
            <a:endParaRPr lang="en-US" altLang="zh-CN" kern="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46290850"/>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anim calcmode="lin" valueType="num">
                                      <p:cBhvr>
                                        <p:cTn id="41" dur="500" fill="hold"/>
                                        <p:tgtEl>
                                          <p:spTgt spid="15"/>
                                        </p:tgtEl>
                                        <p:attrNameLst>
                                          <p:attrName>ppt_x</p:attrName>
                                        </p:attrNameLst>
                                      </p:cBhvr>
                                      <p:tavLst>
                                        <p:tav tm="0">
                                          <p:val>
                                            <p:strVal val="#ppt_x"/>
                                          </p:val>
                                        </p:tav>
                                        <p:tav tm="100000">
                                          <p:val>
                                            <p:strVal val="#ppt_x"/>
                                          </p:val>
                                        </p:tav>
                                      </p:tavLst>
                                    </p:anim>
                                    <p:anim calcmode="lin" valueType="num">
                                      <p:cBhvr>
                                        <p:cTn id="42" dur="50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7"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42"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anim calcmode="lin" valueType="num">
                                      <p:cBhvr>
                                        <p:cTn id="59" dur="250" fill="hold"/>
                                        <p:tgtEl>
                                          <p:spTgt spid="33"/>
                                        </p:tgtEl>
                                        <p:attrNameLst>
                                          <p:attrName>ppt_x</p:attrName>
                                        </p:attrNameLst>
                                      </p:cBhvr>
                                      <p:tavLst>
                                        <p:tav tm="0">
                                          <p:val>
                                            <p:strVal val="#ppt_x"/>
                                          </p:val>
                                        </p:tav>
                                        <p:tav tm="100000">
                                          <p:val>
                                            <p:strVal val="#ppt_x"/>
                                          </p:val>
                                        </p:tav>
                                      </p:tavLst>
                                    </p:anim>
                                    <p:anim calcmode="lin" valueType="num">
                                      <p:cBhvr>
                                        <p:cTn id="60" dur="250" fill="hold"/>
                                        <p:tgtEl>
                                          <p:spTgt spid="33"/>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50"/>
                                        <p:tgtEl>
                                          <p:spTgt spid="39"/>
                                        </p:tgtEl>
                                      </p:cBhvr>
                                    </p:animEffec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5750"/>
                            </p:stCondLst>
                            <p:childTnLst>
                              <p:par>
                                <p:cTn id="68" presetID="42" presetClass="entr" presetSubtype="0"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50"/>
                                        <p:tgtEl>
                                          <p:spTgt spid="45"/>
                                        </p:tgtEl>
                                      </p:cBhvr>
                                    </p:animEffect>
                                    <p:anim calcmode="lin" valueType="num">
                                      <p:cBhvr>
                                        <p:cTn id="71" dur="250" fill="hold"/>
                                        <p:tgtEl>
                                          <p:spTgt spid="45"/>
                                        </p:tgtEl>
                                        <p:attrNameLst>
                                          <p:attrName>ppt_x</p:attrName>
                                        </p:attrNameLst>
                                      </p:cBhvr>
                                      <p:tavLst>
                                        <p:tav tm="0">
                                          <p:val>
                                            <p:strVal val="#ppt_x"/>
                                          </p:val>
                                        </p:tav>
                                        <p:tav tm="100000">
                                          <p:val>
                                            <p:strVal val="#ppt_x"/>
                                          </p:val>
                                        </p:tav>
                                      </p:tavLst>
                                    </p:anim>
                                    <p:anim calcmode="lin" valueType="num">
                                      <p:cBhvr>
                                        <p:cTn id="72" dur="250" fill="hold"/>
                                        <p:tgtEl>
                                          <p:spTgt spid="45"/>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850"/>
                                        <p:tgtEl>
                                          <p:spTgt spid="51"/>
                                        </p:tgtEl>
                                      </p:cBhvr>
                                    </p:animEffect>
                                  </p:childTnLst>
                                </p:cTn>
                              </p:par>
                            </p:childTnLst>
                          </p:cTn>
                        </p:par>
                        <p:par>
                          <p:cTn id="76" fill="hold">
                            <p:stCondLst>
                              <p:cond delay="6600"/>
                            </p:stCondLst>
                            <p:childTnLst>
                              <p:par>
                                <p:cTn id="77" presetID="47"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7600"/>
                            </p:stCondLst>
                            <p:childTnLst>
                              <p:par>
                                <p:cTn id="83" presetID="16" presetClass="entr" presetSubtype="37"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barn(outVertical)">
                                      <p:cBhvr>
                                        <p:cTn id="8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52"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8" y="-54460"/>
            <a:ext cx="9174788" cy="5143500"/>
          </a:xfrm>
          <a:prstGeom prst="rect">
            <a:avLst/>
          </a:prstGeom>
          <a:noFill/>
          <a:ln w="19050">
            <a:noFill/>
          </a:ln>
        </p:spPr>
      </p:pic>
      <p:pic>
        <p:nvPicPr>
          <p:cNvPr id="57" name="图片 56"/>
          <p:cNvPicPr>
            <a:picLocks noChangeAspect="1"/>
          </p:cNvPicPr>
          <p:nvPr/>
        </p:nvPicPr>
        <p:blipFill rotWithShape="1">
          <a:blip r:embed="rId4">
            <a:extLst>
              <a:ext uri="{28A0092B-C50C-407E-A947-70E740481C1C}">
                <a14:useLocalDpi xmlns:a14="http://schemas.microsoft.com/office/drawing/2010/main" xmlns="" val="0"/>
              </a:ext>
            </a:extLst>
          </a:blip>
          <a:srcRect l="28300" t="24395" r="41771"/>
          <a:stretch/>
        </p:blipFill>
        <p:spPr>
          <a:xfrm>
            <a:off x="-145046" y="1383199"/>
            <a:ext cx="1508902" cy="3811771"/>
          </a:xfrm>
          <a:prstGeom prst="rect">
            <a:avLst/>
          </a:prstGeom>
        </p:spPr>
      </p:pic>
      <p:pic>
        <p:nvPicPr>
          <p:cNvPr id="3076" name="Picture 4" descr="C:\Documents and Settings\Administrator\桌面\ppt\党政素材\1564984654.pn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34734" b="38755"/>
          <a:stretch/>
        </p:blipFill>
        <p:spPr bwMode="auto">
          <a:xfrm>
            <a:off x="-148916" y="4282251"/>
            <a:ext cx="9873880" cy="1908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5471685" y="51470"/>
            <a:ext cx="3348787" cy="477181"/>
            <a:chOff x="5471685" y="51470"/>
            <a:chExt cx="3348787" cy="477181"/>
          </a:xfrm>
        </p:grpSpPr>
        <p:sp>
          <p:nvSpPr>
            <p:cNvPr id="2" name="矩形 1"/>
            <p:cNvSpPr/>
            <p:nvPr/>
          </p:nvSpPr>
          <p:spPr>
            <a:xfrm>
              <a:off x="5572941" y="446796"/>
              <a:ext cx="3247531" cy="81855"/>
            </a:xfrm>
            <a:custGeom>
              <a:avLst/>
              <a:gdLst>
                <a:gd name="connsiteX0" fmla="*/ 0 w 3960440"/>
                <a:gd name="connsiteY0" fmla="*/ 0 h 149486"/>
                <a:gd name="connsiteX1" fmla="*/ 3960440 w 3960440"/>
                <a:gd name="connsiteY1" fmla="*/ 0 h 149486"/>
                <a:gd name="connsiteX2" fmla="*/ 3960440 w 3960440"/>
                <a:gd name="connsiteY2" fmla="*/ 149486 h 149486"/>
                <a:gd name="connsiteX3" fmla="*/ 0 w 3960440"/>
                <a:gd name="connsiteY3" fmla="*/ 149486 h 149486"/>
                <a:gd name="connsiteX4" fmla="*/ 0 w 3960440"/>
                <a:gd name="connsiteY4" fmla="*/ 0 h 149486"/>
                <a:gd name="connsiteX0" fmla="*/ 0 w 3960440"/>
                <a:gd name="connsiteY0" fmla="*/ 526 h 150012"/>
                <a:gd name="connsiteX1" fmla="*/ 2050926 w 3960440"/>
                <a:gd name="connsiteY1" fmla="*/ 0 h 150012"/>
                <a:gd name="connsiteX2" fmla="*/ 3960440 w 3960440"/>
                <a:gd name="connsiteY2" fmla="*/ 526 h 150012"/>
                <a:gd name="connsiteX3" fmla="*/ 3960440 w 3960440"/>
                <a:gd name="connsiteY3" fmla="*/ 150012 h 150012"/>
                <a:gd name="connsiteX4" fmla="*/ 0 w 3960440"/>
                <a:gd name="connsiteY4" fmla="*/ 150012 h 150012"/>
                <a:gd name="connsiteX5" fmla="*/ 0 w 3960440"/>
                <a:gd name="connsiteY5" fmla="*/ 526 h 150012"/>
                <a:gd name="connsiteX0" fmla="*/ 0 w 3960440"/>
                <a:gd name="connsiteY0" fmla="*/ 2907 h 152393"/>
                <a:gd name="connsiteX1" fmla="*/ 2050926 w 3960440"/>
                <a:gd name="connsiteY1" fmla="*/ 2381 h 152393"/>
                <a:gd name="connsiteX2" fmla="*/ 2405732 w 3960440"/>
                <a:gd name="connsiteY2" fmla="*/ 0 h 152393"/>
                <a:gd name="connsiteX3" fmla="*/ 3960440 w 3960440"/>
                <a:gd name="connsiteY3" fmla="*/ 2907 h 152393"/>
                <a:gd name="connsiteX4" fmla="*/ 3960440 w 3960440"/>
                <a:gd name="connsiteY4" fmla="*/ 152393 h 152393"/>
                <a:gd name="connsiteX5" fmla="*/ 0 w 3960440"/>
                <a:gd name="connsiteY5" fmla="*/ 152393 h 152393"/>
                <a:gd name="connsiteX6" fmla="*/ 0 w 3960440"/>
                <a:gd name="connsiteY6" fmla="*/ 2907 h 152393"/>
                <a:gd name="connsiteX0" fmla="*/ 0 w 3960440"/>
                <a:gd name="connsiteY0" fmla="*/ 2907 h 152393"/>
                <a:gd name="connsiteX1" fmla="*/ 2050926 w 3960440"/>
                <a:gd name="connsiteY1" fmla="*/ 2381 h 152393"/>
                <a:gd name="connsiteX2" fmla="*/ 2234282 w 3960440"/>
                <a:gd name="connsiteY2" fmla="*/ 1 h 152393"/>
                <a:gd name="connsiteX3" fmla="*/ 2405732 w 3960440"/>
                <a:gd name="connsiteY3" fmla="*/ 0 h 152393"/>
                <a:gd name="connsiteX4" fmla="*/ 3960440 w 3960440"/>
                <a:gd name="connsiteY4" fmla="*/ 2907 h 152393"/>
                <a:gd name="connsiteX5" fmla="*/ 3960440 w 3960440"/>
                <a:gd name="connsiteY5" fmla="*/ 152393 h 152393"/>
                <a:gd name="connsiteX6" fmla="*/ 0 w 3960440"/>
                <a:gd name="connsiteY6" fmla="*/ 152393 h 152393"/>
                <a:gd name="connsiteX7" fmla="*/ 0 w 3960440"/>
                <a:gd name="connsiteY7" fmla="*/ 2907 h 152393"/>
                <a:gd name="connsiteX0" fmla="*/ 0 w 3960440"/>
                <a:gd name="connsiteY0" fmla="*/ 91013 h 240499"/>
                <a:gd name="connsiteX1" fmla="*/ 2050926 w 3960440"/>
                <a:gd name="connsiteY1" fmla="*/ 90487 h 240499"/>
                <a:gd name="connsiteX2" fmla="*/ 2250951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 name="connsiteX0" fmla="*/ 0 w 3960440"/>
                <a:gd name="connsiteY0" fmla="*/ 91013 h 240499"/>
                <a:gd name="connsiteX1" fmla="*/ 2050926 w 3960440"/>
                <a:gd name="connsiteY1" fmla="*/ 90487 h 240499"/>
                <a:gd name="connsiteX2" fmla="*/ 2228726 w 3960440"/>
                <a:gd name="connsiteY2" fmla="*/ 0 h 240499"/>
                <a:gd name="connsiteX3" fmla="*/ 2405732 w 3960440"/>
                <a:gd name="connsiteY3" fmla="*/ 88106 h 240499"/>
                <a:gd name="connsiteX4" fmla="*/ 3960440 w 3960440"/>
                <a:gd name="connsiteY4" fmla="*/ 91013 h 240499"/>
                <a:gd name="connsiteX5" fmla="*/ 3960440 w 3960440"/>
                <a:gd name="connsiteY5" fmla="*/ 240499 h 240499"/>
                <a:gd name="connsiteX6" fmla="*/ 0 w 3960440"/>
                <a:gd name="connsiteY6" fmla="*/ 240499 h 240499"/>
                <a:gd name="connsiteX7" fmla="*/ 0 w 3960440"/>
                <a:gd name="connsiteY7" fmla="*/ 91013 h 24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0440" h="240499">
                  <a:moveTo>
                    <a:pt x="0" y="91013"/>
                  </a:moveTo>
                  <a:lnTo>
                    <a:pt x="2050926" y="90487"/>
                  </a:lnTo>
                  <a:lnTo>
                    <a:pt x="2228726" y="0"/>
                  </a:lnTo>
                  <a:lnTo>
                    <a:pt x="2405732" y="88106"/>
                  </a:lnTo>
                  <a:lnTo>
                    <a:pt x="3960440" y="91013"/>
                  </a:lnTo>
                  <a:lnTo>
                    <a:pt x="3960440" y="240499"/>
                  </a:lnTo>
                  <a:lnTo>
                    <a:pt x="0" y="240499"/>
                  </a:lnTo>
                  <a:lnTo>
                    <a:pt x="0" y="91013"/>
                  </a:lnTo>
                  <a:close/>
                </a:path>
              </a:pathLst>
            </a:custGeom>
            <a:solidFill>
              <a:srgbClr val="FF0000"/>
            </a:soli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6" cstate="print"/>
            <a:srcRect t="16222" b="24195"/>
            <a:stretch/>
          </p:blipFill>
          <p:spPr>
            <a:xfrm>
              <a:off x="5716957" y="51470"/>
              <a:ext cx="1822004" cy="462509"/>
            </a:xfrm>
            <a:prstGeom prst="rect">
              <a:avLst/>
            </a:prstGeom>
          </p:spPr>
        </p:pic>
        <p:pic>
          <p:nvPicPr>
            <p:cNvPr id="5" name="图片 4"/>
            <p:cNvPicPr>
              <a:picLocks noChangeAspect="1"/>
            </p:cNvPicPr>
            <p:nvPr/>
          </p:nvPicPr>
          <p:blipFill rotWithShape="1">
            <a:blip r:embed="rId7" cstate="print"/>
            <a:srcRect l="6620" t="12138" r="6997" b="24173"/>
            <a:stretch/>
          </p:blipFill>
          <p:spPr>
            <a:xfrm>
              <a:off x="7282285" y="118003"/>
              <a:ext cx="1538187" cy="345307"/>
            </a:xfrm>
            <a:prstGeom prst="rect">
              <a:avLst/>
            </a:prstGeom>
          </p:spPr>
        </p:pic>
        <p:sp>
          <p:nvSpPr>
            <p:cNvPr id="10" name="TextBox 5"/>
            <p:cNvSpPr txBox="1"/>
            <p:nvPr/>
          </p:nvSpPr>
          <p:spPr>
            <a:xfrm>
              <a:off x="5471685" y="146708"/>
              <a:ext cx="620683" cy="307777"/>
            </a:xfrm>
            <a:prstGeom prst="rect">
              <a:avLst/>
            </a:prstGeom>
            <a:noFill/>
          </p:spPr>
          <p:txBody>
            <a:bodyPr wrap="none" rtlCol="0">
              <a:spAutoFit/>
            </a:bodyPr>
            <a:lstStyle/>
            <a:p>
              <a:r>
                <a:rPr lang="zh-CN" altLang="en-US" sz="1400" spc="300" dirty="0">
                  <a:latin typeface="微软雅黑" pitchFamily="34" charset="-122"/>
                  <a:ea typeface="微软雅黑" pitchFamily="34" charset="-122"/>
                </a:rPr>
                <a:t>践行</a:t>
              </a:r>
            </a:p>
          </p:txBody>
        </p:sp>
      </p:grpSp>
      <p:sp>
        <p:nvSpPr>
          <p:cNvPr id="8" name="矩形 7"/>
          <p:cNvSpPr/>
          <p:nvPr/>
        </p:nvSpPr>
        <p:spPr>
          <a:xfrm>
            <a:off x="895041" y="581815"/>
            <a:ext cx="64809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6065" y="149767"/>
            <a:ext cx="31628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C:\Documents and Settings\Administrator\桌面\ppt\党政素材\47534345445.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2468" t="33369" r="22968" b="24570"/>
          <a:stretch/>
        </p:blipFill>
        <p:spPr bwMode="auto">
          <a:xfrm>
            <a:off x="107504" y="-20538"/>
            <a:ext cx="911326" cy="73061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77"/>
          <p:cNvSpPr txBox="1"/>
          <p:nvPr/>
        </p:nvSpPr>
        <p:spPr>
          <a:xfrm>
            <a:off x="1243490" y="125709"/>
            <a:ext cx="2183783" cy="523220"/>
          </a:xfrm>
          <a:prstGeom prst="rect">
            <a:avLst/>
          </a:prstGeom>
          <a:noFill/>
        </p:spPr>
        <p:txBody>
          <a:bodyPr wrap="square" rtlCol="0">
            <a:spAutoFit/>
          </a:bodyPr>
          <a:lstStyle/>
          <a:p>
            <a:r>
              <a:rPr lang="zh-CN" altLang="en-US" sz="2800" b="1" dirty="0">
                <a:solidFill>
                  <a:srgbClr val="FFFF00"/>
                </a:solidFill>
                <a:latin typeface="微软雅黑" pitchFamily="34" charset="-122"/>
                <a:ea typeface="微软雅黑" pitchFamily="34" charset="-122"/>
              </a:rPr>
              <a:t>讲</a:t>
            </a:r>
            <a:r>
              <a:rPr lang="zh-CN" altLang="en-US" sz="2000" b="1" dirty="0">
                <a:solidFill>
                  <a:schemeClr val="bg1"/>
                </a:solidFill>
                <a:latin typeface="微软雅黑" pitchFamily="34" charset="-122"/>
                <a:ea typeface="微软雅黑" pitchFamily="34" charset="-122"/>
              </a:rPr>
              <a:t>政治   </a:t>
            </a:r>
            <a:r>
              <a:rPr lang="zh-CN" altLang="en-US" sz="2800" b="1" dirty="0">
                <a:solidFill>
                  <a:srgbClr val="FFFF00"/>
                </a:solidFill>
                <a:latin typeface="微软雅黑" pitchFamily="34" charset="-122"/>
                <a:ea typeface="微软雅黑" pitchFamily="34" charset="-122"/>
              </a:rPr>
              <a:t>有</a:t>
            </a:r>
            <a:r>
              <a:rPr lang="zh-CN" altLang="en-US" sz="2000" b="1" dirty="0">
                <a:solidFill>
                  <a:schemeClr val="bg1"/>
                </a:solidFill>
                <a:latin typeface="微软雅黑" pitchFamily="34" charset="-122"/>
                <a:ea typeface="微软雅黑" pitchFamily="34" charset="-122"/>
              </a:rPr>
              <a:t>信念</a:t>
            </a:r>
          </a:p>
        </p:txBody>
      </p:sp>
      <p:grpSp>
        <p:nvGrpSpPr>
          <p:cNvPr id="15" name="组合 14"/>
          <p:cNvGrpSpPr/>
          <p:nvPr/>
        </p:nvGrpSpPr>
        <p:grpSpPr>
          <a:xfrm>
            <a:off x="1547400" y="2047268"/>
            <a:ext cx="816275" cy="831843"/>
            <a:chOff x="800875" y="1812121"/>
            <a:chExt cx="816275" cy="831843"/>
          </a:xfrm>
        </p:grpSpPr>
        <p:grpSp>
          <p:nvGrpSpPr>
            <p:cNvPr id="16" name="组合 15"/>
            <p:cNvGrpSpPr/>
            <p:nvPr/>
          </p:nvGrpSpPr>
          <p:grpSpPr>
            <a:xfrm>
              <a:off x="800875" y="1827689"/>
              <a:ext cx="816275" cy="816275"/>
              <a:chOff x="3347864" y="1131590"/>
              <a:chExt cx="1080120" cy="1080120"/>
            </a:xfrm>
          </p:grpSpPr>
          <p:sp>
            <p:nvSpPr>
              <p:cNvPr id="18" name="矩形 1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8" idx="0"/>
                <a:endCxn id="1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8" idx="1"/>
                <a:endCxn id="1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强</a:t>
              </a:r>
            </a:p>
          </p:txBody>
        </p:sp>
      </p:grpSp>
      <p:grpSp>
        <p:nvGrpSpPr>
          <p:cNvPr id="21" name="组合 20"/>
          <p:cNvGrpSpPr/>
          <p:nvPr/>
        </p:nvGrpSpPr>
        <p:grpSpPr>
          <a:xfrm>
            <a:off x="2627520" y="2047268"/>
            <a:ext cx="816275" cy="831843"/>
            <a:chOff x="800875" y="1812121"/>
            <a:chExt cx="816275" cy="831843"/>
          </a:xfrm>
        </p:grpSpPr>
        <p:grpSp>
          <p:nvGrpSpPr>
            <p:cNvPr id="22" name="组合 21"/>
            <p:cNvGrpSpPr/>
            <p:nvPr/>
          </p:nvGrpSpPr>
          <p:grpSpPr>
            <a:xfrm>
              <a:off x="800875" y="1827689"/>
              <a:ext cx="816275" cy="816275"/>
              <a:chOff x="3347864" y="1131590"/>
              <a:chExt cx="1080120" cy="1080120"/>
            </a:xfrm>
          </p:grpSpPr>
          <p:sp>
            <p:nvSpPr>
              <p:cNvPr id="24" name="矩形 23"/>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0"/>
                <a:endCxn id="24"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1"/>
                <a:endCxn id="24"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14"/>
            <p:cNvSpPr txBox="1"/>
            <p:nvPr/>
          </p:nvSpPr>
          <p:spPr>
            <a:xfrm>
              <a:off x="852194" y="1812121"/>
              <a:ext cx="713636" cy="83099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化</a:t>
              </a:r>
            </a:p>
          </p:txBody>
        </p:sp>
      </p:grpSp>
      <p:grpSp>
        <p:nvGrpSpPr>
          <p:cNvPr id="27" name="组合 26"/>
          <p:cNvGrpSpPr/>
          <p:nvPr/>
        </p:nvGrpSpPr>
        <p:grpSpPr>
          <a:xfrm flipH="1">
            <a:off x="1554271" y="3197760"/>
            <a:ext cx="613222" cy="646331"/>
            <a:chOff x="1969893" y="2844973"/>
            <a:chExt cx="816275" cy="860348"/>
          </a:xfrm>
        </p:grpSpPr>
        <p:grpSp>
          <p:nvGrpSpPr>
            <p:cNvPr id="28" name="组合 27"/>
            <p:cNvGrpSpPr/>
            <p:nvPr/>
          </p:nvGrpSpPr>
          <p:grpSpPr>
            <a:xfrm>
              <a:off x="1969893" y="2866810"/>
              <a:ext cx="816275" cy="816275"/>
              <a:chOff x="3347864" y="1131590"/>
              <a:chExt cx="1080120" cy="1080120"/>
            </a:xfrm>
          </p:grpSpPr>
          <p:sp>
            <p:nvSpPr>
              <p:cNvPr id="30" name="矩形 29"/>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1" name="直接连接符 30"/>
              <p:cNvCxnSpPr>
                <a:stCxn id="30" idx="0"/>
                <a:endCxn id="30"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1"/>
                <a:endCxn id="30"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核</a:t>
              </a:r>
            </a:p>
          </p:txBody>
        </p:sp>
      </p:grpSp>
      <p:grpSp>
        <p:nvGrpSpPr>
          <p:cNvPr id="33" name="组合 32"/>
          <p:cNvGrpSpPr/>
          <p:nvPr/>
        </p:nvGrpSpPr>
        <p:grpSpPr>
          <a:xfrm flipH="1">
            <a:off x="2307248" y="3221563"/>
            <a:ext cx="613222" cy="646331"/>
            <a:chOff x="2936506" y="2859782"/>
            <a:chExt cx="816275" cy="860348"/>
          </a:xfrm>
        </p:grpSpPr>
        <p:grpSp>
          <p:nvGrpSpPr>
            <p:cNvPr id="34" name="组合 33"/>
            <p:cNvGrpSpPr/>
            <p:nvPr/>
          </p:nvGrpSpPr>
          <p:grpSpPr>
            <a:xfrm>
              <a:off x="2936506" y="2868902"/>
              <a:ext cx="816275" cy="816275"/>
              <a:chOff x="3347864" y="1131590"/>
              <a:chExt cx="1080120" cy="1080120"/>
            </a:xfrm>
          </p:grpSpPr>
          <p:sp>
            <p:nvSpPr>
              <p:cNvPr id="36" name="矩形 35"/>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7" name="直接连接符 36"/>
              <p:cNvCxnSpPr>
                <a:stCxn id="36" idx="0"/>
                <a:endCxn id="36"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2987824" y="2859782"/>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心</a:t>
              </a:r>
            </a:p>
          </p:txBody>
        </p:sp>
      </p:grpSp>
      <p:grpSp>
        <p:nvGrpSpPr>
          <p:cNvPr id="39" name="组合 38"/>
          <p:cNvGrpSpPr/>
          <p:nvPr/>
        </p:nvGrpSpPr>
        <p:grpSpPr>
          <a:xfrm flipH="1">
            <a:off x="3076520" y="3215588"/>
            <a:ext cx="613222" cy="646331"/>
            <a:chOff x="1969893" y="2844973"/>
            <a:chExt cx="816275" cy="860348"/>
          </a:xfrm>
        </p:grpSpPr>
        <p:grpSp>
          <p:nvGrpSpPr>
            <p:cNvPr id="40" name="组合 39"/>
            <p:cNvGrpSpPr/>
            <p:nvPr/>
          </p:nvGrpSpPr>
          <p:grpSpPr>
            <a:xfrm>
              <a:off x="1969893" y="2866810"/>
              <a:ext cx="816275" cy="816275"/>
              <a:chOff x="3347864" y="1131590"/>
              <a:chExt cx="1080120" cy="1080120"/>
            </a:xfrm>
          </p:grpSpPr>
          <p:sp>
            <p:nvSpPr>
              <p:cNvPr id="42" name="矩形 41"/>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3" name="直接连接符 42"/>
              <p:cNvCxnSpPr>
                <a:stCxn id="42" idx="0"/>
                <a:endCxn id="42"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1"/>
                <a:endCxn id="42"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意</a:t>
              </a:r>
            </a:p>
          </p:txBody>
        </p:sp>
      </p:grpSp>
      <p:grpSp>
        <p:nvGrpSpPr>
          <p:cNvPr id="45" name="组合 44"/>
          <p:cNvGrpSpPr/>
          <p:nvPr/>
        </p:nvGrpSpPr>
        <p:grpSpPr>
          <a:xfrm flipH="1">
            <a:off x="3814011" y="3215437"/>
            <a:ext cx="613222" cy="646331"/>
            <a:chOff x="1969893" y="2844973"/>
            <a:chExt cx="816275" cy="860348"/>
          </a:xfrm>
        </p:grpSpPr>
        <p:grpSp>
          <p:nvGrpSpPr>
            <p:cNvPr id="46" name="组合 45"/>
            <p:cNvGrpSpPr/>
            <p:nvPr/>
          </p:nvGrpSpPr>
          <p:grpSpPr>
            <a:xfrm>
              <a:off x="1969893" y="2866810"/>
              <a:ext cx="816275" cy="816275"/>
              <a:chOff x="3347864" y="1131590"/>
              <a:chExt cx="1080120" cy="1080120"/>
            </a:xfrm>
          </p:grpSpPr>
          <p:sp>
            <p:nvSpPr>
              <p:cNvPr id="48" name="矩形 47"/>
              <p:cNvSpPr/>
              <p:nvPr/>
            </p:nvSpPr>
            <p:spPr>
              <a:xfrm>
                <a:off x="3347864" y="1131590"/>
                <a:ext cx="1080120" cy="10801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49" name="直接连接符 48"/>
              <p:cNvCxnSpPr>
                <a:stCxn id="48" idx="0"/>
                <a:endCxn id="48" idx="2"/>
              </p:cNvCxnSpPr>
              <p:nvPr/>
            </p:nvCxnSpPr>
            <p:spPr>
              <a:xfrm>
                <a:off x="3887924" y="1131590"/>
                <a:ext cx="0" cy="1080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1"/>
                <a:endCxn id="48" idx="3"/>
              </p:cNvCxnSpPr>
              <p:nvPr/>
            </p:nvCxnSpPr>
            <p:spPr>
              <a:xfrm>
                <a:off x="3347864" y="1671650"/>
                <a:ext cx="10801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TextBox 14"/>
            <p:cNvSpPr txBox="1"/>
            <p:nvPr/>
          </p:nvSpPr>
          <p:spPr>
            <a:xfrm>
              <a:off x="2031008" y="2844973"/>
              <a:ext cx="713636" cy="8603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识</a:t>
              </a:r>
            </a:p>
          </p:txBody>
        </p:sp>
      </p:grpSp>
      <p:pic>
        <p:nvPicPr>
          <p:cNvPr id="51" name="Picture 4" descr="E:\我图PPT\00001PNG素材\01党委政府\红色鸽子21.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651381" y="1995686"/>
            <a:ext cx="968318" cy="9952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4716016" y="2628194"/>
            <a:ext cx="3600400" cy="1167692"/>
          </a:xfrm>
          <a:prstGeom prst="rect">
            <a:avLst/>
          </a:prstGeom>
        </p:spPr>
        <p:txBody>
          <a:bodyPr wrap="square">
            <a:spAutoFit/>
          </a:bodyPr>
          <a:lstStyle/>
          <a:p>
            <a:pPr algn="just">
              <a:lnSpc>
                <a:spcPct val="150000"/>
              </a:lnSpc>
            </a:pPr>
            <a:r>
              <a:rPr lang="zh-CN" altLang="en-US" sz="1200" kern="100" dirty="0">
                <a:solidFill>
                  <a:srgbClr val="000000"/>
                </a:solidFill>
                <a:latin typeface="微软雅黑" pitchFamily="34" charset="-122"/>
                <a:ea typeface="微软雅黑" pitchFamily="34" charset="-122"/>
              </a:rPr>
              <a:t>不断加强党的领导，尤其强化党的政治领导，对各级党组织作出的指示、决定不怀疑、不深究、不琢磨、不议论，积极践行党的宗旨，维护党的权威，爱护党的形象，巩固党长期执政的地位</a:t>
            </a:r>
            <a:endParaRPr lang="zh-CN" altLang="en-US" sz="1200" kern="100" dirty="0">
              <a:latin typeface="微软雅黑" pitchFamily="34" charset="-122"/>
              <a:ea typeface="微软雅黑" pitchFamily="34" charset="-122"/>
            </a:endParaRPr>
          </a:p>
        </p:txBody>
      </p:sp>
      <p:sp>
        <p:nvSpPr>
          <p:cNvPr id="6" name="矩形 5"/>
          <p:cNvSpPr/>
          <p:nvPr/>
        </p:nvSpPr>
        <p:spPr>
          <a:xfrm>
            <a:off x="4788024" y="2120362"/>
            <a:ext cx="3185487" cy="458908"/>
          </a:xfrm>
          <a:prstGeom prst="rect">
            <a:avLst/>
          </a:prstGeom>
          <a:solidFill>
            <a:srgbClr val="FF0000"/>
          </a:solidFill>
        </p:spPr>
        <p:txBody>
          <a:bodyPr wrap="none">
            <a:spAutoFit/>
          </a:bodyPr>
          <a:lstStyle/>
          <a:p>
            <a:pPr algn="just">
              <a:lnSpc>
                <a:spcPct val="150000"/>
              </a:lnSpc>
            </a:pPr>
            <a:r>
              <a:rPr lang="zh-CN" altLang="en-US" kern="100" dirty="0">
                <a:solidFill>
                  <a:schemeClr val="bg1"/>
                </a:solidFill>
                <a:latin typeface="微软雅黑" pitchFamily="34" charset="-122"/>
                <a:ea typeface="微软雅黑" pitchFamily="34" charset="-122"/>
              </a:rPr>
              <a:t>以党中央和各级党组织为核心</a:t>
            </a:r>
            <a:endParaRPr lang="en-US" altLang="zh-CN" kern="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60093334"/>
      </p:ext>
    </p:extLst>
  </p:cSld>
  <p:clrMapOvr>
    <a:masterClrMapping/>
  </p:clrMapOvr>
  <mc:AlternateContent xmlns:mc="http://schemas.openxmlformats.org/markup-compatibility/2006">
    <mc:Choice xmlns:p14="http://schemas.microsoft.com/office/powerpoint/2010/main" xmlns=""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750"/>
                                        <p:tgtEl>
                                          <p:spTgt spid="3076"/>
                                        </p:tgtEl>
                                      </p:cBhvr>
                                    </p:animEffect>
                                    <p:anim calcmode="lin" valueType="num">
                                      <p:cBhvr>
                                        <p:cTn id="8" dur="750" fill="hold"/>
                                        <p:tgtEl>
                                          <p:spTgt spid="3076"/>
                                        </p:tgtEl>
                                        <p:attrNameLst>
                                          <p:attrName>ppt_x</p:attrName>
                                        </p:attrNameLst>
                                      </p:cBhvr>
                                      <p:tavLst>
                                        <p:tav tm="0">
                                          <p:val>
                                            <p:strVal val="#ppt_x"/>
                                          </p:val>
                                        </p:tav>
                                        <p:tav tm="100000">
                                          <p:val>
                                            <p:strVal val="#ppt_x"/>
                                          </p:val>
                                        </p:tav>
                                      </p:tavLst>
                                    </p:anim>
                                    <p:anim calcmode="lin" valueType="num">
                                      <p:cBhvr>
                                        <p:cTn id="9" dur="750" fill="hold"/>
                                        <p:tgtEl>
                                          <p:spTgt spid="307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0-#ppt_w/2"/>
                                          </p:val>
                                        </p:tav>
                                        <p:tav tm="100000">
                                          <p:val>
                                            <p:strVal val="#ppt_x"/>
                                          </p:val>
                                        </p:tav>
                                      </p:tavLst>
                                    </p:anim>
                                    <p:anim calcmode="lin" valueType="num">
                                      <p:cBhvr additive="base">
                                        <p:cTn id="18" dur="2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anim calcmode="lin" valueType="num">
                                      <p:cBhvr>
                                        <p:cTn id="41" dur="500" fill="hold"/>
                                        <p:tgtEl>
                                          <p:spTgt spid="15"/>
                                        </p:tgtEl>
                                        <p:attrNameLst>
                                          <p:attrName>ppt_x</p:attrName>
                                        </p:attrNameLst>
                                      </p:cBhvr>
                                      <p:tavLst>
                                        <p:tav tm="0">
                                          <p:val>
                                            <p:strVal val="#ppt_x"/>
                                          </p:val>
                                        </p:tav>
                                        <p:tav tm="100000">
                                          <p:val>
                                            <p:strVal val="#ppt_x"/>
                                          </p:val>
                                        </p:tav>
                                      </p:tavLst>
                                    </p:anim>
                                    <p:anim calcmode="lin" valueType="num">
                                      <p:cBhvr>
                                        <p:cTn id="42" dur="50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7"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50"/>
                                        <p:tgtEl>
                                          <p:spTgt spid="27"/>
                                        </p:tgtEl>
                                      </p:cBhvr>
                                    </p:animEffect>
                                    <p:anim calcmode="lin" valueType="num">
                                      <p:cBhvr>
                                        <p:cTn id="53" dur="250" fill="hold"/>
                                        <p:tgtEl>
                                          <p:spTgt spid="27"/>
                                        </p:tgtEl>
                                        <p:attrNameLst>
                                          <p:attrName>ppt_x</p:attrName>
                                        </p:attrNameLst>
                                      </p:cBhvr>
                                      <p:tavLst>
                                        <p:tav tm="0">
                                          <p:val>
                                            <p:strVal val="#ppt_x"/>
                                          </p:val>
                                        </p:tav>
                                        <p:tav tm="100000">
                                          <p:val>
                                            <p:strVal val="#ppt_x"/>
                                          </p:val>
                                        </p:tav>
                                      </p:tavLst>
                                    </p:anim>
                                    <p:anim calcmode="lin" valueType="num">
                                      <p:cBhvr>
                                        <p:cTn id="54" dur="250" fill="hold"/>
                                        <p:tgtEl>
                                          <p:spTgt spid="27"/>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42"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50"/>
                                        <p:tgtEl>
                                          <p:spTgt spid="33"/>
                                        </p:tgtEl>
                                      </p:cBhvr>
                                    </p:animEffect>
                                    <p:anim calcmode="lin" valueType="num">
                                      <p:cBhvr>
                                        <p:cTn id="59" dur="250" fill="hold"/>
                                        <p:tgtEl>
                                          <p:spTgt spid="33"/>
                                        </p:tgtEl>
                                        <p:attrNameLst>
                                          <p:attrName>ppt_x</p:attrName>
                                        </p:attrNameLst>
                                      </p:cBhvr>
                                      <p:tavLst>
                                        <p:tav tm="0">
                                          <p:val>
                                            <p:strVal val="#ppt_x"/>
                                          </p:val>
                                        </p:tav>
                                        <p:tav tm="100000">
                                          <p:val>
                                            <p:strVal val="#ppt_x"/>
                                          </p:val>
                                        </p:tav>
                                      </p:tavLst>
                                    </p:anim>
                                    <p:anim calcmode="lin" valueType="num">
                                      <p:cBhvr>
                                        <p:cTn id="60" dur="250" fill="hold"/>
                                        <p:tgtEl>
                                          <p:spTgt spid="33"/>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50"/>
                                        <p:tgtEl>
                                          <p:spTgt spid="39"/>
                                        </p:tgtEl>
                                      </p:cBhvr>
                                    </p:animEffec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5750"/>
                            </p:stCondLst>
                            <p:childTnLst>
                              <p:par>
                                <p:cTn id="68" presetID="42" presetClass="entr" presetSubtype="0" fill="hold"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50"/>
                                        <p:tgtEl>
                                          <p:spTgt spid="45"/>
                                        </p:tgtEl>
                                      </p:cBhvr>
                                    </p:animEffect>
                                    <p:anim calcmode="lin" valueType="num">
                                      <p:cBhvr>
                                        <p:cTn id="71" dur="250" fill="hold"/>
                                        <p:tgtEl>
                                          <p:spTgt spid="45"/>
                                        </p:tgtEl>
                                        <p:attrNameLst>
                                          <p:attrName>ppt_x</p:attrName>
                                        </p:attrNameLst>
                                      </p:cBhvr>
                                      <p:tavLst>
                                        <p:tav tm="0">
                                          <p:val>
                                            <p:strVal val="#ppt_x"/>
                                          </p:val>
                                        </p:tav>
                                        <p:tav tm="100000">
                                          <p:val>
                                            <p:strVal val="#ppt_x"/>
                                          </p:val>
                                        </p:tav>
                                      </p:tavLst>
                                    </p:anim>
                                    <p:anim calcmode="lin" valueType="num">
                                      <p:cBhvr>
                                        <p:cTn id="72" dur="250" fill="hold"/>
                                        <p:tgtEl>
                                          <p:spTgt spid="45"/>
                                        </p:tgtEl>
                                        <p:attrNameLst>
                                          <p:attrName>ppt_y</p:attrName>
                                        </p:attrNameLst>
                                      </p:cBhvr>
                                      <p:tavLst>
                                        <p:tav tm="0">
                                          <p:val>
                                            <p:strVal val="#ppt_y+.1"/>
                                          </p:val>
                                        </p:tav>
                                        <p:tav tm="100000">
                                          <p:val>
                                            <p:strVal val="#ppt_y"/>
                                          </p:val>
                                        </p:tav>
                                      </p:tavLst>
                                    </p:anim>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850"/>
                                        <p:tgtEl>
                                          <p:spTgt spid="51"/>
                                        </p:tgtEl>
                                      </p:cBhvr>
                                    </p:animEffect>
                                  </p:childTnLst>
                                </p:cTn>
                              </p:par>
                            </p:childTnLst>
                          </p:cTn>
                        </p:par>
                        <p:par>
                          <p:cTn id="76" fill="hold">
                            <p:stCondLst>
                              <p:cond delay="6600"/>
                            </p:stCondLst>
                            <p:childTnLst>
                              <p:par>
                                <p:cTn id="77" presetID="2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childTnLst>
                          </p:cTn>
                        </p:par>
                        <p:par>
                          <p:cTn id="80" fill="hold">
                            <p:stCondLst>
                              <p:cond delay="76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
                                        </p:tgtEl>
                                        <p:attrNameLst>
                                          <p:attrName>ppt_y</p:attrName>
                                        </p:attrNameLst>
                                      </p:cBhvr>
                                      <p:tavLst>
                                        <p:tav tm="0">
                                          <p:val>
                                            <p:strVal val="#ppt_y"/>
                                          </p:val>
                                        </p:tav>
                                        <p:tav tm="100000">
                                          <p:val>
                                            <p:strVal val="#ppt_y"/>
                                          </p:val>
                                        </p:tav>
                                      </p:tavLst>
                                    </p:anim>
                                    <p:anim calcmode="lin" valueType="num">
                                      <p:cBhvr>
                                        <p:cTn id="8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7" grpId="0"/>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合格党员政府党建模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TotalTime>
  <Words>2657</Words>
  <Application>Microsoft Office PowerPoint</Application>
  <PresentationFormat>全屏显示(16:9)</PresentationFormat>
  <Paragraphs>268</Paragraphs>
  <Slides>32</Slides>
  <Notes>32</Notes>
  <HiddenSlides>0</HiddenSlides>
  <MMClips>2</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“四讲四有”合格党员政府党建模板</dc:title>
  <dc:creator>dreamsummit</dc:creator>
  <cp:lastModifiedBy>Sky123.Org</cp:lastModifiedBy>
  <cp:revision>12</cp:revision>
  <dcterms:created xsi:type="dcterms:W3CDTF">2016-07-06T13:39:11Z</dcterms:created>
  <dcterms:modified xsi:type="dcterms:W3CDTF">2017-11-02T03:12:39Z</dcterms:modified>
</cp:coreProperties>
</file>