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Default Extension="wdp" ContentType="image/vnd.ms-photo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0" r:id="rId2"/>
    <p:sldId id="259" r:id="rId3"/>
    <p:sldId id="261" r:id="rId4"/>
    <p:sldId id="265" r:id="rId5"/>
    <p:sldId id="266" r:id="rId6"/>
    <p:sldId id="267" r:id="rId7"/>
    <p:sldId id="271" r:id="rId8"/>
    <p:sldId id="272" r:id="rId9"/>
    <p:sldId id="273" r:id="rId10"/>
    <p:sldId id="275" r:id="rId11"/>
    <p:sldId id="274" r:id="rId12"/>
    <p:sldId id="280" r:id="rId13"/>
    <p:sldId id="281" r:id="rId14"/>
    <p:sldId id="283" r:id="rId15"/>
    <p:sldId id="284" r:id="rId16"/>
    <p:sldId id="295" r:id="rId17"/>
    <p:sldId id="297" r:id="rId18"/>
    <p:sldId id="300" r:id="rId19"/>
    <p:sldId id="306" r:id="rId20"/>
    <p:sldId id="307" r:id="rId21"/>
    <p:sldId id="308" r:id="rId22"/>
    <p:sldId id="304" r:id="rId23"/>
    <p:sldId id="302" r:id="rId24"/>
    <p:sldId id="303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B1C"/>
    <a:srgbClr val="F4EA00"/>
    <a:srgbClr val="FF94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3F8C0-0ACD-4C9B-BDF0-456CA0AB904F}" type="datetimeFigureOut">
              <a:rPr lang="zh-CN" altLang="en-US" smtClean="0"/>
              <a:pPr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AB71D-B962-4DAF-80B5-3A03B28693C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602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8540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8726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4114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572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6640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6924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2227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7526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15524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40019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1473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81533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16161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167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83853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7174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163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326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537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628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0416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6775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5407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B71D-B962-4DAF-80B5-3A03B28693C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208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12" Type="http://schemas.openxmlformats.org/officeDocument/2006/relationships/image" Target="../media/image6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11" Type="http://schemas.openxmlformats.org/officeDocument/2006/relationships/image" Target="../media/image5.gif"/><Relationship Id="rId5" Type="http://schemas.openxmlformats.org/officeDocument/2006/relationships/image" Target="../media/image2.png"/><Relationship Id="rId10" Type="http://schemas.openxmlformats.org/officeDocument/2006/relationships/image" Target="../media/image4.gif"/><Relationship Id="rId4" Type="http://schemas.openxmlformats.org/officeDocument/2006/relationships/image" Target="../media/image1.jpeg"/><Relationship Id="rId9" Type="http://schemas.openxmlformats.org/officeDocument/2006/relationships/image" Target="../media/image3.png"/><Relationship Id="rId14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22.jpeg"/><Relationship Id="rId5" Type="http://schemas.microsoft.com/office/2007/relationships/hdphoto" Target="../media/hdphoto1.wdp"/><Relationship Id="rId10" Type="http://schemas.openxmlformats.org/officeDocument/2006/relationships/image" Target="../media/image21.jpeg"/><Relationship Id="rId4" Type="http://schemas.openxmlformats.org/officeDocument/2006/relationships/image" Target="../media/image2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0603" y="0"/>
            <a:ext cx="12192002" cy="1511441"/>
          </a:xfrm>
          <a:prstGeom prst="rect">
            <a:avLst/>
          </a:prstGeom>
        </p:spPr>
      </p:pic>
      <p:pic>
        <p:nvPicPr>
          <p:cNvPr id="4" name="中国人民解放军军乐团+-+歌唱祖国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>
                  <p14:fade in="5000" out="5000"/>
                </p14:media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743282" y="-1398562"/>
            <a:ext cx="609600" cy="6096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532903" y="1148272"/>
            <a:ext cx="2506662" cy="533400"/>
            <a:chOff x="-1790640" y="1243227"/>
            <a:chExt cx="2506662" cy="533400"/>
          </a:xfrm>
        </p:grpSpPr>
        <p:pic>
          <p:nvPicPr>
            <p:cNvPr id="6" name="Picture 428" descr="Untitled-2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-553978" y="1243227"/>
              <a:ext cx="363538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29" descr="Untitled-2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23885" y="1319427"/>
              <a:ext cx="142875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30" descr="Untitled-2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888940" y="1395627"/>
              <a:ext cx="144462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31" descr="Untitled-2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736540" y="1471827"/>
              <a:ext cx="144462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32" descr="Untitled-2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50897" y="1395627"/>
              <a:ext cx="144463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33" descr="Untitled-2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71560" y="1471827"/>
              <a:ext cx="144462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34" descr="Untitled-2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1254065" y="1528977"/>
              <a:ext cx="142875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35" descr="Untitled-2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266640" y="1548027"/>
              <a:ext cx="142875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36" descr="Untitled-2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39628" y="1624227"/>
              <a:ext cx="144463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37" descr="Untitled-2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1790640" y="1624227"/>
              <a:ext cx="142875" cy="15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0715" y="2178412"/>
            <a:ext cx="3681829" cy="46795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23372" y="1983412"/>
            <a:ext cx="7300372" cy="2201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ts val="8500"/>
              </a:lnSpc>
              <a:defRPr/>
            </a:pPr>
            <a:r>
              <a:rPr lang="zh-CN" altLang="en-US" sz="6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基层党组织党支部</a:t>
            </a:r>
            <a:endParaRPr lang="en-US" altLang="zh-CN" sz="6600" b="1" kern="0" dirty="0">
              <a:ln w="12700">
                <a:solidFill>
                  <a:schemeClr val="bg1"/>
                </a:solidFill>
              </a:ln>
              <a:gradFill flip="none" rotWithShape="1">
                <a:gsLst>
                  <a:gs pos="76000">
                    <a:srgbClr val="FF0000"/>
                  </a:gs>
                  <a:gs pos="0">
                    <a:srgbClr val="FFC000"/>
                  </a:gs>
                  <a:gs pos="91000">
                    <a:srgbClr val="C00000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14400">
              <a:lnSpc>
                <a:spcPts val="8500"/>
              </a:lnSpc>
              <a:defRPr/>
            </a:pPr>
            <a:r>
              <a:rPr lang="zh-CN" altLang="en-US" sz="6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0874" y="4656691"/>
            <a:ext cx="5054012" cy="495224"/>
          </a:xfrm>
          <a:prstGeom prst="rect">
            <a:avLst/>
          </a:prstGeom>
        </p:spPr>
      </p:pic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2350487" y="4721095"/>
            <a:ext cx="4298133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这里输入您的党支部名称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7865" y="543638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二零一七年十一月</a:t>
            </a:r>
          </a:p>
        </p:txBody>
      </p:sp>
    </p:spTree>
    <p:extLst>
      <p:ext uri="{BB962C8B-B14F-4D97-AF65-F5344CB8AC3E}">
        <p14:creationId xmlns:p14="http://schemas.microsoft.com/office/powerpoint/2010/main" xmlns="" val="173246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7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067" y="5875121"/>
            <a:ext cx="11700933" cy="9828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287" y="0"/>
            <a:ext cx="6602601" cy="68537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043" y="5372122"/>
            <a:ext cx="3335867" cy="1481645"/>
          </a:xfrm>
          <a:prstGeom prst="rect">
            <a:avLst/>
          </a:prstGeom>
        </p:spPr>
      </p:pic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5480405" y="2158462"/>
            <a:ext cx="5579893" cy="1031949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40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10" name="椭圆 9"/>
          <p:cNvSpPr/>
          <p:nvPr/>
        </p:nvSpPr>
        <p:spPr>
          <a:xfrm>
            <a:off x="4943105" y="2477799"/>
            <a:ext cx="745093" cy="745086"/>
          </a:xfrm>
          <a:prstGeom prst="ellipse">
            <a:avLst/>
          </a:prstGeom>
          <a:solidFill>
            <a:srgbClr val="CC0B1C"/>
          </a:solidFill>
          <a:ln w="6350">
            <a:solidFill>
              <a:srgbClr val="F4E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9170"/>
            <a:r>
              <a:rPr lang="en-US" altLang="zh-CN" sz="3600" kern="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02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426405" y="0"/>
            <a:ext cx="3791638" cy="16066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7100" y="321809"/>
            <a:ext cx="1025281" cy="596660"/>
          </a:xfrm>
          <a:prstGeom prst="rect">
            <a:avLst/>
          </a:prstGeom>
        </p:spPr>
      </p:pic>
      <p:sp>
        <p:nvSpPr>
          <p:cNvPr id="16" name="TextBox 13"/>
          <p:cNvSpPr txBox="1"/>
          <p:nvPr/>
        </p:nvSpPr>
        <p:spPr>
          <a:xfrm>
            <a:off x="5688198" y="3318985"/>
            <a:ext cx="32504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Wingdings" panose="05000000000000000000" pitchFamily="2" charset="2"/>
              <a:buChar char="Ø"/>
              <a:defRPr>
                <a:solidFill>
                  <a:srgbClr val="CC0B1C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对党建工作重视程度不够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基层党组织还比较薄弱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党务工作者能力不强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党建工作质量不高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49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26" name="TextBox 54"/>
          <p:cNvSpPr txBox="1"/>
          <p:nvPr/>
        </p:nvSpPr>
        <p:spPr>
          <a:xfrm>
            <a:off x="1592824" y="452247"/>
            <a:ext cx="855253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2.1 </a:t>
            </a:r>
            <a:r>
              <a:rPr lang="zh-CN" altLang="en-US" dirty="0"/>
              <a:t>对党建工作重视程度不够</a:t>
            </a:r>
          </a:p>
        </p:txBody>
      </p:sp>
      <p:grpSp>
        <p:nvGrpSpPr>
          <p:cNvPr id="41" name="AutoShape 4"/>
          <p:cNvGrpSpPr>
            <a:grpSpLocks/>
          </p:cNvGrpSpPr>
          <p:nvPr/>
        </p:nvGrpSpPr>
        <p:grpSpPr bwMode="auto">
          <a:xfrm>
            <a:off x="868009" y="3663623"/>
            <a:ext cx="8441917" cy="2108365"/>
            <a:chOff x="2481" y="1190"/>
            <a:chExt cx="3075" cy="1383"/>
          </a:xfrm>
        </p:grpSpPr>
        <p:pic>
          <p:nvPicPr>
            <p:cNvPr id="42" name="AutoShape 4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81" y="1190"/>
              <a:ext cx="3075" cy="1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2517" y="1212"/>
              <a:ext cx="3005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1265" tIns="50632" rIns="101265" bIns="50632" anchor="ctr"/>
            <a:lstStyle>
              <a:lvl1pPr defTabSz="758825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617538" indent="-236538" defTabSz="758825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50913" indent="-190500" defTabSz="758825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30325" indent="-188913" defTabSz="758825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711325" indent="-190500" defTabSz="758825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168525" indent="-190500" defTabSz="758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625725" indent="-190500" defTabSz="758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082925" indent="-190500" defTabSz="758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540125" indent="-190500" defTabSz="758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3597">
                <a:solidFill>
                  <a:schemeClr val="bg1"/>
                </a:solidFill>
              </a:endParaRPr>
            </a:p>
          </p:txBody>
        </p:sp>
      </p:grpSp>
      <p:sp>
        <p:nvSpPr>
          <p:cNvPr id="65" name="Title 1"/>
          <p:cNvSpPr txBox="1">
            <a:spLocks/>
          </p:cNvSpPr>
          <p:nvPr/>
        </p:nvSpPr>
        <p:spPr bwMode="auto">
          <a:xfrm>
            <a:off x="814724" y="3165050"/>
            <a:ext cx="8234026" cy="297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14" tIns="47858" rIns="95714" bIns="47858" anchor="ctr"/>
          <a:lstStyle>
            <a:lvl1pPr marL="285750" indent="-285750" defTabSz="760413" eaLnBrk="0" hangingPunct="0"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17538" indent="-236538" defTabSz="760413" eaLnBrk="0" hangingPunct="0"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60413" eaLnBrk="0" hangingPunct="0"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30325" indent="-188913" defTabSz="760413" eaLnBrk="0" hangingPunct="0"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711325" indent="-190500" defTabSz="760413" eaLnBrk="0" hangingPunct="0"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168525" indent="-190500" defTabSz="760413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625725" indent="-190500" defTabSz="760413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082925" indent="-190500" defTabSz="760413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540125" indent="-190500" defTabSz="760413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</a:r>
          </a:p>
        </p:txBody>
      </p: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734083" y="2157702"/>
            <a:ext cx="3718330" cy="996421"/>
            <a:chOff x="808342" y="2216202"/>
            <a:chExt cx="2028243" cy="696484"/>
          </a:xfrm>
        </p:grpSpPr>
        <p:sp>
          <p:nvSpPr>
            <p:cNvPr id="67" name="对角圆角矩形 66"/>
            <p:cNvSpPr/>
            <p:nvPr/>
          </p:nvSpPr>
          <p:spPr>
            <a:xfrm>
              <a:off x="935022" y="2360752"/>
              <a:ext cx="1901563" cy="551934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8" name="五角星 17"/>
            <p:cNvGrpSpPr>
              <a:grpSpLocks/>
            </p:cNvGrpSpPr>
            <p:nvPr/>
          </p:nvGrpSpPr>
          <p:grpSpPr bwMode="auto">
            <a:xfrm>
              <a:off x="808342" y="2216202"/>
              <a:ext cx="541887" cy="548372"/>
              <a:chOff x="3877056" y="1127760"/>
              <a:chExt cx="512064" cy="518160"/>
            </a:xfrm>
          </p:grpSpPr>
          <p:pic>
            <p:nvPicPr>
              <p:cNvPr id="70" name="五角星 17"/>
              <p:cNvPicPr>
                <a:picLocks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77056" y="1127760"/>
                <a:ext cx="512064" cy="5181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1" name="Text Box 11"/>
              <p:cNvSpPr txBox="1">
                <a:spLocks noChangeArrowheads="1"/>
              </p:cNvSpPr>
              <p:nvPr/>
            </p:nvSpPr>
            <p:spPr bwMode="auto">
              <a:xfrm rot="20868461">
                <a:off x="4076941" y="1332687"/>
                <a:ext cx="144677" cy="137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1296" tIns="50648" rIns="101296" bIns="50648" anchor="ctr"/>
              <a:lstStyle>
                <a:lvl1pPr defTabSz="760413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617538" indent="-236538" defTabSz="760413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50913" indent="-190500" defTabSz="760413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30325" indent="-188913" defTabSz="760413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711325" indent="-190500" defTabSz="760413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168525" indent="-190500" defTabSz="7604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625725" indent="-190500" defTabSz="7604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082925" indent="-190500" defTabSz="7604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540125" indent="-190500" defTabSz="7604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732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TextBox 18"/>
            <p:cNvSpPr txBox="1">
              <a:spLocks noChangeArrowheads="1"/>
            </p:cNvSpPr>
            <p:nvPr/>
          </p:nvSpPr>
          <p:spPr bwMode="auto">
            <a:xfrm>
              <a:off x="1387519" y="2433879"/>
              <a:ext cx="1411777" cy="372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296" tIns="50648" rIns="101296" bIns="50648">
              <a:spAutoFit/>
            </a:bodyPr>
            <a:lstStyle>
              <a:lvl1pPr defTabSz="7604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617538" indent="-236538" defTabSz="7604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50913" indent="-190500" defTabSz="7604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30325" indent="-188913" defTabSz="7604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711325" indent="-190500" defTabSz="760413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168525" indent="-190500" defTabSz="7604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625725" indent="-190500" defTabSz="7604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082925" indent="-190500" defTabSz="7604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540125" indent="-190500" defTabSz="7604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  视  不  够</a:t>
              </a:r>
            </a:p>
          </p:txBody>
        </p:sp>
      </p:grpSp>
      <p:pic>
        <p:nvPicPr>
          <p:cNvPr id="73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185474" y="1435087"/>
            <a:ext cx="3006526" cy="22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0006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2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20"/>
                            </p:stCondLst>
                            <p:childTnLst>
                              <p:par>
                                <p:cTn id="2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2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2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20"/>
                            </p:stCondLst>
                            <p:childTnLst>
                              <p:par>
                                <p:cTn id="3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7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17" name="TextBox 54"/>
          <p:cNvSpPr txBox="1"/>
          <p:nvPr/>
        </p:nvSpPr>
        <p:spPr>
          <a:xfrm>
            <a:off x="1557046" y="355867"/>
            <a:ext cx="85491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2.2 </a:t>
            </a:r>
            <a:r>
              <a:rPr lang="zh-CN" altLang="en-US" dirty="0"/>
              <a:t>基层党组织还比较薄弱</a:t>
            </a:r>
          </a:p>
        </p:txBody>
      </p:sp>
      <p:sp>
        <p:nvSpPr>
          <p:cNvPr id="18" name="矩形 83"/>
          <p:cNvSpPr>
            <a:spLocks noChangeArrowheads="1"/>
          </p:cNvSpPr>
          <p:nvPr/>
        </p:nvSpPr>
        <p:spPr bwMode="auto">
          <a:xfrm>
            <a:off x="970403" y="2239954"/>
            <a:ext cx="4861240" cy="318804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mpd="sng">
            <a:solidFill>
              <a:schemeClr val="bg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799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870711" y="2115612"/>
            <a:ext cx="528432" cy="53001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CC0B1C"/>
          </a:solidFill>
          <a:ln>
            <a:noFill/>
          </a:ln>
          <a:extLst/>
        </p:spPr>
        <p:txBody>
          <a:bodyPr/>
          <a:lstStyle/>
          <a:p>
            <a:endParaRPr lang="zh-CN" altLang="en-US" sz="1799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 flipH="1" flipV="1">
            <a:off x="5366025" y="4999231"/>
            <a:ext cx="528432" cy="53001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CC0B1C"/>
          </a:solidFill>
          <a:ln>
            <a:noFill/>
          </a:ln>
          <a:extLst/>
        </p:spPr>
        <p:txBody>
          <a:bodyPr/>
          <a:lstStyle/>
          <a:p>
            <a:endParaRPr lang="zh-CN" altLang="en-US" sz="1799"/>
          </a:p>
        </p:txBody>
      </p:sp>
      <p:sp>
        <p:nvSpPr>
          <p:cNvPr id="22" name="矩形 21"/>
          <p:cNvSpPr/>
          <p:nvPr/>
        </p:nvSpPr>
        <p:spPr>
          <a:xfrm>
            <a:off x="1239788" y="3169435"/>
            <a:ext cx="4126237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ts val="2500"/>
              </a:lnSpc>
            </a:pP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党委下设部门不健全，“三定”之后，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党支部仅分设了党委办公室，没有设立党委组织部、党委宣传部；</a:t>
            </a:r>
          </a:p>
        </p:txBody>
      </p:sp>
      <p:sp>
        <p:nvSpPr>
          <p:cNvPr id="23" name="矩形 22"/>
          <p:cNvSpPr/>
          <p:nvPr/>
        </p:nvSpPr>
        <p:spPr>
          <a:xfrm>
            <a:off x="1256326" y="2622419"/>
            <a:ext cx="457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sz="2400" b="1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配置不完整</a:t>
            </a:r>
          </a:p>
        </p:txBody>
      </p:sp>
      <p:sp>
        <p:nvSpPr>
          <p:cNvPr id="24" name="矩形 83"/>
          <p:cNvSpPr>
            <a:spLocks noChangeArrowheads="1"/>
          </p:cNvSpPr>
          <p:nvPr/>
        </p:nvSpPr>
        <p:spPr bwMode="auto">
          <a:xfrm>
            <a:off x="6361142" y="2239954"/>
            <a:ext cx="4861240" cy="318804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mpd="sng">
            <a:solidFill>
              <a:schemeClr val="bg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799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6261450" y="2115612"/>
            <a:ext cx="528432" cy="53001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CC0B1C"/>
          </a:solidFill>
          <a:ln>
            <a:noFill/>
          </a:ln>
          <a:extLst/>
        </p:spPr>
        <p:txBody>
          <a:bodyPr/>
          <a:lstStyle/>
          <a:p>
            <a:endParaRPr lang="zh-CN" altLang="en-US" sz="1799"/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 flipH="1" flipV="1">
            <a:off x="10756764" y="4999231"/>
            <a:ext cx="528432" cy="53001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CC0B1C"/>
          </a:solidFill>
          <a:ln>
            <a:noFill/>
          </a:ln>
          <a:extLst/>
        </p:spPr>
        <p:txBody>
          <a:bodyPr/>
          <a:lstStyle/>
          <a:p>
            <a:endParaRPr lang="zh-CN" altLang="en-US" sz="1799"/>
          </a:p>
        </p:txBody>
      </p:sp>
      <p:sp>
        <p:nvSpPr>
          <p:cNvPr id="30" name="矩形 29"/>
          <p:cNvSpPr/>
          <p:nvPr/>
        </p:nvSpPr>
        <p:spPr>
          <a:xfrm>
            <a:off x="6579259" y="2991840"/>
            <a:ext cx="4328055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公司党员力量基本集中在某某本部，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机关本部劳动合同制员工数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人，某某公司机关本部党员总数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家县支公司劳动合同制员工总数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人，县支公司党员总数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人；县区级公司领导班子成员总数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人，县区级公司领导班子成员中党员总数</a:t>
            </a:r>
            <a:r>
              <a:rPr lang="en-US" altLang="zh-CN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人，党员队伍建设滞后。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595797" y="2467606"/>
            <a:ext cx="457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zh-CN" altLang="en-US" sz="2400" b="1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队伍建设滞后</a:t>
            </a:r>
          </a:p>
        </p:txBody>
      </p:sp>
    </p:spTree>
    <p:extLst>
      <p:ext uri="{BB962C8B-B14F-4D97-AF65-F5344CB8AC3E}">
        <p14:creationId xmlns:p14="http://schemas.microsoft.com/office/powerpoint/2010/main" xmlns="" val="936653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8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7978E-6 1.85185E-6 L 0.18252 0.3625 " pathEditMode="relative" rAng="0" ptsTypes="AA">
                                      <p:cBhvr>
                                        <p:cTn id="21" dur="500" spd="-99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119" y="1812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687E-6 -1.85185E-6 L -0.18278 -0.3537 " pathEditMode="relative" rAng="0" ptsTypes="AA">
                                      <p:cBhvr>
                                        <p:cTn id="25" dur="500" spd="-9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145" y="-1768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8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7978E-6 1.85185E-6 L 0.18252 0.3625 " pathEditMode="relative" rAng="0" ptsTypes="AA">
                                      <p:cBhvr>
                                        <p:cTn id="41" dur="500" spd="-99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119" y="1812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687E-6 -1.85185E-6 L -0.18278 -0.3537 " pathEditMode="relative" rAng="0" ptsTypes="AA">
                                      <p:cBhvr>
                                        <p:cTn id="45" dur="500" spd="-999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145" y="-1768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 autoUpdateAnimBg="0"/>
      <p:bldP spid="20" grpId="0" animBg="1"/>
      <p:bldP spid="20" grpId="1" animBg="1"/>
      <p:bldP spid="21" grpId="0" animBg="1"/>
      <p:bldP spid="21" grpId="1" animBg="1"/>
      <p:bldP spid="22" grpId="0"/>
      <p:bldP spid="23" grpId="0"/>
      <p:bldP spid="24" grpId="0" animBg="1" autoUpdateAnimBg="0"/>
      <p:bldP spid="25" grpId="0" animBg="1"/>
      <p:bldP spid="25" grpId="1" animBg="1"/>
      <p:bldP spid="27" grpId="0" animBg="1"/>
      <p:bldP spid="27" grpId="1" animBg="1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16" name="TextBox 54"/>
          <p:cNvSpPr txBox="1"/>
          <p:nvPr/>
        </p:nvSpPr>
        <p:spPr>
          <a:xfrm>
            <a:off x="1615201" y="298095"/>
            <a:ext cx="85491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2.3 </a:t>
            </a:r>
            <a:r>
              <a:rPr lang="zh-CN" altLang="en-US" dirty="0"/>
              <a:t>党务工作者能力不强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61168" y="1850670"/>
            <a:ext cx="11269663" cy="1988083"/>
            <a:chOff x="461168" y="1850670"/>
            <a:chExt cx="11269663" cy="1988083"/>
          </a:xfrm>
        </p:grpSpPr>
        <p:sp>
          <p:nvSpPr>
            <p:cNvPr id="19" name="Rectangle 853"/>
            <p:cNvSpPr>
              <a:spLocks noChangeArrowheads="1"/>
            </p:cNvSpPr>
            <p:nvPr/>
          </p:nvSpPr>
          <p:spPr bwMode="auto">
            <a:xfrm>
              <a:off x="461168" y="3712604"/>
              <a:ext cx="11269663" cy="76200"/>
            </a:xfrm>
            <a:prstGeom prst="rect">
              <a:avLst/>
            </a:prstGeom>
            <a:solidFill>
              <a:srgbClr val="9A172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321653" y="3662652"/>
              <a:ext cx="184890" cy="17610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A17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580603" y="3662651"/>
              <a:ext cx="184890" cy="17610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A17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821689" y="3662651"/>
              <a:ext cx="184890" cy="17610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A17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062775" y="3662651"/>
              <a:ext cx="184890" cy="17610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A17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663521" y="1850670"/>
              <a:ext cx="1501151" cy="1700455"/>
              <a:chOff x="1663521" y="1850670"/>
              <a:chExt cx="1501151" cy="1700455"/>
            </a:xfrm>
            <a:solidFill>
              <a:srgbClr val="EEBB33"/>
            </a:solidFill>
          </p:grpSpPr>
          <p:sp>
            <p:nvSpPr>
              <p:cNvPr id="38" name="流程图: 过程 37"/>
              <p:cNvSpPr/>
              <p:nvPr/>
            </p:nvSpPr>
            <p:spPr>
              <a:xfrm>
                <a:off x="1663521" y="1850670"/>
                <a:ext cx="1501151" cy="1522599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10800000">
                <a:off x="2214374" y="3172450"/>
                <a:ext cx="399443" cy="37867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922471" y="1862922"/>
              <a:ext cx="1501151" cy="1700455"/>
              <a:chOff x="1663521" y="1850670"/>
              <a:chExt cx="1501151" cy="1700455"/>
            </a:xfrm>
          </p:grpSpPr>
          <p:sp>
            <p:nvSpPr>
              <p:cNvPr id="41" name="流程图: 过程 40"/>
              <p:cNvSpPr/>
              <p:nvPr/>
            </p:nvSpPr>
            <p:spPr>
              <a:xfrm>
                <a:off x="1663521" y="1850670"/>
                <a:ext cx="1501151" cy="1522599"/>
              </a:xfrm>
              <a:prstGeom prst="flowChartProcess">
                <a:avLst/>
              </a:prstGeom>
              <a:solidFill>
                <a:srgbClr val="9A1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10800000">
                <a:off x="2214374" y="3172450"/>
                <a:ext cx="399443" cy="378675"/>
              </a:xfrm>
              <a:prstGeom prst="triangle">
                <a:avLst/>
              </a:prstGeom>
              <a:solidFill>
                <a:srgbClr val="9A1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163557" y="1875125"/>
              <a:ext cx="1501151" cy="1700455"/>
              <a:chOff x="1663521" y="1850670"/>
              <a:chExt cx="1501151" cy="1700455"/>
            </a:xfrm>
          </p:grpSpPr>
          <p:sp>
            <p:nvSpPr>
              <p:cNvPr id="44" name="流程图: 过程 43"/>
              <p:cNvSpPr/>
              <p:nvPr/>
            </p:nvSpPr>
            <p:spPr>
              <a:xfrm>
                <a:off x="1663521" y="1850670"/>
                <a:ext cx="1501151" cy="1522599"/>
              </a:xfrm>
              <a:prstGeom prst="flowChartProcess">
                <a:avLst/>
              </a:prstGeom>
              <a:solidFill>
                <a:srgbClr val="9A1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10800000">
                <a:off x="2214374" y="3172450"/>
                <a:ext cx="399443" cy="378675"/>
              </a:xfrm>
              <a:prstGeom prst="triangle">
                <a:avLst/>
              </a:prstGeom>
              <a:solidFill>
                <a:srgbClr val="9A1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8404643" y="1855939"/>
              <a:ext cx="1501151" cy="1700455"/>
              <a:chOff x="1663521" y="1850670"/>
              <a:chExt cx="1501151" cy="1700455"/>
            </a:xfrm>
          </p:grpSpPr>
          <p:sp>
            <p:nvSpPr>
              <p:cNvPr id="47" name="流程图: 过程 46"/>
              <p:cNvSpPr/>
              <p:nvPr/>
            </p:nvSpPr>
            <p:spPr>
              <a:xfrm>
                <a:off x="1663521" y="1850670"/>
                <a:ext cx="1501151" cy="1522599"/>
              </a:xfrm>
              <a:prstGeom prst="flowChartProcess">
                <a:avLst/>
              </a:prstGeom>
              <a:solidFill>
                <a:srgbClr val="9A1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10800000">
                <a:off x="2214374" y="3172450"/>
                <a:ext cx="399443" cy="378675"/>
              </a:xfrm>
              <a:prstGeom prst="triangle">
                <a:avLst/>
              </a:prstGeom>
              <a:solidFill>
                <a:srgbClr val="9A1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766165" y="2101024"/>
              <a:ext cx="1279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人员配置不足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033938" y="2139094"/>
              <a:ext cx="1279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技术能力弱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289481" y="2151296"/>
              <a:ext cx="1279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工作水平不高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515417" y="2149735"/>
              <a:ext cx="1279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工作办法不多</a:t>
              </a:r>
            </a:p>
          </p:txBody>
        </p:sp>
      </p:grpSp>
      <p:sp>
        <p:nvSpPr>
          <p:cNvPr id="53" name="矩形 52"/>
          <p:cNvSpPr/>
          <p:nvPr/>
        </p:nvSpPr>
        <p:spPr>
          <a:xfrm>
            <a:off x="1623207" y="4364739"/>
            <a:ext cx="8832511" cy="1476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ct val="150000"/>
              </a:lnSpc>
            </a:pPr>
            <a:r>
              <a:rPr lang="zh-CN" altLang="en-US" sz="19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</p:spTree>
    <p:extLst>
      <p:ext uri="{BB962C8B-B14F-4D97-AF65-F5344CB8AC3E}">
        <p14:creationId xmlns:p14="http://schemas.microsoft.com/office/powerpoint/2010/main" xmlns="" val="25313252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4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4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30" name="TextBox 54"/>
          <p:cNvSpPr txBox="1"/>
          <p:nvPr/>
        </p:nvSpPr>
        <p:spPr>
          <a:xfrm>
            <a:off x="2938719" y="342113"/>
            <a:ext cx="5157531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2.4 </a:t>
            </a:r>
            <a:r>
              <a:rPr lang="zh-CN" altLang="en-US" dirty="0"/>
              <a:t>党建工作质量不高</a:t>
            </a:r>
          </a:p>
        </p:txBody>
      </p:sp>
      <p:sp>
        <p:nvSpPr>
          <p:cNvPr id="68" name="矩形 67"/>
          <p:cNvSpPr/>
          <p:nvPr/>
        </p:nvSpPr>
        <p:spPr>
          <a:xfrm>
            <a:off x="2045191" y="2432286"/>
            <a:ext cx="6480735" cy="727929"/>
          </a:xfrm>
          <a:prstGeom prst="rect">
            <a:avLst/>
          </a:prstGeom>
          <a:noFill/>
          <a:ln w="19050">
            <a:solidFill>
              <a:srgbClr val="CC0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9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公司党建工作基本为完成省分公司下达的规定动作，自选动作不多</a:t>
            </a:r>
            <a:r>
              <a:rPr lang="en-US" altLang="zh-CN" sz="19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999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045191" y="3387302"/>
            <a:ext cx="6480735" cy="727929"/>
          </a:xfrm>
          <a:prstGeom prst="rect">
            <a:avLst/>
          </a:prstGeom>
          <a:noFill/>
          <a:ln w="19050">
            <a:solidFill>
              <a:srgbClr val="CC0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9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学习方式仅限于文件传达，管理制度仅限于照搬照套；</a:t>
            </a:r>
          </a:p>
        </p:txBody>
      </p:sp>
      <p:sp>
        <p:nvSpPr>
          <p:cNvPr id="70" name="矩形 69"/>
          <p:cNvSpPr/>
          <p:nvPr/>
        </p:nvSpPr>
        <p:spPr>
          <a:xfrm>
            <a:off x="2045191" y="4342318"/>
            <a:ext cx="6480735" cy="727929"/>
          </a:xfrm>
          <a:prstGeom prst="rect">
            <a:avLst/>
          </a:prstGeom>
          <a:noFill/>
          <a:ln w="19050">
            <a:solidFill>
              <a:srgbClr val="CC0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9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组织生活会与行政会、业务会一起开，党组织活动与工会活动一起开展，党建工作形式单一，缺乏创新。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193771" y="2417230"/>
            <a:ext cx="719741" cy="720000"/>
            <a:chOff x="3635895" y="1427745"/>
            <a:chExt cx="540001" cy="540000"/>
          </a:xfrm>
          <a:solidFill>
            <a:srgbClr val="C00000"/>
          </a:solidFill>
        </p:grpSpPr>
        <p:sp>
          <p:nvSpPr>
            <p:cNvPr id="72" name="矩形 71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rgbClr val="CC0B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TextBox 45"/>
            <p:cNvSpPr txBox="1"/>
            <p:nvPr/>
          </p:nvSpPr>
          <p:spPr>
            <a:xfrm>
              <a:off x="3635895" y="1513122"/>
              <a:ext cx="540000" cy="369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93775" y="3353118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75" name="矩形 74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rgbClr val="CC0B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93775" y="4289005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78" name="矩形 77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rgbClr val="CC0B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80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8774" y="1871533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1" name="组合 80"/>
          <p:cNvGrpSpPr/>
          <p:nvPr/>
        </p:nvGrpSpPr>
        <p:grpSpPr>
          <a:xfrm>
            <a:off x="8873326" y="3813317"/>
            <a:ext cx="3257939" cy="1152128"/>
            <a:chOff x="414352" y="2643758"/>
            <a:chExt cx="2444338" cy="864096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>
              <a:solidFill>
                <a:srgbClr val="CC0B1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>
              <a:solidFill>
                <a:srgbClr val="CC0B1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4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52" y="2643758"/>
              <a:ext cx="2444338" cy="84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6247432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4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5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3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4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2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3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68" grpId="0" animBg="1"/>
          <p:bldP spid="69" grpId="0" animBg="1"/>
          <p:bldP spid="7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067" y="5875121"/>
            <a:ext cx="11700933" cy="9828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287" y="0"/>
            <a:ext cx="6602601" cy="68537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043" y="5372122"/>
            <a:ext cx="3335867" cy="148164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943105" y="2477799"/>
            <a:ext cx="745093" cy="745086"/>
          </a:xfrm>
          <a:prstGeom prst="ellipse">
            <a:avLst/>
          </a:prstGeom>
          <a:solidFill>
            <a:srgbClr val="CC0B1C"/>
          </a:solidFill>
          <a:ln w="6350">
            <a:solidFill>
              <a:srgbClr val="F4E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9170"/>
            <a:r>
              <a:rPr lang="en-US" altLang="zh-CN" sz="3600" kern="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02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426405" y="0"/>
            <a:ext cx="3791638" cy="16066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7100" y="321809"/>
            <a:ext cx="1025281" cy="596660"/>
          </a:xfrm>
          <a:prstGeom prst="rect">
            <a:avLst/>
          </a:prstGeom>
        </p:spPr>
      </p:pic>
      <p:sp>
        <p:nvSpPr>
          <p:cNvPr id="16" name="TextBox 13"/>
          <p:cNvSpPr txBox="1"/>
          <p:nvPr/>
        </p:nvSpPr>
        <p:spPr>
          <a:xfrm>
            <a:off x="5853081" y="3328934"/>
            <a:ext cx="32504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Ø"/>
              <a:defRPr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加大党建工作力度</a:t>
            </a:r>
          </a:p>
          <a:p>
            <a:r>
              <a:rPr lang="zh-CN" altLang="en-US" dirty="0"/>
              <a:t>注重党组织基础建设</a:t>
            </a:r>
          </a:p>
          <a:p>
            <a:r>
              <a:rPr lang="zh-CN" altLang="en-US" dirty="0"/>
              <a:t>加强党建能力建设</a:t>
            </a:r>
          </a:p>
          <a:p>
            <a:r>
              <a:rPr lang="zh-CN" altLang="en-US" dirty="0"/>
              <a:t>创新基层党建工作模式</a:t>
            </a: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14241" y="2088560"/>
            <a:ext cx="5314275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40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下一步工作思路和措施</a:t>
            </a:r>
          </a:p>
        </p:txBody>
      </p:sp>
    </p:spTree>
    <p:extLst>
      <p:ext uri="{BB962C8B-B14F-4D97-AF65-F5344CB8AC3E}">
        <p14:creationId xmlns:p14="http://schemas.microsoft.com/office/powerpoint/2010/main" xmlns="" val="2565307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70667" y="312479"/>
            <a:ext cx="5262979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如何正确看待党建工作？</a:t>
            </a:r>
          </a:p>
        </p:txBody>
      </p:sp>
      <p:sp>
        <p:nvSpPr>
          <p:cNvPr id="24" name="矩形 23"/>
          <p:cNvSpPr/>
          <p:nvPr/>
        </p:nvSpPr>
        <p:spPr>
          <a:xfrm>
            <a:off x="5092573" y="2479111"/>
            <a:ext cx="6299327" cy="239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是抓好各项工作的根本，我们的工作不仅仅是经营管理，作为央企，应该充分认识到加强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8257" y="2316884"/>
            <a:ext cx="4078801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6146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774156" y="322044"/>
            <a:ext cx="5315072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3.1 </a:t>
            </a:r>
            <a:r>
              <a:rPr lang="zh-CN" altLang="en-US" dirty="0"/>
              <a:t>加大党建工作力度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6944286" y="3678907"/>
            <a:ext cx="2289884" cy="1916691"/>
          </a:xfrm>
          <a:custGeom>
            <a:avLst/>
            <a:gdLst>
              <a:gd name="connsiteX0" fmla="*/ 0 w 2006405"/>
              <a:gd name="connsiteY0" fmla="*/ 0 h 1679801"/>
              <a:gd name="connsiteX1" fmla="*/ 1735794 w 2006405"/>
              <a:gd name="connsiteY1" fmla="*/ 0 h 1679801"/>
              <a:gd name="connsiteX2" fmla="*/ 1735794 w 2006405"/>
              <a:gd name="connsiteY2" fmla="*/ 682946 h 1679801"/>
              <a:gd name="connsiteX3" fmla="*/ 2006405 w 2006405"/>
              <a:gd name="connsiteY3" fmla="*/ 839900 h 1679801"/>
              <a:gd name="connsiteX4" fmla="*/ 1735794 w 2006405"/>
              <a:gd name="connsiteY4" fmla="*/ 996855 h 1679801"/>
              <a:gd name="connsiteX5" fmla="*/ 1735794 w 2006405"/>
              <a:gd name="connsiteY5" fmla="*/ 1679801 h 1679801"/>
              <a:gd name="connsiteX6" fmla="*/ 0 w 2006405"/>
              <a:gd name="connsiteY6" fmla="*/ 1679801 h 167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6405" h="1679801">
                <a:moveTo>
                  <a:pt x="0" y="0"/>
                </a:moveTo>
                <a:lnTo>
                  <a:pt x="1735794" y="0"/>
                </a:lnTo>
                <a:lnTo>
                  <a:pt x="1735794" y="682946"/>
                </a:lnTo>
                <a:lnTo>
                  <a:pt x="2006405" y="839900"/>
                </a:lnTo>
                <a:lnTo>
                  <a:pt x="1735794" y="996855"/>
                </a:lnTo>
                <a:lnTo>
                  <a:pt x="1735794" y="1679801"/>
                </a:lnTo>
                <a:lnTo>
                  <a:pt x="0" y="1679801"/>
                </a:lnTo>
                <a:close/>
              </a:path>
            </a:pathLst>
          </a:custGeom>
          <a:solidFill>
            <a:srgbClr val="FF0000"/>
          </a:solidFill>
          <a:ln w="5715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88000" bIns="0" anchor="ctr"/>
          <a:lstStyle/>
          <a:p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融入工作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3002207" y="3678907"/>
            <a:ext cx="2289884" cy="1916691"/>
          </a:xfrm>
          <a:custGeom>
            <a:avLst/>
            <a:gdLst>
              <a:gd name="connsiteX0" fmla="*/ 270610 w 2006404"/>
              <a:gd name="connsiteY0" fmla="*/ 0 h 1679801"/>
              <a:gd name="connsiteX1" fmla="*/ 2006404 w 2006404"/>
              <a:gd name="connsiteY1" fmla="*/ 0 h 1679801"/>
              <a:gd name="connsiteX2" fmla="*/ 2006404 w 2006404"/>
              <a:gd name="connsiteY2" fmla="*/ 1679801 h 1679801"/>
              <a:gd name="connsiteX3" fmla="*/ 270610 w 2006404"/>
              <a:gd name="connsiteY3" fmla="*/ 1679801 h 1679801"/>
              <a:gd name="connsiteX4" fmla="*/ 270610 w 2006404"/>
              <a:gd name="connsiteY4" fmla="*/ 996855 h 1679801"/>
              <a:gd name="connsiteX5" fmla="*/ 0 w 2006404"/>
              <a:gd name="connsiteY5" fmla="*/ 839900 h 1679801"/>
              <a:gd name="connsiteX6" fmla="*/ 270610 w 2006404"/>
              <a:gd name="connsiteY6" fmla="*/ 682946 h 167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6404" h="1679801">
                <a:moveTo>
                  <a:pt x="270610" y="0"/>
                </a:moveTo>
                <a:lnTo>
                  <a:pt x="2006404" y="0"/>
                </a:lnTo>
                <a:lnTo>
                  <a:pt x="2006404" y="1679801"/>
                </a:lnTo>
                <a:lnTo>
                  <a:pt x="270610" y="1679801"/>
                </a:lnTo>
                <a:lnTo>
                  <a:pt x="270610" y="996855"/>
                </a:lnTo>
                <a:lnTo>
                  <a:pt x="0" y="839900"/>
                </a:lnTo>
                <a:lnTo>
                  <a:pt x="270610" y="682946"/>
                </a:lnTo>
                <a:close/>
              </a:path>
            </a:pathLst>
          </a:custGeom>
          <a:solidFill>
            <a:srgbClr val="FF0000"/>
          </a:solidFill>
          <a:ln w="5715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0" bIns="0" anchor="ctr"/>
          <a:lstStyle/>
          <a:p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一岗双责</a:t>
            </a:r>
          </a:p>
        </p:txBody>
      </p:sp>
      <p:sp>
        <p:nvSpPr>
          <p:cNvPr id="25" name="KSO_GT2"/>
          <p:cNvSpPr/>
          <p:nvPr/>
        </p:nvSpPr>
        <p:spPr>
          <a:xfrm>
            <a:off x="5170713" y="2747736"/>
            <a:ext cx="1916691" cy="2289884"/>
          </a:xfrm>
          <a:custGeom>
            <a:avLst/>
            <a:gdLst/>
            <a:ahLst/>
            <a:cxnLst/>
            <a:rect l="l" t="t" r="r" b="b"/>
            <a:pathLst>
              <a:path w="2160240" h="2580256">
                <a:moveTo>
                  <a:pt x="0" y="2580256"/>
                </a:moveTo>
                <a:lnTo>
                  <a:pt x="0" y="348008"/>
                </a:lnTo>
                <a:lnTo>
                  <a:pt x="878276" y="348008"/>
                </a:lnTo>
                <a:lnTo>
                  <a:pt x="1080120" y="0"/>
                </a:lnTo>
                <a:lnTo>
                  <a:pt x="1281965" y="348008"/>
                </a:lnTo>
                <a:lnTo>
                  <a:pt x="2160240" y="348008"/>
                </a:lnTo>
                <a:lnTo>
                  <a:pt x="2160240" y="2580256"/>
                </a:lnTo>
                <a:close/>
              </a:path>
            </a:pathLst>
          </a:custGeom>
          <a:solidFill>
            <a:srgbClr val="C00000"/>
          </a:soli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432000" rIns="0" bIns="0" anchor="ctr"/>
          <a:lstStyle/>
          <a:p>
            <a:r>
              <a:rPr lang="zh-CN" altLang="en-US" sz="2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思想认识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794480" y="1761127"/>
            <a:ext cx="4265014" cy="940446"/>
            <a:chOff x="488950" y="1968268"/>
            <a:chExt cx="2463476" cy="705334"/>
          </a:xfrm>
        </p:grpSpPr>
        <p:sp>
          <p:nvSpPr>
            <p:cNvPr id="27" name="Rectangle 9"/>
            <p:cNvSpPr>
              <a:spLocks noChangeArrowheads="1"/>
            </p:cNvSpPr>
            <p:nvPr/>
          </p:nvSpPr>
          <p:spPr bwMode="auto">
            <a:xfrm>
              <a:off x="505201" y="2219632"/>
              <a:ext cx="2447225" cy="4539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克服和纠正重业务、轻党建的错误思想，树立党建工作必须服务于公司经营管理的理念</a:t>
              </a:r>
            </a:p>
          </p:txBody>
        </p:sp>
        <p:sp>
          <p:nvSpPr>
            <p:cNvPr id="28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91810" cy="2539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单击此处添加标题文字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0998" y="3892678"/>
            <a:ext cx="2512259" cy="1517324"/>
            <a:chOff x="729651" y="1920330"/>
            <a:chExt cx="2222774" cy="1137994"/>
          </a:xfrm>
        </p:grpSpPr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729651" y="2219632"/>
              <a:ext cx="2222774" cy="838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必须从我做起，带领党员领导干部认真学习党中央、各级党委相关文件精神，主动承担党建工作党委主体责任，落实“一岗双责”</a:t>
              </a:r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939648" y="1920330"/>
              <a:ext cx="1978799" cy="25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72424" y="3913218"/>
            <a:ext cx="2430449" cy="1682380"/>
            <a:chOff x="488950" y="1968268"/>
            <a:chExt cx="2463476" cy="1261786"/>
          </a:xfrm>
        </p:grpSpPr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505201" y="2219632"/>
              <a:ext cx="2447225" cy="1010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以围绕发展抓党建，抓好党建促发展为目标，切实把党建工作摆上重要议程日程，把党的建设放在经营管理中去思考，放到日常工作中去安排。</a:t>
              </a:r>
            </a:p>
          </p:txBody>
        </p: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2266902" cy="25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166519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573186" y="411680"/>
            <a:ext cx="5888732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3.1 </a:t>
            </a:r>
            <a:r>
              <a:rPr lang="zh-CN" altLang="en-US" dirty="0"/>
              <a:t>加大党建工作力度</a:t>
            </a:r>
          </a:p>
        </p:txBody>
      </p:sp>
      <p:sp>
        <p:nvSpPr>
          <p:cNvPr id="23" name="矩形 22"/>
          <p:cNvSpPr/>
          <p:nvPr/>
        </p:nvSpPr>
        <p:spPr>
          <a:xfrm>
            <a:off x="1091754" y="1770861"/>
            <a:ext cx="101733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857332" y="3842716"/>
            <a:ext cx="1862899" cy="1076753"/>
            <a:chOff x="2835362" y="2781789"/>
            <a:chExt cx="1712377" cy="990764"/>
          </a:xfrm>
        </p:grpSpPr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2835362" y="3546888"/>
              <a:ext cx="812183" cy="216391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905" kern="0">
                <a:solidFill>
                  <a:srgbClr val="FF0000"/>
                </a:solidFill>
                <a:ea typeface="微软雅黑"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3616625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3546792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2274958" y="3777205"/>
            <a:ext cx="1930092" cy="1199378"/>
            <a:chOff x="1648191" y="2732324"/>
            <a:chExt cx="1773483" cy="1102788"/>
          </a:xfrm>
        </p:grpSpPr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1648191" y="3473694"/>
              <a:ext cx="768664" cy="333617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905" kern="0">
                <a:solidFill>
                  <a:srgbClr val="FF0000"/>
                </a:solidFill>
                <a:ea typeface="微软雅黑"/>
              </a:endParaRPr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2429455" y="2745418"/>
              <a:ext cx="992219" cy="1089694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2237413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6294723" y="3842716"/>
            <a:ext cx="1871299" cy="1076753"/>
            <a:chOff x="4662674" y="2781789"/>
            <a:chExt cx="1719651" cy="990764"/>
          </a:xfrm>
        </p:grpSpPr>
        <p:sp>
          <p:nvSpPr>
            <p:cNvPr id="58" name="Freeform 2"/>
            <p:cNvSpPr>
              <a:spLocks/>
            </p:cNvSpPr>
            <p:nvPr/>
          </p:nvSpPr>
          <p:spPr bwMode="auto">
            <a:xfrm flipH="1">
              <a:off x="5579615" y="3546888"/>
              <a:ext cx="802710" cy="216391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905" kern="0">
                <a:solidFill>
                  <a:srgbClr val="FF0000"/>
                </a:solidFill>
                <a:ea typeface="微软雅黑"/>
              </a:endParaRPr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 flipH="1">
              <a:off x="4662674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 flipH="1">
              <a:off x="5593788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7784708" y="3777205"/>
            <a:ext cx="1928412" cy="1190979"/>
            <a:chOff x="5780011" y="2732324"/>
            <a:chExt cx="1772026" cy="1095515"/>
          </a:xfrm>
        </p:grpSpPr>
        <p:sp>
          <p:nvSpPr>
            <p:cNvPr id="62" name="Freeform 4"/>
            <p:cNvSpPr>
              <a:spLocks/>
            </p:cNvSpPr>
            <p:nvPr/>
          </p:nvSpPr>
          <p:spPr bwMode="auto">
            <a:xfrm flipH="1">
              <a:off x="6760182" y="3470908"/>
              <a:ext cx="791855" cy="356931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905" kern="0">
                <a:solidFill>
                  <a:srgbClr val="FF0000"/>
                </a:solidFill>
                <a:ea typeface="微软雅黑"/>
              </a:endParaRPr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 flipH="1">
              <a:off x="5780011" y="2732324"/>
              <a:ext cx="992219" cy="1089695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  <p:sp>
          <p:nvSpPr>
            <p:cNvPr id="64" name="Freeform 17"/>
            <p:cNvSpPr>
              <a:spLocks/>
            </p:cNvSpPr>
            <p:nvPr/>
          </p:nvSpPr>
          <p:spPr bwMode="auto">
            <a:xfrm flipH="1">
              <a:off x="6772229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</p:grpSp>
      <p:sp>
        <p:nvSpPr>
          <p:cNvPr id="65" name="Rectangle 20"/>
          <p:cNvSpPr>
            <a:spLocks noChangeArrowheads="1"/>
          </p:cNvSpPr>
          <p:nvPr/>
        </p:nvSpPr>
        <p:spPr bwMode="auto">
          <a:xfrm>
            <a:off x="902969" y="2938377"/>
            <a:ext cx="1822744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3" tIns="60956" rIns="121913" bIns="60956">
            <a:spAutoFit/>
          </a:bodyPr>
          <a:lstStyle>
            <a:lvl1pPr algn="l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36625" indent="-360363" algn="l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39863" indent="-287338" algn="l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016125" indent="-287338" algn="l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92388" indent="-287338" algn="l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49588" indent="-287338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506788" indent="-287338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63988" indent="-287338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421188" indent="-287338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三会一课制度</a:t>
            </a:r>
          </a:p>
        </p:txBody>
      </p:sp>
      <p:sp>
        <p:nvSpPr>
          <p:cNvPr id="66" name="Line 21"/>
          <p:cNvSpPr>
            <a:spLocks noChangeShapeType="1"/>
          </p:cNvSpPr>
          <p:nvPr/>
        </p:nvSpPr>
        <p:spPr bwMode="auto">
          <a:xfrm flipV="1">
            <a:off x="1186447" y="2986870"/>
            <a:ext cx="0" cy="840727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sp>
        <p:nvSpPr>
          <p:cNvPr id="67" name="Rectangle 22"/>
          <p:cNvSpPr>
            <a:spLocks noChangeArrowheads="1"/>
          </p:cNvSpPr>
          <p:nvPr/>
        </p:nvSpPr>
        <p:spPr bwMode="auto">
          <a:xfrm>
            <a:off x="4795768" y="2994100"/>
            <a:ext cx="2534815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3" tIns="60956" rIns="121913" bIns="60956">
            <a:spAutoFit/>
          </a:bodyPr>
          <a:lstStyle/>
          <a:p>
            <a:pPr defTabSz="1152525" eaLnBrk="0" hangingPunct="0"/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党建工作责任制制度</a:t>
            </a:r>
          </a:p>
        </p:txBody>
      </p:sp>
      <p:sp>
        <p:nvSpPr>
          <p:cNvPr id="68" name="Line 23"/>
          <p:cNvSpPr>
            <a:spLocks noChangeShapeType="1"/>
          </p:cNvSpPr>
          <p:nvPr/>
        </p:nvSpPr>
        <p:spPr bwMode="auto">
          <a:xfrm flipV="1">
            <a:off x="4759384" y="2986870"/>
            <a:ext cx="0" cy="855845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sp>
        <p:nvSpPr>
          <p:cNvPr id="69" name="Rectangle 24"/>
          <p:cNvSpPr>
            <a:spLocks noChangeArrowheads="1"/>
          </p:cNvSpPr>
          <p:nvPr/>
        </p:nvSpPr>
        <p:spPr bwMode="auto">
          <a:xfrm>
            <a:off x="7867787" y="3012769"/>
            <a:ext cx="2220481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3" tIns="60956" rIns="121913" bIns="60956">
            <a:spAutoFit/>
          </a:bodyPr>
          <a:lstStyle/>
          <a:p>
            <a:pPr defTabSz="1152525" eaLnBrk="0" hangingPunct="0"/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制定年度工作计划</a:t>
            </a:r>
          </a:p>
        </p:txBody>
      </p:sp>
      <p:sp>
        <p:nvSpPr>
          <p:cNvPr id="70" name="Line 25"/>
          <p:cNvSpPr>
            <a:spLocks noChangeShapeType="1"/>
          </p:cNvSpPr>
          <p:nvPr/>
        </p:nvSpPr>
        <p:spPr bwMode="auto">
          <a:xfrm flipV="1">
            <a:off x="7803185" y="2986870"/>
            <a:ext cx="0" cy="852486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sp>
        <p:nvSpPr>
          <p:cNvPr id="71" name="Rectangle 26"/>
          <p:cNvSpPr>
            <a:spLocks noChangeArrowheads="1"/>
          </p:cNvSpPr>
          <p:nvPr/>
        </p:nvSpPr>
        <p:spPr bwMode="auto">
          <a:xfrm>
            <a:off x="3214939" y="5349426"/>
            <a:ext cx="2337544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3" tIns="60956" rIns="121913" bIns="60956">
            <a:spAutoFit/>
          </a:bodyPr>
          <a:lstStyle/>
          <a:p>
            <a:pPr defTabSz="1152525" eaLnBrk="0" hangingPunct="0"/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月度集中学习制度</a:t>
            </a:r>
          </a:p>
        </p:txBody>
      </p:sp>
      <p:sp>
        <p:nvSpPr>
          <p:cNvPr id="72" name="Line 27"/>
          <p:cNvSpPr>
            <a:spLocks noChangeShapeType="1"/>
          </p:cNvSpPr>
          <p:nvPr/>
        </p:nvSpPr>
        <p:spPr bwMode="auto">
          <a:xfrm flipV="1">
            <a:off x="3161893" y="4887553"/>
            <a:ext cx="0" cy="723994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sp>
        <p:nvSpPr>
          <p:cNvPr id="73" name="Rectangle 28"/>
          <p:cNvSpPr>
            <a:spLocks noChangeArrowheads="1"/>
          </p:cNvSpPr>
          <p:nvPr/>
        </p:nvSpPr>
        <p:spPr bwMode="auto">
          <a:xfrm>
            <a:off x="6364168" y="5229514"/>
            <a:ext cx="2730737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3" tIns="60956" rIns="121913" bIns="60956">
            <a:spAutoFit/>
          </a:bodyPr>
          <a:lstStyle/>
          <a:p>
            <a:pPr defTabSz="1152525" eaLnBrk="0" hangingPunct="0"/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</a:p>
        </p:txBody>
      </p:sp>
      <p:sp>
        <p:nvSpPr>
          <p:cNvPr id="74" name="Line 29"/>
          <p:cNvSpPr>
            <a:spLocks noChangeShapeType="1"/>
          </p:cNvSpPr>
          <p:nvPr/>
        </p:nvSpPr>
        <p:spPr bwMode="auto">
          <a:xfrm flipV="1">
            <a:off x="6319920" y="4800204"/>
            <a:ext cx="0" cy="811343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9456683" y="5342669"/>
            <a:ext cx="2544730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3" tIns="60956" rIns="121913" bIns="60956">
            <a:spAutoFit/>
          </a:bodyPr>
          <a:lstStyle/>
          <a:p>
            <a:pPr defTabSz="1152525" eaLnBrk="0" hangingPunct="0"/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党支书年度述职规定</a:t>
            </a:r>
          </a:p>
        </p:txBody>
      </p:sp>
      <p:sp>
        <p:nvSpPr>
          <p:cNvPr id="76" name="Line 31"/>
          <p:cNvSpPr>
            <a:spLocks noChangeShapeType="1"/>
          </p:cNvSpPr>
          <p:nvPr/>
        </p:nvSpPr>
        <p:spPr bwMode="auto">
          <a:xfrm flipV="1">
            <a:off x="9449390" y="4937946"/>
            <a:ext cx="0" cy="809622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sp>
        <p:nvSpPr>
          <p:cNvPr id="77" name="WordArt 34"/>
          <p:cNvSpPr>
            <a:spLocks noChangeArrowheads="1" noChangeShapeType="1" noTextEdit="1"/>
          </p:cNvSpPr>
          <p:nvPr/>
        </p:nvSpPr>
        <p:spPr bwMode="auto">
          <a:xfrm>
            <a:off x="3430662" y="4521356"/>
            <a:ext cx="174699" cy="27884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809" kern="1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809" kern="1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WordArt 35"/>
          <p:cNvSpPr>
            <a:spLocks noChangeArrowheads="1" noChangeShapeType="1" noTextEdit="1"/>
          </p:cNvSpPr>
          <p:nvPr/>
        </p:nvSpPr>
        <p:spPr bwMode="auto">
          <a:xfrm>
            <a:off x="5002956" y="4512957"/>
            <a:ext cx="171340" cy="2822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809" kern="1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809" kern="1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WordArt 36"/>
          <p:cNvSpPr>
            <a:spLocks noChangeArrowheads="1" noChangeShapeType="1" noTextEdit="1"/>
          </p:cNvSpPr>
          <p:nvPr/>
        </p:nvSpPr>
        <p:spPr bwMode="auto">
          <a:xfrm>
            <a:off x="6390472" y="4512957"/>
            <a:ext cx="176379" cy="2822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809" kern="1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809" kern="1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WordArt 37"/>
          <p:cNvSpPr>
            <a:spLocks noChangeArrowheads="1" noChangeShapeType="1" noTextEdit="1"/>
          </p:cNvSpPr>
          <p:nvPr/>
        </p:nvSpPr>
        <p:spPr bwMode="auto">
          <a:xfrm>
            <a:off x="7893894" y="4521356"/>
            <a:ext cx="171340" cy="27884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809" kern="1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809" kern="1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Freeform 39"/>
          <p:cNvSpPr>
            <a:spLocks/>
          </p:cNvSpPr>
          <p:nvPr/>
        </p:nvSpPr>
        <p:spPr bwMode="auto">
          <a:xfrm>
            <a:off x="2629396" y="5549394"/>
            <a:ext cx="915492" cy="62153"/>
          </a:xfrm>
          <a:custGeom>
            <a:avLst/>
            <a:gdLst>
              <a:gd name="T0" fmla="*/ 2147483647 w 12"/>
              <a:gd name="T1" fmla="*/ 0 h 1587"/>
              <a:gd name="T2" fmla="*/ 0 w 12"/>
              <a:gd name="T3" fmla="*/ 0 h 1587"/>
              <a:gd name="T4" fmla="*/ 2147483647 w 12"/>
              <a:gd name="T5" fmla="*/ 0 h 1587"/>
              <a:gd name="T6" fmla="*/ 2147483647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905">
              <a:solidFill>
                <a:srgbClr val="FF0000"/>
              </a:solidFill>
            </a:endParaRPr>
          </a:p>
        </p:txBody>
      </p: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9449391" y="3676417"/>
            <a:ext cx="1953610" cy="1387516"/>
            <a:chOff x="7028286" y="2656671"/>
            <a:chExt cx="1798214" cy="1275918"/>
          </a:xfrm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 flipH="1">
              <a:off x="8058045" y="3595846"/>
              <a:ext cx="768455" cy="333654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905" kern="0">
                <a:solidFill>
                  <a:srgbClr val="FF0000"/>
                </a:solidFill>
                <a:ea typeface="微软雅黑"/>
              </a:endParaRPr>
            </a:p>
          </p:txBody>
        </p:sp>
        <p:sp>
          <p:nvSpPr>
            <p:cNvPr id="84" name="Freeform 14"/>
            <p:cNvSpPr>
              <a:spLocks/>
            </p:cNvSpPr>
            <p:nvPr/>
          </p:nvSpPr>
          <p:spPr bwMode="auto">
            <a:xfrm flipH="1">
              <a:off x="7028286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  <p:sp>
          <p:nvSpPr>
            <p:cNvPr id="85" name="Freeform 15"/>
            <p:cNvSpPr>
              <a:spLocks/>
            </p:cNvSpPr>
            <p:nvPr/>
          </p:nvSpPr>
          <p:spPr bwMode="auto">
            <a:xfrm flipH="1">
              <a:off x="8053967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905">
                <a:solidFill>
                  <a:srgbClr val="FF0000"/>
                </a:solidFill>
              </a:endParaRPr>
            </a:p>
          </p:txBody>
        </p:sp>
      </p:grpSp>
      <p:sp>
        <p:nvSpPr>
          <p:cNvPr id="86" name="WordArt 38"/>
          <p:cNvSpPr>
            <a:spLocks noChangeArrowheads="1" noChangeShapeType="1" noTextEdit="1"/>
          </p:cNvSpPr>
          <p:nvPr/>
        </p:nvSpPr>
        <p:spPr bwMode="auto">
          <a:xfrm>
            <a:off x="9566976" y="4601987"/>
            <a:ext cx="181419" cy="27884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809" kern="1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809" kern="1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>
            <a:grpSpLocks/>
          </p:cNvGrpSpPr>
          <p:nvPr/>
        </p:nvGrpSpPr>
        <p:grpSpPr bwMode="auto">
          <a:xfrm>
            <a:off x="413739" y="3676416"/>
            <a:ext cx="2099752" cy="1390876"/>
            <a:chOff x="251520" y="2656671"/>
            <a:chExt cx="1930608" cy="1280282"/>
          </a:xfrm>
        </p:grpSpPr>
        <p:sp>
          <p:nvSpPr>
            <p:cNvPr id="88" name="Freeform 3"/>
            <p:cNvSpPr>
              <a:spLocks/>
            </p:cNvSpPr>
            <p:nvPr/>
          </p:nvSpPr>
          <p:spPr bwMode="auto">
            <a:xfrm>
              <a:off x="251520" y="3604512"/>
              <a:ext cx="901980" cy="332441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alpha val="0"/>
                  </a:srgbClr>
                </a:gs>
                <a:gs pos="100000">
                  <a:srgbClr val="C0504D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905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9" name="Freeform 8"/>
            <p:cNvGrpSpPr>
              <a:grpSpLocks/>
            </p:cNvGrpSpPr>
            <p:nvPr/>
          </p:nvGrpSpPr>
          <p:grpSpPr bwMode="auto">
            <a:xfrm>
              <a:off x="1147971" y="2649043"/>
              <a:ext cx="1039014" cy="1293161"/>
              <a:chOff x="1054608" y="2298192"/>
              <a:chExt cx="847344" cy="1054608"/>
            </a:xfrm>
          </p:grpSpPr>
          <p:pic>
            <p:nvPicPr>
              <p:cNvPr id="93" name="Freeform 8"/>
              <p:cNvPicPr>
                <a:picLocks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4608" y="2298192"/>
                <a:ext cx="847344" cy="10546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4" name="Text Box 44"/>
              <p:cNvSpPr txBox="1">
                <a:spLocks noChangeArrowheads="1"/>
              </p:cNvSpPr>
              <p:nvPr/>
            </p:nvSpPr>
            <p:spPr bwMode="auto">
              <a:xfrm>
                <a:off x="1061520" y="2304413"/>
                <a:ext cx="836471" cy="1040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1913" tIns="60956" rIns="121913" bIns="60956" anchor="ctr"/>
              <a:lstStyle>
                <a:lvl1pPr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936625" indent="-360363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439863" indent="-287338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2016125" indent="-287338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592388" indent="-287338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30495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5067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9639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4211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 sz="2434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0" name="Freeform 9"/>
            <p:cNvGrpSpPr>
              <a:grpSpLocks/>
            </p:cNvGrpSpPr>
            <p:nvPr/>
          </p:nvGrpSpPr>
          <p:grpSpPr bwMode="auto">
            <a:xfrm>
              <a:off x="804125" y="2649043"/>
              <a:ext cx="358796" cy="1293161"/>
              <a:chOff x="774192" y="2298192"/>
              <a:chExt cx="292608" cy="1054608"/>
            </a:xfrm>
          </p:grpSpPr>
          <p:pic>
            <p:nvPicPr>
              <p:cNvPr id="91" name="Freeform 9"/>
              <p:cNvPicPr>
                <a:picLocks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4192" y="2298192"/>
                <a:ext cx="292608" cy="10546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2" name="Text Box 47"/>
              <p:cNvSpPr txBox="1">
                <a:spLocks noChangeArrowheads="1"/>
              </p:cNvSpPr>
              <p:nvPr/>
            </p:nvSpPr>
            <p:spPr bwMode="auto">
              <a:xfrm>
                <a:off x="779138" y="2304413"/>
                <a:ext cx="282383" cy="1040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1913" tIns="60956" rIns="121913" bIns="60956" anchor="ctr"/>
              <a:lstStyle>
                <a:lvl1pPr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936625" indent="-360363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439863" indent="-287338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2016125" indent="-287338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592388" indent="-287338" algn="l" defTabSz="11525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30495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5067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9639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421188" indent="-287338" defTabSz="1152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 sz="2434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5" name="WordArt 33"/>
          <p:cNvSpPr>
            <a:spLocks noChangeArrowheads="1" noChangeShapeType="1" noTextEdit="1"/>
          </p:cNvSpPr>
          <p:nvPr/>
        </p:nvSpPr>
        <p:spPr bwMode="auto">
          <a:xfrm>
            <a:off x="1782776" y="4623825"/>
            <a:ext cx="137744" cy="27884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809" kern="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809" kern="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947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3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50"/>
                            </p:stCondLst>
                            <p:childTnLst>
                              <p:par>
                                <p:cTn id="10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800"/>
                            </p:stCondLst>
                            <p:childTnLst>
                              <p:par>
                                <p:cTn id="11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  <p:bldP spid="75" grpId="0"/>
      <p:bldP spid="76" grpId="0" animBg="1"/>
      <p:bldP spid="77" grpId="0"/>
      <p:bldP spid="78" grpId="0"/>
      <p:bldP spid="79" grpId="0"/>
      <p:bldP spid="80" grpId="0"/>
      <p:bldP spid="86" grpId="0"/>
      <p:bldP spid="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613274" y="358192"/>
            <a:ext cx="6262431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3.2  </a:t>
            </a:r>
            <a:r>
              <a:rPr lang="zh-CN" altLang="en-US" dirty="0"/>
              <a:t>注重党组织基础建设</a:t>
            </a:r>
          </a:p>
        </p:txBody>
      </p:sp>
      <p:sp>
        <p:nvSpPr>
          <p:cNvPr id="31" name="矩形 30"/>
          <p:cNvSpPr/>
          <p:nvPr/>
        </p:nvSpPr>
        <p:spPr>
          <a:xfrm>
            <a:off x="750575" y="2417229"/>
            <a:ext cx="10737338" cy="10743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6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839694" y="2533268"/>
            <a:ext cx="10418856" cy="70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加强基层党组织建设，继续吸收新鲜血液，认真对现有的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名入党积极分子、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名入党申请人进行考察，尽快把现有非党员四级机构班子、业务骨干吸收培养为党员，保证党员队伍纯洁性、先进性。</a:t>
            </a:r>
          </a:p>
        </p:txBody>
      </p:sp>
      <p:grpSp>
        <p:nvGrpSpPr>
          <p:cNvPr id="33" name="组合 45"/>
          <p:cNvGrpSpPr>
            <a:grpSpLocks/>
          </p:cNvGrpSpPr>
          <p:nvPr/>
        </p:nvGrpSpPr>
        <p:grpSpPr bwMode="auto">
          <a:xfrm>
            <a:off x="736507" y="1830323"/>
            <a:ext cx="4495800" cy="558800"/>
            <a:chOff x="2354317" y="1513490"/>
            <a:chExt cx="3329668" cy="558599"/>
          </a:xfrm>
        </p:grpSpPr>
        <p:sp>
          <p:nvSpPr>
            <p:cNvPr id="34" name="五边形 33"/>
            <p:cNvSpPr/>
            <p:nvPr/>
          </p:nvSpPr>
          <p:spPr>
            <a:xfrm>
              <a:off x="2354317" y="1513490"/>
              <a:ext cx="3329668" cy="558599"/>
            </a:xfrm>
            <a:prstGeom prst="homePlate">
              <a:avLst/>
            </a:prstGeom>
            <a:solidFill>
              <a:srgbClr val="800000"/>
            </a:soli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 Box 102"/>
            <p:cNvSpPr txBox="1">
              <a:spLocks noChangeArrowheads="1"/>
            </p:cNvSpPr>
            <p:nvPr/>
          </p:nvSpPr>
          <p:spPr bwMode="gray">
            <a:xfrm>
              <a:off x="2430739" y="1565858"/>
              <a:ext cx="2422005" cy="3999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加强基层党组织建设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736507" y="4378274"/>
            <a:ext cx="10751406" cy="12836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6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C0B1C"/>
              </a:solidFill>
            </a:endParaRPr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825626" y="4494313"/>
            <a:ext cx="10674646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C0B1C"/>
                </a:solidFill>
              </a:rPr>
              <a:t>进一步完善</a:t>
            </a:r>
            <a:r>
              <a:rPr lang="en-US" altLang="zh-CN" dirty="0">
                <a:solidFill>
                  <a:srgbClr val="CC0B1C"/>
                </a:solidFill>
              </a:rPr>
              <a:t>《</a:t>
            </a:r>
            <a:r>
              <a:rPr lang="zh-CN" altLang="en-US" dirty="0">
                <a:solidFill>
                  <a:srgbClr val="CC0B1C"/>
                </a:solidFill>
              </a:rPr>
              <a:t>党员年度考核管理办法</a:t>
            </a:r>
            <a:r>
              <a:rPr lang="en-US" altLang="zh-CN" dirty="0">
                <a:solidFill>
                  <a:srgbClr val="CC0B1C"/>
                </a:solidFill>
              </a:rPr>
              <a:t>》</a:t>
            </a:r>
            <a:r>
              <a:rPr lang="zh-CN" altLang="en-US" dirty="0">
                <a:solidFill>
                  <a:srgbClr val="CC0B1C"/>
                </a:solidFill>
              </a:rPr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发挥先锋模范带头作用。</a:t>
            </a:r>
          </a:p>
        </p:txBody>
      </p:sp>
      <p:grpSp>
        <p:nvGrpSpPr>
          <p:cNvPr id="38" name="组合 45"/>
          <p:cNvGrpSpPr>
            <a:grpSpLocks/>
          </p:cNvGrpSpPr>
          <p:nvPr/>
        </p:nvGrpSpPr>
        <p:grpSpPr bwMode="auto">
          <a:xfrm>
            <a:off x="722439" y="3791368"/>
            <a:ext cx="4495800" cy="558800"/>
            <a:chOff x="2354317" y="1513490"/>
            <a:chExt cx="3329668" cy="558599"/>
          </a:xfrm>
          <a:solidFill>
            <a:srgbClr val="EE9065"/>
          </a:solidFill>
        </p:grpSpPr>
        <p:sp>
          <p:nvSpPr>
            <p:cNvPr id="39" name="五边形 38"/>
            <p:cNvSpPr/>
            <p:nvPr/>
          </p:nvSpPr>
          <p:spPr>
            <a:xfrm>
              <a:off x="2354317" y="1513490"/>
              <a:ext cx="3329668" cy="558599"/>
            </a:xfrm>
            <a:prstGeom prst="homePlate">
              <a:avLst/>
            </a:prstGeom>
            <a:solidFill>
              <a:srgbClr val="C00000"/>
            </a:soli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 Box 102"/>
            <p:cNvSpPr txBox="1">
              <a:spLocks noChangeArrowheads="1"/>
            </p:cNvSpPr>
            <p:nvPr/>
          </p:nvSpPr>
          <p:spPr bwMode="gray">
            <a:xfrm>
              <a:off x="2430739" y="1565858"/>
              <a:ext cx="2422005" cy="3999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强化考核树立典型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443080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4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4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 animBg="1"/>
      <p:bldP spid="32" grpId="0"/>
      <p:bldP spid="36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0603" y="0"/>
            <a:ext cx="12192002" cy="15114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6905" y="6120841"/>
            <a:ext cx="8775700" cy="7371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20605" y="2178412"/>
            <a:ext cx="3681829" cy="46795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15705" y="2932276"/>
            <a:ext cx="68181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是深入学习党的十八大精神和十八届六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83289" y="1855641"/>
            <a:ext cx="1491263" cy="101970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前 言</a:t>
            </a:r>
          </a:p>
        </p:txBody>
      </p:sp>
    </p:spTree>
    <p:extLst>
      <p:ext uri="{BB962C8B-B14F-4D97-AF65-F5344CB8AC3E}">
        <p14:creationId xmlns:p14="http://schemas.microsoft.com/office/powerpoint/2010/main" xmlns="" val="3988595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4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848650" y="376406"/>
            <a:ext cx="60822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3.2  </a:t>
            </a:r>
            <a:r>
              <a:rPr lang="zh-CN" altLang="en-US" dirty="0"/>
              <a:t>注重党组织基础建设</a:t>
            </a:r>
          </a:p>
        </p:txBody>
      </p:sp>
      <p:sp>
        <p:nvSpPr>
          <p:cNvPr id="31" name="矩形 30"/>
          <p:cNvSpPr/>
          <p:nvPr/>
        </p:nvSpPr>
        <p:spPr>
          <a:xfrm>
            <a:off x="750575" y="2417229"/>
            <a:ext cx="10737338" cy="1426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6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839694" y="2571368"/>
            <a:ext cx="10418856" cy="16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将党建工作纳入领导干部评价体系，与经营管理指标同步考核，权重不低于</a:t>
            </a:r>
            <a:r>
              <a:rPr lang="en-US" altLang="zh-CN" dirty="0"/>
              <a:t>30%</a:t>
            </a:r>
            <a:r>
              <a:rPr lang="zh-CN" altLang="en-US" dirty="0"/>
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33" name="组合 45"/>
          <p:cNvGrpSpPr>
            <a:grpSpLocks/>
          </p:cNvGrpSpPr>
          <p:nvPr/>
        </p:nvGrpSpPr>
        <p:grpSpPr bwMode="auto">
          <a:xfrm>
            <a:off x="736507" y="1830323"/>
            <a:ext cx="4495800" cy="558800"/>
            <a:chOff x="2354317" y="1513490"/>
            <a:chExt cx="3329668" cy="558599"/>
          </a:xfrm>
        </p:grpSpPr>
        <p:sp>
          <p:nvSpPr>
            <p:cNvPr id="34" name="五边形 33"/>
            <p:cNvSpPr/>
            <p:nvPr/>
          </p:nvSpPr>
          <p:spPr>
            <a:xfrm>
              <a:off x="2354317" y="1513490"/>
              <a:ext cx="3329668" cy="558599"/>
            </a:xfrm>
            <a:prstGeom prst="homePlate">
              <a:avLst/>
            </a:prstGeom>
            <a:solidFill>
              <a:srgbClr val="800000"/>
            </a:soli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 Box 102"/>
            <p:cNvSpPr txBox="1">
              <a:spLocks noChangeArrowheads="1"/>
            </p:cNvSpPr>
            <p:nvPr/>
          </p:nvSpPr>
          <p:spPr bwMode="gray">
            <a:xfrm>
              <a:off x="2430739" y="1565858"/>
              <a:ext cx="2679558" cy="3999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将党建工作纳入领导评价体系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736507" y="4555256"/>
            <a:ext cx="10751406" cy="13502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6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825626" y="4709395"/>
            <a:ext cx="10674646" cy="102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加强基层党组织日常工作，基层党组织书记每</a:t>
            </a:r>
            <a:r>
              <a:rPr lang="en-US" altLang="zh-CN" dirty="0"/>
              <a:t>1</a:t>
            </a:r>
            <a:r>
              <a:rPr lang="zh-CN" altLang="en-US" dirty="0"/>
              <a:t>年至少讲</a:t>
            </a:r>
            <a:r>
              <a:rPr lang="en-US" altLang="zh-CN" dirty="0"/>
              <a:t>1</a:t>
            </a:r>
            <a:r>
              <a:rPr lang="zh-CN" altLang="en-US" dirty="0"/>
              <a:t>次党课；党支部每月至少组织</a:t>
            </a:r>
            <a:r>
              <a:rPr lang="en-US" altLang="zh-CN" dirty="0"/>
              <a:t>1</a:t>
            </a:r>
            <a:r>
              <a:rPr lang="zh-CN" altLang="en-US" dirty="0"/>
              <a:t>次集中学习；基层党组织定期向上级党委做工作汇报；每年年底组织基层党组织书记抓党建述职评议及工作总结；每年开展基层党建调研不低于</a:t>
            </a:r>
            <a:r>
              <a:rPr lang="en-US" altLang="zh-CN" dirty="0"/>
              <a:t>2</a:t>
            </a:r>
            <a:r>
              <a:rPr lang="zh-CN" altLang="en-US" dirty="0"/>
              <a:t>次；每年七一组织</a:t>
            </a:r>
            <a:r>
              <a:rPr lang="en-US" altLang="zh-CN" dirty="0"/>
              <a:t>1</a:t>
            </a:r>
            <a:r>
              <a:rPr lang="zh-CN" altLang="en-US" dirty="0"/>
              <a:t>次专题党建活动。</a:t>
            </a:r>
          </a:p>
        </p:txBody>
      </p:sp>
      <p:grpSp>
        <p:nvGrpSpPr>
          <p:cNvPr id="38" name="组合 45"/>
          <p:cNvGrpSpPr>
            <a:grpSpLocks/>
          </p:cNvGrpSpPr>
          <p:nvPr/>
        </p:nvGrpSpPr>
        <p:grpSpPr bwMode="auto">
          <a:xfrm>
            <a:off x="539875" y="3968350"/>
            <a:ext cx="4678362" cy="558800"/>
            <a:chOff x="2219108" y="1513490"/>
            <a:chExt cx="3464877" cy="558599"/>
          </a:xfrm>
          <a:solidFill>
            <a:srgbClr val="EE9065"/>
          </a:solidFill>
        </p:grpSpPr>
        <p:sp>
          <p:nvSpPr>
            <p:cNvPr id="39" name="五边形 38"/>
            <p:cNvSpPr/>
            <p:nvPr/>
          </p:nvSpPr>
          <p:spPr>
            <a:xfrm>
              <a:off x="2354317" y="1513490"/>
              <a:ext cx="3329668" cy="558599"/>
            </a:xfrm>
            <a:prstGeom prst="homePlate">
              <a:avLst/>
            </a:prstGeom>
            <a:solidFill>
              <a:srgbClr val="C00000"/>
            </a:soli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 Box 102"/>
            <p:cNvSpPr txBox="1">
              <a:spLocks noChangeArrowheads="1"/>
            </p:cNvSpPr>
            <p:nvPr/>
          </p:nvSpPr>
          <p:spPr bwMode="gray">
            <a:xfrm>
              <a:off x="2219108" y="1603944"/>
              <a:ext cx="2422005" cy="3999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加强基层党组织活动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24011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4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4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 animBg="1"/>
      <p:bldP spid="32" grpId="0"/>
      <p:bldP spid="36" grpId="0" animBg="1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484030" y="357385"/>
            <a:ext cx="6471981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3.2  </a:t>
            </a:r>
            <a:r>
              <a:rPr lang="zh-CN" altLang="en-US" dirty="0"/>
              <a:t>注重党组织基础建设</a:t>
            </a:r>
          </a:p>
        </p:txBody>
      </p:sp>
      <p:sp>
        <p:nvSpPr>
          <p:cNvPr id="31" name="矩形 30"/>
          <p:cNvSpPr/>
          <p:nvPr/>
        </p:nvSpPr>
        <p:spPr>
          <a:xfrm>
            <a:off x="750575" y="2417229"/>
            <a:ext cx="10737338" cy="1426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6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839694" y="2533268"/>
            <a:ext cx="10418856" cy="16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重点关注</a:t>
            </a:r>
            <a:r>
              <a:rPr lang="en-US" altLang="zh-CN" dirty="0"/>
              <a:t>A</a:t>
            </a:r>
            <a:r>
              <a:rPr lang="zh-CN" altLang="en-US" dirty="0"/>
              <a:t>县支、</a:t>
            </a:r>
            <a:r>
              <a:rPr lang="en-US" altLang="zh-CN" dirty="0"/>
              <a:t>B</a:t>
            </a:r>
            <a:r>
              <a:rPr lang="zh-CN" altLang="en-US" dirty="0"/>
              <a:t>县支基层党组织建设工作，帮助他们尽快成立县支党支部，力争</a:t>
            </a:r>
            <a:r>
              <a:rPr lang="en-US" altLang="zh-CN" dirty="0"/>
              <a:t>3</a:t>
            </a:r>
            <a:r>
              <a:rPr lang="zh-CN" altLang="en-US" dirty="0"/>
              <a:t>年内使全市四级机构独立党支部覆盖率提高到</a:t>
            </a:r>
            <a:r>
              <a:rPr lang="en-US" altLang="zh-CN" dirty="0"/>
              <a:t>80%</a:t>
            </a:r>
            <a:r>
              <a:rPr lang="zh-CN" altLang="en-US" dirty="0"/>
              <a:t>，实行党员发展指标向基层、业务一线倾斜，确保</a:t>
            </a:r>
            <a:r>
              <a:rPr lang="en-US" altLang="zh-CN" dirty="0"/>
              <a:t>2</a:t>
            </a:r>
            <a:r>
              <a:rPr lang="zh-CN" altLang="en-US" dirty="0"/>
              <a:t>年内实现四级机构主要负责人党员覆盖率达到</a:t>
            </a:r>
            <a:r>
              <a:rPr lang="en-US" altLang="zh-CN" dirty="0"/>
              <a:t>80%</a:t>
            </a:r>
            <a:r>
              <a:rPr lang="zh-CN" altLang="en-US" dirty="0"/>
              <a:t>，完善基层党组织建设，使党支部的战斗堡垒作用得到充分发挥。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33" name="组合 45"/>
          <p:cNvGrpSpPr>
            <a:grpSpLocks/>
          </p:cNvGrpSpPr>
          <p:nvPr/>
        </p:nvGrpSpPr>
        <p:grpSpPr bwMode="auto">
          <a:xfrm>
            <a:off x="96749" y="1830323"/>
            <a:ext cx="5135564" cy="558800"/>
            <a:chOff x="1880498" y="1513490"/>
            <a:chExt cx="3803487" cy="558599"/>
          </a:xfrm>
        </p:grpSpPr>
        <p:sp>
          <p:nvSpPr>
            <p:cNvPr id="34" name="五边形 33"/>
            <p:cNvSpPr/>
            <p:nvPr/>
          </p:nvSpPr>
          <p:spPr>
            <a:xfrm>
              <a:off x="2354317" y="1513490"/>
              <a:ext cx="3329668" cy="558599"/>
            </a:xfrm>
            <a:prstGeom prst="homePlate">
              <a:avLst/>
            </a:prstGeom>
            <a:solidFill>
              <a:srgbClr val="800000"/>
            </a:soli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 Box 102"/>
            <p:cNvSpPr txBox="1">
              <a:spLocks noChangeArrowheads="1"/>
            </p:cNvSpPr>
            <p:nvPr/>
          </p:nvSpPr>
          <p:spPr bwMode="gray">
            <a:xfrm>
              <a:off x="1880498" y="1565858"/>
              <a:ext cx="2422005" cy="3999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关注重点工作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22518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4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 animBg="1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17" name="TextBox 54"/>
          <p:cNvSpPr txBox="1"/>
          <p:nvPr/>
        </p:nvSpPr>
        <p:spPr>
          <a:xfrm>
            <a:off x="1226411" y="334817"/>
            <a:ext cx="85491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3.3  </a:t>
            </a:r>
            <a:r>
              <a:rPr lang="zh-CN" altLang="en-US" dirty="0"/>
              <a:t>加强党建能力建设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31450" y="1649267"/>
            <a:ext cx="1343249" cy="1349835"/>
            <a:chOff x="5924004" y="1712685"/>
            <a:chExt cx="1813198" cy="1822088"/>
          </a:xfrm>
        </p:grpSpPr>
        <p:grpSp>
          <p:nvGrpSpPr>
            <p:cNvPr id="20" name="组合 19"/>
            <p:cNvGrpSpPr/>
            <p:nvPr/>
          </p:nvGrpSpPr>
          <p:grpSpPr>
            <a:xfrm rot="5400000">
              <a:off x="5919559" y="1717130"/>
              <a:ext cx="1822088" cy="1813198"/>
              <a:chOff x="6712311" y="972457"/>
              <a:chExt cx="1822088" cy="1813198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6712311" y="2017486"/>
                <a:ext cx="1822088" cy="768169"/>
              </a:xfrm>
              <a:custGeom>
                <a:avLst/>
                <a:gdLst>
                  <a:gd name="connsiteX0" fmla="*/ 0 w 1822088"/>
                  <a:gd name="connsiteY0" fmla="*/ 0 h 768169"/>
                  <a:gd name="connsiteX1" fmla="*/ 1822088 w 1822088"/>
                  <a:gd name="connsiteY1" fmla="*/ 0 h 768169"/>
                  <a:gd name="connsiteX2" fmla="*/ 1053919 w 1822088"/>
                  <a:gd name="connsiteY2" fmla="*/ 768169 h 768169"/>
                  <a:gd name="connsiteX3" fmla="*/ 0 w 1822088"/>
                  <a:gd name="connsiteY3" fmla="*/ 768169 h 768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2088" h="768169">
                    <a:moveTo>
                      <a:pt x="0" y="0"/>
                    </a:moveTo>
                    <a:lnTo>
                      <a:pt x="1822088" y="0"/>
                    </a:lnTo>
                    <a:lnTo>
                      <a:pt x="1053919" y="768169"/>
                    </a:lnTo>
                    <a:lnTo>
                      <a:pt x="0" y="768169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5400000">
                <a:off x="7766230" y="2017486"/>
                <a:ext cx="768169" cy="768169"/>
              </a:xfrm>
              <a:prstGeom prst="rtTriangle">
                <a:avLst/>
              </a:prstGeom>
              <a:solidFill>
                <a:srgbClr val="4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 rot="5400000">
                <a:off x="7623355" y="1115332"/>
                <a:ext cx="1053919" cy="76816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073092" y="2013539"/>
              <a:ext cx="452211" cy="452211"/>
              <a:chOff x="4891088" y="3514725"/>
              <a:chExt cx="203200" cy="203200"/>
            </a:xfrm>
            <a:solidFill>
              <a:schemeClr val="bg1"/>
            </a:solidFill>
          </p:grpSpPr>
          <p:sp>
            <p:nvSpPr>
              <p:cNvPr id="23" name="Freeform 75"/>
              <p:cNvSpPr>
                <a:spLocks noEditPoints="1"/>
              </p:cNvSpPr>
              <p:nvPr/>
            </p:nvSpPr>
            <p:spPr bwMode="auto">
              <a:xfrm>
                <a:off x="4891088" y="3514725"/>
                <a:ext cx="203200" cy="203200"/>
              </a:xfrm>
              <a:custGeom>
                <a:avLst/>
                <a:gdLst>
                  <a:gd name="T0" fmla="*/ 239 w 288"/>
                  <a:gd name="T1" fmla="*/ 102 h 288"/>
                  <a:gd name="T2" fmla="*/ 245 w 288"/>
                  <a:gd name="T3" fmla="*/ 108 h 288"/>
                  <a:gd name="T4" fmla="*/ 243 w 288"/>
                  <a:gd name="T5" fmla="*/ 116 h 288"/>
                  <a:gd name="T6" fmla="*/ 240 w 288"/>
                  <a:gd name="T7" fmla="*/ 201 h 288"/>
                  <a:gd name="T8" fmla="*/ 240 w 288"/>
                  <a:gd name="T9" fmla="*/ 197 h 288"/>
                  <a:gd name="T10" fmla="*/ 28 w 288"/>
                  <a:gd name="T11" fmla="*/ 144 h 288"/>
                  <a:gd name="T12" fmla="*/ 48 w 288"/>
                  <a:gd name="T13" fmla="*/ 120 h 288"/>
                  <a:gd name="T14" fmla="*/ 55 w 288"/>
                  <a:gd name="T15" fmla="*/ 125 h 288"/>
                  <a:gd name="T16" fmla="*/ 73 w 288"/>
                  <a:gd name="T17" fmla="*/ 147 h 288"/>
                  <a:gd name="T18" fmla="*/ 98 w 288"/>
                  <a:gd name="T19" fmla="*/ 162 h 288"/>
                  <a:gd name="T20" fmla="*/ 98 w 288"/>
                  <a:gd name="T21" fmla="*/ 183 h 288"/>
                  <a:gd name="T22" fmla="*/ 107 w 288"/>
                  <a:gd name="T23" fmla="*/ 228 h 288"/>
                  <a:gd name="T24" fmla="*/ 112 w 288"/>
                  <a:gd name="T25" fmla="*/ 254 h 288"/>
                  <a:gd name="T26" fmla="*/ 115 w 288"/>
                  <a:gd name="T27" fmla="*/ 244 h 288"/>
                  <a:gd name="T28" fmla="*/ 124 w 288"/>
                  <a:gd name="T29" fmla="*/ 233 h 288"/>
                  <a:gd name="T30" fmla="*/ 136 w 288"/>
                  <a:gd name="T31" fmla="*/ 220 h 288"/>
                  <a:gd name="T32" fmla="*/ 148 w 288"/>
                  <a:gd name="T33" fmla="*/ 203 h 288"/>
                  <a:gd name="T34" fmla="*/ 146 w 288"/>
                  <a:gd name="T35" fmla="*/ 178 h 288"/>
                  <a:gd name="T36" fmla="*/ 135 w 288"/>
                  <a:gd name="T37" fmla="*/ 171 h 288"/>
                  <a:gd name="T38" fmla="*/ 125 w 288"/>
                  <a:gd name="T39" fmla="*/ 162 h 288"/>
                  <a:gd name="T40" fmla="*/ 115 w 288"/>
                  <a:gd name="T41" fmla="*/ 158 h 288"/>
                  <a:gd name="T42" fmla="*/ 104 w 288"/>
                  <a:gd name="T43" fmla="*/ 157 h 288"/>
                  <a:gd name="T44" fmla="*/ 92 w 288"/>
                  <a:gd name="T45" fmla="*/ 149 h 288"/>
                  <a:gd name="T46" fmla="*/ 89 w 288"/>
                  <a:gd name="T47" fmla="*/ 140 h 288"/>
                  <a:gd name="T48" fmla="*/ 78 w 288"/>
                  <a:gd name="T49" fmla="*/ 142 h 288"/>
                  <a:gd name="T50" fmla="*/ 86 w 288"/>
                  <a:gd name="T51" fmla="*/ 126 h 288"/>
                  <a:gd name="T52" fmla="*/ 97 w 288"/>
                  <a:gd name="T53" fmla="*/ 125 h 288"/>
                  <a:gd name="T54" fmla="*/ 111 w 288"/>
                  <a:gd name="T55" fmla="*/ 105 h 288"/>
                  <a:gd name="T56" fmla="*/ 118 w 288"/>
                  <a:gd name="T57" fmla="*/ 104 h 288"/>
                  <a:gd name="T58" fmla="*/ 109 w 288"/>
                  <a:gd name="T59" fmla="*/ 101 h 288"/>
                  <a:gd name="T60" fmla="*/ 124 w 288"/>
                  <a:gd name="T61" fmla="*/ 89 h 288"/>
                  <a:gd name="T62" fmla="*/ 114 w 288"/>
                  <a:gd name="T63" fmla="*/ 82 h 288"/>
                  <a:gd name="T64" fmla="*/ 100 w 288"/>
                  <a:gd name="T65" fmla="*/ 81 h 288"/>
                  <a:gd name="T66" fmla="*/ 97 w 288"/>
                  <a:gd name="T67" fmla="*/ 93 h 288"/>
                  <a:gd name="T68" fmla="*/ 83 w 288"/>
                  <a:gd name="T69" fmla="*/ 84 h 288"/>
                  <a:gd name="T70" fmla="*/ 89 w 288"/>
                  <a:gd name="T71" fmla="*/ 74 h 288"/>
                  <a:gd name="T72" fmla="*/ 93 w 288"/>
                  <a:gd name="T73" fmla="*/ 65 h 288"/>
                  <a:gd name="T74" fmla="*/ 83 w 288"/>
                  <a:gd name="T75" fmla="*/ 63 h 288"/>
                  <a:gd name="T76" fmla="*/ 74 w 288"/>
                  <a:gd name="T77" fmla="*/ 68 h 288"/>
                  <a:gd name="T78" fmla="*/ 72 w 288"/>
                  <a:gd name="T79" fmla="*/ 65 h 288"/>
                  <a:gd name="T80" fmla="*/ 233 w 288"/>
                  <a:gd name="T81" fmla="*/ 70 h 288"/>
                  <a:gd name="T82" fmla="*/ 222 w 288"/>
                  <a:gd name="T83" fmla="*/ 70 h 288"/>
                  <a:gd name="T84" fmla="*/ 197 w 288"/>
                  <a:gd name="T85" fmla="*/ 69 h 288"/>
                  <a:gd name="T86" fmla="*/ 194 w 288"/>
                  <a:gd name="T87" fmla="*/ 82 h 288"/>
                  <a:gd name="T88" fmla="*/ 188 w 288"/>
                  <a:gd name="T89" fmla="*/ 92 h 288"/>
                  <a:gd name="T90" fmla="*/ 180 w 288"/>
                  <a:gd name="T91" fmla="*/ 97 h 288"/>
                  <a:gd name="T92" fmla="*/ 176 w 288"/>
                  <a:gd name="T93" fmla="*/ 105 h 288"/>
                  <a:gd name="T94" fmla="*/ 182 w 288"/>
                  <a:gd name="T95" fmla="*/ 113 h 288"/>
                  <a:gd name="T96" fmla="*/ 200 w 288"/>
                  <a:gd name="T97" fmla="*/ 115 h 288"/>
                  <a:gd name="T98" fmla="*/ 195 w 288"/>
                  <a:gd name="T99" fmla="*/ 103 h 288"/>
                  <a:gd name="T100" fmla="*/ 209 w 288"/>
                  <a:gd name="T101" fmla="*/ 114 h 288"/>
                  <a:gd name="T102" fmla="*/ 225 w 288"/>
                  <a:gd name="T103" fmla="*/ 116 h 288"/>
                  <a:gd name="T104" fmla="*/ 226 w 288"/>
                  <a:gd name="T105" fmla="*/ 134 h 288"/>
                  <a:gd name="T106" fmla="*/ 245 w 288"/>
                  <a:gd name="T107" fmla="*/ 150 h 288"/>
                  <a:gd name="T108" fmla="*/ 250 w 288"/>
                  <a:gd name="T109" fmla="*/ 135 h 288"/>
                  <a:gd name="T110" fmla="*/ 243 w 288"/>
                  <a:gd name="T111" fmla="*/ 135 h 288"/>
                  <a:gd name="T112" fmla="*/ 255 w 288"/>
                  <a:gd name="T113" fmla="*/ 134 h 288"/>
                  <a:gd name="T114" fmla="*/ 221 w 288"/>
                  <a:gd name="T115" fmla="*/ 103 h 288"/>
                  <a:gd name="T116" fmla="*/ 225 w 288"/>
                  <a:gd name="T117" fmla="*/ 10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5" y="0"/>
                      <a:pt x="0" y="65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39" y="102"/>
                    </a:moveTo>
                    <a:cubicBezTo>
                      <a:pt x="241" y="102"/>
                      <a:pt x="242" y="101"/>
                      <a:pt x="243" y="100"/>
                    </a:cubicBezTo>
                    <a:cubicBezTo>
                      <a:pt x="246" y="100"/>
                      <a:pt x="245" y="101"/>
                      <a:pt x="246" y="103"/>
                    </a:cubicBezTo>
                    <a:cubicBezTo>
                      <a:pt x="247" y="103"/>
                      <a:pt x="245" y="103"/>
                      <a:pt x="245" y="103"/>
                    </a:cubicBezTo>
                    <a:cubicBezTo>
                      <a:pt x="243" y="104"/>
                      <a:pt x="244" y="103"/>
                      <a:pt x="243" y="103"/>
                    </a:cubicBezTo>
                    <a:cubicBezTo>
                      <a:pt x="242" y="104"/>
                      <a:pt x="243" y="106"/>
                      <a:pt x="243" y="106"/>
                    </a:cubicBezTo>
                    <a:cubicBezTo>
                      <a:pt x="244" y="107"/>
                      <a:pt x="245" y="106"/>
                      <a:pt x="245" y="108"/>
                    </a:cubicBezTo>
                    <a:cubicBezTo>
                      <a:pt x="244" y="110"/>
                      <a:pt x="246" y="108"/>
                      <a:pt x="246" y="108"/>
                    </a:cubicBezTo>
                    <a:cubicBezTo>
                      <a:pt x="246" y="109"/>
                      <a:pt x="248" y="110"/>
                      <a:pt x="248" y="111"/>
                    </a:cubicBezTo>
                    <a:cubicBezTo>
                      <a:pt x="247" y="111"/>
                      <a:pt x="246" y="111"/>
                      <a:pt x="246" y="111"/>
                    </a:cubicBezTo>
                    <a:cubicBezTo>
                      <a:pt x="246" y="112"/>
                      <a:pt x="246" y="112"/>
                      <a:pt x="246" y="113"/>
                    </a:cubicBezTo>
                    <a:cubicBezTo>
                      <a:pt x="247" y="113"/>
                      <a:pt x="245" y="116"/>
                      <a:pt x="247" y="116"/>
                    </a:cubicBezTo>
                    <a:cubicBezTo>
                      <a:pt x="247" y="118"/>
                      <a:pt x="244" y="117"/>
                      <a:pt x="243" y="116"/>
                    </a:cubicBezTo>
                    <a:cubicBezTo>
                      <a:pt x="240" y="115"/>
                      <a:pt x="242" y="113"/>
                      <a:pt x="242" y="111"/>
                    </a:cubicBezTo>
                    <a:cubicBezTo>
                      <a:pt x="242" y="108"/>
                      <a:pt x="239" y="108"/>
                      <a:pt x="239" y="106"/>
                    </a:cubicBezTo>
                    <a:cubicBezTo>
                      <a:pt x="238" y="106"/>
                      <a:pt x="239" y="103"/>
                      <a:pt x="239" y="102"/>
                    </a:cubicBezTo>
                    <a:close/>
                    <a:moveTo>
                      <a:pt x="238" y="212"/>
                    </a:moveTo>
                    <a:cubicBezTo>
                      <a:pt x="239" y="210"/>
                      <a:pt x="238" y="206"/>
                      <a:pt x="239" y="206"/>
                    </a:cubicBezTo>
                    <a:cubicBezTo>
                      <a:pt x="239" y="205"/>
                      <a:pt x="240" y="203"/>
                      <a:pt x="240" y="201"/>
                    </a:cubicBezTo>
                    <a:cubicBezTo>
                      <a:pt x="240" y="201"/>
                      <a:pt x="241" y="201"/>
                      <a:pt x="241" y="201"/>
                    </a:cubicBezTo>
                    <a:cubicBezTo>
                      <a:pt x="241" y="201"/>
                      <a:pt x="241" y="199"/>
                      <a:pt x="242" y="199"/>
                    </a:cubicBezTo>
                    <a:cubicBezTo>
                      <a:pt x="242" y="198"/>
                      <a:pt x="244" y="197"/>
                      <a:pt x="243" y="196"/>
                    </a:cubicBezTo>
                    <a:cubicBezTo>
                      <a:pt x="242" y="196"/>
                      <a:pt x="242" y="193"/>
                      <a:pt x="242" y="192"/>
                    </a:cubicBezTo>
                    <a:cubicBezTo>
                      <a:pt x="241" y="193"/>
                      <a:pt x="242" y="195"/>
                      <a:pt x="240" y="195"/>
                    </a:cubicBezTo>
                    <a:cubicBezTo>
                      <a:pt x="240" y="193"/>
                      <a:pt x="237" y="197"/>
                      <a:pt x="240" y="197"/>
                    </a:cubicBezTo>
                    <a:cubicBezTo>
                      <a:pt x="240" y="199"/>
                      <a:pt x="237" y="198"/>
                      <a:pt x="236" y="197"/>
                    </a:cubicBezTo>
                    <a:cubicBezTo>
                      <a:pt x="236" y="198"/>
                      <a:pt x="235" y="199"/>
                      <a:pt x="237" y="199"/>
                    </a:cubicBezTo>
                    <a:cubicBezTo>
                      <a:pt x="236" y="201"/>
                      <a:pt x="236" y="200"/>
                      <a:pt x="235" y="199"/>
                    </a:cubicBezTo>
                    <a:cubicBezTo>
                      <a:pt x="234" y="201"/>
                      <a:pt x="232" y="215"/>
                      <a:pt x="237" y="213"/>
                    </a:cubicBezTo>
                    <a:cubicBezTo>
                      <a:pt x="216" y="242"/>
                      <a:pt x="182" y="260"/>
                      <a:pt x="144" y="260"/>
                    </a:cubicBezTo>
                    <a:cubicBezTo>
                      <a:pt x="80" y="260"/>
                      <a:pt x="28" y="208"/>
                      <a:pt x="28" y="144"/>
                    </a:cubicBezTo>
                    <a:cubicBezTo>
                      <a:pt x="28" y="127"/>
                      <a:pt x="32" y="110"/>
                      <a:pt x="39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43" y="98"/>
                      <a:pt x="43" y="102"/>
                      <a:pt x="43" y="106"/>
                    </a:cubicBezTo>
                    <a:cubicBezTo>
                      <a:pt x="42" y="108"/>
                      <a:pt x="43" y="110"/>
                      <a:pt x="43" y="112"/>
                    </a:cubicBezTo>
                    <a:cubicBezTo>
                      <a:pt x="44" y="113"/>
                      <a:pt x="46" y="116"/>
                      <a:pt x="46" y="116"/>
                    </a:cubicBezTo>
                    <a:cubicBezTo>
                      <a:pt x="46" y="116"/>
                      <a:pt x="48" y="119"/>
                      <a:pt x="48" y="120"/>
                    </a:cubicBezTo>
                    <a:cubicBezTo>
                      <a:pt x="51" y="120"/>
                      <a:pt x="52" y="121"/>
                      <a:pt x="52" y="123"/>
                    </a:cubicBezTo>
                    <a:cubicBezTo>
                      <a:pt x="52" y="123"/>
                      <a:pt x="53" y="127"/>
                      <a:pt x="54" y="127"/>
                    </a:cubicBezTo>
                    <a:cubicBezTo>
                      <a:pt x="54" y="128"/>
                      <a:pt x="56" y="132"/>
                      <a:pt x="56" y="132"/>
                    </a:cubicBezTo>
                    <a:cubicBezTo>
                      <a:pt x="56" y="135"/>
                      <a:pt x="64" y="140"/>
                      <a:pt x="60" y="133"/>
                    </a:cubicBezTo>
                    <a:cubicBezTo>
                      <a:pt x="59" y="132"/>
                      <a:pt x="57" y="129"/>
                      <a:pt x="57" y="129"/>
                    </a:cubicBezTo>
                    <a:cubicBezTo>
                      <a:pt x="57" y="127"/>
                      <a:pt x="54" y="126"/>
                      <a:pt x="55" y="125"/>
                    </a:cubicBezTo>
                    <a:cubicBezTo>
                      <a:pt x="55" y="123"/>
                      <a:pt x="58" y="127"/>
                      <a:pt x="58" y="128"/>
                    </a:cubicBezTo>
                    <a:cubicBezTo>
                      <a:pt x="58" y="128"/>
                      <a:pt x="59" y="130"/>
                      <a:pt x="59" y="130"/>
                    </a:cubicBezTo>
                    <a:cubicBezTo>
                      <a:pt x="60" y="130"/>
                      <a:pt x="63" y="133"/>
                      <a:pt x="63" y="134"/>
                    </a:cubicBezTo>
                    <a:cubicBezTo>
                      <a:pt x="65" y="134"/>
                      <a:pt x="66" y="139"/>
                      <a:pt x="66" y="140"/>
                    </a:cubicBezTo>
                    <a:cubicBezTo>
                      <a:pt x="66" y="141"/>
                      <a:pt x="67" y="144"/>
                      <a:pt x="68" y="144"/>
                    </a:cubicBezTo>
                    <a:cubicBezTo>
                      <a:pt x="69" y="146"/>
                      <a:pt x="72" y="145"/>
                      <a:pt x="73" y="147"/>
                    </a:cubicBezTo>
                    <a:cubicBezTo>
                      <a:pt x="75" y="147"/>
                      <a:pt x="77" y="148"/>
                      <a:pt x="79" y="148"/>
                    </a:cubicBezTo>
                    <a:cubicBezTo>
                      <a:pt x="81" y="148"/>
                      <a:pt x="82" y="150"/>
                      <a:pt x="83" y="150"/>
                    </a:cubicBezTo>
                    <a:cubicBezTo>
                      <a:pt x="84" y="151"/>
                      <a:pt x="84" y="151"/>
                      <a:pt x="84" y="151"/>
                    </a:cubicBezTo>
                    <a:cubicBezTo>
                      <a:pt x="86" y="151"/>
                      <a:pt x="91" y="154"/>
                      <a:pt x="90" y="156"/>
                    </a:cubicBezTo>
                    <a:cubicBezTo>
                      <a:pt x="91" y="156"/>
                      <a:pt x="93" y="158"/>
                      <a:pt x="93" y="159"/>
                    </a:cubicBezTo>
                    <a:cubicBezTo>
                      <a:pt x="93" y="162"/>
                      <a:pt x="97" y="162"/>
                      <a:pt x="98" y="162"/>
                    </a:cubicBezTo>
                    <a:cubicBezTo>
                      <a:pt x="99" y="158"/>
                      <a:pt x="101" y="162"/>
                      <a:pt x="101" y="164"/>
                    </a:cubicBezTo>
                    <a:cubicBezTo>
                      <a:pt x="101" y="165"/>
                      <a:pt x="101" y="167"/>
                      <a:pt x="101" y="168"/>
                    </a:cubicBezTo>
                    <a:cubicBezTo>
                      <a:pt x="103" y="168"/>
                      <a:pt x="101" y="171"/>
                      <a:pt x="100" y="169"/>
                    </a:cubicBezTo>
                    <a:cubicBezTo>
                      <a:pt x="99" y="170"/>
                      <a:pt x="99" y="170"/>
                      <a:pt x="99" y="171"/>
                    </a:cubicBezTo>
                    <a:cubicBezTo>
                      <a:pt x="98" y="171"/>
                      <a:pt x="96" y="177"/>
                      <a:pt x="98" y="177"/>
                    </a:cubicBezTo>
                    <a:cubicBezTo>
                      <a:pt x="98" y="180"/>
                      <a:pt x="95" y="181"/>
                      <a:pt x="98" y="183"/>
                    </a:cubicBezTo>
                    <a:cubicBezTo>
                      <a:pt x="98" y="183"/>
                      <a:pt x="102" y="189"/>
                      <a:pt x="102" y="189"/>
                    </a:cubicBezTo>
                    <a:cubicBezTo>
                      <a:pt x="102" y="191"/>
                      <a:pt x="102" y="192"/>
                      <a:pt x="103" y="193"/>
                    </a:cubicBezTo>
                    <a:cubicBezTo>
                      <a:pt x="103" y="195"/>
                      <a:pt x="105" y="199"/>
                      <a:pt x="107" y="199"/>
                    </a:cubicBezTo>
                    <a:cubicBezTo>
                      <a:pt x="107" y="199"/>
                      <a:pt x="110" y="202"/>
                      <a:pt x="110" y="202"/>
                    </a:cubicBezTo>
                    <a:cubicBezTo>
                      <a:pt x="111" y="207"/>
                      <a:pt x="109" y="210"/>
                      <a:pt x="109" y="216"/>
                    </a:cubicBezTo>
                    <a:cubicBezTo>
                      <a:pt x="108" y="216"/>
                      <a:pt x="109" y="227"/>
                      <a:pt x="107" y="228"/>
                    </a:cubicBezTo>
                    <a:cubicBezTo>
                      <a:pt x="107" y="230"/>
                      <a:pt x="105" y="231"/>
                      <a:pt x="106" y="232"/>
                    </a:cubicBezTo>
                    <a:cubicBezTo>
                      <a:pt x="106" y="234"/>
                      <a:pt x="106" y="236"/>
                      <a:pt x="106" y="237"/>
                    </a:cubicBezTo>
                    <a:cubicBezTo>
                      <a:pt x="106" y="237"/>
                      <a:pt x="105" y="240"/>
                      <a:pt x="105" y="240"/>
                    </a:cubicBezTo>
                    <a:cubicBezTo>
                      <a:pt x="104" y="240"/>
                      <a:pt x="104" y="250"/>
                      <a:pt x="104" y="253"/>
                    </a:cubicBezTo>
                    <a:cubicBezTo>
                      <a:pt x="107" y="254"/>
                      <a:pt x="110" y="255"/>
                      <a:pt x="113" y="256"/>
                    </a:cubicBezTo>
                    <a:cubicBezTo>
                      <a:pt x="113" y="256"/>
                      <a:pt x="112" y="255"/>
                      <a:pt x="112" y="254"/>
                    </a:cubicBezTo>
                    <a:cubicBezTo>
                      <a:pt x="111" y="254"/>
                      <a:pt x="112" y="251"/>
                      <a:pt x="114" y="251"/>
                    </a:cubicBezTo>
                    <a:cubicBezTo>
                      <a:pt x="114" y="249"/>
                      <a:pt x="115" y="249"/>
                      <a:pt x="116" y="248"/>
                    </a:cubicBezTo>
                    <a:cubicBezTo>
                      <a:pt x="117" y="248"/>
                      <a:pt x="115" y="247"/>
                      <a:pt x="115" y="247"/>
                    </a:cubicBezTo>
                    <a:cubicBezTo>
                      <a:pt x="115" y="247"/>
                      <a:pt x="115" y="248"/>
                      <a:pt x="114" y="248"/>
                    </a:cubicBezTo>
                    <a:cubicBezTo>
                      <a:pt x="114" y="248"/>
                      <a:pt x="115" y="247"/>
                      <a:pt x="114" y="247"/>
                    </a:cubicBezTo>
                    <a:cubicBezTo>
                      <a:pt x="114" y="246"/>
                      <a:pt x="115" y="245"/>
                      <a:pt x="115" y="244"/>
                    </a:cubicBezTo>
                    <a:cubicBezTo>
                      <a:pt x="115" y="244"/>
                      <a:pt x="116" y="243"/>
                      <a:pt x="116" y="242"/>
                    </a:cubicBezTo>
                    <a:cubicBezTo>
                      <a:pt x="117" y="241"/>
                      <a:pt x="118" y="241"/>
                      <a:pt x="118" y="239"/>
                    </a:cubicBezTo>
                    <a:cubicBezTo>
                      <a:pt x="118" y="239"/>
                      <a:pt x="118" y="237"/>
                      <a:pt x="118" y="237"/>
                    </a:cubicBezTo>
                    <a:cubicBezTo>
                      <a:pt x="119" y="236"/>
                      <a:pt x="120" y="238"/>
                      <a:pt x="120" y="236"/>
                    </a:cubicBezTo>
                    <a:cubicBezTo>
                      <a:pt x="120" y="236"/>
                      <a:pt x="121" y="235"/>
                      <a:pt x="121" y="235"/>
                    </a:cubicBezTo>
                    <a:cubicBezTo>
                      <a:pt x="122" y="234"/>
                      <a:pt x="122" y="233"/>
                      <a:pt x="124" y="233"/>
                    </a:cubicBezTo>
                    <a:cubicBezTo>
                      <a:pt x="125" y="233"/>
                      <a:pt x="126" y="232"/>
                      <a:pt x="127" y="232"/>
                    </a:cubicBezTo>
                    <a:cubicBezTo>
                      <a:pt x="127" y="232"/>
                      <a:pt x="127" y="229"/>
                      <a:pt x="127" y="229"/>
                    </a:cubicBezTo>
                    <a:cubicBezTo>
                      <a:pt x="127" y="228"/>
                      <a:pt x="130" y="228"/>
                      <a:pt x="130" y="227"/>
                    </a:cubicBezTo>
                    <a:cubicBezTo>
                      <a:pt x="131" y="226"/>
                      <a:pt x="131" y="225"/>
                      <a:pt x="131" y="224"/>
                    </a:cubicBezTo>
                    <a:cubicBezTo>
                      <a:pt x="131" y="222"/>
                      <a:pt x="133" y="221"/>
                      <a:pt x="134" y="221"/>
                    </a:cubicBezTo>
                    <a:cubicBezTo>
                      <a:pt x="136" y="221"/>
                      <a:pt x="135" y="220"/>
                      <a:pt x="136" y="220"/>
                    </a:cubicBezTo>
                    <a:cubicBezTo>
                      <a:pt x="136" y="219"/>
                      <a:pt x="136" y="219"/>
                      <a:pt x="137" y="219"/>
                    </a:cubicBezTo>
                    <a:cubicBezTo>
                      <a:pt x="138" y="218"/>
                      <a:pt x="137" y="215"/>
                      <a:pt x="138" y="213"/>
                    </a:cubicBezTo>
                    <a:cubicBezTo>
                      <a:pt x="137" y="213"/>
                      <a:pt x="139" y="211"/>
                      <a:pt x="139" y="211"/>
                    </a:cubicBezTo>
                    <a:cubicBezTo>
                      <a:pt x="140" y="211"/>
                      <a:pt x="141" y="210"/>
                      <a:pt x="142" y="210"/>
                    </a:cubicBezTo>
                    <a:cubicBezTo>
                      <a:pt x="142" y="209"/>
                      <a:pt x="145" y="208"/>
                      <a:pt x="146" y="207"/>
                    </a:cubicBezTo>
                    <a:cubicBezTo>
                      <a:pt x="147" y="205"/>
                      <a:pt x="148" y="205"/>
                      <a:pt x="148" y="203"/>
                    </a:cubicBezTo>
                    <a:cubicBezTo>
                      <a:pt x="149" y="203"/>
                      <a:pt x="149" y="199"/>
                      <a:pt x="149" y="198"/>
                    </a:cubicBezTo>
                    <a:cubicBezTo>
                      <a:pt x="150" y="198"/>
                      <a:pt x="150" y="194"/>
                      <a:pt x="150" y="194"/>
                    </a:cubicBezTo>
                    <a:cubicBezTo>
                      <a:pt x="150" y="194"/>
                      <a:pt x="152" y="191"/>
                      <a:pt x="152" y="190"/>
                    </a:cubicBezTo>
                    <a:cubicBezTo>
                      <a:pt x="155" y="188"/>
                      <a:pt x="155" y="183"/>
                      <a:pt x="152" y="181"/>
                    </a:cubicBezTo>
                    <a:cubicBezTo>
                      <a:pt x="151" y="179"/>
                      <a:pt x="150" y="179"/>
                      <a:pt x="148" y="178"/>
                    </a:cubicBezTo>
                    <a:cubicBezTo>
                      <a:pt x="147" y="179"/>
                      <a:pt x="147" y="178"/>
                      <a:pt x="146" y="178"/>
                    </a:cubicBezTo>
                    <a:cubicBezTo>
                      <a:pt x="144" y="178"/>
                      <a:pt x="144" y="179"/>
                      <a:pt x="142" y="179"/>
                    </a:cubicBezTo>
                    <a:cubicBezTo>
                      <a:pt x="143" y="178"/>
                      <a:pt x="143" y="176"/>
                      <a:pt x="141" y="175"/>
                    </a:cubicBezTo>
                    <a:cubicBezTo>
                      <a:pt x="141" y="177"/>
                      <a:pt x="139" y="176"/>
                      <a:pt x="140" y="175"/>
                    </a:cubicBezTo>
                    <a:cubicBezTo>
                      <a:pt x="139" y="175"/>
                      <a:pt x="138" y="174"/>
                      <a:pt x="137" y="174"/>
                    </a:cubicBezTo>
                    <a:cubicBezTo>
                      <a:pt x="137" y="176"/>
                      <a:pt x="134" y="174"/>
                      <a:pt x="135" y="174"/>
                    </a:cubicBezTo>
                    <a:cubicBezTo>
                      <a:pt x="135" y="174"/>
                      <a:pt x="135" y="171"/>
                      <a:pt x="135" y="171"/>
                    </a:cubicBezTo>
                    <a:cubicBezTo>
                      <a:pt x="135" y="170"/>
                      <a:pt x="135" y="168"/>
                      <a:pt x="134" y="168"/>
                    </a:cubicBezTo>
                    <a:cubicBezTo>
                      <a:pt x="133" y="166"/>
                      <a:pt x="134" y="167"/>
                      <a:pt x="133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1" y="165"/>
                      <a:pt x="130" y="163"/>
                      <a:pt x="130" y="164"/>
                    </a:cubicBezTo>
                    <a:cubicBezTo>
                      <a:pt x="129" y="164"/>
                      <a:pt x="128" y="164"/>
                      <a:pt x="127" y="163"/>
                    </a:cubicBezTo>
                    <a:cubicBezTo>
                      <a:pt x="125" y="163"/>
                      <a:pt x="126" y="163"/>
                      <a:pt x="125" y="162"/>
                    </a:cubicBezTo>
                    <a:cubicBezTo>
                      <a:pt x="125" y="161"/>
                      <a:pt x="124" y="161"/>
                      <a:pt x="124" y="161"/>
                    </a:cubicBezTo>
                    <a:cubicBezTo>
                      <a:pt x="123" y="160"/>
                      <a:pt x="123" y="160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9"/>
                      <a:pt x="122" y="158"/>
                      <a:pt x="121" y="158"/>
                    </a:cubicBezTo>
                    <a:cubicBezTo>
                      <a:pt x="121" y="158"/>
                      <a:pt x="120" y="157"/>
                      <a:pt x="120" y="158"/>
                    </a:cubicBezTo>
                    <a:cubicBezTo>
                      <a:pt x="119" y="158"/>
                      <a:pt x="117" y="158"/>
                      <a:pt x="115" y="158"/>
                    </a:cubicBezTo>
                    <a:cubicBezTo>
                      <a:pt x="113" y="158"/>
                      <a:pt x="113" y="155"/>
                      <a:pt x="112" y="154"/>
                    </a:cubicBezTo>
                    <a:cubicBezTo>
                      <a:pt x="111" y="155"/>
                      <a:pt x="110" y="156"/>
                      <a:pt x="109" y="156"/>
                    </a:cubicBezTo>
                    <a:cubicBezTo>
                      <a:pt x="109" y="155"/>
                      <a:pt x="109" y="155"/>
                      <a:pt x="108" y="155"/>
                    </a:cubicBezTo>
                    <a:cubicBezTo>
                      <a:pt x="108" y="155"/>
                      <a:pt x="107" y="156"/>
                      <a:pt x="107" y="156"/>
                    </a:cubicBezTo>
                    <a:cubicBezTo>
                      <a:pt x="107" y="156"/>
                      <a:pt x="106" y="157"/>
                      <a:pt x="105" y="157"/>
                    </a:cubicBezTo>
                    <a:cubicBezTo>
                      <a:pt x="105" y="156"/>
                      <a:pt x="105" y="157"/>
                      <a:pt x="104" y="157"/>
                    </a:cubicBezTo>
                    <a:cubicBezTo>
                      <a:pt x="103" y="157"/>
                      <a:pt x="105" y="161"/>
                      <a:pt x="101" y="161"/>
                    </a:cubicBezTo>
                    <a:cubicBezTo>
                      <a:pt x="102" y="160"/>
                      <a:pt x="101" y="158"/>
                      <a:pt x="100" y="158"/>
                    </a:cubicBezTo>
                    <a:cubicBezTo>
                      <a:pt x="100" y="160"/>
                      <a:pt x="97" y="160"/>
                      <a:pt x="96" y="159"/>
                    </a:cubicBezTo>
                    <a:cubicBezTo>
                      <a:pt x="96" y="158"/>
                      <a:pt x="95" y="157"/>
                      <a:pt x="94" y="157"/>
                    </a:cubicBezTo>
                    <a:cubicBezTo>
                      <a:pt x="94" y="156"/>
                      <a:pt x="94" y="154"/>
                      <a:pt x="94" y="153"/>
                    </a:cubicBezTo>
                    <a:cubicBezTo>
                      <a:pt x="92" y="153"/>
                      <a:pt x="94" y="149"/>
                      <a:pt x="92" y="149"/>
                    </a:cubicBezTo>
                    <a:cubicBezTo>
                      <a:pt x="92" y="149"/>
                      <a:pt x="92" y="149"/>
                      <a:pt x="92" y="149"/>
                    </a:cubicBezTo>
                    <a:cubicBezTo>
                      <a:pt x="91" y="149"/>
                      <a:pt x="89" y="150"/>
                      <a:pt x="88" y="149"/>
                    </a:cubicBezTo>
                    <a:cubicBezTo>
                      <a:pt x="88" y="148"/>
                      <a:pt x="87" y="148"/>
                      <a:pt x="87" y="146"/>
                    </a:cubicBezTo>
                    <a:cubicBezTo>
                      <a:pt x="87" y="145"/>
                      <a:pt x="88" y="144"/>
                      <a:pt x="88" y="143"/>
                    </a:cubicBezTo>
                    <a:cubicBezTo>
                      <a:pt x="89" y="143"/>
                      <a:pt x="89" y="141"/>
                      <a:pt x="90" y="141"/>
                    </a:cubicBezTo>
                    <a:cubicBezTo>
                      <a:pt x="91" y="141"/>
                      <a:pt x="89" y="139"/>
                      <a:pt x="89" y="140"/>
                    </a:cubicBezTo>
                    <a:cubicBezTo>
                      <a:pt x="89" y="140"/>
                      <a:pt x="87" y="141"/>
                      <a:pt x="87" y="141"/>
                    </a:cubicBezTo>
                    <a:cubicBezTo>
                      <a:pt x="87" y="141"/>
                      <a:pt x="85" y="143"/>
                      <a:pt x="85" y="142"/>
                    </a:cubicBezTo>
                    <a:cubicBezTo>
                      <a:pt x="84" y="142"/>
                      <a:pt x="83" y="144"/>
                      <a:pt x="84" y="144"/>
                    </a:cubicBezTo>
                    <a:cubicBezTo>
                      <a:pt x="84" y="145"/>
                      <a:pt x="83" y="146"/>
                      <a:pt x="83" y="146"/>
                    </a:cubicBezTo>
                    <a:cubicBezTo>
                      <a:pt x="81" y="146"/>
                      <a:pt x="82" y="146"/>
                      <a:pt x="82" y="145"/>
                    </a:cubicBezTo>
                    <a:cubicBezTo>
                      <a:pt x="80" y="145"/>
                      <a:pt x="79" y="142"/>
                      <a:pt x="78" y="142"/>
                    </a:cubicBezTo>
                    <a:cubicBezTo>
                      <a:pt x="78" y="141"/>
                      <a:pt x="76" y="140"/>
                      <a:pt x="76" y="138"/>
                    </a:cubicBezTo>
                    <a:cubicBezTo>
                      <a:pt x="76" y="138"/>
                      <a:pt x="76" y="132"/>
                      <a:pt x="76" y="132"/>
                    </a:cubicBezTo>
                    <a:cubicBezTo>
                      <a:pt x="76" y="129"/>
                      <a:pt x="78" y="127"/>
                      <a:pt x="81" y="127"/>
                    </a:cubicBezTo>
                    <a:cubicBezTo>
                      <a:pt x="83" y="127"/>
                      <a:pt x="83" y="128"/>
                      <a:pt x="84" y="128"/>
                    </a:cubicBezTo>
                    <a:cubicBezTo>
                      <a:pt x="85" y="128"/>
                      <a:pt x="86" y="128"/>
                      <a:pt x="87" y="127"/>
                    </a:cubicBezTo>
                    <a:cubicBezTo>
                      <a:pt x="87" y="127"/>
                      <a:pt x="86" y="126"/>
                      <a:pt x="86" y="126"/>
                    </a:cubicBezTo>
                    <a:cubicBezTo>
                      <a:pt x="87" y="126"/>
                      <a:pt x="90" y="126"/>
                      <a:pt x="91" y="127"/>
                    </a:cubicBezTo>
                    <a:cubicBezTo>
                      <a:pt x="92" y="127"/>
                      <a:pt x="93" y="126"/>
                      <a:pt x="94" y="127"/>
                    </a:cubicBezTo>
                    <a:cubicBezTo>
                      <a:pt x="95" y="128"/>
                      <a:pt x="96" y="130"/>
                      <a:pt x="96" y="131"/>
                    </a:cubicBezTo>
                    <a:cubicBezTo>
                      <a:pt x="95" y="131"/>
                      <a:pt x="97" y="133"/>
                      <a:pt x="97" y="133"/>
                    </a:cubicBezTo>
                    <a:cubicBezTo>
                      <a:pt x="99" y="133"/>
                      <a:pt x="98" y="132"/>
                      <a:pt x="98" y="131"/>
                    </a:cubicBezTo>
                    <a:cubicBezTo>
                      <a:pt x="98" y="129"/>
                      <a:pt x="97" y="126"/>
                      <a:pt x="97" y="125"/>
                    </a:cubicBezTo>
                    <a:cubicBezTo>
                      <a:pt x="97" y="122"/>
                      <a:pt x="99" y="123"/>
                      <a:pt x="100" y="120"/>
                    </a:cubicBezTo>
                    <a:cubicBezTo>
                      <a:pt x="102" y="120"/>
                      <a:pt x="102" y="117"/>
                      <a:pt x="104" y="116"/>
                    </a:cubicBezTo>
                    <a:cubicBezTo>
                      <a:pt x="104" y="116"/>
                      <a:pt x="104" y="113"/>
                      <a:pt x="104" y="113"/>
                    </a:cubicBezTo>
                    <a:cubicBezTo>
                      <a:pt x="105" y="112"/>
                      <a:pt x="105" y="112"/>
                      <a:pt x="106" y="111"/>
                    </a:cubicBezTo>
                    <a:cubicBezTo>
                      <a:pt x="106" y="111"/>
                      <a:pt x="108" y="109"/>
                      <a:pt x="108" y="109"/>
                    </a:cubicBezTo>
                    <a:cubicBezTo>
                      <a:pt x="109" y="108"/>
                      <a:pt x="110" y="106"/>
                      <a:pt x="111" y="105"/>
                    </a:cubicBezTo>
                    <a:cubicBezTo>
                      <a:pt x="111" y="105"/>
                      <a:pt x="112" y="104"/>
                      <a:pt x="113" y="103"/>
                    </a:cubicBezTo>
                    <a:cubicBezTo>
                      <a:pt x="114" y="103"/>
                      <a:pt x="115" y="103"/>
                      <a:pt x="116" y="103"/>
                    </a:cubicBezTo>
                    <a:cubicBezTo>
                      <a:pt x="116" y="103"/>
                      <a:pt x="116" y="103"/>
                      <a:pt x="117" y="104"/>
                    </a:cubicBezTo>
                    <a:cubicBezTo>
                      <a:pt x="117" y="104"/>
                      <a:pt x="116" y="104"/>
                      <a:pt x="115" y="104"/>
                    </a:cubicBezTo>
                    <a:cubicBezTo>
                      <a:pt x="115" y="105"/>
                      <a:pt x="114" y="105"/>
                      <a:pt x="117" y="105"/>
                    </a:cubicBezTo>
                    <a:cubicBezTo>
                      <a:pt x="117" y="104"/>
                      <a:pt x="118" y="104"/>
                      <a:pt x="118" y="104"/>
                    </a:cubicBezTo>
                    <a:cubicBezTo>
                      <a:pt x="118" y="103"/>
                      <a:pt x="120" y="103"/>
                      <a:pt x="120" y="103"/>
                    </a:cubicBezTo>
                    <a:cubicBezTo>
                      <a:pt x="119" y="102"/>
                      <a:pt x="118" y="102"/>
                      <a:pt x="117" y="101"/>
                    </a:cubicBezTo>
                    <a:cubicBezTo>
                      <a:pt x="117" y="100"/>
                      <a:pt x="115" y="98"/>
                      <a:pt x="118" y="98"/>
                    </a:cubicBezTo>
                    <a:cubicBezTo>
                      <a:pt x="118" y="97"/>
                      <a:pt x="117" y="98"/>
                      <a:pt x="117" y="97"/>
                    </a:cubicBezTo>
                    <a:cubicBezTo>
                      <a:pt x="116" y="98"/>
                      <a:pt x="116" y="99"/>
                      <a:pt x="114" y="99"/>
                    </a:cubicBezTo>
                    <a:cubicBezTo>
                      <a:pt x="112" y="99"/>
                      <a:pt x="111" y="101"/>
                      <a:pt x="109" y="101"/>
                    </a:cubicBezTo>
                    <a:cubicBezTo>
                      <a:pt x="109" y="99"/>
                      <a:pt x="113" y="95"/>
                      <a:pt x="114" y="95"/>
                    </a:cubicBezTo>
                    <a:cubicBezTo>
                      <a:pt x="118" y="94"/>
                      <a:pt x="123" y="97"/>
                      <a:pt x="124" y="92"/>
                    </a:cubicBezTo>
                    <a:cubicBezTo>
                      <a:pt x="125" y="93"/>
                      <a:pt x="128" y="94"/>
                      <a:pt x="128" y="92"/>
                    </a:cubicBezTo>
                    <a:cubicBezTo>
                      <a:pt x="128" y="92"/>
                      <a:pt x="127" y="91"/>
                      <a:pt x="128" y="91"/>
                    </a:cubicBezTo>
                    <a:cubicBezTo>
                      <a:pt x="128" y="90"/>
                      <a:pt x="127" y="89"/>
                      <a:pt x="126" y="89"/>
                    </a:cubicBezTo>
                    <a:cubicBezTo>
                      <a:pt x="126" y="87"/>
                      <a:pt x="125" y="89"/>
                      <a:pt x="124" y="89"/>
                    </a:cubicBezTo>
                    <a:cubicBezTo>
                      <a:pt x="124" y="88"/>
                      <a:pt x="124" y="88"/>
                      <a:pt x="124" y="87"/>
                    </a:cubicBezTo>
                    <a:cubicBezTo>
                      <a:pt x="124" y="86"/>
                      <a:pt x="121" y="85"/>
                      <a:pt x="121" y="84"/>
                    </a:cubicBezTo>
                    <a:cubicBezTo>
                      <a:pt x="120" y="84"/>
                      <a:pt x="118" y="79"/>
                      <a:pt x="118" y="80"/>
                    </a:cubicBezTo>
                    <a:cubicBezTo>
                      <a:pt x="118" y="81"/>
                      <a:pt x="117" y="82"/>
                      <a:pt x="116" y="82"/>
                    </a:cubicBezTo>
                    <a:cubicBezTo>
                      <a:pt x="116" y="83"/>
                      <a:pt x="114" y="83"/>
                      <a:pt x="113" y="83"/>
                    </a:cubicBezTo>
                    <a:cubicBezTo>
                      <a:pt x="113" y="82"/>
                      <a:pt x="114" y="83"/>
                      <a:pt x="114" y="82"/>
                    </a:cubicBezTo>
                    <a:cubicBezTo>
                      <a:pt x="113" y="82"/>
                      <a:pt x="113" y="81"/>
                      <a:pt x="113" y="81"/>
                    </a:cubicBezTo>
                    <a:cubicBezTo>
                      <a:pt x="113" y="81"/>
                      <a:pt x="110" y="78"/>
                      <a:pt x="110" y="78"/>
                    </a:cubicBezTo>
                    <a:cubicBezTo>
                      <a:pt x="107" y="78"/>
                      <a:pt x="109" y="77"/>
                      <a:pt x="107" y="76"/>
                    </a:cubicBezTo>
                    <a:cubicBezTo>
                      <a:pt x="106" y="78"/>
                      <a:pt x="104" y="77"/>
                      <a:pt x="102" y="77"/>
                    </a:cubicBezTo>
                    <a:cubicBezTo>
                      <a:pt x="102" y="77"/>
                      <a:pt x="101" y="76"/>
                      <a:pt x="100" y="77"/>
                    </a:cubicBezTo>
                    <a:cubicBezTo>
                      <a:pt x="101" y="78"/>
                      <a:pt x="102" y="81"/>
                      <a:pt x="100" y="81"/>
                    </a:cubicBezTo>
                    <a:cubicBezTo>
                      <a:pt x="100" y="82"/>
                      <a:pt x="101" y="81"/>
                      <a:pt x="102" y="82"/>
                    </a:cubicBezTo>
                    <a:cubicBezTo>
                      <a:pt x="103" y="83"/>
                      <a:pt x="102" y="85"/>
                      <a:pt x="102" y="86"/>
                    </a:cubicBezTo>
                    <a:cubicBezTo>
                      <a:pt x="104" y="87"/>
                      <a:pt x="100" y="89"/>
                      <a:pt x="100" y="88"/>
                    </a:cubicBezTo>
                    <a:cubicBezTo>
                      <a:pt x="99" y="88"/>
                      <a:pt x="99" y="90"/>
                      <a:pt x="100" y="90"/>
                    </a:cubicBezTo>
                    <a:cubicBezTo>
                      <a:pt x="100" y="91"/>
                      <a:pt x="99" y="92"/>
                      <a:pt x="100" y="92"/>
                    </a:cubicBezTo>
                    <a:cubicBezTo>
                      <a:pt x="100" y="94"/>
                      <a:pt x="98" y="94"/>
                      <a:pt x="97" y="93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97" y="92"/>
                      <a:pt x="96" y="90"/>
                      <a:pt x="97" y="90"/>
                    </a:cubicBezTo>
                    <a:cubicBezTo>
                      <a:pt x="96" y="90"/>
                      <a:pt x="94" y="86"/>
                      <a:pt x="94" y="88"/>
                    </a:cubicBezTo>
                    <a:cubicBezTo>
                      <a:pt x="93" y="88"/>
                      <a:pt x="91" y="88"/>
                      <a:pt x="91" y="86"/>
                    </a:cubicBezTo>
                    <a:cubicBezTo>
                      <a:pt x="91" y="86"/>
                      <a:pt x="90" y="86"/>
                      <a:pt x="90" y="86"/>
                    </a:cubicBezTo>
                    <a:cubicBezTo>
                      <a:pt x="87" y="85"/>
                      <a:pt x="86" y="85"/>
                      <a:pt x="83" y="84"/>
                    </a:cubicBezTo>
                    <a:cubicBezTo>
                      <a:pt x="84" y="83"/>
                      <a:pt x="81" y="81"/>
                      <a:pt x="80" y="80"/>
                    </a:cubicBezTo>
                    <a:cubicBezTo>
                      <a:pt x="80" y="78"/>
                      <a:pt x="79" y="75"/>
                      <a:pt x="82" y="75"/>
                    </a:cubicBezTo>
                    <a:cubicBezTo>
                      <a:pt x="82" y="75"/>
                      <a:pt x="85" y="74"/>
                      <a:pt x="85" y="74"/>
                    </a:cubicBezTo>
                    <a:cubicBezTo>
                      <a:pt x="86" y="72"/>
                      <a:pt x="87" y="74"/>
                      <a:pt x="88" y="72"/>
                    </a:cubicBezTo>
                    <a:cubicBezTo>
                      <a:pt x="89" y="71"/>
                      <a:pt x="90" y="70"/>
                      <a:pt x="92" y="70"/>
                    </a:cubicBezTo>
                    <a:cubicBezTo>
                      <a:pt x="91" y="72"/>
                      <a:pt x="91" y="74"/>
                      <a:pt x="89" y="74"/>
                    </a:cubicBezTo>
                    <a:cubicBezTo>
                      <a:pt x="90" y="75"/>
                      <a:pt x="93" y="74"/>
                      <a:pt x="95" y="74"/>
                    </a:cubicBezTo>
                    <a:cubicBezTo>
                      <a:pt x="95" y="74"/>
                      <a:pt x="97" y="74"/>
                      <a:pt x="97" y="74"/>
                    </a:cubicBezTo>
                    <a:cubicBezTo>
                      <a:pt x="96" y="73"/>
                      <a:pt x="91" y="72"/>
                      <a:pt x="93" y="70"/>
                    </a:cubicBezTo>
                    <a:cubicBezTo>
                      <a:pt x="93" y="69"/>
                      <a:pt x="96" y="69"/>
                      <a:pt x="96" y="68"/>
                    </a:cubicBezTo>
                    <a:cubicBezTo>
                      <a:pt x="96" y="67"/>
                      <a:pt x="96" y="65"/>
                      <a:pt x="96" y="65"/>
                    </a:cubicBezTo>
                    <a:cubicBezTo>
                      <a:pt x="95" y="64"/>
                      <a:pt x="94" y="65"/>
                      <a:pt x="93" y="65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5"/>
                      <a:pt x="92" y="64"/>
                      <a:pt x="91" y="64"/>
                    </a:cubicBezTo>
                    <a:cubicBezTo>
                      <a:pt x="91" y="64"/>
                      <a:pt x="92" y="65"/>
                      <a:pt x="91" y="65"/>
                    </a:cubicBezTo>
                    <a:cubicBezTo>
                      <a:pt x="91" y="67"/>
                      <a:pt x="91" y="69"/>
                      <a:pt x="89" y="69"/>
                    </a:cubicBezTo>
                    <a:cubicBezTo>
                      <a:pt x="89" y="68"/>
                      <a:pt x="88" y="66"/>
                      <a:pt x="87" y="65"/>
                    </a:cubicBezTo>
                    <a:cubicBezTo>
                      <a:pt x="87" y="69"/>
                      <a:pt x="83" y="64"/>
                      <a:pt x="83" y="63"/>
                    </a:cubicBezTo>
                    <a:cubicBezTo>
                      <a:pt x="82" y="62"/>
                      <a:pt x="82" y="61"/>
                      <a:pt x="81" y="61"/>
                    </a:cubicBezTo>
                    <a:cubicBezTo>
                      <a:pt x="80" y="63"/>
                      <a:pt x="79" y="61"/>
                      <a:pt x="78" y="63"/>
                    </a:cubicBezTo>
                    <a:cubicBezTo>
                      <a:pt x="77" y="64"/>
                      <a:pt x="78" y="64"/>
                      <a:pt x="77" y="65"/>
                    </a:cubicBezTo>
                    <a:cubicBezTo>
                      <a:pt x="76" y="65"/>
                      <a:pt x="74" y="65"/>
                      <a:pt x="74" y="66"/>
                    </a:cubicBezTo>
                    <a:cubicBezTo>
                      <a:pt x="75" y="66"/>
                      <a:pt x="75" y="66"/>
                      <a:pt x="75" y="67"/>
                    </a:cubicBezTo>
                    <a:cubicBezTo>
                      <a:pt x="77" y="67"/>
                      <a:pt x="74" y="68"/>
                      <a:pt x="74" y="68"/>
                    </a:cubicBezTo>
                    <a:cubicBezTo>
                      <a:pt x="73" y="68"/>
                      <a:pt x="72" y="69"/>
                      <a:pt x="71" y="69"/>
                    </a:cubicBezTo>
                    <a:cubicBezTo>
                      <a:pt x="70" y="68"/>
                      <a:pt x="68" y="68"/>
                      <a:pt x="67" y="68"/>
                    </a:cubicBezTo>
                    <a:cubicBezTo>
                      <a:pt x="65" y="67"/>
                      <a:pt x="66" y="66"/>
                      <a:pt x="65" y="66"/>
                    </a:cubicBezTo>
                    <a:cubicBezTo>
                      <a:pt x="63" y="64"/>
                      <a:pt x="68" y="65"/>
                      <a:pt x="68" y="65"/>
                    </a:cubicBezTo>
                    <a:cubicBezTo>
                      <a:pt x="69" y="65"/>
                      <a:pt x="71" y="67"/>
                      <a:pt x="70" y="64"/>
                    </a:cubicBezTo>
                    <a:cubicBezTo>
                      <a:pt x="71" y="64"/>
                      <a:pt x="71" y="65"/>
                      <a:pt x="72" y="65"/>
                    </a:cubicBezTo>
                    <a:cubicBezTo>
                      <a:pt x="71" y="63"/>
                      <a:pt x="70" y="64"/>
                      <a:pt x="69" y="64"/>
                    </a:cubicBezTo>
                    <a:cubicBezTo>
                      <a:pt x="69" y="63"/>
                      <a:pt x="68" y="61"/>
                      <a:pt x="68" y="61"/>
                    </a:cubicBezTo>
                    <a:cubicBezTo>
                      <a:pt x="67" y="60"/>
                      <a:pt x="67" y="60"/>
                      <a:pt x="67" y="59"/>
                    </a:cubicBezTo>
                    <a:cubicBezTo>
                      <a:pt x="67" y="59"/>
                      <a:pt x="65" y="60"/>
                      <a:pt x="65" y="60"/>
                    </a:cubicBezTo>
                    <a:cubicBezTo>
                      <a:pt x="86" y="40"/>
                      <a:pt x="114" y="28"/>
                      <a:pt x="144" y="28"/>
                    </a:cubicBezTo>
                    <a:cubicBezTo>
                      <a:pt x="180" y="28"/>
                      <a:pt x="211" y="44"/>
                      <a:pt x="233" y="70"/>
                    </a:cubicBezTo>
                    <a:cubicBezTo>
                      <a:pt x="232" y="72"/>
                      <a:pt x="230" y="70"/>
                      <a:pt x="230" y="72"/>
                    </a:cubicBezTo>
                    <a:cubicBezTo>
                      <a:pt x="229" y="72"/>
                      <a:pt x="229" y="73"/>
                      <a:pt x="230" y="73"/>
                    </a:cubicBezTo>
                    <a:cubicBezTo>
                      <a:pt x="230" y="75"/>
                      <a:pt x="228" y="75"/>
                      <a:pt x="228" y="73"/>
                    </a:cubicBezTo>
                    <a:cubicBezTo>
                      <a:pt x="227" y="73"/>
                      <a:pt x="226" y="74"/>
                      <a:pt x="225" y="74"/>
                    </a:cubicBezTo>
                    <a:cubicBezTo>
                      <a:pt x="225" y="73"/>
                      <a:pt x="223" y="71"/>
                      <a:pt x="222" y="71"/>
                    </a:cubicBezTo>
                    <a:cubicBezTo>
                      <a:pt x="222" y="70"/>
                      <a:pt x="222" y="71"/>
                      <a:pt x="222" y="70"/>
                    </a:cubicBezTo>
                    <a:cubicBezTo>
                      <a:pt x="225" y="70"/>
                      <a:pt x="229" y="69"/>
                      <a:pt x="231" y="69"/>
                    </a:cubicBezTo>
                    <a:cubicBezTo>
                      <a:pt x="231" y="68"/>
                      <a:pt x="226" y="65"/>
                      <a:pt x="225" y="66"/>
                    </a:cubicBezTo>
                    <a:cubicBezTo>
                      <a:pt x="224" y="66"/>
                      <a:pt x="222" y="65"/>
                      <a:pt x="221" y="65"/>
                    </a:cubicBezTo>
                    <a:cubicBezTo>
                      <a:pt x="221" y="65"/>
                      <a:pt x="214" y="65"/>
                      <a:pt x="213" y="65"/>
                    </a:cubicBezTo>
                    <a:cubicBezTo>
                      <a:pt x="213" y="63"/>
                      <a:pt x="203" y="66"/>
                      <a:pt x="202" y="66"/>
                    </a:cubicBezTo>
                    <a:cubicBezTo>
                      <a:pt x="200" y="66"/>
                      <a:pt x="199" y="68"/>
                      <a:pt x="197" y="69"/>
                    </a:cubicBezTo>
                    <a:cubicBezTo>
                      <a:pt x="197" y="69"/>
                      <a:pt x="192" y="73"/>
                      <a:pt x="195" y="73"/>
                    </a:cubicBezTo>
                    <a:cubicBezTo>
                      <a:pt x="194" y="76"/>
                      <a:pt x="187" y="76"/>
                      <a:pt x="187" y="78"/>
                    </a:cubicBezTo>
                    <a:cubicBezTo>
                      <a:pt x="186" y="78"/>
                      <a:pt x="184" y="77"/>
                      <a:pt x="185" y="79"/>
                    </a:cubicBezTo>
                    <a:cubicBezTo>
                      <a:pt x="185" y="79"/>
                      <a:pt x="187" y="82"/>
                      <a:pt x="187" y="82"/>
                    </a:cubicBezTo>
                    <a:cubicBezTo>
                      <a:pt x="189" y="82"/>
                      <a:pt x="190" y="83"/>
                      <a:pt x="192" y="83"/>
                    </a:cubicBezTo>
                    <a:cubicBezTo>
                      <a:pt x="192" y="82"/>
                      <a:pt x="193" y="82"/>
                      <a:pt x="194" y="82"/>
                    </a:cubicBezTo>
                    <a:cubicBezTo>
                      <a:pt x="194" y="83"/>
                      <a:pt x="195" y="86"/>
                      <a:pt x="195" y="86"/>
                    </a:cubicBezTo>
                    <a:cubicBezTo>
                      <a:pt x="195" y="87"/>
                      <a:pt x="196" y="88"/>
                      <a:pt x="194" y="87"/>
                    </a:cubicBezTo>
                    <a:cubicBezTo>
                      <a:pt x="194" y="87"/>
                      <a:pt x="194" y="85"/>
                      <a:pt x="193" y="85"/>
                    </a:cubicBezTo>
                    <a:cubicBezTo>
                      <a:pt x="193" y="83"/>
                      <a:pt x="192" y="86"/>
                      <a:pt x="190" y="85"/>
                    </a:cubicBezTo>
                    <a:cubicBezTo>
                      <a:pt x="190" y="86"/>
                      <a:pt x="190" y="89"/>
                      <a:pt x="191" y="90"/>
                    </a:cubicBezTo>
                    <a:cubicBezTo>
                      <a:pt x="191" y="91"/>
                      <a:pt x="189" y="90"/>
                      <a:pt x="188" y="92"/>
                    </a:cubicBezTo>
                    <a:cubicBezTo>
                      <a:pt x="187" y="92"/>
                      <a:pt x="186" y="94"/>
                      <a:pt x="186" y="92"/>
                    </a:cubicBezTo>
                    <a:cubicBezTo>
                      <a:pt x="184" y="93"/>
                      <a:pt x="186" y="95"/>
                      <a:pt x="183" y="94"/>
                    </a:cubicBezTo>
                    <a:cubicBezTo>
                      <a:pt x="183" y="95"/>
                      <a:pt x="183" y="95"/>
                      <a:pt x="183" y="96"/>
                    </a:cubicBezTo>
                    <a:cubicBezTo>
                      <a:pt x="185" y="96"/>
                      <a:pt x="183" y="97"/>
                      <a:pt x="182" y="97"/>
                    </a:cubicBezTo>
                    <a:cubicBezTo>
                      <a:pt x="182" y="99"/>
                      <a:pt x="181" y="97"/>
                      <a:pt x="180" y="97"/>
                    </a:cubicBezTo>
                    <a:cubicBezTo>
                      <a:pt x="180" y="97"/>
                      <a:pt x="180" y="97"/>
                      <a:pt x="180" y="97"/>
                    </a:cubicBezTo>
                    <a:cubicBezTo>
                      <a:pt x="182" y="99"/>
                      <a:pt x="178" y="98"/>
                      <a:pt x="177" y="98"/>
                    </a:cubicBezTo>
                    <a:cubicBezTo>
                      <a:pt x="176" y="97"/>
                      <a:pt x="177" y="99"/>
                      <a:pt x="178" y="99"/>
                    </a:cubicBezTo>
                    <a:cubicBezTo>
                      <a:pt x="178" y="100"/>
                      <a:pt x="182" y="102"/>
                      <a:pt x="180" y="105"/>
                    </a:cubicBezTo>
                    <a:cubicBezTo>
                      <a:pt x="180" y="105"/>
                      <a:pt x="180" y="106"/>
                      <a:pt x="181" y="106"/>
                    </a:cubicBezTo>
                    <a:cubicBezTo>
                      <a:pt x="181" y="107"/>
                      <a:pt x="179" y="107"/>
                      <a:pt x="177" y="107"/>
                    </a:cubicBezTo>
                    <a:cubicBezTo>
                      <a:pt x="178" y="106"/>
                      <a:pt x="178" y="105"/>
                      <a:pt x="176" y="105"/>
                    </a:cubicBezTo>
                    <a:cubicBezTo>
                      <a:pt x="176" y="107"/>
                      <a:pt x="173" y="106"/>
                      <a:pt x="172" y="106"/>
                    </a:cubicBezTo>
                    <a:cubicBezTo>
                      <a:pt x="172" y="106"/>
                      <a:pt x="172" y="106"/>
                      <a:pt x="171" y="106"/>
                    </a:cubicBezTo>
                    <a:cubicBezTo>
                      <a:pt x="171" y="106"/>
                      <a:pt x="170" y="112"/>
                      <a:pt x="170" y="112"/>
                    </a:cubicBezTo>
                    <a:cubicBezTo>
                      <a:pt x="170" y="115"/>
                      <a:pt x="172" y="116"/>
                      <a:pt x="174" y="117"/>
                    </a:cubicBezTo>
                    <a:cubicBezTo>
                      <a:pt x="174" y="116"/>
                      <a:pt x="179" y="117"/>
                      <a:pt x="180" y="116"/>
                    </a:cubicBezTo>
                    <a:cubicBezTo>
                      <a:pt x="180" y="114"/>
                      <a:pt x="181" y="114"/>
                      <a:pt x="182" y="113"/>
                    </a:cubicBezTo>
                    <a:cubicBezTo>
                      <a:pt x="182" y="112"/>
                      <a:pt x="184" y="106"/>
                      <a:pt x="184" y="106"/>
                    </a:cubicBezTo>
                    <a:cubicBezTo>
                      <a:pt x="184" y="106"/>
                      <a:pt x="189" y="107"/>
                      <a:pt x="190" y="105"/>
                    </a:cubicBezTo>
                    <a:cubicBezTo>
                      <a:pt x="190" y="105"/>
                      <a:pt x="191" y="105"/>
                      <a:pt x="191" y="105"/>
                    </a:cubicBezTo>
                    <a:cubicBezTo>
                      <a:pt x="193" y="105"/>
                      <a:pt x="193" y="107"/>
                      <a:pt x="194" y="107"/>
                    </a:cubicBezTo>
                    <a:cubicBezTo>
                      <a:pt x="195" y="109"/>
                      <a:pt x="197" y="109"/>
                      <a:pt x="198" y="110"/>
                    </a:cubicBezTo>
                    <a:cubicBezTo>
                      <a:pt x="199" y="110"/>
                      <a:pt x="200" y="113"/>
                      <a:pt x="200" y="115"/>
                    </a:cubicBezTo>
                    <a:cubicBezTo>
                      <a:pt x="201" y="114"/>
                      <a:pt x="201" y="113"/>
                      <a:pt x="201" y="112"/>
                    </a:cubicBezTo>
                    <a:cubicBezTo>
                      <a:pt x="200" y="110"/>
                      <a:pt x="202" y="112"/>
                      <a:pt x="203" y="111"/>
                    </a:cubicBezTo>
                    <a:cubicBezTo>
                      <a:pt x="202" y="111"/>
                      <a:pt x="202" y="109"/>
                      <a:pt x="201" y="110"/>
                    </a:cubicBezTo>
                    <a:cubicBezTo>
                      <a:pt x="200" y="109"/>
                      <a:pt x="200" y="109"/>
                      <a:pt x="200" y="108"/>
                    </a:cubicBezTo>
                    <a:cubicBezTo>
                      <a:pt x="198" y="109"/>
                      <a:pt x="198" y="105"/>
                      <a:pt x="196" y="105"/>
                    </a:cubicBezTo>
                    <a:cubicBezTo>
                      <a:pt x="196" y="104"/>
                      <a:pt x="195" y="104"/>
                      <a:pt x="195" y="103"/>
                    </a:cubicBezTo>
                    <a:cubicBezTo>
                      <a:pt x="196" y="101"/>
                      <a:pt x="200" y="106"/>
                      <a:pt x="201" y="106"/>
                    </a:cubicBezTo>
                    <a:cubicBezTo>
                      <a:pt x="201" y="107"/>
                      <a:pt x="203" y="107"/>
                      <a:pt x="203" y="108"/>
                    </a:cubicBezTo>
                    <a:cubicBezTo>
                      <a:pt x="204" y="108"/>
                      <a:pt x="204" y="110"/>
                      <a:pt x="204" y="111"/>
                    </a:cubicBezTo>
                    <a:cubicBezTo>
                      <a:pt x="205" y="111"/>
                      <a:pt x="205" y="112"/>
                      <a:pt x="205" y="112"/>
                    </a:cubicBezTo>
                    <a:cubicBezTo>
                      <a:pt x="207" y="113"/>
                      <a:pt x="206" y="116"/>
                      <a:pt x="208" y="116"/>
                    </a:cubicBezTo>
                    <a:cubicBezTo>
                      <a:pt x="208" y="116"/>
                      <a:pt x="211" y="114"/>
                      <a:pt x="209" y="114"/>
                    </a:cubicBezTo>
                    <a:cubicBezTo>
                      <a:pt x="209" y="113"/>
                      <a:pt x="208" y="109"/>
                      <a:pt x="210" y="110"/>
                    </a:cubicBezTo>
                    <a:cubicBezTo>
                      <a:pt x="211" y="110"/>
                      <a:pt x="212" y="110"/>
                      <a:pt x="213" y="111"/>
                    </a:cubicBezTo>
                    <a:cubicBezTo>
                      <a:pt x="213" y="113"/>
                      <a:pt x="213" y="114"/>
                      <a:pt x="214" y="116"/>
                    </a:cubicBezTo>
                    <a:cubicBezTo>
                      <a:pt x="215" y="118"/>
                      <a:pt x="219" y="116"/>
                      <a:pt x="219" y="117"/>
                    </a:cubicBezTo>
                    <a:cubicBezTo>
                      <a:pt x="220" y="117"/>
                      <a:pt x="222" y="118"/>
                      <a:pt x="222" y="117"/>
                    </a:cubicBezTo>
                    <a:cubicBezTo>
                      <a:pt x="223" y="117"/>
                      <a:pt x="223" y="116"/>
                      <a:pt x="225" y="116"/>
                    </a:cubicBezTo>
                    <a:cubicBezTo>
                      <a:pt x="225" y="118"/>
                      <a:pt x="224" y="119"/>
                      <a:pt x="224" y="120"/>
                    </a:cubicBezTo>
                    <a:cubicBezTo>
                      <a:pt x="224" y="121"/>
                      <a:pt x="223" y="122"/>
                      <a:pt x="223" y="123"/>
                    </a:cubicBezTo>
                    <a:cubicBezTo>
                      <a:pt x="222" y="123"/>
                      <a:pt x="222" y="124"/>
                      <a:pt x="223" y="124"/>
                    </a:cubicBezTo>
                    <a:cubicBezTo>
                      <a:pt x="223" y="126"/>
                      <a:pt x="221" y="126"/>
                      <a:pt x="220" y="126"/>
                    </a:cubicBezTo>
                    <a:cubicBezTo>
                      <a:pt x="220" y="127"/>
                      <a:pt x="223" y="130"/>
                      <a:pt x="224" y="130"/>
                    </a:cubicBezTo>
                    <a:cubicBezTo>
                      <a:pt x="224" y="132"/>
                      <a:pt x="225" y="134"/>
                      <a:pt x="226" y="134"/>
                    </a:cubicBezTo>
                    <a:cubicBezTo>
                      <a:pt x="226" y="135"/>
                      <a:pt x="227" y="138"/>
                      <a:pt x="228" y="138"/>
                    </a:cubicBezTo>
                    <a:cubicBezTo>
                      <a:pt x="228" y="139"/>
                      <a:pt x="232" y="147"/>
                      <a:pt x="231" y="147"/>
                    </a:cubicBezTo>
                    <a:cubicBezTo>
                      <a:pt x="231" y="148"/>
                      <a:pt x="232" y="148"/>
                      <a:pt x="232" y="149"/>
                    </a:cubicBezTo>
                    <a:cubicBezTo>
                      <a:pt x="233" y="149"/>
                      <a:pt x="233" y="153"/>
                      <a:pt x="236" y="153"/>
                    </a:cubicBezTo>
                    <a:cubicBezTo>
                      <a:pt x="237" y="153"/>
                      <a:pt x="239" y="152"/>
                      <a:pt x="240" y="152"/>
                    </a:cubicBezTo>
                    <a:cubicBezTo>
                      <a:pt x="241" y="151"/>
                      <a:pt x="244" y="150"/>
                      <a:pt x="245" y="150"/>
                    </a:cubicBezTo>
                    <a:cubicBezTo>
                      <a:pt x="245" y="149"/>
                      <a:pt x="250" y="146"/>
                      <a:pt x="250" y="146"/>
                    </a:cubicBezTo>
                    <a:cubicBezTo>
                      <a:pt x="251" y="145"/>
                      <a:pt x="252" y="144"/>
                      <a:pt x="252" y="143"/>
                    </a:cubicBezTo>
                    <a:cubicBezTo>
                      <a:pt x="252" y="142"/>
                      <a:pt x="253" y="142"/>
                      <a:pt x="253" y="141"/>
                    </a:cubicBezTo>
                    <a:cubicBezTo>
                      <a:pt x="254" y="140"/>
                      <a:pt x="255" y="137"/>
                      <a:pt x="252" y="137"/>
                    </a:cubicBezTo>
                    <a:cubicBezTo>
                      <a:pt x="253" y="139"/>
                      <a:pt x="251" y="138"/>
                      <a:pt x="251" y="137"/>
                    </a:cubicBezTo>
                    <a:cubicBezTo>
                      <a:pt x="252" y="136"/>
                      <a:pt x="251" y="136"/>
                      <a:pt x="250" y="135"/>
                    </a:cubicBezTo>
                    <a:cubicBezTo>
                      <a:pt x="250" y="135"/>
                      <a:pt x="251" y="134"/>
                      <a:pt x="250" y="133"/>
                    </a:cubicBezTo>
                    <a:cubicBezTo>
                      <a:pt x="249" y="136"/>
                      <a:pt x="247" y="137"/>
                      <a:pt x="245" y="137"/>
                    </a:cubicBezTo>
                    <a:cubicBezTo>
                      <a:pt x="245" y="135"/>
                      <a:pt x="246" y="137"/>
                      <a:pt x="245" y="135"/>
                    </a:cubicBezTo>
                    <a:cubicBezTo>
                      <a:pt x="244" y="134"/>
                      <a:pt x="244" y="134"/>
                      <a:pt x="245" y="133"/>
                    </a:cubicBezTo>
                    <a:cubicBezTo>
                      <a:pt x="244" y="133"/>
                      <a:pt x="244" y="133"/>
                      <a:pt x="244" y="133"/>
                    </a:cubicBezTo>
                    <a:cubicBezTo>
                      <a:pt x="244" y="135"/>
                      <a:pt x="244" y="135"/>
                      <a:pt x="243" y="135"/>
                    </a:cubicBezTo>
                    <a:cubicBezTo>
                      <a:pt x="242" y="134"/>
                      <a:pt x="244" y="134"/>
                      <a:pt x="243" y="133"/>
                    </a:cubicBezTo>
                    <a:cubicBezTo>
                      <a:pt x="242" y="132"/>
                      <a:pt x="242" y="131"/>
                      <a:pt x="242" y="131"/>
                    </a:cubicBezTo>
                    <a:cubicBezTo>
                      <a:pt x="241" y="130"/>
                      <a:pt x="240" y="128"/>
                      <a:pt x="240" y="127"/>
                    </a:cubicBezTo>
                    <a:cubicBezTo>
                      <a:pt x="242" y="125"/>
                      <a:pt x="245" y="130"/>
                      <a:pt x="244" y="131"/>
                    </a:cubicBezTo>
                    <a:cubicBezTo>
                      <a:pt x="245" y="131"/>
                      <a:pt x="245" y="131"/>
                      <a:pt x="245" y="132"/>
                    </a:cubicBezTo>
                    <a:cubicBezTo>
                      <a:pt x="248" y="130"/>
                      <a:pt x="252" y="134"/>
                      <a:pt x="255" y="134"/>
                    </a:cubicBezTo>
                    <a:cubicBezTo>
                      <a:pt x="256" y="134"/>
                      <a:pt x="258" y="135"/>
                      <a:pt x="260" y="135"/>
                    </a:cubicBezTo>
                    <a:cubicBezTo>
                      <a:pt x="260" y="138"/>
                      <a:pt x="260" y="141"/>
                      <a:pt x="260" y="144"/>
                    </a:cubicBezTo>
                    <a:cubicBezTo>
                      <a:pt x="260" y="170"/>
                      <a:pt x="252" y="193"/>
                      <a:pt x="238" y="212"/>
                    </a:cubicBezTo>
                    <a:close/>
                    <a:moveTo>
                      <a:pt x="215" y="108"/>
                    </a:moveTo>
                    <a:cubicBezTo>
                      <a:pt x="215" y="105"/>
                      <a:pt x="216" y="104"/>
                      <a:pt x="218" y="101"/>
                    </a:cubicBezTo>
                    <a:cubicBezTo>
                      <a:pt x="220" y="101"/>
                      <a:pt x="221" y="101"/>
                      <a:pt x="221" y="103"/>
                    </a:cubicBezTo>
                    <a:cubicBezTo>
                      <a:pt x="222" y="103"/>
                      <a:pt x="221" y="105"/>
                      <a:pt x="223" y="104"/>
                    </a:cubicBezTo>
                    <a:cubicBezTo>
                      <a:pt x="223" y="103"/>
                      <a:pt x="224" y="103"/>
                      <a:pt x="225" y="103"/>
                    </a:cubicBezTo>
                    <a:cubicBezTo>
                      <a:pt x="226" y="103"/>
                      <a:pt x="227" y="104"/>
                      <a:pt x="228" y="104"/>
                    </a:cubicBezTo>
                    <a:cubicBezTo>
                      <a:pt x="228" y="106"/>
                      <a:pt x="231" y="106"/>
                      <a:pt x="231" y="109"/>
                    </a:cubicBezTo>
                    <a:cubicBezTo>
                      <a:pt x="233" y="109"/>
                      <a:pt x="229" y="111"/>
                      <a:pt x="229" y="111"/>
                    </a:cubicBezTo>
                    <a:cubicBezTo>
                      <a:pt x="227" y="111"/>
                      <a:pt x="226" y="109"/>
                      <a:pt x="225" y="109"/>
                    </a:cubicBezTo>
                    <a:cubicBezTo>
                      <a:pt x="225" y="111"/>
                      <a:pt x="224" y="109"/>
                      <a:pt x="224" y="109"/>
                    </a:cubicBezTo>
                    <a:cubicBezTo>
                      <a:pt x="224" y="109"/>
                      <a:pt x="217" y="110"/>
                      <a:pt x="215" y="110"/>
                    </a:cubicBezTo>
                    <a:cubicBezTo>
                      <a:pt x="216" y="109"/>
                      <a:pt x="216" y="109"/>
                      <a:pt x="215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6"/>
              <p:cNvSpPr>
                <a:spLocks/>
              </p:cNvSpPr>
              <p:nvPr/>
            </p:nvSpPr>
            <p:spPr bwMode="auto">
              <a:xfrm>
                <a:off x="4999038" y="3563938"/>
                <a:ext cx="7937" cy="3175"/>
              </a:xfrm>
              <a:custGeom>
                <a:avLst/>
                <a:gdLst>
                  <a:gd name="T0" fmla="*/ 11 w 12"/>
                  <a:gd name="T1" fmla="*/ 1 h 5"/>
                  <a:gd name="T2" fmla="*/ 9 w 12"/>
                  <a:gd name="T3" fmla="*/ 2 h 5"/>
                  <a:gd name="T4" fmla="*/ 6 w 12"/>
                  <a:gd name="T5" fmla="*/ 1 h 5"/>
                  <a:gd name="T6" fmla="*/ 3 w 12"/>
                  <a:gd name="T7" fmla="*/ 2 h 5"/>
                  <a:gd name="T8" fmla="*/ 3 w 12"/>
                  <a:gd name="T9" fmla="*/ 1 h 5"/>
                  <a:gd name="T10" fmla="*/ 3 w 12"/>
                  <a:gd name="T11" fmla="*/ 0 h 5"/>
                  <a:gd name="T12" fmla="*/ 0 w 12"/>
                  <a:gd name="T13" fmla="*/ 1 h 5"/>
                  <a:gd name="T14" fmla="*/ 0 w 12"/>
                  <a:gd name="T15" fmla="*/ 3 h 5"/>
                  <a:gd name="T16" fmla="*/ 4 w 12"/>
                  <a:gd name="T17" fmla="*/ 4 h 5"/>
                  <a:gd name="T18" fmla="*/ 7 w 12"/>
                  <a:gd name="T19" fmla="*/ 4 h 5"/>
                  <a:gd name="T20" fmla="*/ 11 w 12"/>
                  <a:gd name="T21" fmla="*/ 3 h 5"/>
                  <a:gd name="T22" fmla="*/ 11 w 12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5">
                    <a:moveTo>
                      <a:pt x="11" y="1"/>
                    </a:moveTo>
                    <a:cubicBezTo>
                      <a:pt x="10" y="2"/>
                      <a:pt x="10" y="3"/>
                      <a:pt x="9" y="2"/>
                    </a:cubicBezTo>
                    <a:cubicBezTo>
                      <a:pt x="9" y="0"/>
                      <a:pt x="9" y="1"/>
                      <a:pt x="6" y="1"/>
                    </a:cubicBezTo>
                    <a:cubicBezTo>
                      <a:pt x="6" y="2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0" y="1"/>
                    </a:cubicBezTo>
                    <a:cubicBezTo>
                      <a:pt x="2" y="1"/>
                      <a:pt x="0" y="3"/>
                      <a:pt x="0" y="3"/>
                    </a:cubicBezTo>
                    <a:cubicBezTo>
                      <a:pt x="2" y="4"/>
                      <a:pt x="2" y="4"/>
                      <a:pt x="4" y="4"/>
                    </a:cubicBezTo>
                    <a:cubicBezTo>
                      <a:pt x="4" y="5"/>
                      <a:pt x="7" y="4"/>
                      <a:pt x="7" y="4"/>
                    </a:cubicBezTo>
                    <a:cubicBezTo>
                      <a:pt x="9" y="4"/>
                      <a:pt x="10" y="4"/>
                      <a:pt x="11" y="3"/>
                    </a:cubicBezTo>
                    <a:cubicBezTo>
                      <a:pt x="12" y="2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7"/>
              <p:cNvSpPr>
                <a:spLocks/>
              </p:cNvSpPr>
              <p:nvPr/>
            </p:nvSpPr>
            <p:spPr bwMode="auto">
              <a:xfrm>
                <a:off x="5014913" y="3571875"/>
                <a:ext cx="6350" cy="9525"/>
              </a:xfrm>
              <a:custGeom>
                <a:avLst/>
                <a:gdLst>
                  <a:gd name="T0" fmla="*/ 1 w 9"/>
                  <a:gd name="T1" fmla="*/ 6 h 12"/>
                  <a:gd name="T2" fmla="*/ 3 w 9"/>
                  <a:gd name="T3" fmla="*/ 8 h 12"/>
                  <a:gd name="T4" fmla="*/ 1 w 9"/>
                  <a:gd name="T5" fmla="*/ 9 h 12"/>
                  <a:gd name="T6" fmla="*/ 2 w 9"/>
                  <a:gd name="T7" fmla="*/ 11 h 12"/>
                  <a:gd name="T8" fmla="*/ 3 w 9"/>
                  <a:gd name="T9" fmla="*/ 12 h 12"/>
                  <a:gd name="T10" fmla="*/ 8 w 9"/>
                  <a:gd name="T11" fmla="*/ 10 h 12"/>
                  <a:gd name="T12" fmla="*/ 8 w 9"/>
                  <a:gd name="T13" fmla="*/ 9 h 12"/>
                  <a:gd name="T14" fmla="*/ 7 w 9"/>
                  <a:gd name="T15" fmla="*/ 10 h 12"/>
                  <a:gd name="T16" fmla="*/ 5 w 9"/>
                  <a:gd name="T17" fmla="*/ 7 h 12"/>
                  <a:gd name="T18" fmla="*/ 4 w 9"/>
                  <a:gd name="T19" fmla="*/ 4 h 12"/>
                  <a:gd name="T20" fmla="*/ 5 w 9"/>
                  <a:gd name="T21" fmla="*/ 2 h 12"/>
                  <a:gd name="T22" fmla="*/ 2 w 9"/>
                  <a:gd name="T23" fmla="*/ 3 h 12"/>
                  <a:gd name="T24" fmla="*/ 2 w 9"/>
                  <a:gd name="T25" fmla="*/ 2 h 12"/>
                  <a:gd name="T26" fmla="*/ 2 w 9"/>
                  <a:gd name="T27" fmla="*/ 0 h 12"/>
                  <a:gd name="T28" fmla="*/ 0 w 9"/>
                  <a:gd name="T29" fmla="*/ 3 h 12"/>
                  <a:gd name="T30" fmla="*/ 1 w 9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2">
                    <a:moveTo>
                      <a:pt x="1" y="6"/>
                    </a:moveTo>
                    <a:cubicBezTo>
                      <a:pt x="2" y="6"/>
                      <a:pt x="3" y="6"/>
                      <a:pt x="3" y="8"/>
                    </a:cubicBezTo>
                    <a:cubicBezTo>
                      <a:pt x="5" y="9"/>
                      <a:pt x="2" y="9"/>
                      <a:pt x="1" y="9"/>
                    </a:cubicBezTo>
                    <a:cubicBezTo>
                      <a:pt x="1" y="10"/>
                      <a:pt x="0" y="12"/>
                      <a:pt x="2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5" y="12"/>
                      <a:pt x="7" y="12"/>
                      <a:pt x="8" y="10"/>
                    </a:cubicBezTo>
                    <a:cubicBezTo>
                      <a:pt x="9" y="10"/>
                      <a:pt x="9" y="10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8" y="8"/>
                      <a:pt x="7" y="7"/>
                      <a:pt x="5" y="7"/>
                    </a:cubicBezTo>
                    <a:cubicBezTo>
                      <a:pt x="6" y="6"/>
                      <a:pt x="5" y="5"/>
                      <a:pt x="4" y="4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4" y="2"/>
                      <a:pt x="4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4" y="0"/>
                      <a:pt x="2" y="0"/>
                    </a:cubicBezTo>
                    <a:cubicBezTo>
                      <a:pt x="2" y="3"/>
                      <a:pt x="0" y="1"/>
                      <a:pt x="0" y="3"/>
                    </a:cubicBezTo>
                    <a:cubicBezTo>
                      <a:pt x="0" y="4"/>
                      <a:pt x="1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78"/>
              <p:cNvSpPr>
                <a:spLocks/>
              </p:cNvSpPr>
              <p:nvPr/>
            </p:nvSpPr>
            <p:spPr bwMode="auto">
              <a:xfrm>
                <a:off x="5010150" y="3575050"/>
                <a:ext cx="4762" cy="4762"/>
              </a:xfrm>
              <a:custGeom>
                <a:avLst/>
                <a:gdLst>
                  <a:gd name="T0" fmla="*/ 2 w 7"/>
                  <a:gd name="T1" fmla="*/ 6 h 6"/>
                  <a:gd name="T2" fmla="*/ 6 w 7"/>
                  <a:gd name="T3" fmla="*/ 2 h 6"/>
                  <a:gd name="T4" fmla="*/ 5 w 7"/>
                  <a:gd name="T5" fmla="*/ 1 h 6"/>
                  <a:gd name="T6" fmla="*/ 4 w 7"/>
                  <a:gd name="T7" fmla="*/ 1 h 6"/>
                  <a:gd name="T8" fmla="*/ 4 w 7"/>
                  <a:gd name="T9" fmla="*/ 2 h 6"/>
                  <a:gd name="T10" fmla="*/ 2 w 7"/>
                  <a:gd name="T11" fmla="*/ 3 h 6"/>
                  <a:gd name="T12" fmla="*/ 2 w 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cubicBezTo>
                      <a:pt x="5" y="6"/>
                      <a:pt x="6" y="4"/>
                      <a:pt x="6" y="2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4" y="1"/>
                      <a:pt x="4" y="0"/>
                      <a:pt x="4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0" y="3"/>
                      <a:pt x="2" y="3"/>
                    </a:cubicBezTo>
                    <a:cubicBezTo>
                      <a:pt x="2" y="4"/>
                      <a:pt x="1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79"/>
              <p:cNvSpPr>
                <a:spLocks/>
              </p:cNvSpPr>
              <p:nvPr/>
            </p:nvSpPr>
            <p:spPr bwMode="auto">
              <a:xfrm>
                <a:off x="5014913" y="3581400"/>
                <a:ext cx="1587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80"/>
              <p:cNvSpPr>
                <a:spLocks/>
              </p:cNvSpPr>
              <p:nvPr/>
            </p:nvSpPr>
            <p:spPr bwMode="auto">
              <a:xfrm>
                <a:off x="4976813" y="3586163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81"/>
              <p:cNvSpPr>
                <a:spLocks/>
              </p:cNvSpPr>
              <p:nvPr/>
            </p:nvSpPr>
            <p:spPr bwMode="auto">
              <a:xfrm>
                <a:off x="5026025" y="3589338"/>
                <a:ext cx="1587" cy="1587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82"/>
              <p:cNvSpPr>
                <a:spLocks/>
              </p:cNvSpPr>
              <p:nvPr/>
            </p:nvSpPr>
            <p:spPr bwMode="auto">
              <a:xfrm>
                <a:off x="5026025" y="3590925"/>
                <a:ext cx="0" cy="317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1 h 4"/>
                  <a:gd name="T4" fmla="*/ 0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" y="4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83"/>
              <p:cNvSpPr>
                <a:spLocks/>
              </p:cNvSpPr>
              <p:nvPr/>
            </p:nvSpPr>
            <p:spPr bwMode="auto">
              <a:xfrm>
                <a:off x="5029200" y="3594100"/>
                <a:ext cx="3175" cy="3175"/>
              </a:xfrm>
              <a:custGeom>
                <a:avLst/>
                <a:gdLst>
                  <a:gd name="T0" fmla="*/ 4 w 4"/>
                  <a:gd name="T1" fmla="*/ 0 h 3"/>
                  <a:gd name="T2" fmla="*/ 2 w 4"/>
                  <a:gd name="T3" fmla="*/ 1 h 3"/>
                  <a:gd name="T4" fmla="*/ 0 w 4"/>
                  <a:gd name="T5" fmla="*/ 1 h 3"/>
                  <a:gd name="T6" fmla="*/ 4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2" y="1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84"/>
              <p:cNvSpPr>
                <a:spLocks/>
              </p:cNvSpPr>
              <p:nvPr/>
            </p:nvSpPr>
            <p:spPr bwMode="auto">
              <a:xfrm>
                <a:off x="5003800" y="3595688"/>
                <a:ext cx="60325" cy="79375"/>
              </a:xfrm>
              <a:custGeom>
                <a:avLst/>
                <a:gdLst>
                  <a:gd name="T0" fmla="*/ 76 w 84"/>
                  <a:gd name="T1" fmla="*/ 41 h 113"/>
                  <a:gd name="T2" fmla="*/ 70 w 84"/>
                  <a:gd name="T3" fmla="*/ 32 h 113"/>
                  <a:gd name="T4" fmla="*/ 65 w 84"/>
                  <a:gd name="T5" fmla="*/ 22 h 113"/>
                  <a:gd name="T6" fmla="*/ 61 w 84"/>
                  <a:gd name="T7" fmla="*/ 14 h 113"/>
                  <a:gd name="T8" fmla="*/ 50 w 84"/>
                  <a:gd name="T9" fmla="*/ 10 h 113"/>
                  <a:gd name="T10" fmla="*/ 42 w 84"/>
                  <a:gd name="T11" fmla="*/ 10 h 113"/>
                  <a:gd name="T12" fmla="*/ 36 w 84"/>
                  <a:gd name="T13" fmla="*/ 8 h 113"/>
                  <a:gd name="T14" fmla="*/ 32 w 84"/>
                  <a:gd name="T15" fmla="*/ 1 h 113"/>
                  <a:gd name="T16" fmla="*/ 20 w 84"/>
                  <a:gd name="T17" fmla="*/ 4 h 113"/>
                  <a:gd name="T18" fmla="*/ 14 w 84"/>
                  <a:gd name="T19" fmla="*/ 5 h 113"/>
                  <a:gd name="T20" fmla="*/ 10 w 84"/>
                  <a:gd name="T21" fmla="*/ 8 h 113"/>
                  <a:gd name="T22" fmla="*/ 9 w 84"/>
                  <a:gd name="T23" fmla="*/ 13 h 113"/>
                  <a:gd name="T24" fmla="*/ 4 w 84"/>
                  <a:gd name="T25" fmla="*/ 18 h 113"/>
                  <a:gd name="T26" fmla="*/ 1 w 84"/>
                  <a:gd name="T27" fmla="*/ 27 h 113"/>
                  <a:gd name="T28" fmla="*/ 1 w 84"/>
                  <a:gd name="T29" fmla="*/ 34 h 113"/>
                  <a:gd name="T30" fmla="*/ 5 w 84"/>
                  <a:gd name="T31" fmla="*/ 45 h 113"/>
                  <a:gd name="T32" fmla="*/ 16 w 84"/>
                  <a:gd name="T33" fmla="*/ 51 h 113"/>
                  <a:gd name="T34" fmla="*/ 32 w 84"/>
                  <a:gd name="T35" fmla="*/ 52 h 113"/>
                  <a:gd name="T36" fmla="*/ 33 w 84"/>
                  <a:gd name="T37" fmla="*/ 64 h 113"/>
                  <a:gd name="T38" fmla="*/ 35 w 84"/>
                  <a:gd name="T39" fmla="*/ 74 h 113"/>
                  <a:gd name="T40" fmla="*/ 35 w 84"/>
                  <a:gd name="T41" fmla="*/ 87 h 113"/>
                  <a:gd name="T42" fmla="*/ 38 w 84"/>
                  <a:gd name="T43" fmla="*/ 97 h 113"/>
                  <a:gd name="T44" fmla="*/ 42 w 84"/>
                  <a:gd name="T45" fmla="*/ 108 h 113"/>
                  <a:gd name="T46" fmla="*/ 48 w 84"/>
                  <a:gd name="T47" fmla="*/ 112 h 113"/>
                  <a:gd name="T48" fmla="*/ 57 w 84"/>
                  <a:gd name="T49" fmla="*/ 107 h 113"/>
                  <a:gd name="T50" fmla="*/ 64 w 84"/>
                  <a:gd name="T51" fmla="*/ 96 h 113"/>
                  <a:gd name="T52" fmla="*/ 67 w 84"/>
                  <a:gd name="T53" fmla="*/ 86 h 113"/>
                  <a:gd name="T54" fmla="*/ 70 w 84"/>
                  <a:gd name="T55" fmla="*/ 80 h 113"/>
                  <a:gd name="T56" fmla="*/ 69 w 84"/>
                  <a:gd name="T57" fmla="*/ 64 h 113"/>
                  <a:gd name="T58" fmla="*/ 76 w 84"/>
                  <a:gd name="T59" fmla="*/ 55 h 113"/>
                  <a:gd name="T60" fmla="*/ 81 w 84"/>
                  <a:gd name="T61" fmla="*/ 49 h 113"/>
                  <a:gd name="T62" fmla="*/ 84 w 84"/>
                  <a:gd name="T63" fmla="*/ 41 h 113"/>
                  <a:gd name="T64" fmla="*/ 76 w 84"/>
                  <a:gd name="T65" fmla="*/ 4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113">
                    <a:moveTo>
                      <a:pt x="76" y="42"/>
                    </a:moveTo>
                    <a:cubicBezTo>
                      <a:pt x="74" y="42"/>
                      <a:pt x="76" y="42"/>
                      <a:pt x="76" y="41"/>
                    </a:cubicBezTo>
                    <a:cubicBezTo>
                      <a:pt x="74" y="41"/>
                      <a:pt x="71" y="36"/>
                      <a:pt x="71" y="34"/>
                    </a:cubicBezTo>
                    <a:cubicBezTo>
                      <a:pt x="71" y="34"/>
                      <a:pt x="70" y="32"/>
                      <a:pt x="70" y="32"/>
                    </a:cubicBezTo>
                    <a:cubicBezTo>
                      <a:pt x="70" y="31"/>
                      <a:pt x="68" y="30"/>
                      <a:pt x="69" y="28"/>
                    </a:cubicBezTo>
                    <a:cubicBezTo>
                      <a:pt x="67" y="27"/>
                      <a:pt x="65" y="24"/>
                      <a:pt x="65" y="22"/>
                    </a:cubicBezTo>
                    <a:cubicBezTo>
                      <a:pt x="64" y="22"/>
                      <a:pt x="63" y="19"/>
                      <a:pt x="63" y="18"/>
                    </a:cubicBezTo>
                    <a:cubicBezTo>
                      <a:pt x="62" y="18"/>
                      <a:pt x="61" y="15"/>
                      <a:pt x="61" y="14"/>
                    </a:cubicBezTo>
                    <a:cubicBezTo>
                      <a:pt x="60" y="14"/>
                      <a:pt x="59" y="12"/>
                      <a:pt x="58" y="12"/>
                    </a:cubicBezTo>
                    <a:cubicBezTo>
                      <a:pt x="59" y="10"/>
                      <a:pt x="51" y="10"/>
                      <a:pt x="50" y="10"/>
                    </a:cubicBezTo>
                    <a:cubicBezTo>
                      <a:pt x="50" y="9"/>
                      <a:pt x="49" y="8"/>
                      <a:pt x="48" y="8"/>
                    </a:cubicBezTo>
                    <a:cubicBezTo>
                      <a:pt x="48" y="10"/>
                      <a:pt x="44" y="10"/>
                      <a:pt x="42" y="10"/>
                    </a:cubicBezTo>
                    <a:cubicBezTo>
                      <a:pt x="41" y="10"/>
                      <a:pt x="39" y="10"/>
                      <a:pt x="39" y="8"/>
                    </a:cubicBezTo>
                    <a:cubicBezTo>
                      <a:pt x="38" y="8"/>
                      <a:pt x="37" y="8"/>
                      <a:pt x="36" y="8"/>
                    </a:cubicBezTo>
                    <a:cubicBezTo>
                      <a:pt x="36" y="7"/>
                      <a:pt x="34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2"/>
                      <a:pt x="25" y="0"/>
                      <a:pt x="25" y="1"/>
                    </a:cubicBezTo>
                    <a:cubicBezTo>
                      <a:pt x="24" y="1"/>
                      <a:pt x="20" y="3"/>
                      <a:pt x="20" y="4"/>
                    </a:cubicBezTo>
                    <a:cubicBezTo>
                      <a:pt x="20" y="4"/>
                      <a:pt x="17" y="5"/>
                      <a:pt x="17" y="4"/>
                    </a:cubicBezTo>
                    <a:cubicBezTo>
                      <a:pt x="16" y="4"/>
                      <a:pt x="15" y="4"/>
                      <a:pt x="14" y="5"/>
                    </a:cubicBezTo>
                    <a:cubicBezTo>
                      <a:pt x="14" y="5"/>
                      <a:pt x="13" y="7"/>
                      <a:pt x="12" y="7"/>
                    </a:cubicBezTo>
                    <a:cubicBezTo>
                      <a:pt x="11" y="7"/>
                      <a:pt x="12" y="6"/>
                      <a:pt x="10" y="8"/>
                    </a:cubicBezTo>
                    <a:cubicBezTo>
                      <a:pt x="10" y="9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8" y="14"/>
                      <a:pt x="7" y="16"/>
                      <a:pt x="6" y="16"/>
                    </a:cubicBezTo>
                    <a:cubicBezTo>
                      <a:pt x="5" y="18"/>
                      <a:pt x="5" y="16"/>
                      <a:pt x="4" y="18"/>
                    </a:cubicBezTo>
                    <a:cubicBezTo>
                      <a:pt x="4" y="19"/>
                      <a:pt x="3" y="20"/>
                      <a:pt x="3" y="21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1" y="31"/>
                      <a:pt x="1" y="33"/>
                      <a:pt x="1" y="34"/>
                    </a:cubicBezTo>
                    <a:cubicBezTo>
                      <a:pt x="0" y="34"/>
                      <a:pt x="0" y="37"/>
                      <a:pt x="1" y="37"/>
                    </a:cubicBezTo>
                    <a:cubicBezTo>
                      <a:pt x="1" y="39"/>
                      <a:pt x="4" y="44"/>
                      <a:pt x="5" y="45"/>
                    </a:cubicBezTo>
                    <a:cubicBezTo>
                      <a:pt x="5" y="46"/>
                      <a:pt x="8" y="49"/>
                      <a:pt x="10" y="49"/>
                    </a:cubicBezTo>
                    <a:cubicBezTo>
                      <a:pt x="10" y="50"/>
                      <a:pt x="16" y="52"/>
                      <a:pt x="16" y="51"/>
                    </a:cubicBezTo>
                    <a:cubicBezTo>
                      <a:pt x="18" y="51"/>
                      <a:pt x="26" y="49"/>
                      <a:pt x="27" y="52"/>
                    </a:cubicBezTo>
                    <a:cubicBezTo>
                      <a:pt x="30" y="52"/>
                      <a:pt x="30" y="51"/>
                      <a:pt x="32" y="52"/>
                    </a:cubicBezTo>
                    <a:cubicBezTo>
                      <a:pt x="32" y="54"/>
                      <a:pt x="32" y="58"/>
                      <a:pt x="31" y="59"/>
                    </a:cubicBezTo>
                    <a:cubicBezTo>
                      <a:pt x="31" y="61"/>
                      <a:pt x="32" y="63"/>
                      <a:pt x="33" y="64"/>
                    </a:cubicBezTo>
                    <a:cubicBezTo>
                      <a:pt x="33" y="64"/>
                      <a:pt x="34" y="66"/>
                      <a:pt x="35" y="66"/>
                    </a:cubicBezTo>
                    <a:cubicBezTo>
                      <a:pt x="35" y="69"/>
                      <a:pt x="36" y="71"/>
                      <a:pt x="35" y="74"/>
                    </a:cubicBezTo>
                    <a:cubicBezTo>
                      <a:pt x="35" y="77"/>
                      <a:pt x="34" y="79"/>
                      <a:pt x="34" y="82"/>
                    </a:cubicBezTo>
                    <a:cubicBezTo>
                      <a:pt x="34" y="82"/>
                      <a:pt x="35" y="87"/>
                      <a:pt x="35" y="87"/>
                    </a:cubicBezTo>
                    <a:cubicBezTo>
                      <a:pt x="35" y="89"/>
                      <a:pt x="37" y="91"/>
                      <a:pt x="37" y="94"/>
                    </a:cubicBezTo>
                    <a:cubicBezTo>
                      <a:pt x="37" y="94"/>
                      <a:pt x="38" y="97"/>
                      <a:pt x="38" y="97"/>
                    </a:cubicBezTo>
                    <a:cubicBezTo>
                      <a:pt x="37" y="97"/>
                      <a:pt x="41" y="105"/>
                      <a:pt x="41" y="105"/>
                    </a:cubicBezTo>
                    <a:cubicBezTo>
                      <a:pt x="42" y="105"/>
                      <a:pt x="42" y="108"/>
                      <a:pt x="42" y="108"/>
                    </a:cubicBezTo>
                    <a:cubicBezTo>
                      <a:pt x="42" y="109"/>
                      <a:pt x="43" y="111"/>
                      <a:pt x="43" y="112"/>
                    </a:cubicBezTo>
                    <a:cubicBezTo>
                      <a:pt x="44" y="113"/>
                      <a:pt x="47" y="112"/>
                      <a:pt x="48" y="112"/>
                    </a:cubicBezTo>
                    <a:cubicBezTo>
                      <a:pt x="48" y="112"/>
                      <a:pt x="54" y="111"/>
                      <a:pt x="55" y="111"/>
                    </a:cubicBezTo>
                    <a:cubicBezTo>
                      <a:pt x="55" y="110"/>
                      <a:pt x="57" y="107"/>
                      <a:pt x="57" y="107"/>
                    </a:cubicBezTo>
                    <a:cubicBezTo>
                      <a:pt x="57" y="105"/>
                      <a:pt x="61" y="101"/>
                      <a:pt x="62" y="101"/>
                    </a:cubicBezTo>
                    <a:cubicBezTo>
                      <a:pt x="62" y="100"/>
                      <a:pt x="64" y="96"/>
                      <a:pt x="64" y="96"/>
                    </a:cubicBezTo>
                    <a:cubicBezTo>
                      <a:pt x="64" y="93"/>
                      <a:pt x="65" y="91"/>
                      <a:pt x="65" y="88"/>
                    </a:cubicBezTo>
                    <a:cubicBezTo>
                      <a:pt x="65" y="88"/>
                      <a:pt x="66" y="86"/>
                      <a:pt x="67" y="86"/>
                    </a:cubicBezTo>
                    <a:cubicBezTo>
                      <a:pt x="67" y="85"/>
                      <a:pt x="68" y="85"/>
                      <a:pt x="69" y="85"/>
                    </a:cubicBezTo>
                    <a:cubicBezTo>
                      <a:pt x="69" y="83"/>
                      <a:pt x="70" y="82"/>
                      <a:pt x="70" y="80"/>
                    </a:cubicBezTo>
                    <a:cubicBezTo>
                      <a:pt x="71" y="80"/>
                      <a:pt x="69" y="73"/>
                      <a:pt x="69" y="73"/>
                    </a:cubicBezTo>
                    <a:cubicBezTo>
                      <a:pt x="68" y="73"/>
                      <a:pt x="69" y="65"/>
                      <a:pt x="69" y="64"/>
                    </a:cubicBezTo>
                    <a:cubicBezTo>
                      <a:pt x="68" y="64"/>
                      <a:pt x="73" y="59"/>
                      <a:pt x="72" y="59"/>
                    </a:cubicBezTo>
                    <a:cubicBezTo>
                      <a:pt x="73" y="58"/>
                      <a:pt x="75" y="56"/>
                      <a:pt x="76" y="55"/>
                    </a:cubicBezTo>
                    <a:cubicBezTo>
                      <a:pt x="77" y="54"/>
                      <a:pt x="79" y="52"/>
                      <a:pt x="79" y="51"/>
                    </a:cubicBezTo>
                    <a:cubicBezTo>
                      <a:pt x="80" y="51"/>
                      <a:pt x="80" y="50"/>
                      <a:pt x="81" y="49"/>
                    </a:cubicBezTo>
                    <a:cubicBezTo>
                      <a:pt x="81" y="49"/>
                      <a:pt x="81" y="47"/>
                      <a:pt x="82" y="47"/>
                    </a:cubicBezTo>
                    <a:cubicBezTo>
                      <a:pt x="82" y="45"/>
                      <a:pt x="84" y="44"/>
                      <a:pt x="84" y="41"/>
                    </a:cubicBezTo>
                    <a:cubicBezTo>
                      <a:pt x="82" y="42"/>
                      <a:pt x="80" y="42"/>
                      <a:pt x="78" y="42"/>
                    </a:cubicBezTo>
                    <a:cubicBezTo>
                      <a:pt x="78" y="42"/>
                      <a:pt x="77" y="42"/>
                      <a:pt x="7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85"/>
              <p:cNvSpPr>
                <a:spLocks/>
              </p:cNvSpPr>
              <p:nvPr/>
            </p:nvSpPr>
            <p:spPr bwMode="auto">
              <a:xfrm>
                <a:off x="4956175" y="3611563"/>
                <a:ext cx="1587" cy="1587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86"/>
              <p:cNvSpPr>
                <a:spLocks/>
              </p:cNvSpPr>
              <p:nvPr/>
            </p:nvSpPr>
            <p:spPr bwMode="auto">
              <a:xfrm>
                <a:off x="4959350" y="3611563"/>
                <a:ext cx="6350" cy="3175"/>
              </a:xfrm>
              <a:custGeom>
                <a:avLst/>
                <a:gdLst>
                  <a:gd name="T0" fmla="*/ 2 w 9"/>
                  <a:gd name="T1" fmla="*/ 0 h 4"/>
                  <a:gd name="T2" fmla="*/ 0 w 9"/>
                  <a:gd name="T3" fmla="*/ 0 h 4"/>
                  <a:gd name="T4" fmla="*/ 3 w 9"/>
                  <a:gd name="T5" fmla="*/ 2 h 4"/>
                  <a:gd name="T6" fmla="*/ 7 w 9"/>
                  <a:gd name="T7" fmla="*/ 4 h 4"/>
                  <a:gd name="T8" fmla="*/ 7 w 9"/>
                  <a:gd name="T9" fmla="*/ 2 h 4"/>
                  <a:gd name="T10" fmla="*/ 2 w 9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2" y="0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2" y="2"/>
                      <a:pt x="3" y="2"/>
                    </a:cubicBezTo>
                    <a:cubicBezTo>
                      <a:pt x="4" y="3"/>
                      <a:pt x="5" y="4"/>
                      <a:pt x="7" y="4"/>
                    </a:cubicBezTo>
                    <a:cubicBezTo>
                      <a:pt x="9" y="4"/>
                      <a:pt x="7" y="2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7"/>
              <p:cNvSpPr>
                <a:spLocks/>
              </p:cNvSpPr>
              <p:nvPr/>
            </p:nvSpPr>
            <p:spPr bwMode="auto">
              <a:xfrm>
                <a:off x="4965700" y="3614738"/>
                <a:ext cx="4762" cy="1587"/>
              </a:xfrm>
              <a:custGeom>
                <a:avLst/>
                <a:gdLst>
                  <a:gd name="T0" fmla="*/ 6 w 8"/>
                  <a:gd name="T1" fmla="*/ 0 h 2"/>
                  <a:gd name="T2" fmla="*/ 6 w 8"/>
                  <a:gd name="T3" fmla="*/ 1 h 2"/>
                  <a:gd name="T4" fmla="*/ 2 w 8"/>
                  <a:gd name="T5" fmla="*/ 0 h 2"/>
                  <a:gd name="T6" fmla="*/ 3 w 8"/>
                  <a:gd name="T7" fmla="*/ 1 h 2"/>
                  <a:gd name="T8" fmla="*/ 0 w 8"/>
                  <a:gd name="T9" fmla="*/ 1 h 2"/>
                  <a:gd name="T10" fmla="*/ 3 w 8"/>
                  <a:gd name="T11" fmla="*/ 2 h 2"/>
                  <a:gd name="T12" fmla="*/ 8 w 8"/>
                  <a:gd name="T13" fmla="*/ 2 h 2"/>
                  <a:gd name="T14" fmla="*/ 6 w 8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5" y="1"/>
                      <a:pt x="6" y="0"/>
                      <a:pt x="6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0" y="2"/>
                      <a:pt x="3" y="2"/>
                      <a:pt x="3" y="2"/>
                    </a:cubicBezTo>
                    <a:cubicBezTo>
                      <a:pt x="5" y="2"/>
                      <a:pt x="6" y="2"/>
                      <a:pt x="8" y="2"/>
                    </a:cubicBezTo>
                    <a:cubicBezTo>
                      <a:pt x="8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88"/>
              <p:cNvSpPr>
                <a:spLocks/>
              </p:cNvSpPr>
              <p:nvPr/>
            </p:nvSpPr>
            <p:spPr bwMode="auto">
              <a:xfrm>
                <a:off x="4960938" y="3616325"/>
                <a:ext cx="1587" cy="158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89"/>
              <p:cNvSpPr>
                <a:spLocks/>
              </p:cNvSpPr>
              <p:nvPr/>
            </p:nvSpPr>
            <p:spPr bwMode="auto">
              <a:xfrm>
                <a:off x="4962525" y="3616325"/>
                <a:ext cx="1587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0"/>
              <p:cNvSpPr>
                <a:spLocks/>
              </p:cNvSpPr>
              <p:nvPr/>
            </p:nvSpPr>
            <p:spPr bwMode="auto">
              <a:xfrm>
                <a:off x="4972050" y="3616325"/>
                <a:ext cx="1587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91"/>
              <p:cNvSpPr>
                <a:spLocks/>
              </p:cNvSpPr>
              <p:nvPr/>
            </p:nvSpPr>
            <p:spPr bwMode="auto">
              <a:xfrm>
                <a:off x="4972050" y="3616325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92"/>
              <p:cNvSpPr>
                <a:spLocks/>
              </p:cNvSpPr>
              <p:nvPr/>
            </p:nvSpPr>
            <p:spPr bwMode="auto">
              <a:xfrm>
                <a:off x="4967288" y="3622675"/>
                <a:ext cx="1587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93"/>
              <p:cNvSpPr>
                <a:spLocks/>
              </p:cNvSpPr>
              <p:nvPr/>
            </p:nvSpPr>
            <p:spPr bwMode="auto">
              <a:xfrm>
                <a:off x="5060950" y="3651250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54340" y="2892282"/>
              <a:ext cx="781160" cy="540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2233812" y="1803780"/>
            <a:ext cx="3535167" cy="46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9" b="1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加党务工作者编制配置</a:t>
            </a:r>
            <a:endParaRPr lang="en-US" altLang="zh-CN" sz="2399" b="1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2384393" y="2268694"/>
            <a:ext cx="9065208" cy="137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106352" y="4171950"/>
            <a:ext cx="1343249" cy="1349835"/>
            <a:chOff x="3963486" y="3677648"/>
            <a:chExt cx="1813198" cy="1822088"/>
          </a:xfrm>
        </p:grpSpPr>
        <p:grpSp>
          <p:nvGrpSpPr>
            <p:cNvPr id="48" name="组合 47"/>
            <p:cNvGrpSpPr/>
            <p:nvPr/>
          </p:nvGrpSpPr>
          <p:grpSpPr>
            <a:xfrm rot="16200000">
              <a:off x="3959041" y="3682093"/>
              <a:ext cx="1822088" cy="1813198"/>
              <a:chOff x="6712311" y="972457"/>
              <a:chExt cx="1822088" cy="1813198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6712311" y="2017486"/>
                <a:ext cx="1822088" cy="768169"/>
              </a:xfrm>
              <a:custGeom>
                <a:avLst/>
                <a:gdLst>
                  <a:gd name="connsiteX0" fmla="*/ 0 w 1822088"/>
                  <a:gd name="connsiteY0" fmla="*/ 0 h 768169"/>
                  <a:gd name="connsiteX1" fmla="*/ 1822088 w 1822088"/>
                  <a:gd name="connsiteY1" fmla="*/ 0 h 768169"/>
                  <a:gd name="connsiteX2" fmla="*/ 1053919 w 1822088"/>
                  <a:gd name="connsiteY2" fmla="*/ 768169 h 768169"/>
                  <a:gd name="connsiteX3" fmla="*/ 0 w 1822088"/>
                  <a:gd name="connsiteY3" fmla="*/ 768169 h 768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2088" h="768169">
                    <a:moveTo>
                      <a:pt x="0" y="0"/>
                    </a:moveTo>
                    <a:lnTo>
                      <a:pt x="1822088" y="0"/>
                    </a:lnTo>
                    <a:lnTo>
                      <a:pt x="1053919" y="768169"/>
                    </a:lnTo>
                    <a:lnTo>
                      <a:pt x="0" y="768169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直角三角形 51"/>
              <p:cNvSpPr/>
              <p:nvPr/>
            </p:nvSpPr>
            <p:spPr>
              <a:xfrm rot="5400000">
                <a:off x="7766230" y="2017486"/>
                <a:ext cx="768169" cy="768169"/>
              </a:xfrm>
              <a:prstGeom prst="rtTriangle">
                <a:avLst/>
              </a:prstGeom>
              <a:solidFill>
                <a:srgbClr val="4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 rot="5400000">
                <a:off x="7623355" y="1115332"/>
                <a:ext cx="1053919" cy="76816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9" name="Freeform 275"/>
            <p:cNvSpPr>
              <a:spLocks noEditPoints="1"/>
            </p:cNvSpPr>
            <p:nvPr/>
          </p:nvSpPr>
          <p:spPr bwMode="auto">
            <a:xfrm>
              <a:off x="5171470" y="4753360"/>
              <a:ext cx="442258" cy="438831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33 w 288"/>
                <a:gd name="T11" fmla="*/ 131 h 288"/>
                <a:gd name="T12" fmla="*/ 230 w 288"/>
                <a:gd name="T13" fmla="*/ 134 h 288"/>
                <a:gd name="T14" fmla="*/ 189 w 288"/>
                <a:gd name="T15" fmla="*/ 161 h 288"/>
                <a:gd name="T16" fmla="*/ 187 w 288"/>
                <a:gd name="T17" fmla="*/ 165 h 288"/>
                <a:gd name="T18" fmla="*/ 188 w 288"/>
                <a:gd name="T19" fmla="*/ 166 h 288"/>
                <a:gd name="T20" fmla="*/ 205 w 288"/>
                <a:gd name="T21" fmla="*/ 218 h 288"/>
                <a:gd name="T22" fmla="*/ 206 w 288"/>
                <a:gd name="T23" fmla="*/ 223 h 288"/>
                <a:gd name="T24" fmla="*/ 205 w 288"/>
                <a:gd name="T25" fmla="*/ 229 h 288"/>
                <a:gd name="T26" fmla="*/ 198 w 288"/>
                <a:gd name="T27" fmla="*/ 232 h 288"/>
                <a:gd name="T28" fmla="*/ 198 w 288"/>
                <a:gd name="T29" fmla="*/ 232 h 288"/>
                <a:gd name="T30" fmla="*/ 190 w 288"/>
                <a:gd name="T31" fmla="*/ 229 h 288"/>
                <a:gd name="T32" fmla="*/ 148 w 288"/>
                <a:gd name="T33" fmla="*/ 195 h 288"/>
                <a:gd name="T34" fmla="*/ 146 w 288"/>
                <a:gd name="T35" fmla="*/ 194 h 288"/>
                <a:gd name="T36" fmla="*/ 144 w 288"/>
                <a:gd name="T37" fmla="*/ 195 h 288"/>
                <a:gd name="T38" fmla="*/ 104 w 288"/>
                <a:gd name="T39" fmla="*/ 229 h 288"/>
                <a:gd name="T40" fmla="*/ 96 w 288"/>
                <a:gd name="T41" fmla="*/ 232 h 288"/>
                <a:gd name="T42" fmla="*/ 89 w 288"/>
                <a:gd name="T43" fmla="*/ 229 h 288"/>
                <a:gd name="T44" fmla="*/ 87 w 288"/>
                <a:gd name="T45" fmla="*/ 223 h 288"/>
                <a:gd name="T46" fmla="*/ 88 w 288"/>
                <a:gd name="T47" fmla="*/ 218 h 288"/>
                <a:gd name="T48" fmla="*/ 104 w 288"/>
                <a:gd name="T49" fmla="*/ 166 h 288"/>
                <a:gd name="T50" fmla="*/ 104 w 288"/>
                <a:gd name="T51" fmla="*/ 165 h 288"/>
                <a:gd name="T52" fmla="*/ 102 w 288"/>
                <a:gd name="T53" fmla="*/ 161 h 288"/>
                <a:gd name="T54" fmla="*/ 61 w 288"/>
                <a:gd name="T55" fmla="*/ 134 h 288"/>
                <a:gd name="T56" fmla="*/ 58 w 288"/>
                <a:gd name="T57" fmla="*/ 131 h 288"/>
                <a:gd name="T58" fmla="*/ 56 w 288"/>
                <a:gd name="T59" fmla="*/ 125 h 288"/>
                <a:gd name="T60" fmla="*/ 57 w 288"/>
                <a:gd name="T61" fmla="*/ 120 h 288"/>
                <a:gd name="T62" fmla="*/ 61 w 288"/>
                <a:gd name="T63" fmla="*/ 117 h 288"/>
                <a:gd name="T64" fmla="*/ 67 w 288"/>
                <a:gd name="T65" fmla="*/ 116 h 288"/>
                <a:gd name="T66" fmla="*/ 118 w 288"/>
                <a:gd name="T67" fmla="*/ 116 h 288"/>
                <a:gd name="T68" fmla="*/ 120 w 288"/>
                <a:gd name="T69" fmla="*/ 115 h 288"/>
                <a:gd name="T70" fmla="*/ 122 w 288"/>
                <a:gd name="T71" fmla="*/ 113 h 288"/>
                <a:gd name="T72" fmla="*/ 136 w 288"/>
                <a:gd name="T73" fmla="*/ 61 h 288"/>
                <a:gd name="T74" fmla="*/ 138 w 288"/>
                <a:gd name="T75" fmla="*/ 56 h 288"/>
                <a:gd name="T76" fmla="*/ 146 w 288"/>
                <a:gd name="T77" fmla="*/ 52 h 288"/>
                <a:gd name="T78" fmla="*/ 153 w 288"/>
                <a:gd name="T79" fmla="*/ 56 h 288"/>
                <a:gd name="T80" fmla="*/ 155 w 288"/>
                <a:gd name="T81" fmla="*/ 61 h 288"/>
                <a:gd name="T82" fmla="*/ 170 w 288"/>
                <a:gd name="T83" fmla="*/ 113 h 288"/>
                <a:gd name="T84" fmla="*/ 171 w 288"/>
                <a:gd name="T85" fmla="*/ 115 h 288"/>
                <a:gd name="T86" fmla="*/ 174 w 288"/>
                <a:gd name="T87" fmla="*/ 116 h 288"/>
                <a:gd name="T88" fmla="*/ 224 w 288"/>
                <a:gd name="T89" fmla="*/ 116 h 288"/>
                <a:gd name="T90" fmla="*/ 229 w 288"/>
                <a:gd name="T91" fmla="*/ 117 h 288"/>
                <a:gd name="T92" fmla="*/ 234 w 288"/>
                <a:gd name="T93" fmla="*/ 120 h 288"/>
                <a:gd name="T94" fmla="*/ 236 w 288"/>
                <a:gd name="T95" fmla="*/ 125 h 288"/>
                <a:gd name="T96" fmla="*/ 233 w 288"/>
                <a:gd name="T97" fmla="*/ 13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33" y="131"/>
                  </a:moveTo>
                  <a:cubicBezTo>
                    <a:pt x="232" y="133"/>
                    <a:pt x="231" y="134"/>
                    <a:pt x="230" y="134"/>
                  </a:cubicBezTo>
                  <a:cubicBezTo>
                    <a:pt x="189" y="161"/>
                    <a:pt x="189" y="161"/>
                    <a:pt x="189" y="161"/>
                  </a:cubicBezTo>
                  <a:cubicBezTo>
                    <a:pt x="188" y="161"/>
                    <a:pt x="187" y="164"/>
                    <a:pt x="187" y="165"/>
                  </a:cubicBezTo>
                  <a:cubicBezTo>
                    <a:pt x="187" y="165"/>
                    <a:pt x="187" y="166"/>
                    <a:pt x="188" y="166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6" y="220"/>
                    <a:pt x="206" y="221"/>
                    <a:pt x="206" y="223"/>
                  </a:cubicBezTo>
                  <a:cubicBezTo>
                    <a:pt x="206" y="225"/>
                    <a:pt x="206" y="227"/>
                    <a:pt x="205" y="229"/>
                  </a:cubicBezTo>
                  <a:cubicBezTo>
                    <a:pt x="203" y="231"/>
                    <a:pt x="200" y="232"/>
                    <a:pt x="198" y="232"/>
                  </a:cubicBezTo>
                  <a:cubicBezTo>
                    <a:pt x="198" y="232"/>
                    <a:pt x="198" y="232"/>
                    <a:pt x="198" y="232"/>
                  </a:cubicBezTo>
                  <a:cubicBezTo>
                    <a:pt x="194" y="232"/>
                    <a:pt x="192" y="230"/>
                    <a:pt x="190" y="229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94"/>
                    <a:pt x="147" y="194"/>
                    <a:pt x="146" y="194"/>
                  </a:cubicBezTo>
                  <a:cubicBezTo>
                    <a:pt x="145" y="194"/>
                    <a:pt x="144" y="194"/>
                    <a:pt x="144" y="195"/>
                  </a:cubicBezTo>
                  <a:cubicBezTo>
                    <a:pt x="104" y="229"/>
                    <a:pt x="104" y="229"/>
                    <a:pt x="104" y="229"/>
                  </a:cubicBezTo>
                  <a:cubicBezTo>
                    <a:pt x="102" y="230"/>
                    <a:pt x="100" y="232"/>
                    <a:pt x="96" y="232"/>
                  </a:cubicBezTo>
                  <a:cubicBezTo>
                    <a:pt x="94" y="232"/>
                    <a:pt x="91" y="231"/>
                    <a:pt x="89" y="229"/>
                  </a:cubicBezTo>
                  <a:cubicBezTo>
                    <a:pt x="88" y="226"/>
                    <a:pt x="87" y="224"/>
                    <a:pt x="87" y="223"/>
                  </a:cubicBezTo>
                  <a:cubicBezTo>
                    <a:pt x="87" y="221"/>
                    <a:pt x="88" y="220"/>
                    <a:pt x="88" y="218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4" y="166"/>
                    <a:pt x="104" y="166"/>
                    <a:pt x="104" y="165"/>
                  </a:cubicBezTo>
                  <a:cubicBezTo>
                    <a:pt x="104" y="164"/>
                    <a:pt x="103" y="162"/>
                    <a:pt x="102" y="16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59" y="133"/>
                    <a:pt x="58" y="131"/>
                  </a:cubicBezTo>
                  <a:cubicBezTo>
                    <a:pt x="57" y="130"/>
                    <a:pt x="56" y="128"/>
                    <a:pt x="56" y="125"/>
                  </a:cubicBezTo>
                  <a:cubicBezTo>
                    <a:pt x="56" y="123"/>
                    <a:pt x="56" y="121"/>
                    <a:pt x="57" y="120"/>
                  </a:cubicBezTo>
                  <a:cubicBezTo>
                    <a:pt x="59" y="119"/>
                    <a:pt x="60" y="118"/>
                    <a:pt x="61" y="117"/>
                  </a:cubicBezTo>
                  <a:cubicBezTo>
                    <a:pt x="63" y="116"/>
                    <a:pt x="65" y="116"/>
                    <a:pt x="67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9" y="116"/>
                    <a:pt x="120" y="115"/>
                  </a:cubicBezTo>
                  <a:cubicBezTo>
                    <a:pt x="121" y="115"/>
                    <a:pt x="121" y="114"/>
                    <a:pt x="122" y="113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7" y="59"/>
                    <a:pt x="137" y="57"/>
                    <a:pt x="138" y="56"/>
                  </a:cubicBezTo>
                  <a:cubicBezTo>
                    <a:pt x="139" y="54"/>
                    <a:pt x="142" y="52"/>
                    <a:pt x="146" y="52"/>
                  </a:cubicBezTo>
                  <a:cubicBezTo>
                    <a:pt x="150" y="52"/>
                    <a:pt x="152" y="54"/>
                    <a:pt x="153" y="56"/>
                  </a:cubicBezTo>
                  <a:cubicBezTo>
                    <a:pt x="154" y="57"/>
                    <a:pt x="154" y="59"/>
                    <a:pt x="155" y="61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70" y="114"/>
                    <a:pt x="170" y="115"/>
                    <a:pt x="171" y="115"/>
                  </a:cubicBezTo>
                  <a:cubicBezTo>
                    <a:pt x="172" y="116"/>
                    <a:pt x="173" y="116"/>
                    <a:pt x="17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6" y="116"/>
                    <a:pt x="227" y="116"/>
                    <a:pt x="229" y="117"/>
                  </a:cubicBezTo>
                  <a:cubicBezTo>
                    <a:pt x="230" y="117"/>
                    <a:pt x="232" y="118"/>
                    <a:pt x="234" y="120"/>
                  </a:cubicBezTo>
                  <a:cubicBezTo>
                    <a:pt x="235" y="121"/>
                    <a:pt x="236" y="123"/>
                    <a:pt x="236" y="125"/>
                  </a:cubicBezTo>
                  <a:cubicBezTo>
                    <a:pt x="236" y="128"/>
                    <a:pt x="234" y="130"/>
                    <a:pt x="233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149331" y="3794113"/>
              <a:ext cx="781160" cy="540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TextBox 16"/>
          <p:cNvSpPr txBox="1"/>
          <p:nvPr/>
        </p:nvSpPr>
        <p:spPr>
          <a:xfrm>
            <a:off x="6844931" y="5195022"/>
            <a:ext cx="3730475" cy="46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9" b="1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加强党务工作者工作能力</a:t>
            </a:r>
            <a:endParaRPr lang="en-US" altLang="zh-CN" sz="2399" b="1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7"/>
          <p:cNvSpPr txBox="1"/>
          <p:nvPr/>
        </p:nvSpPr>
        <p:spPr>
          <a:xfrm>
            <a:off x="742950" y="3950505"/>
            <a:ext cx="9195957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主动参加某某市委党校组织的各类培训，每年不少于</a:t>
            </a:r>
            <a:r>
              <a:rPr lang="en-US" altLang="zh-CN" dirty="0"/>
              <a:t>2</a:t>
            </a:r>
            <a:r>
              <a:rPr lang="zh-CN" altLang="en-US" dirty="0"/>
              <a:t>次；邀请党校老师到公司上党课，每年至少</a:t>
            </a:r>
            <a:r>
              <a:rPr lang="en-US" altLang="zh-CN" dirty="0"/>
              <a:t>1</a:t>
            </a:r>
            <a:r>
              <a:rPr lang="zh-CN" altLang="en-US" dirty="0"/>
              <a:t>次；与业务合作单位、政府部门等相关党组织加强沟通联系，共同组织联谊、公益等活动，促进党务工作者交流学习，增强党务工作能力；寻找党员中专业人才充实到支委会中，改善公司党建工作质量。</a:t>
            </a:r>
          </a:p>
        </p:txBody>
      </p:sp>
    </p:spTree>
    <p:extLst>
      <p:ext uri="{BB962C8B-B14F-4D97-AF65-F5344CB8AC3E}">
        <p14:creationId xmlns:p14="http://schemas.microsoft.com/office/powerpoint/2010/main" xmlns="" val="1521918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5" grpId="0"/>
      <p:bldP spid="46" grpId="0"/>
      <p:bldP spid="54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20" name="TextBox 54"/>
          <p:cNvSpPr txBox="1"/>
          <p:nvPr/>
        </p:nvSpPr>
        <p:spPr>
          <a:xfrm>
            <a:off x="1511596" y="336467"/>
            <a:ext cx="85491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3.4 </a:t>
            </a:r>
            <a:r>
              <a:rPr lang="zh-CN" altLang="en-US" dirty="0"/>
              <a:t>创新基层党建工作模式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61724" y="1957399"/>
            <a:ext cx="10453976" cy="461665"/>
            <a:chOff x="3752850" y="1025322"/>
            <a:chExt cx="10453976" cy="461665"/>
          </a:xfrm>
        </p:grpSpPr>
        <p:sp>
          <p:nvSpPr>
            <p:cNvPr id="22" name="矩形 21"/>
            <p:cNvSpPr/>
            <p:nvPr/>
          </p:nvSpPr>
          <p:spPr>
            <a:xfrm>
              <a:off x="3752850" y="1025322"/>
              <a:ext cx="3280741" cy="461665"/>
            </a:xfrm>
            <a:prstGeom prst="rect">
              <a:avLst/>
            </a:prstGeom>
            <a:solidFill>
              <a:srgbClr val="CC0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创新学习方式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752850" y="1486987"/>
              <a:ext cx="10453976" cy="0"/>
            </a:xfrm>
            <a:prstGeom prst="line">
              <a:avLst/>
            </a:prstGeom>
            <a:ln>
              <a:solidFill>
                <a:srgbClr val="CC0B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861723" y="2476214"/>
            <a:ext cx="10606377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在坚持原有的学习方式的基础上，增加举办读书交流会会，撰写读书笔记，开展特色组织生活，创新学习方式。把专题教育融入经常性学习教育之中，努力适应新的形势，新的变化。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861723" y="3440580"/>
            <a:ext cx="10530176" cy="461665"/>
            <a:chOff x="3752850" y="2939847"/>
            <a:chExt cx="10530176" cy="461665"/>
          </a:xfrm>
        </p:grpSpPr>
        <p:sp>
          <p:nvSpPr>
            <p:cNvPr id="26" name="矩形 25"/>
            <p:cNvSpPr/>
            <p:nvPr/>
          </p:nvSpPr>
          <p:spPr>
            <a:xfrm>
              <a:off x="3752850" y="2939847"/>
              <a:ext cx="3280741" cy="461665"/>
            </a:xfrm>
            <a:prstGeom prst="rect">
              <a:avLst/>
            </a:prstGeom>
            <a:solidFill>
              <a:srgbClr val="CC0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加强联系群团组织</a:t>
              </a:r>
              <a:endParaRPr lang="en-US" altLang="zh-CN" sz="2400" dirty="0">
                <a:latin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752850" y="3401512"/>
              <a:ext cx="10530176" cy="0"/>
            </a:xfrm>
            <a:prstGeom prst="line">
              <a:avLst/>
            </a:prstGeom>
            <a:ln>
              <a:solidFill>
                <a:srgbClr val="CC0B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861721" y="3997143"/>
            <a:ext cx="10606378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加强党、团、工会的组织建设，发挥好党组织的核心领导作用、共青团的后备军作用、工会的桥梁纽带作用。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61721" y="4689640"/>
            <a:ext cx="10530178" cy="461665"/>
            <a:chOff x="3752850" y="4854372"/>
            <a:chExt cx="10530178" cy="461665"/>
          </a:xfrm>
        </p:grpSpPr>
        <p:sp>
          <p:nvSpPr>
            <p:cNvPr id="30" name="矩形 29"/>
            <p:cNvSpPr/>
            <p:nvPr/>
          </p:nvSpPr>
          <p:spPr>
            <a:xfrm>
              <a:off x="3752850" y="4854372"/>
              <a:ext cx="3280741" cy="461665"/>
            </a:xfrm>
            <a:prstGeom prst="rect">
              <a:avLst/>
            </a:prstGeom>
            <a:solidFill>
              <a:srgbClr val="CC0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业务与党建相结合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752850" y="5316037"/>
              <a:ext cx="10530178" cy="0"/>
            </a:xfrm>
            <a:prstGeom prst="line">
              <a:avLst/>
            </a:prstGeom>
            <a:ln>
              <a:solidFill>
                <a:srgbClr val="CC0B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861720" y="5246555"/>
            <a:ext cx="10606379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ts val="2500"/>
              </a:lnSpc>
              <a:defRPr sz="160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将业务督导与党建指导相结合，党委班子每人至少确定</a:t>
            </a:r>
            <a:r>
              <a:rPr lang="en-US" altLang="zh-CN" dirty="0"/>
              <a:t>1</a:t>
            </a:r>
            <a:r>
              <a:rPr lang="zh-CN" altLang="en-US" dirty="0"/>
              <a:t>家四级机构挂钩联系点，每年至少</a:t>
            </a:r>
            <a:r>
              <a:rPr lang="en-US" altLang="zh-CN" dirty="0"/>
              <a:t>6</a:t>
            </a:r>
            <a:r>
              <a:rPr lang="zh-CN" altLang="en-US" dirty="0"/>
              <a:t>次到联系点调研指导，切实了解基层的难处，帮助四级机构解决实际困难。</a:t>
            </a:r>
          </a:p>
        </p:txBody>
      </p:sp>
    </p:spTree>
    <p:extLst>
      <p:ext uri="{BB962C8B-B14F-4D97-AF65-F5344CB8AC3E}">
        <p14:creationId xmlns:p14="http://schemas.microsoft.com/office/powerpoint/2010/main" xmlns="" val="524073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8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8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8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8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8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8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8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3864624" y="1278044"/>
            <a:ext cx="8327377" cy="3751156"/>
          </a:xfrm>
          <a:prstGeom prst="rect">
            <a:avLst/>
          </a:prstGeom>
          <a:solidFill>
            <a:schemeClr val="bg2">
              <a:alpha val="7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0388" y="2662420"/>
            <a:ext cx="6622149" cy="183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93" y="913852"/>
            <a:ext cx="4441856" cy="599396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43076" y="1207659"/>
            <a:ext cx="1490681" cy="101970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后 记</a:t>
            </a:r>
          </a:p>
        </p:txBody>
      </p:sp>
    </p:spTree>
    <p:extLst>
      <p:ext uri="{BB962C8B-B14F-4D97-AF65-F5344CB8AC3E}">
        <p14:creationId xmlns:p14="http://schemas.microsoft.com/office/powerpoint/2010/main" xmlns="" val="30912669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4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67A808F-D763-4AEB-814D-65F173158D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5643242"/>
            <a:ext cx="12196763" cy="1213865"/>
          </a:xfrm>
          <a:prstGeom prst="rect">
            <a:avLst/>
          </a:prstGeom>
        </p:spPr>
      </p:pic>
      <p:pic>
        <p:nvPicPr>
          <p:cNvPr id="9" name="Picture 6" descr="C:\Users\PC\Desktop\zqq\20158_0011_7.png">
            <a:extLst>
              <a:ext uri="{FF2B5EF4-FFF2-40B4-BE49-F238E27FC236}">
                <a16:creationId xmlns:a16="http://schemas.microsoft.com/office/drawing/2014/main" xmlns="" id="{9AFCF2B1-915E-40DD-88DE-DD819AD36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75000"/>
                    </a14:imgEffect>
                    <a14:imgEffect>
                      <a14:brightnessContrast bright="20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319831"/>
            <a:ext cx="2175043" cy="253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300DEC2-0E61-47F2-ADFB-7CA1537FE6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20000"/>
                    </a14:imgEffect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340804" y="3012775"/>
            <a:ext cx="3851196" cy="383632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75043" y="1127278"/>
            <a:ext cx="7896058" cy="550325"/>
            <a:chOff x="2175043" y="1127278"/>
            <a:chExt cx="7896058" cy="550325"/>
          </a:xfrm>
        </p:grpSpPr>
        <p:grpSp>
          <p:nvGrpSpPr>
            <p:cNvPr id="12" name="组合 11"/>
            <p:cNvGrpSpPr/>
            <p:nvPr/>
          </p:nvGrpSpPr>
          <p:grpSpPr>
            <a:xfrm>
              <a:off x="2175043" y="1127278"/>
              <a:ext cx="7896058" cy="521989"/>
              <a:chOff x="1797050" y="596649"/>
              <a:chExt cx="5922043" cy="391492"/>
            </a:xfrm>
          </p:grpSpPr>
          <p:sp>
            <p:nvSpPr>
              <p:cNvPr id="13" name="矩形: 同侧圆角 3"/>
              <p:cNvSpPr/>
              <p:nvPr/>
            </p:nvSpPr>
            <p:spPr>
              <a:xfrm>
                <a:off x="2009239" y="596649"/>
                <a:ext cx="1177970" cy="391492"/>
              </a:xfrm>
              <a:prstGeom prst="round2SameRect">
                <a:avLst>
                  <a:gd name="adj1" fmla="val 30555"/>
                  <a:gd name="adj2" fmla="val 0"/>
                </a:avLst>
              </a:prstGeom>
              <a:solidFill>
                <a:srgbClr val="CC0B1C"/>
              </a:solidFill>
              <a:ln w="6350">
                <a:solidFill>
                  <a:srgbClr val="F4E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 defTabSz="1219170">
                  <a:defRPr/>
                </a:pPr>
                <a:r>
                  <a:rPr lang="zh-CN" altLang="en-US" sz="2667" b="1" kern="0" dirty="0">
                    <a:solidFill>
                      <a:schemeClr val="bg1"/>
                    </a:solidFill>
                    <a:effectLst>
                      <a:outerShdw blurRad="63500" dist="63500" dir="2700000" algn="tl">
                        <a:srgbClr val="000000">
                          <a:alpha val="30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1797050" y="988141"/>
                <a:ext cx="5922043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4028588" y="1215938"/>
              <a:ext cx="13040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2415022" y="2079427"/>
            <a:ext cx="4578817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3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  <a:endParaRPr lang="en-US" altLang="zh-CN" sz="3600" b="1" kern="0" dirty="0">
              <a:ln w="12700">
                <a:solidFill>
                  <a:schemeClr val="bg1"/>
                </a:solidFill>
              </a:ln>
              <a:gradFill flip="none" rotWithShape="1">
                <a:gsLst>
                  <a:gs pos="76000">
                    <a:srgbClr val="FF0000"/>
                  </a:gs>
                  <a:gs pos="0">
                    <a:srgbClr val="FFC000"/>
                  </a:gs>
                  <a:gs pos="91000">
                    <a:srgbClr val="C00000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2212665" y="4251399"/>
            <a:ext cx="6395076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3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下一步工作思路和主要措施</a:t>
            </a:r>
            <a:endParaRPr lang="en-US" altLang="zh-CN" sz="3600" b="1" kern="0" dirty="0">
              <a:ln w="12700">
                <a:solidFill>
                  <a:schemeClr val="bg1"/>
                </a:solidFill>
              </a:ln>
              <a:gradFill flip="none" rotWithShape="1">
                <a:gsLst>
                  <a:gs pos="76000">
                    <a:srgbClr val="FF0000"/>
                  </a:gs>
                  <a:gs pos="0">
                    <a:srgbClr val="FFC000"/>
                  </a:gs>
                  <a:gs pos="91000">
                    <a:srgbClr val="C00000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2434954" y="3171954"/>
            <a:ext cx="5154227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36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  <a:endParaRPr lang="en-US" altLang="zh-CN" sz="3600" b="1" kern="0" dirty="0">
              <a:ln w="12700">
                <a:solidFill>
                  <a:schemeClr val="bg1"/>
                </a:solidFill>
              </a:ln>
              <a:gradFill flip="none" rotWithShape="1">
                <a:gsLst>
                  <a:gs pos="76000">
                    <a:srgbClr val="FF0000"/>
                  </a:gs>
                  <a:gs pos="0">
                    <a:srgbClr val="FFC000"/>
                  </a:gs>
                  <a:gs pos="91000">
                    <a:srgbClr val="C00000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8107" y="2529558"/>
            <a:ext cx="559885" cy="559881"/>
          </a:xfrm>
          <a:prstGeom prst="ellipse">
            <a:avLst/>
          </a:prstGeom>
          <a:solidFill>
            <a:srgbClr val="CC0B1C"/>
          </a:solidFill>
          <a:ln w="6350">
            <a:solidFill>
              <a:srgbClr val="F4E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9170">
              <a:defRPr/>
            </a:pPr>
            <a:r>
              <a:rPr lang="en-US" altLang="zh-CN" sz="2400" kern="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7" name="椭圆 26"/>
          <p:cNvSpPr/>
          <p:nvPr/>
        </p:nvSpPr>
        <p:spPr>
          <a:xfrm>
            <a:off x="1908107" y="4720102"/>
            <a:ext cx="559885" cy="559881"/>
          </a:xfrm>
          <a:prstGeom prst="ellipse">
            <a:avLst/>
          </a:prstGeom>
          <a:solidFill>
            <a:srgbClr val="CC0B1C"/>
          </a:solidFill>
          <a:ln w="6350">
            <a:solidFill>
              <a:srgbClr val="F4E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9170"/>
            <a:r>
              <a:rPr lang="en-US" altLang="zh-CN" sz="2400" kern="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1" name="椭圆 30"/>
          <p:cNvSpPr/>
          <p:nvPr/>
        </p:nvSpPr>
        <p:spPr>
          <a:xfrm>
            <a:off x="1932723" y="3599430"/>
            <a:ext cx="559885" cy="559881"/>
          </a:xfrm>
          <a:prstGeom prst="ellipse">
            <a:avLst/>
          </a:prstGeom>
          <a:solidFill>
            <a:srgbClr val="CC0B1C"/>
          </a:solidFill>
          <a:ln w="6350">
            <a:solidFill>
              <a:srgbClr val="F4E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9170"/>
            <a:r>
              <a:rPr lang="en-US" altLang="zh-CN" sz="2400" kern="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xmlns="" val="288683577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5" grpId="0" animBg="1"/>
      <p:bldP spid="27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067" y="5875121"/>
            <a:ext cx="11700933" cy="9828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287" y="0"/>
            <a:ext cx="6602601" cy="68537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043" y="5372122"/>
            <a:ext cx="3335867" cy="1481645"/>
          </a:xfrm>
          <a:prstGeom prst="rect">
            <a:avLst/>
          </a:prstGeom>
        </p:spPr>
      </p:pic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5480405" y="2158462"/>
            <a:ext cx="5579893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 defTabSz="914400">
              <a:lnSpc>
                <a:spcPts val="8500"/>
              </a:lnSpc>
            </a:pPr>
            <a:r>
              <a:rPr lang="zh-CN" altLang="en-US" sz="4000" b="1" kern="0" dirty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  <a:endParaRPr lang="en-US" altLang="zh-CN" sz="4000" b="1" kern="0" dirty="0">
              <a:ln w="12700">
                <a:solidFill>
                  <a:schemeClr val="bg1"/>
                </a:solidFill>
              </a:ln>
              <a:gradFill flip="none" rotWithShape="1">
                <a:gsLst>
                  <a:gs pos="76000">
                    <a:srgbClr val="FF0000"/>
                  </a:gs>
                  <a:gs pos="0">
                    <a:srgbClr val="FFC000"/>
                  </a:gs>
                  <a:gs pos="91000">
                    <a:srgbClr val="C00000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43105" y="2477799"/>
            <a:ext cx="745093" cy="745086"/>
          </a:xfrm>
          <a:prstGeom prst="ellipse">
            <a:avLst/>
          </a:prstGeom>
          <a:solidFill>
            <a:srgbClr val="CC0B1C"/>
          </a:solidFill>
          <a:ln w="6350">
            <a:solidFill>
              <a:srgbClr val="F4E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9170"/>
            <a:r>
              <a:rPr lang="en-US" altLang="zh-CN" sz="3600" kern="0" dirty="0">
                <a:solidFill>
                  <a:schemeClr val="bg1"/>
                </a:solidFill>
                <a:effectLst>
                  <a:outerShdw blurRad="63500" dist="63500" dir="2700000" algn="tl">
                    <a:srgbClr val="000000">
                      <a:alpha val="30000"/>
                    </a:srgbClr>
                  </a:outerShdw>
                </a:effectLst>
                <a:latin typeface="Impact" panose="020B0806030902050204" pitchFamily="34" charset="0"/>
              </a:rPr>
              <a:t>01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426405" y="0"/>
            <a:ext cx="3791638" cy="16066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7100" y="321809"/>
            <a:ext cx="1025281" cy="5966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924924" y="3464190"/>
            <a:ext cx="5148074" cy="1255570"/>
            <a:chOff x="5924924" y="3464190"/>
            <a:chExt cx="5148074" cy="1255570"/>
          </a:xfrm>
        </p:grpSpPr>
        <p:sp>
          <p:nvSpPr>
            <p:cNvPr id="13" name="TextBox 13"/>
            <p:cNvSpPr txBox="1"/>
            <p:nvPr/>
          </p:nvSpPr>
          <p:spPr>
            <a:xfrm>
              <a:off x="5924924" y="3464190"/>
              <a:ext cx="5148074" cy="442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342900" indent="-342900">
                <a:lnSpc>
                  <a:spcPts val="3000"/>
                </a:lnSpc>
                <a:buFont typeface="Wingdings" panose="05000000000000000000" pitchFamily="2" charset="2"/>
                <a:buChar char="Ø"/>
                <a:defRPr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抓责任落实，建立党建工作联动机制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924924" y="3860855"/>
              <a:ext cx="4860042" cy="43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342900" indent="-342900">
                <a:lnSpc>
                  <a:spcPts val="3000"/>
                </a:lnSpc>
                <a:buFont typeface="Wingdings" panose="05000000000000000000" pitchFamily="2" charset="2"/>
                <a:buChar char="Ø"/>
                <a:defRPr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抓学习教育，营造树党风扬正气的氛围</a:t>
              </a: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5924924" y="4283935"/>
              <a:ext cx="5148074" cy="43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342900" indent="-342900">
                <a:lnSpc>
                  <a:spcPts val="3000"/>
                </a:lnSpc>
                <a:buFont typeface="Wingdings" panose="05000000000000000000" pitchFamily="2" charset="2"/>
                <a:buChar char="Ø"/>
                <a:defRPr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抓组织建设，凝聚党员领导干部战斗力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48677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646670" y="464472"/>
            <a:ext cx="85491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1.1 </a:t>
            </a:r>
            <a:r>
              <a:rPr lang="zh-CN" altLang="en-US" dirty="0"/>
              <a:t>抓责任落实，建立党建工作联动机制</a:t>
            </a:r>
          </a:p>
        </p:txBody>
      </p:sp>
      <p:sp>
        <p:nvSpPr>
          <p:cNvPr id="6" name="矩形 5"/>
          <p:cNvSpPr/>
          <p:nvPr/>
        </p:nvSpPr>
        <p:spPr>
          <a:xfrm>
            <a:off x="1643732" y="2574425"/>
            <a:ext cx="890453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年，在省分公司党委总经理室的关心支持下，某某某某党委班子得以充实健全，为充分发挥班子整体功能，班子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人细化职责，明确分工，分别负责党委、纪委、工会工作，坚持党委统一领导，纪委协同监督，工会保障权益，打造党政齐抓共管的格局。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261237" y="4138880"/>
            <a:ext cx="1506679" cy="1529490"/>
            <a:chOff x="6708408" y="4338373"/>
            <a:chExt cx="1210876" cy="1229209"/>
          </a:xfrm>
        </p:grpSpPr>
        <p:sp>
          <p:nvSpPr>
            <p:cNvPr id="8" name="五角星 18">
              <a:extLst>
                <a:ext uri="{FF2B5EF4-FFF2-40B4-BE49-F238E27FC236}">
                  <a16:creationId xmlns:a16="http://schemas.microsoft.com/office/drawing/2014/main" xmlns="" id="{D909D04C-3782-4807-85C2-D6D63D42263F}"/>
                </a:ext>
              </a:extLst>
            </p:cNvPr>
            <p:cNvSpPr/>
            <p:nvPr/>
          </p:nvSpPr>
          <p:spPr>
            <a:xfrm rot="2134838">
              <a:off x="6708408" y="4338373"/>
              <a:ext cx="1210876" cy="1229209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A92F2F"/>
            </a:solidFill>
            <a:ln>
              <a:solidFill>
                <a:srgbClr val="A9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45234" y="4735703"/>
              <a:ext cx="1005011" cy="5845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bg1"/>
                  </a:solidFill>
                  <a:latin typeface="+mj-ea"/>
                  <a:ea typeface="+mj-ea"/>
                </a:rPr>
                <a:t>党委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75343" y="4679067"/>
            <a:ext cx="1750529" cy="1777032"/>
            <a:chOff x="4146066" y="5273520"/>
            <a:chExt cx="1210876" cy="1229209"/>
          </a:xfrm>
        </p:grpSpPr>
        <p:sp>
          <p:nvSpPr>
            <p:cNvPr id="7" name="五角星 18">
              <a:extLst>
                <a:ext uri="{FF2B5EF4-FFF2-40B4-BE49-F238E27FC236}">
                  <a16:creationId xmlns:a16="http://schemas.microsoft.com/office/drawing/2014/main" xmlns="" id="{D26C21F0-FF0A-49F6-996A-709BC0ED75B2}"/>
                </a:ext>
              </a:extLst>
            </p:cNvPr>
            <p:cNvSpPr/>
            <p:nvPr/>
          </p:nvSpPr>
          <p:spPr>
            <a:xfrm rot="2134838">
              <a:off x="4146066" y="5273520"/>
              <a:ext cx="1210876" cy="1229209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A92F2F"/>
            </a:solidFill>
            <a:ln>
              <a:solidFill>
                <a:srgbClr val="A9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276146" y="5665568"/>
              <a:ext cx="1005011" cy="5845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bg1"/>
                  </a:solidFill>
                  <a:latin typeface="+mj-ea"/>
                  <a:ea typeface="+mj-ea"/>
                </a:rPr>
                <a:t>纪委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45334" y="4249098"/>
            <a:ext cx="1750529" cy="1777032"/>
            <a:chOff x="9445335" y="4796920"/>
            <a:chExt cx="1210876" cy="1229209"/>
          </a:xfrm>
        </p:grpSpPr>
        <p:sp>
          <p:nvSpPr>
            <p:cNvPr id="9" name="五角星 18">
              <a:extLst>
                <a:ext uri="{FF2B5EF4-FFF2-40B4-BE49-F238E27FC236}">
                  <a16:creationId xmlns:a16="http://schemas.microsoft.com/office/drawing/2014/main" xmlns="" id="{78F02DFD-812E-4E7E-A826-E51574A0E353}"/>
                </a:ext>
              </a:extLst>
            </p:cNvPr>
            <p:cNvSpPr/>
            <p:nvPr/>
          </p:nvSpPr>
          <p:spPr>
            <a:xfrm rot="2134838">
              <a:off x="9445335" y="4796920"/>
              <a:ext cx="1210876" cy="1229209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A92F2F"/>
            </a:solidFill>
            <a:ln>
              <a:solidFill>
                <a:srgbClr val="A9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48267" y="5160291"/>
              <a:ext cx="1005011" cy="5845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bg1"/>
                  </a:solidFill>
                  <a:latin typeface="+mj-ea"/>
                  <a:ea typeface="+mj-ea"/>
                </a:rPr>
                <a:t>工会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989509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2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2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2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2861601" y="335375"/>
            <a:ext cx="854919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1.1 </a:t>
            </a:r>
            <a:r>
              <a:rPr lang="zh-CN" altLang="en-US" dirty="0"/>
              <a:t>抓责任落实，建立党建工作联动机制</a:t>
            </a:r>
          </a:p>
        </p:txBody>
      </p:sp>
      <p:sp>
        <p:nvSpPr>
          <p:cNvPr id="19" name="矩形 18"/>
          <p:cNvSpPr/>
          <p:nvPr/>
        </p:nvSpPr>
        <p:spPr>
          <a:xfrm>
            <a:off x="1328788" y="2161306"/>
            <a:ext cx="934129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完善公司党建工作机制，出台了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党委中心组学习制度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某某党支部学习制度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某某县支党支部学习制度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某某党支部年度工作计划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  <a:r>
              <a:rPr lang="en-US" altLang="zh-CN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等，制定学习规划、明确年度任务、严格党员考核，实现党建工作规范化、制度化。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208062" y="5056558"/>
            <a:ext cx="19769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党委中心组学习制度</a:t>
            </a: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2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85013" y="5056558"/>
            <a:ext cx="19769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某某党支部学习制度</a:t>
            </a: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2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98585" y="5064869"/>
            <a:ext cx="23120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某某县支党支部学习制度</a:t>
            </a: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2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05580" y="5071827"/>
            <a:ext cx="23120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某某党支部年度工作计划</a:t>
            </a: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2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61492" y="5077970"/>
            <a:ext cx="180941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  <a:r>
              <a:rPr lang="en-US" altLang="zh-CN" sz="12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2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520303" y="3886170"/>
            <a:ext cx="1352469" cy="1189686"/>
            <a:chOff x="1484902" y="1936130"/>
            <a:chExt cx="1352469" cy="1189686"/>
          </a:xfrm>
        </p:grpSpPr>
        <p:sp>
          <p:nvSpPr>
            <p:cNvPr id="101" name="椭圆 44"/>
            <p:cNvSpPr>
              <a:spLocks noChangeArrowheads="1"/>
            </p:cNvSpPr>
            <p:nvPr/>
          </p:nvSpPr>
          <p:spPr bwMode="auto">
            <a:xfrm>
              <a:off x="1484902" y="1936130"/>
              <a:ext cx="1352469" cy="1189686"/>
            </a:xfrm>
            <a:prstGeom prst="hexagon">
              <a:avLst/>
            </a:prstGeom>
            <a:solidFill>
              <a:srgbClr val="CC0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02" name="Group 8"/>
            <p:cNvGrpSpPr>
              <a:grpSpLocks/>
            </p:cNvGrpSpPr>
            <p:nvPr/>
          </p:nvGrpSpPr>
          <p:grpSpPr bwMode="auto">
            <a:xfrm>
              <a:off x="1973558" y="2188566"/>
              <a:ext cx="375156" cy="569831"/>
              <a:chOff x="0" y="0"/>
              <a:chExt cx="293688" cy="446088"/>
            </a:xfrm>
          </p:grpSpPr>
          <p:sp>
            <p:nvSpPr>
              <p:cNvPr id="103" name="Freeform 10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688" cy="352425"/>
              </a:xfrm>
              <a:custGeom>
                <a:avLst/>
                <a:gdLst>
                  <a:gd name="T0" fmla="*/ 50 w 50"/>
                  <a:gd name="T1" fmla="*/ 23 h 60"/>
                  <a:gd name="T2" fmla="*/ 25 w 50"/>
                  <a:gd name="T3" fmla="*/ 0 h 60"/>
                  <a:gd name="T4" fmla="*/ 0 w 50"/>
                  <a:gd name="T5" fmla="*/ 23 h 60"/>
                  <a:gd name="T6" fmla="*/ 2 w 50"/>
                  <a:gd name="T7" fmla="*/ 32 h 60"/>
                  <a:gd name="T8" fmla="*/ 2 w 50"/>
                  <a:gd name="T9" fmla="*/ 32 h 60"/>
                  <a:gd name="T10" fmla="*/ 5 w 50"/>
                  <a:gd name="T11" fmla="*/ 36 h 60"/>
                  <a:gd name="T12" fmla="*/ 13 w 50"/>
                  <a:gd name="T13" fmla="*/ 58 h 60"/>
                  <a:gd name="T14" fmla="*/ 17 w 50"/>
                  <a:gd name="T15" fmla="*/ 60 h 60"/>
                  <a:gd name="T16" fmla="*/ 33 w 50"/>
                  <a:gd name="T17" fmla="*/ 60 h 60"/>
                  <a:gd name="T18" fmla="*/ 37 w 50"/>
                  <a:gd name="T19" fmla="*/ 58 h 60"/>
                  <a:gd name="T20" fmla="*/ 45 w 50"/>
                  <a:gd name="T21" fmla="*/ 36 h 60"/>
                  <a:gd name="T22" fmla="*/ 48 w 50"/>
                  <a:gd name="T23" fmla="*/ 32 h 60"/>
                  <a:gd name="T24" fmla="*/ 48 w 50"/>
                  <a:gd name="T25" fmla="*/ 32 h 60"/>
                  <a:gd name="T26" fmla="*/ 48 w 50"/>
                  <a:gd name="T27" fmla="*/ 32 h 60"/>
                  <a:gd name="T28" fmla="*/ 50 w 50"/>
                  <a:gd name="T29" fmla="*/ 23 h 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60"/>
                  <a:gd name="T47" fmla="*/ 50 w 50"/>
                  <a:gd name="T48" fmla="*/ 60 h 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60">
                    <a:moveTo>
                      <a:pt x="50" y="23"/>
                    </a:moveTo>
                    <a:cubicBezTo>
                      <a:pt x="50" y="10"/>
                      <a:pt x="39" y="0"/>
                      <a:pt x="25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6"/>
                      <a:pt x="1" y="29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3" y="33"/>
                      <a:pt x="4" y="35"/>
                      <a:pt x="5" y="36"/>
                    </a:cubicBezTo>
                    <a:cubicBezTo>
                      <a:pt x="9" y="43"/>
                      <a:pt x="13" y="55"/>
                      <a:pt x="13" y="58"/>
                    </a:cubicBezTo>
                    <a:cubicBezTo>
                      <a:pt x="13" y="59"/>
                      <a:pt x="15" y="60"/>
                      <a:pt x="17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5" y="60"/>
                      <a:pt x="37" y="59"/>
                      <a:pt x="37" y="58"/>
                    </a:cubicBezTo>
                    <a:cubicBezTo>
                      <a:pt x="37" y="55"/>
                      <a:pt x="41" y="43"/>
                      <a:pt x="45" y="36"/>
                    </a:cubicBezTo>
                    <a:cubicBezTo>
                      <a:pt x="46" y="35"/>
                      <a:pt x="47" y="33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29"/>
                      <a:pt x="50" y="26"/>
                      <a:pt x="50" y="23"/>
                    </a:cubicBez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3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04" name="Freeform 1017"/>
              <p:cNvSpPr>
                <a:spLocks noChangeArrowheads="1"/>
              </p:cNvSpPr>
              <p:nvPr/>
            </p:nvSpPr>
            <p:spPr bwMode="auto">
              <a:xfrm>
                <a:off x="76200" y="376237"/>
                <a:ext cx="141288" cy="22225"/>
              </a:xfrm>
              <a:custGeom>
                <a:avLst/>
                <a:gdLst>
                  <a:gd name="T0" fmla="*/ 24 w 24"/>
                  <a:gd name="T1" fmla="*/ 2 h 4"/>
                  <a:gd name="T2" fmla="*/ 21 w 24"/>
                  <a:gd name="T3" fmla="*/ 0 h 4"/>
                  <a:gd name="T4" fmla="*/ 3 w 24"/>
                  <a:gd name="T5" fmla="*/ 0 h 4"/>
                  <a:gd name="T6" fmla="*/ 0 w 24"/>
                  <a:gd name="T7" fmla="*/ 2 h 4"/>
                  <a:gd name="T8" fmla="*/ 0 w 24"/>
                  <a:gd name="T9" fmla="*/ 2 h 4"/>
                  <a:gd name="T10" fmla="*/ 3 w 24"/>
                  <a:gd name="T11" fmla="*/ 4 h 4"/>
                  <a:gd name="T12" fmla="*/ 21 w 24"/>
                  <a:gd name="T13" fmla="*/ 4 h 4"/>
                  <a:gd name="T14" fmla="*/ 24 w 24"/>
                  <a:gd name="T15" fmla="*/ 2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4"/>
                  <a:gd name="T26" fmla="*/ 24 w 24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4">
                    <a:moveTo>
                      <a:pt x="24" y="2"/>
                    </a:moveTo>
                    <a:cubicBezTo>
                      <a:pt x="24" y="1"/>
                      <a:pt x="22" y="0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4" y="3"/>
                      <a:pt x="24" y="2"/>
                    </a:cubicBez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3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05" name="Freeform 1018"/>
              <p:cNvSpPr>
                <a:spLocks noChangeArrowheads="1"/>
              </p:cNvSpPr>
              <p:nvPr/>
            </p:nvSpPr>
            <p:spPr bwMode="auto">
              <a:xfrm>
                <a:off x="76200" y="415925"/>
                <a:ext cx="141288" cy="30163"/>
              </a:xfrm>
              <a:custGeom>
                <a:avLst/>
                <a:gdLst>
                  <a:gd name="T0" fmla="*/ 24 w 24"/>
                  <a:gd name="T1" fmla="*/ 2 h 5"/>
                  <a:gd name="T2" fmla="*/ 21 w 24"/>
                  <a:gd name="T3" fmla="*/ 0 h 5"/>
                  <a:gd name="T4" fmla="*/ 3 w 24"/>
                  <a:gd name="T5" fmla="*/ 0 h 5"/>
                  <a:gd name="T6" fmla="*/ 0 w 24"/>
                  <a:gd name="T7" fmla="*/ 2 h 5"/>
                  <a:gd name="T8" fmla="*/ 0 w 24"/>
                  <a:gd name="T9" fmla="*/ 2 h 5"/>
                  <a:gd name="T10" fmla="*/ 3 w 24"/>
                  <a:gd name="T11" fmla="*/ 5 h 5"/>
                  <a:gd name="T12" fmla="*/ 21 w 24"/>
                  <a:gd name="T13" fmla="*/ 5 h 5"/>
                  <a:gd name="T14" fmla="*/ 24 w 24"/>
                  <a:gd name="T15" fmla="*/ 2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5"/>
                  <a:gd name="T26" fmla="*/ 24 w 24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5">
                    <a:moveTo>
                      <a:pt x="24" y="2"/>
                    </a:moveTo>
                    <a:cubicBezTo>
                      <a:pt x="24" y="1"/>
                      <a:pt x="22" y="0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5"/>
                      <a:pt x="24" y="4"/>
                      <a:pt x="24" y="2"/>
                    </a:cubicBez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3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3469192" y="3886170"/>
            <a:ext cx="1352469" cy="1189686"/>
            <a:chOff x="3433791" y="1936130"/>
            <a:chExt cx="1352469" cy="1189686"/>
          </a:xfrm>
        </p:grpSpPr>
        <p:sp>
          <p:nvSpPr>
            <p:cNvPr id="107" name="椭圆 50"/>
            <p:cNvSpPr>
              <a:spLocks noChangeArrowheads="1"/>
            </p:cNvSpPr>
            <p:nvPr/>
          </p:nvSpPr>
          <p:spPr bwMode="auto">
            <a:xfrm>
              <a:off x="3433791" y="1936130"/>
              <a:ext cx="1352469" cy="1189686"/>
            </a:xfrm>
            <a:prstGeom prst="hexagon">
              <a:avLst/>
            </a:prstGeom>
            <a:solidFill>
              <a:srgbClr val="CC0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8" name="Freeform 1001"/>
            <p:cNvSpPr>
              <a:spLocks noEditPoints="1" noChangeArrowheads="1"/>
            </p:cNvSpPr>
            <p:nvPr/>
          </p:nvSpPr>
          <p:spPr bwMode="auto">
            <a:xfrm>
              <a:off x="3838167" y="2171806"/>
              <a:ext cx="543717" cy="603351"/>
            </a:xfrm>
            <a:custGeom>
              <a:avLst/>
              <a:gdLst>
                <a:gd name="T0" fmla="*/ 56 w 84"/>
                <a:gd name="T1" fmla="*/ 32 h 93"/>
                <a:gd name="T2" fmla="*/ 64 w 84"/>
                <a:gd name="T3" fmla="*/ 14 h 93"/>
                <a:gd name="T4" fmla="*/ 67 w 84"/>
                <a:gd name="T5" fmla="*/ 12 h 93"/>
                <a:gd name="T6" fmla="*/ 65 w 84"/>
                <a:gd name="T7" fmla="*/ 10 h 93"/>
                <a:gd name="T8" fmla="*/ 65 w 84"/>
                <a:gd name="T9" fmla="*/ 10 h 93"/>
                <a:gd name="T10" fmla="*/ 64 w 84"/>
                <a:gd name="T11" fmla="*/ 10 h 93"/>
                <a:gd name="T12" fmla="*/ 63 w 84"/>
                <a:gd name="T13" fmla="*/ 12 h 93"/>
                <a:gd name="T14" fmla="*/ 45 w 84"/>
                <a:gd name="T15" fmla="*/ 28 h 93"/>
                <a:gd name="T16" fmla="*/ 41 w 84"/>
                <a:gd name="T17" fmla="*/ 28 h 93"/>
                <a:gd name="T18" fmla="*/ 40 w 84"/>
                <a:gd name="T19" fmla="*/ 28 h 93"/>
                <a:gd name="T20" fmla="*/ 19 w 84"/>
                <a:gd name="T21" fmla="*/ 2 h 93"/>
                <a:gd name="T22" fmla="*/ 15 w 84"/>
                <a:gd name="T23" fmla="*/ 2 h 93"/>
                <a:gd name="T24" fmla="*/ 17 w 84"/>
                <a:gd name="T25" fmla="*/ 4 h 93"/>
                <a:gd name="T26" fmla="*/ 34 w 84"/>
                <a:gd name="T27" fmla="*/ 29 h 93"/>
                <a:gd name="T28" fmla="*/ 5 w 84"/>
                <a:gd name="T29" fmla="*/ 32 h 93"/>
                <a:gd name="T30" fmla="*/ 0 w 84"/>
                <a:gd name="T31" fmla="*/ 87 h 93"/>
                <a:gd name="T32" fmla="*/ 7 w 84"/>
                <a:gd name="T33" fmla="*/ 92 h 93"/>
                <a:gd name="T34" fmla="*/ 17 w 84"/>
                <a:gd name="T35" fmla="*/ 93 h 93"/>
                <a:gd name="T36" fmla="*/ 67 w 84"/>
                <a:gd name="T37" fmla="*/ 92 h 93"/>
                <a:gd name="T38" fmla="*/ 78 w 84"/>
                <a:gd name="T39" fmla="*/ 93 h 93"/>
                <a:gd name="T40" fmla="*/ 79 w 84"/>
                <a:gd name="T41" fmla="*/ 92 h 93"/>
                <a:gd name="T42" fmla="*/ 84 w 84"/>
                <a:gd name="T43" fmla="*/ 37 h 93"/>
                <a:gd name="T44" fmla="*/ 71 w 84"/>
                <a:gd name="T45" fmla="*/ 80 h 93"/>
                <a:gd name="T46" fmla="*/ 13 w 84"/>
                <a:gd name="T47" fmla="*/ 88 h 93"/>
                <a:gd name="T48" fmla="*/ 4 w 84"/>
                <a:gd name="T49" fmla="*/ 44 h 93"/>
                <a:gd name="T50" fmla="*/ 63 w 84"/>
                <a:gd name="T51" fmla="*/ 36 h 93"/>
                <a:gd name="T52" fmla="*/ 71 w 84"/>
                <a:gd name="T53" fmla="*/ 80 h 93"/>
                <a:gd name="T54" fmla="*/ 74 w 84"/>
                <a:gd name="T55" fmla="*/ 51 h 93"/>
                <a:gd name="T56" fmla="*/ 80 w 84"/>
                <a:gd name="T57" fmla="*/ 51 h 93"/>
                <a:gd name="T58" fmla="*/ 77 w 84"/>
                <a:gd name="T59" fmla="*/ 46 h 93"/>
                <a:gd name="T60" fmla="*/ 77 w 84"/>
                <a:gd name="T61" fmla="*/ 39 h 93"/>
                <a:gd name="T62" fmla="*/ 77 w 84"/>
                <a:gd name="T63" fmla="*/ 46 h 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3"/>
                <a:gd name="T98" fmla="*/ 84 w 84"/>
                <a:gd name="T99" fmla="*/ 93 h 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3">
                  <a:moveTo>
                    <a:pt x="79" y="32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4" y="31"/>
                    <a:pt x="51" y="29"/>
                    <a:pt x="47" y="28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7" y="13"/>
                    <a:pt x="67" y="12"/>
                  </a:cubicBezTo>
                  <a:cubicBezTo>
                    <a:pt x="67" y="11"/>
                    <a:pt x="66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2"/>
                    <a:pt x="63" y="13"/>
                    <a:pt x="63" y="13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5" y="3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1" y="30"/>
                    <a:pt x="28" y="31"/>
                    <a:pt x="27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2"/>
                    <a:pt x="0" y="34"/>
                    <a:pt x="0" y="3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0"/>
                    <a:pt x="3" y="92"/>
                    <a:pt x="5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2" y="92"/>
                    <a:pt x="84" y="90"/>
                    <a:pt x="84" y="8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4"/>
                    <a:pt x="82" y="32"/>
                    <a:pt x="79" y="32"/>
                  </a:cubicBezTo>
                  <a:close/>
                  <a:moveTo>
                    <a:pt x="71" y="80"/>
                  </a:moveTo>
                  <a:cubicBezTo>
                    <a:pt x="71" y="84"/>
                    <a:pt x="67" y="88"/>
                    <a:pt x="6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8" y="88"/>
                    <a:pt x="4" y="84"/>
                    <a:pt x="4" y="8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39"/>
                    <a:pt x="8" y="36"/>
                    <a:pt x="13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7" y="36"/>
                    <a:pt x="71" y="39"/>
                    <a:pt x="71" y="44"/>
                  </a:cubicBezTo>
                  <a:lnTo>
                    <a:pt x="71" y="80"/>
                  </a:lnTo>
                  <a:close/>
                  <a:moveTo>
                    <a:pt x="77" y="54"/>
                  </a:moveTo>
                  <a:cubicBezTo>
                    <a:pt x="75" y="54"/>
                    <a:pt x="74" y="52"/>
                    <a:pt x="74" y="51"/>
                  </a:cubicBezTo>
                  <a:cubicBezTo>
                    <a:pt x="74" y="49"/>
                    <a:pt x="75" y="47"/>
                    <a:pt x="77" y="47"/>
                  </a:cubicBezTo>
                  <a:cubicBezTo>
                    <a:pt x="79" y="47"/>
                    <a:pt x="80" y="49"/>
                    <a:pt x="80" y="51"/>
                  </a:cubicBezTo>
                  <a:cubicBezTo>
                    <a:pt x="80" y="52"/>
                    <a:pt x="79" y="54"/>
                    <a:pt x="77" y="54"/>
                  </a:cubicBezTo>
                  <a:close/>
                  <a:moveTo>
                    <a:pt x="77" y="46"/>
                  </a:moveTo>
                  <a:cubicBezTo>
                    <a:pt x="75" y="46"/>
                    <a:pt x="74" y="44"/>
                    <a:pt x="74" y="43"/>
                  </a:cubicBezTo>
                  <a:cubicBezTo>
                    <a:pt x="74" y="41"/>
                    <a:pt x="75" y="39"/>
                    <a:pt x="77" y="39"/>
                  </a:cubicBezTo>
                  <a:cubicBezTo>
                    <a:pt x="79" y="39"/>
                    <a:pt x="80" y="41"/>
                    <a:pt x="80" y="43"/>
                  </a:cubicBezTo>
                  <a:cubicBezTo>
                    <a:pt x="80" y="44"/>
                    <a:pt x="79" y="46"/>
                    <a:pt x="77" y="46"/>
                  </a:cubicBezTo>
                  <a:close/>
                </a:path>
              </a:pathLst>
            </a:custGeom>
            <a:solidFill>
              <a:srgbClr val="F4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18080" y="3886170"/>
            <a:ext cx="1354224" cy="1189686"/>
            <a:chOff x="5382679" y="1936130"/>
            <a:chExt cx="1354224" cy="1189686"/>
          </a:xfrm>
        </p:grpSpPr>
        <p:sp>
          <p:nvSpPr>
            <p:cNvPr id="110" name="椭圆 53"/>
            <p:cNvSpPr>
              <a:spLocks noChangeArrowheads="1"/>
            </p:cNvSpPr>
            <p:nvPr/>
          </p:nvSpPr>
          <p:spPr bwMode="auto">
            <a:xfrm>
              <a:off x="5382679" y="1936130"/>
              <a:ext cx="1354224" cy="1189686"/>
            </a:xfrm>
            <a:prstGeom prst="hexagon">
              <a:avLst/>
            </a:prstGeom>
            <a:solidFill>
              <a:srgbClr val="CC0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11" name="Group 17"/>
            <p:cNvGrpSpPr>
              <a:grpSpLocks/>
            </p:cNvGrpSpPr>
            <p:nvPr/>
          </p:nvGrpSpPr>
          <p:grpSpPr bwMode="auto">
            <a:xfrm>
              <a:off x="5825409" y="2171129"/>
              <a:ext cx="468765" cy="604704"/>
              <a:chOff x="0" y="0"/>
              <a:chExt cx="381000" cy="492126"/>
            </a:xfrm>
          </p:grpSpPr>
          <p:sp>
            <p:nvSpPr>
              <p:cNvPr id="112" name="Freeform 1011"/>
              <p:cNvSpPr>
                <a:spLocks noChangeArrowheads="1"/>
              </p:cNvSpPr>
              <p:nvPr/>
            </p:nvSpPr>
            <p:spPr bwMode="auto">
              <a:xfrm>
                <a:off x="182562" y="0"/>
                <a:ext cx="46038" cy="111125"/>
              </a:xfrm>
              <a:custGeom>
                <a:avLst/>
                <a:gdLst>
                  <a:gd name="T0" fmla="*/ 8 w 8"/>
                  <a:gd name="T1" fmla="*/ 15 h 19"/>
                  <a:gd name="T2" fmla="*/ 4 w 8"/>
                  <a:gd name="T3" fmla="*/ 19 h 19"/>
                  <a:gd name="T4" fmla="*/ 4 w 8"/>
                  <a:gd name="T5" fmla="*/ 19 h 19"/>
                  <a:gd name="T6" fmla="*/ 0 w 8"/>
                  <a:gd name="T7" fmla="*/ 15 h 19"/>
                  <a:gd name="T8" fmla="*/ 0 w 8"/>
                  <a:gd name="T9" fmla="*/ 5 h 19"/>
                  <a:gd name="T10" fmla="*/ 4 w 8"/>
                  <a:gd name="T11" fmla="*/ 0 h 19"/>
                  <a:gd name="T12" fmla="*/ 4 w 8"/>
                  <a:gd name="T13" fmla="*/ 0 h 19"/>
                  <a:gd name="T14" fmla="*/ 8 w 8"/>
                  <a:gd name="T15" fmla="*/ 5 h 19"/>
                  <a:gd name="T16" fmla="*/ 8 w 8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9"/>
                  <a:gd name="T29" fmla="*/ 8 w 8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9">
                    <a:moveTo>
                      <a:pt x="8" y="15"/>
                    </a:moveTo>
                    <a:cubicBezTo>
                      <a:pt x="8" y="17"/>
                      <a:pt x="6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5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13" name="Freeform 1012"/>
              <p:cNvSpPr>
                <a:spLocks noChangeArrowheads="1"/>
              </p:cNvSpPr>
              <p:nvPr/>
            </p:nvSpPr>
            <p:spPr bwMode="auto">
              <a:xfrm>
                <a:off x="293687" y="0"/>
                <a:ext cx="52388" cy="111125"/>
              </a:xfrm>
              <a:custGeom>
                <a:avLst/>
                <a:gdLst>
                  <a:gd name="T0" fmla="*/ 9 w 9"/>
                  <a:gd name="T1" fmla="*/ 15 h 19"/>
                  <a:gd name="T2" fmla="*/ 4 w 9"/>
                  <a:gd name="T3" fmla="*/ 19 h 19"/>
                  <a:gd name="T4" fmla="*/ 4 w 9"/>
                  <a:gd name="T5" fmla="*/ 19 h 19"/>
                  <a:gd name="T6" fmla="*/ 0 w 9"/>
                  <a:gd name="T7" fmla="*/ 15 h 19"/>
                  <a:gd name="T8" fmla="*/ 0 w 9"/>
                  <a:gd name="T9" fmla="*/ 5 h 19"/>
                  <a:gd name="T10" fmla="*/ 4 w 9"/>
                  <a:gd name="T11" fmla="*/ 0 h 19"/>
                  <a:gd name="T12" fmla="*/ 4 w 9"/>
                  <a:gd name="T13" fmla="*/ 0 h 19"/>
                  <a:gd name="T14" fmla="*/ 9 w 9"/>
                  <a:gd name="T15" fmla="*/ 5 h 19"/>
                  <a:gd name="T16" fmla="*/ 9 w 9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9"/>
                  <a:gd name="T29" fmla="*/ 9 w 9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9">
                    <a:moveTo>
                      <a:pt x="9" y="15"/>
                    </a:moveTo>
                    <a:cubicBezTo>
                      <a:pt x="9" y="17"/>
                      <a:pt x="7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14" name="Freeform 1013"/>
              <p:cNvSpPr>
                <a:spLocks noChangeArrowheads="1"/>
              </p:cNvSpPr>
              <p:nvPr/>
            </p:nvSpPr>
            <p:spPr bwMode="auto">
              <a:xfrm>
                <a:off x="147637" y="134938"/>
                <a:ext cx="233363" cy="204788"/>
              </a:xfrm>
              <a:custGeom>
                <a:avLst/>
                <a:gdLst>
                  <a:gd name="T0" fmla="*/ 35 w 40"/>
                  <a:gd name="T1" fmla="*/ 0 h 35"/>
                  <a:gd name="T2" fmla="*/ 5 w 40"/>
                  <a:gd name="T3" fmla="*/ 0 h 35"/>
                  <a:gd name="T4" fmla="*/ 0 w 40"/>
                  <a:gd name="T5" fmla="*/ 0 h 35"/>
                  <a:gd name="T6" fmla="*/ 0 w 40"/>
                  <a:gd name="T7" fmla="*/ 4 h 35"/>
                  <a:gd name="T8" fmla="*/ 0 w 40"/>
                  <a:gd name="T9" fmla="*/ 10 h 35"/>
                  <a:gd name="T10" fmla="*/ 0 w 40"/>
                  <a:gd name="T11" fmla="*/ 27 h 35"/>
                  <a:gd name="T12" fmla="*/ 5 w 40"/>
                  <a:gd name="T13" fmla="*/ 31 h 35"/>
                  <a:gd name="T14" fmla="*/ 12 w 40"/>
                  <a:gd name="T15" fmla="*/ 31 h 35"/>
                  <a:gd name="T16" fmla="*/ 16 w 40"/>
                  <a:gd name="T17" fmla="*/ 35 h 35"/>
                  <a:gd name="T18" fmla="*/ 25 w 40"/>
                  <a:gd name="T19" fmla="*/ 35 h 35"/>
                  <a:gd name="T20" fmla="*/ 29 w 40"/>
                  <a:gd name="T21" fmla="*/ 31 h 35"/>
                  <a:gd name="T22" fmla="*/ 35 w 40"/>
                  <a:gd name="T23" fmla="*/ 31 h 35"/>
                  <a:gd name="T24" fmla="*/ 40 w 40"/>
                  <a:gd name="T25" fmla="*/ 27 h 35"/>
                  <a:gd name="T26" fmla="*/ 40 w 40"/>
                  <a:gd name="T27" fmla="*/ 10 h 35"/>
                  <a:gd name="T28" fmla="*/ 40 w 40"/>
                  <a:gd name="T29" fmla="*/ 4 h 35"/>
                  <a:gd name="T30" fmla="*/ 40 w 40"/>
                  <a:gd name="T31" fmla="*/ 0 h 35"/>
                  <a:gd name="T32" fmla="*/ 35 w 40"/>
                  <a:gd name="T33" fmla="*/ 0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0"/>
                  <a:gd name="T52" fmla="*/ 0 h 35"/>
                  <a:gd name="T53" fmla="*/ 40 w 40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0" h="35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3"/>
                      <a:pt x="14" y="35"/>
                      <a:pt x="1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7" y="35"/>
                      <a:pt x="29" y="33"/>
                      <a:pt x="29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8" y="31"/>
                      <a:pt x="40" y="29"/>
                      <a:pt x="40" y="2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15" name="Freeform 1014"/>
              <p:cNvSpPr>
                <a:spLocks noChangeArrowheads="1"/>
              </p:cNvSpPr>
              <p:nvPr/>
            </p:nvSpPr>
            <p:spPr bwMode="auto">
              <a:xfrm>
                <a:off x="0" y="334963"/>
                <a:ext cx="280988" cy="157163"/>
              </a:xfrm>
              <a:custGeom>
                <a:avLst/>
                <a:gdLst>
                  <a:gd name="T0" fmla="*/ 45 w 48"/>
                  <a:gd name="T1" fmla="*/ 2 h 27"/>
                  <a:gd name="T2" fmla="*/ 43 w 48"/>
                  <a:gd name="T3" fmla="*/ 5 h 27"/>
                  <a:gd name="T4" fmla="*/ 43 w 48"/>
                  <a:gd name="T5" fmla="*/ 13 h 27"/>
                  <a:gd name="T6" fmla="*/ 35 w 48"/>
                  <a:gd name="T7" fmla="*/ 21 h 27"/>
                  <a:gd name="T8" fmla="*/ 27 w 48"/>
                  <a:gd name="T9" fmla="*/ 13 h 27"/>
                  <a:gd name="T10" fmla="*/ 13 w 48"/>
                  <a:gd name="T11" fmla="*/ 0 h 27"/>
                  <a:gd name="T12" fmla="*/ 0 w 48"/>
                  <a:gd name="T13" fmla="*/ 13 h 27"/>
                  <a:gd name="T14" fmla="*/ 3 w 48"/>
                  <a:gd name="T15" fmla="*/ 16 h 27"/>
                  <a:gd name="T16" fmla="*/ 6 w 48"/>
                  <a:gd name="T17" fmla="*/ 13 h 27"/>
                  <a:gd name="T18" fmla="*/ 13 w 48"/>
                  <a:gd name="T19" fmla="*/ 5 h 27"/>
                  <a:gd name="T20" fmla="*/ 21 w 48"/>
                  <a:gd name="T21" fmla="*/ 13 h 27"/>
                  <a:gd name="T22" fmla="*/ 35 w 48"/>
                  <a:gd name="T23" fmla="*/ 27 h 27"/>
                  <a:gd name="T24" fmla="*/ 48 w 48"/>
                  <a:gd name="T25" fmla="*/ 13 h 27"/>
                  <a:gd name="T26" fmla="*/ 48 w 48"/>
                  <a:gd name="T27" fmla="*/ 5 h 27"/>
                  <a:gd name="T28" fmla="*/ 45 w 48"/>
                  <a:gd name="T29" fmla="*/ 2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27"/>
                  <a:gd name="T47" fmla="*/ 48 w 48"/>
                  <a:gd name="T48" fmla="*/ 27 h 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27">
                    <a:moveTo>
                      <a:pt x="45" y="2"/>
                    </a:moveTo>
                    <a:cubicBezTo>
                      <a:pt x="44" y="2"/>
                      <a:pt x="43" y="3"/>
                      <a:pt x="43" y="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8"/>
                      <a:pt x="39" y="21"/>
                      <a:pt x="35" y="21"/>
                    </a:cubicBezTo>
                    <a:cubicBezTo>
                      <a:pt x="30" y="21"/>
                      <a:pt x="27" y="18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5"/>
                      <a:pt x="1" y="16"/>
                      <a:pt x="3" y="16"/>
                    </a:cubicBezTo>
                    <a:cubicBezTo>
                      <a:pt x="4" y="16"/>
                      <a:pt x="6" y="15"/>
                      <a:pt x="6" y="13"/>
                    </a:cubicBezTo>
                    <a:cubicBezTo>
                      <a:pt x="6" y="9"/>
                      <a:pt x="9" y="5"/>
                      <a:pt x="13" y="5"/>
                    </a:cubicBezTo>
                    <a:cubicBezTo>
                      <a:pt x="18" y="5"/>
                      <a:pt x="21" y="9"/>
                      <a:pt x="21" y="13"/>
                    </a:cubicBezTo>
                    <a:cubicBezTo>
                      <a:pt x="21" y="21"/>
                      <a:pt x="27" y="27"/>
                      <a:pt x="35" y="27"/>
                    </a:cubicBezTo>
                    <a:cubicBezTo>
                      <a:pt x="42" y="27"/>
                      <a:pt x="48" y="21"/>
                      <a:pt x="48" y="13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3"/>
                      <a:pt x="47" y="2"/>
                      <a:pt x="45" y="2"/>
                    </a:cubicBez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7368725" y="3866872"/>
            <a:ext cx="1352469" cy="1189686"/>
            <a:chOff x="7333324" y="1916832"/>
            <a:chExt cx="1352469" cy="1189686"/>
          </a:xfrm>
        </p:grpSpPr>
        <p:sp>
          <p:nvSpPr>
            <p:cNvPr id="117" name="椭圆 60"/>
            <p:cNvSpPr>
              <a:spLocks noChangeArrowheads="1"/>
            </p:cNvSpPr>
            <p:nvPr/>
          </p:nvSpPr>
          <p:spPr bwMode="auto">
            <a:xfrm>
              <a:off x="7333324" y="1916832"/>
              <a:ext cx="1352469" cy="1189686"/>
            </a:xfrm>
            <a:prstGeom prst="hexagon">
              <a:avLst/>
            </a:prstGeom>
            <a:solidFill>
              <a:srgbClr val="CC0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8" name="Freeform 1015"/>
            <p:cNvSpPr>
              <a:spLocks noChangeArrowheads="1"/>
            </p:cNvSpPr>
            <p:nvPr/>
          </p:nvSpPr>
          <p:spPr bwMode="auto">
            <a:xfrm>
              <a:off x="7733448" y="2222297"/>
              <a:ext cx="552221" cy="502368"/>
            </a:xfrm>
            <a:custGeom>
              <a:avLst/>
              <a:gdLst>
                <a:gd name="T0" fmla="*/ 1 w 78"/>
                <a:gd name="T1" fmla="*/ 69 h 71"/>
                <a:gd name="T2" fmla="*/ 5 w 78"/>
                <a:gd name="T3" fmla="*/ 70 h 71"/>
                <a:gd name="T4" fmla="*/ 14 w 78"/>
                <a:gd name="T5" fmla="*/ 55 h 71"/>
                <a:gd name="T6" fmla="*/ 49 w 78"/>
                <a:gd name="T7" fmla="*/ 48 h 71"/>
                <a:gd name="T8" fmla="*/ 78 w 78"/>
                <a:gd name="T9" fmla="*/ 0 h 71"/>
                <a:gd name="T10" fmla="*/ 10 w 78"/>
                <a:gd name="T11" fmla="*/ 53 h 71"/>
                <a:gd name="T12" fmla="*/ 42 w 78"/>
                <a:gd name="T13" fmla="*/ 21 h 71"/>
                <a:gd name="T14" fmla="*/ 1 w 78"/>
                <a:gd name="T15" fmla="*/ 69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71"/>
                <a:gd name="T26" fmla="*/ 78 w 78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71">
                  <a:moveTo>
                    <a:pt x="1" y="69"/>
                  </a:moveTo>
                  <a:cubicBezTo>
                    <a:pt x="1" y="69"/>
                    <a:pt x="0" y="71"/>
                    <a:pt x="5" y="70"/>
                  </a:cubicBezTo>
                  <a:cubicBezTo>
                    <a:pt x="4" y="67"/>
                    <a:pt x="14" y="55"/>
                    <a:pt x="14" y="55"/>
                  </a:cubicBezTo>
                  <a:cubicBezTo>
                    <a:pt x="14" y="55"/>
                    <a:pt x="32" y="67"/>
                    <a:pt x="49" y="48"/>
                  </a:cubicBezTo>
                  <a:cubicBezTo>
                    <a:pt x="66" y="29"/>
                    <a:pt x="54" y="13"/>
                    <a:pt x="78" y="0"/>
                  </a:cubicBezTo>
                  <a:cubicBezTo>
                    <a:pt x="21" y="12"/>
                    <a:pt x="9" y="30"/>
                    <a:pt x="10" y="53"/>
                  </a:cubicBezTo>
                  <a:cubicBezTo>
                    <a:pt x="15" y="42"/>
                    <a:pt x="29" y="27"/>
                    <a:pt x="42" y="21"/>
                  </a:cubicBezTo>
                  <a:cubicBezTo>
                    <a:pt x="21" y="36"/>
                    <a:pt x="7" y="58"/>
                    <a:pt x="1" y="69"/>
                  </a:cubicBezTo>
                  <a:close/>
                </a:path>
              </a:pathLst>
            </a:custGeom>
            <a:solidFill>
              <a:srgbClr val="F4E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317611" y="3886170"/>
            <a:ext cx="1352469" cy="1189686"/>
            <a:chOff x="9282210" y="1936130"/>
            <a:chExt cx="1352469" cy="1189686"/>
          </a:xfrm>
        </p:grpSpPr>
        <p:sp>
          <p:nvSpPr>
            <p:cNvPr id="120" name="椭圆 63"/>
            <p:cNvSpPr>
              <a:spLocks noChangeArrowheads="1"/>
            </p:cNvSpPr>
            <p:nvPr/>
          </p:nvSpPr>
          <p:spPr bwMode="auto">
            <a:xfrm>
              <a:off x="9282210" y="1936130"/>
              <a:ext cx="1352469" cy="1189686"/>
            </a:xfrm>
            <a:prstGeom prst="hexagon">
              <a:avLst/>
            </a:prstGeom>
            <a:solidFill>
              <a:srgbClr val="CC0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21" name="Group 27"/>
            <p:cNvGrpSpPr>
              <a:grpSpLocks/>
            </p:cNvGrpSpPr>
            <p:nvPr/>
          </p:nvGrpSpPr>
          <p:grpSpPr bwMode="auto">
            <a:xfrm>
              <a:off x="9684989" y="2253745"/>
              <a:ext cx="546910" cy="439473"/>
              <a:chOff x="0" y="0"/>
              <a:chExt cx="685800" cy="400050"/>
            </a:xfrm>
          </p:grpSpPr>
          <p:sp>
            <p:nvSpPr>
              <p:cNvPr id="122" name="Freeform 8"/>
              <p:cNvSpPr>
                <a:spLocks noChangeArrowheads="1"/>
              </p:cNvSpPr>
              <p:nvPr/>
            </p:nvSpPr>
            <p:spPr bwMode="auto">
              <a:xfrm>
                <a:off x="0" y="365125"/>
                <a:ext cx="685800" cy="34925"/>
              </a:xfrm>
              <a:custGeom>
                <a:avLst/>
                <a:gdLst>
                  <a:gd name="T0" fmla="*/ 117 w 117"/>
                  <a:gd name="T1" fmla="*/ 5 h 6"/>
                  <a:gd name="T2" fmla="*/ 115 w 117"/>
                  <a:gd name="T3" fmla="*/ 6 h 6"/>
                  <a:gd name="T4" fmla="*/ 2 w 117"/>
                  <a:gd name="T5" fmla="*/ 6 h 6"/>
                  <a:gd name="T6" fmla="*/ 0 w 117"/>
                  <a:gd name="T7" fmla="*/ 5 h 6"/>
                  <a:gd name="T8" fmla="*/ 0 w 117"/>
                  <a:gd name="T9" fmla="*/ 1 h 6"/>
                  <a:gd name="T10" fmla="*/ 2 w 117"/>
                  <a:gd name="T11" fmla="*/ 0 h 6"/>
                  <a:gd name="T12" fmla="*/ 115 w 117"/>
                  <a:gd name="T13" fmla="*/ 0 h 6"/>
                  <a:gd name="T14" fmla="*/ 117 w 117"/>
                  <a:gd name="T15" fmla="*/ 1 h 6"/>
                  <a:gd name="T16" fmla="*/ 117 w 117"/>
                  <a:gd name="T17" fmla="*/ 5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6"/>
                  <a:gd name="T29" fmla="*/ 117 w 117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6">
                    <a:moveTo>
                      <a:pt x="117" y="5"/>
                    </a:moveTo>
                    <a:cubicBezTo>
                      <a:pt x="117" y="6"/>
                      <a:pt x="116" y="6"/>
                      <a:pt x="11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lnTo>
                      <a:pt x="117" y="5"/>
                    </a:ln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3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23" name="Freeform 9"/>
              <p:cNvSpPr>
                <a:spLocks noEditPoints="1" noChangeArrowheads="1"/>
              </p:cNvSpPr>
              <p:nvPr/>
            </p:nvSpPr>
            <p:spPr bwMode="auto">
              <a:xfrm>
                <a:off x="41275" y="0"/>
                <a:ext cx="603250" cy="346075"/>
              </a:xfrm>
              <a:custGeom>
                <a:avLst/>
                <a:gdLst>
                  <a:gd name="T0" fmla="*/ 99 w 103"/>
                  <a:gd name="T1" fmla="*/ 0 h 59"/>
                  <a:gd name="T2" fmla="*/ 5 w 103"/>
                  <a:gd name="T3" fmla="*/ 0 h 59"/>
                  <a:gd name="T4" fmla="*/ 0 w 103"/>
                  <a:gd name="T5" fmla="*/ 5 h 59"/>
                  <a:gd name="T6" fmla="*/ 0 w 103"/>
                  <a:gd name="T7" fmla="*/ 54 h 59"/>
                  <a:gd name="T8" fmla="*/ 5 w 103"/>
                  <a:gd name="T9" fmla="*/ 59 h 59"/>
                  <a:gd name="T10" fmla="*/ 99 w 103"/>
                  <a:gd name="T11" fmla="*/ 59 h 59"/>
                  <a:gd name="T12" fmla="*/ 103 w 103"/>
                  <a:gd name="T13" fmla="*/ 54 h 59"/>
                  <a:gd name="T14" fmla="*/ 103 w 103"/>
                  <a:gd name="T15" fmla="*/ 5 h 59"/>
                  <a:gd name="T16" fmla="*/ 99 w 103"/>
                  <a:gd name="T17" fmla="*/ 0 h 59"/>
                  <a:gd name="T18" fmla="*/ 99 w 103"/>
                  <a:gd name="T19" fmla="*/ 55 h 59"/>
                  <a:gd name="T20" fmla="*/ 5 w 103"/>
                  <a:gd name="T21" fmla="*/ 55 h 59"/>
                  <a:gd name="T22" fmla="*/ 5 w 103"/>
                  <a:gd name="T23" fmla="*/ 6 h 59"/>
                  <a:gd name="T24" fmla="*/ 99 w 103"/>
                  <a:gd name="T25" fmla="*/ 6 h 59"/>
                  <a:gd name="T26" fmla="*/ 99 w 103"/>
                  <a:gd name="T27" fmla="*/ 55 h 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3"/>
                  <a:gd name="T43" fmla="*/ 0 h 59"/>
                  <a:gd name="T44" fmla="*/ 103 w 103"/>
                  <a:gd name="T45" fmla="*/ 59 h 5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3" h="59">
                    <a:moveTo>
                      <a:pt x="9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7"/>
                      <a:pt x="2" y="59"/>
                      <a:pt x="5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101" y="59"/>
                      <a:pt x="103" y="57"/>
                      <a:pt x="103" y="54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3" y="2"/>
                      <a:pt x="101" y="0"/>
                      <a:pt x="99" y="0"/>
                    </a:cubicBezTo>
                    <a:close/>
                    <a:moveTo>
                      <a:pt x="99" y="55"/>
                    </a:moveTo>
                    <a:cubicBezTo>
                      <a:pt x="5" y="55"/>
                      <a:pt x="5" y="55"/>
                      <a:pt x="5" y="5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99" y="6"/>
                      <a:pt x="99" y="6"/>
                      <a:pt x="99" y="6"/>
                    </a:cubicBezTo>
                    <a:lnTo>
                      <a:pt x="99" y="55"/>
                    </a:lnTo>
                    <a:close/>
                  </a:path>
                </a:pathLst>
              </a:custGeom>
              <a:solidFill>
                <a:srgbClr val="F4E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3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</p:grpSp>
      <p:sp>
        <p:nvSpPr>
          <p:cNvPr id="129" name="燕尾形 73"/>
          <p:cNvSpPr>
            <a:spLocks noChangeArrowheads="1"/>
          </p:cNvSpPr>
          <p:nvPr/>
        </p:nvSpPr>
        <p:spPr bwMode="auto">
          <a:xfrm>
            <a:off x="3035910" y="4333840"/>
            <a:ext cx="238568" cy="238568"/>
          </a:xfrm>
          <a:prstGeom prst="rightArrow">
            <a:avLst/>
          </a:prstGeom>
          <a:solidFill>
            <a:srgbClr val="F4EA00"/>
          </a:solidFill>
          <a:ln>
            <a:solidFill>
              <a:srgbClr val="CC0B1C"/>
            </a:solidFill>
          </a:ln>
          <a:extLst/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0" name="燕尾形 74"/>
          <p:cNvSpPr>
            <a:spLocks noChangeArrowheads="1"/>
          </p:cNvSpPr>
          <p:nvPr/>
        </p:nvSpPr>
        <p:spPr bwMode="auto">
          <a:xfrm>
            <a:off x="5014619" y="4333840"/>
            <a:ext cx="238568" cy="238568"/>
          </a:xfrm>
          <a:prstGeom prst="rightArrow">
            <a:avLst/>
          </a:prstGeom>
          <a:solidFill>
            <a:srgbClr val="F4EA00"/>
          </a:solidFill>
          <a:ln>
            <a:solidFill>
              <a:srgbClr val="CC0B1C"/>
            </a:solidFill>
          </a:ln>
          <a:extLst/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1" name="燕尾形 75"/>
          <p:cNvSpPr>
            <a:spLocks noChangeArrowheads="1"/>
          </p:cNvSpPr>
          <p:nvPr/>
        </p:nvSpPr>
        <p:spPr bwMode="auto">
          <a:xfrm>
            <a:off x="6954739" y="4333840"/>
            <a:ext cx="238568" cy="238568"/>
          </a:xfrm>
          <a:prstGeom prst="rightArrow">
            <a:avLst/>
          </a:prstGeom>
          <a:solidFill>
            <a:srgbClr val="F4EA00"/>
          </a:solidFill>
          <a:ln>
            <a:solidFill>
              <a:srgbClr val="CC0B1C"/>
            </a:solidFill>
          </a:ln>
          <a:extLst/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2" name="燕尾形 76"/>
          <p:cNvSpPr>
            <a:spLocks noChangeArrowheads="1"/>
          </p:cNvSpPr>
          <p:nvPr/>
        </p:nvSpPr>
        <p:spPr bwMode="auto">
          <a:xfrm>
            <a:off x="8922924" y="4354890"/>
            <a:ext cx="238568" cy="238568"/>
          </a:xfrm>
          <a:prstGeom prst="rightArrow">
            <a:avLst/>
          </a:prstGeom>
          <a:solidFill>
            <a:srgbClr val="F4EA00"/>
          </a:solidFill>
          <a:ln>
            <a:solidFill>
              <a:srgbClr val="CC0B1C"/>
            </a:solidFill>
          </a:ln>
          <a:extLst/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149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2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2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2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2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2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2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2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2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2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2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3" grpId="0"/>
      <p:bldP spid="24" grpId="0"/>
      <p:bldP spid="25" grpId="0"/>
      <p:bldP spid="26" grpId="0"/>
      <p:bldP spid="27" grpId="0"/>
      <p:bldP spid="129" grpId="0" animBg="1"/>
      <p:bldP spid="130" grpId="0" animBg="1" autoUpdateAnimBg="0"/>
      <p:bldP spid="131" grpId="0" animBg="1" autoUpdateAnimBg="0"/>
      <p:bldP spid="13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40" name="TextBox 54"/>
          <p:cNvSpPr txBox="1"/>
          <p:nvPr/>
        </p:nvSpPr>
        <p:spPr>
          <a:xfrm>
            <a:off x="2465012" y="396833"/>
            <a:ext cx="855253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1.2 </a:t>
            </a:r>
            <a:r>
              <a:rPr lang="zh-CN" altLang="en-US" dirty="0"/>
              <a:t>抓学习教育，营造树党风扬正气的氛</a:t>
            </a:r>
          </a:p>
        </p:txBody>
      </p:sp>
      <p:sp>
        <p:nvSpPr>
          <p:cNvPr id="49" name="Rectangle 3">
            <a:extLst>
              <a:ext uri="{FF2B5EF4-FFF2-40B4-BE49-F238E27FC236}">
                <a16:creationId xmlns:a16="http://schemas.microsoft.com/office/drawing/2014/main" xmlns="" id="{46F625C7-955A-4F63-82E1-EBD7AAC38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1310" y="2212332"/>
            <a:ext cx="4668488" cy="52821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统一发放学习刊物</a:t>
            </a:r>
          </a:p>
        </p:txBody>
      </p:sp>
      <p:sp>
        <p:nvSpPr>
          <p:cNvPr id="50" name="AutoShape 6">
            <a:extLst>
              <a:ext uri="{FF2B5EF4-FFF2-40B4-BE49-F238E27FC236}">
                <a16:creationId xmlns:a16="http://schemas.microsoft.com/office/drawing/2014/main" xmlns="" id="{90FD4A05-6D99-46CC-B942-85DAE9B33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1310" y="3022132"/>
            <a:ext cx="4631592" cy="2736941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习近平总书记系列重要讲话读本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习近平关于党风廉政建设和反腐败斗争论述摘编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十八大报告学习辅导读本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Rectangle 3">
            <a:extLst>
              <a:ext uri="{FF2B5EF4-FFF2-40B4-BE49-F238E27FC236}">
                <a16:creationId xmlns:a16="http://schemas.microsoft.com/office/drawing/2014/main" xmlns="" id="{6FCC4F1F-9B22-4A7B-A20C-FE53944DD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772" y="2212332"/>
            <a:ext cx="4668488" cy="52821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订购轮流传阅刊物</a:t>
            </a:r>
          </a:p>
        </p:txBody>
      </p:sp>
      <p:sp>
        <p:nvSpPr>
          <p:cNvPr id="52" name="AutoShape 6">
            <a:extLst>
              <a:ext uri="{FF2B5EF4-FFF2-40B4-BE49-F238E27FC236}">
                <a16:creationId xmlns:a16="http://schemas.microsoft.com/office/drawing/2014/main" xmlns="" id="{F7ECC080-1C15-46C9-A631-2929246DE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772" y="3022132"/>
            <a:ext cx="4631592" cy="2736941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半月谈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求是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党支部工作指导</a:t>
            </a:r>
            <a:r>
              <a:rPr lang="en-US" altLang="zh-CN" sz="160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itchFamily="34" charset="0"/>
            </a:endParaRP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Calibri" pitchFamily="34" charset="0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1DA2C9AF-46F3-4C28-9D86-4073D1138FCE}"/>
              </a:ext>
            </a:extLst>
          </p:cNvPr>
          <p:cNvSpPr/>
          <p:nvPr/>
        </p:nvSpPr>
        <p:spPr bwMode="auto">
          <a:xfrm>
            <a:off x="2949835" y="4677757"/>
            <a:ext cx="1253378" cy="8640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2F477C76-CEBE-46BC-BF27-93077B32A284}"/>
              </a:ext>
            </a:extLst>
          </p:cNvPr>
          <p:cNvSpPr/>
          <p:nvPr/>
        </p:nvSpPr>
        <p:spPr bwMode="auto">
          <a:xfrm>
            <a:off x="4426361" y="4677757"/>
            <a:ext cx="1253378" cy="86409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4F5B0067-09BB-448E-8BE1-285587B20A3B}"/>
              </a:ext>
            </a:extLst>
          </p:cNvPr>
          <p:cNvSpPr/>
          <p:nvPr/>
        </p:nvSpPr>
        <p:spPr bwMode="auto">
          <a:xfrm>
            <a:off x="1503173" y="4677757"/>
            <a:ext cx="1253378" cy="8640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2B67CCD-F0D7-4AF0-84BD-E65125E231B8}"/>
              </a:ext>
            </a:extLst>
          </p:cNvPr>
          <p:cNvSpPr/>
          <p:nvPr/>
        </p:nvSpPr>
        <p:spPr bwMode="auto">
          <a:xfrm>
            <a:off x="8149632" y="4677757"/>
            <a:ext cx="1253378" cy="8640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95558922-12BB-40FC-BD44-50A0EE03C913}"/>
              </a:ext>
            </a:extLst>
          </p:cNvPr>
          <p:cNvSpPr/>
          <p:nvPr/>
        </p:nvSpPr>
        <p:spPr bwMode="auto">
          <a:xfrm>
            <a:off x="9626158" y="4677757"/>
            <a:ext cx="1253378" cy="86409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1A79CFC-1DDD-4A3C-A13B-5991D28EC212}"/>
              </a:ext>
            </a:extLst>
          </p:cNvPr>
          <p:cNvSpPr/>
          <p:nvPr/>
        </p:nvSpPr>
        <p:spPr bwMode="auto">
          <a:xfrm>
            <a:off x="6702970" y="4677757"/>
            <a:ext cx="1253378" cy="8640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9525" cap="flat" cmpd="sng" algn="ctr">
            <a:solidFill>
              <a:srgbClr val="C2C1C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38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2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2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2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2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2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20"/>
                            </p:stCondLst>
                            <p:childTnLst>
                              <p:par>
                                <p:cTn id="5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22" name="矩形: 圆角 74"/>
          <p:cNvSpPr/>
          <p:nvPr/>
        </p:nvSpPr>
        <p:spPr bwMode="auto">
          <a:xfrm flipV="1">
            <a:off x="4535659" y="4668037"/>
            <a:ext cx="6324614" cy="72057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4EA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: 圆角 73"/>
          <p:cNvSpPr/>
          <p:nvPr/>
        </p:nvSpPr>
        <p:spPr bwMode="auto">
          <a:xfrm flipV="1">
            <a:off x="4903591" y="3405788"/>
            <a:ext cx="5956681" cy="72057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4EA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: 圆角 8"/>
          <p:cNvSpPr/>
          <p:nvPr/>
        </p:nvSpPr>
        <p:spPr bwMode="auto">
          <a:xfrm flipV="1">
            <a:off x="4535659" y="2178358"/>
            <a:ext cx="6324614" cy="72057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4EA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52027" y="2239170"/>
            <a:ext cx="5951885" cy="64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en-US" altLang="zh-CN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严以修身，加强党性修养，坚定理想信念，打牢思想和行动的“总开关”</a:t>
            </a:r>
            <a:r>
              <a:rPr lang="en-US" altLang="zh-CN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799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2"/>
          <p:cNvSpPr/>
          <p:nvPr/>
        </p:nvSpPr>
        <p:spPr bwMode="auto">
          <a:xfrm>
            <a:off x="3842412" y="2115816"/>
            <a:ext cx="767942" cy="3329465"/>
          </a:xfrm>
          <a:custGeom>
            <a:avLst/>
            <a:gdLst>
              <a:gd name="T0" fmla="*/ 3 w 1144"/>
              <a:gd name="T1" fmla="*/ 0 h 4955"/>
              <a:gd name="T2" fmla="*/ 1144 w 1144"/>
              <a:gd name="T3" fmla="*/ 2476 h 4955"/>
              <a:gd name="T4" fmla="*/ 0 w 1144"/>
              <a:gd name="T5" fmla="*/ 4955 h 4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4" h="4955">
                <a:moveTo>
                  <a:pt x="3" y="0"/>
                </a:moveTo>
                <a:cubicBezTo>
                  <a:pt x="702" y="597"/>
                  <a:pt x="1144" y="1485"/>
                  <a:pt x="1144" y="2476"/>
                </a:cubicBezTo>
                <a:cubicBezTo>
                  <a:pt x="1144" y="3469"/>
                  <a:pt x="700" y="4358"/>
                  <a:pt x="0" y="4955"/>
                </a:cubicBezTo>
              </a:path>
            </a:pathLst>
          </a:custGeom>
          <a:noFill/>
          <a:ln w="6350" cap="flat">
            <a:solidFill>
              <a:schemeClr val="tx2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/>
          </a:p>
        </p:txBody>
      </p:sp>
      <p:sp>
        <p:nvSpPr>
          <p:cNvPr id="27" name="矩形 26"/>
          <p:cNvSpPr/>
          <p:nvPr/>
        </p:nvSpPr>
        <p:spPr>
          <a:xfrm>
            <a:off x="4703959" y="4728293"/>
            <a:ext cx="5908659" cy="646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en-US" altLang="zh-CN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牢牢把握严以用权，用谋事创业的实绩践行“三严三实”</a:t>
            </a:r>
            <a:r>
              <a:rPr lang="en-US" altLang="zh-CN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799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86099" y="3595387"/>
            <a:ext cx="5895127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r>
              <a:rPr lang="en-US" altLang="zh-CN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《“</a:t>
            </a:r>
            <a:r>
              <a:rPr lang="zh-CN" altLang="en-US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三严三实”专题教育第二专题“严以律己”研讨</a:t>
            </a:r>
            <a:r>
              <a:rPr lang="en-US" altLang="zh-CN" sz="1799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799" dirty="0">
              <a:solidFill>
                <a:srgbClr val="CC0B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11984" y="2297745"/>
            <a:ext cx="545112" cy="520285"/>
            <a:chOff x="4104087" y="2770803"/>
            <a:chExt cx="545325" cy="520488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104087" y="2770803"/>
              <a:ext cx="517500" cy="52048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113077" y="2857093"/>
              <a:ext cx="536335" cy="30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1"/>
                  </a:solidFill>
                  <a:latin typeface="Lifeline JL" panose="00000400000000000000" pitchFamily="2" charset="0"/>
                </a:defRPr>
              </a:lvl1pPr>
            </a:lstStyle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30355" y="3479292"/>
            <a:ext cx="520287" cy="517294"/>
            <a:chOff x="4522621" y="3952812"/>
            <a:chExt cx="520490" cy="517496"/>
          </a:xfrm>
        </p:grpSpPr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4522621" y="3952812"/>
              <a:ext cx="520490" cy="51749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557617" y="4047642"/>
              <a:ext cx="450498" cy="30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98349" y="4738524"/>
            <a:ext cx="517298" cy="520285"/>
            <a:chOff x="4090446" y="5212537"/>
            <a:chExt cx="517500" cy="520488"/>
          </a:xfrm>
        </p:grpSpPr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4090446" y="5212537"/>
              <a:ext cx="517500" cy="52048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131898" y="5306572"/>
              <a:ext cx="447222" cy="30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92944" y="2406759"/>
            <a:ext cx="2744174" cy="2746446"/>
            <a:chOff x="769938" y="1685926"/>
            <a:chExt cx="3833814" cy="3836988"/>
          </a:xfrm>
        </p:grpSpPr>
        <p:sp>
          <p:nvSpPr>
            <p:cNvPr id="39" name="Oval 9"/>
            <p:cNvSpPr>
              <a:spLocks noChangeArrowheads="1"/>
            </p:cNvSpPr>
            <p:nvPr/>
          </p:nvSpPr>
          <p:spPr bwMode="auto">
            <a:xfrm>
              <a:off x="769938" y="1685926"/>
              <a:ext cx="3833814" cy="383698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/>
            </a:p>
          </p:txBody>
        </p:sp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865188" y="1781176"/>
              <a:ext cx="3643313" cy="3646488"/>
            </a:xfrm>
            <a:prstGeom prst="ellipse">
              <a:avLst/>
            </a:prstGeom>
            <a:noFill/>
            <a:ln w="63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/>
            </a:p>
          </p:txBody>
        </p:sp>
      </p:grpSp>
      <p:sp>
        <p:nvSpPr>
          <p:cNvPr id="42" name="TextBox 4"/>
          <p:cNvSpPr txBox="1"/>
          <p:nvPr/>
        </p:nvSpPr>
        <p:spPr>
          <a:xfrm>
            <a:off x="1524627" y="3946974"/>
            <a:ext cx="2228539" cy="830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3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位班子成员分别讲党课</a:t>
            </a:r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2146363" y="2860469"/>
            <a:ext cx="1037335" cy="1010677"/>
          </a:xfrm>
          <a:custGeom>
            <a:avLst/>
            <a:gdLst>
              <a:gd name="T0" fmla="*/ 266 w 1240"/>
              <a:gd name="T1" fmla="*/ 166 h 1200"/>
              <a:gd name="T2" fmla="*/ 174 w 1240"/>
              <a:gd name="T3" fmla="*/ 166 h 1200"/>
              <a:gd name="T4" fmla="*/ 353 w 1240"/>
              <a:gd name="T5" fmla="*/ 121 h 1200"/>
              <a:gd name="T6" fmla="*/ 353 w 1240"/>
              <a:gd name="T7" fmla="*/ 212 h 1200"/>
              <a:gd name="T8" fmla="*/ 353 w 1240"/>
              <a:gd name="T9" fmla="*/ 121 h 1200"/>
              <a:gd name="T10" fmla="*/ 530 w 1240"/>
              <a:gd name="T11" fmla="*/ 166 h 1200"/>
              <a:gd name="T12" fmla="*/ 439 w 1240"/>
              <a:gd name="T13" fmla="*/ 166 h 1200"/>
              <a:gd name="T14" fmla="*/ 218 w 1240"/>
              <a:gd name="T15" fmla="*/ 326 h 1200"/>
              <a:gd name="T16" fmla="*/ 562 w 1240"/>
              <a:gd name="T17" fmla="*/ 294 h 1200"/>
              <a:gd name="T18" fmla="*/ 656 w 1240"/>
              <a:gd name="T19" fmla="*/ 187 h 1200"/>
              <a:gd name="T20" fmla="*/ 594 w 1240"/>
              <a:gd name="T21" fmla="*/ 119 h 1200"/>
              <a:gd name="T22" fmla="*/ 485 w 1240"/>
              <a:gd name="T23" fmla="*/ 10 h 1200"/>
              <a:gd name="T24" fmla="*/ 141 w 1240"/>
              <a:gd name="T25" fmla="*/ 42 h 1200"/>
              <a:gd name="T26" fmla="*/ 109 w 1240"/>
              <a:gd name="T27" fmla="*/ 217 h 1200"/>
              <a:gd name="T28" fmla="*/ 218 w 1240"/>
              <a:gd name="T29" fmla="*/ 326 h 1200"/>
              <a:gd name="T30" fmla="*/ 619 w 1240"/>
              <a:gd name="T31" fmla="*/ 1117 h 1200"/>
              <a:gd name="T32" fmla="*/ 0 w 1240"/>
              <a:gd name="T33" fmla="*/ 1200 h 1200"/>
              <a:gd name="T34" fmla="*/ 271 w 1240"/>
              <a:gd name="T35" fmla="*/ 1200 h 1200"/>
              <a:gd name="T36" fmla="*/ 347 w 1240"/>
              <a:gd name="T37" fmla="*/ 1200 h 1200"/>
              <a:gd name="T38" fmla="*/ 566 w 1240"/>
              <a:gd name="T39" fmla="*/ 1200 h 1200"/>
              <a:gd name="T40" fmla="*/ 642 w 1240"/>
              <a:gd name="T41" fmla="*/ 1200 h 1200"/>
              <a:gd name="T42" fmla="*/ 867 w 1240"/>
              <a:gd name="T43" fmla="*/ 1200 h 1200"/>
              <a:gd name="T44" fmla="*/ 942 w 1240"/>
              <a:gd name="T45" fmla="*/ 1200 h 1200"/>
              <a:gd name="T46" fmla="*/ 1164 w 1240"/>
              <a:gd name="T47" fmla="*/ 1200 h 1200"/>
              <a:gd name="T48" fmla="*/ 918 w 1240"/>
              <a:gd name="T49" fmla="*/ 1115 h 1200"/>
              <a:gd name="T50" fmla="*/ 383 w 1240"/>
              <a:gd name="T51" fmla="*/ 811 h 1200"/>
              <a:gd name="T52" fmla="*/ 383 w 1240"/>
              <a:gd name="T53" fmla="*/ 988 h 1200"/>
              <a:gd name="T54" fmla="*/ 597 w 1240"/>
              <a:gd name="T55" fmla="*/ 900 h 1200"/>
              <a:gd name="T56" fmla="*/ 471 w 1240"/>
              <a:gd name="T57" fmla="*/ 774 h 1200"/>
              <a:gd name="T58" fmla="*/ 697 w 1240"/>
              <a:gd name="T59" fmla="*/ 618 h 1200"/>
              <a:gd name="T60" fmla="*/ 1086 w 1240"/>
              <a:gd name="T61" fmla="*/ 733 h 1200"/>
              <a:gd name="T62" fmla="*/ 176 w 1240"/>
              <a:gd name="T63" fmla="*/ 1025 h 1200"/>
              <a:gd name="T64" fmla="*/ 265 w 1240"/>
              <a:gd name="T65" fmla="*/ 811 h 1200"/>
              <a:gd name="T66" fmla="*/ 87 w 1240"/>
              <a:gd name="T67" fmla="*/ 811 h 1200"/>
              <a:gd name="T68" fmla="*/ 87 w 1240"/>
              <a:gd name="T69" fmla="*/ 988 h 1200"/>
              <a:gd name="T70" fmla="*/ 683 w 1240"/>
              <a:gd name="T71" fmla="*/ 811 h 1200"/>
              <a:gd name="T72" fmla="*/ 683 w 1240"/>
              <a:gd name="T73" fmla="*/ 988 h 1200"/>
              <a:gd name="T74" fmla="*/ 897 w 1240"/>
              <a:gd name="T75" fmla="*/ 900 h 1200"/>
              <a:gd name="T76" fmla="*/ 771 w 1240"/>
              <a:gd name="T77" fmla="*/ 774 h 1200"/>
              <a:gd name="T78" fmla="*/ 980 w 1240"/>
              <a:gd name="T79" fmla="*/ 811 h 1200"/>
              <a:gd name="T80" fmla="*/ 980 w 1240"/>
              <a:gd name="T81" fmla="*/ 988 h 1200"/>
              <a:gd name="T82" fmla="*/ 1195 w 1240"/>
              <a:gd name="T83" fmla="*/ 900 h 1200"/>
              <a:gd name="T84" fmla="*/ 1069 w 1240"/>
              <a:gd name="T85" fmla="*/ 774 h 1200"/>
              <a:gd name="T86" fmla="*/ 890 w 1240"/>
              <a:gd name="T87" fmla="*/ 252 h 1200"/>
              <a:gd name="T88" fmla="*/ 890 w 1240"/>
              <a:gd name="T89" fmla="*/ 0 h 1200"/>
              <a:gd name="T90" fmla="*/ 890 w 1240"/>
              <a:gd name="T91" fmla="*/ 252 h 1200"/>
              <a:gd name="T92" fmla="*/ 805 w 1240"/>
              <a:gd name="T93" fmla="*/ 413 h 1200"/>
              <a:gd name="T94" fmla="*/ 776 w 1240"/>
              <a:gd name="T95" fmla="*/ 548 h 1200"/>
              <a:gd name="T96" fmla="*/ 971 w 1240"/>
              <a:gd name="T97" fmla="*/ 413 h 1200"/>
              <a:gd name="T98" fmla="*/ 1001 w 1240"/>
              <a:gd name="T99" fmla="*/ 548 h 1200"/>
              <a:gd name="T100" fmla="*/ 971 w 1240"/>
              <a:gd name="T101" fmla="*/ 413 h 1200"/>
              <a:gd name="T102" fmla="*/ 1152 w 1240"/>
              <a:gd name="T103" fmla="*/ 599 h 1200"/>
              <a:gd name="T104" fmla="*/ 1083 w 1240"/>
              <a:gd name="T105" fmla="*/ 548 h 1200"/>
              <a:gd name="T106" fmla="*/ 1004 w 1240"/>
              <a:gd name="T107" fmla="*/ 268 h 1200"/>
              <a:gd name="T108" fmla="*/ 885 w 1240"/>
              <a:gd name="T109" fmla="*/ 268 h 1200"/>
              <a:gd name="T110" fmla="*/ 695 w 1240"/>
              <a:gd name="T111" fmla="*/ 347 h 1200"/>
              <a:gd name="T112" fmla="*/ 625 w 1240"/>
              <a:gd name="T113" fmla="*/ 548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40" h="1200">
                <a:moveTo>
                  <a:pt x="220" y="121"/>
                </a:moveTo>
                <a:cubicBezTo>
                  <a:pt x="245" y="121"/>
                  <a:pt x="266" y="141"/>
                  <a:pt x="266" y="166"/>
                </a:cubicBezTo>
                <a:cubicBezTo>
                  <a:pt x="266" y="191"/>
                  <a:pt x="245" y="212"/>
                  <a:pt x="220" y="212"/>
                </a:cubicBezTo>
                <a:cubicBezTo>
                  <a:pt x="195" y="212"/>
                  <a:pt x="174" y="191"/>
                  <a:pt x="174" y="166"/>
                </a:cubicBezTo>
                <a:cubicBezTo>
                  <a:pt x="174" y="141"/>
                  <a:pt x="195" y="121"/>
                  <a:pt x="220" y="121"/>
                </a:cubicBezTo>
                <a:close/>
                <a:moveTo>
                  <a:pt x="353" y="121"/>
                </a:moveTo>
                <a:cubicBezTo>
                  <a:pt x="378" y="121"/>
                  <a:pt x="398" y="141"/>
                  <a:pt x="398" y="166"/>
                </a:cubicBezTo>
                <a:cubicBezTo>
                  <a:pt x="398" y="191"/>
                  <a:pt x="378" y="212"/>
                  <a:pt x="353" y="212"/>
                </a:cubicBezTo>
                <a:cubicBezTo>
                  <a:pt x="327" y="212"/>
                  <a:pt x="307" y="191"/>
                  <a:pt x="307" y="166"/>
                </a:cubicBezTo>
                <a:cubicBezTo>
                  <a:pt x="307" y="141"/>
                  <a:pt x="327" y="121"/>
                  <a:pt x="353" y="121"/>
                </a:cubicBezTo>
                <a:close/>
                <a:moveTo>
                  <a:pt x="485" y="121"/>
                </a:moveTo>
                <a:cubicBezTo>
                  <a:pt x="510" y="121"/>
                  <a:pt x="530" y="141"/>
                  <a:pt x="530" y="166"/>
                </a:cubicBezTo>
                <a:cubicBezTo>
                  <a:pt x="530" y="191"/>
                  <a:pt x="510" y="212"/>
                  <a:pt x="485" y="212"/>
                </a:cubicBezTo>
                <a:cubicBezTo>
                  <a:pt x="459" y="212"/>
                  <a:pt x="439" y="191"/>
                  <a:pt x="439" y="166"/>
                </a:cubicBezTo>
                <a:cubicBezTo>
                  <a:pt x="439" y="141"/>
                  <a:pt x="459" y="121"/>
                  <a:pt x="485" y="121"/>
                </a:cubicBezTo>
                <a:close/>
                <a:moveTo>
                  <a:pt x="218" y="326"/>
                </a:moveTo>
                <a:lnTo>
                  <a:pt x="485" y="326"/>
                </a:lnTo>
                <a:cubicBezTo>
                  <a:pt x="515" y="326"/>
                  <a:pt x="542" y="313"/>
                  <a:pt x="562" y="294"/>
                </a:cubicBezTo>
                <a:cubicBezTo>
                  <a:pt x="570" y="285"/>
                  <a:pt x="577" y="275"/>
                  <a:pt x="583" y="264"/>
                </a:cubicBezTo>
                <a:cubicBezTo>
                  <a:pt x="629" y="257"/>
                  <a:pt x="656" y="237"/>
                  <a:pt x="656" y="187"/>
                </a:cubicBezTo>
                <a:lnTo>
                  <a:pt x="594" y="208"/>
                </a:lnTo>
                <a:lnTo>
                  <a:pt x="594" y="119"/>
                </a:lnTo>
                <a:cubicBezTo>
                  <a:pt x="594" y="89"/>
                  <a:pt x="581" y="62"/>
                  <a:pt x="562" y="42"/>
                </a:cubicBezTo>
                <a:cubicBezTo>
                  <a:pt x="542" y="23"/>
                  <a:pt x="515" y="10"/>
                  <a:pt x="485" y="10"/>
                </a:cubicBezTo>
                <a:lnTo>
                  <a:pt x="218" y="10"/>
                </a:lnTo>
                <a:cubicBezTo>
                  <a:pt x="188" y="10"/>
                  <a:pt x="160" y="23"/>
                  <a:pt x="141" y="42"/>
                </a:cubicBezTo>
                <a:cubicBezTo>
                  <a:pt x="121" y="62"/>
                  <a:pt x="109" y="89"/>
                  <a:pt x="109" y="119"/>
                </a:cubicBezTo>
                <a:lnTo>
                  <a:pt x="109" y="217"/>
                </a:lnTo>
                <a:cubicBezTo>
                  <a:pt x="109" y="247"/>
                  <a:pt x="121" y="274"/>
                  <a:pt x="141" y="294"/>
                </a:cubicBezTo>
                <a:cubicBezTo>
                  <a:pt x="160" y="313"/>
                  <a:pt x="188" y="326"/>
                  <a:pt x="218" y="326"/>
                </a:cubicBezTo>
                <a:close/>
                <a:moveTo>
                  <a:pt x="918" y="1115"/>
                </a:moveTo>
                <a:cubicBezTo>
                  <a:pt x="854" y="1011"/>
                  <a:pt x="681" y="1013"/>
                  <a:pt x="619" y="1117"/>
                </a:cubicBezTo>
                <a:cubicBezTo>
                  <a:pt x="556" y="1013"/>
                  <a:pt x="386" y="1012"/>
                  <a:pt x="321" y="1113"/>
                </a:cubicBezTo>
                <a:cubicBezTo>
                  <a:pt x="242" y="989"/>
                  <a:pt x="5" y="1019"/>
                  <a:pt x="0" y="1200"/>
                </a:cubicBezTo>
                <a:lnTo>
                  <a:pt x="75" y="1200"/>
                </a:lnTo>
                <a:lnTo>
                  <a:pt x="271" y="1200"/>
                </a:lnTo>
                <a:lnTo>
                  <a:pt x="295" y="1200"/>
                </a:lnTo>
                <a:lnTo>
                  <a:pt x="347" y="1200"/>
                </a:lnTo>
                <a:lnTo>
                  <a:pt x="370" y="1200"/>
                </a:lnTo>
                <a:lnTo>
                  <a:pt x="566" y="1200"/>
                </a:lnTo>
                <a:lnTo>
                  <a:pt x="595" y="1200"/>
                </a:lnTo>
                <a:lnTo>
                  <a:pt x="642" y="1200"/>
                </a:lnTo>
                <a:lnTo>
                  <a:pt x="671" y="1200"/>
                </a:lnTo>
                <a:lnTo>
                  <a:pt x="867" y="1200"/>
                </a:lnTo>
                <a:lnTo>
                  <a:pt x="893" y="1200"/>
                </a:lnTo>
                <a:lnTo>
                  <a:pt x="942" y="1200"/>
                </a:lnTo>
                <a:lnTo>
                  <a:pt x="968" y="1200"/>
                </a:lnTo>
                <a:lnTo>
                  <a:pt x="1164" y="1200"/>
                </a:lnTo>
                <a:lnTo>
                  <a:pt x="1240" y="1200"/>
                </a:lnTo>
                <a:cubicBezTo>
                  <a:pt x="1234" y="1017"/>
                  <a:pt x="996" y="989"/>
                  <a:pt x="918" y="1115"/>
                </a:cubicBezTo>
                <a:close/>
                <a:moveTo>
                  <a:pt x="471" y="774"/>
                </a:moveTo>
                <a:cubicBezTo>
                  <a:pt x="437" y="774"/>
                  <a:pt x="405" y="788"/>
                  <a:pt x="383" y="811"/>
                </a:cubicBezTo>
                <a:cubicBezTo>
                  <a:pt x="360" y="834"/>
                  <a:pt x="346" y="865"/>
                  <a:pt x="346" y="900"/>
                </a:cubicBezTo>
                <a:cubicBezTo>
                  <a:pt x="346" y="934"/>
                  <a:pt x="360" y="966"/>
                  <a:pt x="383" y="988"/>
                </a:cubicBezTo>
                <a:cubicBezTo>
                  <a:pt x="405" y="1011"/>
                  <a:pt x="437" y="1025"/>
                  <a:pt x="471" y="1025"/>
                </a:cubicBezTo>
                <a:cubicBezTo>
                  <a:pt x="541" y="1025"/>
                  <a:pt x="597" y="969"/>
                  <a:pt x="597" y="900"/>
                </a:cubicBezTo>
                <a:cubicBezTo>
                  <a:pt x="597" y="865"/>
                  <a:pt x="583" y="834"/>
                  <a:pt x="560" y="811"/>
                </a:cubicBezTo>
                <a:cubicBezTo>
                  <a:pt x="537" y="788"/>
                  <a:pt x="506" y="774"/>
                  <a:pt x="471" y="774"/>
                </a:cubicBezTo>
                <a:close/>
                <a:moveTo>
                  <a:pt x="1086" y="618"/>
                </a:moveTo>
                <a:lnTo>
                  <a:pt x="697" y="618"/>
                </a:lnTo>
                <a:lnTo>
                  <a:pt x="697" y="733"/>
                </a:lnTo>
                <a:lnTo>
                  <a:pt x="1086" y="733"/>
                </a:lnTo>
                <a:lnTo>
                  <a:pt x="1086" y="618"/>
                </a:lnTo>
                <a:close/>
                <a:moveTo>
                  <a:pt x="176" y="1025"/>
                </a:moveTo>
                <a:cubicBezTo>
                  <a:pt x="245" y="1025"/>
                  <a:pt x="302" y="969"/>
                  <a:pt x="302" y="900"/>
                </a:cubicBezTo>
                <a:cubicBezTo>
                  <a:pt x="302" y="865"/>
                  <a:pt x="288" y="834"/>
                  <a:pt x="265" y="811"/>
                </a:cubicBezTo>
                <a:cubicBezTo>
                  <a:pt x="242" y="788"/>
                  <a:pt x="211" y="774"/>
                  <a:pt x="176" y="774"/>
                </a:cubicBezTo>
                <a:cubicBezTo>
                  <a:pt x="141" y="774"/>
                  <a:pt x="110" y="788"/>
                  <a:pt x="87" y="811"/>
                </a:cubicBezTo>
                <a:cubicBezTo>
                  <a:pt x="65" y="834"/>
                  <a:pt x="51" y="865"/>
                  <a:pt x="51" y="900"/>
                </a:cubicBezTo>
                <a:cubicBezTo>
                  <a:pt x="51" y="934"/>
                  <a:pt x="65" y="966"/>
                  <a:pt x="87" y="988"/>
                </a:cubicBezTo>
                <a:cubicBezTo>
                  <a:pt x="110" y="1011"/>
                  <a:pt x="141" y="1025"/>
                  <a:pt x="176" y="1025"/>
                </a:cubicBezTo>
                <a:close/>
                <a:moveTo>
                  <a:pt x="683" y="811"/>
                </a:moveTo>
                <a:cubicBezTo>
                  <a:pt x="660" y="834"/>
                  <a:pt x="646" y="865"/>
                  <a:pt x="646" y="900"/>
                </a:cubicBezTo>
                <a:cubicBezTo>
                  <a:pt x="646" y="934"/>
                  <a:pt x="660" y="966"/>
                  <a:pt x="683" y="988"/>
                </a:cubicBezTo>
                <a:cubicBezTo>
                  <a:pt x="705" y="1011"/>
                  <a:pt x="737" y="1025"/>
                  <a:pt x="771" y="1025"/>
                </a:cubicBezTo>
                <a:cubicBezTo>
                  <a:pt x="841" y="1025"/>
                  <a:pt x="897" y="969"/>
                  <a:pt x="897" y="900"/>
                </a:cubicBezTo>
                <a:cubicBezTo>
                  <a:pt x="897" y="865"/>
                  <a:pt x="883" y="834"/>
                  <a:pt x="860" y="811"/>
                </a:cubicBezTo>
                <a:cubicBezTo>
                  <a:pt x="837" y="788"/>
                  <a:pt x="806" y="774"/>
                  <a:pt x="771" y="774"/>
                </a:cubicBezTo>
                <a:cubicBezTo>
                  <a:pt x="737" y="774"/>
                  <a:pt x="705" y="788"/>
                  <a:pt x="683" y="811"/>
                </a:cubicBezTo>
                <a:close/>
                <a:moveTo>
                  <a:pt x="980" y="811"/>
                </a:moveTo>
                <a:cubicBezTo>
                  <a:pt x="958" y="834"/>
                  <a:pt x="944" y="865"/>
                  <a:pt x="944" y="900"/>
                </a:cubicBezTo>
                <a:cubicBezTo>
                  <a:pt x="944" y="934"/>
                  <a:pt x="958" y="966"/>
                  <a:pt x="980" y="988"/>
                </a:cubicBezTo>
                <a:cubicBezTo>
                  <a:pt x="1003" y="1011"/>
                  <a:pt x="1034" y="1025"/>
                  <a:pt x="1069" y="1025"/>
                </a:cubicBezTo>
                <a:cubicBezTo>
                  <a:pt x="1138" y="1025"/>
                  <a:pt x="1195" y="969"/>
                  <a:pt x="1195" y="900"/>
                </a:cubicBezTo>
                <a:cubicBezTo>
                  <a:pt x="1195" y="865"/>
                  <a:pt x="1180" y="834"/>
                  <a:pt x="1158" y="811"/>
                </a:cubicBezTo>
                <a:cubicBezTo>
                  <a:pt x="1135" y="788"/>
                  <a:pt x="1104" y="774"/>
                  <a:pt x="1069" y="774"/>
                </a:cubicBezTo>
                <a:cubicBezTo>
                  <a:pt x="1034" y="774"/>
                  <a:pt x="1003" y="788"/>
                  <a:pt x="980" y="811"/>
                </a:cubicBezTo>
                <a:close/>
                <a:moveTo>
                  <a:pt x="890" y="252"/>
                </a:moveTo>
                <a:cubicBezTo>
                  <a:pt x="960" y="252"/>
                  <a:pt x="1016" y="196"/>
                  <a:pt x="1016" y="126"/>
                </a:cubicBezTo>
                <a:cubicBezTo>
                  <a:pt x="1016" y="57"/>
                  <a:pt x="960" y="0"/>
                  <a:pt x="890" y="0"/>
                </a:cubicBezTo>
                <a:cubicBezTo>
                  <a:pt x="820" y="0"/>
                  <a:pt x="764" y="57"/>
                  <a:pt x="764" y="126"/>
                </a:cubicBezTo>
                <a:cubicBezTo>
                  <a:pt x="764" y="196"/>
                  <a:pt x="820" y="252"/>
                  <a:pt x="890" y="252"/>
                </a:cubicBezTo>
                <a:close/>
                <a:moveTo>
                  <a:pt x="776" y="413"/>
                </a:moveTo>
                <a:lnTo>
                  <a:pt x="805" y="413"/>
                </a:lnTo>
                <a:lnTo>
                  <a:pt x="805" y="548"/>
                </a:lnTo>
                <a:lnTo>
                  <a:pt x="776" y="548"/>
                </a:lnTo>
                <a:lnTo>
                  <a:pt x="776" y="413"/>
                </a:lnTo>
                <a:close/>
                <a:moveTo>
                  <a:pt x="971" y="413"/>
                </a:moveTo>
                <a:lnTo>
                  <a:pt x="1001" y="413"/>
                </a:lnTo>
                <a:lnTo>
                  <a:pt x="1001" y="548"/>
                </a:lnTo>
                <a:lnTo>
                  <a:pt x="971" y="548"/>
                </a:lnTo>
                <a:lnTo>
                  <a:pt x="971" y="413"/>
                </a:lnTo>
                <a:close/>
                <a:moveTo>
                  <a:pt x="625" y="599"/>
                </a:moveTo>
                <a:lnTo>
                  <a:pt x="1152" y="599"/>
                </a:lnTo>
                <a:lnTo>
                  <a:pt x="1152" y="548"/>
                </a:lnTo>
                <a:lnTo>
                  <a:pt x="1083" y="548"/>
                </a:lnTo>
                <a:lnTo>
                  <a:pt x="1083" y="347"/>
                </a:lnTo>
                <a:cubicBezTo>
                  <a:pt x="1083" y="304"/>
                  <a:pt x="1047" y="268"/>
                  <a:pt x="1004" y="268"/>
                </a:cubicBezTo>
                <a:lnTo>
                  <a:pt x="892" y="268"/>
                </a:lnTo>
                <a:lnTo>
                  <a:pt x="885" y="268"/>
                </a:lnTo>
                <a:lnTo>
                  <a:pt x="774" y="268"/>
                </a:lnTo>
                <a:cubicBezTo>
                  <a:pt x="731" y="268"/>
                  <a:pt x="695" y="304"/>
                  <a:pt x="695" y="347"/>
                </a:cubicBezTo>
                <a:lnTo>
                  <a:pt x="695" y="548"/>
                </a:lnTo>
                <a:lnTo>
                  <a:pt x="625" y="548"/>
                </a:lnTo>
                <a:lnTo>
                  <a:pt x="625" y="5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/>
          </a:p>
        </p:txBody>
      </p:sp>
      <p:sp>
        <p:nvSpPr>
          <p:cNvPr id="44" name="TextBox 54"/>
          <p:cNvSpPr txBox="1"/>
          <p:nvPr/>
        </p:nvSpPr>
        <p:spPr>
          <a:xfrm>
            <a:off x="2465012" y="396833"/>
            <a:ext cx="855253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1.2 </a:t>
            </a:r>
            <a:r>
              <a:rPr lang="zh-CN" altLang="en-US" dirty="0"/>
              <a:t>抓学习教育，营造树党风扬正气的氛</a:t>
            </a:r>
          </a:p>
        </p:txBody>
      </p:sp>
    </p:spTree>
    <p:extLst>
      <p:ext uri="{BB962C8B-B14F-4D97-AF65-F5344CB8AC3E}">
        <p14:creationId xmlns:p14="http://schemas.microsoft.com/office/powerpoint/2010/main" xmlns="" val="2244313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2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2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2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2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11745 0.17546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877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1.11111E-6 L -0.15195 -0.00764 " pathEditMode="relative" rAng="0" ptsTypes="AA">
                                      <p:cBhvr>
                                        <p:cTn id="42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4" y="-39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375E-6 4.81481E-6 L -0.11641 -0.18241 " pathEditMode="relative" rAng="0" ptsTypes="AA">
                                      <p:cBhvr>
                                        <p:cTn id="46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20"/>
                            </p:stCondLst>
                            <p:childTnLst>
                              <p:par>
                                <p:cTn id="4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2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 animBg="1"/>
      <p:bldP spid="27" grpId="0"/>
      <p:bldP spid="28" grpId="0"/>
      <p:bldP spid="42" grpId="0"/>
      <p:bldP spid="43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liangxueyizuo3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0" y="5346559"/>
            <a:ext cx="12192002" cy="15114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23298-A4CF-49CF-A596-AED5A4644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59" y="-28335"/>
            <a:ext cx="5902157" cy="1649267"/>
          </a:xfrm>
          <a:prstGeom prst="rect">
            <a:avLst/>
          </a:prstGeom>
        </p:spPr>
      </p:pic>
      <p:sp>
        <p:nvSpPr>
          <p:cNvPr id="44" name="TextBox 54"/>
          <p:cNvSpPr txBox="1"/>
          <p:nvPr/>
        </p:nvSpPr>
        <p:spPr>
          <a:xfrm>
            <a:off x="2938719" y="345907"/>
            <a:ext cx="8552534" cy="11823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ts val="8500"/>
              </a:lnSpc>
              <a:defRPr sz="3600" b="1" kern="0">
                <a:ln w="12700">
                  <a:solidFill>
                    <a:schemeClr val="bg1"/>
                  </a:solidFill>
                </a:ln>
                <a:gradFill flip="none" rotWithShape="1">
                  <a:gsLst>
                    <a:gs pos="76000">
                      <a:srgbClr val="FF0000"/>
                    </a:gs>
                    <a:gs pos="0">
                      <a:srgbClr val="FFC000"/>
                    </a:gs>
                    <a:gs pos="91000">
                      <a:srgbClr val="C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1.3 </a:t>
            </a:r>
            <a:r>
              <a:rPr lang="zh-CN" altLang="en-US" dirty="0"/>
              <a:t>抓组织建设，凝聚党员领导干部战斗</a:t>
            </a:r>
          </a:p>
        </p:txBody>
      </p:sp>
      <p:sp>
        <p:nvSpPr>
          <p:cNvPr id="45" name="矩形 44"/>
          <p:cNvSpPr/>
          <p:nvPr/>
        </p:nvSpPr>
        <p:spPr>
          <a:xfrm>
            <a:off x="-294968" y="5345195"/>
            <a:ext cx="1427112" cy="149760"/>
          </a:xfrm>
          <a:prstGeom prst="rect">
            <a:avLst/>
          </a:prstGeom>
          <a:solidFill>
            <a:srgbClr val="CC0B1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8"/>
          </a:p>
        </p:txBody>
      </p:sp>
      <p:sp>
        <p:nvSpPr>
          <p:cNvPr id="46" name="矩形 45"/>
          <p:cNvSpPr/>
          <p:nvPr/>
        </p:nvSpPr>
        <p:spPr>
          <a:xfrm>
            <a:off x="-294968" y="4287285"/>
            <a:ext cx="1427112" cy="149760"/>
          </a:xfrm>
          <a:prstGeom prst="rect">
            <a:avLst/>
          </a:prstGeom>
          <a:solidFill>
            <a:srgbClr val="CC0B1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8"/>
          </a:p>
        </p:txBody>
      </p:sp>
      <p:sp>
        <p:nvSpPr>
          <p:cNvPr id="47" name="矩形 46"/>
          <p:cNvSpPr/>
          <p:nvPr/>
        </p:nvSpPr>
        <p:spPr>
          <a:xfrm>
            <a:off x="-294968" y="3217577"/>
            <a:ext cx="1427112" cy="149760"/>
          </a:xfrm>
          <a:prstGeom prst="rect">
            <a:avLst/>
          </a:prstGeom>
          <a:solidFill>
            <a:srgbClr val="CC0B1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8"/>
          </a:p>
        </p:txBody>
      </p:sp>
      <p:sp>
        <p:nvSpPr>
          <p:cNvPr id="48" name="矩形 47"/>
          <p:cNvSpPr/>
          <p:nvPr/>
        </p:nvSpPr>
        <p:spPr>
          <a:xfrm>
            <a:off x="-294968" y="2159667"/>
            <a:ext cx="1427112" cy="149760"/>
          </a:xfrm>
          <a:prstGeom prst="rect">
            <a:avLst/>
          </a:prstGeom>
          <a:solidFill>
            <a:srgbClr val="CC0B1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8"/>
          </a:p>
        </p:txBody>
      </p:sp>
      <p:sp>
        <p:nvSpPr>
          <p:cNvPr id="49" name="椭圆 48"/>
          <p:cNvSpPr/>
          <p:nvPr/>
        </p:nvSpPr>
        <p:spPr>
          <a:xfrm>
            <a:off x="882732" y="1795105"/>
            <a:ext cx="906791" cy="906791"/>
          </a:xfrm>
          <a:prstGeom prst="ellipse">
            <a:avLst/>
          </a:prstGeom>
          <a:solidFill>
            <a:srgbClr val="CC0B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8" dirty="0"/>
              <a:t>01</a:t>
            </a:r>
            <a:endParaRPr lang="zh-CN" altLang="en-US" sz="3198" dirty="0"/>
          </a:p>
        </p:txBody>
      </p:sp>
      <p:sp>
        <p:nvSpPr>
          <p:cNvPr id="50" name="椭圆 49"/>
          <p:cNvSpPr/>
          <p:nvPr/>
        </p:nvSpPr>
        <p:spPr>
          <a:xfrm>
            <a:off x="882732" y="2848126"/>
            <a:ext cx="906791" cy="906791"/>
          </a:xfrm>
          <a:prstGeom prst="ellipse">
            <a:avLst/>
          </a:prstGeom>
          <a:solidFill>
            <a:srgbClr val="CC0B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8" dirty="0"/>
              <a:t>02</a:t>
            </a:r>
            <a:endParaRPr lang="zh-CN" altLang="en-US" sz="3198" dirty="0"/>
          </a:p>
        </p:txBody>
      </p:sp>
      <p:sp>
        <p:nvSpPr>
          <p:cNvPr id="51" name="椭圆 50"/>
          <p:cNvSpPr/>
          <p:nvPr/>
        </p:nvSpPr>
        <p:spPr>
          <a:xfrm>
            <a:off x="882732" y="3886711"/>
            <a:ext cx="906791" cy="906791"/>
          </a:xfrm>
          <a:prstGeom prst="ellipse">
            <a:avLst/>
          </a:prstGeom>
          <a:solidFill>
            <a:srgbClr val="CC0B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8" dirty="0"/>
              <a:t>03</a:t>
            </a:r>
            <a:endParaRPr lang="zh-CN" altLang="en-US" sz="3198" dirty="0"/>
          </a:p>
        </p:txBody>
      </p:sp>
      <p:sp>
        <p:nvSpPr>
          <p:cNvPr id="52" name="椭圆 51"/>
          <p:cNvSpPr/>
          <p:nvPr/>
        </p:nvSpPr>
        <p:spPr>
          <a:xfrm>
            <a:off x="882732" y="4954077"/>
            <a:ext cx="906791" cy="906791"/>
          </a:xfrm>
          <a:prstGeom prst="ellipse">
            <a:avLst/>
          </a:prstGeom>
          <a:solidFill>
            <a:srgbClr val="CC0B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8" dirty="0"/>
              <a:t>04</a:t>
            </a:r>
            <a:endParaRPr lang="zh-CN" altLang="en-US" sz="3198" dirty="0"/>
          </a:p>
        </p:txBody>
      </p:sp>
      <p:grpSp>
        <p:nvGrpSpPr>
          <p:cNvPr id="53" name="组 10"/>
          <p:cNvGrpSpPr/>
          <p:nvPr/>
        </p:nvGrpSpPr>
        <p:grpSpPr>
          <a:xfrm>
            <a:off x="1912840" y="1731816"/>
            <a:ext cx="9719380" cy="663040"/>
            <a:chOff x="247498" y="2041376"/>
            <a:chExt cx="3032066" cy="497524"/>
          </a:xfrm>
        </p:grpSpPr>
        <p:sp>
          <p:nvSpPr>
            <p:cNvPr id="54" name="文本框 53"/>
            <p:cNvSpPr txBox="1"/>
            <p:nvPr/>
          </p:nvSpPr>
          <p:spPr>
            <a:xfrm>
              <a:off x="247498" y="2331049"/>
              <a:ext cx="3032066" cy="207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截止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年底，公司在某某本部和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个县支公司基础上共建立了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个联合党支部、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个县支党支部，基层党组织建设比较完善。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247498" y="2041376"/>
              <a:ext cx="57629" cy="249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0">
                <a:lnSpc>
                  <a:spcPct val="130000"/>
                </a:lnSpc>
                <a:defRPr/>
              </a:pPr>
              <a:endParaRPr lang="en-US" altLang="zh-CN" sz="1200" b="1" kern="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 13"/>
          <p:cNvGrpSpPr/>
          <p:nvPr/>
        </p:nvGrpSpPr>
        <p:grpSpPr>
          <a:xfrm>
            <a:off x="1912840" y="2622236"/>
            <a:ext cx="9719380" cy="847706"/>
            <a:chOff x="247498" y="2041376"/>
            <a:chExt cx="3032066" cy="636092"/>
          </a:xfrm>
        </p:grpSpPr>
        <p:sp>
          <p:nvSpPr>
            <p:cNvPr id="57" name="文本框 56"/>
            <p:cNvSpPr txBox="1"/>
            <p:nvPr/>
          </p:nvSpPr>
          <p:spPr>
            <a:xfrm>
              <a:off x="247498" y="2331049"/>
              <a:ext cx="3032066" cy="346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通过不断吸收优秀员工加入党组织，公司党员队伍得到了不断充实，现共有党员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名，入党积极分子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名，其中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党员领导干部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人，占比为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62.5%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247498" y="2041376"/>
              <a:ext cx="57629" cy="249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0">
                <a:lnSpc>
                  <a:spcPct val="130000"/>
                </a:lnSpc>
                <a:defRPr/>
              </a:pPr>
              <a:endParaRPr lang="en-US" altLang="zh-CN" sz="1200" b="1" kern="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 16"/>
          <p:cNvGrpSpPr/>
          <p:nvPr/>
        </p:nvGrpSpPr>
        <p:grpSpPr>
          <a:xfrm>
            <a:off x="1912840" y="3545134"/>
            <a:ext cx="9879110" cy="1217039"/>
            <a:chOff x="247498" y="2041376"/>
            <a:chExt cx="3032066" cy="913227"/>
          </a:xfrm>
        </p:grpSpPr>
        <p:sp>
          <p:nvSpPr>
            <p:cNvPr id="60" name="文本框 59"/>
            <p:cNvSpPr txBox="1"/>
            <p:nvPr/>
          </p:nvSpPr>
          <p:spPr>
            <a:xfrm>
              <a:off x="247498" y="2331049"/>
              <a:ext cx="3032066" cy="623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名党员荣获省分公司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2013-2015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年优秀共产党员、优秀党务工作者称号，在公司树立了良好的党员模范形象。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247498" y="2041376"/>
              <a:ext cx="56697" cy="249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0">
                <a:lnSpc>
                  <a:spcPct val="130000"/>
                </a:lnSpc>
                <a:defRPr/>
              </a:pPr>
              <a:endParaRPr lang="en-US" altLang="zh-CN" sz="1200" b="1" kern="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 19"/>
          <p:cNvGrpSpPr/>
          <p:nvPr/>
        </p:nvGrpSpPr>
        <p:grpSpPr>
          <a:xfrm>
            <a:off x="1937841" y="4778267"/>
            <a:ext cx="9694379" cy="847706"/>
            <a:chOff x="247498" y="2041376"/>
            <a:chExt cx="3032066" cy="636092"/>
          </a:xfrm>
        </p:grpSpPr>
        <p:sp>
          <p:nvSpPr>
            <p:cNvPr id="63" name="文本框 62"/>
            <p:cNvSpPr txBox="1"/>
            <p:nvPr/>
          </p:nvSpPr>
          <p:spPr>
            <a:xfrm>
              <a:off x="247498" y="2331049"/>
              <a:ext cx="3032066" cy="346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某某县支公司率先在几家四级机构中成立了独立党支部，积极开展各项党建工作，公司的各项经营成绩均比较突出，战斗堡垒作用突显，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dirty="0">
                  <a:solidFill>
                    <a:srgbClr val="CC0B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月某某县支公司党支部被总公司党委授予“先进基层党组织”荣誉称号。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247498" y="2041376"/>
              <a:ext cx="57777" cy="249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0">
                <a:lnSpc>
                  <a:spcPct val="130000"/>
                </a:lnSpc>
                <a:defRPr/>
              </a:pPr>
              <a:endParaRPr lang="en-US" altLang="zh-CN" sz="1200" b="1" kern="0" dirty="0">
                <a:solidFill>
                  <a:srgbClr val="CC0B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280400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2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2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2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B55C033-B0ED-4F09-8138-CEC3BE9307F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党建2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</TotalTime>
  <Words>2176</Words>
  <Application>Microsoft Office PowerPoint</Application>
  <PresentationFormat>自定义</PresentationFormat>
  <Paragraphs>172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党建2</dc:title>
  <dc:creator>WIN7</dc:creator>
  <cp:lastModifiedBy>hlf</cp:lastModifiedBy>
  <cp:revision>63</cp:revision>
  <dcterms:created xsi:type="dcterms:W3CDTF">2017-08-18T03:02:00Z</dcterms:created>
  <dcterms:modified xsi:type="dcterms:W3CDTF">2018-04-03T09:15:24Z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