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293" r:id="rId2"/>
    <p:sldId id="257" r:id="rId3"/>
    <p:sldId id="299" r:id="rId4"/>
    <p:sldId id="259" r:id="rId5"/>
    <p:sldId id="260" r:id="rId6"/>
    <p:sldId id="294" r:id="rId7"/>
    <p:sldId id="262" r:id="rId8"/>
    <p:sldId id="300" r:id="rId9"/>
    <p:sldId id="265" r:id="rId10"/>
    <p:sldId id="266" r:id="rId11"/>
    <p:sldId id="267" r:id="rId12"/>
    <p:sldId id="268" r:id="rId13"/>
    <p:sldId id="269" r:id="rId14"/>
    <p:sldId id="270" r:id="rId15"/>
    <p:sldId id="271" r:id="rId16"/>
    <p:sldId id="301" r:id="rId17"/>
    <p:sldId id="273" r:id="rId18"/>
    <p:sldId id="274" r:id="rId19"/>
    <p:sldId id="302" r:id="rId20"/>
    <p:sldId id="276" r:id="rId21"/>
    <p:sldId id="277" r:id="rId22"/>
    <p:sldId id="278" r:id="rId23"/>
    <p:sldId id="279" r:id="rId24"/>
    <p:sldId id="280" r:id="rId25"/>
    <p:sldId id="281" r:id="rId26"/>
    <p:sldId id="282" r:id="rId27"/>
    <p:sldId id="304" r:id="rId28"/>
    <p:sldId id="295" r:id="rId29"/>
    <p:sldId id="284" r:id="rId30"/>
    <p:sldId id="296" r:id="rId31"/>
    <p:sldId id="297" r:id="rId32"/>
    <p:sldId id="298"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50" d="100"/>
          <a:sy n="50" d="100"/>
        </p:scale>
        <p:origin x="-120"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7B9935-C20D-4F0A-ABF0-50B5D6DB3D0C}" type="datetimeFigureOut">
              <a:rPr lang="zh-CN" altLang="en-US" smtClean="0"/>
              <a:pPr/>
              <a:t>2018/3/14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B7A971-A2A5-4B39-AD0D-76CA8A45B656}" type="slidenum">
              <a:rPr lang="zh-CN" altLang="en-US" smtClean="0"/>
              <a:pPr/>
              <a:t>‹#›</a:t>
            </a:fld>
            <a:endParaRPr lang="zh-CN" altLang="en-US"/>
          </a:p>
        </p:txBody>
      </p:sp>
    </p:spTree>
    <p:extLst>
      <p:ext uri="{BB962C8B-B14F-4D97-AF65-F5344CB8AC3E}">
        <p14:creationId xmlns:p14="http://schemas.microsoft.com/office/powerpoint/2010/main" xmlns="" val="1342998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B7A971-A2A5-4B39-AD0D-76CA8A45B656}" type="slidenum">
              <a:rPr lang="zh-CN" altLang="en-US" smtClean="0"/>
              <a:pPr/>
              <a:t>1</a:t>
            </a:fld>
            <a:endParaRPr lang="zh-CN" altLang="en-US"/>
          </a:p>
        </p:txBody>
      </p:sp>
    </p:spTree>
    <p:extLst>
      <p:ext uri="{BB962C8B-B14F-4D97-AF65-F5344CB8AC3E}">
        <p14:creationId xmlns:p14="http://schemas.microsoft.com/office/powerpoint/2010/main" xmlns="" val="3530746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4618819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7227271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10133561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201095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31789324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239290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22204993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5445932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29018802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3153492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8CB57DF-7FB9-4A53-8663-5A1FC55143F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2009491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6643908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10433261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6881950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15864080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9456605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16100100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37510912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14988092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5604484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1956662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8CB57DF-7FB9-4A53-8663-5A1FC55143F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8088922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25979429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42839564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B7A971-A2A5-4B39-AD0D-76CA8A45B656}" type="slidenum">
              <a:rPr lang="zh-CN" altLang="en-US" smtClean="0"/>
              <a:pPr/>
              <a:t>32</a:t>
            </a:fld>
            <a:endParaRPr lang="zh-CN" altLang="en-US"/>
          </a:p>
        </p:txBody>
      </p:sp>
    </p:spTree>
    <p:extLst>
      <p:ext uri="{BB962C8B-B14F-4D97-AF65-F5344CB8AC3E}">
        <p14:creationId xmlns:p14="http://schemas.microsoft.com/office/powerpoint/2010/main" xmlns="" val="32436016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2871515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2506056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2008245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26810060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32712105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D480316-383F-4559-85E2-EDC7849C847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xmlns="" val="14874946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首尾页 涂豆思">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9606505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正文 涂豆思">
    <p:spTree>
      <p:nvGrpSpPr>
        <p:cNvPr id="1" name=""/>
        <p:cNvGrpSpPr/>
        <p:nvPr/>
      </p:nvGrpSpPr>
      <p:grpSpPr>
        <a:xfrm>
          <a:off x="0" y="0"/>
          <a:ext cx="0" cy="0"/>
          <a:chOff x="0" y="0"/>
          <a:chExt cx="0" cy="0"/>
        </a:xfrm>
      </p:grpSpPr>
      <p:pic>
        <p:nvPicPr>
          <p:cNvPr id="5" name="图片 4" descr="图片包含 户外, 天空, 日落&#10;&#10;已生成极高可信度的说明">
            <a:extLst>
              <a:ext uri="{FF2B5EF4-FFF2-40B4-BE49-F238E27FC236}">
                <a16:creationId xmlns:a16="http://schemas.microsoft.com/office/drawing/2014/main" xmlns="" id="{1F079F73-243D-4B2F-A684-F7425C68241C}"/>
              </a:ext>
            </a:extLst>
          </p:cNvPr>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6323" y="0"/>
            <a:ext cx="12179353" cy="6858000"/>
          </a:xfrm>
          <a:prstGeom prst="rect">
            <a:avLst/>
          </a:prstGeom>
        </p:spPr>
      </p:pic>
      <p:pic>
        <p:nvPicPr>
          <p:cNvPr id="8" name="图片 7">
            <a:extLst>
              <a:ext uri="{FF2B5EF4-FFF2-40B4-BE49-F238E27FC236}">
                <a16:creationId xmlns:a16="http://schemas.microsoft.com/office/drawing/2014/main" xmlns="" id="{A3BC8CB0-2F28-4763-B336-1BB9B672793C}"/>
              </a:ext>
            </a:extLst>
          </p:cNvPr>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0" y="190499"/>
            <a:ext cx="6285872" cy="605368"/>
          </a:xfrm>
          <a:prstGeom prst="rect">
            <a:avLst/>
          </a:prstGeom>
        </p:spPr>
      </p:pic>
      <p:pic>
        <p:nvPicPr>
          <p:cNvPr id="10" name="图片 9">
            <a:extLst>
              <a:ext uri="{FF2B5EF4-FFF2-40B4-BE49-F238E27FC236}">
                <a16:creationId xmlns:a16="http://schemas.microsoft.com/office/drawing/2014/main" xmlns="" id="{960D461F-B8AB-46F6-83F3-3515B4675079}"/>
              </a:ext>
            </a:extLst>
          </p:cNvPr>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1384299" y="258232"/>
            <a:ext cx="3653367" cy="469901"/>
          </a:xfrm>
          <a:prstGeom prst="rect">
            <a:avLst/>
          </a:prstGeom>
        </p:spPr>
      </p:pic>
      <p:sp>
        <p:nvSpPr>
          <p:cNvPr id="6" name="矩形 5"/>
          <p:cNvSpPr/>
          <p:nvPr userDrawn="1"/>
        </p:nvSpPr>
        <p:spPr>
          <a:xfrm>
            <a:off x="0" y="943430"/>
            <a:ext cx="12192000" cy="5544456"/>
          </a:xfrm>
          <a:prstGeom prst="rect">
            <a:avLst/>
          </a:prstGeom>
          <a:solidFill>
            <a:schemeClr val="bg1">
              <a:alpha val="64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7582341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涂豆思 过渡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3BF67D9D-B445-4328-8CF5-A5CBAC560C56}"/>
              </a:ext>
            </a:extLst>
          </p:cNvPr>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t="1905"/>
          <a:stretch/>
        </p:blipFill>
        <p:spPr>
          <a:xfrm>
            <a:off x="-20" y="878114"/>
            <a:ext cx="12192000" cy="5979885"/>
          </a:xfrm>
          <a:prstGeom prst="rect">
            <a:avLst/>
          </a:prstGeom>
        </p:spPr>
      </p:pic>
      <p:pic>
        <p:nvPicPr>
          <p:cNvPr id="4" name="图片 3">
            <a:extLst>
              <a:ext uri="{FF2B5EF4-FFF2-40B4-BE49-F238E27FC236}">
                <a16:creationId xmlns:a16="http://schemas.microsoft.com/office/drawing/2014/main" xmlns="" id="{E0A6E7EF-607D-4E77-9539-B8DEE3DBE178}"/>
              </a:ext>
            </a:extLst>
          </p:cNvPr>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l="27381" r="24824"/>
          <a:stretch/>
        </p:blipFill>
        <p:spPr>
          <a:xfrm>
            <a:off x="3128213" y="0"/>
            <a:ext cx="5827104" cy="2933700"/>
          </a:xfrm>
          <a:prstGeom prst="rect">
            <a:avLst/>
          </a:prstGeom>
        </p:spPr>
      </p:pic>
    </p:spTree>
    <p:extLst>
      <p:ext uri="{BB962C8B-B14F-4D97-AF65-F5344CB8AC3E}">
        <p14:creationId xmlns:p14="http://schemas.microsoft.com/office/powerpoint/2010/main" xmlns="" val="2325882044"/>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84CAFB38-C39E-42D0-AA35-9C00D5D91A85}"/>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8" name="图片 7">
            <a:extLst>
              <a:ext uri="{FF2B5EF4-FFF2-40B4-BE49-F238E27FC236}">
                <a16:creationId xmlns:a16="http://schemas.microsoft.com/office/drawing/2014/main" xmlns="" id="{886BE83D-FC39-41D8-81BB-1373D73628E4}"/>
              </a:ext>
            </a:extLst>
          </p:cNvPr>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20" y="11"/>
            <a:ext cx="12191980" cy="6857988"/>
          </a:xfrm>
          <a:prstGeom prst="rect">
            <a:avLst/>
          </a:prstGeom>
        </p:spPr>
      </p:pic>
    </p:spTree>
    <p:extLst>
      <p:ext uri="{BB962C8B-B14F-4D97-AF65-F5344CB8AC3E}">
        <p14:creationId xmlns:p14="http://schemas.microsoft.com/office/powerpoint/2010/main" xmlns="" val="25096149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audio" Target="../media/media1.mp3"/><Relationship Id="rId6" Type="http://schemas.microsoft.com/office/2007/relationships/media" Target="../media/media1.mp3"/><Relationship Id="rId5" Type="http://schemas.openxmlformats.org/officeDocument/2006/relationships/image" Target="../media/image5.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descr="图片包含 红色&#10;&#10;已生成高可信度的说明">
            <a:extLst>
              <a:ext uri="{FF2B5EF4-FFF2-40B4-BE49-F238E27FC236}">
                <a16:creationId xmlns:a16="http://schemas.microsoft.com/office/drawing/2014/main" xmlns="" id="{270B56D6-81DA-47B9-8C4F-9796158F00A0}"/>
              </a:ext>
            </a:extLst>
          </p:cNvPr>
          <p:cNvPicPr>
            <a:picLocks noChangeAspect="1"/>
          </p:cNvPicPr>
          <p:nvPr/>
        </p:nvPicPr>
        <p:blipFill rotWithShape="1">
          <a:blip r:embed="rId4" cstate="print">
            <a:extLst>
              <a:ext uri="{28A0092B-C50C-407E-A947-70E740481C1C}">
                <a14:useLocalDpi xmlns:a14="http://schemas.microsoft.com/office/drawing/2010/main" xmlns="" val="0"/>
              </a:ext>
            </a:extLst>
          </a:blip>
          <a:srcRect l="5556" r="5556"/>
          <a:stretch/>
        </p:blipFill>
        <p:spPr>
          <a:xfrm>
            <a:off x="20" y="10"/>
            <a:ext cx="12191980" cy="6857990"/>
          </a:xfrm>
          <a:prstGeom prst="rect">
            <a:avLst/>
          </a:prstGeom>
        </p:spPr>
      </p:pic>
      <p:pic>
        <p:nvPicPr>
          <p:cNvPr id="5" name="图片 4">
            <a:extLst>
              <a:ext uri="{FF2B5EF4-FFF2-40B4-BE49-F238E27FC236}">
                <a16:creationId xmlns:a16="http://schemas.microsoft.com/office/drawing/2014/main" xmlns="" id="{0AD52394-DD15-4215-8E3F-9DC65C9682BC}"/>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20" y="762000"/>
            <a:ext cx="12192000" cy="6095999"/>
          </a:xfrm>
          <a:prstGeom prst="rect">
            <a:avLst/>
          </a:prstGeom>
        </p:spPr>
      </p:pic>
      <p:pic>
        <p:nvPicPr>
          <p:cNvPr id="10" name="党建">
            <a:hlinkClick r:id="" action="ppaction://media"/>
            <a:extLst>
              <a:ext uri="{FF2B5EF4-FFF2-40B4-BE49-F238E27FC236}">
                <a16:creationId xmlns:a16="http://schemas.microsoft.com/office/drawing/2014/main" xmlns="" id="{CB668582-B279-4989-8DA0-2110FE67947D}"/>
              </a:ext>
            </a:extLst>
          </p:cNvPr>
          <p:cNvPicPr>
            <a:picLocks noChangeAspect="1"/>
          </p:cNvPicPr>
          <p:nvPr>
            <a:audioFile r:link="rId1"/>
            <p:extLst>
              <p:ext uri="{DAA4B4D4-6D71-4841-9C94-3DE7FCFB9230}">
                <p14:media xmlns:p14="http://schemas.microsoft.com/office/powerpoint/2010/main" xmlns="" r:embed="rId6"/>
              </p:ext>
            </p:extLst>
          </p:nvPr>
        </p:nvPicPr>
        <p:blipFill>
          <a:blip r:embed="rId7" cstate="print"/>
          <a:stretch>
            <a:fillRect/>
          </a:stretch>
        </p:blipFill>
        <p:spPr>
          <a:xfrm>
            <a:off x="-536949" y="2035"/>
            <a:ext cx="536949" cy="536949"/>
          </a:xfrm>
          <a:prstGeom prst="rect">
            <a:avLst/>
          </a:prstGeom>
        </p:spPr>
      </p:pic>
      <p:sp>
        <p:nvSpPr>
          <p:cNvPr id="11" name="TextBox 10"/>
          <p:cNvSpPr txBox="1"/>
          <p:nvPr/>
        </p:nvSpPr>
        <p:spPr>
          <a:xfrm>
            <a:off x="2704493" y="3832111"/>
            <a:ext cx="6841067" cy="461665"/>
          </a:xfrm>
          <a:prstGeom prst="rect">
            <a:avLst/>
          </a:prstGeom>
          <a:noFill/>
        </p:spPr>
        <p:txBody>
          <a:bodyPr wrap="square" rtlCol="0">
            <a:spAutoFit/>
          </a:bodyPr>
          <a:lstStyle/>
          <a:p>
            <a:pPr algn="ctr" defTabSz="1219170"/>
            <a:r>
              <a:rPr lang="zh-CN" altLang="en-US" sz="2400" b="1" dirty="0">
                <a:solidFill>
                  <a:schemeClr val="accent4">
                    <a:lumMod val="60000"/>
                    <a:lumOff val="40000"/>
                  </a:schemeClr>
                </a:solidFill>
                <a:effectLst>
                  <a:outerShdw blurRad="38100" dist="38100" dir="2700000" algn="tl">
                    <a:srgbClr val="000000">
                      <a:alpha val="43137"/>
                    </a:srgbClr>
                  </a:outerShdw>
                </a:effectLst>
                <a:latin typeface="黑体" panose="02010600030101010101" charset="-122"/>
                <a:ea typeface="黑体" panose="02010600030101010101" charset="-122"/>
              </a:rPr>
              <a:t>汇报人</a:t>
            </a:r>
            <a:r>
              <a:rPr lang="zh-CN" altLang="en-US" sz="2400" b="1" dirty="0" smtClean="0">
                <a:solidFill>
                  <a:schemeClr val="accent4">
                    <a:lumMod val="60000"/>
                    <a:lumOff val="40000"/>
                  </a:schemeClr>
                </a:solidFill>
                <a:effectLst>
                  <a:outerShdw blurRad="38100" dist="38100" dir="2700000" algn="tl">
                    <a:srgbClr val="000000">
                      <a:alpha val="43137"/>
                    </a:srgbClr>
                  </a:outerShdw>
                </a:effectLst>
                <a:latin typeface="黑体" panose="02010600030101010101" charset="-122"/>
                <a:ea typeface="黑体" panose="02010600030101010101" charset="-122"/>
              </a:rPr>
              <a:t>：桐音设计</a:t>
            </a:r>
            <a:endParaRPr lang="en-US" altLang="zh-CN" sz="2400" b="1" dirty="0">
              <a:solidFill>
                <a:schemeClr val="accent4">
                  <a:lumMod val="60000"/>
                  <a:lumOff val="40000"/>
                </a:schemeClr>
              </a:solidFill>
              <a:effectLst>
                <a:outerShdw blurRad="38100" dist="38100" dir="2700000" algn="tl">
                  <a:srgbClr val="000000">
                    <a:alpha val="43137"/>
                  </a:srgbClr>
                </a:outerShdw>
              </a:effectLst>
              <a:latin typeface="黑体" panose="02010600030101010101" charset="-122"/>
              <a:ea typeface="黑体" panose="02010600030101010101" charset="-122"/>
            </a:endParaRPr>
          </a:p>
        </p:txBody>
      </p:sp>
      <p:sp>
        <p:nvSpPr>
          <p:cNvPr id="12" name="TextBox 98"/>
          <p:cNvSpPr txBox="1"/>
          <p:nvPr/>
        </p:nvSpPr>
        <p:spPr>
          <a:xfrm>
            <a:off x="2653692" y="3134943"/>
            <a:ext cx="6841067" cy="461665"/>
          </a:xfrm>
          <a:prstGeom prst="rect">
            <a:avLst/>
          </a:prstGeom>
          <a:noFill/>
        </p:spPr>
        <p:txBody>
          <a:bodyPr wrap="square" rtlCol="0">
            <a:spAutoFit/>
          </a:bodyPr>
          <a:lstStyle/>
          <a:p>
            <a:pPr algn="ctr" defTabSz="1219170"/>
            <a:r>
              <a:rPr lang="zh-CN" altLang="en-US" sz="2400" b="1" dirty="0" smtClean="0">
                <a:solidFill>
                  <a:schemeClr val="accent4">
                    <a:lumMod val="60000"/>
                    <a:lumOff val="40000"/>
                  </a:schemeClr>
                </a:solidFill>
                <a:latin typeface="黑体" panose="02010600030101010101" charset="-122"/>
                <a:ea typeface="黑体" panose="02010600030101010101" charset="-122"/>
              </a:rPr>
              <a:t>深入学习贯彻党的十九大精神 加强党的作风建设</a:t>
            </a:r>
            <a:endParaRPr lang="zh-CN" altLang="en-US" sz="2400" b="1" dirty="0">
              <a:solidFill>
                <a:schemeClr val="accent4">
                  <a:lumMod val="60000"/>
                  <a:lumOff val="40000"/>
                </a:schemeClr>
              </a:solidFill>
              <a:latin typeface="黑体" panose="02010600030101010101" charset="-122"/>
              <a:ea typeface="黑体" panose="02010600030101010101" charset="-122"/>
            </a:endParaRPr>
          </a:p>
        </p:txBody>
      </p:sp>
      <p:sp>
        <p:nvSpPr>
          <p:cNvPr id="13" name="圆角矩形 12"/>
          <p:cNvSpPr/>
          <p:nvPr/>
        </p:nvSpPr>
        <p:spPr>
          <a:xfrm>
            <a:off x="1470520" y="1447792"/>
            <a:ext cx="9301877" cy="1747712"/>
          </a:xfrm>
          <a:prstGeom prst="roundRect">
            <a:avLst/>
          </a:prstGeom>
          <a:noFill/>
        </p:spPr>
        <p:txBody>
          <a:bodyPr wrap="none" rtlCol="0">
            <a:spAutoFit/>
          </a:bodyPr>
          <a:lstStyle/>
          <a:p>
            <a:pPr algn="ctr" defTabSz="609585">
              <a:lnSpc>
                <a:spcPct val="120000"/>
              </a:lnSpc>
            </a:pPr>
            <a:r>
              <a:rPr lang="zh-CN" altLang="en-US" sz="8800" b="1" dirty="0" smtClean="0">
                <a:gradFill flip="none" rotWithShape="1">
                  <a:gsLst>
                    <a:gs pos="0">
                      <a:schemeClr val="accent4">
                        <a:lumMod val="0"/>
                        <a:lumOff val="100000"/>
                      </a:schemeClr>
                    </a:gs>
                    <a:gs pos="80000">
                      <a:schemeClr val="accent4">
                        <a:lumMod val="100000"/>
                      </a:schemeClr>
                    </a:gs>
                  </a:gsLst>
                  <a:lin ang="5400000" scaled="0"/>
                  <a:tileRect/>
                </a:gradFill>
                <a:effectLst>
                  <a:outerShdw blurRad="38100" dist="38100" dir="2700000" algn="tl">
                    <a:srgbClr val="000000">
                      <a:alpha val="43137"/>
                    </a:srgbClr>
                  </a:outerShdw>
                </a:effectLst>
                <a:latin typeface="+mj-ea"/>
                <a:ea typeface="+mj-ea"/>
                <a:cs typeface="+mn-ea"/>
                <a:sym typeface="+mn-lt"/>
              </a:rPr>
              <a:t>纠正四风不能止步</a:t>
            </a:r>
            <a:endParaRPr lang="zh-CN" altLang="en-US" sz="8800" b="1" dirty="0">
              <a:gradFill flip="none" rotWithShape="1">
                <a:gsLst>
                  <a:gs pos="0">
                    <a:schemeClr val="accent4">
                      <a:lumMod val="0"/>
                      <a:lumOff val="100000"/>
                    </a:schemeClr>
                  </a:gs>
                  <a:gs pos="80000">
                    <a:schemeClr val="accent4">
                      <a:lumMod val="100000"/>
                    </a:schemeClr>
                  </a:gs>
                </a:gsLst>
                <a:lin ang="5400000" scaled="0"/>
                <a:tileRect/>
              </a:gradFill>
              <a:effectLst>
                <a:outerShdw blurRad="38100" dist="38100" dir="2700000" algn="tl">
                  <a:srgbClr val="000000">
                    <a:alpha val="43137"/>
                  </a:srgbClr>
                </a:outerShdw>
              </a:effectLst>
              <a:latin typeface="+mj-ea"/>
              <a:ea typeface="+mj-ea"/>
              <a:cs typeface="+mn-ea"/>
              <a:sym typeface="+mn-lt"/>
            </a:endParaRPr>
          </a:p>
        </p:txBody>
      </p:sp>
    </p:spTree>
    <p:extLst>
      <p:ext uri="{BB962C8B-B14F-4D97-AF65-F5344CB8AC3E}">
        <p14:creationId xmlns:p14="http://schemas.microsoft.com/office/powerpoint/2010/main" xmlns="" val="3800413592"/>
      </p:ext>
    </p:extLst>
  </p:cSld>
  <p:clrMapOvr>
    <a:masterClrMapping/>
  </p:clrMapOvr>
  <mc:AlternateContent xmlns:mc="http://schemas.openxmlformats.org/markup-compatibility/2006">
    <mc:Choice xmlns:p14="http://schemas.microsoft.com/office/powerpoint/2010/main" xmlns="" Requires="p14">
      <p:transition spd="slow" p14:dur="1400" advClick="0" advTm="4000">
        <p14:ripple/>
      </p:transition>
    </mc:Choice>
    <mc:Fallback>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52" presetClass="entr" presetSubtype="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Scale>
                                      <p:cBhvr>
                                        <p:cTn id="10"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500" decel="50000" fill="hold">
                                          <p:stCondLst>
                                            <p:cond delay="0"/>
                                          </p:stCondLst>
                                        </p:cTn>
                                        <p:tgtEl>
                                          <p:spTgt spid="11"/>
                                        </p:tgtEl>
                                        <p:attrNameLst>
                                          <p:attrName>ppt_x</p:attrName>
                                          <p:attrName>ppt_y</p:attrName>
                                        </p:attrNameLst>
                                      </p:cBhvr>
                                    </p:animMotion>
                                    <p:animEffect transition="in" filter="fade">
                                      <p:cBhvr>
                                        <p:cTn id="12" dur="500"/>
                                        <p:tgtEl>
                                          <p:spTgt spid="11"/>
                                        </p:tgtEl>
                                      </p:cBhvr>
                                    </p:animEffect>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Scale>
                                      <p:cBhvr>
                                        <p:cTn id="16"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500" decel="50000" fill="hold">
                                          <p:stCondLst>
                                            <p:cond delay="0"/>
                                          </p:stCondLst>
                                        </p:cTn>
                                        <p:tgtEl>
                                          <p:spTgt spid="12"/>
                                        </p:tgtEl>
                                        <p:attrNameLst>
                                          <p:attrName>ppt_x</p:attrName>
                                          <p:attrName>ppt_y</p:attrName>
                                        </p:attrNameLst>
                                      </p:cBhvr>
                                    </p:animMotion>
                                    <p:animEffect transition="in" filter="fade">
                                      <p:cBhvr>
                                        <p:cTn id="18" dur="500"/>
                                        <p:tgtEl>
                                          <p:spTgt spid="12"/>
                                        </p:tgtEl>
                                      </p:cBhvr>
                                    </p:animEffect>
                                  </p:childTnLst>
                                </p:cTn>
                              </p:par>
                            </p:childTnLst>
                          </p:cTn>
                        </p:par>
                        <p:par>
                          <p:cTn id="19" fill="hold">
                            <p:stCondLst>
                              <p:cond delay="1000"/>
                            </p:stCondLst>
                            <p:childTnLst>
                              <p:par>
                                <p:cTn id="20" presetID="16" presetClass="entr" presetSubtype="21"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hold" display="0">
                  <p:stCondLst>
                    <p:cond delay="indefinite"/>
                  </p:stCondLst>
                  <p:endCondLst>
                    <p:cond evt="onStopAudio" delay="0">
                      <p:tgtEl>
                        <p:sldTgt/>
                      </p:tgtEl>
                    </p:cond>
                  </p:endCondLst>
                </p:cTn>
                <p:tgtEl>
                  <p:spTgt spid="10"/>
                </p:tgtEl>
              </p:cMediaNode>
            </p:audio>
          </p:childTnLst>
        </p:cTn>
      </p:par>
    </p:tnLst>
    <p:bldLst>
      <p:bldP spid="11" grpId="0"/>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79801" y="2192199"/>
            <a:ext cx="10950223" cy="424732"/>
          </a:xfrm>
          <a:prstGeom prst="rect">
            <a:avLst/>
          </a:prstGeom>
          <a:noFill/>
        </p:spPr>
        <p:txBody>
          <a:bodyPr wrap="square" rtlCol="0">
            <a:spAutoFit/>
          </a:bodyPr>
          <a:lstStyle/>
          <a:p>
            <a:pPr defTabSz="609585">
              <a:lnSpc>
                <a:spcPct val="120000"/>
              </a:lnSpc>
            </a:pPr>
            <a:r>
              <a:rPr lang="zh-CN" altLang="en-US" dirty="0">
                <a:solidFill>
                  <a:srgbClr val="C00000"/>
                </a:solidFill>
                <a:latin typeface="Arial" panose="020F0502020204030204"/>
                <a:ea typeface="微软雅黑"/>
                <a:cs typeface="+mn-ea"/>
                <a:sym typeface="+mn-lt"/>
              </a:rPr>
              <a:t>　</a:t>
            </a:r>
            <a:r>
              <a:rPr lang="en-US" altLang="zh-CN" dirty="0">
                <a:solidFill>
                  <a:prstClr val="black">
                    <a:lumMod val="75000"/>
                    <a:lumOff val="25000"/>
                  </a:prstClr>
                </a:solidFill>
                <a:latin typeface="Arial" panose="020F0502020204030204"/>
                <a:ea typeface="微软雅黑"/>
                <a:cs typeface="+mn-ea"/>
                <a:sym typeface="+mn-lt"/>
              </a:rPr>
              <a:t>2013</a:t>
            </a:r>
            <a:r>
              <a:rPr lang="zh-CN" altLang="en-US" dirty="0">
                <a:solidFill>
                  <a:prstClr val="black">
                    <a:lumMod val="75000"/>
                    <a:lumOff val="25000"/>
                  </a:prstClr>
                </a:solidFill>
                <a:latin typeface="Arial" panose="020F0502020204030204"/>
                <a:ea typeface="微软雅黑"/>
                <a:cs typeface="+mn-ea"/>
                <a:sym typeface="+mn-lt"/>
              </a:rPr>
              <a:t>年</a:t>
            </a:r>
            <a:r>
              <a:rPr lang="en-US" altLang="zh-CN" dirty="0">
                <a:solidFill>
                  <a:prstClr val="black">
                    <a:lumMod val="75000"/>
                    <a:lumOff val="25000"/>
                  </a:prstClr>
                </a:solidFill>
                <a:latin typeface="Arial" panose="020F0502020204030204"/>
                <a:ea typeface="微软雅黑"/>
                <a:cs typeface="+mn-ea"/>
                <a:sym typeface="+mn-lt"/>
              </a:rPr>
              <a:t>7</a:t>
            </a:r>
            <a:r>
              <a:rPr lang="zh-CN" altLang="en-US" dirty="0">
                <a:solidFill>
                  <a:prstClr val="black">
                    <a:lumMod val="75000"/>
                    <a:lumOff val="25000"/>
                  </a:prstClr>
                </a:solidFill>
                <a:latin typeface="Arial" panose="020F0502020204030204"/>
                <a:ea typeface="微软雅黑"/>
                <a:cs typeface="+mn-ea"/>
                <a:sym typeface="+mn-lt"/>
              </a:rPr>
              <a:t>月，习近平总书记在河北调研指导党的群众路线教育实践活动时对“四风”实质进行了深刻剖析</a:t>
            </a:r>
          </a:p>
        </p:txBody>
      </p:sp>
      <p:sp>
        <p:nvSpPr>
          <p:cNvPr id="7" name="圆角矩形 6"/>
          <p:cNvSpPr/>
          <p:nvPr/>
        </p:nvSpPr>
        <p:spPr>
          <a:xfrm>
            <a:off x="3364597" y="1407890"/>
            <a:ext cx="5797199"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形式主义、官僚主义实质是什么？</a:t>
            </a:r>
          </a:p>
        </p:txBody>
      </p:sp>
      <p:sp>
        <p:nvSpPr>
          <p:cNvPr id="6" name="圆角矩形 5"/>
          <p:cNvSpPr/>
          <p:nvPr/>
        </p:nvSpPr>
        <p:spPr>
          <a:xfrm>
            <a:off x="770377" y="99532"/>
            <a:ext cx="4744164" cy="755952"/>
          </a:xfrm>
          <a:prstGeom prst="roundRect">
            <a:avLst/>
          </a:prstGeom>
          <a:noFill/>
        </p:spPr>
        <p:txBody>
          <a:bodyPr wrap="none" rtlCol="0">
            <a:spAutoFit/>
          </a:bodyPr>
          <a:lstStyle/>
          <a:p>
            <a:pPr defTabSz="609585">
              <a:lnSpc>
                <a:spcPct val="120000"/>
              </a:lnSpc>
            </a:pPr>
            <a:r>
              <a:rPr lang="zh-CN" altLang="en-US" sz="3200" b="1" dirty="0">
                <a:solidFill>
                  <a:prstClr val="white"/>
                </a:solidFill>
                <a:latin typeface="Arial" panose="020F0502020204030204"/>
                <a:ea typeface="微软雅黑"/>
                <a:cs typeface="+mn-ea"/>
                <a:sym typeface="+mn-lt"/>
              </a:rPr>
              <a:t>形式主义、官僚主义实质</a:t>
            </a:r>
            <a:endParaRPr lang="en-US" altLang="zh-CN" sz="3200" b="1" dirty="0">
              <a:solidFill>
                <a:prstClr val="white"/>
              </a:solidFill>
              <a:latin typeface="Arial" panose="020F0502020204030204"/>
              <a:ea typeface="微软雅黑"/>
              <a:cs typeface="+mn-ea"/>
              <a:sym typeface="+mn-lt"/>
            </a:endParaRPr>
          </a:p>
        </p:txBody>
      </p:sp>
      <p:grpSp>
        <p:nvGrpSpPr>
          <p:cNvPr id="3" name="组合 2"/>
          <p:cNvGrpSpPr/>
          <p:nvPr/>
        </p:nvGrpSpPr>
        <p:grpSpPr>
          <a:xfrm>
            <a:off x="884760" y="2782123"/>
            <a:ext cx="4400213" cy="1306067"/>
            <a:chOff x="884759" y="2782122"/>
            <a:chExt cx="4400213" cy="1306067"/>
          </a:xfrm>
        </p:grpSpPr>
        <p:sp>
          <p:nvSpPr>
            <p:cNvPr id="9" name="文本框 8"/>
            <p:cNvSpPr txBox="1"/>
            <p:nvPr/>
          </p:nvSpPr>
          <p:spPr>
            <a:xfrm>
              <a:off x="2649615" y="3192761"/>
              <a:ext cx="2635356" cy="461665"/>
            </a:xfrm>
            <a:prstGeom prst="rect">
              <a:avLst/>
            </a:prstGeom>
            <a:noFill/>
          </p:spPr>
          <p:txBody>
            <a:bodyPr wrap="square" rtlCol="0">
              <a:spAutoFit/>
            </a:bodyPr>
            <a:lstStyle/>
            <a:p>
              <a:pPr defTabSz="609585">
                <a:lnSpc>
                  <a:spcPct val="120000"/>
                </a:lnSpc>
              </a:pPr>
              <a:r>
                <a:rPr lang="zh-CN" altLang="en-US" sz="2000" b="1" dirty="0">
                  <a:solidFill>
                    <a:prstClr val="black">
                      <a:lumMod val="75000"/>
                      <a:lumOff val="25000"/>
                    </a:prstClr>
                  </a:solidFill>
                  <a:latin typeface="Arial" panose="020F0502020204030204"/>
                  <a:ea typeface="微软雅黑"/>
                  <a:cs typeface="+mn-ea"/>
                  <a:sym typeface="+mn-lt"/>
                </a:rPr>
                <a:t>主观主义、功利主义</a:t>
              </a:r>
            </a:p>
          </p:txBody>
        </p:sp>
        <p:sp>
          <p:nvSpPr>
            <p:cNvPr id="11" name="圆角矩形 10"/>
            <p:cNvSpPr/>
            <p:nvPr/>
          </p:nvSpPr>
          <p:spPr>
            <a:xfrm>
              <a:off x="884759" y="2782122"/>
              <a:ext cx="1783136" cy="1306067"/>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形式主义</a:t>
              </a:r>
              <a:endParaRPr lang="en-US" altLang="zh-CN" sz="2400" b="1" dirty="0">
                <a:solidFill>
                  <a:prstClr val="white"/>
                </a:solidFill>
                <a:latin typeface="Arial" panose="020F0502020204030204"/>
                <a:ea typeface="微软雅黑"/>
                <a:cs typeface="+mn-ea"/>
                <a:sym typeface="+mn-lt"/>
              </a:endParaRPr>
            </a:p>
            <a:p>
              <a:pPr algn="ctr" defTabSz="609585">
                <a:lnSpc>
                  <a:spcPct val="120000"/>
                </a:lnSpc>
              </a:pPr>
              <a:r>
                <a:rPr lang="zh-CN" altLang="en-US" sz="2400" b="1" dirty="0">
                  <a:solidFill>
                    <a:prstClr val="white"/>
                  </a:solidFill>
                  <a:latin typeface="Arial" panose="020F0502020204030204"/>
                  <a:ea typeface="微软雅黑"/>
                  <a:cs typeface="+mn-ea"/>
                  <a:sym typeface="+mn-lt"/>
                </a:rPr>
                <a:t>实质</a:t>
              </a:r>
            </a:p>
          </p:txBody>
        </p:sp>
        <p:sp>
          <p:nvSpPr>
            <p:cNvPr id="17" name="圆角矩形 16"/>
            <p:cNvSpPr/>
            <p:nvPr/>
          </p:nvSpPr>
          <p:spPr>
            <a:xfrm>
              <a:off x="2667895" y="2782122"/>
              <a:ext cx="2617077" cy="1306067"/>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grpSp>
      <p:grpSp>
        <p:nvGrpSpPr>
          <p:cNvPr id="4" name="组合 3"/>
          <p:cNvGrpSpPr/>
          <p:nvPr/>
        </p:nvGrpSpPr>
        <p:grpSpPr>
          <a:xfrm>
            <a:off x="884759" y="4304510"/>
            <a:ext cx="4400213" cy="1306067"/>
            <a:chOff x="884759" y="4304509"/>
            <a:chExt cx="4400213" cy="1306067"/>
          </a:xfrm>
        </p:grpSpPr>
        <p:sp>
          <p:nvSpPr>
            <p:cNvPr id="12" name="圆角矩形 11"/>
            <p:cNvSpPr/>
            <p:nvPr/>
          </p:nvSpPr>
          <p:spPr>
            <a:xfrm>
              <a:off x="884759" y="4304509"/>
              <a:ext cx="1783136" cy="1306067"/>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官僚主义</a:t>
              </a:r>
              <a:endParaRPr lang="en-US" altLang="zh-CN" sz="2400" b="1" dirty="0">
                <a:solidFill>
                  <a:prstClr val="white"/>
                </a:solidFill>
                <a:latin typeface="Arial" panose="020F0502020204030204"/>
                <a:ea typeface="微软雅黑"/>
                <a:cs typeface="+mn-ea"/>
                <a:sym typeface="+mn-lt"/>
              </a:endParaRPr>
            </a:p>
            <a:p>
              <a:pPr algn="ctr" defTabSz="609585">
                <a:lnSpc>
                  <a:spcPct val="120000"/>
                </a:lnSpc>
              </a:pPr>
              <a:r>
                <a:rPr lang="zh-CN" altLang="en-US" sz="2400" b="1" dirty="0">
                  <a:solidFill>
                    <a:prstClr val="white"/>
                  </a:solidFill>
                  <a:latin typeface="Arial" panose="020F0502020204030204"/>
                  <a:ea typeface="微软雅黑"/>
                  <a:cs typeface="+mn-ea"/>
                  <a:sym typeface="+mn-lt"/>
                </a:rPr>
                <a:t>实质</a:t>
              </a:r>
            </a:p>
          </p:txBody>
        </p:sp>
        <p:sp>
          <p:nvSpPr>
            <p:cNvPr id="16" name="文本框 15"/>
            <p:cNvSpPr txBox="1"/>
            <p:nvPr/>
          </p:nvSpPr>
          <p:spPr>
            <a:xfrm>
              <a:off x="2723500" y="4657704"/>
              <a:ext cx="2402009" cy="461665"/>
            </a:xfrm>
            <a:prstGeom prst="rect">
              <a:avLst/>
            </a:prstGeom>
            <a:noFill/>
          </p:spPr>
          <p:txBody>
            <a:bodyPr wrap="square" rtlCol="0">
              <a:spAutoFit/>
            </a:bodyPr>
            <a:lstStyle/>
            <a:p>
              <a:pPr defTabSz="609585">
                <a:lnSpc>
                  <a:spcPct val="120000"/>
                </a:lnSpc>
              </a:pPr>
              <a:r>
                <a:rPr lang="zh-CN" altLang="en-US" sz="2000" b="1" dirty="0">
                  <a:solidFill>
                    <a:prstClr val="black">
                      <a:lumMod val="75000"/>
                      <a:lumOff val="25000"/>
                    </a:prstClr>
                  </a:solidFill>
                  <a:latin typeface="Arial" panose="020F0502020204030204"/>
                  <a:ea typeface="微软雅黑"/>
                  <a:cs typeface="+mn-ea"/>
                  <a:sym typeface="+mn-lt"/>
                </a:rPr>
                <a:t>封建残余思想作祟</a:t>
              </a:r>
            </a:p>
          </p:txBody>
        </p:sp>
        <p:sp>
          <p:nvSpPr>
            <p:cNvPr id="18" name="圆角矩形 17"/>
            <p:cNvSpPr/>
            <p:nvPr/>
          </p:nvSpPr>
          <p:spPr>
            <a:xfrm>
              <a:off x="2667895" y="4304509"/>
              <a:ext cx="2617077" cy="1306067"/>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grpSp>
      <p:grpSp>
        <p:nvGrpSpPr>
          <p:cNvPr id="22" name="组合 21"/>
          <p:cNvGrpSpPr/>
          <p:nvPr/>
        </p:nvGrpSpPr>
        <p:grpSpPr>
          <a:xfrm>
            <a:off x="5858934" y="2782121"/>
            <a:ext cx="5834015" cy="1306066"/>
            <a:chOff x="5858933" y="2782122"/>
            <a:chExt cx="5834014" cy="1306067"/>
          </a:xfrm>
        </p:grpSpPr>
        <p:sp>
          <p:nvSpPr>
            <p:cNvPr id="13" name="圆角矩形 12"/>
            <p:cNvSpPr/>
            <p:nvPr/>
          </p:nvSpPr>
          <p:spPr>
            <a:xfrm>
              <a:off x="5858933" y="2782122"/>
              <a:ext cx="1783136" cy="1306067"/>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形式主义</a:t>
              </a:r>
              <a:endParaRPr lang="en-US" altLang="zh-CN" sz="2400" b="1" dirty="0">
                <a:solidFill>
                  <a:prstClr val="white"/>
                </a:solidFill>
                <a:latin typeface="Arial" panose="020F0502020204030204"/>
                <a:ea typeface="微软雅黑"/>
                <a:cs typeface="+mn-ea"/>
                <a:sym typeface="+mn-lt"/>
              </a:endParaRPr>
            </a:p>
            <a:p>
              <a:pPr algn="ctr" defTabSz="609585">
                <a:lnSpc>
                  <a:spcPct val="120000"/>
                </a:lnSpc>
              </a:pPr>
              <a:r>
                <a:rPr lang="zh-CN" altLang="en-US" sz="2400" b="1" dirty="0">
                  <a:solidFill>
                    <a:prstClr val="white"/>
                  </a:solidFill>
                  <a:latin typeface="Arial" panose="020F0502020204030204"/>
                  <a:ea typeface="微软雅黑"/>
                  <a:cs typeface="+mn-ea"/>
                  <a:sym typeface="+mn-lt"/>
                </a:rPr>
                <a:t>根源</a:t>
              </a:r>
            </a:p>
          </p:txBody>
        </p:sp>
        <p:sp>
          <p:nvSpPr>
            <p:cNvPr id="15" name="文本框 14"/>
            <p:cNvSpPr txBox="1"/>
            <p:nvPr/>
          </p:nvSpPr>
          <p:spPr>
            <a:xfrm>
              <a:off x="7763413" y="2906459"/>
              <a:ext cx="3858600" cy="978730"/>
            </a:xfrm>
            <a:prstGeom prst="rect">
              <a:avLst/>
            </a:prstGeom>
            <a:noFill/>
          </p:spPr>
          <p:txBody>
            <a:bodyPr wrap="square" rtlCol="0">
              <a:spAutoFit/>
            </a:bodyPr>
            <a:lstStyle/>
            <a:p>
              <a:pPr algn="just" defTabSz="609585">
                <a:lnSpc>
                  <a:spcPct val="120000"/>
                </a:lnSpc>
              </a:pPr>
              <a:r>
                <a:rPr lang="zh-CN" altLang="en-US" sz="1600" dirty="0">
                  <a:solidFill>
                    <a:prstClr val="black">
                      <a:lumMod val="75000"/>
                      <a:lumOff val="25000"/>
                    </a:prstClr>
                  </a:solidFill>
                  <a:latin typeface="Arial" panose="020F0502020204030204"/>
                  <a:ea typeface="微软雅黑"/>
                  <a:cs typeface="+mn-ea"/>
                  <a:sym typeface="+mn-lt"/>
                </a:rPr>
                <a:t>政绩观错位、责任心缺失，用轰轰烈烈的形式代替了扎扎实实的落实，用光鲜亮丽的外表掩盖了矛盾和问题。</a:t>
              </a:r>
            </a:p>
          </p:txBody>
        </p:sp>
        <p:sp>
          <p:nvSpPr>
            <p:cNvPr id="19" name="圆角矩形 18"/>
            <p:cNvSpPr/>
            <p:nvPr/>
          </p:nvSpPr>
          <p:spPr>
            <a:xfrm>
              <a:off x="7642069" y="2782122"/>
              <a:ext cx="4050878" cy="1306067"/>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grpSp>
      <p:grpSp>
        <p:nvGrpSpPr>
          <p:cNvPr id="8" name="组合 7"/>
          <p:cNvGrpSpPr/>
          <p:nvPr/>
        </p:nvGrpSpPr>
        <p:grpSpPr>
          <a:xfrm>
            <a:off x="5858933" y="4304509"/>
            <a:ext cx="5889432" cy="1306067"/>
            <a:chOff x="5858933" y="4304509"/>
            <a:chExt cx="5889432" cy="1306067"/>
          </a:xfrm>
        </p:grpSpPr>
        <p:sp>
          <p:nvSpPr>
            <p:cNvPr id="10" name="文本框 9"/>
            <p:cNvSpPr txBox="1"/>
            <p:nvPr/>
          </p:nvSpPr>
          <p:spPr>
            <a:xfrm>
              <a:off x="7747897" y="4543740"/>
              <a:ext cx="4000468" cy="683264"/>
            </a:xfrm>
            <a:prstGeom prst="rect">
              <a:avLst/>
            </a:prstGeom>
            <a:noFill/>
          </p:spPr>
          <p:txBody>
            <a:bodyPr wrap="square" rtlCol="0">
              <a:spAutoFit/>
            </a:bodyPr>
            <a:lstStyle/>
            <a:p>
              <a:pPr defTabSz="609585">
                <a:lnSpc>
                  <a:spcPct val="120000"/>
                </a:lnSpc>
              </a:pPr>
              <a:r>
                <a:rPr lang="zh-CN" altLang="en-US" sz="1600" dirty="0">
                  <a:solidFill>
                    <a:prstClr val="black">
                      <a:lumMod val="75000"/>
                      <a:lumOff val="25000"/>
                    </a:prstClr>
                  </a:solidFill>
                  <a:latin typeface="Arial" panose="020F0502020204030204"/>
                  <a:ea typeface="微软雅黑"/>
                  <a:cs typeface="+mn-ea"/>
                  <a:sym typeface="+mn-lt"/>
                </a:rPr>
                <a:t>官本位思想严重、权力观扭曲，做官当老爷，高高在上，脱离群众，脱离实际。</a:t>
              </a:r>
            </a:p>
          </p:txBody>
        </p:sp>
        <p:sp>
          <p:nvSpPr>
            <p:cNvPr id="14" name="圆角矩形 13"/>
            <p:cNvSpPr/>
            <p:nvPr/>
          </p:nvSpPr>
          <p:spPr>
            <a:xfrm>
              <a:off x="5858933" y="4304509"/>
              <a:ext cx="1783136" cy="1306067"/>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官僚主义</a:t>
              </a:r>
              <a:endParaRPr lang="en-US" altLang="zh-CN" sz="2400" b="1" dirty="0">
                <a:solidFill>
                  <a:prstClr val="white"/>
                </a:solidFill>
                <a:latin typeface="Arial" panose="020F0502020204030204"/>
                <a:ea typeface="微软雅黑"/>
                <a:cs typeface="+mn-ea"/>
                <a:sym typeface="+mn-lt"/>
              </a:endParaRPr>
            </a:p>
            <a:p>
              <a:pPr algn="ctr" defTabSz="609585">
                <a:lnSpc>
                  <a:spcPct val="120000"/>
                </a:lnSpc>
              </a:pPr>
              <a:r>
                <a:rPr lang="zh-CN" altLang="en-US" sz="2400" b="1" dirty="0">
                  <a:solidFill>
                    <a:prstClr val="white"/>
                  </a:solidFill>
                  <a:latin typeface="Arial" panose="020F0502020204030204"/>
                  <a:ea typeface="微软雅黑"/>
                  <a:cs typeface="+mn-ea"/>
                  <a:sym typeface="+mn-lt"/>
                </a:rPr>
                <a:t>根源</a:t>
              </a:r>
            </a:p>
          </p:txBody>
        </p:sp>
        <p:sp>
          <p:nvSpPr>
            <p:cNvPr id="20" name="圆角矩形 19"/>
            <p:cNvSpPr/>
            <p:nvPr/>
          </p:nvSpPr>
          <p:spPr>
            <a:xfrm>
              <a:off x="7642069" y="4304509"/>
              <a:ext cx="4050878" cy="1306067"/>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grpSp>
      <p:sp>
        <p:nvSpPr>
          <p:cNvPr id="2" name="燕尾形 1"/>
          <p:cNvSpPr/>
          <p:nvPr/>
        </p:nvSpPr>
        <p:spPr>
          <a:xfrm flipH="1">
            <a:off x="5412491" y="3192762"/>
            <a:ext cx="340615" cy="518647"/>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black"/>
              </a:solidFill>
              <a:latin typeface="Arial" panose="020F0502020204030204"/>
              <a:ea typeface="微软雅黑"/>
              <a:cs typeface="+mn-ea"/>
              <a:sym typeface="+mn-lt"/>
            </a:endParaRPr>
          </a:p>
        </p:txBody>
      </p:sp>
      <p:sp>
        <p:nvSpPr>
          <p:cNvPr id="21" name="燕尾形 20"/>
          <p:cNvSpPr/>
          <p:nvPr/>
        </p:nvSpPr>
        <p:spPr>
          <a:xfrm flipH="1">
            <a:off x="5412491" y="4616329"/>
            <a:ext cx="340615" cy="518647"/>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black"/>
              </a:solidFill>
              <a:latin typeface="Arial" panose="020F0502020204030204"/>
              <a:ea typeface="微软雅黑"/>
              <a:cs typeface="+mn-ea"/>
              <a:sym typeface="+mn-lt"/>
            </a:endParaRPr>
          </a:p>
        </p:txBody>
      </p:sp>
    </p:spTree>
    <p:extLst>
      <p:ext uri="{BB962C8B-B14F-4D97-AF65-F5344CB8AC3E}">
        <p14:creationId xmlns:p14="http://schemas.microsoft.com/office/powerpoint/2010/main" xmlns="" val="3957498194"/>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par>
                          <p:cTn id="12" fill="hold">
                            <p:stCondLst>
                              <p:cond delay="17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700"/>
                            </p:stCondLst>
                            <p:childTnLst>
                              <p:par>
                                <p:cTn id="19" presetID="21" presetClass="entr" presetSubtype="1"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heel(1)">
                                      <p:cBhvr>
                                        <p:cTn id="21" dur="1000"/>
                                        <p:tgtEl>
                                          <p:spTgt spid="3"/>
                                        </p:tgtEl>
                                      </p:cBhvr>
                                    </p:animEffect>
                                  </p:childTnLst>
                                </p:cTn>
                              </p:par>
                            </p:childTnLst>
                          </p:cTn>
                        </p:par>
                        <p:par>
                          <p:cTn id="22" fill="hold">
                            <p:stCondLst>
                              <p:cond delay="3700"/>
                            </p:stCondLst>
                            <p:childTnLst>
                              <p:par>
                                <p:cTn id="23" presetID="21" presetClass="entr" presetSubtype="1"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heel(1)">
                                      <p:cBhvr>
                                        <p:cTn id="25" dur="1000"/>
                                        <p:tgtEl>
                                          <p:spTgt spid="22"/>
                                        </p:tgtEl>
                                      </p:cBhvr>
                                    </p:animEffect>
                                  </p:childTnLst>
                                </p:cTn>
                              </p:par>
                            </p:childTnLst>
                          </p:cTn>
                        </p:par>
                        <p:par>
                          <p:cTn id="26" fill="hold">
                            <p:stCondLst>
                              <p:cond delay="4700"/>
                            </p:stCondLst>
                            <p:childTnLst>
                              <p:par>
                                <p:cTn id="27" presetID="22" presetClass="entr" presetSubtype="2"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right)">
                                      <p:cBhvr>
                                        <p:cTn id="29" dur="500"/>
                                        <p:tgtEl>
                                          <p:spTgt spid="2"/>
                                        </p:tgtEl>
                                      </p:cBhvr>
                                    </p:animEffect>
                                  </p:childTnLst>
                                </p:cTn>
                              </p:par>
                            </p:childTnLst>
                          </p:cTn>
                        </p:par>
                        <p:par>
                          <p:cTn id="30" fill="hold">
                            <p:stCondLst>
                              <p:cond delay="5200"/>
                            </p:stCondLst>
                            <p:childTnLst>
                              <p:par>
                                <p:cTn id="31" presetID="21" presetClass="entr" presetSubtype="1"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heel(1)">
                                      <p:cBhvr>
                                        <p:cTn id="33" dur="1000"/>
                                        <p:tgtEl>
                                          <p:spTgt spid="4"/>
                                        </p:tgtEl>
                                      </p:cBhvr>
                                    </p:animEffect>
                                  </p:childTnLst>
                                </p:cTn>
                              </p:par>
                            </p:childTnLst>
                          </p:cTn>
                        </p:par>
                        <p:par>
                          <p:cTn id="34" fill="hold">
                            <p:stCondLst>
                              <p:cond delay="6200"/>
                            </p:stCondLst>
                            <p:childTnLst>
                              <p:par>
                                <p:cTn id="35" presetID="21" presetClass="entr" presetSubtype="1"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heel(1)">
                                      <p:cBhvr>
                                        <p:cTn id="37" dur="1000"/>
                                        <p:tgtEl>
                                          <p:spTgt spid="8"/>
                                        </p:tgtEl>
                                      </p:cBhvr>
                                    </p:animEffect>
                                  </p:childTnLst>
                                </p:cTn>
                              </p:par>
                            </p:childTnLst>
                          </p:cTn>
                        </p:par>
                        <p:par>
                          <p:cTn id="38" fill="hold">
                            <p:stCondLst>
                              <p:cond delay="7200"/>
                            </p:stCondLst>
                            <p:childTnLst>
                              <p:par>
                                <p:cTn id="39" presetID="22" presetClass="entr" presetSubtype="2"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right)">
                                      <p:cBhvr>
                                        <p:cTn id="4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6" grpId="0"/>
      <p:bldP spid="2"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880534" y="1444979"/>
            <a:ext cx="10859911" cy="4308147"/>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7" name="圆角矩形 6"/>
          <p:cNvSpPr/>
          <p:nvPr/>
        </p:nvSpPr>
        <p:spPr>
          <a:xfrm>
            <a:off x="4712758" y="1204479"/>
            <a:ext cx="4110607"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形式主义有哪些具体表现？</a:t>
            </a:r>
          </a:p>
        </p:txBody>
      </p:sp>
      <p:sp>
        <p:nvSpPr>
          <p:cNvPr id="6" name="圆角矩形 5"/>
          <p:cNvSpPr/>
          <p:nvPr/>
        </p:nvSpPr>
        <p:spPr>
          <a:xfrm>
            <a:off x="880533" y="61885"/>
            <a:ext cx="5158502" cy="755952"/>
          </a:xfrm>
          <a:prstGeom prst="roundRect">
            <a:avLst/>
          </a:prstGeom>
          <a:noFill/>
        </p:spPr>
        <p:txBody>
          <a:bodyPr wrap="none" rtlCol="0">
            <a:spAutoFit/>
          </a:bodyPr>
          <a:lstStyle/>
          <a:p>
            <a:pPr defTabSz="609585">
              <a:lnSpc>
                <a:spcPct val="120000"/>
              </a:lnSpc>
            </a:pPr>
            <a:r>
              <a:rPr lang="zh-CN" altLang="en-US" sz="3200" b="1" dirty="0">
                <a:solidFill>
                  <a:prstClr val="white"/>
                </a:solidFill>
                <a:latin typeface="Arial" panose="020F0502020204030204"/>
                <a:ea typeface="微软雅黑"/>
                <a:cs typeface="+mn-ea"/>
                <a:sym typeface="+mn-lt"/>
              </a:rPr>
              <a:t>形式主义有哪些具体表现？</a:t>
            </a:r>
          </a:p>
        </p:txBody>
      </p:sp>
      <p:sp>
        <p:nvSpPr>
          <p:cNvPr id="9" name="文本框 8"/>
          <p:cNvSpPr txBox="1"/>
          <p:nvPr/>
        </p:nvSpPr>
        <p:spPr>
          <a:xfrm>
            <a:off x="1240144" y="1975778"/>
            <a:ext cx="10388600" cy="757130"/>
          </a:xfrm>
          <a:prstGeom prst="rect">
            <a:avLst/>
          </a:prstGeom>
          <a:noFill/>
        </p:spPr>
        <p:txBody>
          <a:bodyPr wrap="square" rtlCol="0">
            <a:spAutoFit/>
          </a:bodyPr>
          <a:lstStyle/>
          <a:p>
            <a:pPr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习近平总书记曾用</a:t>
            </a:r>
            <a:r>
              <a:rPr lang="en-US" altLang="zh-CN" dirty="0">
                <a:solidFill>
                  <a:prstClr val="black">
                    <a:lumMod val="75000"/>
                    <a:lumOff val="25000"/>
                  </a:prstClr>
                </a:solidFill>
                <a:latin typeface="Arial" panose="020F0502020204030204"/>
                <a:ea typeface="微软雅黑"/>
                <a:cs typeface="+mn-ea"/>
                <a:sym typeface="+mn-lt"/>
              </a:rPr>
              <a:t>5</a:t>
            </a:r>
            <a:r>
              <a:rPr lang="zh-CN" altLang="en-US" dirty="0">
                <a:solidFill>
                  <a:prstClr val="black">
                    <a:lumMod val="75000"/>
                    <a:lumOff val="25000"/>
                  </a:prstClr>
                </a:solidFill>
                <a:latin typeface="Arial" panose="020F0502020204030204"/>
                <a:ea typeface="微软雅黑"/>
                <a:cs typeface="+mn-ea"/>
                <a:sym typeface="+mn-lt"/>
              </a:rPr>
              <a:t>个“有的”一针见血指出形式主义的具体表现</a:t>
            </a:r>
            <a:r>
              <a:rPr lang="en-US" altLang="zh-CN" dirty="0">
                <a:solidFill>
                  <a:prstClr val="black">
                    <a:lumMod val="75000"/>
                    <a:lumOff val="25000"/>
                  </a:prstClr>
                </a:solidFill>
                <a:latin typeface="Arial" panose="020F0502020204030204"/>
                <a:ea typeface="微软雅黑"/>
                <a:cs typeface="+mn-ea"/>
                <a:sym typeface="+mn-lt"/>
              </a:rPr>
              <a:t>——</a:t>
            </a:r>
          </a:p>
          <a:p>
            <a:pPr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在形式主义方面，主要是知行不一、不求实效，文山会海、花拳绣腿，贪图虚名、弄虚作假。</a:t>
            </a:r>
          </a:p>
        </p:txBody>
      </p:sp>
      <p:sp>
        <p:nvSpPr>
          <p:cNvPr id="10" name="文本框 9"/>
          <p:cNvSpPr txBox="1"/>
          <p:nvPr/>
        </p:nvSpPr>
        <p:spPr>
          <a:xfrm>
            <a:off x="1817512" y="3172649"/>
            <a:ext cx="9811233" cy="757130"/>
          </a:xfrm>
          <a:prstGeom prst="rect">
            <a:avLst/>
          </a:prstGeom>
          <a:noFill/>
        </p:spPr>
        <p:txBody>
          <a:bodyPr wrap="square" rtlCol="0">
            <a:spAutoFit/>
          </a:bodyPr>
          <a:lstStyle/>
          <a:p>
            <a:pPr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有的不认真学习党的理论和做好工作所需要的知识，学了也是为应付场面，蜻蜓点水，浅尝辄止，不求甚解，无心也无力在实践中认真运用。</a:t>
            </a:r>
          </a:p>
        </p:txBody>
      </p:sp>
      <p:sp>
        <p:nvSpPr>
          <p:cNvPr id="11" name="文本框 10"/>
          <p:cNvSpPr txBox="1"/>
          <p:nvPr/>
        </p:nvSpPr>
        <p:spPr>
          <a:xfrm>
            <a:off x="1817512" y="4340742"/>
            <a:ext cx="9811233" cy="757130"/>
          </a:xfrm>
          <a:prstGeom prst="rect">
            <a:avLst/>
          </a:prstGeom>
          <a:noFill/>
        </p:spPr>
        <p:txBody>
          <a:bodyPr wrap="square" rtlCol="0">
            <a:spAutoFit/>
          </a:bodyPr>
          <a:lstStyle/>
          <a:p>
            <a:pPr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有的习惯于以会议落实会议、以文件落实文件，热衷于造声势、出风头，把安排领导出场讲话、组织发新闻、上电视作为头等大事，最后工作却不了了之。</a:t>
            </a:r>
          </a:p>
        </p:txBody>
      </p:sp>
      <p:sp>
        <p:nvSpPr>
          <p:cNvPr id="13" name="椭圆 12"/>
          <p:cNvSpPr/>
          <p:nvPr/>
        </p:nvSpPr>
        <p:spPr>
          <a:xfrm>
            <a:off x="1303773" y="3172650"/>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en-US" altLang="zh-CN" sz="2000" b="1" dirty="0">
                <a:solidFill>
                  <a:prstClr val="white"/>
                </a:solidFill>
                <a:latin typeface="Arial" panose="020F0502020204030204"/>
                <a:ea typeface="微软雅黑"/>
                <a:cs typeface="+mn-ea"/>
                <a:sym typeface="+mn-lt"/>
              </a:rPr>
              <a:t>1</a:t>
            </a:r>
            <a:endParaRPr lang="zh-CN" altLang="en-US" sz="2000" b="1" dirty="0">
              <a:solidFill>
                <a:prstClr val="white"/>
              </a:solidFill>
              <a:latin typeface="Arial" panose="020F0502020204030204"/>
              <a:ea typeface="微软雅黑"/>
              <a:cs typeface="+mn-ea"/>
              <a:sym typeface="+mn-lt"/>
            </a:endParaRPr>
          </a:p>
        </p:txBody>
      </p:sp>
      <p:sp>
        <p:nvSpPr>
          <p:cNvPr id="14" name="椭圆 13"/>
          <p:cNvSpPr/>
          <p:nvPr/>
        </p:nvSpPr>
        <p:spPr>
          <a:xfrm>
            <a:off x="1303773" y="4462887"/>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en-US" altLang="zh-CN" sz="2000" b="1" dirty="0">
                <a:solidFill>
                  <a:prstClr val="white"/>
                </a:solidFill>
                <a:latin typeface="Arial" panose="020F0502020204030204"/>
                <a:ea typeface="微软雅黑"/>
                <a:cs typeface="+mn-ea"/>
                <a:sym typeface="+mn-lt"/>
              </a:rPr>
              <a:t>2</a:t>
            </a:r>
            <a:endParaRPr lang="zh-CN" altLang="en-US" sz="2000" b="1" dirty="0">
              <a:solidFill>
                <a:prstClr val="white"/>
              </a:solidFill>
              <a:latin typeface="Arial" panose="020F0502020204030204"/>
              <a:ea typeface="微软雅黑"/>
              <a:cs typeface="+mn-ea"/>
              <a:sym typeface="+mn-lt"/>
            </a:endParaRPr>
          </a:p>
        </p:txBody>
      </p:sp>
    </p:spTree>
    <p:extLst>
      <p:ext uri="{BB962C8B-B14F-4D97-AF65-F5344CB8AC3E}">
        <p14:creationId xmlns:p14="http://schemas.microsoft.com/office/powerpoint/2010/main" xmlns="" val="245361151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par>
                          <p:cTn id="12" fill="hold">
                            <p:stCondLst>
                              <p:cond delay="1550"/>
                            </p:stCondLst>
                            <p:childTnLst>
                              <p:par>
                                <p:cTn id="13" presetID="21"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500"/>
                                        <p:tgtEl>
                                          <p:spTgt spid="8"/>
                                        </p:tgtEl>
                                      </p:cBhvr>
                                    </p:animEffect>
                                  </p:childTnLst>
                                </p:cTn>
                              </p:par>
                            </p:childTnLst>
                          </p:cTn>
                        </p:par>
                        <p:par>
                          <p:cTn id="16" fill="hold">
                            <p:stCondLst>
                              <p:cond delay="205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50"/>
                            </p:stCondLst>
                            <p:childTnLst>
                              <p:par>
                                <p:cTn id="23" presetID="53" presetClass="entr" presetSubtype="16"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355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455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par>
                          <p:cTn id="40" fill="hold">
                            <p:stCondLst>
                              <p:cond delay="5050"/>
                            </p:stCondLst>
                            <p:childTnLst>
                              <p:par>
                                <p:cTn id="41" presetID="42"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6050"/>
                            </p:stCondLst>
                            <p:childTnLst>
                              <p:par>
                                <p:cTn id="47" presetID="2" presetClass="exit" presetSubtype="4" fill="hold" grpId="1" nodeType="afterEffect">
                                  <p:stCondLst>
                                    <p:cond delay="1000"/>
                                  </p:stCondLst>
                                  <p:childTnLst>
                                    <p:anim calcmode="lin" valueType="num">
                                      <p:cBhvr additive="base">
                                        <p:cTn id="48" dur="500"/>
                                        <p:tgtEl>
                                          <p:spTgt spid="13"/>
                                        </p:tgtEl>
                                        <p:attrNameLst>
                                          <p:attrName>ppt_x</p:attrName>
                                        </p:attrNameLst>
                                      </p:cBhvr>
                                      <p:tavLst>
                                        <p:tav tm="0">
                                          <p:val>
                                            <p:strVal val="ppt_x"/>
                                          </p:val>
                                        </p:tav>
                                        <p:tav tm="100000">
                                          <p:val>
                                            <p:strVal val="ppt_x"/>
                                          </p:val>
                                        </p:tav>
                                      </p:tavLst>
                                    </p:anim>
                                    <p:anim calcmode="lin" valueType="num">
                                      <p:cBhvr additive="base">
                                        <p:cTn id="49" dur="500"/>
                                        <p:tgtEl>
                                          <p:spTgt spid="13"/>
                                        </p:tgtEl>
                                        <p:attrNameLst>
                                          <p:attrName>ppt_y</p:attrName>
                                        </p:attrNameLst>
                                      </p:cBhvr>
                                      <p:tavLst>
                                        <p:tav tm="0">
                                          <p:val>
                                            <p:strVal val="ppt_y"/>
                                          </p:val>
                                        </p:tav>
                                        <p:tav tm="100000">
                                          <p:val>
                                            <p:strVal val="1+ppt_h/2"/>
                                          </p:val>
                                        </p:tav>
                                      </p:tavLst>
                                    </p:anim>
                                    <p:set>
                                      <p:cBhvr>
                                        <p:cTn id="50" dur="1" fill="hold">
                                          <p:stCondLst>
                                            <p:cond delay="499"/>
                                          </p:stCondLst>
                                        </p:cTn>
                                        <p:tgtEl>
                                          <p:spTgt spid="13"/>
                                        </p:tgtEl>
                                        <p:attrNameLst>
                                          <p:attrName>style.visibility</p:attrName>
                                        </p:attrNameLst>
                                      </p:cBhvr>
                                      <p:to>
                                        <p:strVal val="hidden"/>
                                      </p:to>
                                    </p:set>
                                  </p:childTnLst>
                                </p:cTn>
                              </p:par>
                              <p:par>
                                <p:cTn id="51" presetID="2" presetClass="exit" presetSubtype="4" fill="hold" grpId="1" nodeType="withEffect">
                                  <p:stCondLst>
                                    <p:cond delay="1000"/>
                                  </p:stCondLst>
                                  <p:childTnLst>
                                    <p:anim calcmode="lin" valueType="num">
                                      <p:cBhvr additive="base">
                                        <p:cTn id="52" dur="500"/>
                                        <p:tgtEl>
                                          <p:spTgt spid="10"/>
                                        </p:tgtEl>
                                        <p:attrNameLst>
                                          <p:attrName>ppt_x</p:attrName>
                                        </p:attrNameLst>
                                      </p:cBhvr>
                                      <p:tavLst>
                                        <p:tav tm="0">
                                          <p:val>
                                            <p:strVal val="ppt_x"/>
                                          </p:val>
                                        </p:tav>
                                        <p:tav tm="100000">
                                          <p:val>
                                            <p:strVal val="ppt_x"/>
                                          </p:val>
                                        </p:tav>
                                      </p:tavLst>
                                    </p:anim>
                                    <p:anim calcmode="lin" valueType="num">
                                      <p:cBhvr additive="base">
                                        <p:cTn id="53" dur="500"/>
                                        <p:tgtEl>
                                          <p:spTgt spid="10"/>
                                        </p:tgtEl>
                                        <p:attrNameLst>
                                          <p:attrName>ppt_y</p:attrName>
                                        </p:attrNameLst>
                                      </p:cBhvr>
                                      <p:tavLst>
                                        <p:tav tm="0">
                                          <p:val>
                                            <p:strVal val="ppt_y"/>
                                          </p:val>
                                        </p:tav>
                                        <p:tav tm="100000">
                                          <p:val>
                                            <p:strVal val="1+ppt_h/2"/>
                                          </p:val>
                                        </p:tav>
                                      </p:tavLst>
                                    </p:anim>
                                    <p:set>
                                      <p:cBhvr>
                                        <p:cTn id="54" dur="1" fill="hold">
                                          <p:stCondLst>
                                            <p:cond delay="499"/>
                                          </p:stCondLst>
                                        </p:cTn>
                                        <p:tgtEl>
                                          <p:spTgt spid="10"/>
                                        </p:tgtEl>
                                        <p:attrNameLst>
                                          <p:attrName>style.visibility</p:attrName>
                                        </p:attrNameLst>
                                      </p:cBhvr>
                                      <p:to>
                                        <p:strVal val="hidden"/>
                                      </p:to>
                                    </p:set>
                                  </p:childTnLst>
                                </p:cTn>
                              </p:par>
                              <p:par>
                                <p:cTn id="55" presetID="2" presetClass="exit" presetSubtype="4" fill="hold" grpId="1" nodeType="withEffect">
                                  <p:stCondLst>
                                    <p:cond delay="1000"/>
                                  </p:stCondLst>
                                  <p:childTnLst>
                                    <p:anim calcmode="lin" valueType="num">
                                      <p:cBhvr additive="base">
                                        <p:cTn id="56" dur="500"/>
                                        <p:tgtEl>
                                          <p:spTgt spid="14"/>
                                        </p:tgtEl>
                                        <p:attrNameLst>
                                          <p:attrName>ppt_x</p:attrName>
                                        </p:attrNameLst>
                                      </p:cBhvr>
                                      <p:tavLst>
                                        <p:tav tm="0">
                                          <p:val>
                                            <p:strVal val="ppt_x"/>
                                          </p:val>
                                        </p:tav>
                                        <p:tav tm="100000">
                                          <p:val>
                                            <p:strVal val="ppt_x"/>
                                          </p:val>
                                        </p:tav>
                                      </p:tavLst>
                                    </p:anim>
                                    <p:anim calcmode="lin" valueType="num">
                                      <p:cBhvr additive="base">
                                        <p:cTn id="57" dur="500"/>
                                        <p:tgtEl>
                                          <p:spTgt spid="14"/>
                                        </p:tgtEl>
                                        <p:attrNameLst>
                                          <p:attrName>ppt_y</p:attrName>
                                        </p:attrNameLst>
                                      </p:cBhvr>
                                      <p:tavLst>
                                        <p:tav tm="0">
                                          <p:val>
                                            <p:strVal val="ppt_y"/>
                                          </p:val>
                                        </p:tav>
                                        <p:tav tm="100000">
                                          <p:val>
                                            <p:strVal val="1+ppt_h/2"/>
                                          </p:val>
                                        </p:tav>
                                      </p:tavLst>
                                    </p:anim>
                                    <p:set>
                                      <p:cBhvr>
                                        <p:cTn id="58" dur="1" fill="hold">
                                          <p:stCondLst>
                                            <p:cond delay="499"/>
                                          </p:stCondLst>
                                        </p:cTn>
                                        <p:tgtEl>
                                          <p:spTgt spid="14"/>
                                        </p:tgtEl>
                                        <p:attrNameLst>
                                          <p:attrName>style.visibility</p:attrName>
                                        </p:attrNameLst>
                                      </p:cBhvr>
                                      <p:to>
                                        <p:strVal val="hidden"/>
                                      </p:to>
                                    </p:set>
                                  </p:childTnLst>
                                </p:cTn>
                              </p:par>
                              <p:par>
                                <p:cTn id="59" presetID="2" presetClass="exit" presetSubtype="4" fill="hold" grpId="1" nodeType="withEffect">
                                  <p:stCondLst>
                                    <p:cond delay="1000"/>
                                  </p:stCondLst>
                                  <p:childTnLst>
                                    <p:anim calcmode="lin" valueType="num">
                                      <p:cBhvr additive="base">
                                        <p:cTn id="60" dur="500"/>
                                        <p:tgtEl>
                                          <p:spTgt spid="11"/>
                                        </p:tgtEl>
                                        <p:attrNameLst>
                                          <p:attrName>ppt_x</p:attrName>
                                        </p:attrNameLst>
                                      </p:cBhvr>
                                      <p:tavLst>
                                        <p:tav tm="0">
                                          <p:val>
                                            <p:strVal val="ppt_x"/>
                                          </p:val>
                                        </p:tav>
                                        <p:tav tm="100000">
                                          <p:val>
                                            <p:strVal val="ppt_x"/>
                                          </p:val>
                                        </p:tav>
                                      </p:tavLst>
                                    </p:anim>
                                    <p:anim calcmode="lin" valueType="num">
                                      <p:cBhvr additive="base">
                                        <p:cTn id="61" dur="500"/>
                                        <p:tgtEl>
                                          <p:spTgt spid="11"/>
                                        </p:tgtEl>
                                        <p:attrNameLst>
                                          <p:attrName>ppt_y</p:attrName>
                                        </p:attrNameLst>
                                      </p:cBhvr>
                                      <p:tavLst>
                                        <p:tav tm="0">
                                          <p:val>
                                            <p:strVal val="ppt_y"/>
                                          </p:val>
                                        </p:tav>
                                        <p:tav tm="100000">
                                          <p:val>
                                            <p:strVal val="1+ppt_h/2"/>
                                          </p:val>
                                        </p:tav>
                                      </p:tavLst>
                                    </p:anim>
                                    <p:set>
                                      <p:cBhvr>
                                        <p:cTn id="6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p:bldP spid="9" grpId="0"/>
      <p:bldP spid="10" grpId="0"/>
      <p:bldP spid="10" grpId="1"/>
      <p:bldP spid="11" grpId="0"/>
      <p:bldP spid="11" grpId="1"/>
      <p:bldP spid="13" grpId="0" animBg="1"/>
      <p:bldP spid="13" grpId="1" animBg="1"/>
      <p:bldP spid="14" grpId="0" animBg="1"/>
      <p:bldP spid="14"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880534" y="1444979"/>
            <a:ext cx="10859911" cy="4308147"/>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7" name="圆角矩形 6"/>
          <p:cNvSpPr/>
          <p:nvPr/>
        </p:nvSpPr>
        <p:spPr>
          <a:xfrm>
            <a:off x="4712758" y="1204479"/>
            <a:ext cx="4110607"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形式主义有哪些具体表现？</a:t>
            </a:r>
          </a:p>
        </p:txBody>
      </p:sp>
      <p:sp>
        <p:nvSpPr>
          <p:cNvPr id="6" name="圆角矩形 5"/>
          <p:cNvSpPr/>
          <p:nvPr/>
        </p:nvSpPr>
        <p:spPr>
          <a:xfrm>
            <a:off x="875348" y="131239"/>
            <a:ext cx="5158502" cy="755952"/>
          </a:xfrm>
          <a:prstGeom prst="roundRect">
            <a:avLst/>
          </a:prstGeom>
          <a:noFill/>
        </p:spPr>
        <p:txBody>
          <a:bodyPr wrap="none" rtlCol="0">
            <a:spAutoFit/>
          </a:bodyPr>
          <a:lstStyle/>
          <a:p>
            <a:pPr defTabSz="609585">
              <a:lnSpc>
                <a:spcPct val="120000"/>
              </a:lnSpc>
            </a:pPr>
            <a:r>
              <a:rPr lang="zh-CN" altLang="en-US" sz="3200" b="1" dirty="0">
                <a:solidFill>
                  <a:prstClr val="white"/>
                </a:solidFill>
                <a:latin typeface="Arial" panose="020F0502020204030204"/>
                <a:ea typeface="微软雅黑"/>
                <a:cs typeface="+mn-ea"/>
                <a:sym typeface="+mn-lt"/>
              </a:rPr>
              <a:t>形式主义有哪些具体表现？</a:t>
            </a:r>
          </a:p>
        </p:txBody>
      </p:sp>
      <p:sp>
        <p:nvSpPr>
          <p:cNvPr id="9" name="文本框 8"/>
          <p:cNvSpPr txBox="1"/>
          <p:nvPr/>
        </p:nvSpPr>
        <p:spPr>
          <a:xfrm>
            <a:off x="1682045" y="2059807"/>
            <a:ext cx="9845100" cy="1089529"/>
          </a:xfrm>
          <a:prstGeom prst="rect">
            <a:avLst/>
          </a:prstGeom>
          <a:noFill/>
        </p:spPr>
        <p:txBody>
          <a:bodyPr wrap="square" rtlCol="0">
            <a:spAutoFit/>
          </a:bodyPr>
          <a:lstStyle/>
          <a:p>
            <a:pPr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有的抓工作不讲实效，不下功夫解决存在的矛盾和问题，难以给领导留下印象的事不做，形不成多大影响的事不做，工作汇报或年终总结看上去不漂亮的事不做，仪式一场接着一场，总结一份接着一份，评奖一个接着一个，最后都是“客里空”。</a:t>
            </a:r>
          </a:p>
        </p:txBody>
      </p:sp>
      <p:sp>
        <p:nvSpPr>
          <p:cNvPr id="10" name="文本框 9"/>
          <p:cNvSpPr txBox="1"/>
          <p:nvPr/>
        </p:nvSpPr>
        <p:spPr>
          <a:xfrm>
            <a:off x="1682045" y="3606706"/>
            <a:ext cx="9845100" cy="757130"/>
          </a:xfrm>
          <a:prstGeom prst="rect">
            <a:avLst/>
          </a:prstGeom>
          <a:noFill/>
        </p:spPr>
        <p:txBody>
          <a:bodyPr wrap="square" rtlCol="0">
            <a:spAutoFit/>
          </a:bodyPr>
          <a:lstStyle/>
          <a:p>
            <a:pPr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有的下基层调研走马观花，下去就是为了出镜头、露露脸，坐在车上转，隔着玻璃看，只看“门面”和“窗口”，不看“后院”和“角落”，群众说是“调查研究隔层纸，政策执行隔座山”。</a:t>
            </a:r>
          </a:p>
        </p:txBody>
      </p:sp>
      <p:sp>
        <p:nvSpPr>
          <p:cNvPr id="11" name="文本框 10"/>
          <p:cNvSpPr txBox="1"/>
          <p:nvPr/>
        </p:nvSpPr>
        <p:spPr>
          <a:xfrm>
            <a:off x="1682045" y="4876604"/>
            <a:ext cx="9845100" cy="424732"/>
          </a:xfrm>
          <a:prstGeom prst="rect">
            <a:avLst/>
          </a:prstGeom>
          <a:noFill/>
        </p:spPr>
        <p:txBody>
          <a:bodyPr wrap="square" rtlCol="0">
            <a:spAutoFit/>
          </a:bodyPr>
          <a:lstStyle/>
          <a:p>
            <a:pPr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有的明知报上来的是假情况、假数字、假典型，也听之任之，甚至通过挖空心思造假来粉饰太平。</a:t>
            </a:r>
          </a:p>
        </p:txBody>
      </p:sp>
      <p:sp>
        <p:nvSpPr>
          <p:cNvPr id="12" name="椭圆 11"/>
          <p:cNvSpPr/>
          <p:nvPr/>
        </p:nvSpPr>
        <p:spPr>
          <a:xfrm>
            <a:off x="1267726" y="2313851"/>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en-US" altLang="zh-CN" sz="2000" b="1" dirty="0">
                <a:solidFill>
                  <a:prstClr val="white"/>
                </a:solidFill>
                <a:latin typeface="Arial" panose="020F0502020204030204"/>
                <a:ea typeface="微软雅黑"/>
                <a:cs typeface="+mn-ea"/>
                <a:sym typeface="+mn-lt"/>
              </a:rPr>
              <a:t>3</a:t>
            </a:r>
            <a:endParaRPr lang="zh-CN" altLang="en-US" sz="2000" b="1" dirty="0">
              <a:solidFill>
                <a:prstClr val="white"/>
              </a:solidFill>
              <a:latin typeface="Arial" panose="020F0502020204030204"/>
              <a:ea typeface="微软雅黑"/>
              <a:cs typeface="+mn-ea"/>
              <a:sym typeface="+mn-lt"/>
            </a:endParaRPr>
          </a:p>
        </p:txBody>
      </p:sp>
      <p:sp>
        <p:nvSpPr>
          <p:cNvPr id="13" name="椭圆 12"/>
          <p:cNvSpPr/>
          <p:nvPr/>
        </p:nvSpPr>
        <p:spPr>
          <a:xfrm>
            <a:off x="1267726" y="3748877"/>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en-US" altLang="zh-CN" sz="2000" b="1" dirty="0">
                <a:solidFill>
                  <a:prstClr val="white"/>
                </a:solidFill>
                <a:latin typeface="Arial" panose="020F0502020204030204"/>
                <a:ea typeface="微软雅黑"/>
                <a:cs typeface="+mn-ea"/>
                <a:sym typeface="+mn-lt"/>
              </a:rPr>
              <a:t>4</a:t>
            </a:r>
            <a:endParaRPr lang="zh-CN" altLang="en-US" sz="2000" b="1" dirty="0">
              <a:solidFill>
                <a:prstClr val="white"/>
              </a:solidFill>
              <a:latin typeface="Arial" panose="020F0502020204030204"/>
              <a:ea typeface="微软雅黑"/>
              <a:cs typeface="+mn-ea"/>
              <a:sym typeface="+mn-lt"/>
            </a:endParaRPr>
          </a:p>
        </p:txBody>
      </p:sp>
      <p:sp>
        <p:nvSpPr>
          <p:cNvPr id="14" name="椭圆 13"/>
          <p:cNvSpPr/>
          <p:nvPr/>
        </p:nvSpPr>
        <p:spPr>
          <a:xfrm>
            <a:off x="1267726" y="4876606"/>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en-US" altLang="zh-CN" sz="2000" b="1" dirty="0">
                <a:solidFill>
                  <a:prstClr val="white"/>
                </a:solidFill>
                <a:latin typeface="Arial" panose="020F0502020204030204"/>
                <a:ea typeface="微软雅黑"/>
                <a:cs typeface="+mn-ea"/>
                <a:sym typeface="+mn-lt"/>
              </a:rPr>
              <a:t>5</a:t>
            </a:r>
            <a:endParaRPr lang="zh-CN" altLang="en-US" sz="2000" b="1" dirty="0">
              <a:solidFill>
                <a:prstClr val="white"/>
              </a:solidFill>
              <a:latin typeface="Arial" panose="020F0502020204030204"/>
              <a:ea typeface="微软雅黑"/>
              <a:cs typeface="+mn-ea"/>
              <a:sym typeface="+mn-lt"/>
            </a:endParaRPr>
          </a:p>
        </p:txBody>
      </p:sp>
    </p:spTree>
    <p:extLst>
      <p:ext uri="{BB962C8B-B14F-4D97-AF65-F5344CB8AC3E}">
        <p14:creationId xmlns:p14="http://schemas.microsoft.com/office/powerpoint/2010/main" xmlns="" val="256400427"/>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par>
                          <p:cTn id="21" fill="hold">
                            <p:stCondLst>
                              <p:cond delay="1500"/>
                            </p:stCondLst>
                            <p:childTnLst>
                              <p:par>
                                <p:cTn id="22" presetID="2" presetClass="entr" presetSubtype="4"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childTnLst>
                          </p:cTn>
                        </p:par>
                        <p:par>
                          <p:cTn id="32" fill="hold">
                            <p:stCondLst>
                              <p:cond delay="2500"/>
                            </p:stCondLst>
                            <p:childTnLst>
                              <p:par>
                                <p:cTn id="33" presetID="2" presetClass="entr" presetSubtype="4"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P spid="13"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107141" y="129971"/>
            <a:ext cx="3915489" cy="755952"/>
          </a:xfrm>
          <a:prstGeom prst="roundRect">
            <a:avLst/>
          </a:prstGeom>
          <a:noFill/>
        </p:spPr>
        <p:txBody>
          <a:bodyPr wrap="none" rtlCol="0">
            <a:spAutoFit/>
          </a:bodyPr>
          <a:lstStyle/>
          <a:p>
            <a:pPr defTabSz="609585">
              <a:lnSpc>
                <a:spcPct val="120000"/>
              </a:lnSpc>
            </a:pPr>
            <a:r>
              <a:rPr lang="zh-CN" altLang="en-US" sz="3200" b="1" dirty="0">
                <a:solidFill>
                  <a:prstClr val="white"/>
                </a:solidFill>
                <a:latin typeface="Arial" panose="020F0502020204030204"/>
                <a:ea typeface="微软雅黑"/>
                <a:cs typeface="+mn-ea"/>
                <a:sym typeface="+mn-lt"/>
              </a:rPr>
              <a:t>享乐主义的主要表现</a:t>
            </a:r>
            <a:endParaRPr lang="en-US" altLang="zh-CN" sz="3200" b="1" dirty="0">
              <a:solidFill>
                <a:prstClr val="white"/>
              </a:solidFill>
              <a:latin typeface="Arial" panose="020F0502020204030204"/>
              <a:ea typeface="微软雅黑"/>
              <a:cs typeface="+mn-ea"/>
              <a:sym typeface="+mn-lt"/>
            </a:endParaRPr>
          </a:p>
        </p:txBody>
      </p:sp>
      <p:sp>
        <p:nvSpPr>
          <p:cNvPr id="9" name="圆角矩形 8"/>
          <p:cNvSpPr/>
          <p:nvPr/>
        </p:nvSpPr>
        <p:spPr>
          <a:xfrm>
            <a:off x="898211" y="1499281"/>
            <a:ext cx="3189464" cy="1002883"/>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在指导思想上</a:t>
            </a:r>
          </a:p>
        </p:txBody>
      </p:sp>
      <p:sp>
        <p:nvSpPr>
          <p:cNvPr id="10" name="圆角矩形 9"/>
          <p:cNvSpPr/>
          <p:nvPr/>
        </p:nvSpPr>
        <p:spPr>
          <a:xfrm>
            <a:off x="898211" y="3039899"/>
            <a:ext cx="3189464" cy="1002883"/>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在精神状态上</a:t>
            </a:r>
          </a:p>
        </p:txBody>
      </p:sp>
      <p:sp>
        <p:nvSpPr>
          <p:cNvPr id="11" name="文本框 10"/>
          <p:cNvSpPr txBox="1"/>
          <p:nvPr/>
        </p:nvSpPr>
        <p:spPr>
          <a:xfrm>
            <a:off x="4570813" y="1677560"/>
            <a:ext cx="6625391" cy="757130"/>
          </a:xfrm>
          <a:prstGeom prst="rect">
            <a:avLst/>
          </a:prstGeom>
          <a:noFill/>
        </p:spPr>
        <p:txBody>
          <a:bodyPr wrap="square" rtlCol="0">
            <a:spAutoFit/>
          </a:bodyPr>
          <a:lstStyle/>
          <a:p>
            <a:pPr defTabSz="609585">
              <a:lnSpc>
                <a:spcPct val="120000"/>
              </a:lnSpc>
            </a:pPr>
            <a:r>
              <a:rPr lang="zh-CN" altLang="en-US" dirty="0">
                <a:solidFill>
                  <a:prstClr val="black"/>
                </a:solidFill>
                <a:latin typeface="Arial" panose="020F0502020204030204"/>
                <a:ea typeface="微软雅黑"/>
                <a:cs typeface="+mn-ea"/>
                <a:sym typeface="+mn-lt"/>
              </a:rPr>
              <a:t>追名逐利、贪图享受，“今朝有酒今朝醉”，“人生得意须尽欢”，奉行及时行乐的人生哲学；</a:t>
            </a:r>
          </a:p>
        </p:txBody>
      </p:sp>
      <p:sp>
        <p:nvSpPr>
          <p:cNvPr id="12" name="文本框 11"/>
          <p:cNvSpPr txBox="1"/>
          <p:nvPr/>
        </p:nvSpPr>
        <p:spPr>
          <a:xfrm>
            <a:off x="4570813" y="3218175"/>
            <a:ext cx="6625391" cy="757130"/>
          </a:xfrm>
          <a:prstGeom prst="rect">
            <a:avLst/>
          </a:prstGeom>
          <a:noFill/>
        </p:spPr>
        <p:txBody>
          <a:bodyPr wrap="square" rtlCol="0">
            <a:spAutoFit/>
          </a:bodyPr>
          <a:lstStyle/>
          <a:p>
            <a:pPr defTabSz="609585">
              <a:lnSpc>
                <a:spcPct val="120000"/>
              </a:lnSpc>
            </a:pPr>
            <a:r>
              <a:rPr lang="zh-CN" altLang="en-US" dirty="0">
                <a:solidFill>
                  <a:prstClr val="black"/>
                </a:solidFill>
                <a:latin typeface="Arial" panose="020F0502020204030204"/>
                <a:ea typeface="微软雅黑"/>
                <a:cs typeface="+mn-ea"/>
                <a:sym typeface="+mn-lt"/>
              </a:rPr>
              <a:t>意志消沉，萎靡懈怠，不思进取，“清茶报纸二郎腿，闲聊旁观混光阴”；</a:t>
            </a:r>
          </a:p>
        </p:txBody>
      </p:sp>
      <p:sp>
        <p:nvSpPr>
          <p:cNvPr id="13" name="圆角矩形 12"/>
          <p:cNvSpPr/>
          <p:nvPr/>
        </p:nvSpPr>
        <p:spPr>
          <a:xfrm>
            <a:off x="898211" y="4464677"/>
            <a:ext cx="3189464" cy="1002883"/>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在价值取向上</a:t>
            </a:r>
          </a:p>
        </p:txBody>
      </p:sp>
      <p:sp>
        <p:nvSpPr>
          <p:cNvPr id="15" name="文本框 14"/>
          <p:cNvSpPr txBox="1"/>
          <p:nvPr/>
        </p:nvSpPr>
        <p:spPr>
          <a:xfrm>
            <a:off x="4570813" y="4653986"/>
            <a:ext cx="6625391" cy="757130"/>
          </a:xfrm>
          <a:prstGeom prst="rect">
            <a:avLst/>
          </a:prstGeom>
          <a:noFill/>
        </p:spPr>
        <p:txBody>
          <a:bodyPr wrap="square" rtlCol="0">
            <a:spAutoFit/>
          </a:bodyPr>
          <a:lstStyle/>
          <a:p>
            <a:pPr defTabSz="609585">
              <a:lnSpc>
                <a:spcPct val="120000"/>
              </a:lnSpc>
            </a:pPr>
            <a:r>
              <a:rPr lang="zh-CN" altLang="en-US" dirty="0">
                <a:solidFill>
                  <a:prstClr val="black"/>
                </a:solidFill>
                <a:latin typeface="Arial" panose="020F0502020204030204"/>
                <a:ea typeface="微软雅黑"/>
                <a:cs typeface="+mn-ea"/>
                <a:sym typeface="+mn-lt"/>
              </a:rPr>
              <a:t>把个人的感官快乐和实际利益放在高于一切的位置，事情多做一点就觉得吃亏，待遇稍差一 点就牢骚满腹；</a:t>
            </a:r>
          </a:p>
        </p:txBody>
      </p:sp>
      <p:sp>
        <p:nvSpPr>
          <p:cNvPr id="21" name="圆角矩形 20"/>
          <p:cNvSpPr/>
          <p:nvPr/>
        </p:nvSpPr>
        <p:spPr>
          <a:xfrm>
            <a:off x="4087675" y="1499281"/>
            <a:ext cx="7562459" cy="1002883"/>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22" name="圆角矩形 21"/>
          <p:cNvSpPr/>
          <p:nvPr/>
        </p:nvSpPr>
        <p:spPr>
          <a:xfrm>
            <a:off x="4087675" y="3039899"/>
            <a:ext cx="7562459" cy="1002883"/>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23" name="圆角矩形 22"/>
          <p:cNvSpPr/>
          <p:nvPr/>
        </p:nvSpPr>
        <p:spPr>
          <a:xfrm>
            <a:off x="4087675" y="4464677"/>
            <a:ext cx="7562459" cy="1002883"/>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Tree>
    <p:extLst>
      <p:ext uri="{BB962C8B-B14F-4D97-AF65-F5344CB8AC3E}">
        <p14:creationId xmlns:p14="http://schemas.microsoft.com/office/powerpoint/2010/main" xmlns="" val="1168960754"/>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Effect transition="in" filter="barn(inVertical)">
                                      <p:cBhvr>
                                        <p:cTn id="11" dur="500"/>
                                        <p:tgtEl>
                                          <p:spTgt spid="9"/>
                                        </p:tgtEl>
                                      </p:cBhvr>
                                    </p:animEffect>
                                  </p:childTnLst>
                                </p:cTn>
                              </p:par>
                            </p:childTnLst>
                          </p:cTn>
                        </p:par>
                        <p:par>
                          <p:cTn id="12" fill="hold">
                            <p:stCondLst>
                              <p:cond delay="1250"/>
                            </p:stCondLst>
                            <p:childTnLst>
                              <p:par>
                                <p:cTn id="13" presetID="21" presetClass="entr" presetSubtype="1"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heel(1)">
                                      <p:cBhvr>
                                        <p:cTn id="15" dur="500"/>
                                        <p:tgtEl>
                                          <p:spTgt spid="21"/>
                                        </p:tgtEl>
                                      </p:cBhvr>
                                    </p:animEffect>
                                  </p:childTnLst>
                                </p:cTn>
                              </p:par>
                            </p:childTnLst>
                          </p:cTn>
                        </p:par>
                        <p:par>
                          <p:cTn id="16" fill="hold">
                            <p:stCondLst>
                              <p:cond delay="1750"/>
                            </p:stCondLst>
                            <p:childTnLst>
                              <p:par>
                                <p:cTn id="17" presetID="16" presetClass="entr" presetSubtype="2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par>
                          <p:cTn id="20" fill="hold">
                            <p:stCondLst>
                              <p:cond delay="2250"/>
                            </p:stCondLst>
                            <p:childTnLst>
                              <p:par>
                                <p:cTn id="21" presetID="16" presetClass="entr" presetSubtype="21"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par>
                          <p:cTn id="24" fill="hold">
                            <p:stCondLst>
                              <p:cond delay="3000"/>
                            </p:stCondLst>
                            <p:childTnLst>
                              <p:par>
                                <p:cTn id="25" presetID="21" presetClass="entr" presetSubtype="1"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heel(1)">
                                      <p:cBhvr>
                                        <p:cTn id="27" dur="500"/>
                                        <p:tgtEl>
                                          <p:spTgt spid="22"/>
                                        </p:tgtEl>
                                      </p:cBhvr>
                                    </p:animEffect>
                                  </p:childTnLst>
                                </p:cTn>
                              </p:par>
                            </p:childTnLst>
                          </p:cTn>
                        </p:par>
                        <p:par>
                          <p:cTn id="28" fill="hold">
                            <p:stCondLst>
                              <p:cond delay="3500"/>
                            </p:stCondLst>
                            <p:childTnLst>
                              <p:par>
                                <p:cTn id="29" presetID="16" presetClass="entr" presetSubtype="21"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arn(inVertical)">
                                      <p:cBhvr>
                                        <p:cTn id="31" dur="500"/>
                                        <p:tgtEl>
                                          <p:spTgt spid="12"/>
                                        </p:tgtEl>
                                      </p:cBhvr>
                                    </p:animEffect>
                                  </p:childTnLst>
                                </p:cTn>
                              </p:par>
                            </p:childTnLst>
                          </p:cTn>
                        </p:par>
                        <p:par>
                          <p:cTn id="32" fill="hold">
                            <p:stCondLst>
                              <p:cond delay="4000"/>
                            </p:stCondLst>
                            <p:childTnLst>
                              <p:par>
                                <p:cTn id="33" presetID="16" presetClass="entr" presetSubtype="21" fill="hold" grpId="0" nodeType="afterEffect">
                                  <p:stCondLst>
                                    <p:cond delay="0"/>
                                  </p:stCondLst>
                                  <p:iterate type="lt">
                                    <p:tmPct val="10000"/>
                                  </p:iterate>
                                  <p:childTnLst>
                                    <p:set>
                                      <p:cBhvr>
                                        <p:cTn id="34" dur="1" fill="hold">
                                          <p:stCondLst>
                                            <p:cond delay="0"/>
                                          </p:stCondLst>
                                        </p:cTn>
                                        <p:tgtEl>
                                          <p:spTgt spid="13"/>
                                        </p:tgtEl>
                                        <p:attrNameLst>
                                          <p:attrName>style.visibility</p:attrName>
                                        </p:attrNameLst>
                                      </p:cBhvr>
                                      <p:to>
                                        <p:strVal val="visible"/>
                                      </p:to>
                                    </p:set>
                                    <p:animEffect transition="in" filter="barn(inVertical)">
                                      <p:cBhvr>
                                        <p:cTn id="35" dur="500"/>
                                        <p:tgtEl>
                                          <p:spTgt spid="13"/>
                                        </p:tgtEl>
                                      </p:cBhvr>
                                    </p:animEffect>
                                  </p:childTnLst>
                                </p:cTn>
                              </p:par>
                            </p:childTnLst>
                          </p:cTn>
                        </p:par>
                        <p:par>
                          <p:cTn id="36" fill="hold">
                            <p:stCondLst>
                              <p:cond delay="4750"/>
                            </p:stCondLst>
                            <p:childTnLst>
                              <p:par>
                                <p:cTn id="37" presetID="21" presetClass="entr" presetSubtype="1"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heel(1)">
                                      <p:cBhvr>
                                        <p:cTn id="39" dur="500"/>
                                        <p:tgtEl>
                                          <p:spTgt spid="23"/>
                                        </p:tgtEl>
                                      </p:cBhvr>
                                    </p:animEffect>
                                  </p:childTnLst>
                                </p:cTn>
                              </p:par>
                            </p:childTnLst>
                          </p:cTn>
                        </p:par>
                        <p:par>
                          <p:cTn id="40" fill="hold">
                            <p:stCondLst>
                              <p:cond delay="5250"/>
                            </p:stCondLst>
                            <p:childTnLst>
                              <p:par>
                                <p:cTn id="41" presetID="16" presetClass="entr" presetSubtype="21"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barn(inVertical)">
                                      <p:cBhvr>
                                        <p:cTn id="4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10" grpId="0" animBg="1"/>
      <p:bldP spid="11" grpId="0"/>
      <p:bldP spid="12" grpId="0"/>
      <p:bldP spid="13" grpId="0" animBg="1"/>
      <p:bldP spid="15" grpId="0"/>
      <p:bldP spid="21" grpId="0" animBg="1"/>
      <p:bldP spid="22"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129310" y="84639"/>
            <a:ext cx="3915489" cy="755952"/>
          </a:xfrm>
          <a:prstGeom prst="roundRect">
            <a:avLst/>
          </a:prstGeom>
          <a:noFill/>
        </p:spPr>
        <p:txBody>
          <a:bodyPr wrap="none" rtlCol="0">
            <a:spAutoFit/>
          </a:bodyPr>
          <a:lstStyle/>
          <a:p>
            <a:pPr defTabSz="609585">
              <a:lnSpc>
                <a:spcPct val="120000"/>
              </a:lnSpc>
            </a:pPr>
            <a:r>
              <a:rPr lang="zh-CN" altLang="en-US" sz="3200" b="1" dirty="0">
                <a:solidFill>
                  <a:prstClr val="white"/>
                </a:solidFill>
                <a:latin typeface="Arial" panose="020F0502020204030204"/>
                <a:ea typeface="微软雅黑"/>
                <a:cs typeface="+mn-ea"/>
                <a:sym typeface="+mn-lt"/>
              </a:rPr>
              <a:t>享乐主义的主要表现</a:t>
            </a:r>
            <a:endParaRPr lang="en-US" altLang="zh-CN" sz="3200" b="1" dirty="0">
              <a:solidFill>
                <a:prstClr val="white"/>
              </a:solidFill>
              <a:latin typeface="Arial" panose="020F0502020204030204"/>
              <a:ea typeface="微软雅黑"/>
              <a:cs typeface="+mn-ea"/>
              <a:sym typeface="+mn-lt"/>
            </a:endParaRPr>
          </a:p>
        </p:txBody>
      </p:sp>
      <p:sp>
        <p:nvSpPr>
          <p:cNvPr id="14" name="圆角矩形 13"/>
          <p:cNvSpPr/>
          <p:nvPr/>
        </p:nvSpPr>
        <p:spPr>
          <a:xfrm>
            <a:off x="898211" y="1462989"/>
            <a:ext cx="3189464" cy="1254128"/>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在工作态度上</a:t>
            </a:r>
          </a:p>
        </p:txBody>
      </p:sp>
      <p:sp>
        <p:nvSpPr>
          <p:cNvPr id="16" name="文本框 15"/>
          <p:cNvSpPr txBox="1"/>
          <p:nvPr/>
        </p:nvSpPr>
        <p:spPr>
          <a:xfrm>
            <a:off x="4570813" y="1628389"/>
            <a:ext cx="6625391" cy="1089529"/>
          </a:xfrm>
          <a:prstGeom prst="rect">
            <a:avLst/>
          </a:prstGeom>
          <a:noFill/>
        </p:spPr>
        <p:txBody>
          <a:bodyPr wrap="square" rtlCol="0">
            <a:spAutoFit/>
          </a:bodyPr>
          <a:lstStyle/>
          <a:p>
            <a:pPr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安于现状，得过且过，拈轻怕重，不愿吃苦出力，陶醉于已经取得的成绩，丧失积极进取的活力动力，遇到困难和矛盾绕着走，不愿意到艰苦的地方和单位工作；</a:t>
            </a:r>
          </a:p>
        </p:txBody>
      </p:sp>
      <p:sp>
        <p:nvSpPr>
          <p:cNvPr id="17" name="圆角矩形 16"/>
          <p:cNvSpPr/>
          <p:nvPr/>
        </p:nvSpPr>
        <p:spPr>
          <a:xfrm>
            <a:off x="898211" y="2987625"/>
            <a:ext cx="3189464" cy="1271511"/>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在公务活动中</a:t>
            </a:r>
          </a:p>
        </p:txBody>
      </p:sp>
      <p:sp>
        <p:nvSpPr>
          <p:cNvPr id="18" name="圆角矩形 17"/>
          <p:cNvSpPr/>
          <p:nvPr/>
        </p:nvSpPr>
        <p:spPr>
          <a:xfrm>
            <a:off x="898211" y="4512259"/>
            <a:ext cx="3189464" cy="1288892"/>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在生活方式上</a:t>
            </a:r>
          </a:p>
        </p:txBody>
      </p:sp>
      <p:sp>
        <p:nvSpPr>
          <p:cNvPr id="19" name="文本框 18"/>
          <p:cNvSpPr txBox="1"/>
          <p:nvPr/>
        </p:nvSpPr>
        <p:spPr>
          <a:xfrm>
            <a:off x="4570813" y="3383482"/>
            <a:ext cx="6625391" cy="424732"/>
          </a:xfrm>
          <a:prstGeom prst="rect">
            <a:avLst/>
          </a:prstGeom>
          <a:noFill/>
        </p:spPr>
        <p:txBody>
          <a:bodyPr wrap="square" rtlCol="0">
            <a:spAutoFit/>
          </a:bodyPr>
          <a:lstStyle/>
          <a:p>
            <a:pPr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讲排场、比阔气，铺张浪费，不重实效</a:t>
            </a:r>
          </a:p>
        </p:txBody>
      </p:sp>
      <p:sp>
        <p:nvSpPr>
          <p:cNvPr id="20" name="文本框 19"/>
          <p:cNvSpPr txBox="1"/>
          <p:nvPr/>
        </p:nvSpPr>
        <p:spPr>
          <a:xfrm>
            <a:off x="4570813" y="4712423"/>
            <a:ext cx="6625391" cy="1089529"/>
          </a:xfrm>
          <a:prstGeom prst="rect">
            <a:avLst/>
          </a:prstGeom>
          <a:noFill/>
        </p:spPr>
        <p:txBody>
          <a:bodyPr wrap="square" rtlCol="0">
            <a:spAutoFit/>
          </a:bodyPr>
          <a:lstStyle/>
          <a:p>
            <a:pPr algn="just"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追求物质享受的“贵族化”，情趣低俗，热衷吃喝玩乐，沉湎 于花天酒地、声色犬马，借“学习”、“考察”、“开会”、“调研”、“招商”等名义四处游山玩水、纵情享乐，等等</a:t>
            </a:r>
          </a:p>
        </p:txBody>
      </p:sp>
      <p:sp>
        <p:nvSpPr>
          <p:cNvPr id="22" name="圆角矩形 21"/>
          <p:cNvSpPr/>
          <p:nvPr/>
        </p:nvSpPr>
        <p:spPr>
          <a:xfrm>
            <a:off x="4087675" y="3005007"/>
            <a:ext cx="7562459" cy="1254128"/>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23" name="圆角矩形 22"/>
          <p:cNvSpPr/>
          <p:nvPr/>
        </p:nvSpPr>
        <p:spPr>
          <a:xfrm>
            <a:off x="4087675" y="1462989"/>
            <a:ext cx="7562459" cy="1254128"/>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24" name="圆角矩形 23"/>
          <p:cNvSpPr/>
          <p:nvPr/>
        </p:nvSpPr>
        <p:spPr>
          <a:xfrm>
            <a:off x="4087675" y="4547023"/>
            <a:ext cx="7562459" cy="1254128"/>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Tree>
    <p:extLst>
      <p:ext uri="{BB962C8B-B14F-4D97-AF65-F5344CB8AC3E}">
        <p14:creationId xmlns:p14="http://schemas.microsoft.com/office/powerpoint/2010/main" xmlns="" val="316030728"/>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barn(inVertical)">
                                      <p:cBhvr>
                                        <p:cTn id="11" dur="500"/>
                                        <p:tgtEl>
                                          <p:spTgt spid="14"/>
                                        </p:tgtEl>
                                      </p:cBhvr>
                                    </p:animEffect>
                                  </p:childTnLst>
                                </p:cTn>
                              </p:par>
                            </p:childTnLst>
                          </p:cTn>
                        </p:par>
                        <p:par>
                          <p:cTn id="12" fill="hold">
                            <p:stCondLst>
                              <p:cond delay="1250"/>
                            </p:stCondLst>
                            <p:childTnLst>
                              <p:par>
                                <p:cTn id="13" presetID="21" presetClass="entr" presetSubtype="1"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heel(1)">
                                      <p:cBhvr>
                                        <p:cTn id="15" dur="500"/>
                                        <p:tgtEl>
                                          <p:spTgt spid="23"/>
                                        </p:tgtEl>
                                      </p:cBhvr>
                                    </p:animEffect>
                                  </p:childTnLst>
                                </p:cTn>
                              </p:par>
                            </p:childTnLst>
                          </p:cTn>
                        </p:par>
                        <p:par>
                          <p:cTn id="16" fill="hold">
                            <p:stCondLst>
                              <p:cond delay="1750"/>
                            </p:stCondLst>
                            <p:childTnLst>
                              <p:par>
                                <p:cTn id="17" presetID="16" presetClass="entr" presetSubtype="21"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arn(inVertical)">
                                      <p:cBhvr>
                                        <p:cTn id="19" dur="500"/>
                                        <p:tgtEl>
                                          <p:spTgt spid="16"/>
                                        </p:tgtEl>
                                      </p:cBhvr>
                                    </p:animEffect>
                                  </p:childTnLst>
                                </p:cTn>
                              </p:par>
                            </p:childTnLst>
                          </p:cTn>
                        </p:par>
                        <p:par>
                          <p:cTn id="20" fill="hold">
                            <p:stCondLst>
                              <p:cond delay="2250"/>
                            </p:stCondLst>
                            <p:childTnLst>
                              <p:par>
                                <p:cTn id="21" presetID="16" presetClass="entr" presetSubtype="21" fill="hold" grpId="0" nodeType="afterEffect">
                                  <p:stCondLst>
                                    <p:cond delay="0"/>
                                  </p:stCondLst>
                                  <p:iterate type="lt">
                                    <p:tmPct val="10000"/>
                                  </p:iterate>
                                  <p:childTnLst>
                                    <p:set>
                                      <p:cBhvr>
                                        <p:cTn id="22" dur="1" fill="hold">
                                          <p:stCondLst>
                                            <p:cond delay="0"/>
                                          </p:stCondLst>
                                        </p:cTn>
                                        <p:tgtEl>
                                          <p:spTgt spid="17"/>
                                        </p:tgtEl>
                                        <p:attrNameLst>
                                          <p:attrName>style.visibility</p:attrName>
                                        </p:attrNameLst>
                                      </p:cBhvr>
                                      <p:to>
                                        <p:strVal val="visible"/>
                                      </p:to>
                                    </p:set>
                                    <p:animEffect transition="in" filter="barn(inVertical)">
                                      <p:cBhvr>
                                        <p:cTn id="23" dur="500"/>
                                        <p:tgtEl>
                                          <p:spTgt spid="17"/>
                                        </p:tgtEl>
                                      </p:cBhvr>
                                    </p:animEffect>
                                  </p:childTnLst>
                                </p:cTn>
                              </p:par>
                            </p:childTnLst>
                          </p:cTn>
                        </p:par>
                        <p:par>
                          <p:cTn id="24" fill="hold">
                            <p:stCondLst>
                              <p:cond delay="3000"/>
                            </p:stCondLst>
                            <p:childTnLst>
                              <p:par>
                                <p:cTn id="25" presetID="21" presetClass="entr" presetSubtype="1"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heel(1)">
                                      <p:cBhvr>
                                        <p:cTn id="27" dur="500"/>
                                        <p:tgtEl>
                                          <p:spTgt spid="22"/>
                                        </p:tgtEl>
                                      </p:cBhvr>
                                    </p:animEffect>
                                  </p:childTnLst>
                                </p:cTn>
                              </p:par>
                            </p:childTnLst>
                          </p:cTn>
                        </p:par>
                        <p:par>
                          <p:cTn id="28" fill="hold">
                            <p:stCondLst>
                              <p:cond delay="3500"/>
                            </p:stCondLst>
                            <p:childTnLst>
                              <p:par>
                                <p:cTn id="29" presetID="16" presetClass="entr" presetSubtype="21"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arn(inVertical)">
                                      <p:cBhvr>
                                        <p:cTn id="31" dur="500"/>
                                        <p:tgtEl>
                                          <p:spTgt spid="19"/>
                                        </p:tgtEl>
                                      </p:cBhvr>
                                    </p:animEffect>
                                  </p:childTnLst>
                                </p:cTn>
                              </p:par>
                            </p:childTnLst>
                          </p:cTn>
                        </p:par>
                        <p:par>
                          <p:cTn id="32" fill="hold">
                            <p:stCondLst>
                              <p:cond delay="4000"/>
                            </p:stCondLst>
                            <p:childTnLst>
                              <p:par>
                                <p:cTn id="33" presetID="16" presetClass="entr" presetSubtype="21" fill="hold" grpId="0" nodeType="afterEffect">
                                  <p:stCondLst>
                                    <p:cond delay="0"/>
                                  </p:stCondLst>
                                  <p:iterate type="lt">
                                    <p:tmPct val="10000"/>
                                  </p:iterate>
                                  <p:childTnLst>
                                    <p:set>
                                      <p:cBhvr>
                                        <p:cTn id="34" dur="1" fill="hold">
                                          <p:stCondLst>
                                            <p:cond delay="0"/>
                                          </p:stCondLst>
                                        </p:cTn>
                                        <p:tgtEl>
                                          <p:spTgt spid="18"/>
                                        </p:tgtEl>
                                        <p:attrNameLst>
                                          <p:attrName>style.visibility</p:attrName>
                                        </p:attrNameLst>
                                      </p:cBhvr>
                                      <p:to>
                                        <p:strVal val="visible"/>
                                      </p:to>
                                    </p:set>
                                    <p:animEffect transition="in" filter="barn(inVertical)">
                                      <p:cBhvr>
                                        <p:cTn id="35" dur="500"/>
                                        <p:tgtEl>
                                          <p:spTgt spid="18"/>
                                        </p:tgtEl>
                                      </p:cBhvr>
                                    </p:animEffect>
                                  </p:childTnLst>
                                </p:cTn>
                              </p:par>
                            </p:childTnLst>
                          </p:cTn>
                        </p:par>
                        <p:par>
                          <p:cTn id="36" fill="hold">
                            <p:stCondLst>
                              <p:cond delay="4750"/>
                            </p:stCondLst>
                            <p:childTnLst>
                              <p:par>
                                <p:cTn id="37" presetID="21" presetClass="entr" presetSubtype="1"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heel(1)">
                                      <p:cBhvr>
                                        <p:cTn id="39" dur="500"/>
                                        <p:tgtEl>
                                          <p:spTgt spid="24"/>
                                        </p:tgtEl>
                                      </p:cBhvr>
                                    </p:animEffect>
                                  </p:childTnLst>
                                </p:cTn>
                              </p:par>
                            </p:childTnLst>
                          </p:cTn>
                        </p:par>
                        <p:par>
                          <p:cTn id="40" fill="hold">
                            <p:stCondLst>
                              <p:cond delay="5250"/>
                            </p:stCondLst>
                            <p:childTnLst>
                              <p:par>
                                <p:cTn id="41" presetID="16" presetClass="entr" presetSubtype="21"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inVertical)">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animBg="1"/>
      <p:bldP spid="16" grpId="0"/>
      <p:bldP spid="17" grpId="0" animBg="1"/>
      <p:bldP spid="18" grpId="0" animBg="1"/>
      <p:bldP spid="19" grpId="0"/>
      <p:bldP spid="20" grpId="0"/>
      <p:bldP spid="22" grpId="0" animBg="1"/>
      <p:bldP spid="23" grpId="0" animBg="1"/>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1343380" y="2059807"/>
            <a:ext cx="9773801" cy="3282215"/>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5" name="文本框 4"/>
          <p:cNvSpPr txBox="1"/>
          <p:nvPr/>
        </p:nvSpPr>
        <p:spPr>
          <a:xfrm>
            <a:off x="5451791" y="2754596"/>
            <a:ext cx="5768623" cy="2031325"/>
          </a:xfrm>
          <a:prstGeom prst="rect">
            <a:avLst/>
          </a:prstGeom>
          <a:noFill/>
        </p:spPr>
        <p:txBody>
          <a:bodyPr wrap="square" rtlCol="0">
            <a:spAutoFit/>
          </a:bodyPr>
          <a:lstStyle/>
          <a:p>
            <a:pPr defTabSz="609585">
              <a:lnSpc>
                <a:spcPct val="140000"/>
              </a:lnSpc>
            </a:pPr>
            <a:r>
              <a:rPr lang="zh-CN" altLang="en-US" dirty="0">
                <a:solidFill>
                  <a:prstClr val="black">
                    <a:lumMod val="75000"/>
                    <a:lumOff val="25000"/>
                  </a:prstClr>
                </a:solidFill>
                <a:latin typeface="Arial" panose="020F0502020204030204"/>
                <a:ea typeface="微软雅黑"/>
                <a:cs typeface="+mn-ea"/>
                <a:sym typeface="+mn-lt"/>
              </a:rPr>
              <a:t>思想空虚</a:t>
            </a:r>
            <a:r>
              <a:rPr lang="en-US" altLang="zh-CN" dirty="0">
                <a:solidFill>
                  <a:prstClr val="black">
                    <a:lumMod val="75000"/>
                    <a:lumOff val="25000"/>
                  </a:prstClr>
                </a:solidFill>
                <a:latin typeface="Arial" panose="020F0502020204030204"/>
                <a:ea typeface="微软雅黑"/>
                <a:cs typeface="+mn-ea"/>
                <a:sym typeface="+mn-lt"/>
              </a:rPr>
              <a:t>,</a:t>
            </a:r>
            <a:r>
              <a:rPr lang="zh-CN" altLang="en-US" dirty="0">
                <a:solidFill>
                  <a:prstClr val="black">
                    <a:lumMod val="75000"/>
                    <a:lumOff val="25000"/>
                  </a:prstClr>
                </a:solidFill>
                <a:latin typeface="Arial" panose="020F0502020204030204"/>
                <a:ea typeface="微软雅黑"/>
                <a:cs typeface="+mn-ea"/>
                <a:sym typeface="+mn-lt"/>
              </a:rPr>
              <a:t>精神萎靡</a:t>
            </a:r>
            <a:r>
              <a:rPr lang="en-US" altLang="zh-CN" dirty="0">
                <a:solidFill>
                  <a:prstClr val="black">
                    <a:lumMod val="75000"/>
                    <a:lumOff val="25000"/>
                  </a:prstClr>
                </a:solidFill>
                <a:latin typeface="Arial" panose="020F0502020204030204"/>
                <a:ea typeface="微软雅黑"/>
                <a:cs typeface="+mn-ea"/>
                <a:sym typeface="+mn-lt"/>
              </a:rPr>
              <a:t>,</a:t>
            </a:r>
            <a:r>
              <a:rPr lang="zh-CN" altLang="en-US" dirty="0">
                <a:solidFill>
                  <a:prstClr val="black">
                    <a:lumMod val="75000"/>
                    <a:lumOff val="25000"/>
                  </a:prstClr>
                </a:solidFill>
                <a:latin typeface="Arial" panose="020F0502020204030204"/>
                <a:ea typeface="微软雅黑"/>
                <a:cs typeface="+mn-ea"/>
                <a:sym typeface="+mn-lt"/>
              </a:rPr>
              <a:t>贪图安逸</a:t>
            </a:r>
            <a:r>
              <a:rPr lang="en-US" altLang="zh-CN" dirty="0">
                <a:solidFill>
                  <a:prstClr val="black">
                    <a:lumMod val="75000"/>
                    <a:lumOff val="25000"/>
                  </a:prstClr>
                </a:solidFill>
                <a:latin typeface="Arial" panose="020F0502020204030204"/>
                <a:ea typeface="微软雅黑"/>
                <a:cs typeface="+mn-ea"/>
                <a:sym typeface="+mn-lt"/>
              </a:rPr>
              <a:t>,</a:t>
            </a:r>
            <a:r>
              <a:rPr lang="zh-CN" altLang="en-US" dirty="0">
                <a:solidFill>
                  <a:prstClr val="black">
                    <a:lumMod val="75000"/>
                    <a:lumOff val="25000"/>
                  </a:prstClr>
                </a:solidFill>
                <a:latin typeface="Arial" panose="020F0502020204030204"/>
                <a:ea typeface="微软雅黑"/>
                <a:cs typeface="+mn-ea"/>
                <a:sym typeface="+mn-lt"/>
              </a:rPr>
              <a:t>不思进取</a:t>
            </a:r>
          </a:p>
          <a:p>
            <a:pPr defTabSz="609585">
              <a:lnSpc>
                <a:spcPct val="140000"/>
              </a:lnSpc>
            </a:pPr>
            <a:r>
              <a:rPr lang="zh-CN" altLang="en-US" dirty="0">
                <a:solidFill>
                  <a:prstClr val="black">
                    <a:lumMod val="75000"/>
                    <a:lumOff val="25000"/>
                  </a:prstClr>
                </a:solidFill>
                <a:latin typeface="Arial" panose="020F0502020204030204"/>
                <a:ea typeface="微软雅黑"/>
                <a:cs typeface="+mn-ea"/>
                <a:sym typeface="+mn-lt"/>
              </a:rPr>
              <a:t>讲排场、比阔气，铺张浪费。</a:t>
            </a:r>
          </a:p>
          <a:p>
            <a:pPr defTabSz="609585">
              <a:lnSpc>
                <a:spcPct val="140000"/>
              </a:lnSpc>
            </a:pPr>
            <a:r>
              <a:rPr lang="zh-CN" altLang="en-US" dirty="0">
                <a:solidFill>
                  <a:prstClr val="black">
                    <a:lumMod val="75000"/>
                    <a:lumOff val="25000"/>
                  </a:prstClr>
                </a:solidFill>
                <a:latin typeface="Arial" panose="020F0502020204030204"/>
                <a:ea typeface="微软雅黑"/>
                <a:cs typeface="+mn-ea"/>
                <a:sym typeface="+mn-lt"/>
              </a:rPr>
              <a:t>挥霍公款</a:t>
            </a:r>
            <a:r>
              <a:rPr lang="en-US" altLang="zh-CN" dirty="0">
                <a:solidFill>
                  <a:prstClr val="black">
                    <a:lumMod val="75000"/>
                    <a:lumOff val="25000"/>
                  </a:prstClr>
                </a:solidFill>
                <a:latin typeface="Arial" panose="020F0502020204030204"/>
                <a:ea typeface="微软雅黑"/>
                <a:cs typeface="+mn-ea"/>
                <a:sym typeface="+mn-lt"/>
              </a:rPr>
              <a:t>,</a:t>
            </a:r>
            <a:r>
              <a:rPr lang="zh-CN" altLang="en-US" dirty="0">
                <a:solidFill>
                  <a:prstClr val="black">
                    <a:lumMod val="75000"/>
                    <a:lumOff val="25000"/>
                  </a:prstClr>
                </a:solidFill>
                <a:latin typeface="Arial" panose="020F0502020204030204"/>
                <a:ea typeface="微软雅黑"/>
                <a:cs typeface="+mn-ea"/>
                <a:sym typeface="+mn-lt"/>
              </a:rPr>
              <a:t>吃喝玩乐</a:t>
            </a:r>
            <a:r>
              <a:rPr lang="en-US" altLang="zh-CN" dirty="0">
                <a:solidFill>
                  <a:prstClr val="black">
                    <a:lumMod val="75000"/>
                    <a:lumOff val="25000"/>
                  </a:prstClr>
                </a:solidFill>
                <a:latin typeface="Arial" panose="020F0502020204030204"/>
                <a:ea typeface="微软雅黑"/>
                <a:cs typeface="+mn-ea"/>
                <a:sym typeface="+mn-lt"/>
              </a:rPr>
              <a:t>.</a:t>
            </a:r>
          </a:p>
          <a:p>
            <a:pPr defTabSz="609585">
              <a:lnSpc>
                <a:spcPct val="140000"/>
              </a:lnSpc>
            </a:pPr>
            <a:r>
              <a:rPr lang="zh-CN" altLang="en-US" dirty="0">
                <a:solidFill>
                  <a:prstClr val="black">
                    <a:lumMod val="75000"/>
                    <a:lumOff val="25000"/>
                  </a:prstClr>
                </a:solidFill>
                <a:latin typeface="Arial" panose="020F0502020204030204"/>
                <a:ea typeface="微软雅黑"/>
                <a:cs typeface="+mn-ea"/>
                <a:sym typeface="+mn-lt"/>
              </a:rPr>
              <a:t>超标乱配、滥配交通和通讯工具。</a:t>
            </a:r>
          </a:p>
          <a:p>
            <a:pPr defTabSz="609585">
              <a:lnSpc>
                <a:spcPct val="140000"/>
              </a:lnSpc>
            </a:pPr>
            <a:r>
              <a:rPr lang="zh-CN" altLang="en-US" dirty="0">
                <a:solidFill>
                  <a:prstClr val="black">
                    <a:lumMod val="75000"/>
                    <a:lumOff val="25000"/>
                  </a:prstClr>
                </a:solidFill>
                <a:latin typeface="Arial" panose="020F0502020204030204"/>
                <a:ea typeface="微软雅黑"/>
                <a:cs typeface="+mn-ea"/>
                <a:sym typeface="+mn-lt"/>
              </a:rPr>
              <a:t>骄奢淫逸</a:t>
            </a:r>
            <a:r>
              <a:rPr lang="en-US" altLang="zh-CN" dirty="0">
                <a:solidFill>
                  <a:prstClr val="black">
                    <a:lumMod val="75000"/>
                    <a:lumOff val="25000"/>
                  </a:prstClr>
                </a:solidFill>
                <a:latin typeface="Arial" panose="020F0502020204030204"/>
                <a:ea typeface="微软雅黑"/>
                <a:cs typeface="+mn-ea"/>
                <a:sym typeface="+mn-lt"/>
              </a:rPr>
              <a:t>,</a:t>
            </a:r>
            <a:r>
              <a:rPr lang="zh-CN" altLang="en-US" dirty="0">
                <a:solidFill>
                  <a:prstClr val="black">
                    <a:lumMod val="75000"/>
                    <a:lumOff val="25000"/>
                  </a:prstClr>
                </a:solidFill>
                <a:latin typeface="Arial" panose="020F0502020204030204"/>
                <a:ea typeface="微软雅黑"/>
                <a:cs typeface="+mn-ea"/>
                <a:sym typeface="+mn-lt"/>
              </a:rPr>
              <a:t>腐化堕落</a:t>
            </a:r>
            <a:r>
              <a:rPr lang="en-US" altLang="zh-CN" dirty="0">
                <a:solidFill>
                  <a:prstClr val="black">
                    <a:lumMod val="75000"/>
                    <a:lumOff val="25000"/>
                  </a:prstClr>
                </a:solidFill>
                <a:latin typeface="Arial" panose="020F0502020204030204"/>
                <a:ea typeface="微软雅黑"/>
                <a:cs typeface="+mn-ea"/>
                <a:sym typeface="+mn-lt"/>
              </a:rPr>
              <a:t>.</a:t>
            </a:r>
            <a:endParaRPr lang="zh-CN" altLang="en-US" dirty="0">
              <a:solidFill>
                <a:prstClr val="black">
                  <a:lumMod val="75000"/>
                  <a:lumOff val="25000"/>
                </a:prstClr>
              </a:solidFill>
              <a:latin typeface="Arial" panose="020F0502020204030204"/>
              <a:ea typeface="微软雅黑"/>
              <a:cs typeface="+mn-ea"/>
              <a:sym typeface="+mn-lt"/>
            </a:endParaRPr>
          </a:p>
        </p:txBody>
      </p:sp>
      <p:sp>
        <p:nvSpPr>
          <p:cNvPr id="7" name="圆角矩形 6"/>
          <p:cNvSpPr/>
          <p:nvPr/>
        </p:nvSpPr>
        <p:spPr>
          <a:xfrm>
            <a:off x="4174975" y="1791711"/>
            <a:ext cx="4110607"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奢靡之风的具体表现</a:t>
            </a:r>
          </a:p>
        </p:txBody>
      </p:sp>
      <p:sp>
        <p:nvSpPr>
          <p:cNvPr id="6" name="圆角矩形 5"/>
          <p:cNvSpPr/>
          <p:nvPr/>
        </p:nvSpPr>
        <p:spPr>
          <a:xfrm>
            <a:off x="1051723" y="114445"/>
            <a:ext cx="3232397" cy="755952"/>
          </a:xfrm>
          <a:prstGeom prst="roundRect">
            <a:avLst/>
          </a:prstGeom>
          <a:noFill/>
        </p:spPr>
        <p:txBody>
          <a:bodyPr wrap="none" rtlCol="0">
            <a:spAutoFit/>
          </a:bodyPr>
          <a:lstStyle/>
          <a:p>
            <a:pPr defTabSz="609585">
              <a:lnSpc>
                <a:spcPct val="120000"/>
              </a:lnSpc>
            </a:pPr>
            <a:r>
              <a:rPr lang="zh-CN" altLang="en-US" sz="3200" b="1" dirty="0">
                <a:solidFill>
                  <a:prstClr val="white"/>
                </a:solidFill>
                <a:latin typeface="Arial" panose="020F0502020204030204"/>
                <a:ea typeface="微软雅黑"/>
                <a:cs typeface="+mn-ea"/>
                <a:sym typeface="+mn-lt"/>
              </a:rPr>
              <a:t>“四风”是什么</a:t>
            </a:r>
            <a:r>
              <a:rPr lang="en-US" altLang="zh-CN" sz="3200" b="1" dirty="0">
                <a:solidFill>
                  <a:prstClr val="white"/>
                </a:solidFill>
                <a:latin typeface="Arial" panose="020F0502020204030204"/>
                <a:ea typeface="微软雅黑"/>
                <a:cs typeface="+mn-ea"/>
                <a:sym typeface="+mn-lt"/>
              </a:rPr>
              <a:t> </a:t>
            </a:r>
          </a:p>
        </p:txBody>
      </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240146" y="2495224"/>
            <a:ext cx="4048095" cy="2688569"/>
          </a:xfrm>
          <a:prstGeom prst="rect">
            <a:avLst/>
          </a:prstGeom>
        </p:spPr>
      </p:pic>
    </p:spTree>
    <p:extLst>
      <p:ext uri="{BB962C8B-B14F-4D97-AF65-F5344CB8AC3E}">
        <p14:creationId xmlns:p14="http://schemas.microsoft.com/office/powerpoint/2010/main" xmlns="" val="4081684396"/>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 calcmode="lin" valueType="num">
                                      <p:cBhvr additive="base">
                                        <p:cTn id="2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5">
                                            <p:txEl>
                                              <p:pRg st="1" end="1"/>
                                            </p:txEl>
                                          </p:spTgt>
                                        </p:tgtEl>
                                        <p:attrNameLst>
                                          <p:attrName>style.visibility</p:attrName>
                                        </p:attrNameLst>
                                      </p:cBhvr>
                                      <p:to>
                                        <p:strVal val="visible"/>
                                      </p:to>
                                    </p:set>
                                    <p:anim calcmode="lin" valueType="num">
                                      <p:cBhvr additive="base">
                                        <p:cTn id="3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5">
                                            <p:txEl>
                                              <p:pRg st="2" end="2"/>
                                            </p:txEl>
                                          </p:spTgt>
                                        </p:tgtEl>
                                        <p:attrNameLst>
                                          <p:attrName>style.visibility</p:attrName>
                                        </p:attrNameLst>
                                      </p:cBhvr>
                                      <p:to>
                                        <p:strVal val="visible"/>
                                      </p:to>
                                    </p:set>
                                    <p:anim calcmode="lin" valueType="num">
                                      <p:cBhvr additive="base">
                                        <p:cTn id="3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5">
                                            <p:txEl>
                                              <p:pRg st="3" end="3"/>
                                            </p:txEl>
                                          </p:spTgt>
                                        </p:tgtEl>
                                        <p:attrNameLst>
                                          <p:attrName>style.visibility</p:attrName>
                                        </p:attrNameLst>
                                      </p:cBhvr>
                                      <p:to>
                                        <p:strVal val="visible"/>
                                      </p:to>
                                    </p:set>
                                    <p:anim calcmode="lin" valueType="num">
                                      <p:cBhvr additive="base">
                                        <p:cTn id="4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5">
                                            <p:txEl>
                                              <p:pRg st="4" end="4"/>
                                            </p:txEl>
                                          </p:spTgt>
                                        </p:tgtEl>
                                        <p:attrNameLst>
                                          <p:attrName>style.visibility</p:attrName>
                                        </p:attrNameLst>
                                      </p:cBhvr>
                                      <p:to>
                                        <p:strVal val="visible"/>
                                      </p:to>
                                    </p:set>
                                    <p:anim calcmode="lin" valueType="num">
                                      <p:cBhvr additive="base">
                                        <p:cTn id="5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build="p"/>
      <p:bldP spid="7" grpId="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896370" y="2637961"/>
            <a:ext cx="6479203" cy="1111936"/>
          </a:xfrm>
          <a:prstGeom prst="roundRect">
            <a:avLst/>
          </a:prstGeom>
          <a:noFill/>
        </p:spPr>
        <p:txBody>
          <a:bodyPr wrap="none" rtlCol="0">
            <a:spAutoFit/>
          </a:bodyPr>
          <a:lstStyle/>
          <a:p>
            <a:pPr algn="ctr" defTabSz="609585">
              <a:lnSpc>
                <a:spcPct val="120000"/>
              </a:lnSpc>
            </a:pPr>
            <a:r>
              <a:rPr lang="zh-CN" altLang="en-US" sz="5400" b="1" dirty="0">
                <a:gradFill flip="none" rotWithShape="1">
                  <a:gsLst>
                    <a:gs pos="0">
                      <a:schemeClr val="accent4">
                        <a:lumMod val="0"/>
                        <a:lumOff val="100000"/>
                      </a:schemeClr>
                    </a:gs>
                    <a:gs pos="80000">
                      <a:schemeClr val="accent4">
                        <a:lumMod val="100000"/>
                      </a:schemeClr>
                    </a:gs>
                  </a:gsLst>
                  <a:lin ang="5400000" scaled="0"/>
                  <a:tileRect/>
                </a:gradFill>
                <a:effectLst>
                  <a:outerShdw blurRad="38100" dist="38100" dir="2700000" algn="tl">
                    <a:srgbClr val="000000">
                      <a:alpha val="43137"/>
                    </a:srgbClr>
                  </a:outerShdw>
                </a:effectLst>
                <a:latin typeface="+mj-ea"/>
                <a:ea typeface="+mj-ea"/>
                <a:cs typeface="+mn-ea"/>
                <a:sym typeface="+mn-lt"/>
              </a:rPr>
              <a:t>纠“四风”学习要求</a:t>
            </a:r>
          </a:p>
        </p:txBody>
      </p:sp>
      <p:sp>
        <p:nvSpPr>
          <p:cNvPr id="11" name="圆角矩形 3">
            <a:extLst>
              <a:ext uri="{FF2B5EF4-FFF2-40B4-BE49-F238E27FC236}">
                <a16:creationId xmlns:a16="http://schemas.microsoft.com/office/drawing/2014/main" xmlns="" id="{6B2BA8D0-1B34-4EDE-97C7-572137B2088A}"/>
              </a:ext>
            </a:extLst>
          </p:cNvPr>
          <p:cNvSpPr/>
          <p:nvPr/>
        </p:nvSpPr>
        <p:spPr>
          <a:xfrm>
            <a:off x="4615781" y="3595903"/>
            <a:ext cx="3040380" cy="1111936"/>
          </a:xfrm>
          <a:prstGeom prst="roundRect">
            <a:avLst/>
          </a:prstGeom>
          <a:noFill/>
        </p:spPr>
        <p:txBody>
          <a:bodyPr wrap="none" rtlCol="0">
            <a:spAutoFit/>
          </a:bodyPr>
          <a:lstStyle/>
          <a:p>
            <a:pPr algn="ctr" defTabSz="609585">
              <a:lnSpc>
                <a:spcPct val="120000"/>
              </a:lnSpc>
            </a:pPr>
            <a:r>
              <a:rPr lang="zh-CN" altLang="en-US" sz="5400" b="1" dirty="0">
                <a:gradFill flip="none" rotWithShape="1">
                  <a:gsLst>
                    <a:gs pos="0">
                      <a:schemeClr val="accent4">
                        <a:lumMod val="0"/>
                        <a:lumOff val="100000"/>
                      </a:schemeClr>
                    </a:gs>
                    <a:gs pos="80000">
                      <a:schemeClr val="accent4">
                        <a:lumMod val="100000"/>
                      </a:schemeClr>
                    </a:gs>
                  </a:gsLst>
                  <a:lin ang="5400000" scaled="0"/>
                  <a:tileRect/>
                </a:gradFill>
                <a:effectLst>
                  <a:outerShdw blurRad="38100" dist="38100" dir="2700000" algn="tl">
                    <a:srgbClr val="000000">
                      <a:alpha val="43137"/>
                    </a:srgbClr>
                  </a:outerShdw>
                </a:effectLst>
                <a:latin typeface="+mj-ea"/>
                <a:ea typeface="+mj-ea"/>
                <a:cs typeface="+mn-ea"/>
                <a:sym typeface="+mn-lt"/>
              </a:rPr>
              <a:t>第三部分</a:t>
            </a:r>
          </a:p>
        </p:txBody>
      </p:sp>
    </p:spTree>
    <p:extLst>
      <p:ext uri="{BB962C8B-B14F-4D97-AF65-F5344CB8AC3E}">
        <p14:creationId xmlns:p14="http://schemas.microsoft.com/office/powerpoint/2010/main" xmlns="" val="3601323244"/>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900"/>
                            </p:stCondLst>
                            <p:childTnLst>
                              <p:par>
                                <p:cTn id="9" presetID="16" presetClass="entr" presetSubtype="21"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846667" y="1603949"/>
            <a:ext cx="10927644" cy="4503340"/>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5" name="文本框 4"/>
          <p:cNvSpPr txBox="1"/>
          <p:nvPr/>
        </p:nvSpPr>
        <p:spPr>
          <a:xfrm>
            <a:off x="1173228" y="2022818"/>
            <a:ext cx="10274523" cy="2973122"/>
          </a:xfrm>
          <a:prstGeom prst="rect">
            <a:avLst/>
          </a:prstGeom>
          <a:noFill/>
        </p:spPr>
        <p:txBody>
          <a:bodyPr wrap="square" rtlCol="0">
            <a:spAutoFit/>
          </a:bodyPr>
          <a:lstStyle/>
          <a:p>
            <a:pPr defTabSz="609585">
              <a:lnSpc>
                <a:spcPct val="130000"/>
              </a:lnSpc>
            </a:pPr>
            <a:r>
              <a:rPr lang="zh-CN" altLang="en-US" dirty="0">
                <a:solidFill>
                  <a:prstClr val="black">
                    <a:lumMod val="85000"/>
                    <a:lumOff val="15000"/>
                  </a:prstClr>
                </a:solidFill>
                <a:latin typeface="Arial" panose="020F0502020204030204"/>
                <a:ea typeface="微软雅黑"/>
                <a:cs typeface="+mn-ea"/>
                <a:sym typeface="+mn-lt"/>
              </a:rPr>
              <a:t>通知要求，各地区各部门要迅速传达学习并切实抓好贯彻落实。要认真组织党员、干部学习讨论习近平总书记的重要指示，结合深入学习贯彻党的十九大精神和习近平新时代中国特色社会主义思想，深刻领会指示的内容和精神实质，牢固树立“四个意识”，不断提高政治站位和政治自觉，以永远在路上的坚韧锲而不舍抓好作风建设；各地区各部门年底召开民主生活会和组织生活会，要把贯彻落实中央八项规定精神、转作风改作风情况作为对照检查的重要内容，切实按照习近平总书记的重要指示要求，</a:t>
            </a:r>
            <a:r>
              <a:rPr lang="zh-CN" altLang="en-US" b="1" dirty="0">
                <a:solidFill>
                  <a:prstClr val="black">
                    <a:lumMod val="85000"/>
                    <a:lumOff val="15000"/>
                  </a:prstClr>
                </a:solidFill>
                <a:latin typeface="Arial" panose="020F0502020204030204"/>
                <a:ea typeface="微软雅黑"/>
                <a:cs typeface="+mn-ea"/>
                <a:sym typeface="+mn-lt"/>
              </a:rPr>
              <a:t>认真查找“四风”突出问题特别是形式主义、官僚主义的新表现，采取过硬措施，坚决加以整改，务求取得实效；</a:t>
            </a:r>
            <a:r>
              <a:rPr lang="zh-CN" altLang="en-US" dirty="0">
                <a:solidFill>
                  <a:prstClr val="black">
                    <a:lumMod val="85000"/>
                    <a:lumOff val="15000"/>
                  </a:prstClr>
                </a:solidFill>
                <a:latin typeface="Arial" panose="020F0502020204030204"/>
                <a:ea typeface="微软雅黑"/>
                <a:cs typeface="+mn-ea"/>
                <a:sym typeface="+mn-lt"/>
              </a:rPr>
              <a:t>要坚持从各级领导干部做起，以上率下、层层带动，继续紧盯元旦、春节等时间节点，从一件件小事抓起，坚决防止不良风气反弹回潮，不断巩固和拓展落实中央八项规定精神的成果。</a:t>
            </a:r>
          </a:p>
        </p:txBody>
      </p:sp>
      <p:sp>
        <p:nvSpPr>
          <p:cNvPr id="7" name="圆角矩形 6"/>
          <p:cNvSpPr/>
          <p:nvPr/>
        </p:nvSpPr>
        <p:spPr>
          <a:xfrm>
            <a:off x="4712758" y="1289945"/>
            <a:ext cx="4110607"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学习要求</a:t>
            </a:r>
          </a:p>
        </p:txBody>
      </p:sp>
      <p:sp>
        <p:nvSpPr>
          <p:cNvPr id="10" name="圆角矩形 9"/>
          <p:cNvSpPr/>
          <p:nvPr/>
        </p:nvSpPr>
        <p:spPr>
          <a:xfrm>
            <a:off x="1007388" y="95705"/>
            <a:ext cx="4444741" cy="755952"/>
          </a:xfrm>
          <a:prstGeom prst="roundRect">
            <a:avLst/>
          </a:prstGeom>
          <a:noFill/>
        </p:spPr>
        <p:txBody>
          <a:bodyPr wrap="none" rtlCol="0">
            <a:spAutoFit/>
          </a:bodyPr>
          <a:lstStyle/>
          <a:p>
            <a:pPr defTabSz="609585">
              <a:lnSpc>
                <a:spcPct val="120000"/>
              </a:lnSpc>
            </a:pPr>
            <a:r>
              <a:rPr lang="zh-CN" altLang="en-US" sz="3200" b="1" dirty="0">
                <a:solidFill>
                  <a:prstClr val="white"/>
                </a:solidFill>
                <a:latin typeface="Arial" panose="020F0502020204030204"/>
                <a:ea typeface="微软雅黑"/>
                <a:cs typeface="+mn-ea"/>
                <a:sym typeface="+mn-lt"/>
              </a:rPr>
              <a:t>纠“四风” 的学习要求</a:t>
            </a:r>
            <a:endParaRPr lang="en-US" altLang="zh-CN" sz="3200" b="1" dirty="0">
              <a:solidFill>
                <a:prstClr val="white"/>
              </a:solidFill>
              <a:latin typeface="Arial" panose="020F0502020204030204"/>
              <a:ea typeface="微软雅黑"/>
              <a:cs typeface="+mn-ea"/>
              <a:sym typeface="+mn-lt"/>
            </a:endParaRPr>
          </a:p>
        </p:txBody>
      </p:sp>
    </p:spTree>
    <p:extLst>
      <p:ext uri="{BB962C8B-B14F-4D97-AF65-F5344CB8AC3E}">
        <p14:creationId xmlns:p14="http://schemas.microsoft.com/office/powerpoint/2010/main" xmlns="" val="334570418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7" grpId="0" animBg="1"/>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1240145" y="2059806"/>
            <a:ext cx="10500300" cy="3573351"/>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5" name="文本框 4"/>
          <p:cNvSpPr txBox="1"/>
          <p:nvPr/>
        </p:nvSpPr>
        <p:spPr>
          <a:xfrm>
            <a:off x="4114883" y="3041056"/>
            <a:ext cx="7224724" cy="2031325"/>
          </a:xfrm>
          <a:prstGeom prst="rect">
            <a:avLst/>
          </a:prstGeom>
          <a:noFill/>
        </p:spPr>
        <p:txBody>
          <a:bodyPr wrap="square" rtlCol="0">
            <a:spAutoFit/>
          </a:bodyPr>
          <a:lstStyle/>
          <a:p>
            <a:pPr defTabSz="609585">
              <a:lnSpc>
                <a:spcPct val="140000"/>
              </a:lnSpc>
            </a:pPr>
            <a:r>
              <a:rPr lang="en-US" altLang="zh-CN" dirty="0">
                <a:solidFill>
                  <a:prstClr val="black">
                    <a:lumMod val="85000"/>
                    <a:lumOff val="15000"/>
                  </a:prstClr>
                </a:solidFill>
                <a:latin typeface="Arial" panose="020F0502020204030204"/>
                <a:ea typeface="微软雅黑"/>
                <a:cs typeface="+mn-ea"/>
                <a:sym typeface="+mn-lt"/>
              </a:rPr>
              <a:t>12</a:t>
            </a:r>
            <a:r>
              <a:rPr lang="zh-CN" altLang="en-US" dirty="0">
                <a:solidFill>
                  <a:prstClr val="black">
                    <a:lumMod val="85000"/>
                    <a:lumOff val="15000"/>
                  </a:prstClr>
                </a:solidFill>
                <a:latin typeface="Arial" panose="020F0502020204030204"/>
                <a:ea typeface="微软雅黑"/>
                <a:cs typeface="+mn-ea"/>
                <a:sym typeface="+mn-lt"/>
              </a:rPr>
              <a:t>月</a:t>
            </a:r>
            <a:r>
              <a:rPr lang="en-US" altLang="zh-CN" dirty="0">
                <a:solidFill>
                  <a:prstClr val="black">
                    <a:lumMod val="85000"/>
                    <a:lumOff val="15000"/>
                  </a:prstClr>
                </a:solidFill>
                <a:latin typeface="Arial" panose="020F0502020204030204"/>
                <a:ea typeface="微软雅黑"/>
                <a:cs typeface="+mn-ea"/>
                <a:sym typeface="+mn-lt"/>
              </a:rPr>
              <a:t>9</a:t>
            </a:r>
            <a:r>
              <a:rPr lang="zh-CN" altLang="en-US" dirty="0">
                <a:solidFill>
                  <a:prstClr val="black">
                    <a:lumMod val="85000"/>
                    <a:lumOff val="15000"/>
                  </a:prstClr>
                </a:solidFill>
                <a:latin typeface="Arial" panose="020F0502020204030204"/>
                <a:ea typeface="微软雅黑"/>
                <a:cs typeface="+mn-ea"/>
                <a:sym typeface="+mn-lt"/>
              </a:rPr>
              <a:t>日，中共中央办公厅印发通知指出，习近平总书记的这一重要指示，一针见血、切中时弊，内涵丰富、要求明确，充分表明了以习近平同志为核心的党中央坚定不移全面从严治党、持之以恒正风肃纪的鲜明态度和坚定决心，</a:t>
            </a:r>
            <a:r>
              <a:rPr lang="zh-CN" altLang="en-US" b="1" dirty="0">
                <a:solidFill>
                  <a:prstClr val="black">
                    <a:lumMod val="85000"/>
                    <a:lumOff val="15000"/>
                  </a:prstClr>
                </a:solidFill>
                <a:latin typeface="Arial" panose="020F0502020204030204"/>
                <a:ea typeface="微软雅黑"/>
                <a:cs typeface="+mn-ea"/>
                <a:sym typeface="+mn-lt"/>
              </a:rPr>
              <a:t>对于全党深入学习贯彻党的十九大精神、加强党的作风建设具有重要指导意义。</a:t>
            </a:r>
          </a:p>
        </p:txBody>
      </p:sp>
      <p:sp>
        <p:nvSpPr>
          <p:cNvPr id="7" name="圆角矩形 6"/>
          <p:cNvSpPr/>
          <p:nvPr/>
        </p:nvSpPr>
        <p:spPr>
          <a:xfrm>
            <a:off x="5593644" y="1715717"/>
            <a:ext cx="4267201" cy="688177"/>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3733" b="1" dirty="0">
                <a:solidFill>
                  <a:prstClr val="white"/>
                </a:solidFill>
                <a:latin typeface="Arial" panose="020F0502020204030204"/>
                <a:ea typeface="微软雅黑"/>
                <a:cs typeface="+mn-ea"/>
                <a:sym typeface="+mn-lt"/>
              </a:rPr>
              <a:t>重要意义</a:t>
            </a:r>
          </a:p>
        </p:txBody>
      </p:sp>
      <p:sp>
        <p:nvSpPr>
          <p:cNvPr id="9" name="圆角矩形 8"/>
          <p:cNvSpPr/>
          <p:nvPr/>
        </p:nvSpPr>
        <p:spPr>
          <a:xfrm>
            <a:off x="985222" y="108275"/>
            <a:ext cx="4444741" cy="755952"/>
          </a:xfrm>
          <a:prstGeom prst="roundRect">
            <a:avLst/>
          </a:prstGeom>
          <a:noFill/>
        </p:spPr>
        <p:txBody>
          <a:bodyPr wrap="none" rtlCol="0">
            <a:spAutoFit/>
          </a:bodyPr>
          <a:lstStyle/>
          <a:p>
            <a:pPr defTabSz="609585">
              <a:lnSpc>
                <a:spcPct val="120000"/>
              </a:lnSpc>
            </a:pPr>
            <a:r>
              <a:rPr lang="zh-CN" altLang="en-US" sz="3200" b="1" dirty="0">
                <a:solidFill>
                  <a:prstClr val="white"/>
                </a:solidFill>
                <a:latin typeface="Arial" panose="020F0502020204030204"/>
                <a:ea typeface="微软雅黑"/>
                <a:cs typeface="+mn-ea"/>
                <a:sym typeface="+mn-lt"/>
              </a:rPr>
              <a:t>纠“四风” 的重要意义</a:t>
            </a:r>
            <a:endParaRPr lang="en-US" altLang="zh-CN" sz="3200" b="1" dirty="0">
              <a:solidFill>
                <a:prstClr val="white"/>
              </a:solidFill>
              <a:latin typeface="Arial" panose="020F0502020204030204"/>
              <a:ea typeface="微软雅黑"/>
              <a:cs typeface="+mn-ea"/>
              <a:sym typeface="+mn-lt"/>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843031" y="2777162"/>
            <a:ext cx="1871016" cy="2138639"/>
          </a:xfrm>
          <a:prstGeom prst="rect">
            <a:avLst/>
          </a:prstGeom>
        </p:spPr>
      </p:pic>
    </p:spTree>
    <p:extLst>
      <p:ext uri="{BB962C8B-B14F-4D97-AF65-F5344CB8AC3E}">
        <p14:creationId xmlns:p14="http://schemas.microsoft.com/office/powerpoint/2010/main" xmlns="" val="3465580060"/>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7" grpId="0" animBg="1"/>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571231" y="2637961"/>
            <a:ext cx="5129480" cy="1111936"/>
          </a:xfrm>
          <a:prstGeom prst="roundRect">
            <a:avLst/>
          </a:prstGeom>
          <a:noFill/>
        </p:spPr>
        <p:txBody>
          <a:bodyPr wrap="none" rtlCol="0">
            <a:spAutoFit/>
          </a:bodyPr>
          <a:lstStyle/>
          <a:p>
            <a:pPr algn="ctr" defTabSz="609585">
              <a:lnSpc>
                <a:spcPct val="120000"/>
              </a:lnSpc>
            </a:pPr>
            <a:r>
              <a:rPr lang="zh-CN" altLang="en-US" sz="5400" b="1" dirty="0">
                <a:gradFill flip="none" rotWithShape="1">
                  <a:gsLst>
                    <a:gs pos="0">
                      <a:schemeClr val="accent4">
                        <a:lumMod val="0"/>
                        <a:lumOff val="100000"/>
                      </a:schemeClr>
                    </a:gs>
                    <a:gs pos="80000">
                      <a:schemeClr val="accent4">
                        <a:lumMod val="100000"/>
                      </a:schemeClr>
                    </a:gs>
                  </a:gsLst>
                  <a:lin ang="5400000" scaled="0"/>
                  <a:tileRect/>
                </a:gradFill>
                <a:effectLst>
                  <a:outerShdw blurRad="38100" dist="38100" dir="2700000" algn="tl">
                    <a:srgbClr val="000000">
                      <a:alpha val="43137"/>
                    </a:srgbClr>
                  </a:outerShdw>
                </a:effectLst>
                <a:latin typeface="+mj-ea"/>
                <a:ea typeface="+mj-ea"/>
                <a:cs typeface="+mn-ea"/>
                <a:sym typeface="+mn-lt"/>
              </a:rPr>
              <a:t>怎么纠“四风”</a:t>
            </a:r>
          </a:p>
        </p:txBody>
      </p:sp>
      <p:sp>
        <p:nvSpPr>
          <p:cNvPr id="11" name="圆角矩形 3">
            <a:extLst>
              <a:ext uri="{FF2B5EF4-FFF2-40B4-BE49-F238E27FC236}">
                <a16:creationId xmlns:a16="http://schemas.microsoft.com/office/drawing/2014/main" xmlns="" id="{6B2BA8D0-1B34-4EDE-97C7-572137B2088A}"/>
              </a:ext>
            </a:extLst>
          </p:cNvPr>
          <p:cNvSpPr/>
          <p:nvPr/>
        </p:nvSpPr>
        <p:spPr>
          <a:xfrm>
            <a:off x="4615781" y="3595903"/>
            <a:ext cx="3040380" cy="1111936"/>
          </a:xfrm>
          <a:prstGeom prst="roundRect">
            <a:avLst/>
          </a:prstGeom>
          <a:noFill/>
        </p:spPr>
        <p:txBody>
          <a:bodyPr wrap="none" rtlCol="0">
            <a:spAutoFit/>
          </a:bodyPr>
          <a:lstStyle/>
          <a:p>
            <a:pPr algn="ctr" defTabSz="609585">
              <a:lnSpc>
                <a:spcPct val="120000"/>
              </a:lnSpc>
            </a:pPr>
            <a:r>
              <a:rPr lang="zh-CN" altLang="en-US" sz="5400" b="1" dirty="0">
                <a:gradFill flip="none" rotWithShape="1">
                  <a:gsLst>
                    <a:gs pos="0">
                      <a:schemeClr val="accent4">
                        <a:lumMod val="0"/>
                        <a:lumOff val="100000"/>
                      </a:schemeClr>
                    </a:gs>
                    <a:gs pos="80000">
                      <a:schemeClr val="accent4">
                        <a:lumMod val="100000"/>
                      </a:schemeClr>
                    </a:gs>
                  </a:gsLst>
                  <a:lin ang="5400000" scaled="0"/>
                  <a:tileRect/>
                </a:gradFill>
                <a:effectLst>
                  <a:outerShdw blurRad="38100" dist="38100" dir="2700000" algn="tl">
                    <a:srgbClr val="000000">
                      <a:alpha val="43137"/>
                    </a:srgbClr>
                  </a:outerShdw>
                </a:effectLst>
                <a:latin typeface="+mj-ea"/>
                <a:ea typeface="+mj-ea"/>
                <a:cs typeface="+mn-ea"/>
                <a:sym typeface="+mn-lt"/>
              </a:rPr>
              <a:t>第四部分</a:t>
            </a:r>
          </a:p>
        </p:txBody>
      </p:sp>
    </p:spTree>
    <p:extLst>
      <p:ext uri="{BB962C8B-B14F-4D97-AF65-F5344CB8AC3E}">
        <p14:creationId xmlns:p14="http://schemas.microsoft.com/office/powerpoint/2010/main" xmlns="" val="34803942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800"/>
                            </p:stCondLst>
                            <p:childTnLst>
                              <p:par>
                                <p:cTn id="9" presetID="16" presetClass="entr" presetSubtype="21"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1277254"/>
            <a:ext cx="12192000" cy="4818743"/>
          </a:xfrm>
          <a:prstGeom prst="rect">
            <a:avLst/>
          </a:prstGeom>
          <a:solidFill>
            <a:schemeClr val="bg1">
              <a:alpha val="64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31">
            <a:extLst>
              <a:ext uri="{FF2B5EF4-FFF2-40B4-BE49-F238E27FC236}">
                <a16:creationId xmlns:a16="http://schemas.microsoft.com/office/drawing/2014/main" xmlns="" id="{BD820473-D11B-4AA6-8AF1-C980CB253C87}"/>
              </a:ext>
            </a:extLst>
          </p:cNvPr>
          <p:cNvSpPr/>
          <p:nvPr/>
        </p:nvSpPr>
        <p:spPr>
          <a:xfrm>
            <a:off x="1325212" y="2637512"/>
            <a:ext cx="9542745" cy="2979189"/>
          </a:xfrm>
          <a:prstGeom prst="roundRect">
            <a:avLst/>
          </a:prstGeom>
          <a:noFill/>
          <a:ln w="12700" cap="flat" cmpd="sng" algn="ctr">
            <a:solidFill>
              <a:srgbClr val="C00000"/>
            </a:solidFill>
            <a:prstDash val="solid"/>
            <a:miter lim="800000"/>
          </a:ln>
          <a:effectLst/>
        </p:spPr>
        <p:txBody>
          <a:bodyPr rtlCol="0" anchor="ctr"/>
          <a:lstStyle/>
          <a:p>
            <a:pPr algn="ctr" defTabSz="1828120">
              <a:defRPr/>
            </a:pPr>
            <a:endParaRPr lang="zh-CN" altLang="en-US" sz="4800" kern="0">
              <a:solidFill>
                <a:srgbClr val="FFFFFF"/>
              </a:solidFill>
              <a:latin typeface="Arial" panose="020F0502020204030204"/>
              <a:ea typeface="微软雅黑"/>
              <a:cs typeface="+mn-ea"/>
              <a:sym typeface="+mn-lt"/>
            </a:endParaRPr>
          </a:p>
        </p:txBody>
      </p:sp>
      <p:sp>
        <p:nvSpPr>
          <p:cNvPr id="8" name="双括号 7">
            <a:extLst>
              <a:ext uri="{FF2B5EF4-FFF2-40B4-BE49-F238E27FC236}">
                <a16:creationId xmlns:a16="http://schemas.microsoft.com/office/drawing/2014/main" xmlns="" id="{EBBCE4D3-52D2-4246-9426-4EEBAE043D46}"/>
              </a:ext>
            </a:extLst>
          </p:cNvPr>
          <p:cNvSpPr/>
          <p:nvPr/>
        </p:nvSpPr>
        <p:spPr>
          <a:xfrm>
            <a:off x="1248724" y="2548464"/>
            <a:ext cx="9694552" cy="3164223"/>
          </a:xfrm>
          <a:prstGeom prst="bracketPair">
            <a:avLst/>
          </a:prstGeom>
          <a:noFill/>
          <a:ln w="6350" cap="flat" cmpd="sng" algn="ctr">
            <a:solidFill>
              <a:srgbClr val="C00000"/>
            </a:solidFill>
            <a:prstDash val="solid"/>
            <a:miter lim="800000"/>
          </a:ln>
          <a:effectLst/>
        </p:spPr>
        <p:txBody>
          <a:bodyPr rtlCol="0" anchor="ctr"/>
          <a:lstStyle/>
          <a:p>
            <a:pPr algn="ctr" defTabSz="1828120">
              <a:defRPr/>
            </a:pPr>
            <a:endParaRPr lang="zh-CN" altLang="en-US" sz="4800" kern="0">
              <a:solidFill>
                <a:srgbClr val="7F7F7F"/>
              </a:solidFill>
              <a:latin typeface="Arial" panose="020F0502020204030204"/>
              <a:ea typeface="微软雅黑"/>
              <a:cs typeface="+mn-ea"/>
              <a:sym typeface="+mn-lt"/>
            </a:endParaRPr>
          </a:p>
        </p:txBody>
      </p:sp>
      <p:sp>
        <p:nvSpPr>
          <p:cNvPr id="9" name="TextBox 33">
            <a:extLst>
              <a:ext uri="{FF2B5EF4-FFF2-40B4-BE49-F238E27FC236}">
                <a16:creationId xmlns:a16="http://schemas.microsoft.com/office/drawing/2014/main" xmlns="" id="{9351BC76-19EC-4FD5-A817-C716EA2CEA7C}"/>
              </a:ext>
            </a:extLst>
          </p:cNvPr>
          <p:cNvSpPr txBox="1"/>
          <p:nvPr/>
        </p:nvSpPr>
        <p:spPr>
          <a:xfrm>
            <a:off x="1804392" y="3023692"/>
            <a:ext cx="8940800" cy="2160591"/>
          </a:xfrm>
          <a:prstGeom prst="rect">
            <a:avLst/>
          </a:prstGeom>
          <a:noFill/>
        </p:spPr>
        <p:txBody>
          <a:bodyPr wrap="square" rtlCol="0">
            <a:spAutoFit/>
          </a:bodyPr>
          <a:lstStyle/>
          <a:p>
            <a:pPr defTabSz="913742">
              <a:lnSpc>
                <a:spcPct val="140000"/>
              </a:lnSpc>
            </a:pPr>
            <a:r>
              <a:rPr lang="zh-CN" altLang="en-US" sz="1600" dirty="0">
                <a:solidFill>
                  <a:prstClr val="black">
                    <a:lumMod val="95000"/>
                    <a:lumOff val="5000"/>
                  </a:prstClr>
                </a:solidFill>
                <a:latin typeface="微软雅黑"/>
                <a:ea typeface="微软雅黑"/>
                <a:cs typeface="+mn-ea"/>
                <a:sym typeface="+mn-lt"/>
              </a:rPr>
              <a:t>习近平就新华社一篇</a:t>
            </a:r>
            <a:r>
              <a:rPr lang="en-US" altLang="zh-CN" sz="1600" dirty="0">
                <a:solidFill>
                  <a:prstClr val="black">
                    <a:lumMod val="95000"/>
                    <a:lumOff val="5000"/>
                  </a:prstClr>
                </a:solidFill>
                <a:latin typeface="微软雅黑"/>
                <a:ea typeface="微软雅黑"/>
                <a:cs typeface="+mn-ea"/>
                <a:sym typeface="+mn-lt"/>
              </a:rPr>
              <a:t>《</a:t>
            </a:r>
            <a:r>
              <a:rPr lang="zh-CN" altLang="en-US" sz="1600" dirty="0">
                <a:solidFill>
                  <a:prstClr val="black">
                    <a:lumMod val="95000"/>
                    <a:lumOff val="5000"/>
                  </a:prstClr>
                </a:solidFill>
                <a:latin typeface="微软雅黑"/>
                <a:ea typeface="微软雅黑"/>
                <a:cs typeface="+mn-ea"/>
                <a:sym typeface="+mn-lt"/>
              </a:rPr>
              <a:t>形式主义、官僚主义新表现值得警惕</a:t>
            </a:r>
            <a:r>
              <a:rPr lang="en-US" altLang="zh-CN" sz="1600" dirty="0">
                <a:solidFill>
                  <a:prstClr val="black">
                    <a:lumMod val="95000"/>
                    <a:lumOff val="5000"/>
                  </a:prstClr>
                </a:solidFill>
                <a:latin typeface="微软雅黑"/>
                <a:ea typeface="微软雅黑"/>
                <a:cs typeface="+mn-ea"/>
                <a:sym typeface="+mn-lt"/>
              </a:rPr>
              <a:t>》</a:t>
            </a:r>
            <a:r>
              <a:rPr lang="zh-CN" altLang="en-US" sz="1600" dirty="0">
                <a:solidFill>
                  <a:prstClr val="black">
                    <a:lumMod val="95000"/>
                    <a:lumOff val="5000"/>
                  </a:prstClr>
                </a:solidFill>
                <a:latin typeface="微软雅黑"/>
                <a:ea typeface="微软雅黑"/>
                <a:cs typeface="+mn-ea"/>
                <a:sym typeface="+mn-lt"/>
              </a:rPr>
              <a:t>的文章作出指示的。他指出，文章反映的情况，看似新表现，实则老问题，再次表明“四风”问题具有顽固性反复性。纠正“四风”不能止步，作风建设永远在路上。各地区各部门都要摆摆表现，找找差距，抓住主要矛盾，特别要针对表态多调门高、行动少落实差等突出问题，拿出过硬措施，扎扎实实地改。各级领导干部要带头转变作风，身体力行，以上率下，形成“头雁效应”。在即将开展的“不忘初心、牢记使命”主题教育中，要力戒形式主义，以好的作风确保好的效果。</a:t>
            </a:r>
          </a:p>
        </p:txBody>
      </p:sp>
      <p:sp>
        <p:nvSpPr>
          <p:cNvPr id="10" name="TextBox 18">
            <a:extLst>
              <a:ext uri="{FF2B5EF4-FFF2-40B4-BE49-F238E27FC236}">
                <a16:creationId xmlns:a16="http://schemas.microsoft.com/office/drawing/2014/main" xmlns="" id="{A0DC7CE8-F6D2-41AC-87EE-04B238CAC6E0}"/>
              </a:ext>
            </a:extLst>
          </p:cNvPr>
          <p:cNvSpPr>
            <a:spLocks noChangeArrowheads="1"/>
          </p:cNvSpPr>
          <p:nvPr/>
        </p:nvSpPr>
        <p:spPr bwMode="auto">
          <a:xfrm>
            <a:off x="2088504" y="1395969"/>
            <a:ext cx="2132908" cy="1107971"/>
          </a:xfrm>
          <a:prstGeom prst="rect">
            <a:avLst/>
          </a:prstGeom>
          <a:noFill/>
          <a:ln w="9525">
            <a:noFill/>
            <a:bevel/>
          </a:ln>
        </p:spPr>
        <p:txBody>
          <a:bodyPr wrap="none" lIns="121896" tIns="60948" rIns="121896" bIns="60948">
            <a:spAutoFit/>
          </a:bodyPr>
          <a:lstStyle/>
          <a:p>
            <a:pPr algn="ctr" defTabSz="609585">
              <a:defRPr/>
            </a:pPr>
            <a:r>
              <a:rPr lang="zh-CN" altLang="en-US" sz="6400" b="1" dirty="0">
                <a:gradFill>
                  <a:gsLst>
                    <a:gs pos="917">
                      <a:srgbClr val="FFC000"/>
                    </a:gs>
                    <a:gs pos="28000">
                      <a:srgbClr val="FF0000"/>
                    </a:gs>
                    <a:gs pos="62000">
                      <a:srgbClr val="C00000"/>
                    </a:gs>
                    <a:gs pos="99083">
                      <a:srgbClr val="FFC000"/>
                    </a:gs>
                    <a:gs pos="79000">
                      <a:srgbClr val="FF0000"/>
                    </a:gs>
                  </a:gsLst>
                  <a:lin ang="2700000" scaled="0"/>
                </a:gradFill>
                <a:effectLst>
                  <a:outerShdw blurRad="38100" dist="38100" dir="2700000" algn="tl">
                    <a:srgbClr val="000000">
                      <a:alpha val="43137"/>
                    </a:srgbClr>
                  </a:outerShdw>
                </a:effectLst>
                <a:latin typeface="+mj-ea"/>
                <a:ea typeface="+mj-ea"/>
                <a:cs typeface="+mn-ea"/>
                <a:sym typeface="+mn-lt"/>
              </a:rPr>
              <a:t>前 言</a:t>
            </a:r>
          </a:p>
        </p:txBody>
      </p:sp>
      <p:sp>
        <p:nvSpPr>
          <p:cNvPr id="11" name="前言">
            <a:extLst>
              <a:ext uri="{FF2B5EF4-FFF2-40B4-BE49-F238E27FC236}">
                <a16:creationId xmlns:a16="http://schemas.microsoft.com/office/drawing/2014/main" xmlns="" id="{51C7D291-80D5-4112-8A38-ACA978276FD5}"/>
              </a:ext>
            </a:extLst>
          </p:cNvPr>
          <p:cNvSpPr>
            <a:spLocks noChangeArrowheads="1"/>
          </p:cNvSpPr>
          <p:nvPr/>
        </p:nvSpPr>
        <p:spPr bwMode="auto">
          <a:xfrm>
            <a:off x="4309725" y="1808281"/>
            <a:ext cx="1786274" cy="615529"/>
          </a:xfrm>
          <a:prstGeom prst="rect">
            <a:avLst/>
          </a:prstGeom>
          <a:noFill/>
          <a:ln w="9525">
            <a:noFill/>
            <a:bevel/>
          </a:ln>
        </p:spPr>
        <p:txBody>
          <a:bodyPr wrap="none" lIns="121896" tIns="60948" rIns="121896" bIns="60948">
            <a:spAutoFit/>
          </a:bodyPr>
          <a:lstStyle/>
          <a:p>
            <a:pPr algn="ctr" defTabSz="1828120"/>
            <a:r>
              <a:rPr lang="en-US" altLang="zh-CN" sz="3200" b="1" dirty="0">
                <a:gradFill>
                  <a:gsLst>
                    <a:gs pos="917">
                      <a:srgbClr val="FFC000"/>
                    </a:gs>
                    <a:gs pos="28000">
                      <a:srgbClr val="FF0000"/>
                    </a:gs>
                    <a:gs pos="62000">
                      <a:srgbClr val="C00000"/>
                    </a:gs>
                    <a:gs pos="99083">
                      <a:srgbClr val="FFC000"/>
                    </a:gs>
                    <a:gs pos="79000">
                      <a:srgbClr val="FF0000"/>
                    </a:gs>
                  </a:gsLst>
                  <a:lin ang="2700000" scaled="0"/>
                </a:gradFill>
                <a:effectLst>
                  <a:outerShdw blurRad="38100" dist="38100" dir="2700000" algn="tl">
                    <a:srgbClr val="000000">
                      <a:alpha val="43137"/>
                    </a:srgbClr>
                  </a:outerShdw>
                </a:effectLst>
                <a:latin typeface="+mj-ea"/>
                <a:ea typeface="+mj-ea"/>
                <a:cs typeface="+mn-ea"/>
                <a:sym typeface="+mn-lt"/>
              </a:rPr>
              <a:t>Preface</a:t>
            </a:r>
            <a:endParaRPr lang="en-US" altLang="zh-CN" sz="3600" b="1" dirty="0">
              <a:gradFill>
                <a:gsLst>
                  <a:gs pos="917">
                    <a:srgbClr val="FFC000"/>
                  </a:gs>
                  <a:gs pos="28000">
                    <a:srgbClr val="FF0000"/>
                  </a:gs>
                  <a:gs pos="62000">
                    <a:srgbClr val="C00000"/>
                  </a:gs>
                  <a:gs pos="99083">
                    <a:srgbClr val="FFC000"/>
                  </a:gs>
                  <a:gs pos="79000">
                    <a:srgbClr val="FF0000"/>
                  </a:gs>
                </a:gsLst>
                <a:lin ang="2700000" scaled="0"/>
              </a:gradFill>
              <a:effectLst>
                <a:outerShdw blurRad="38100" dist="38100" dir="2700000" algn="tl">
                  <a:srgbClr val="000000">
                    <a:alpha val="43137"/>
                  </a:srgbClr>
                </a:outerShdw>
              </a:effectLst>
              <a:latin typeface="+mj-ea"/>
              <a:ea typeface="+mj-ea"/>
              <a:cs typeface="+mn-ea"/>
              <a:sym typeface="+mn-lt"/>
            </a:endParaRPr>
          </a:p>
        </p:txBody>
      </p:sp>
    </p:spTree>
    <p:extLst>
      <p:ext uri="{BB962C8B-B14F-4D97-AF65-F5344CB8AC3E}">
        <p14:creationId xmlns:p14="http://schemas.microsoft.com/office/powerpoint/2010/main" xmlns="" val="100599225"/>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40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par>
                          <p:cTn id="21" fill="hold">
                            <p:stCondLst>
                              <p:cond delay="2000"/>
                            </p:stCondLst>
                            <p:childTnLst>
                              <p:par>
                                <p:cTn id="22" presetID="27" presetClass="emph" presetSubtype="0" fill="remove" grpId="1" nodeType="afterEffect">
                                  <p:stCondLst>
                                    <p:cond delay="0"/>
                                  </p:stCondLst>
                                  <p:childTnLst>
                                    <p:animClr clrSpc="rgb" dir="cw">
                                      <p:cBhvr override="childStyle">
                                        <p:cTn id="23" dur="250" autoRev="1" fill="remove"/>
                                        <p:tgtEl>
                                          <p:spTgt spid="7"/>
                                        </p:tgtEl>
                                        <p:attrNameLst>
                                          <p:attrName>style.color</p:attrName>
                                        </p:attrNameLst>
                                      </p:cBhvr>
                                      <p:to>
                                        <a:schemeClr val="bg1"/>
                                      </p:to>
                                    </p:animClr>
                                    <p:animClr clrSpc="rgb" dir="cw">
                                      <p:cBhvr>
                                        <p:cTn id="24" dur="250" autoRev="1" fill="remove"/>
                                        <p:tgtEl>
                                          <p:spTgt spid="7"/>
                                        </p:tgtEl>
                                        <p:attrNameLst>
                                          <p:attrName>fillcolor</p:attrName>
                                        </p:attrNameLst>
                                      </p:cBhvr>
                                      <p:to>
                                        <a:schemeClr val="bg1"/>
                                      </p:to>
                                    </p:animClr>
                                    <p:set>
                                      <p:cBhvr>
                                        <p:cTn id="25" dur="250" autoRev="1" fill="remove"/>
                                        <p:tgtEl>
                                          <p:spTgt spid="7"/>
                                        </p:tgtEl>
                                        <p:attrNameLst>
                                          <p:attrName>fill.type</p:attrName>
                                        </p:attrNameLst>
                                      </p:cBhvr>
                                      <p:to>
                                        <p:strVal val="solid"/>
                                      </p:to>
                                    </p:set>
                                    <p:set>
                                      <p:cBhvr>
                                        <p:cTn id="26" dur="250" autoRev="1" fill="remove"/>
                                        <p:tgtEl>
                                          <p:spTgt spid="7"/>
                                        </p:tgtEl>
                                        <p:attrNameLst>
                                          <p:attrName>fill.on</p:attrName>
                                        </p:attrNameLst>
                                      </p:cBhvr>
                                      <p:to>
                                        <p:strVal val="true"/>
                                      </p:to>
                                    </p:set>
                                  </p:childTnLst>
                                </p:cTn>
                              </p:par>
                            </p:childTnLst>
                          </p:cTn>
                        </p:par>
                        <p:par>
                          <p:cTn id="27" fill="hold">
                            <p:stCondLst>
                              <p:cond delay="2500"/>
                            </p:stCondLst>
                            <p:childTnLst>
                              <p:par>
                                <p:cTn id="28" presetID="14" presetClass="entr" presetSubtype="10" fill="hold" grpId="2"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randombar(horizontal)">
                                      <p:cBhvr>
                                        <p:cTn id="30" dur="500"/>
                                        <p:tgtEl>
                                          <p:spTgt spid="7"/>
                                        </p:tgtEl>
                                      </p:cBhvr>
                                    </p:animEffect>
                                  </p:childTnLst>
                                </p:cTn>
                              </p:par>
                            </p:childTnLst>
                          </p:cTn>
                        </p:par>
                        <p:par>
                          <p:cTn id="31" fill="hold">
                            <p:stCondLst>
                              <p:cond delay="3000"/>
                            </p:stCondLst>
                            <p:childTnLst>
                              <p:par>
                                <p:cTn id="32" presetID="26" presetClass="emph" presetSubtype="0" fill="hold" grpId="3" nodeType="afterEffect">
                                  <p:stCondLst>
                                    <p:cond delay="0"/>
                                  </p:stCondLst>
                                  <p:childTnLst>
                                    <p:animEffect transition="out" filter="fade">
                                      <p:cBhvr>
                                        <p:cTn id="33" dur="500" tmFilter="0, 0; .2, .5; .8, .5; 1, 0"/>
                                        <p:tgtEl>
                                          <p:spTgt spid="7"/>
                                        </p:tgtEl>
                                      </p:cBhvr>
                                    </p:animEffect>
                                    <p:animScale>
                                      <p:cBhvr>
                                        <p:cTn id="34" dur="250" autoRev="1" fill="hold"/>
                                        <p:tgtEl>
                                          <p:spTgt spid="7"/>
                                        </p:tgtEl>
                                      </p:cBhvr>
                                      <p:by x="105000" y="105000"/>
                                    </p:animScale>
                                  </p:childTnLst>
                                </p:cTn>
                              </p:par>
                            </p:childTnLst>
                          </p:cTn>
                        </p:par>
                        <p:par>
                          <p:cTn id="35" fill="hold">
                            <p:stCondLst>
                              <p:cond delay="3500"/>
                            </p:stCondLst>
                            <p:childTnLst>
                              <p:par>
                                <p:cTn id="36" presetID="55" presetClass="entr" presetSubtype="0" fill="hold" grpId="0" nodeType="afterEffect">
                                  <p:stCondLst>
                                    <p:cond delay="0"/>
                                  </p:stCondLst>
                                  <p:iterate type="lt">
                                    <p:tmPct val="80000"/>
                                  </p:iterate>
                                  <p:childTnLst>
                                    <p:set>
                                      <p:cBhvr>
                                        <p:cTn id="37" dur="1" fill="hold">
                                          <p:stCondLst>
                                            <p:cond delay="0"/>
                                          </p:stCondLst>
                                        </p:cTn>
                                        <p:tgtEl>
                                          <p:spTgt spid="9"/>
                                        </p:tgtEl>
                                        <p:attrNameLst>
                                          <p:attrName>style.visibility</p:attrName>
                                        </p:attrNameLst>
                                      </p:cBhvr>
                                      <p:to>
                                        <p:strVal val="visible"/>
                                      </p:to>
                                    </p:set>
                                    <p:anim calcmode="lin" valueType="num">
                                      <p:cBhvr>
                                        <p:cTn id="38" dur="50" fill="hold"/>
                                        <p:tgtEl>
                                          <p:spTgt spid="9"/>
                                        </p:tgtEl>
                                        <p:attrNameLst>
                                          <p:attrName>ppt_w</p:attrName>
                                        </p:attrNameLst>
                                      </p:cBhvr>
                                      <p:tavLst>
                                        <p:tav tm="0">
                                          <p:val>
                                            <p:strVal val="#ppt_w*0.70"/>
                                          </p:val>
                                        </p:tav>
                                        <p:tav tm="100000">
                                          <p:val>
                                            <p:strVal val="#ppt_w"/>
                                          </p:val>
                                        </p:tav>
                                      </p:tavLst>
                                    </p:anim>
                                    <p:anim calcmode="lin" valueType="num">
                                      <p:cBhvr>
                                        <p:cTn id="39" dur="50" fill="hold"/>
                                        <p:tgtEl>
                                          <p:spTgt spid="9"/>
                                        </p:tgtEl>
                                        <p:attrNameLst>
                                          <p:attrName>ppt_h</p:attrName>
                                        </p:attrNameLst>
                                      </p:cBhvr>
                                      <p:tavLst>
                                        <p:tav tm="0">
                                          <p:val>
                                            <p:strVal val="#ppt_h"/>
                                          </p:val>
                                        </p:tav>
                                        <p:tav tm="100000">
                                          <p:val>
                                            <p:strVal val="#ppt_h"/>
                                          </p:val>
                                        </p:tav>
                                      </p:tavLst>
                                    </p:anim>
                                    <p:animEffect transition="in" filter="fade">
                                      <p:cBhvr>
                                        <p:cTn id="40" dur="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bldLvl="0" animBg="1"/>
      <p:bldP spid="7" grpId="2" bldLvl="0" animBg="1"/>
      <p:bldP spid="7" grpId="3" bldLvl="0" animBg="1"/>
      <p:bldP spid="8" grpId="0" bldLvl="0" animBg="1"/>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494845" y="2059807"/>
            <a:ext cx="8150577" cy="3282215"/>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5" name="文本框 4"/>
          <p:cNvSpPr txBox="1"/>
          <p:nvPr/>
        </p:nvSpPr>
        <p:spPr>
          <a:xfrm>
            <a:off x="1884219" y="1356343"/>
            <a:ext cx="9017059" cy="424732"/>
          </a:xfrm>
          <a:prstGeom prst="rect">
            <a:avLst/>
          </a:prstGeom>
          <a:noFill/>
        </p:spPr>
        <p:txBody>
          <a:bodyPr wrap="square" rtlCol="0">
            <a:spAutoFit/>
          </a:bodyPr>
          <a:lstStyle/>
          <a:p>
            <a:pPr defTabSz="609585">
              <a:lnSpc>
                <a:spcPct val="120000"/>
              </a:lnSpc>
            </a:pPr>
            <a:r>
              <a:rPr lang="zh-CN" altLang="en-US" dirty="0">
                <a:solidFill>
                  <a:prstClr val="black">
                    <a:lumMod val="85000"/>
                    <a:lumOff val="15000"/>
                  </a:prstClr>
                </a:solidFill>
                <a:latin typeface="Arial" panose="020F0502020204030204"/>
                <a:ea typeface="微软雅黑"/>
                <a:cs typeface="+mn-ea"/>
                <a:sym typeface="+mn-lt"/>
              </a:rPr>
              <a:t>习近平总书记将其形容为一场必须打赢的“斗争”，表示必须横下一条心纠正“四风”。</a:t>
            </a:r>
          </a:p>
        </p:txBody>
      </p:sp>
      <p:sp>
        <p:nvSpPr>
          <p:cNvPr id="6" name="文本框 5"/>
          <p:cNvSpPr txBox="1"/>
          <p:nvPr/>
        </p:nvSpPr>
        <p:spPr>
          <a:xfrm>
            <a:off x="5644815" y="2605092"/>
            <a:ext cx="1467068" cy="461665"/>
          </a:xfrm>
          <a:prstGeom prst="rect">
            <a:avLst/>
          </a:prstGeom>
          <a:noFill/>
        </p:spPr>
        <p:txBody>
          <a:bodyPr wrap="none" rtlCol="0">
            <a:spAutoFit/>
          </a:bodyPr>
          <a:lstStyle/>
          <a:p>
            <a:pPr defTabSz="609585">
              <a:lnSpc>
                <a:spcPct val="120000"/>
              </a:lnSpc>
            </a:pPr>
            <a:r>
              <a:rPr lang="zh-CN" altLang="en-US" sz="2000" b="1" dirty="0">
                <a:solidFill>
                  <a:prstClr val="black">
                    <a:lumMod val="85000"/>
                    <a:lumOff val="15000"/>
                  </a:prstClr>
                </a:solidFill>
                <a:latin typeface="Arial" panose="020F0502020204030204"/>
                <a:ea typeface="微软雅黑"/>
                <a:cs typeface="+mn-ea"/>
                <a:sym typeface="+mn-lt"/>
              </a:rPr>
              <a:t>要</a:t>
            </a:r>
            <a:r>
              <a:rPr lang="zh-CN" altLang="en-US" sz="2000" dirty="0">
                <a:solidFill>
                  <a:prstClr val="black">
                    <a:lumMod val="85000"/>
                    <a:lumOff val="15000"/>
                  </a:prstClr>
                </a:solidFill>
                <a:latin typeface="Arial" panose="020F0502020204030204"/>
                <a:ea typeface="微软雅黑"/>
                <a:cs typeface="+mn-ea"/>
                <a:sym typeface="+mn-lt"/>
              </a:rPr>
              <a:t>聚焦重点</a:t>
            </a:r>
          </a:p>
        </p:txBody>
      </p:sp>
      <p:sp>
        <p:nvSpPr>
          <p:cNvPr id="7" name="圆角矩形 6"/>
          <p:cNvSpPr/>
          <p:nvPr/>
        </p:nvSpPr>
        <p:spPr>
          <a:xfrm>
            <a:off x="1533830" y="3024819"/>
            <a:ext cx="1804596" cy="1504967"/>
          </a:xfrm>
          <a:prstGeom prst="roundRect">
            <a:avLst>
              <a:gd name="adj" fmla="val 3915"/>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怎样纠</a:t>
            </a:r>
            <a:endParaRPr lang="en-US" altLang="zh-CN" sz="2400" b="1" dirty="0">
              <a:solidFill>
                <a:prstClr val="white"/>
              </a:solidFill>
              <a:latin typeface="Arial" panose="020F0502020204030204"/>
              <a:ea typeface="微软雅黑"/>
              <a:cs typeface="+mn-ea"/>
              <a:sym typeface="+mn-lt"/>
            </a:endParaRPr>
          </a:p>
          <a:p>
            <a:pPr algn="ctr" defTabSz="609585">
              <a:lnSpc>
                <a:spcPct val="120000"/>
              </a:lnSpc>
            </a:pPr>
            <a:r>
              <a:rPr lang="zh-CN" altLang="en-US" sz="2400" b="1" dirty="0">
                <a:solidFill>
                  <a:prstClr val="white"/>
                </a:solidFill>
                <a:latin typeface="Arial" panose="020F0502020204030204"/>
                <a:ea typeface="微软雅黑"/>
                <a:cs typeface="+mn-ea"/>
                <a:sym typeface="+mn-lt"/>
              </a:rPr>
              <a:t>“四风”</a:t>
            </a:r>
          </a:p>
        </p:txBody>
      </p:sp>
      <p:sp>
        <p:nvSpPr>
          <p:cNvPr id="9" name="文本框 8"/>
          <p:cNvSpPr txBox="1"/>
          <p:nvPr/>
        </p:nvSpPr>
        <p:spPr>
          <a:xfrm>
            <a:off x="5644815" y="3223305"/>
            <a:ext cx="1467068" cy="461665"/>
          </a:xfrm>
          <a:prstGeom prst="rect">
            <a:avLst/>
          </a:prstGeom>
          <a:noFill/>
        </p:spPr>
        <p:txBody>
          <a:bodyPr wrap="none" rtlCol="0">
            <a:spAutoFit/>
          </a:bodyPr>
          <a:lstStyle/>
          <a:p>
            <a:pPr defTabSz="609585">
              <a:lnSpc>
                <a:spcPct val="120000"/>
              </a:lnSpc>
            </a:pPr>
            <a:r>
              <a:rPr lang="zh-CN" altLang="en-US" sz="2000" b="1" dirty="0">
                <a:solidFill>
                  <a:prstClr val="black">
                    <a:lumMod val="85000"/>
                    <a:lumOff val="15000"/>
                  </a:prstClr>
                </a:solidFill>
                <a:latin typeface="Arial" panose="020F0502020204030204"/>
                <a:ea typeface="微软雅黑"/>
                <a:cs typeface="+mn-ea"/>
                <a:sym typeface="+mn-lt"/>
              </a:rPr>
              <a:t>要</a:t>
            </a:r>
            <a:r>
              <a:rPr lang="zh-CN" altLang="en-US" sz="2000" dirty="0">
                <a:solidFill>
                  <a:prstClr val="black">
                    <a:lumMod val="85000"/>
                    <a:lumOff val="15000"/>
                  </a:prstClr>
                </a:solidFill>
                <a:latin typeface="Arial" panose="020F0502020204030204"/>
                <a:ea typeface="微软雅黑"/>
                <a:cs typeface="+mn-ea"/>
                <a:sym typeface="+mn-lt"/>
              </a:rPr>
              <a:t>标本兼治</a:t>
            </a:r>
          </a:p>
        </p:txBody>
      </p:sp>
      <p:sp>
        <p:nvSpPr>
          <p:cNvPr id="10" name="文本框 9"/>
          <p:cNvSpPr txBox="1"/>
          <p:nvPr/>
        </p:nvSpPr>
        <p:spPr>
          <a:xfrm>
            <a:off x="5644816" y="3860733"/>
            <a:ext cx="1723549" cy="461665"/>
          </a:xfrm>
          <a:prstGeom prst="rect">
            <a:avLst/>
          </a:prstGeom>
          <a:noFill/>
        </p:spPr>
        <p:txBody>
          <a:bodyPr wrap="none" rtlCol="0">
            <a:spAutoFit/>
          </a:bodyPr>
          <a:lstStyle/>
          <a:p>
            <a:pPr defTabSz="609585">
              <a:lnSpc>
                <a:spcPct val="120000"/>
              </a:lnSpc>
            </a:pPr>
            <a:r>
              <a:rPr lang="zh-CN" altLang="en-US" sz="2000" b="1" dirty="0">
                <a:solidFill>
                  <a:prstClr val="black">
                    <a:lumMod val="85000"/>
                    <a:lumOff val="15000"/>
                  </a:prstClr>
                </a:solidFill>
                <a:latin typeface="Arial" panose="020F0502020204030204"/>
                <a:ea typeface="微软雅黑"/>
                <a:cs typeface="+mn-ea"/>
                <a:sym typeface="+mn-lt"/>
              </a:rPr>
              <a:t>抓常抓细抓长</a:t>
            </a:r>
          </a:p>
        </p:txBody>
      </p:sp>
      <p:sp>
        <p:nvSpPr>
          <p:cNvPr id="11" name="文本框 10"/>
          <p:cNvSpPr txBox="1"/>
          <p:nvPr/>
        </p:nvSpPr>
        <p:spPr>
          <a:xfrm>
            <a:off x="5644814" y="4478946"/>
            <a:ext cx="2236510" cy="461665"/>
          </a:xfrm>
          <a:prstGeom prst="rect">
            <a:avLst/>
          </a:prstGeom>
          <a:noFill/>
        </p:spPr>
        <p:txBody>
          <a:bodyPr wrap="none" rtlCol="0">
            <a:spAutoFit/>
          </a:bodyPr>
          <a:lstStyle/>
          <a:p>
            <a:pPr defTabSz="609585">
              <a:lnSpc>
                <a:spcPct val="120000"/>
              </a:lnSpc>
            </a:pPr>
            <a:r>
              <a:rPr lang="zh-CN" altLang="en-US" sz="2000" b="1" dirty="0">
                <a:solidFill>
                  <a:prstClr val="black">
                    <a:lumMod val="85000"/>
                    <a:lumOff val="15000"/>
                  </a:prstClr>
                </a:solidFill>
                <a:latin typeface="Arial" panose="020F0502020204030204"/>
                <a:ea typeface="微软雅黑"/>
                <a:cs typeface="+mn-ea"/>
                <a:sym typeface="+mn-lt"/>
              </a:rPr>
              <a:t>要</a:t>
            </a:r>
            <a:r>
              <a:rPr lang="zh-CN" altLang="en-US" sz="2000" dirty="0">
                <a:solidFill>
                  <a:prstClr val="black">
                    <a:lumMod val="85000"/>
                    <a:lumOff val="15000"/>
                  </a:prstClr>
                </a:solidFill>
                <a:latin typeface="Arial" panose="020F0502020204030204"/>
                <a:ea typeface="微软雅黑"/>
                <a:cs typeface="+mn-ea"/>
                <a:sym typeface="+mn-lt"/>
              </a:rPr>
              <a:t>抓“关键少数”</a:t>
            </a:r>
          </a:p>
        </p:txBody>
      </p:sp>
      <p:sp>
        <p:nvSpPr>
          <p:cNvPr id="14" name="圆角矩形 13"/>
          <p:cNvSpPr/>
          <p:nvPr/>
        </p:nvSpPr>
        <p:spPr>
          <a:xfrm>
            <a:off x="1129308" y="108960"/>
            <a:ext cx="3116382" cy="755952"/>
          </a:xfrm>
          <a:prstGeom prst="roundRect">
            <a:avLst/>
          </a:prstGeom>
          <a:noFill/>
        </p:spPr>
        <p:txBody>
          <a:bodyPr wrap="none" rtlCol="0">
            <a:spAutoFit/>
          </a:bodyPr>
          <a:lstStyle/>
          <a:p>
            <a:pPr defTabSz="609585">
              <a:lnSpc>
                <a:spcPct val="120000"/>
              </a:lnSpc>
            </a:pPr>
            <a:r>
              <a:rPr lang="zh-CN" altLang="en-US" sz="3200" b="1" dirty="0">
                <a:solidFill>
                  <a:prstClr val="white"/>
                </a:solidFill>
                <a:latin typeface="Arial" panose="020F0502020204030204"/>
                <a:ea typeface="微软雅黑"/>
                <a:cs typeface="+mn-ea"/>
                <a:sym typeface="+mn-lt"/>
              </a:rPr>
              <a:t>怎样纠“四风”</a:t>
            </a:r>
            <a:endParaRPr lang="en-US" altLang="zh-CN" sz="3200" b="1" dirty="0">
              <a:solidFill>
                <a:prstClr val="white"/>
              </a:solidFill>
              <a:latin typeface="Arial" panose="020F0502020204030204"/>
              <a:ea typeface="微软雅黑"/>
              <a:cs typeface="+mn-ea"/>
              <a:sym typeface="+mn-lt"/>
            </a:endParaRPr>
          </a:p>
        </p:txBody>
      </p:sp>
      <p:sp>
        <p:nvSpPr>
          <p:cNvPr id="15" name="圆角矩形 14"/>
          <p:cNvSpPr/>
          <p:nvPr/>
        </p:nvSpPr>
        <p:spPr>
          <a:xfrm>
            <a:off x="9713887" y="3024819"/>
            <a:ext cx="1804596" cy="1504967"/>
          </a:xfrm>
          <a:prstGeom prst="roundRect">
            <a:avLst>
              <a:gd name="adj" fmla="val 3915"/>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成果要由</a:t>
            </a:r>
            <a:endParaRPr lang="en-US" altLang="zh-CN" sz="2400" b="1" dirty="0">
              <a:solidFill>
                <a:prstClr val="white"/>
              </a:solidFill>
              <a:latin typeface="Arial" panose="020F0502020204030204"/>
              <a:ea typeface="微软雅黑"/>
              <a:cs typeface="+mn-ea"/>
              <a:sym typeface="+mn-lt"/>
            </a:endParaRPr>
          </a:p>
          <a:p>
            <a:pPr algn="ctr" defTabSz="609585">
              <a:lnSpc>
                <a:spcPct val="120000"/>
              </a:lnSpc>
            </a:pPr>
            <a:r>
              <a:rPr lang="zh-CN" altLang="en-US" sz="2400" b="1" dirty="0">
                <a:solidFill>
                  <a:prstClr val="white"/>
                </a:solidFill>
                <a:latin typeface="Arial" panose="020F0502020204030204"/>
                <a:ea typeface="微软雅黑"/>
                <a:cs typeface="+mn-ea"/>
                <a:sym typeface="+mn-lt"/>
              </a:rPr>
              <a:t>老百姓评判</a:t>
            </a:r>
          </a:p>
        </p:txBody>
      </p:sp>
      <p:sp>
        <p:nvSpPr>
          <p:cNvPr id="16" name="燕尾形 15"/>
          <p:cNvSpPr/>
          <p:nvPr/>
        </p:nvSpPr>
        <p:spPr>
          <a:xfrm>
            <a:off x="4133127" y="3372715"/>
            <a:ext cx="563052" cy="857349"/>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black"/>
              </a:solidFill>
              <a:latin typeface="Arial" panose="020F0502020204030204"/>
              <a:ea typeface="微软雅黑"/>
              <a:cs typeface="+mn-ea"/>
              <a:sym typeface="+mn-lt"/>
            </a:endParaRPr>
          </a:p>
        </p:txBody>
      </p:sp>
      <p:sp>
        <p:nvSpPr>
          <p:cNvPr id="17" name="燕尾形 16"/>
          <p:cNvSpPr/>
          <p:nvPr/>
        </p:nvSpPr>
        <p:spPr>
          <a:xfrm>
            <a:off x="8243009" y="3372715"/>
            <a:ext cx="563052" cy="857349"/>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black"/>
              </a:solidFill>
              <a:latin typeface="Arial" panose="020F0502020204030204"/>
              <a:ea typeface="微软雅黑"/>
              <a:cs typeface="+mn-ea"/>
              <a:sym typeface="+mn-lt"/>
            </a:endParaRPr>
          </a:p>
        </p:txBody>
      </p:sp>
    </p:spTree>
    <p:extLst>
      <p:ext uri="{BB962C8B-B14F-4D97-AF65-F5344CB8AC3E}">
        <p14:creationId xmlns:p14="http://schemas.microsoft.com/office/powerpoint/2010/main" xmlns="" val="2475520547"/>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16" presetClass="entr" presetSubtype="21" fill="hold" grpId="0" nodeType="afterEffect">
                                  <p:stCondLst>
                                    <p:cond delay="0"/>
                                  </p:stCondLst>
                                  <p:iterate type="lt">
                                    <p:tmPct val="10000"/>
                                  </p:iterate>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par>
                          <p:cTn id="16" fill="hold">
                            <p:stCondLst>
                              <p:cond delay="1800"/>
                            </p:stCondLst>
                            <p:childTnLst>
                              <p:par>
                                <p:cTn id="17" presetID="21" presetClass="entr" presetSubtype="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heel(1)">
                                      <p:cBhvr>
                                        <p:cTn id="19" dur="500"/>
                                        <p:tgtEl>
                                          <p:spTgt spid="8"/>
                                        </p:tgtEl>
                                      </p:cBhvr>
                                    </p:animEffect>
                                  </p:childTnLst>
                                </p:cTn>
                              </p:par>
                            </p:childTnLst>
                          </p:cTn>
                        </p:par>
                        <p:par>
                          <p:cTn id="20" fill="hold">
                            <p:stCondLst>
                              <p:cond delay="230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par>
                          <p:cTn id="24" fill="hold">
                            <p:stCondLst>
                              <p:cond delay="28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3300"/>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380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4300"/>
                            </p:stCondLst>
                            <p:childTnLst>
                              <p:par>
                                <p:cTn id="37" presetID="2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par>
                          <p:cTn id="40" fill="hold">
                            <p:stCondLst>
                              <p:cond delay="4800"/>
                            </p:stCondLst>
                            <p:childTnLst>
                              <p:par>
                                <p:cTn id="41" presetID="22" presetClass="entr" presetSubtype="8"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5300"/>
                            </p:stCondLst>
                            <p:childTnLst>
                              <p:par>
                                <p:cTn id="45" presetID="16" presetClass="entr" presetSubtype="21" fill="hold" grpId="0" nodeType="after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Effect transition="in" filter="barn(inVertical)">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6" grpId="0"/>
      <p:bldP spid="7" grpId="0" animBg="1"/>
      <p:bldP spid="9" grpId="0"/>
      <p:bldP spid="10" grpId="0"/>
      <p:bldP spid="11" grpId="0"/>
      <p:bldP spid="14" grpId="0"/>
      <p:bldP spid="15" grpId="0" animBg="1"/>
      <p:bldP spid="16" grpId="0" animBg="1"/>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492942" y="1992073"/>
            <a:ext cx="9033015" cy="1496195"/>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5" name="文本框 4"/>
          <p:cNvSpPr txBox="1"/>
          <p:nvPr/>
        </p:nvSpPr>
        <p:spPr>
          <a:xfrm>
            <a:off x="4080785" y="4100747"/>
            <a:ext cx="7140447" cy="1421928"/>
          </a:xfrm>
          <a:prstGeom prst="rect">
            <a:avLst/>
          </a:prstGeom>
          <a:noFill/>
        </p:spPr>
        <p:txBody>
          <a:bodyPr wrap="square" rtlCol="0">
            <a:spAutoFit/>
          </a:bodyPr>
          <a:lstStyle/>
          <a:p>
            <a:pPr defTabSz="609585">
              <a:lnSpc>
                <a:spcPct val="120000"/>
              </a:lnSpc>
            </a:pPr>
            <a:r>
              <a:rPr lang="zh-CN" altLang="en-US" b="1" dirty="0">
                <a:solidFill>
                  <a:prstClr val="black">
                    <a:lumMod val="85000"/>
                    <a:lumOff val="15000"/>
                  </a:prstClr>
                </a:solidFill>
                <a:latin typeface="Arial" panose="020F0502020204030204"/>
                <a:ea typeface="微软雅黑"/>
                <a:cs typeface="+mn-ea"/>
                <a:sym typeface="+mn-lt"/>
              </a:rPr>
              <a:t>要着重解决</a:t>
            </a:r>
            <a:r>
              <a:rPr lang="zh-CN" altLang="en-US" dirty="0">
                <a:solidFill>
                  <a:prstClr val="black">
                    <a:lumMod val="85000"/>
                    <a:lumOff val="15000"/>
                  </a:prstClr>
                </a:solidFill>
                <a:latin typeface="Arial" panose="020F0502020204030204"/>
                <a:ea typeface="微软雅黑"/>
                <a:cs typeface="+mn-ea"/>
                <a:sym typeface="+mn-lt"/>
              </a:rPr>
              <a:t>在人民群众利益上不维护、不作为的问题，教育引导党员、干部深入实际、深入基层、深入群众，坚持民主集中制，虚心向群众学习，真心对群众负责，热心为群众服务，诚心接受群众监督，坚决整治消极应付、推诿扯皮、侵害群众利益的问题。</a:t>
            </a:r>
          </a:p>
        </p:txBody>
      </p:sp>
      <p:sp>
        <p:nvSpPr>
          <p:cNvPr id="7" name="圆角矩形 6"/>
          <p:cNvSpPr/>
          <p:nvPr/>
        </p:nvSpPr>
        <p:spPr>
          <a:xfrm>
            <a:off x="976137" y="1975556"/>
            <a:ext cx="2512131" cy="1517075"/>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反对形式主义</a:t>
            </a:r>
          </a:p>
        </p:txBody>
      </p:sp>
      <p:sp>
        <p:nvSpPr>
          <p:cNvPr id="14" name="文本框 13"/>
          <p:cNvSpPr txBox="1"/>
          <p:nvPr/>
        </p:nvSpPr>
        <p:spPr>
          <a:xfrm>
            <a:off x="2294351" y="1413319"/>
            <a:ext cx="9187130" cy="424732"/>
          </a:xfrm>
          <a:prstGeom prst="rect">
            <a:avLst/>
          </a:prstGeom>
          <a:noFill/>
        </p:spPr>
        <p:txBody>
          <a:bodyPr wrap="none" rtlCol="0">
            <a:spAutoFit/>
          </a:bodyPr>
          <a:lstStyle/>
          <a:p>
            <a:pPr defTabSz="609585">
              <a:lnSpc>
                <a:spcPct val="120000"/>
              </a:lnSpc>
            </a:pPr>
            <a:r>
              <a:rPr lang="zh-CN" altLang="en-US" dirty="0">
                <a:solidFill>
                  <a:prstClr val="black">
                    <a:lumMod val="85000"/>
                    <a:lumOff val="15000"/>
                  </a:prstClr>
                </a:solidFill>
                <a:latin typeface="Arial" panose="020F0502020204030204"/>
                <a:ea typeface="微软雅黑"/>
                <a:cs typeface="+mn-ea"/>
                <a:sym typeface="+mn-lt"/>
              </a:rPr>
              <a:t>解决“四风”问题，要对准焦距、找准穴位、抓住要害，不能“走神”，不能“散光”。</a:t>
            </a:r>
          </a:p>
        </p:txBody>
      </p:sp>
      <p:sp>
        <p:nvSpPr>
          <p:cNvPr id="15" name="圆角矩形 14"/>
          <p:cNvSpPr/>
          <p:nvPr/>
        </p:nvSpPr>
        <p:spPr>
          <a:xfrm>
            <a:off x="976138" y="80601"/>
            <a:ext cx="4329827" cy="755952"/>
          </a:xfrm>
          <a:prstGeom prst="roundRect">
            <a:avLst/>
          </a:prstGeom>
          <a:noFill/>
        </p:spPr>
        <p:txBody>
          <a:bodyPr wrap="none" rtlCol="0">
            <a:spAutoFit/>
          </a:bodyPr>
          <a:lstStyle/>
          <a:p>
            <a:pPr defTabSz="609585">
              <a:lnSpc>
                <a:spcPct val="120000"/>
              </a:lnSpc>
            </a:pPr>
            <a:r>
              <a:rPr lang="zh-CN" altLang="en-US" sz="3200" b="1" dirty="0">
                <a:solidFill>
                  <a:prstClr val="white"/>
                </a:solidFill>
                <a:latin typeface="Arial" panose="020F0502020204030204"/>
                <a:ea typeface="微软雅黑"/>
                <a:cs typeface="+mn-ea"/>
                <a:sym typeface="+mn-lt"/>
              </a:rPr>
              <a:t>纠“四风”要聚焦重点</a:t>
            </a:r>
          </a:p>
        </p:txBody>
      </p:sp>
      <p:sp>
        <p:nvSpPr>
          <p:cNvPr id="17" name="文本框 16"/>
          <p:cNvSpPr txBox="1"/>
          <p:nvPr/>
        </p:nvSpPr>
        <p:spPr>
          <a:xfrm>
            <a:off x="4080785" y="2272428"/>
            <a:ext cx="7140447" cy="1089529"/>
          </a:xfrm>
          <a:prstGeom prst="rect">
            <a:avLst/>
          </a:prstGeom>
          <a:noFill/>
        </p:spPr>
        <p:txBody>
          <a:bodyPr wrap="square" rtlCol="0">
            <a:spAutoFit/>
          </a:bodyPr>
          <a:lstStyle/>
          <a:p>
            <a:pPr defTabSz="609585">
              <a:lnSpc>
                <a:spcPct val="120000"/>
              </a:lnSpc>
            </a:pPr>
            <a:r>
              <a:rPr lang="zh-CN" altLang="en-US" b="1" dirty="0">
                <a:solidFill>
                  <a:prstClr val="black">
                    <a:lumMod val="85000"/>
                    <a:lumOff val="15000"/>
                  </a:prstClr>
                </a:solidFill>
                <a:latin typeface="Arial" panose="020F0502020204030204"/>
                <a:ea typeface="微软雅黑"/>
                <a:cs typeface="+mn-ea"/>
                <a:sym typeface="+mn-lt"/>
              </a:rPr>
              <a:t>要着重解决</a:t>
            </a:r>
            <a:r>
              <a:rPr lang="zh-CN" altLang="en-US" dirty="0">
                <a:solidFill>
                  <a:prstClr val="black">
                    <a:lumMod val="85000"/>
                    <a:lumOff val="15000"/>
                  </a:prstClr>
                </a:solidFill>
                <a:latin typeface="Arial" panose="020F0502020204030204"/>
                <a:ea typeface="微软雅黑"/>
                <a:cs typeface="+mn-ea"/>
                <a:sym typeface="+mn-lt"/>
              </a:rPr>
              <a:t>工作不实的问题，教育引导党员、干部改进学风文风会风，改进工作作风，在大是大非面前敢于担当、敢于坚持原则，真正把心思用在干事业上，把功夫下到察实情、出实招、办实事、求实效上。</a:t>
            </a:r>
          </a:p>
        </p:txBody>
      </p:sp>
      <p:sp>
        <p:nvSpPr>
          <p:cNvPr id="18" name="圆角矩形 17"/>
          <p:cNvSpPr/>
          <p:nvPr/>
        </p:nvSpPr>
        <p:spPr>
          <a:xfrm>
            <a:off x="2492942" y="3952815"/>
            <a:ext cx="9033015" cy="1496195"/>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19" name="燕尾形 18"/>
          <p:cNvSpPr/>
          <p:nvPr/>
        </p:nvSpPr>
        <p:spPr>
          <a:xfrm>
            <a:off x="3663866" y="2438401"/>
            <a:ext cx="321829" cy="490043"/>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black"/>
              </a:solidFill>
              <a:latin typeface="Arial" panose="020F0502020204030204"/>
              <a:ea typeface="微软雅黑"/>
              <a:cs typeface="+mn-ea"/>
              <a:sym typeface="+mn-lt"/>
            </a:endParaRPr>
          </a:p>
        </p:txBody>
      </p:sp>
      <p:sp>
        <p:nvSpPr>
          <p:cNvPr id="20" name="燕尾形 19"/>
          <p:cNvSpPr/>
          <p:nvPr/>
        </p:nvSpPr>
        <p:spPr>
          <a:xfrm>
            <a:off x="3663866" y="4398891"/>
            <a:ext cx="321829" cy="490043"/>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black"/>
              </a:solidFill>
              <a:latin typeface="Arial" panose="020F0502020204030204"/>
              <a:ea typeface="微软雅黑"/>
              <a:cs typeface="+mn-ea"/>
              <a:sym typeface="+mn-lt"/>
            </a:endParaRPr>
          </a:p>
        </p:txBody>
      </p:sp>
      <p:sp>
        <p:nvSpPr>
          <p:cNvPr id="16" name="圆角矩形 15"/>
          <p:cNvSpPr/>
          <p:nvPr/>
        </p:nvSpPr>
        <p:spPr>
          <a:xfrm>
            <a:off x="976137" y="3952815"/>
            <a:ext cx="2512131" cy="1517075"/>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反对官僚主义</a:t>
            </a:r>
          </a:p>
        </p:txBody>
      </p:sp>
    </p:spTree>
    <p:extLst>
      <p:ext uri="{BB962C8B-B14F-4D97-AF65-F5344CB8AC3E}">
        <p14:creationId xmlns:p14="http://schemas.microsoft.com/office/powerpoint/2010/main" xmlns="" val="322167785"/>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arn(inVertical)">
                                      <p:cBhvr>
                                        <p:cTn id="11" dur="500"/>
                                        <p:tgtEl>
                                          <p:spTgt spid="14"/>
                                        </p:tgtEl>
                                      </p:cBhvr>
                                    </p:animEffect>
                                  </p:childTnLst>
                                </p:cTn>
                              </p:par>
                            </p:childTnLst>
                          </p:cTn>
                        </p:par>
                        <p:par>
                          <p:cTn id="12" fill="hold">
                            <p:stCondLst>
                              <p:cond delay="1000"/>
                            </p:stCondLst>
                            <p:childTnLst>
                              <p:par>
                                <p:cTn id="13" presetID="16" presetClass="entr" presetSubtype="21" fill="hold" grpId="0" nodeType="afterEffect">
                                  <p:stCondLst>
                                    <p:cond delay="0"/>
                                  </p:stCondLst>
                                  <p:iterate type="lt">
                                    <p:tmPct val="10000"/>
                                  </p:iterate>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par>
                          <p:cTn id="16" fill="hold">
                            <p:stCondLst>
                              <p:cond delay="1750"/>
                            </p:stCondLst>
                            <p:childTnLst>
                              <p:par>
                                <p:cTn id="17" presetID="21" presetClass="entr" presetSubtype="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heel(1)">
                                      <p:cBhvr>
                                        <p:cTn id="19" dur="500"/>
                                        <p:tgtEl>
                                          <p:spTgt spid="8"/>
                                        </p:tgtEl>
                                      </p:cBhvr>
                                    </p:animEffect>
                                  </p:childTnLst>
                                </p:cTn>
                              </p:par>
                            </p:childTnLst>
                          </p:cTn>
                        </p:par>
                        <p:par>
                          <p:cTn id="20" fill="hold">
                            <p:stCondLst>
                              <p:cond delay="2250"/>
                            </p:stCondLst>
                            <p:childTnLst>
                              <p:par>
                                <p:cTn id="21" presetID="53" presetClass="entr" presetSubtype="16"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childTnLst>
                          </p:cTn>
                        </p:par>
                        <p:par>
                          <p:cTn id="26" fill="hold">
                            <p:stCondLst>
                              <p:cond delay="2750"/>
                            </p:stCondLst>
                            <p:childTnLst>
                              <p:par>
                                <p:cTn id="27" presetID="42"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childTnLst>
                          </p:cTn>
                        </p:par>
                        <p:par>
                          <p:cTn id="32" fill="hold">
                            <p:stCondLst>
                              <p:cond delay="3750"/>
                            </p:stCondLst>
                            <p:childTnLst>
                              <p:par>
                                <p:cTn id="33" presetID="16" presetClass="entr" presetSubtype="21" fill="hold" grpId="0" nodeType="afterEffect">
                                  <p:stCondLst>
                                    <p:cond delay="0"/>
                                  </p:stCondLst>
                                  <p:iterate type="lt">
                                    <p:tmPct val="10000"/>
                                  </p:iterate>
                                  <p:childTnLst>
                                    <p:set>
                                      <p:cBhvr>
                                        <p:cTn id="34" dur="1" fill="hold">
                                          <p:stCondLst>
                                            <p:cond delay="0"/>
                                          </p:stCondLst>
                                        </p:cTn>
                                        <p:tgtEl>
                                          <p:spTgt spid="16"/>
                                        </p:tgtEl>
                                        <p:attrNameLst>
                                          <p:attrName>style.visibility</p:attrName>
                                        </p:attrNameLst>
                                      </p:cBhvr>
                                      <p:to>
                                        <p:strVal val="visible"/>
                                      </p:to>
                                    </p:set>
                                    <p:animEffect transition="in" filter="barn(inVertical)">
                                      <p:cBhvr>
                                        <p:cTn id="35" dur="500"/>
                                        <p:tgtEl>
                                          <p:spTgt spid="16"/>
                                        </p:tgtEl>
                                      </p:cBhvr>
                                    </p:animEffect>
                                  </p:childTnLst>
                                </p:cTn>
                              </p:par>
                            </p:childTnLst>
                          </p:cTn>
                        </p:par>
                        <p:par>
                          <p:cTn id="36" fill="hold">
                            <p:stCondLst>
                              <p:cond delay="4500"/>
                            </p:stCondLst>
                            <p:childTnLst>
                              <p:par>
                                <p:cTn id="37" presetID="21" presetClass="entr" presetSubtype="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heel(1)">
                                      <p:cBhvr>
                                        <p:cTn id="39" dur="500"/>
                                        <p:tgtEl>
                                          <p:spTgt spid="18"/>
                                        </p:tgtEl>
                                      </p:cBhvr>
                                    </p:animEffect>
                                  </p:childTnLst>
                                </p:cTn>
                              </p:par>
                            </p:childTnLst>
                          </p:cTn>
                        </p:par>
                        <p:par>
                          <p:cTn id="40" fill="hold">
                            <p:stCondLst>
                              <p:cond delay="5000"/>
                            </p:stCondLst>
                            <p:childTnLst>
                              <p:par>
                                <p:cTn id="41" presetID="53" presetClass="entr" presetSubtype="16"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5500"/>
                            </p:stCondLst>
                            <p:childTnLst>
                              <p:par>
                                <p:cTn id="47" presetID="42" presetClass="entr" presetSubtype="0"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7" grpId="0" animBg="1"/>
      <p:bldP spid="14" grpId="0"/>
      <p:bldP spid="15" grpId="0"/>
      <p:bldP spid="17" grpId="0"/>
      <p:bldP spid="18" grpId="0" animBg="1"/>
      <p:bldP spid="19" grpId="0" animBg="1"/>
      <p:bldP spid="20" grpId="0" animBg="1"/>
      <p:bldP spid="1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1140391" y="97955"/>
            <a:ext cx="4329827" cy="755952"/>
          </a:xfrm>
          <a:prstGeom prst="roundRect">
            <a:avLst/>
          </a:prstGeom>
          <a:noFill/>
        </p:spPr>
        <p:txBody>
          <a:bodyPr wrap="none" rtlCol="0">
            <a:spAutoFit/>
          </a:bodyPr>
          <a:lstStyle/>
          <a:p>
            <a:pPr defTabSz="609585">
              <a:lnSpc>
                <a:spcPct val="120000"/>
              </a:lnSpc>
            </a:pPr>
            <a:r>
              <a:rPr lang="zh-CN" altLang="en-US" sz="3200" b="1" dirty="0">
                <a:solidFill>
                  <a:prstClr val="white"/>
                </a:solidFill>
                <a:latin typeface="Arial" panose="020F0502020204030204"/>
                <a:ea typeface="微软雅黑"/>
                <a:cs typeface="+mn-ea"/>
                <a:sym typeface="+mn-lt"/>
              </a:rPr>
              <a:t>纠“四风”要标本兼治</a:t>
            </a:r>
            <a:endParaRPr lang="en-US" altLang="zh-CN" sz="3200" b="1" dirty="0">
              <a:solidFill>
                <a:prstClr val="white"/>
              </a:solidFill>
              <a:latin typeface="Arial" panose="020F0502020204030204"/>
              <a:ea typeface="微软雅黑"/>
              <a:cs typeface="+mn-ea"/>
              <a:sym typeface="+mn-lt"/>
            </a:endParaRPr>
          </a:p>
        </p:txBody>
      </p:sp>
      <p:sp>
        <p:nvSpPr>
          <p:cNvPr id="10" name="文本框 9"/>
          <p:cNvSpPr txBox="1"/>
          <p:nvPr/>
        </p:nvSpPr>
        <p:spPr>
          <a:xfrm>
            <a:off x="7835906" y="2170200"/>
            <a:ext cx="2738751" cy="2234458"/>
          </a:xfrm>
          <a:prstGeom prst="rect">
            <a:avLst/>
          </a:prstGeom>
          <a:noFill/>
        </p:spPr>
        <p:txBody>
          <a:bodyPr wrap="square" rtlCol="0">
            <a:spAutoFit/>
          </a:bodyPr>
          <a:lstStyle/>
          <a:p>
            <a:pPr algn="ctr" defTabSz="609585">
              <a:lnSpc>
                <a:spcPct val="120000"/>
              </a:lnSpc>
            </a:pPr>
            <a:r>
              <a:rPr lang="zh-CN" altLang="en-US" sz="4400" b="1" dirty="0">
                <a:solidFill>
                  <a:srgbClr val="C00000"/>
                </a:solidFill>
                <a:latin typeface="Arial" panose="020F0502020204030204"/>
                <a:ea typeface="微软雅黑"/>
                <a:cs typeface="+mn-ea"/>
                <a:sym typeface="+mn-lt"/>
              </a:rPr>
              <a:t>治本</a:t>
            </a:r>
            <a:endParaRPr lang="en-US" altLang="zh-CN" dirty="0">
              <a:solidFill>
                <a:srgbClr val="C00000"/>
              </a:solidFill>
              <a:latin typeface="Arial" panose="020F0502020204030204"/>
              <a:ea typeface="微软雅黑"/>
              <a:cs typeface="+mn-ea"/>
              <a:sym typeface="+mn-lt"/>
            </a:endParaRPr>
          </a:p>
          <a:p>
            <a:pPr algn="ctr" defTabSz="609585">
              <a:lnSpc>
                <a:spcPct val="120000"/>
              </a:lnSpc>
            </a:pPr>
            <a:r>
              <a:rPr lang="zh-CN" altLang="en-US" dirty="0">
                <a:solidFill>
                  <a:prstClr val="black">
                    <a:lumMod val="85000"/>
                    <a:lumOff val="15000"/>
                  </a:prstClr>
                </a:solidFill>
                <a:latin typeface="Arial" panose="020F0502020204030204"/>
                <a:ea typeface="微软雅黑"/>
                <a:cs typeface="+mn-ea"/>
                <a:sym typeface="+mn-lt"/>
              </a:rPr>
              <a:t>就是要查找产生问题的深层次原因，从理想信念、工作程序、体制机制等方面下功夫抑制不正之风。</a:t>
            </a:r>
          </a:p>
        </p:txBody>
      </p:sp>
      <p:sp>
        <p:nvSpPr>
          <p:cNvPr id="11" name="文本框 10"/>
          <p:cNvSpPr txBox="1"/>
          <p:nvPr/>
        </p:nvSpPr>
        <p:spPr>
          <a:xfrm>
            <a:off x="1370990" y="2170199"/>
            <a:ext cx="2828265" cy="2234458"/>
          </a:xfrm>
          <a:prstGeom prst="rect">
            <a:avLst/>
          </a:prstGeom>
          <a:noFill/>
        </p:spPr>
        <p:txBody>
          <a:bodyPr wrap="square" rtlCol="0">
            <a:spAutoFit/>
          </a:bodyPr>
          <a:lstStyle/>
          <a:p>
            <a:pPr algn="ctr" defTabSz="609585">
              <a:lnSpc>
                <a:spcPct val="120000"/>
              </a:lnSpc>
            </a:pPr>
            <a:r>
              <a:rPr lang="zh-CN" altLang="en-US" sz="4400" b="1" dirty="0">
                <a:solidFill>
                  <a:srgbClr val="C00000"/>
                </a:solidFill>
                <a:latin typeface="Arial" panose="020F0502020204030204"/>
                <a:ea typeface="微软雅黑"/>
                <a:cs typeface="+mn-ea"/>
                <a:sym typeface="+mn-lt"/>
              </a:rPr>
              <a:t>治标</a:t>
            </a:r>
            <a:endParaRPr lang="en-US" altLang="zh-CN" dirty="0">
              <a:solidFill>
                <a:srgbClr val="C00000"/>
              </a:solidFill>
              <a:latin typeface="Arial" panose="020F0502020204030204"/>
              <a:ea typeface="微软雅黑"/>
              <a:cs typeface="+mn-ea"/>
              <a:sym typeface="+mn-lt"/>
            </a:endParaRPr>
          </a:p>
          <a:p>
            <a:pPr algn="ctr" defTabSz="609585">
              <a:lnSpc>
                <a:spcPct val="120000"/>
              </a:lnSpc>
            </a:pPr>
            <a:r>
              <a:rPr lang="zh-CN" altLang="en-US" dirty="0">
                <a:solidFill>
                  <a:prstClr val="black">
                    <a:lumMod val="85000"/>
                    <a:lumOff val="15000"/>
                  </a:prstClr>
                </a:solidFill>
                <a:latin typeface="Arial" panose="020F0502020204030204"/>
                <a:ea typeface="微软雅黑"/>
                <a:cs typeface="+mn-ea"/>
                <a:sym typeface="+mn-lt"/>
              </a:rPr>
              <a:t>就是要着力针对面上“四风”问题的各种表现，该纠正的纠正，该禁止的禁止。</a:t>
            </a:r>
          </a:p>
        </p:txBody>
      </p:sp>
      <p:sp>
        <p:nvSpPr>
          <p:cNvPr id="3" name="椭圆 2"/>
          <p:cNvSpPr/>
          <p:nvPr/>
        </p:nvSpPr>
        <p:spPr>
          <a:xfrm>
            <a:off x="6868084" y="1387968"/>
            <a:ext cx="4324043" cy="4324043"/>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15" name="椭圆 14"/>
          <p:cNvSpPr/>
          <p:nvPr/>
        </p:nvSpPr>
        <p:spPr>
          <a:xfrm>
            <a:off x="623101" y="1387968"/>
            <a:ext cx="4324043" cy="4324043"/>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2" name="椭圆 1"/>
          <p:cNvSpPr/>
          <p:nvPr/>
        </p:nvSpPr>
        <p:spPr>
          <a:xfrm>
            <a:off x="4573432" y="2037279"/>
            <a:ext cx="3093523" cy="3093523"/>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000" b="1" dirty="0">
                <a:solidFill>
                  <a:prstClr val="white"/>
                </a:solidFill>
                <a:latin typeface="Arial" panose="020F0502020204030204"/>
                <a:ea typeface="微软雅黑"/>
                <a:cs typeface="+mn-ea"/>
                <a:sym typeface="+mn-lt"/>
              </a:rPr>
              <a:t>解决“四风”问题，要标本兼治，既治标又治本</a:t>
            </a:r>
          </a:p>
        </p:txBody>
      </p:sp>
    </p:spTree>
    <p:extLst>
      <p:ext uri="{BB962C8B-B14F-4D97-AF65-F5344CB8AC3E}">
        <p14:creationId xmlns:p14="http://schemas.microsoft.com/office/powerpoint/2010/main" xmlns="" val="3635329201"/>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750"/>
                                        <p:tgtEl>
                                          <p:spTgt spid="2"/>
                                        </p:tgtEl>
                                      </p:cBhvr>
                                    </p:animEffect>
                                  </p:childTnLst>
                                </p:cTn>
                              </p:par>
                            </p:childTnLst>
                          </p:cTn>
                        </p:par>
                        <p:par>
                          <p:cTn id="12" fill="hold">
                            <p:stCondLst>
                              <p:cond delay="1250"/>
                            </p:stCondLst>
                            <p:childTnLst>
                              <p:par>
                                <p:cTn id="13" presetID="21" presetClass="entr" presetSubtype="1"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heel(1)">
                                      <p:cBhvr>
                                        <p:cTn id="15" dur="1000"/>
                                        <p:tgtEl>
                                          <p:spTgt spid="15"/>
                                        </p:tgtEl>
                                      </p:cBhvr>
                                    </p:animEffect>
                                  </p:childTnLst>
                                </p:cTn>
                              </p:par>
                            </p:childTnLst>
                          </p:cTn>
                        </p:par>
                        <p:par>
                          <p:cTn id="16" fill="hold">
                            <p:stCondLst>
                              <p:cond delay="225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3250"/>
                            </p:stCondLst>
                            <p:childTnLst>
                              <p:par>
                                <p:cTn id="23" presetID="21"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heel(1)">
                                      <p:cBhvr>
                                        <p:cTn id="25" dur="1000"/>
                                        <p:tgtEl>
                                          <p:spTgt spid="3"/>
                                        </p:tgtEl>
                                      </p:cBhvr>
                                    </p:animEffect>
                                  </p:childTnLst>
                                </p:cTn>
                              </p:par>
                            </p:childTnLst>
                          </p:cTn>
                        </p:par>
                        <p:par>
                          <p:cTn id="26" fill="hold">
                            <p:stCondLst>
                              <p:cond delay="425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3" grpId="0" animBg="1"/>
      <p:bldP spid="15" grpId="0" animBg="1"/>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1148243" y="2161407"/>
            <a:ext cx="10148711" cy="3282215"/>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5" name="文本框 4"/>
          <p:cNvSpPr txBox="1"/>
          <p:nvPr/>
        </p:nvSpPr>
        <p:spPr>
          <a:xfrm>
            <a:off x="3060461" y="2716660"/>
            <a:ext cx="8075624" cy="424732"/>
          </a:xfrm>
          <a:prstGeom prst="rect">
            <a:avLst/>
          </a:prstGeom>
          <a:noFill/>
        </p:spPr>
        <p:txBody>
          <a:bodyPr wrap="square" rtlCol="0">
            <a:spAutoFit/>
          </a:bodyPr>
          <a:lstStyle/>
          <a:p>
            <a:pPr defTabSz="609585">
              <a:lnSpc>
                <a:spcPct val="120000"/>
              </a:lnSpc>
            </a:pPr>
            <a:r>
              <a:rPr lang="zh-CN" altLang="en-US" dirty="0">
                <a:solidFill>
                  <a:prstClr val="black">
                    <a:lumMod val="85000"/>
                    <a:lumOff val="15000"/>
                  </a:prstClr>
                </a:solidFill>
                <a:latin typeface="Arial" panose="020F0502020204030204"/>
                <a:ea typeface="微软雅黑"/>
                <a:cs typeface="+mn-ea"/>
                <a:sym typeface="+mn-lt"/>
              </a:rPr>
              <a:t>就是要经常抓、见常态</a:t>
            </a:r>
            <a:r>
              <a:rPr lang="en-US" altLang="zh-CN" dirty="0">
                <a:solidFill>
                  <a:prstClr val="black">
                    <a:lumMod val="85000"/>
                    <a:lumOff val="15000"/>
                  </a:prstClr>
                </a:solidFill>
                <a:latin typeface="Arial" panose="020F0502020204030204"/>
                <a:ea typeface="微软雅黑"/>
                <a:cs typeface="+mn-ea"/>
                <a:sym typeface="+mn-lt"/>
              </a:rPr>
              <a:t>……</a:t>
            </a:r>
            <a:r>
              <a:rPr lang="zh-CN" altLang="en-US" dirty="0">
                <a:solidFill>
                  <a:prstClr val="black">
                    <a:lumMod val="85000"/>
                    <a:lumOff val="15000"/>
                  </a:prstClr>
                </a:solidFill>
                <a:latin typeface="Arial" panose="020F0502020204030204"/>
                <a:ea typeface="微软雅黑"/>
                <a:cs typeface="+mn-ea"/>
                <a:sym typeface="+mn-lt"/>
              </a:rPr>
              <a:t>风气养成重在日常教化，作风建设贵在常抓不懈。</a:t>
            </a:r>
          </a:p>
        </p:txBody>
      </p:sp>
      <p:sp>
        <p:nvSpPr>
          <p:cNvPr id="7" name="圆角矩形 6"/>
          <p:cNvSpPr/>
          <p:nvPr/>
        </p:nvSpPr>
        <p:spPr>
          <a:xfrm>
            <a:off x="4393443" y="1893311"/>
            <a:ext cx="4110607"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纠“四风”要抓常抓细抓长</a:t>
            </a:r>
          </a:p>
        </p:txBody>
      </p:sp>
      <p:sp>
        <p:nvSpPr>
          <p:cNvPr id="9" name="圆角矩形 8"/>
          <p:cNvSpPr/>
          <p:nvPr/>
        </p:nvSpPr>
        <p:spPr>
          <a:xfrm>
            <a:off x="806164" y="81195"/>
            <a:ext cx="5158502" cy="755952"/>
          </a:xfrm>
          <a:prstGeom prst="roundRect">
            <a:avLst/>
          </a:prstGeom>
          <a:noFill/>
        </p:spPr>
        <p:txBody>
          <a:bodyPr wrap="none" rtlCol="0">
            <a:spAutoFit/>
          </a:bodyPr>
          <a:lstStyle/>
          <a:p>
            <a:pPr defTabSz="609585">
              <a:lnSpc>
                <a:spcPct val="120000"/>
              </a:lnSpc>
            </a:pPr>
            <a:r>
              <a:rPr lang="zh-CN" altLang="en-US" sz="3200" b="1" dirty="0">
                <a:solidFill>
                  <a:prstClr val="white"/>
                </a:solidFill>
                <a:latin typeface="Arial" panose="020F0502020204030204"/>
                <a:ea typeface="微软雅黑"/>
                <a:cs typeface="+mn-ea"/>
                <a:sym typeface="+mn-lt"/>
              </a:rPr>
              <a:t>纠“四风”要抓常抓细抓长</a:t>
            </a:r>
            <a:endParaRPr lang="en-US" altLang="zh-CN" sz="3200" b="1" dirty="0">
              <a:solidFill>
                <a:prstClr val="white"/>
              </a:solidFill>
              <a:latin typeface="Arial" panose="020F0502020204030204"/>
              <a:ea typeface="微软雅黑"/>
              <a:cs typeface="+mn-ea"/>
              <a:sym typeface="+mn-lt"/>
            </a:endParaRPr>
          </a:p>
        </p:txBody>
      </p:sp>
      <p:sp>
        <p:nvSpPr>
          <p:cNvPr id="10" name="文本框 9"/>
          <p:cNvSpPr txBox="1"/>
          <p:nvPr/>
        </p:nvSpPr>
        <p:spPr>
          <a:xfrm>
            <a:off x="3060461" y="4505605"/>
            <a:ext cx="8075624" cy="757130"/>
          </a:xfrm>
          <a:prstGeom prst="rect">
            <a:avLst/>
          </a:prstGeom>
          <a:noFill/>
        </p:spPr>
        <p:txBody>
          <a:bodyPr wrap="square" rtlCol="0">
            <a:spAutoFit/>
          </a:bodyPr>
          <a:lstStyle/>
          <a:p>
            <a:pPr defTabSz="609585">
              <a:lnSpc>
                <a:spcPct val="120000"/>
              </a:lnSpc>
            </a:pPr>
            <a:r>
              <a:rPr lang="zh-CN" altLang="en-US" dirty="0">
                <a:solidFill>
                  <a:prstClr val="black">
                    <a:lumMod val="85000"/>
                    <a:lumOff val="15000"/>
                  </a:prstClr>
                </a:solidFill>
                <a:latin typeface="Arial" panose="020F0502020204030204"/>
                <a:ea typeface="微软雅黑"/>
                <a:cs typeface="+mn-ea"/>
                <a:sym typeface="+mn-lt"/>
              </a:rPr>
              <a:t>就是要持久抓、见长效。作风建设，重在持久，必须反复抓</a:t>
            </a:r>
            <a:r>
              <a:rPr lang="en-US" altLang="zh-CN" dirty="0">
                <a:solidFill>
                  <a:prstClr val="black">
                    <a:lumMod val="85000"/>
                    <a:lumOff val="15000"/>
                  </a:prstClr>
                </a:solidFill>
                <a:latin typeface="Arial" panose="020F0502020204030204"/>
                <a:ea typeface="微软雅黑"/>
                <a:cs typeface="+mn-ea"/>
                <a:sym typeface="+mn-lt"/>
              </a:rPr>
              <a:t>……</a:t>
            </a:r>
            <a:r>
              <a:rPr lang="zh-CN" altLang="en-US" dirty="0">
                <a:solidFill>
                  <a:prstClr val="black">
                    <a:lumMod val="85000"/>
                    <a:lumOff val="15000"/>
                  </a:prstClr>
                </a:solidFill>
                <a:latin typeface="Arial" panose="020F0502020204030204"/>
                <a:ea typeface="微软雅黑"/>
                <a:cs typeface="+mn-ea"/>
                <a:sym typeface="+mn-lt"/>
              </a:rPr>
              <a:t>要从体制机制层面进一步破题，为作风建设形成长效化保障。</a:t>
            </a:r>
          </a:p>
        </p:txBody>
      </p:sp>
      <p:sp>
        <p:nvSpPr>
          <p:cNvPr id="11" name="文本框 10"/>
          <p:cNvSpPr txBox="1"/>
          <p:nvPr/>
        </p:nvSpPr>
        <p:spPr>
          <a:xfrm>
            <a:off x="3060461" y="3668633"/>
            <a:ext cx="8075624" cy="424732"/>
          </a:xfrm>
          <a:prstGeom prst="rect">
            <a:avLst/>
          </a:prstGeom>
          <a:noFill/>
        </p:spPr>
        <p:txBody>
          <a:bodyPr wrap="square" rtlCol="0">
            <a:spAutoFit/>
          </a:bodyPr>
          <a:lstStyle/>
          <a:p>
            <a:pPr defTabSz="609585">
              <a:lnSpc>
                <a:spcPct val="120000"/>
              </a:lnSpc>
            </a:pPr>
            <a:r>
              <a:rPr lang="zh-CN" altLang="en-US" dirty="0">
                <a:solidFill>
                  <a:prstClr val="black">
                    <a:lumMod val="85000"/>
                    <a:lumOff val="15000"/>
                  </a:prstClr>
                </a:solidFill>
                <a:latin typeface="Arial" panose="020F0502020204030204"/>
                <a:ea typeface="微软雅黑"/>
                <a:cs typeface="+mn-ea"/>
                <a:sym typeface="+mn-lt"/>
              </a:rPr>
              <a:t>就是要深入抓、见实招。作风建设，重在抓细节，必须环环抓。</a:t>
            </a:r>
          </a:p>
        </p:txBody>
      </p:sp>
      <p:sp>
        <p:nvSpPr>
          <p:cNvPr id="12" name="圆角矩形 11"/>
          <p:cNvSpPr/>
          <p:nvPr/>
        </p:nvSpPr>
        <p:spPr>
          <a:xfrm>
            <a:off x="1420793" y="2628685"/>
            <a:ext cx="1230843"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抓常</a:t>
            </a:r>
          </a:p>
        </p:txBody>
      </p:sp>
      <p:sp>
        <p:nvSpPr>
          <p:cNvPr id="13" name="圆角矩形 12"/>
          <p:cNvSpPr/>
          <p:nvPr/>
        </p:nvSpPr>
        <p:spPr>
          <a:xfrm>
            <a:off x="1420793" y="3580658"/>
            <a:ext cx="1230843"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抓细</a:t>
            </a:r>
          </a:p>
        </p:txBody>
      </p:sp>
      <p:sp>
        <p:nvSpPr>
          <p:cNvPr id="14" name="圆角矩形 13"/>
          <p:cNvSpPr/>
          <p:nvPr/>
        </p:nvSpPr>
        <p:spPr>
          <a:xfrm>
            <a:off x="1420793" y="4556127"/>
            <a:ext cx="1230843"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抓长</a:t>
            </a:r>
          </a:p>
        </p:txBody>
      </p:sp>
      <p:sp>
        <p:nvSpPr>
          <p:cNvPr id="15" name="燕尾形 14"/>
          <p:cNvSpPr/>
          <p:nvPr/>
        </p:nvSpPr>
        <p:spPr>
          <a:xfrm>
            <a:off x="2781421" y="2721387"/>
            <a:ext cx="236347" cy="359880"/>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black"/>
              </a:solidFill>
              <a:latin typeface="Arial" panose="020F0502020204030204"/>
              <a:ea typeface="微软雅黑"/>
              <a:cs typeface="+mn-ea"/>
              <a:sym typeface="+mn-lt"/>
            </a:endParaRPr>
          </a:p>
        </p:txBody>
      </p:sp>
      <p:sp>
        <p:nvSpPr>
          <p:cNvPr id="16" name="燕尾形 15"/>
          <p:cNvSpPr/>
          <p:nvPr/>
        </p:nvSpPr>
        <p:spPr>
          <a:xfrm>
            <a:off x="2781421" y="3673359"/>
            <a:ext cx="236347" cy="359880"/>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black"/>
              </a:solidFill>
              <a:latin typeface="Arial" panose="020F0502020204030204"/>
              <a:ea typeface="微软雅黑"/>
              <a:cs typeface="+mn-ea"/>
              <a:sym typeface="+mn-lt"/>
            </a:endParaRPr>
          </a:p>
        </p:txBody>
      </p:sp>
      <p:sp>
        <p:nvSpPr>
          <p:cNvPr id="17" name="燕尾形 16"/>
          <p:cNvSpPr/>
          <p:nvPr/>
        </p:nvSpPr>
        <p:spPr>
          <a:xfrm>
            <a:off x="2781421" y="4648828"/>
            <a:ext cx="236347" cy="359880"/>
          </a:xfrm>
          <a:prstGeom prst="chevron">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black"/>
              </a:solidFill>
              <a:latin typeface="Arial" panose="020F0502020204030204"/>
              <a:ea typeface="微软雅黑"/>
              <a:cs typeface="+mn-ea"/>
              <a:sym typeface="+mn-lt"/>
            </a:endParaRPr>
          </a:p>
        </p:txBody>
      </p:sp>
    </p:spTree>
    <p:extLst>
      <p:ext uri="{BB962C8B-B14F-4D97-AF65-F5344CB8AC3E}">
        <p14:creationId xmlns:p14="http://schemas.microsoft.com/office/powerpoint/2010/main" xmlns="" val="1602770805"/>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6" presetClass="entr" presetSubtype="21"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par>
                          <p:cTn id="12" fill="hold">
                            <p:stCondLst>
                              <p:cond delay="1550"/>
                            </p:stCondLst>
                            <p:childTnLst>
                              <p:par>
                                <p:cTn id="13" presetID="21"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500"/>
                                        <p:tgtEl>
                                          <p:spTgt spid="8"/>
                                        </p:tgtEl>
                                      </p:cBhvr>
                                    </p:animEffect>
                                  </p:childTnLst>
                                </p:cTn>
                              </p:par>
                            </p:childTnLst>
                          </p:cTn>
                        </p:par>
                        <p:par>
                          <p:cTn id="16" fill="hold">
                            <p:stCondLst>
                              <p:cond delay="2050"/>
                            </p:stCondLst>
                            <p:childTnLst>
                              <p:par>
                                <p:cTn id="17" presetID="16" presetClass="entr" presetSubtype="21" fill="hold" grpId="0" nodeType="afterEffect">
                                  <p:stCondLst>
                                    <p:cond delay="0"/>
                                  </p:stCondLst>
                                  <p:iterate type="lt">
                                    <p:tmPct val="10000"/>
                                  </p:iterate>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par>
                          <p:cTn id="20" fill="hold">
                            <p:stCondLst>
                              <p:cond delay="26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3100"/>
                            </p:stCondLst>
                            <p:childTnLst>
                              <p:par>
                                <p:cTn id="25" presetID="2" presetClass="entr" presetSubtype="2"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3600"/>
                            </p:stCondLst>
                            <p:childTnLst>
                              <p:par>
                                <p:cTn id="30" presetID="16" presetClass="entr" presetSubtype="21" fill="hold" grpId="0" nodeType="afterEffect">
                                  <p:stCondLst>
                                    <p:cond delay="0"/>
                                  </p:stCondLst>
                                  <p:iterate type="lt">
                                    <p:tmPct val="10000"/>
                                  </p:iterate>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500"/>
                                        <p:tgtEl>
                                          <p:spTgt spid="13"/>
                                        </p:tgtEl>
                                      </p:cBhvr>
                                    </p:animEffect>
                                  </p:childTnLst>
                                </p:cTn>
                              </p:par>
                            </p:childTnLst>
                          </p:cTn>
                        </p:par>
                        <p:par>
                          <p:cTn id="33" fill="hold">
                            <p:stCondLst>
                              <p:cond delay="4150"/>
                            </p:stCondLst>
                            <p:childTnLst>
                              <p:par>
                                <p:cTn id="34" presetID="22" presetClass="entr" presetSubtype="8"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childTnLst>
                          </p:cTn>
                        </p:par>
                        <p:par>
                          <p:cTn id="37" fill="hold">
                            <p:stCondLst>
                              <p:cond delay="4650"/>
                            </p:stCondLst>
                            <p:childTnLst>
                              <p:par>
                                <p:cTn id="38" presetID="2" presetClass="entr" presetSubtype="2"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1+#ppt_w/2"/>
                                          </p:val>
                                        </p:tav>
                                        <p:tav tm="100000">
                                          <p:val>
                                            <p:strVal val="#ppt_x"/>
                                          </p:val>
                                        </p:tav>
                                      </p:tavLst>
                                    </p:anim>
                                    <p:anim calcmode="lin" valueType="num">
                                      <p:cBhvr additive="base">
                                        <p:cTn id="41" dur="500" fill="hold"/>
                                        <p:tgtEl>
                                          <p:spTgt spid="11"/>
                                        </p:tgtEl>
                                        <p:attrNameLst>
                                          <p:attrName>ppt_y</p:attrName>
                                        </p:attrNameLst>
                                      </p:cBhvr>
                                      <p:tavLst>
                                        <p:tav tm="0">
                                          <p:val>
                                            <p:strVal val="#ppt_y"/>
                                          </p:val>
                                        </p:tav>
                                        <p:tav tm="100000">
                                          <p:val>
                                            <p:strVal val="#ppt_y"/>
                                          </p:val>
                                        </p:tav>
                                      </p:tavLst>
                                    </p:anim>
                                  </p:childTnLst>
                                </p:cTn>
                              </p:par>
                            </p:childTnLst>
                          </p:cTn>
                        </p:par>
                        <p:par>
                          <p:cTn id="42" fill="hold">
                            <p:stCondLst>
                              <p:cond delay="5150"/>
                            </p:stCondLst>
                            <p:childTnLst>
                              <p:par>
                                <p:cTn id="43" presetID="16" presetClass="entr" presetSubtype="21" fill="hold" grpId="0" nodeType="afterEffect">
                                  <p:stCondLst>
                                    <p:cond delay="0"/>
                                  </p:stCondLst>
                                  <p:iterate type="lt">
                                    <p:tmPct val="10000"/>
                                  </p:iterate>
                                  <p:childTnLst>
                                    <p:set>
                                      <p:cBhvr>
                                        <p:cTn id="44" dur="1" fill="hold">
                                          <p:stCondLst>
                                            <p:cond delay="0"/>
                                          </p:stCondLst>
                                        </p:cTn>
                                        <p:tgtEl>
                                          <p:spTgt spid="14"/>
                                        </p:tgtEl>
                                        <p:attrNameLst>
                                          <p:attrName>style.visibility</p:attrName>
                                        </p:attrNameLst>
                                      </p:cBhvr>
                                      <p:to>
                                        <p:strVal val="visible"/>
                                      </p:to>
                                    </p:set>
                                    <p:animEffect transition="in" filter="barn(inVertical)">
                                      <p:cBhvr>
                                        <p:cTn id="45" dur="500"/>
                                        <p:tgtEl>
                                          <p:spTgt spid="14"/>
                                        </p:tgtEl>
                                      </p:cBhvr>
                                    </p:animEffect>
                                  </p:childTnLst>
                                </p:cTn>
                              </p:par>
                            </p:childTnLst>
                          </p:cTn>
                        </p:par>
                        <p:par>
                          <p:cTn id="46" fill="hold">
                            <p:stCondLst>
                              <p:cond delay="5700"/>
                            </p:stCondLst>
                            <p:childTnLst>
                              <p:par>
                                <p:cTn id="47" presetID="2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6200"/>
                            </p:stCondLst>
                            <p:childTnLst>
                              <p:par>
                                <p:cTn id="51" presetID="2" presetClass="entr" presetSubtype="2"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1+#ppt_w/2"/>
                                          </p:val>
                                        </p:tav>
                                        <p:tav tm="100000">
                                          <p:val>
                                            <p:strVal val="#ppt_x"/>
                                          </p:val>
                                        </p:tav>
                                      </p:tavLst>
                                    </p:anim>
                                    <p:anim calcmode="lin" valueType="num">
                                      <p:cBhvr additive="base">
                                        <p:cTn id="5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7" grpId="0" animBg="1"/>
      <p:bldP spid="9" grpId="0"/>
      <p:bldP spid="10" grpId="0"/>
      <p:bldP spid="11" grpId="0"/>
      <p:bldP spid="12" grpId="0" animBg="1"/>
      <p:bldP spid="13" grpId="0" animBg="1"/>
      <p:bldP spid="14" grpId="0" animBg="1"/>
      <p:bldP spid="15" grpId="0" animBg="1"/>
      <p:bldP spid="16" grpId="0" animBg="1"/>
      <p:bldP spid="1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1049867" y="2059807"/>
            <a:ext cx="10067312" cy="3282215"/>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5" name="文本框 4"/>
          <p:cNvSpPr txBox="1"/>
          <p:nvPr/>
        </p:nvSpPr>
        <p:spPr>
          <a:xfrm>
            <a:off x="5263737" y="3151014"/>
            <a:ext cx="5853443" cy="1172629"/>
          </a:xfrm>
          <a:prstGeom prst="rect">
            <a:avLst/>
          </a:prstGeom>
          <a:noFill/>
        </p:spPr>
        <p:txBody>
          <a:bodyPr wrap="square" rtlCol="0">
            <a:spAutoFit/>
          </a:bodyPr>
          <a:lstStyle/>
          <a:p>
            <a:pPr defTabSz="609585">
              <a:lnSpc>
                <a:spcPct val="130000"/>
              </a:lnSpc>
            </a:pPr>
            <a:r>
              <a:rPr lang="zh-CN" altLang="en-US" b="1" dirty="0">
                <a:solidFill>
                  <a:prstClr val="black">
                    <a:lumMod val="85000"/>
                    <a:lumOff val="15000"/>
                  </a:prstClr>
                </a:solidFill>
                <a:latin typeface="Arial" panose="020F0502020204030204"/>
                <a:ea typeface="微软雅黑"/>
                <a:cs typeface="+mn-ea"/>
                <a:sym typeface="+mn-lt"/>
              </a:rPr>
              <a:t>“己不正，焉能正人。”我们要从中央政治局常委会、中央政治局、中央委员会抓起，从高级干部抓起，持之以恒加强作风建设。</a:t>
            </a:r>
          </a:p>
        </p:txBody>
      </p:sp>
      <p:sp>
        <p:nvSpPr>
          <p:cNvPr id="7" name="圆角矩形 6"/>
          <p:cNvSpPr/>
          <p:nvPr/>
        </p:nvSpPr>
        <p:spPr>
          <a:xfrm>
            <a:off x="4712758" y="1791711"/>
            <a:ext cx="4110607"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纠“四风”要抓“关键少数”</a:t>
            </a:r>
          </a:p>
        </p:txBody>
      </p:sp>
      <p:sp>
        <p:nvSpPr>
          <p:cNvPr id="9" name="圆角矩形 8"/>
          <p:cNvSpPr/>
          <p:nvPr/>
        </p:nvSpPr>
        <p:spPr>
          <a:xfrm>
            <a:off x="887212" y="184623"/>
            <a:ext cx="4226243" cy="550222"/>
          </a:xfrm>
          <a:prstGeom prst="roundRect">
            <a:avLst/>
          </a:prstGeom>
          <a:noFill/>
        </p:spPr>
        <p:txBody>
          <a:bodyPr wrap="none" rtlCol="0">
            <a:spAutoFit/>
          </a:bodyPr>
          <a:lstStyle/>
          <a:p>
            <a:pPr defTabSz="609585">
              <a:lnSpc>
                <a:spcPct val="120000"/>
              </a:lnSpc>
            </a:pPr>
            <a:r>
              <a:rPr lang="zh-CN" altLang="en-US" sz="2400" b="1" dirty="0">
                <a:solidFill>
                  <a:prstClr val="white"/>
                </a:solidFill>
                <a:latin typeface="Arial" panose="020F0502020204030204"/>
                <a:ea typeface="微软雅黑"/>
                <a:cs typeface="+mn-ea"/>
                <a:sym typeface="+mn-lt"/>
              </a:rPr>
              <a:t>纠“四风”要抓“关键少数”</a:t>
            </a:r>
            <a:endParaRPr lang="en-US" altLang="zh-CN" sz="2400" b="1" dirty="0">
              <a:solidFill>
                <a:prstClr val="white"/>
              </a:solidFill>
              <a:latin typeface="Arial" panose="020F0502020204030204"/>
              <a:ea typeface="微软雅黑"/>
              <a:cs typeface="+mn-ea"/>
              <a:sym typeface="+mn-lt"/>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451622" y="2480302"/>
            <a:ext cx="3661833" cy="2441223"/>
          </a:xfrm>
          <a:prstGeom prst="rect">
            <a:avLst/>
          </a:prstGeom>
        </p:spPr>
      </p:pic>
    </p:spTree>
    <p:extLst>
      <p:ext uri="{BB962C8B-B14F-4D97-AF65-F5344CB8AC3E}">
        <p14:creationId xmlns:p14="http://schemas.microsoft.com/office/powerpoint/2010/main" xmlns="" val="24084870"/>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randombar(horizontal)">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7" grpId="0" animBg="1"/>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1172525" y="1787892"/>
            <a:ext cx="10346979" cy="3282215"/>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5" name="文本框 4"/>
          <p:cNvSpPr txBox="1"/>
          <p:nvPr/>
        </p:nvSpPr>
        <p:spPr>
          <a:xfrm>
            <a:off x="1765905" y="2480406"/>
            <a:ext cx="9324776" cy="1754326"/>
          </a:xfrm>
          <a:prstGeom prst="rect">
            <a:avLst/>
          </a:prstGeom>
          <a:noFill/>
        </p:spPr>
        <p:txBody>
          <a:bodyPr wrap="square" rtlCol="0">
            <a:spAutoFit/>
          </a:bodyPr>
          <a:lstStyle/>
          <a:p>
            <a:pPr algn="just" defTabSz="609585">
              <a:lnSpc>
                <a:spcPct val="120000"/>
              </a:lnSpc>
            </a:pPr>
            <a:r>
              <a:rPr lang="zh-CN" altLang="en-US" dirty="0">
                <a:solidFill>
                  <a:prstClr val="black">
                    <a:lumMod val="85000"/>
                    <a:lumOff val="15000"/>
                  </a:prstClr>
                </a:solidFill>
                <a:latin typeface="Arial" panose="020F0502020204030204"/>
                <a:ea typeface="微软雅黑"/>
                <a:cs typeface="+mn-ea"/>
                <a:sym typeface="+mn-lt"/>
              </a:rPr>
              <a:t>习近平总书记特别提醒，要坚决防止以形式主义反对形式主义、以官僚主义反对官僚主义</a:t>
            </a:r>
            <a:r>
              <a:rPr lang="en-US" altLang="zh-CN" dirty="0">
                <a:solidFill>
                  <a:prstClr val="black">
                    <a:lumMod val="85000"/>
                    <a:lumOff val="15000"/>
                  </a:prstClr>
                </a:solidFill>
                <a:latin typeface="Arial" panose="020F0502020204030204"/>
                <a:ea typeface="微软雅黑"/>
                <a:cs typeface="+mn-ea"/>
                <a:sym typeface="+mn-lt"/>
              </a:rPr>
              <a:t>——</a:t>
            </a:r>
          </a:p>
          <a:p>
            <a:pPr algn="just" defTabSz="609585">
              <a:lnSpc>
                <a:spcPct val="120000"/>
              </a:lnSpc>
            </a:pPr>
            <a:r>
              <a:rPr lang="zh-CN" altLang="en-US" dirty="0">
                <a:solidFill>
                  <a:prstClr val="black">
                    <a:lumMod val="85000"/>
                    <a:lumOff val="15000"/>
                  </a:prstClr>
                </a:solidFill>
                <a:latin typeface="Arial" panose="020F0502020204030204"/>
                <a:ea typeface="微软雅黑"/>
                <a:cs typeface="+mn-ea"/>
                <a:sym typeface="+mn-lt"/>
              </a:rPr>
              <a:t>　　中央要求反对形式主义、官僚主义，结果以形式主义反对形式主义、以官僚主义反对官僚主义，那不就成讽刺了吗？特别是不要出那么多简报。中央反对文山会海，结果搞一场活动出的简报比平常还多，成了更严重的文山会海，岂不是笑话？</a:t>
            </a:r>
            <a:endParaRPr lang="en-US" altLang="zh-CN" dirty="0">
              <a:solidFill>
                <a:prstClr val="black">
                  <a:lumMod val="85000"/>
                  <a:lumOff val="15000"/>
                </a:prstClr>
              </a:solidFill>
              <a:latin typeface="Arial" panose="020F0502020204030204"/>
              <a:ea typeface="微软雅黑"/>
              <a:cs typeface="+mn-ea"/>
              <a:sym typeface="+mn-lt"/>
            </a:endParaRPr>
          </a:p>
        </p:txBody>
      </p:sp>
      <p:sp>
        <p:nvSpPr>
          <p:cNvPr id="7" name="圆角矩形 6"/>
          <p:cNvSpPr/>
          <p:nvPr/>
        </p:nvSpPr>
        <p:spPr>
          <a:xfrm>
            <a:off x="2067884" y="1515249"/>
            <a:ext cx="8850489" cy="545284"/>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坚决防止以形式主义反对形式主义、以官僚主义反对官僚主义</a:t>
            </a:r>
          </a:p>
        </p:txBody>
      </p:sp>
      <p:sp>
        <p:nvSpPr>
          <p:cNvPr id="12" name="文本框 11"/>
          <p:cNvSpPr txBox="1"/>
          <p:nvPr/>
        </p:nvSpPr>
        <p:spPr>
          <a:xfrm>
            <a:off x="4383767" y="5305312"/>
            <a:ext cx="7316515" cy="424732"/>
          </a:xfrm>
          <a:prstGeom prst="rect">
            <a:avLst/>
          </a:prstGeom>
          <a:noFill/>
        </p:spPr>
        <p:txBody>
          <a:bodyPr wrap="square" rtlCol="0">
            <a:spAutoFit/>
          </a:bodyPr>
          <a:lstStyle/>
          <a:p>
            <a:pPr defTabSz="609585">
              <a:lnSpc>
                <a:spcPct val="120000"/>
              </a:lnSpc>
            </a:pPr>
            <a:r>
              <a:rPr lang="en-US" altLang="zh-CN" dirty="0">
                <a:solidFill>
                  <a:prstClr val="black">
                    <a:lumMod val="85000"/>
                    <a:lumOff val="15000"/>
                  </a:prstClr>
                </a:solidFill>
                <a:latin typeface="Arial" panose="020F0502020204030204"/>
                <a:ea typeface="微软雅黑"/>
                <a:cs typeface="+mn-ea"/>
                <a:sym typeface="+mn-lt"/>
              </a:rPr>
              <a:t>——2013</a:t>
            </a:r>
            <a:r>
              <a:rPr lang="zh-CN" altLang="en-US" dirty="0">
                <a:solidFill>
                  <a:prstClr val="black">
                    <a:lumMod val="85000"/>
                    <a:lumOff val="15000"/>
                  </a:prstClr>
                </a:solidFill>
                <a:latin typeface="Arial" panose="020F0502020204030204"/>
                <a:ea typeface="微软雅黑"/>
                <a:cs typeface="+mn-ea"/>
                <a:sym typeface="+mn-lt"/>
              </a:rPr>
              <a:t>年</a:t>
            </a:r>
            <a:r>
              <a:rPr lang="en-US" altLang="zh-CN" dirty="0">
                <a:solidFill>
                  <a:prstClr val="black">
                    <a:lumMod val="85000"/>
                    <a:lumOff val="15000"/>
                  </a:prstClr>
                </a:solidFill>
                <a:latin typeface="Arial" panose="020F0502020204030204"/>
                <a:ea typeface="微软雅黑"/>
                <a:cs typeface="+mn-ea"/>
                <a:sym typeface="+mn-lt"/>
              </a:rPr>
              <a:t>7</a:t>
            </a:r>
            <a:r>
              <a:rPr lang="zh-CN" altLang="en-US" dirty="0">
                <a:solidFill>
                  <a:prstClr val="black">
                    <a:lumMod val="85000"/>
                    <a:lumOff val="15000"/>
                  </a:prstClr>
                </a:solidFill>
                <a:latin typeface="Arial" panose="020F0502020204030204"/>
                <a:ea typeface="微软雅黑"/>
                <a:cs typeface="+mn-ea"/>
                <a:sym typeface="+mn-lt"/>
              </a:rPr>
              <a:t>月，在河北调研指导党的群众路线教育实践活动时的讲话</a:t>
            </a:r>
            <a:endParaRPr lang="en-US" altLang="zh-CN" dirty="0">
              <a:solidFill>
                <a:prstClr val="black">
                  <a:lumMod val="85000"/>
                  <a:lumOff val="15000"/>
                </a:prstClr>
              </a:solidFill>
              <a:latin typeface="Arial" panose="020F0502020204030204"/>
              <a:ea typeface="微软雅黑"/>
              <a:cs typeface="+mn-ea"/>
              <a:sym typeface="+mn-lt"/>
            </a:endParaRPr>
          </a:p>
        </p:txBody>
      </p:sp>
      <p:sp>
        <p:nvSpPr>
          <p:cNvPr id="9" name="圆角矩形 8"/>
          <p:cNvSpPr/>
          <p:nvPr/>
        </p:nvSpPr>
        <p:spPr>
          <a:xfrm>
            <a:off x="841133" y="163221"/>
            <a:ext cx="4859079" cy="755952"/>
          </a:xfrm>
          <a:prstGeom prst="roundRect">
            <a:avLst/>
          </a:prstGeom>
          <a:noFill/>
        </p:spPr>
        <p:txBody>
          <a:bodyPr wrap="none" rtlCol="0">
            <a:spAutoFit/>
          </a:bodyPr>
          <a:lstStyle/>
          <a:p>
            <a:pPr defTabSz="609585">
              <a:lnSpc>
                <a:spcPct val="120000"/>
              </a:lnSpc>
            </a:pPr>
            <a:r>
              <a:rPr lang="zh-CN" altLang="en-US" sz="3200" b="1" dirty="0">
                <a:solidFill>
                  <a:prstClr val="white"/>
                </a:solidFill>
                <a:latin typeface="Arial" panose="020F0502020204030204"/>
                <a:ea typeface="微软雅黑"/>
                <a:cs typeface="+mn-ea"/>
                <a:sym typeface="+mn-lt"/>
              </a:rPr>
              <a:t>纠“四风” 要注意的问题</a:t>
            </a:r>
            <a:endParaRPr lang="en-US" altLang="zh-CN" sz="3200" b="1" dirty="0">
              <a:solidFill>
                <a:prstClr val="white"/>
              </a:solidFill>
              <a:latin typeface="Arial" panose="020F0502020204030204"/>
              <a:ea typeface="微软雅黑"/>
              <a:cs typeface="+mn-ea"/>
              <a:sym typeface="+mn-lt"/>
            </a:endParaRPr>
          </a:p>
        </p:txBody>
      </p:sp>
    </p:spTree>
    <p:extLst>
      <p:ext uri="{BB962C8B-B14F-4D97-AF65-F5344CB8AC3E}">
        <p14:creationId xmlns:p14="http://schemas.microsoft.com/office/powerpoint/2010/main" xmlns="" val="3178063208"/>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7" grpId="0" animBg="1"/>
      <p:bldP spid="12"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1456267" y="2059807"/>
            <a:ext cx="9660912" cy="3282215"/>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5" name="文本框 4"/>
          <p:cNvSpPr txBox="1"/>
          <p:nvPr/>
        </p:nvSpPr>
        <p:spPr>
          <a:xfrm>
            <a:off x="2161669" y="2804496"/>
            <a:ext cx="8574065" cy="1643527"/>
          </a:xfrm>
          <a:prstGeom prst="rect">
            <a:avLst/>
          </a:prstGeom>
          <a:noFill/>
        </p:spPr>
        <p:txBody>
          <a:bodyPr wrap="square" rtlCol="0">
            <a:spAutoFit/>
          </a:bodyPr>
          <a:lstStyle/>
          <a:p>
            <a:pPr defTabSz="609585">
              <a:lnSpc>
                <a:spcPct val="140000"/>
              </a:lnSpc>
            </a:pPr>
            <a:r>
              <a:rPr lang="zh-CN" altLang="en-US" dirty="0">
                <a:solidFill>
                  <a:prstClr val="black">
                    <a:lumMod val="95000"/>
                    <a:lumOff val="5000"/>
                  </a:prstClr>
                </a:solidFill>
                <a:latin typeface="Arial" panose="020F0502020204030204"/>
                <a:ea typeface="微软雅黑"/>
                <a:cs typeface="+mn-ea"/>
                <a:sym typeface="+mn-lt"/>
              </a:rPr>
              <a:t>        纠正“四风”，</a:t>
            </a:r>
            <a:r>
              <a:rPr lang="zh-CN" altLang="en-US" b="1" dirty="0">
                <a:solidFill>
                  <a:prstClr val="black">
                    <a:lumMod val="95000"/>
                    <a:lumOff val="5000"/>
                  </a:prstClr>
                </a:solidFill>
                <a:latin typeface="Arial" panose="020F0502020204030204"/>
                <a:ea typeface="微软雅黑"/>
                <a:cs typeface="+mn-ea"/>
                <a:sym typeface="+mn-lt"/>
              </a:rPr>
              <a:t>根本上是为了密切党与群众的血肉联系</a:t>
            </a:r>
            <a:r>
              <a:rPr lang="zh-CN" altLang="en-US" dirty="0">
                <a:solidFill>
                  <a:prstClr val="black">
                    <a:lumMod val="95000"/>
                    <a:lumOff val="5000"/>
                  </a:prstClr>
                </a:solidFill>
                <a:latin typeface="Arial" panose="020F0502020204030204"/>
                <a:ea typeface="微软雅黑"/>
                <a:cs typeface="+mn-ea"/>
                <a:sym typeface="+mn-lt"/>
              </a:rPr>
              <a:t>，必须顺应群众期待，成果最终由老百姓来评判</a:t>
            </a:r>
            <a:r>
              <a:rPr lang="en-US" altLang="zh-CN" dirty="0">
                <a:solidFill>
                  <a:prstClr val="black">
                    <a:lumMod val="95000"/>
                    <a:lumOff val="5000"/>
                  </a:prstClr>
                </a:solidFill>
                <a:latin typeface="Arial" panose="020F0502020204030204"/>
                <a:ea typeface="微软雅黑"/>
                <a:cs typeface="+mn-ea"/>
                <a:sym typeface="+mn-lt"/>
              </a:rPr>
              <a:t>——</a:t>
            </a:r>
          </a:p>
          <a:p>
            <a:pPr defTabSz="609585">
              <a:lnSpc>
                <a:spcPct val="140000"/>
              </a:lnSpc>
            </a:pPr>
            <a:r>
              <a:rPr lang="zh-CN" altLang="en-US" dirty="0">
                <a:solidFill>
                  <a:prstClr val="black">
                    <a:lumMod val="95000"/>
                    <a:lumOff val="5000"/>
                  </a:prstClr>
                </a:solidFill>
                <a:latin typeface="Arial" panose="020F0502020204030204"/>
                <a:ea typeface="微软雅黑"/>
                <a:cs typeface="+mn-ea"/>
                <a:sym typeface="+mn-lt"/>
              </a:rPr>
              <a:t>　　老百姓看作风建设，主要不是看开了多少会、讲了多少话、发了多少文件，而是看解决了什么问题。“春江水暖鸭先知”，有没有变化，老百姓体会最深。</a:t>
            </a:r>
          </a:p>
        </p:txBody>
      </p:sp>
      <p:sp>
        <p:nvSpPr>
          <p:cNvPr id="7" name="圆角矩形 6"/>
          <p:cNvSpPr/>
          <p:nvPr/>
        </p:nvSpPr>
        <p:spPr>
          <a:xfrm>
            <a:off x="3657601" y="1791711"/>
            <a:ext cx="5165764"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纠正“四风”成果要由老百姓评判</a:t>
            </a:r>
          </a:p>
        </p:txBody>
      </p:sp>
      <p:sp>
        <p:nvSpPr>
          <p:cNvPr id="9" name="圆角矩形 8"/>
          <p:cNvSpPr/>
          <p:nvPr/>
        </p:nvSpPr>
        <p:spPr>
          <a:xfrm>
            <a:off x="747487" y="192031"/>
            <a:ext cx="5158502" cy="592503"/>
          </a:xfrm>
          <a:prstGeom prst="roundRect">
            <a:avLst/>
          </a:prstGeom>
          <a:noFill/>
        </p:spPr>
        <p:txBody>
          <a:bodyPr wrap="none" rtlCol="0">
            <a:spAutoFit/>
          </a:bodyPr>
          <a:lstStyle/>
          <a:p>
            <a:pPr defTabSz="609585">
              <a:lnSpc>
                <a:spcPct val="120000"/>
              </a:lnSpc>
            </a:pPr>
            <a:r>
              <a:rPr lang="zh-CN" altLang="en-US" sz="2400" b="1" dirty="0">
                <a:solidFill>
                  <a:prstClr val="white"/>
                </a:solidFill>
                <a:latin typeface="Arial" panose="020F0502020204030204"/>
                <a:ea typeface="微软雅黑"/>
                <a:cs typeface="+mn-ea"/>
                <a:sym typeface="+mn-lt"/>
              </a:rPr>
              <a:t>纠“四风”成果最终由老百姓来评判</a:t>
            </a:r>
            <a:endParaRPr lang="en-US" altLang="zh-CN" sz="2400" b="1" dirty="0">
              <a:solidFill>
                <a:prstClr val="white"/>
              </a:solidFill>
              <a:latin typeface="Arial" panose="020F0502020204030204"/>
              <a:ea typeface="微软雅黑"/>
              <a:cs typeface="+mn-ea"/>
              <a:sym typeface="+mn-lt"/>
            </a:endParaRPr>
          </a:p>
        </p:txBody>
      </p:sp>
    </p:spTree>
    <p:extLst>
      <p:ext uri="{BB962C8B-B14F-4D97-AF65-F5344CB8AC3E}">
        <p14:creationId xmlns:p14="http://schemas.microsoft.com/office/powerpoint/2010/main" xmlns="" val="70076650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7" grpId="0" animBg="1"/>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546773" y="2637961"/>
            <a:ext cx="7178397" cy="1111936"/>
          </a:xfrm>
          <a:prstGeom prst="roundRect">
            <a:avLst/>
          </a:prstGeom>
          <a:noFill/>
        </p:spPr>
        <p:txBody>
          <a:bodyPr wrap="none" rtlCol="0">
            <a:spAutoFit/>
          </a:bodyPr>
          <a:lstStyle/>
          <a:p>
            <a:pPr algn="ctr" defTabSz="609585">
              <a:lnSpc>
                <a:spcPct val="120000"/>
              </a:lnSpc>
            </a:pPr>
            <a:r>
              <a:rPr lang="zh-CN" altLang="en-US" sz="5400" b="1" dirty="0">
                <a:gradFill flip="none" rotWithShape="1">
                  <a:gsLst>
                    <a:gs pos="0">
                      <a:schemeClr val="accent4">
                        <a:lumMod val="0"/>
                        <a:lumOff val="100000"/>
                      </a:schemeClr>
                    </a:gs>
                    <a:gs pos="80000">
                      <a:schemeClr val="accent4">
                        <a:lumMod val="100000"/>
                      </a:schemeClr>
                    </a:gs>
                  </a:gsLst>
                  <a:lin ang="5400000" scaled="0"/>
                  <a:tileRect/>
                </a:gradFill>
                <a:effectLst>
                  <a:outerShdw blurRad="38100" dist="38100" dir="2700000" algn="tl">
                    <a:srgbClr val="000000">
                      <a:alpha val="43137"/>
                    </a:srgbClr>
                  </a:outerShdw>
                </a:effectLst>
                <a:latin typeface="+mj-ea"/>
                <a:ea typeface="+mj-ea"/>
                <a:cs typeface="+mn-ea"/>
                <a:sym typeface="+mn-lt"/>
              </a:rPr>
              <a:t>总书记关于纠四风金句</a:t>
            </a:r>
          </a:p>
        </p:txBody>
      </p:sp>
      <p:sp>
        <p:nvSpPr>
          <p:cNvPr id="11" name="圆角矩形 3">
            <a:extLst>
              <a:ext uri="{FF2B5EF4-FFF2-40B4-BE49-F238E27FC236}">
                <a16:creationId xmlns:a16="http://schemas.microsoft.com/office/drawing/2014/main" xmlns="" id="{6B2BA8D0-1B34-4EDE-97C7-572137B2088A}"/>
              </a:ext>
            </a:extLst>
          </p:cNvPr>
          <p:cNvSpPr/>
          <p:nvPr/>
        </p:nvSpPr>
        <p:spPr>
          <a:xfrm>
            <a:off x="4601494" y="3595903"/>
            <a:ext cx="3068955" cy="1205436"/>
          </a:xfrm>
          <a:prstGeom prst="roundRect">
            <a:avLst/>
          </a:prstGeom>
          <a:noFill/>
        </p:spPr>
        <p:txBody>
          <a:bodyPr wrap="none" rtlCol="0">
            <a:spAutoFit/>
          </a:bodyPr>
          <a:lstStyle/>
          <a:p>
            <a:pPr algn="ctr" defTabSz="609585">
              <a:lnSpc>
                <a:spcPct val="120000"/>
              </a:lnSpc>
            </a:pPr>
            <a:r>
              <a:rPr lang="zh-CN" altLang="en-US" sz="5400" b="1" dirty="0">
                <a:gradFill flip="none" rotWithShape="1">
                  <a:gsLst>
                    <a:gs pos="0">
                      <a:schemeClr val="accent4">
                        <a:lumMod val="0"/>
                        <a:lumOff val="100000"/>
                      </a:schemeClr>
                    </a:gs>
                    <a:gs pos="80000">
                      <a:schemeClr val="accent4">
                        <a:lumMod val="100000"/>
                      </a:schemeClr>
                    </a:gs>
                  </a:gsLst>
                  <a:lin ang="5400000" scaled="0"/>
                  <a:tileRect/>
                </a:gradFill>
                <a:effectLst>
                  <a:outerShdw blurRad="38100" dist="38100" dir="2700000" algn="tl">
                    <a:srgbClr val="000000">
                      <a:alpha val="43137"/>
                    </a:srgbClr>
                  </a:outerShdw>
                </a:effectLst>
                <a:latin typeface="+mj-ea"/>
                <a:ea typeface="+mj-ea"/>
                <a:cs typeface="+mn-ea"/>
                <a:sym typeface="+mn-lt"/>
              </a:rPr>
              <a:t>第五部分</a:t>
            </a:r>
          </a:p>
        </p:txBody>
      </p:sp>
    </p:spTree>
    <p:extLst>
      <p:ext uri="{BB962C8B-B14F-4D97-AF65-F5344CB8AC3E}">
        <p14:creationId xmlns:p14="http://schemas.microsoft.com/office/powerpoint/2010/main" xmlns="" val="4024805185"/>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950"/>
                            </p:stCondLst>
                            <p:childTnLst>
                              <p:par>
                                <p:cTn id="9" presetID="16" presetClass="entr" presetSubtype="21"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629324" y="1693322"/>
            <a:ext cx="10933352" cy="1648593"/>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5" name="文本框 4"/>
          <p:cNvSpPr txBox="1"/>
          <p:nvPr/>
        </p:nvSpPr>
        <p:spPr>
          <a:xfrm>
            <a:off x="779953" y="2086455"/>
            <a:ext cx="10782723" cy="757130"/>
          </a:xfrm>
          <a:prstGeom prst="rect">
            <a:avLst/>
          </a:prstGeom>
          <a:noFill/>
        </p:spPr>
        <p:txBody>
          <a:bodyPr wrap="square" rtlCol="0">
            <a:spAutoFit/>
          </a:bodyPr>
          <a:lstStyle/>
          <a:p>
            <a:pPr defTabSz="609585">
              <a:lnSpc>
                <a:spcPct val="120000"/>
              </a:lnSpc>
            </a:pPr>
            <a:r>
              <a:rPr lang="zh-CN" altLang="en-US" dirty="0">
                <a:solidFill>
                  <a:prstClr val="black">
                    <a:lumMod val="95000"/>
                    <a:lumOff val="5000"/>
                  </a:prstClr>
                </a:solidFill>
                <a:latin typeface="Arial" panose="020F0502020204030204"/>
                <a:ea typeface="微软雅黑"/>
                <a:cs typeface="+mn-ea"/>
                <a:sym typeface="+mn-lt"/>
              </a:rPr>
              <a:t>社会上各种各样的诱惑缠绕着党员、干部，“温水煮青蛙”现象就会产生，一些人不知不觉就被人家请君入瓮了。</a:t>
            </a:r>
          </a:p>
        </p:txBody>
      </p:sp>
      <p:sp>
        <p:nvSpPr>
          <p:cNvPr id="6" name="文本框 5"/>
          <p:cNvSpPr txBox="1"/>
          <p:nvPr/>
        </p:nvSpPr>
        <p:spPr>
          <a:xfrm>
            <a:off x="4255572" y="2843585"/>
            <a:ext cx="7195923" cy="362343"/>
          </a:xfrm>
          <a:prstGeom prst="rect">
            <a:avLst/>
          </a:prstGeom>
          <a:noFill/>
        </p:spPr>
        <p:txBody>
          <a:bodyPr wrap="square" rtlCol="0">
            <a:spAutoFit/>
          </a:bodyPr>
          <a:lstStyle/>
          <a:p>
            <a:pPr algn="r" defTabSz="609585">
              <a:lnSpc>
                <a:spcPct val="120000"/>
              </a:lnSpc>
            </a:pPr>
            <a:r>
              <a:rPr lang="en-US" altLang="zh-CN" sz="1600" dirty="0">
                <a:solidFill>
                  <a:prstClr val="black">
                    <a:lumMod val="95000"/>
                    <a:lumOff val="5000"/>
                  </a:prstClr>
                </a:solidFill>
                <a:latin typeface="Arial" panose="020F0502020204030204"/>
                <a:ea typeface="微软雅黑"/>
                <a:cs typeface="+mn-ea"/>
                <a:sym typeface="+mn-lt"/>
              </a:rPr>
              <a:t>——2014</a:t>
            </a:r>
            <a:r>
              <a:rPr lang="zh-CN" altLang="en-US" sz="1600" dirty="0">
                <a:solidFill>
                  <a:prstClr val="black">
                    <a:lumMod val="95000"/>
                    <a:lumOff val="5000"/>
                  </a:prstClr>
                </a:solidFill>
                <a:latin typeface="Arial" panose="020F0502020204030204"/>
                <a:ea typeface="微软雅黑"/>
                <a:cs typeface="+mn-ea"/>
                <a:sym typeface="+mn-lt"/>
              </a:rPr>
              <a:t>年</a:t>
            </a:r>
            <a:r>
              <a:rPr lang="en-US" altLang="zh-CN" sz="1600" dirty="0">
                <a:solidFill>
                  <a:prstClr val="black">
                    <a:lumMod val="95000"/>
                    <a:lumOff val="5000"/>
                  </a:prstClr>
                </a:solidFill>
                <a:latin typeface="Arial" panose="020F0502020204030204"/>
                <a:ea typeface="微软雅黑"/>
                <a:cs typeface="+mn-ea"/>
                <a:sym typeface="+mn-lt"/>
              </a:rPr>
              <a:t>10</a:t>
            </a:r>
            <a:r>
              <a:rPr lang="zh-CN" altLang="en-US" sz="1600" dirty="0">
                <a:solidFill>
                  <a:prstClr val="black">
                    <a:lumMod val="95000"/>
                    <a:lumOff val="5000"/>
                  </a:prstClr>
                </a:solidFill>
                <a:latin typeface="Arial" panose="020F0502020204030204"/>
                <a:ea typeface="微软雅黑"/>
                <a:cs typeface="+mn-ea"/>
                <a:sym typeface="+mn-lt"/>
              </a:rPr>
              <a:t>月</a:t>
            </a:r>
            <a:r>
              <a:rPr lang="en-US" altLang="zh-CN" sz="1600" dirty="0">
                <a:solidFill>
                  <a:prstClr val="black">
                    <a:lumMod val="95000"/>
                    <a:lumOff val="5000"/>
                  </a:prstClr>
                </a:solidFill>
                <a:latin typeface="Arial" panose="020F0502020204030204"/>
                <a:ea typeface="微软雅黑"/>
                <a:cs typeface="+mn-ea"/>
                <a:sym typeface="+mn-lt"/>
              </a:rPr>
              <a:t>8</a:t>
            </a:r>
            <a:r>
              <a:rPr lang="zh-CN" altLang="en-US" sz="1600" dirty="0">
                <a:solidFill>
                  <a:prstClr val="black">
                    <a:lumMod val="95000"/>
                    <a:lumOff val="5000"/>
                  </a:prstClr>
                </a:solidFill>
                <a:latin typeface="Arial" panose="020F0502020204030204"/>
                <a:ea typeface="微软雅黑"/>
                <a:cs typeface="+mn-ea"/>
                <a:sym typeface="+mn-lt"/>
              </a:rPr>
              <a:t>日，习近平在党的群众路线教育实践活动总结大会上的讲话</a:t>
            </a:r>
          </a:p>
        </p:txBody>
      </p:sp>
      <p:sp>
        <p:nvSpPr>
          <p:cNvPr id="7" name="圆角矩形 6"/>
          <p:cNvSpPr/>
          <p:nvPr/>
        </p:nvSpPr>
        <p:spPr>
          <a:xfrm>
            <a:off x="4040697" y="1425226"/>
            <a:ext cx="4110607"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“温水煮青蛙”</a:t>
            </a:r>
            <a:endParaRPr lang="zh-CN" altLang="en-US" sz="2400" dirty="0">
              <a:solidFill>
                <a:prstClr val="white"/>
              </a:solidFill>
              <a:latin typeface="Arial" panose="020F0502020204030204"/>
              <a:ea typeface="微软雅黑"/>
              <a:cs typeface="+mn-ea"/>
              <a:sym typeface="+mn-lt"/>
            </a:endParaRPr>
          </a:p>
        </p:txBody>
      </p:sp>
      <p:sp>
        <p:nvSpPr>
          <p:cNvPr id="9" name="圆角矩形 8"/>
          <p:cNvSpPr/>
          <p:nvPr/>
        </p:nvSpPr>
        <p:spPr>
          <a:xfrm>
            <a:off x="1051090" y="131832"/>
            <a:ext cx="3116382" cy="699624"/>
          </a:xfrm>
          <a:prstGeom prst="roundRect">
            <a:avLst/>
          </a:prstGeom>
          <a:noFill/>
        </p:spPr>
        <p:txBody>
          <a:bodyPr wrap="none" rtlCol="0">
            <a:spAutoFit/>
          </a:bodyPr>
          <a:lstStyle/>
          <a:p>
            <a:pPr defTabSz="609585">
              <a:lnSpc>
                <a:spcPct val="120000"/>
              </a:lnSpc>
            </a:pPr>
            <a:r>
              <a:rPr lang="zh-CN" altLang="en-US" sz="3200" b="1" dirty="0">
                <a:solidFill>
                  <a:prstClr val="white"/>
                </a:solidFill>
                <a:cs typeface="+mn-ea"/>
                <a:sym typeface="+mn-lt"/>
              </a:rPr>
              <a:t>怎么纠“四风”</a:t>
            </a:r>
          </a:p>
        </p:txBody>
      </p:sp>
      <p:sp>
        <p:nvSpPr>
          <p:cNvPr id="11" name="圆角矩形 7">
            <a:extLst>
              <a:ext uri="{FF2B5EF4-FFF2-40B4-BE49-F238E27FC236}">
                <a16:creationId xmlns:a16="http://schemas.microsoft.com/office/drawing/2014/main" xmlns="" id="{849299D0-EAD7-4570-896A-5D7C0C6DD6B7}"/>
              </a:ext>
            </a:extLst>
          </p:cNvPr>
          <p:cNvSpPr/>
          <p:nvPr/>
        </p:nvSpPr>
        <p:spPr>
          <a:xfrm>
            <a:off x="629324" y="3868811"/>
            <a:ext cx="10933352" cy="2256218"/>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12" name="文本框 11">
            <a:extLst>
              <a:ext uri="{FF2B5EF4-FFF2-40B4-BE49-F238E27FC236}">
                <a16:creationId xmlns:a16="http://schemas.microsoft.com/office/drawing/2014/main" xmlns="" id="{DF2C20C8-4B51-4545-9B19-D49A577D7058}"/>
              </a:ext>
            </a:extLst>
          </p:cNvPr>
          <p:cNvSpPr txBox="1"/>
          <p:nvPr/>
        </p:nvSpPr>
        <p:spPr>
          <a:xfrm>
            <a:off x="779953" y="4261944"/>
            <a:ext cx="10782723" cy="1393330"/>
          </a:xfrm>
          <a:prstGeom prst="rect">
            <a:avLst/>
          </a:prstGeom>
          <a:noFill/>
        </p:spPr>
        <p:txBody>
          <a:bodyPr wrap="square" rtlCol="0">
            <a:spAutoFit/>
          </a:bodyPr>
          <a:lstStyle/>
          <a:p>
            <a:pPr defTabSz="609585">
              <a:lnSpc>
                <a:spcPct val="120000"/>
              </a:lnSpc>
            </a:pPr>
            <a:r>
              <a:rPr lang="zh-CN" altLang="en-US" dirty="0">
                <a:solidFill>
                  <a:prstClr val="black">
                    <a:lumMod val="95000"/>
                    <a:lumOff val="5000"/>
                  </a:prstClr>
                </a:solidFill>
                <a:cs typeface="+mn-ea"/>
                <a:sym typeface="+mn-lt"/>
              </a:rPr>
              <a:t>作风建设是攻坚战，也是持久战。这么多年，作风问题我们一直在抓，但很多问题不仅没有解决、反而愈演愈烈，一些不良作风像割韭菜一样，割了一茬长一茬。症结就在于对作风问题的顽固性和反复性估计不足，缺乏常抓的韧劲、严抓的耐心，缺乏管长远、固根本的制度。反“四风”的实践说明，抓和不抓大不一样，真抓和假抓大不一样，严抓和松抓也大不一样。</a:t>
            </a:r>
          </a:p>
        </p:txBody>
      </p:sp>
      <p:sp>
        <p:nvSpPr>
          <p:cNvPr id="13" name="文本框 12">
            <a:extLst>
              <a:ext uri="{FF2B5EF4-FFF2-40B4-BE49-F238E27FC236}">
                <a16:creationId xmlns:a16="http://schemas.microsoft.com/office/drawing/2014/main" xmlns="" id="{AE311CAE-FFD6-41E8-8E5E-B166F6172E33}"/>
              </a:ext>
            </a:extLst>
          </p:cNvPr>
          <p:cNvSpPr txBox="1"/>
          <p:nvPr/>
        </p:nvSpPr>
        <p:spPr>
          <a:xfrm>
            <a:off x="4255572" y="5590047"/>
            <a:ext cx="7195923" cy="362343"/>
          </a:xfrm>
          <a:prstGeom prst="rect">
            <a:avLst/>
          </a:prstGeom>
          <a:noFill/>
        </p:spPr>
        <p:txBody>
          <a:bodyPr wrap="square" rtlCol="0">
            <a:spAutoFit/>
          </a:bodyPr>
          <a:lstStyle/>
          <a:p>
            <a:pPr algn="r" defTabSz="609585">
              <a:lnSpc>
                <a:spcPct val="120000"/>
              </a:lnSpc>
            </a:pPr>
            <a:r>
              <a:rPr lang="en-US" altLang="zh-CN" sz="1600" dirty="0">
                <a:solidFill>
                  <a:prstClr val="black">
                    <a:lumMod val="95000"/>
                    <a:lumOff val="5000"/>
                  </a:prstClr>
                </a:solidFill>
                <a:cs typeface="+mn-ea"/>
                <a:sym typeface="+mn-lt"/>
              </a:rPr>
              <a:t>——2014</a:t>
            </a:r>
            <a:r>
              <a:rPr lang="zh-CN" altLang="en-US" sz="1600" dirty="0">
                <a:solidFill>
                  <a:prstClr val="black">
                    <a:lumMod val="95000"/>
                    <a:lumOff val="5000"/>
                  </a:prstClr>
                </a:solidFill>
                <a:cs typeface="+mn-ea"/>
                <a:sym typeface="+mn-lt"/>
              </a:rPr>
              <a:t>年</a:t>
            </a:r>
            <a:r>
              <a:rPr lang="en-US" altLang="zh-CN" sz="1600" dirty="0">
                <a:solidFill>
                  <a:prstClr val="black">
                    <a:lumMod val="95000"/>
                    <a:lumOff val="5000"/>
                  </a:prstClr>
                </a:solidFill>
                <a:cs typeface="+mn-ea"/>
                <a:sym typeface="+mn-lt"/>
              </a:rPr>
              <a:t>10</a:t>
            </a:r>
            <a:r>
              <a:rPr lang="zh-CN" altLang="en-US" sz="1600" dirty="0">
                <a:solidFill>
                  <a:prstClr val="black">
                    <a:lumMod val="95000"/>
                    <a:lumOff val="5000"/>
                  </a:prstClr>
                </a:solidFill>
                <a:cs typeface="+mn-ea"/>
                <a:sym typeface="+mn-lt"/>
              </a:rPr>
              <a:t>月</a:t>
            </a:r>
            <a:r>
              <a:rPr lang="en-US" altLang="zh-CN" sz="1600" dirty="0">
                <a:solidFill>
                  <a:prstClr val="black">
                    <a:lumMod val="95000"/>
                    <a:lumOff val="5000"/>
                  </a:prstClr>
                </a:solidFill>
                <a:cs typeface="+mn-ea"/>
                <a:sym typeface="+mn-lt"/>
              </a:rPr>
              <a:t>8</a:t>
            </a:r>
            <a:r>
              <a:rPr lang="zh-CN" altLang="en-US" sz="1600" dirty="0">
                <a:solidFill>
                  <a:prstClr val="black">
                    <a:lumMod val="95000"/>
                    <a:lumOff val="5000"/>
                  </a:prstClr>
                </a:solidFill>
                <a:cs typeface="+mn-ea"/>
                <a:sym typeface="+mn-lt"/>
              </a:rPr>
              <a:t>日，习近平在党的群众路线教育实践活动总结大会上的讲话</a:t>
            </a:r>
          </a:p>
        </p:txBody>
      </p:sp>
      <p:sp>
        <p:nvSpPr>
          <p:cNvPr id="14" name="圆角矩形 6">
            <a:extLst>
              <a:ext uri="{FF2B5EF4-FFF2-40B4-BE49-F238E27FC236}">
                <a16:creationId xmlns:a16="http://schemas.microsoft.com/office/drawing/2014/main" xmlns="" id="{42F3948C-6288-4FA9-8D0D-45EAA99EB4BF}"/>
              </a:ext>
            </a:extLst>
          </p:cNvPr>
          <p:cNvSpPr/>
          <p:nvPr/>
        </p:nvSpPr>
        <p:spPr>
          <a:xfrm>
            <a:off x="4040697" y="3600715"/>
            <a:ext cx="4110607"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cs typeface="+mn-ea"/>
                <a:sym typeface="+mn-lt"/>
              </a:rPr>
              <a:t>“割韭菜”</a:t>
            </a:r>
            <a:endParaRPr lang="zh-CN" altLang="en-US" sz="2400" dirty="0">
              <a:solidFill>
                <a:prstClr val="white"/>
              </a:solidFill>
              <a:cs typeface="+mn-ea"/>
              <a:sym typeface="+mn-lt"/>
            </a:endParaRPr>
          </a:p>
        </p:txBody>
      </p:sp>
    </p:spTree>
    <p:extLst>
      <p:ext uri="{BB962C8B-B14F-4D97-AF65-F5344CB8AC3E}">
        <p14:creationId xmlns:p14="http://schemas.microsoft.com/office/powerpoint/2010/main" xmlns="" val="373644676"/>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iterate type="lt">
                                    <p:tmPct val="10000"/>
                                  </p:iterate>
                                  <p:childTnLst>
                                    <p:set>
                                      <p:cBhvr>
                                        <p:cTn id="35" dur="1" fill="hold">
                                          <p:stCondLst>
                                            <p:cond delay="0"/>
                                          </p:stCondLst>
                                        </p:cTn>
                                        <p:tgtEl>
                                          <p:spTgt spid="14"/>
                                        </p:tgtEl>
                                        <p:attrNameLst>
                                          <p:attrName>style.visibility</p:attrName>
                                        </p:attrNameLst>
                                      </p:cBhvr>
                                      <p:to>
                                        <p:strVal val="visible"/>
                                      </p:to>
                                    </p:set>
                                    <p:animEffect transition="in" filter="barn(inVertical)">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heel(1)">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anim calcmode="lin" valueType="num">
                                      <p:cBhvr>
                                        <p:cTn id="54" dur="1000" fill="hold"/>
                                        <p:tgtEl>
                                          <p:spTgt spid="13"/>
                                        </p:tgtEl>
                                        <p:attrNameLst>
                                          <p:attrName>ppt_x</p:attrName>
                                        </p:attrNameLst>
                                      </p:cBhvr>
                                      <p:tavLst>
                                        <p:tav tm="0">
                                          <p:val>
                                            <p:strVal val="#ppt_x"/>
                                          </p:val>
                                        </p:tav>
                                        <p:tav tm="100000">
                                          <p:val>
                                            <p:strVal val="#ppt_x"/>
                                          </p:val>
                                        </p:tav>
                                      </p:tavLst>
                                    </p:anim>
                                    <p:anim calcmode="lin" valueType="num">
                                      <p:cBhvr>
                                        <p:cTn id="5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6" grpId="0"/>
      <p:bldP spid="7" grpId="0" animBg="1"/>
      <p:bldP spid="9" grpId="0"/>
      <p:bldP spid="11" grpId="0" animBg="1"/>
      <p:bldP spid="12" grpId="0"/>
      <p:bldP spid="13" grpId="0"/>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629324" y="1693322"/>
            <a:ext cx="10933352" cy="1316163"/>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5" name="文本框 4"/>
          <p:cNvSpPr txBox="1"/>
          <p:nvPr/>
        </p:nvSpPr>
        <p:spPr>
          <a:xfrm>
            <a:off x="779953" y="2086455"/>
            <a:ext cx="10782723" cy="396134"/>
          </a:xfrm>
          <a:prstGeom prst="rect">
            <a:avLst/>
          </a:prstGeom>
          <a:noFill/>
        </p:spPr>
        <p:txBody>
          <a:bodyPr wrap="square" rtlCol="0">
            <a:spAutoFit/>
          </a:bodyPr>
          <a:lstStyle/>
          <a:p>
            <a:pPr defTabSz="609585">
              <a:lnSpc>
                <a:spcPct val="120000"/>
              </a:lnSpc>
            </a:pPr>
            <a:r>
              <a:rPr lang="zh-CN" altLang="en-US" dirty="0">
                <a:solidFill>
                  <a:prstClr val="black">
                    <a:lumMod val="95000"/>
                    <a:lumOff val="5000"/>
                  </a:prstClr>
                </a:solidFill>
                <a:cs typeface="+mn-ea"/>
                <a:sym typeface="+mn-lt"/>
              </a:rPr>
              <a:t>解决“四风”问题，要对准焦距、找准穴位、抓住要害，不能“走神”，不能“散光”。</a:t>
            </a:r>
          </a:p>
        </p:txBody>
      </p:sp>
      <p:sp>
        <p:nvSpPr>
          <p:cNvPr id="6" name="文本框 5"/>
          <p:cNvSpPr txBox="1"/>
          <p:nvPr/>
        </p:nvSpPr>
        <p:spPr>
          <a:xfrm>
            <a:off x="4255572" y="2523943"/>
            <a:ext cx="7195923" cy="362343"/>
          </a:xfrm>
          <a:prstGeom prst="rect">
            <a:avLst/>
          </a:prstGeom>
          <a:noFill/>
        </p:spPr>
        <p:txBody>
          <a:bodyPr wrap="square" rtlCol="0">
            <a:spAutoFit/>
          </a:bodyPr>
          <a:lstStyle/>
          <a:p>
            <a:pPr algn="r" defTabSz="609585">
              <a:lnSpc>
                <a:spcPct val="120000"/>
              </a:lnSpc>
            </a:pPr>
            <a:r>
              <a:rPr lang="en-US" altLang="zh-CN" sz="1600" dirty="0">
                <a:solidFill>
                  <a:prstClr val="black">
                    <a:lumMod val="95000"/>
                    <a:lumOff val="5000"/>
                  </a:prstClr>
                </a:solidFill>
                <a:cs typeface="+mn-ea"/>
                <a:sym typeface="+mn-lt"/>
              </a:rPr>
              <a:t>——2013</a:t>
            </a:r>
            <a:r>
              <a:rPr lang="zh-CN" altLang="en-US" sz="1600" dirty="0">
                <a:solidFill>
                  <a:prstClr val="black">
                    <a:lumMod val="95000"/>
                    <a:lumOff val="5000"/>
                  </a:prstClr>
                </a:solidFill>
                <a:cs typeface="+mn-ea"/>
                <a:sym typeface="+mn-lt"/>
              </a:rPr>
              <a:t>年</a:t>
            </a:r>
            <a:r>
              <a:rPr lang="en-US" altLang="zh-CN" sz="1600" dirty="0">
                <a:solidFill>
                  <a:prstClr val="black">
                    <a:lumMod val="95000"/>
                    <a:lumOff val="5000"/>
                  </a:prstClr>
                </a:solidFill>
                <a:cs typeface="+mn-ea"/>
                <a:sym typeface="+mn-lt"/>
              </a:rPr>
              <a:t>6</a:t>
            </a:r>
            <a:r>
              <a:rPr lang="zh-CN" altLang="en-US" sz="1600" dirty="0">
                <a:solidFill>
                  <a:prstClr val="black">
                    <a:lumMod val="95000"/>
                    <a:lumOff val="5000"/>
                  </a:prstClr>
                </a:solidFill>
                <a:cs typeface="+mn-ea"/>
                <a:sym typeface="+mn-lt"/>
              </a:rPr>
              <a:t>月</a:t>
            </a:r>
            <a:r>
              <a:rPr lang="en-US" altLang="zh-CN" sz="1600" dirty="0">
                <a:solidFill>
                  <a:prstClr val="black">
                    <a:lumMod val="95000"/>
                    <a:lumOff val="5000"/>
                  </a:prstClr>
                </a:solidFill>
                <a:cs typeface="+mn-ea"/>
                <a:sym typeface="+mn-lt"/>
              </a:rPr>
              <a:t>18</a:t>
            </a:r>
            <a:r>
              <a:rPr lang="zh-CN" altLang="en-US" sz="1600" dirty="0">
                <a:solidFill>
                  <a:prstClr val="black">
                    <a:lumMod val="95000"/>
                    <a:lumOff val="5000"/>
                  </a:prstClr>
                </a:solidFill>
                <a:cs typeface="+mn-ea"/>
                <a:sym typeface="+mn-lt"/>
              </a:rPr>
              <a:t>日，习近平在党的群众路线教育实践活动工作会议上的讲话</a:t>
            </a:r>
          </a:p>
        </p:txBody>
      </p:sp>
      <p:sp>
        <p:nvSpPr>
          <p:cNvPr id="7" name="圆角矩形 6"/>
          <p:cNvSpPr/>
          <p:nvPr/>
        </p:nvSpPr>
        <p:spPr>
          <a:xfrm>
            <a:off x="4040697" y="1425226"/>
            <a:ext cx="4110607"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cs typeface="+mn-ea"/>
                <a:sym typeface="+mn-lt"/>
              </a:rPr>
              <a:t>“走神”“散光”</a:t>
            </a:r>
            <a:endParaRPr lang="zh-CN" altLang="en-US" sz="2400" dirty="0">
              <a:solidFill>
                <a:prstClr val="white"/>
              </a:solidFill>
              <a:cs typeface="+mn-ea"/>
              <a:sym typeface="+mn-lt"/>
            </a:endParaRPr>
          </a:p>
        </p:txBody>
      </p:sp>
      <p:sp>
        <p:nvSpPr>
          <p:cNvPr id="9" name="圆角矩形 8"/>
          <p:cNvSpPr/>
          <p:nvPr/>
        </p:nvSpPr>
        <p:spPr>
          <a:xfrm>
            <a:off x="1051090" y="131832"/>
            <a:ext cx="3116382" cy="699624"/>
          </a:xfrm>
          <a:prstGeom prst="roundRect">
            <a:avLst/>
          </a:prstGeom>
          <a:noFill/>
        </p:spPr>
        <p:txBody>
          <a:bodyPr wrap="none" rtlCol="0">
            <a:spAutoFit/>
          </a:bodyPr>
          <a:lstStyle/>
          <a:p>
            <a:pPr defTabSz="609585">
              <a:lnSpc>
                <a:spcPct val="120000"/>
              </a:lnSpc>
            </a:pPr>
            <a:r>
              <a:rPr lang="zh-CN" altLang="en-US" sz="3200" b="1" dirty="0">
                <a:solidFill>
                  <a:prstClr val="white"/>
                </a:solidFill>
                <a:cs typeface="+mn-ea"/>
                <a:sym typeface="+mn-lt"/>
              </a:rPr>
              <a:t>怎么纠“四风”</a:t>
            </a:r>
          </a:p>
        </p:txBody>
      </p:sp>
      <p:sp>
        <p:nvSpPr>
          <p:cNvPr id="11" name="圆角矩形 7">
            <a:extLst>
              <a:ext uri="{FF2B5EF4-FFF2-40B4-BE49-F238E27FC236}">
                <a16:creationId xmlns:a16="http://schemas.microsoft.com/office/drawing/2014/main" xmlns="" id="{849299D0-EAD7-4570-896A-5D7C0C6DD6B7}"/>
              </a:ext>
            </a:extLst>
          </p:cNvPr>
          <p:cNvSpPr/>
          <p:nvPr/>
        </p:nvSpPr>
        <p:spPr>
          <a:xfrm>
            <a:off x="629324" y="3607554"/>
            <a:ext cx="10933352" cy="2256218"/>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12" name="文本框 11">
            <a:extLst>
              <a:ext uri="{FF2B5EF4-FFF2-40B4-BE49-F238E27FC236}">
                <a16:creationId xmlns:a16="http://schemas.microsoft.com/office/drawing/2014/main" xmlns="" id="{DF2C20C8-4B51-4545-9B19-D49A577D7058}"/>
              </a:ext>
            </a:extLst>
          </p:cNvPr>
          <p:cNvSpPr txBox="1"/>
          <p:nvPr/>
        </p:nvSpPr>
        <p:spPr>
          <a:xfrm>
            <a:off x="779953" y="4000687"/>
            <a:ext cx="10782723" cy="825482"/>
          </a:xfrm>
          <a:prstGeom prst="rect">
            <a:avLst/>
          </a:prstGeom>
          <a:noFill/>
        </p:spPr>
        <p:txBody>
          <a:bodyPr wrap="square" rtlCol="0">
            <a:spAutoFit/>
          </a:bodyPr>
          <a:lstStyle/>
          <a:p>
            <a:pPr defTabSz="609585">
              <a:lnSpc>
                <a:spcPct val="140000"/>
              </a:lnSpc>
            </a:pPr>
            <a:r>
              <a:rPr lang="zh-CN" altLang="en-US" dirty="0">
                <a:solidFill>
                  <a:prstClr val="black">
                    <a:lumMod val="85000"/>
                    <a:lumOff val="15000"/>
                  </a:prstClr>
                </a:solidFill>
                <a:cs typeface="+mn-ea"/>
                <a:sym typeface="+mn-lt"/>
              </a:rPr>
              <a:t>逆水行舟，一篙不可放缓；滴水穿石，一滴不可弃滞。各级党委要把作风建设紧紧抓在手上，持续抓好各项整改任务的落实，绝不允许出现“烂尾”工程，决不能让“四风”问题反弹回潮。</a:t>
            </a:r>
          </a:p>
        </p:txBody>
      </p:sp>
      <p:sp>
        <p:nvSpPr>
          <p:cNvPr id="13" name="文本框 12">
            <a:extLst>
              <a:ext uri="{FF2B5EF4-FFF2-40B4-BE49-F238E27FC236}">
                <a16:creationId xmlns:a16="http://schemas.microsoft.com/office/drawing/2014/main" xmlns="" id="{AE311CAE-FFD6-41E8-8E5E-B166F6172E33}"/>
              </a:ext>
            </a:extLst>
          </p:cNvPr>
          <p:cNvSpPr txBox="1"/>
          <p:nvPr/>
        </p:nvSpPr>
        <p:spPr>
          <a:xfrm>
            <a:off x="3599544" y="5328790"/>
            <a:ext cx="7851952" cy="387798"/>
          </a:xfrm>
          <a:prstGeom prst="rect">
            <a:avLst/>
          </a:prstGeom>
          <a:noFill/>
        </p:spPr>
        <p:txBody>
          <a:bodyPr wrap="square" rtlCol="0">
            <a:spAutoFit/>
          </a:bodyPr>
          <a:lstStyle/>
          <a:p>
            <a:pPr algn="r" defTabSz="609585">
              <a:lnSpc>
                <a:spcPct val="120000"/>
              </a:lnSpc>
            </a:pPr>
            <a:r>
              <a:rPr lang="zh-CN" altLang="en-US" sz="1600" dirty="0">
                <a:solidFill>
                  <a:prstClr val="black">
                    <a:lumMod val="95000"/>
                    <a:lumOff val="5000"/>
                  </a:prstClr>
                </a:solidFill>
                <a:cs typeface="+mn-ea"/>
                <a:sym typeface="+mn-lt"/>
              </a:rPr>
              <a:t>　　</a:t>
            </a:r>
            <a:r>
              <a:rPr lang="en-US" altLang="zh-CN" sz="1600" dirty="0">
                <a:solidFill>
                  <a:prstClr val="black">
                    <a:lumMod val="95000"/>
                    <a:lumOff val="5000"/>
                  </a:prstClr>
                </a:solidFill>
                <a:cs typeface="+mn-ea"/>
                <a:sym typeface="+mn-lt"/>
              </a:rPr>
              <a:t>——2014</a:t>
            </a:r>
            <a:r>
              <a:rPr lang="zh-CN" altLang="en-US" sz="1600" dirty="0">
                <a:solidFill>
                  <a:prstClr val="black">
                    <a:lumMod val="95000"/>
                    <a:lumOff val="5000"/>
                  </a:prstClr>
                </a:solidFill>
                <a:cs typeface="+mn-ea"/>
                <a:sym typeface="+mn-lt"/>
              </a:rPr>
              <a:t>年</a:t>
            </a:r>
            <a:r>
              <a:rPr lang="en-US" altLang="zh-CN" sz="1600" dirty="0">
                <a:solidFill>
                  <a:prstClr val="black">
                    <a:lumMod val="95000"/>
                    <a:lumOff val="5000"/>
                  </a:prstClr>
                </a:solidFill>
                <a:cs typeface="+mn-ea"/>
                <a:sym typeface="+mn-lt"/>
              </a:rPr>
              <a:t>10</a:t>
            </a:r>
            <a:r>
              <a:rPr lang="zh-CN" altLang="en-US" sz="1600" dirty="0">
                <a:solidFill>
                  <a:prstClr val="black">
                    <a:lumMod val="95000"/>
                    <a:lumOff val="5000"/>
                  </a:prstClr>
                </a:solidFill>
                <a:cs typeface="+mn-ea"/>
                <a:sym typeface="+mn-lt"/>
              </a:rPr>
              <a:t>月</a:t>
            </a:r>
            <a:r>
              <a:rPr lang="en-US" altLang="zh-CN" sz="1600" dirty="0">
                <a:solidFill>
                  <a:prstClr val="black">
                    <a:lumMod val="95000"/>
                    <a:lumOff val="5000"/>
                  </a:prstClr>
                </a:solidFill>
                <a:cs typeface="+mn-ea"/>
                <a:sym typeface="+mn-lt"/>
              </a:rPr>
              <a:t>8</a:t>
            </a:r>
            <a:r>
              <a:rPr lang="zh-CN" altLang="en-US" sz="1600" dirty="0">
                <a:solidFill>
                  <a:prstClr val="black">
                    <a:lumMod val="95000"/>
                    <a:lumOff val="5000"/>
                  </a:prstClr>
                </a:solidFill>
                <a:cs typeface="+mn-ea"/>
                <a:sym typeface="+mn-lt"/>
              </a:rPr>
              <a:t>日，习近平在党的群众路线教育实践活动总结大会上的讲话</a:t>
            </a:r>
          </a:p>
        </p:txBody>
      </p:sp>
      <p:sp>
        <p:nvSpPr>
          <p:cNvPr id="14" name="圆角矩形 6">
            <a:extLst>
              <a:ext uri="{FF2B5EF4-FFF2-40B4-BE49-F238E27FC236}">
                <a16:creationId xmlns:a16="http://schemas.microsoft.com/office/drawing/2014/main" xmlns="" id="{42F3948C-6288-4FA9-8D0D-45EAA99EB4BF}"/>
              </a:ext>
            </a:extLst>
          </p:cNvPr>
          <p:cNvSpPr/>
          <p:nvPr/>
        </p:nvSpPr>
        <p:spPr>
          <a:xfrm>
            <a:off x="4040697" y="3339458"/>
            <a:ext cx="4110607"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cs typeface="+mn-ea"/>
                <a:sym typeface="+mn-lt"/>
              </a:rPr>
              <a:t>“烂尾”工程</a:t>
            </a:r>
            <a:endParaRPr lang="zh-CN" altLang="en-US" sz="2400" dirty="0">
              <a:solidFill>
                <a:prstClr val="white"/>
              </a:solidFill>
              <a:cs typeface="+mn-ea"/>
              <a:sym typeface="+mn-lt"/>
            </a:endParaRPr>
          </a:p>
        </p:txBody>
      </p:sp>
    </p:spTree>
    <p:extLst>
      <p:ext uri="{BB962C8B-B14F-4D97-AF65-F5344CB8AC3E}">
        <p14:creationId xmlns:p14="http://schemas.microsoft.com/office/powerpoint/2010/main" xmlns="" val="180005866"/>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iterate type="lt">
                                    <p:tmPct val="10000"/>
                                  </p:iterate>
                                  <p:childTnLst>
                                    <p:set>
                                      <p:cBhvr>
                                        <p:cTn id="35" dur="1" fill="hold">
                                          <p:stCondLst>
                                            <p:cond delay="0"/>
                                          </p:stCondLst>
                                        </p:cTn>
                                        <p:tgtEl>
                                          <p:spTgt spid="14"/>
                                        </p:tgtEl>
                                        <p:attrNameLst>
                                          <p:attrName>style.visibility</p:attrName>
                                        </p:attrNameLst>
                                      </p:cBhvr>
                                      <p:to>
                                        <p:strVal val="visible"/>
                                      </p:to>
                                    </p:set>
                                    <p:animEffect transition="in" filter="barn(inVertical)">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heel(1)">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anim calcmode="lin" valueType="num">
                                      <p:cBhvr>
                                        <p:cTn id="54" dur="1000" fill="hold"/>
                                        <p:tgtEl>
                                          <p:spTgt spid="13"/>
                                        </p:tgtEl>
                                        <p:attrNameLst>
                                          <p:attrName>ppt_x</p:attrName>
                                        </p:attrNameLst>
                                      </p:cBhvr>
                                      <p:tavLst>
                                        <p:tav tm="0">
                                          <p:val>
                                            <p:strVal val="#ppt_x"/>
                                          </p:val>
                                        </p:tav>
                                        <p:tav tm="100000">
                                          <p:val>
                                            <p:strVal val="#ppt_x"/>
                                          </p:val>
                                        </p:tav>
                                      </p:tavLst>
                                    </p:anim>
                                    <p:anim calcmode="lin" valueType="num">
                                      <p:cBhvr>
                                        <p:cTn id="5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6" grpId="0"/>
      <p:bldP spid="7" grpId="0" animBg="1"/>
      <p:bldP spid="9" grpId="0"/>
      <p:bldP spid="11" grpId="0" animBg="1"/>
      <p:bldP spid="12" grpId="0"/>
      <p:bldP spid="13" grpId="0"/>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1277254"/>
            <a:ext cx="12192000" cy="4818743"/>
          </a:xfrm>
          <a:prstGeom prst="rect">
            <a:avLst/>
          </a:prstGeom>
          <a:solidFill>
            <a:schemeClr val="bg1">
              <a:alpha val="64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31">
            <a:extLst>
              <a:ext uri="{FF2B5EF4-FFF2-40B4-BE49-F238E27FC236}">
                <a16:creationId xmlns:a16="http://schemas.microsoft.com/office/drawing/2014/main" xmlns="" id="{BD820473-D11B-4AA6-8AF1-C980CB253C87}"/>
              </a:ext>
            </a:extLst>
          </p:cNvPr>
          <p:cNvSpPr/>
          <p:nvPr/>
        </p:nvSpPr>
        <p:spPr>
          <a:xfrm>
            <a:off x="1325212" y="2782652"/>
            <a:ext cx="9542745" cy="2979189"/>
          </a:xfrm>
          <a:prstGeom prst="roundRect">
            <a:avLst/>
          </a:prstGeom>
          <a:noFill/>
          <a:ln w="12700" cap="flat" cmpd="sng" algn="ctr">
            <a:solidFill>
              <a:srgbClr val="C00000"/>
            </a:solidFill>
            <a:prstDash val="solid"/>
            <a:miter lim="800000"/>
          </a:ln>
          <a:effectLst/>
        </p:spPr>
        <p:txBody>
          <a:bodyPr rtlCol="0" anchor="ctr"/>
          <a:lstStyle/>
          <a:p>
            <a:pPr algn="ctr" defTabSz="1828120">
              <a:defRPr/>
            </a:pPr>
            <a:endParaRPr lang="zh-CN" altLang="en-US" sz="4800" kern="0">
              <a:solidFill>
                <a:srgbClr val="FFFFFF"/>
              </a:solidFill>
              <a:latin typeface="Arial" panose="020F0502020204030204"/>
              <a:ea typeface="微软雅黑"/>
              <a:cs typeface="+mn-ea"/>
              <a:sym typeface="+mn-lt"/>
            </a:endParaRPr>
          </a:p>
        </p:txBody>
      </p:sp>
      <p:sp>
        <p:nvSpPr>
          <p:cNvPr id="8" name="双括号 7">
            <a:extLst>
              <a:ext uri="{FF2B5EF4-FFF2-40B4-BE49-F238E27FC236}">
                <a16:creationId xmlns:a16="http://schemas.microsoft.com/office/drawing/2014/main" xmlns="" id="{EBBCE4D3-52D2-4246-9426-4EEBAE043D46}"/>
              </a:ext>
            </a:extLst>
          </p:cNvPr>
          <p:cNvSpPr/>
          <p:nvPr/>
        </p:nvSpPr>
        <p:spPr>
          <a:xfrm>
            <a:off x="1248724" y="2693604"/>
            <a:ext cx="9694552" cy="3164223"/>
          </a:xfrm>
          <a:prstGeom prst="bracketPair">
            <a:avLst/>
          </a:prstGeom>
          <a:noFill/>
          <a:ln w="6350" cap="flat" cmpd="sng" algn="ctr">
            <a:solidFill>
              <a:srgbClr val="C00000"/>
            </a:solidFill>
            <a:prstDash val="solid"/>
            <a:miter lim="800000"/>
          </a:ln>
          <a:effectLst/>
        </p:spPr>
        <p:txBody>
          <a:bodyPr rtlCol="0" anchor="ctr"/>
          <a:lstStyle/>
          <a:p>
            <a:pPr algn="ctr" defTabSz="1828120">
              <a:defRPr/>
            </a:pPr>
            <a:endParaRPr lang="zh-CN" altLang="en-US" sz="4800" kern="0">
              <a:solidFill>
                <a:srgbClr val="7F7F7F"/>
              </a:solidFill>
              <a:latin typeface="Arial" panose="020F0502020204030204"/>
              <a:ea typeface="微软雅黑"/>
              <a:cs typeface="+mn-ea"/>
              <a:sym typeface="+mn-lt"/>
            </a:endParaRPr>
          </a:p>
        </p:txBody>
      </p:sp>
      <p:sp>
        <p:nvSpPr>
          <p:cNvPr id="10" name="TextBox 18">
            <a:extLst>
              <a:ext uri="{FF2B5EF4-FFF2-40B4-BE49-F238E27FC236}">
                <a16:creationId xmlns:a16="http://schemas.microsoft.com/office/drawing/2014/main" xmlns="" id="{A0DC7CE8-F6D2-41AC-87EE-04B238CAC6E0}"/>
              </a:ext>
            </a:extLst>
          </p:cNvPr>
          <p:cNvSpPr>
            <a:spLocks noChangeArrowheads="1"/>
          </p:cNvSpPr>
          <p:nvPr/>
        </p:nvSpPr>
        <p:spPr bwMode="auto">
          <a:xfrm>
            <a:off x="2088504" y="1541109"/>
            <a:ext cx="2132908" cy="1107971"/>
          </a:xfrm>
          <a:prstGeom prst="rect">
            <a:avLst/>
          </a:prstGeom>
          <a:noFill/>
          <a:ln w="9525">
            <a:noFill/>
            <a:bevel/>
          </a:ln>
        </p:spPr>
        <p:txBody>
          <a:bodyPr wrap="none" lIns="121896" tIns="60948" rIns="121896" bIns="60948">
            <a:spAutoFit/>
          </a:bodyPr>
          <a:lstStyle/>
          <a:p>
            <a:pPr algn="ctr" defTabSz="609585">
              <a:defRPr/>
            </a:pPr>
            <a:r>
              <a:rPr lang="zh-CN" altLang="en-US" sz="6400" b="1" dirty="0">
                <a:gradFill>
                  <a:gsLst>
                    <a:gs pos="917">
                      <a:srgbClr val="FFC000"/>
                    </a:gs>
                    <a:gs pos="28000">
                      <a:srgbClr val="FF0000"/>
                    </a:gs>
                    <a:gs pos="62000">
                      <a:srgbClr val="C00000"/>
                    </a:gs>
                    <a:gs pos="99083">
                      <a:srgbClr val="FFC000"/>
                    </a:gs>
                    <a:gs pos="79000">
                      <a:srgbClr val="FF0000"/>
                    </a:gs>
                  </a:gsLst>
                  <a:lin ang="2700000" scaled="0"/>
                </a:gradFill>
                <a:effectLst>
                  <a:outerShdw blurRad="38100" dist="38100" dir="2700000" algn="tl">
                    <a:srgbClr val="000000">
                      <a:alpha val="43137"/>
                    </a:srgbClr>
                  </a:outerShdw>
                </a:effectLst>
                <a:latin typeface="+mj-ea"/>
                <a:ea typeface="+mj-ea"/>
                <a:cs typeface="+mn-ea"/>
                <a:sym typeface="+mn-lt"/>
              </a:rPr>
              <a:t>目 录</a:t>
            </a:r>
          </a:p>
        </p:txBody>
      </p:sp>
      <p:sp>
        <p:nvSpPr>
          <p:cNvPr id="11" name="前言">
            <a:extLst>
              <a:ext uri="{FF2B5EF4-FFF2-40B4-BE49-F238E27FC236}">
                <a16:creationId xmlns:a16="http://schemas.microsoft.com/office/drawing/2014/main" xmlns="" id="{51C7D291-80D5-4112-8A38-ACA978276FD5}"/>
              </a:ext>
            </a:extLst>
          </p:cNvPr>
          <p:cNvSpPr>
            <a:spLocks noChangeArrowheads="1"/>
          </p:cNvSpPr>
          <p:nvPr/>
        </p:nvSpPr>
        <p:spPr bwMode="auto">
          <a:xfrm>
            <a:off x="4145033" y="2055957"/>
            <a:ext cx="1979019" cy="553974"/>
          </a:xfrm>
          <a:prstGeom prst="rect">
            <a:avLst/>
          </a:prstGeom>
          <a:noFill/>
          <a:ln w="9525">
            <a:noFill/>
            <a:bevel/>
          </a:ln>
        </p:spPr>
        <p:txBody>
          <a:bodyPr wrap="none" lIns="121896" tIns="60948" rIns="121896" bIns="60948">
            <a:spAutoFit/>
          </a:bodyPr>
          <a:lstStyle/>
          <a:p>
            <a:pPr algn="ctr" defTabSz="1828120"/>
            <a:r>
              <a:rPr lang="en-US" altLang="zh-CN" sz="2800" b="1" dirty="0">
                <a:gradFill>
                  <a:gsLst>
                    <a:gs pos="917">
                      <a:srgbClr val="FFC000"/>
                    </a:gs>
                    <a:gs pos="28000">
                      <a:srgbClr val="FF0000"/>
                    </a:gs>
                    <a:gs pos="62000">
                      <a:srgbClr val="C00000"/>
                    </a:gs>
                    <a:gs pos="99083">
                      <a:srgbClr val="FFC000"/>
                    </a:gs>
                    <a:gs pos="79000">
                      <a:srgbClr val="FF0000"/>
                    </a:gs>
                  </a:gsLst>
                  <a:lin ang="2700000" scaled="0"/>
                </a:gradFill>
                <a:effectLst>
                  <a:outerShdw blurRad="38100" dist="38100" dir="2700000" algn="tl">
                    <a:srgbClr val="000000">
                      <a:alpha val="43137"/>
                    </a:srgbClr>
                  </a:outerShdw>
                </a:effectLst>
                <a:latin typeface="+mj-ea"/>
                <a:ea typeface="+mj-ea"/>
                <a:cs typeface="+mn-ea"/>
                <a:sym typeface="+mn-lt"/>
              </a:rPr>
              <a:t> Contents</a:t>
            </a:r>
            <a:endParaRPr lang="en-US" altLang="zh-CN" sz="3200" b="1" dirty="0">
              <a:gradFill>
                <a:gsLst>
                  <a:gs pos="917">
                    <a:srgbClr val="FFC000"/>
                  </a:gs>
                  <a:gs pos="28000">
                    <a:srgbClr val="FF0000"/>
                  </a:gs>
                  <a:gs pos="62000">
                    <a:srgbClr val="C00000"/>
                  </a:gs>
                  <a:gs pos="99083">
                    <a:srgbClr val="FFC000"/>
                  </a:gs>
                  <a:gs pos="79000">
                    <a:srgbClr val="FF0000"/>
                  </a:gs>
                </a:gsLst>
                <a:lin ang="2700000" scaled="0"/>
              </a:gradFill>
              <a:effectLst>
                <a:outerShdw blurRad="38100" dist="38100" dir="2700000" algn="tl">
                  <a:srgbClr val="000000">
                    <a:alpha val="43137"/>
                  </a:srgbClr>
                </a:outerShdw>
              </a:effectLst>
              <a:latin typeface="+mj-ea"/>
              <a:ea typeface="+mj-ea"/>
              <a:cs typeface="+mn-ea"/>
              <a:sym typeface="+mn-lt"/>
            </a:endParaRPr>
          </a:p>
        </p:txBody>
      </p:sp>
      <p:grpSp>
        <p:nvGrpSpPr>
          <p:cNvPr id="14" name="组合 13">
            <a:extLst>
              <a:ext uri="{FF2B5EF4-FFF2-40B4-BE49-F238E27FC236}">
                <a16:creationId xmlns:a16="http://schemas.microsoft.com/office/drawing/2014/main" xmlns="" id="{11C1602E-7ADE-4089-A3CE-B186BD331F3E}"/>
              </a:ext>
            </a:extLst>
          </p:cNvPr>
          <p:cNvGrpSpPr/>
          <p:nvPr/>
        </p:nvGrpSpPr>
        <p:grpSpPr>
          <a:xfrm>
            <a:off x="1552261" y="3036575"/>
            <a:ext cx="4543739" cy="593216"/>
            <a:chOff x="2345310" y="1915887"/>
            <a:chExt cx="4860000" cy="720000"/>
          </a:xfrm>
        </p:grpSpPr>
        <p:sp>
          <p:nvSpPr>
            <p:cNvPr id="15" name="矩形: 圆角 14">
              <a:extLst>
                <a:ext uri="{FF2B5EF4-FFF2-40B4-BE49-F238E27FC236}">
                  <a16:creationId xmlns:a16="http://schemas.microsoft.com/office/drawing/2014/main" xmlns="" id="{49F3AF6B-AA79-4B6A-8A18-42394FCE58C8}"/>
                </a:ext>
              </a:extLst>
            </p:cNvPr>
            <p:cNvSpPr/>
            <p:nvPr/>
          </p:nvSpPr>
          <p:spPr>
            <a:xfrm>
              <a:off x="2345310" y="1915887"/>
              <a:ext cx="4860000" cy="720000"/>
            </a:xfrm>
            <a:prstGeom prst="roundRect">
              <a:avLst>
                <a:gd name="adj" fmla="val 50000"/>
              </a:avLst>
            </a:pr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zh-CN" altLang="en-US" sz="1351">
                <a:solidFill>
                  <a:prstClr val="white"/>
                </a:solidFill>
                <a:latin typeface="Arial" panose="020F0502020204030204"/>
                <a:ea typeface="微软雅黑"/>
                <a:cs typeface="+mn-ea"/>
                <a:sym typeface="+mn-lt"/>
              </a:endParaRPr>
            </a:p>
          </p:txBody>
        </p:sp>
        <p:sp>
          <p:nvSpPr>
            <p:cNvPr id="16" name="文本框 15">
              <a:extLst>
                <a:ext uri="{FF2B5EF4-FFF2-40B4-BE49-F238E27FC236}">
                  <a16:creationId xmlns:a16="http://schemas.microsoft.com/office/drawing/2014/main" xmlns="" id="{442B1163-405A-425A-9D32-5AA9DB4D9F26}"/>
                </a:ext>
              </a:extLst>
            </p:cNvPr>
            <p:cNvSpPr txBox="1"/>
            <p:nvPr/>
          </p:nvSpPr>
          <p:spPr>
            <a:xfrm>
              <a:off x="3647528" y="2045055"/>
              <a:ext cx="2255563" cy="560334"/>
            </a:xfrm>
            <a:prstGeom prst="rect">
              <a:avLst/>
            </a:prstGeom>
            <a:noFill/>
          </p:spPr>
          <p:txBody>
            <a:bodyPr wrap="none" rtlCol="0">
              <a:spAutoFit/>
            </a:bodyPr>
            <a:lstStyle/>
            <a:p>
              <a:pPr algn="ctr" defTabSz="609585"/>
              <a:r>
                <a:rPr lang="zh-CN" altLang="en-US" sz="2400" b="1" dirty="0">
                  <a:solidFill>
                    <a:srgbClr val="C00000"/>
                  </a:solidFill>
                  <a:latin typeface="Arial" panose="020F0502020204030204"/>
                  <a:ea typeface="微软雅黑"/>
                  <a:cs typeface="+mn-ea"/>
                  <a:sym typeface="+mn-lt"/>
                </a:rPr>
                <a:t>纠“四风”内容</a:t>
              </a:r>
            </a:p>
          </p:txBody>
        </p:sp>
      </p:grpSp>
      <p:grpSp>
        <p:nvGrpSpPr>
          <p:cNvPr id="18" name="组合 17">
            <a:extLst>
              <a:ext uri="{FF2B5EF4-FFF2-40B4-BE49-F238E27FC236}">
                <a16:creationId xmlns:a16="http://schemas.microsoft.com/office/drawing/2014/main" xmlns="" id="{BE4460D8-6002-41CF-8517-86D80D082EFF}"/>
              </a:ext>
            </a:extLst>
          </p:cNvPr>
          <p:cNvGrpSpPr/>
          <p:nvPr/>
        </p:nvGrpSpPr>
        <p:grpSpPr>
          <a:xfrm>
            <a:off x="1552261" y="3937370"/>
            <a:ext cx="4543739" cy="593216"/>
            <a:chOff x="2345310" y="1915887"/>
            <a:chExt cx="4860000" cy="720000"/>
          </a:xfrm>
        </p:grpSpPr>
        <p:sp>
          <p:nvSpPr>
            <p:cNvPr id="19" name="矩形: 圆角 18">
              <a:extLst>
                <a:ext uri="{FF2B5EF4-FFF2-40B4-BE49-F238E27FC236}">
                  <a16:creationId xmlns:a16="http://schemas.microsoft.com/office/drawing/2014/main" xmlns="" id="{8C304245-5FCB-4B8B-8303-439C89CA114E}"/>
                </a:ext>
              </a:extLst>
            </p:cNvPr>
            <p:cNvSpPr/>
            <p:nvPr/>
          </p:nvSpPr>
          <p:spPr>
            <a:xfrm>
              <a:off x="2345310" y="1915887"/>
              <a:ext cx="4860000" cy="720000"/>
            </a:xfrm>
            <a:prstGeom prst="roundRect">
              <a:avLst>
                <a:gd name="adj" fmla="val 50000"/>
              </a:avLst>
            </a:pr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zh-CN" altLang="en-US" sz="1351">
                <a:solidFill>
                  <a:prstClr val="white"/>
                </a:solidFill>
                <a:latin typeface="Arial" panose="020F0502020204030204"/>
                <a:ea typeface="微软雅黑"/>
                <a:cs typeface="+mn-ea"/>
                <a:sym typeface="+mn-lt"/>
              </a:endParaRPr>
            </a:p>
          </p:txBody>
        </p:sp>
        <p:sp>
          <p:nvSpPr>
            <p:cNvPr id="20" name="文本框 19">
              <a:extLst>
                <a:ext uri="{FF2B5EF4-FFF2-40B4-BE49-F238E27FC236}">
                  <a16:creationId xmlns:a16="http://schemas.microsoft.com/office/drawing/2014/main" xmlns="" id="{5F2707EC-CDD3-437F-88D7-25CEA58D09D5}"/>
                </a:ext>
              </a:extLst>
            </p:cNvPr>
            <p:cNvSpPr txBox="1"/>
            <p:nvPr/>
          </p:nvSpPr>
          <p:spPr>
            <a:xfrm>
              <a:off x="3202351" y="2045055"/>
              <a:ext cx="3145917" cy="560334"/>
            </a:xfrm>
            <a:prstGeom prst="rect">
              <a:avLst/>
            </a:prstGeom>
            <a:noFill/>
          </p:spPr>
          <p:txBody>
            <a:bodyPr wrap="none" rtlCol="0">
              <a:spAutoFit/>
            </a:bodyPr>
            <a:lstStyle/>
            <a:p>
              <a:pPr algn="ctr" defTabSz="609585"/>
              <a:r>
                <a:rPr lang="zh-CN" altLang="en-US" sz="2400" b="1" dirty="0">
                  <a:solidFill>
                    <a:srgbClr val="C00000"/>
                  </a:solidFill>
                  <a:latin typeface="Arial" panose="020F0502020204030204"/>
                  <a:ea typeface="微软雅黑"/>
                  <a:cs typeface="+mn-ea"/>
                  <a:sym typeface="+mn-lt"/>
                </a:rPr>
                <a:t>为什么要聚焦“四风”</a:t>
              </a:r>
            </a:p>
          </p:txBody>
        </p:sp>
      </p:grpSp>
      <p:grpSp>
        <p:nvGrpSpPr>
          <p:cNvPr id="22" name="组合 21">
            <a:extLst>
              <a:ext uri="{FF2B5EF4-FFF2-40B4-BE49-F238E27FC236}">
                <a16:creationId xmlns:a16="http://schemas.microsoft.com/office/drawing/2014/main" xmlns="" id="{3C901424-7BA9-449D-8FFD-0F403D2F2A93}"/>
              </a:ext>
            </a:extLst>
          </p:cNvPr>
          <p:cNvGrpSpPr/>
          <p:nvPr/>
        </p:nvGrpSpPr>
        <p:grpSpPr>
          <a:xfrm>
            <a:off x="1552260" y="4817740"/>
            <a:ext cx="4543739" cy="619239"/>
            <a:chOff x="2345310" y="1915887"/>
            <a:chExt cx="4860000" cy="720000"/>
          </a:xfrm>
        </p:grpSpPr>
        <p:sp>
          <p:nvSpPr>
            <p:cNvPr id="23" name="矩形: 圆角 22">
              <a:extLst>
                <a:ext uri="{FF2B5EF4-FFF2-40B4-BE49-F238E27FC236}">
                  <a16:creationId xmlns:a16="http://schemas.microsoft.com/office/drawing/2014/main" xmlns="" id="{1B81AA58-5B08-4492-A448-9F5960D3E4F7}"/>
                </a:ext>
              </a:extLst>
            </p:cNvPr>
            <p:cNvSpPr/>
            <p:nvPr/>
          </p:nvSpPr>
          <p:spPr>
            <a:xfrm>
              <a:off x="2345310" y="1915887"/>
              <a:ext cx="4860000" cy="720000"/>
            </a:xfrm>
            <a:prstGeom prst="roundRect">
              <a:avLst>
                <a:gd name="adj" fmla="val 50000"/>
              </a:avLst>
            </a:pr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zh-CN" altLang="en-US" sz="1351">
                <a:solidFill>
                  <a:prstClr val="white"/>
                </a:solidFill>
                <a:latin typeface="Arial" panose="020F0502020204030204"/>
                <a:ea typeface="微软雅黑"/>
                <a:cs typeface="+mn-ea"/>
                <a:sym typeface="+mn-lt"/>
              </a:endParaRPr>
            </a:p>
          </p:txBody>
        </p:sp>
        <p:sp>
          <p:nvSpPr>
            <p:cNvPr id="24" name="文本框 23">
              <a:extLst>
                <a:ext uri="{FF2B5EF4-FFF2-40B4-BE49-F238E27FC236}">
                  <a16:creationId xmlns:a16="http://schemas.microsoft.com/office/drawing/2014/main" xmlns="" id="{C7938F3C-79F2-41AA-91E2-74FCFF10DC4D}"/>
                </a:ext>
              </a:extLst>
            </p:cNvPr>
            <p:cNvSpPr txBox="1"/>
            <p:nvPr/>
          </p:nvSpPr>
          <p:spPr>
            <a:xfrm>
              <a:off x="3350743" y="2045054"/>
              <a:ext cx="2849132" cy="536786"/>
            </a:xfrm>
            <a:prstGeom prst="rect">
              <a:avLst/>
            </a:prstGeom>
            <a:noFill/>
          </p:spPr>
          <p:txBody>
            <a:bodyPr wrap="none" rtlCol="0">
              <a:spAutoFit/>
            </a:bodyPr>
            <a:lstStyle/>
            <a:p>
              <a:pPr algn="ctr" defTabSz="609585"/>
              <a:r>
                <a:rPr lang="zh-CN" altLang="en-US" sz="2400" b="1" dirty="0">
                  <a:solidFill>
                    <a:srgbClr val="C00000"/>
                  </a:solidFill>
                  <a:latin typeface="Arial" panose="020F0502020204030204"/>
                  <a:ea typeface="微软雅黑"/>
                  <a:cs typeface="+mn-ea"/>
                  <a:sym typeface="+mn-lt"/>
                </a:rPr>
                <a:t>纠“四风”学习要求</a:t>
              </a:r>
            </a:p>
          </p:txBody>
        </p:sp>
      </p:grpSp>
      <p:grpSp>
        <p:nvGrpSpPr>
          <p:cNvPr id="26" name="组合 25">
            <a:extLst>
              <a:ext uri="{FF2B5EF4-FFF2-40B4-BE49-F238E27FC236}">
                <a16:creationId xmlns:a16="http://schemas.microsoft.com/office/drawing/2014/main" xmlns="" id="{BEC8AD50-79BE-4C5A-A674-AC5680D980D3}"/>
              </a:ext>
            </a:extLst>
          </p:cNvPr>
          <p:cNvGrpSpPr/>
          <p:nvPr/>
        </p:nvGrpSpPr>
        <p:grpSpPr>
          <a:xfrm>
            <a:off x="6387928" y="3036575"/>
            <a:ext cx="4226536" cy="561245"/>
            <a:chOff x="2345310" y="1915887"/>
            <a:chExt cx="4860000" cy="720000"/>
          </a:xfrm>
        </p:grpSpPr>
        <p:sp>
          <p:nvSpPr>
            <p:cNvPr id="27" name="矩形: 圆角 26">
              <a:extLst>
                <a:ext uri="{FF2B5EF4-FFF2-40B4-BE49-F238E27FC236}">
                  <a16:creationId xmlns:a16="http://schemas.microsoft.com/office/drawing/2014/main" xmlns="" id="{D734D1F0-81D7-4DC9-87F1-D22A707B3B16}"/>
                </a:ext>
              </a:extLst>
            </p:cNvPr>
            <p:cNvSpPr/>
            <p:nvPr/>
          </p:nvSpPr>
          <p:spPr>
            <a:xfrm>
              <a:off x="2345310" y="1915887"/>
              <a:ext cx="4860000" cy="720000"/>
            </a:xfrm>
            <a:prstGeom prst="roundRect">
              <a:avLst>
                <a:gd name="adj" fmla="val 50000"/>
              </a:avLst>
            </a:pr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zh-CN" altLang="en-US" sz="1351">
                <a:solidFill>
                  <a:prstClr val="white"/>
                </a:solidFill>
                <a:latin typeface="Arial" panose="020F0502020204030204"/>
                <a:ea typeface="微软雅黑"/>
                <a:cs typeface="+mn-ea"/>
                <a:sym typeface="+mn-lt"/>
              </a:endParaRPr>
            </a:p>
          </p:txBody>
        </p:sp>
        <p:sp>
          <p:nvSpPr>
            <p:cNvPr id="28" name="文本框 27">
              <a:extLst>
                <a:ext uri="{FF2B5EF4-FFF2-40B4-BE49-F238E27FC236}">
                  <a16:creationId xmlns:a16="http://schemas.microsoft.com/office/drawing/2014/main" xmlns="" id="{AE37FD62-8D6D-4EEB-B76D-7F8202F337D6}"/>
                </a:ext>
              </a:extLst>
            </p:cNvPr>
            <p:cNvSpPr txBox="1"/>
            <p:nvPr/>
          </p:nvSpPr>
          <p:spPr>
            <a:xfrm>
              <a:off x="2474838" y="2029665"/>
              <a:ext cx="4600939" cy="592253"/>
            </a:xfrm>
            <a:prstGeom prst="rect">
              <a:avLst/>
            </a:prstGeom>
            <a:noFill/>
          </p:spPr>
          <p:txBody>
            <a:bodyPr wrap="square" rtlCol="0">
              <a:spAutoFit/>
            </a:bodyPr>
            <a:lstStyle/>
            <a:p>
              <a:pPr algn="ctr" defTabSz="609585"/>
              <a:r>
                <a:rPr lang="zh-CN" altLang="en-US" sz="2400" b="1" dirty="0">
                  <a:solidFill>
                    <a:srgbClr val="C00000"/>
                  </a:solidFill>
                  <a:latin typeface="Arial" panose="020F0502020204030204"/>
                  <a:ea typeface="微软雅黑"/>
                  <a:cs typeface="+mn-ea"/>
                  <a:sym typeface="+mn-lt"/>
                </a:rPr>
                <a:t>怎么纠“四风”</a:t>
              </a:r>
            </a:p>
          </p:txBody>
        </p:sp>
      </p:grpSp>
      <p:grpSp>
        <p:nvGrpSpPr>
          <p:cNvPr id="30" name="组合 29">
            <a:extLst>
              <a:ext uri="{FF2B5EF4-FFF2-40B4-BE49-F238E27FC236}">
                <a16:creationId xmlns:a16="http://schemas.microsoft.com/office/drawing/2014/main" xmlns="" id="{64AFAF38-683E-49E2-ACEA-28BCDE97E412}"/>
              </a:ext>
            </a:extLst>
          </p:cNvPr>
          <p:cNvGrpSpPr/>
          <p:nvPr/>
        </p:nvGrpSpPr>
        <p:grpSpPr>
          <a:xfrm>
            <a:off x="6436599" y="3851732"/>
            <a:ext cx="4226536" cy="593216"/>
            <a:chOff x="2345310" y="1915887"/>
            <a:chExt cx="4860000" cy="720000"/>
          </a:xfrm>
        </p:grpSpPr>
        <p:sp>
          <p:nvSpPr>
            <p:cNvPr id="31" name="矩形: 圆角 30">
              <a:extLst>
                <a:ext uri="{FF2B5EF4-FFF2-40B4-BE49-F238E27FC236}">
                  <a16:creationId xmlns:a16="http://schemas.microsoft.com/office/drawing/2014/main" xmlns="" id="{2143D723-A909-4D51-9EFB-4F61657EB444}"/>
                </a:ext>
              </a:extLst>
            </p:cNvPr>
            <p:cNvSpPr/>
            <p:nvPr/>
          </p:nvSpPr>
          <p:spPr>
            <a:xfrm>
              <a:off x="2345310" y="1915887"/>
              <a:ext cx="4860000" cy="720000"/>
            </a:xfrm>
            <a:prstGeom prst="roundRect">
              <a:avLst>
                <a:gd name="adj" fmla="val 50000"/>
              </a:avLst>
            </a:pr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zh-CN" altLang="en-US" sz="1351">
                <a:solidFill>
                  <a:prstClr val="white"/>
                </a:solidFill>
                <a:latin typeface="Arial" panose="020F0502020204030204"/>
                <a:ea typeface="微软雅黑"/>
                <a:cs typeface="+mn-ea"/>
                <a:sym typeface="+mn-lt"/>
              </a:endParaRPr>
            </a:p>
          </p:txBody>
        </p:sp>
        <p:sp>
          <p:nvSpPr>
            <p:cNvPr id="32" name="文本框 31">
              <a:extLst>
                <a:ext uri="{FF2B5EF4-FFF2-40B4-BE49-F238E27FC236}">
                  <a16:creationId xmlns:a16="http://schemas.microsoft.com/office/drawing/2014/main" xmlns="" id="{85E5C5B9-25F0-4080-8FA7-FCDACEE8A0A9}"/>
                </a:ext>
              </a:extLst>
            </p:cNvPr>
            <p:cNvSpPr txBox="1"/>
            <p:nvPr/>
          </p:nvSpPr>
          <p:spPr>
            <a:xfrm>
              <a:off x="2474843" y="2074642"/>
              <a:ext cx="4600939" cy="560334"/>
            </a:xfrm>
            <a:prstGeom prst="rect">
              <a:avLst/>
            </a:prstGeom>
            <a:noFill/>
          </p:spPr>
          <p:txBody>
            <a:bodyPr wrap="square" rtlCol="0">
              <a:spAutoFit/>
            </a:bodyPr>
            <a:lstStyle/>
            <a:p>
              <a:pPr algn="ctr" defTabSz="609585"/>
              <a:r>
                <a:rPr lang="zh-CN" altLang="en-US" sz="2400" b="1" dirty="0">
                  <a:solidFill>
                    <a:srgbClr val="C00000"/>
                  </a:solidFill>
                  <a:latin typeface="Arial" panose="020F0502020204030204"/>
                  <a:ea typeface="微软雅黑"/>
                  <a:cs typeface="+mn-ea"/>
                  <a:sym typeface="+mn-lt"/>
                </a:rPr>
                <a:t>总书记关于纠四风金句</a:t>
              </a:r>
            </a:p>
          </p:txBody>
        </p:sp>
      </p:grpSp>
    </p:spTree>
    <p:extLst>
      <p:ext uri="{BB962C8B-B14F-4D97-AF65-F5344CB8AC3E}">
        <p14:creationId xmlns:p14="http://schemas.microsoft.com/office/powerpoint/2010/main" xmlns="" val="157418435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40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par>
                              <p:cTn id="21" fill="hold">
                                <p:stCondLst>
                                  <p:cond delay="2000"/>
                                </p:stCondLst>
                                <p:childTnLst>
                                  <p:par>
                                    <p:cTn id="22" presetID="27" presetClass="emph" presetSubtype="0" fill="remove" grpId="1" nodeType="afterEffect">
                                      <p:stCondLst>
                                        <p:cond delay="0"/>
                                      </p:stCondLst>
                                      <p:childTnLst>
                                        <p:animClr clrSpc="rgb" dir="cw">
                                          <p:cBhvr override="childStyle">
                                            <p:cTn id="23" dur="250" autoRev="1" fill="remove"/>
                                            <p:tgtEl>
                                              <p:spTgt spid="7"/>
                                            </p:tgtEl>
                                            <p:attrNameLst>
                                              <p:attrName>style.color</p:attrName>
                                            </p:attrNameLst>
                                          </p:cBhvr>
                                          <p:to>
                                            <a:schemeClr val="bg1"/>
                                          </p:to>
                                        </p:animClr>
                                        <p:animClr clrSpc="rgb" dir="cw">
                                          <p:cBhvr>
                                            <p:cTn id="24" dur="250" autoRev="1" fill="remove"/>
                                            <p:tgtEl>
                                              <p:spTgt spid="7"/>
                                            </p:tgtEl>
                                            <p:attrNameLst>
                                              <p:attrName>fillcolor</p:attrName>
                                            </p:attrNameLst>
                                          </p:cBhvr>
                                          <p:to>
                                            <a:schemeClr val="bg1"/>
                                          </p:to>
                                        </p:animClr>
                                        <p:set>
                                          <p:cBhvr>
                                            <p:cTn id="25" dur="250" autoRev="1" fill="remove"/>
                                            <p:tgtEl>
                                              <p:spTgt spid="7"/>
                                            </p:tgtEl>
                                            <p:attrNameLst>
                                              <p:attrName>fill.type</p:attrName>
                                            </p:attrNameLst>
                                          </p:cBhvr>
                                          <p:to>
                                            <p:strVal val="solid"/>
                                          </p:to>
                                        </p:set>
                                        <p:set>
                                          <p:cBhvr>
                                            <p:cTn id="26" dur="250" autoRev="1" fill="remove"/>
                                            <p:tgtEl>
                                              <p:spTgt spid="7"/>
                                            </p:tgtEl>
                                            <p:attrNameLst>
                                              <p:attrName>fill.on</p:attrName>
                                            </p:attrNameLst>
                                          </p:cBhvr>
                                          <p:to>
                                            <p:strVal val="true"/>
                                          </p:to>
                                        </p:set>
                                      </p:childTnLst>
                                    </p:cTn>
                                  </p:par>
                                </p:childTnLst>
                              </p:cTn>
                            </p:par>
                            <p:par>
                              <p:cTn id="27" fill="hold">
                                <p:stCondLst>
                                  <p:cond delay="2500"/>
                                </p:stCondLst>
                                <p:childTnLst>
                                  <p:par>
                                    <p:cTn id="28" presetID="14" presetClass="entr" presetSubtype="10" fill="hold" grpId="2"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randombar(horizontal)">
                                          <p:cBhvr>
                                            <p:cTn id="30" dur="500"/>
                                            <p:tgtEl>
                                              <p:spTgt spid="7"/>
                                            </p:tgtEl>
                                          </p:cBhvr>
                                        </p:animEffect>
                                      </p:childTnLst>
                                    </p:cTn>
                                  </p:par>
                                </p:childTnLst>
                              </p:cTn>
                            </p:par>
                            <p:par>
                              <p:cTn id="31" fill="hold">
                                <p:stCondLst>
                                  <p:cond delay="3000"/>
                                </p:stCondLst>
                                <p:childTnLst>
                                  <p:par>
                                    <p:cTn id="32" presetID="26" presetClass="emph" presetSubtype="0" fill="hold" grpId="3" nodeType="afterEffect">
                                      <p:stCondLst>
                                        <p:cond delay="0"/>
                                      </p:stCondLst>
                                      <p:childTnLst>
                                        <p:animEffect transition="out" filter="fade">
                                          <p:cBhvr>
                                            <p:cTn id="33" dur="500" tmFilter="0, 0; .2, .5; .8, .5; 1, 0"/>
                                            <p:tgtEl>
                                              <p:spTgt spid="7"/>
                                            </p:tgtEl>
                                          </p:cBhvr>
                                        </p:animEffect>
                                        <p:animScale>
                                          <p:cBhvr>
                                            <p:cTn id="34" dur="250" autoRev="1" fill="hold"/>
                                            <p:tgtEl>
                                              <p:spTgt spid="7"/>
                                            </p:tgtEl>
                                          </p:cBhvr>
                                          <p:by x="105000" y="105000"/>
                                        </p:animScale>
                                      </p:childTnLst>
                                    </p:cTn>
                                  </p:par>
                                </p:childTnLst>
                              </p:cTn>
                            </p:par>
                            <p:par>
                              <p:cTn id="35" fill="hold">
                                <p:stCondLst>
                                  <p:cond delay="3500"/>
                                </p:stCondLst>
                                <p:childTnLst>
                                  <p:par>
                                    <p:cTn id="36" presetID="2" presetClass="entr" presetSubtype="8" fill="hold" nodeType="afterEffect" p14:presetBounceEnd="20000">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14:bounceEnd="20000">
                                          <p:cBhvr additive="base">
                                            <p:cTn id="38" dur="500" fill="hold"/>
                                            <p:tgtEl>
                                              <p:spTgt spid="14"/>
                                            </p:tgtEl>
                                            <p:attrNameLst>
                                              <p:attrName>ppt_x</p:attrName>
                                            </p:attrNameLst>
                                          </p:cBhvr>
                                          <p:tavLst>
                                            <p:tav tm="0">
                                              <p:val>
                                                <p:strVal val="0-#ppt_w/2"/>
                                              </p:val>
                                            </p:tav>
                                            <p:tav tm="100000">
                                              <p:val>
                                                <p:strVal val="#ppt_x"/>
                                              </p:val>
                                            </p:tav>
                                          </p:tavLst>
                                        </p:anim>
                                        <p:anim calcmode="lin" valueType="num" p14:bounceEnd="20000">
                                          <p:cBhvr additive="base">
                                            <p:cTn id="39" dur="500" fill="hold"/>
                                            <p:tgtEl>
                                              <p:spTgt spid="14"/>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8" fill="hold" nodeType="afterEffect" p14:presetBounceEnd="20000">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14:bounceEnd="20000">
                                          <p:cBhvr additive="base">
                                            <p:cTn id="43" dur="500" fill="hold"/>
                                            <p:tgtEl>
                                              <p:spTgt spid="18"/>
                                            </p:tgtEl>
                                            <p:attrNameLst>
                                              <p:attrName>ppt_x</p:attrName>
                                            </p:attrNameLst>
                                          </p:cBhvr>
                                          <p:tavLst>
                                            <p:tav tm="0">
                                              <p:val>
                                                <p:strVal val="0-#ppt_w/2"/>
                                              </p:val>
                                            </p:tav>
                                            <p:tav tm="100000">
                                              <p:val>
                                                <p:strVal val="#ppt_x"/>
                                              </p:val>
                                            </p:tav>
                                          </p:tavLst>
                                        </p:anim>
                                        <p:anim calcmode="lin" valueType="num" p14:bounceEnd="20000">
                                          <p:cBhvr additive="base">
                                            <p:cTn id="44" dur="500" fill="hold"/>
                                            <p:tgtEl>
                                              <p:spTgt spid="18"/>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2" presetClass="entr" presetSubtype="8" fill="hold" nodeType="afterEffect" p14:presetBounceEnd="20000">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14:bounceEnd="20000">
                                          <p:cBhvr additive="base">
                                            <p:cTn id="48" dur="500" fill="hold"/>
                                            <p:tgtEl>
                                              <p:spTgt spid="22"/>
                                            </p:tgtEl>
                                            <p:attrNameLst>
                                              <p:attrName>ppt_x</p:attrName>
                                            </p:attrNameLst>
                                          </p:cBhvr>
                                          <p:tavLst>
                                            <p:tav tm="0">
                                              <p:val>
                                                <p:strVal val="0-#ppt_w/2"/>
                                              </p:val>
                                            </p:tav>
                                            <p:tav tm="100000">
                                              <p:val>
                                                <p:strVal val="#ppt_x"/>
                                              </p:val>
                                            </p:tav>
                                          </p:tavLst>
                                        </p:anim>
                                        <p:anim calcmode="lin" valueType="num" p14:bounceEnd="20000">
                                          <p:cBhvr additive="base">
                                            <p:cTn id="49" dur="500" fill="hold"/>
                                            <p:tgtEl>
                                              <p:spTgt spid="22"/>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14:presetBounceEnd="20000">
                                      <p:stCondLst>
                                        <p:cond delay="975"/>
                                      </p:stCondLst>
                                      <p:childTnLst>
                                        <p:set>
                                          <p:cBhvr>
                                            <p:cTn id="51" dur="1" fill="hold">
                                              <p:stCondLst>
                                                <p:cond delay="0"/>
                                              </p:stCondLst>
                                            </p:cTn>
                                            <p:tgtEl>
                                              <p:spTgt spid="26"/>
                                            </p:tgtEl>
                                            <p:attrNameLst>
                                              <p:attrName>style.visibility</p:attrName>
                                            </p:attrNameLst>
                                          </p:cBhvr>
                                          <p:to>
                                            <p:strVal val="visible"/>
                                          </p:to>
                                        </p:set>
                                        <p:anim calcmode="lin" valueType="num" p14:bounceEnd="20000">
                                          <p:cBhvr additive="base">
                                            <p:cTn id="52" dur="500" fill="hold"/>
                                            <p:tgtEl>
                                              <p:spTgt spid="26"/>
                                            </p:tgtEl>
                                            <p:attrNameLst>
                                              <p:attrName>ppt_x</p:attrName>
                                            </p:attrNameLst>
                                          </p:cBhvr>
                                          <p:tavLst>
                                            <p:tav tm="0">
                                              <p:val>
                                                <p:strVal val="0-#ppt_w/2"/>
                                              </p:val>
                                            </p:tav>
                                            <p:tav tm="100000">
                                              <p:val>
                                                <p:strVal val="#ppt_x"/>
                                              </p:val>
                                            </p:tav>
                                          </p:tavLst>
                                        </p:anim>
                                        <p:anim calcmode="lin" valueType="num" p14:bounceEnd="20000">
                                          <p:cBhvr additive="base">
                                            <p:cTn id="53" dur="500" fill="hold"/>
                                            <p:tgtEl>
                                              <p:spTgt spid="26"/>
                                            </p:tgtEl>
                                            <p:attrNameLst>
                                              <p:attrName>ppt_y</p:attrName>
                                            </p:attrNameLst>
                                          </p:cBhvr>
                                          <p:tavLst>
                                            <p:tav tm="0">
                                              <p:val>
                                                <p:strVal val="#ppt_y"/>
                                              </p:val>
                                            </p:tav>
                                            <p:tav tm="100000">
                                              <p:val>
                                                <p:strVal val="#ppt_y"/>
                                              </p:val>
                                            </p:tav>
                                          </p:tavLst>
                                        </p:anim>
                                      </p:childTnLst>
                                    </p:cTn>
                                  </p:par>
                                  <p:par>
                                    <p:cTn id="54" presetID="2" presetClass="entr" presetSubtype="8" fill="hold" nodeType="withEffect" p14:presetBounceEnd="20000">
                                      <p:stCondLst>
                                        <p:cond delay="1775"/>
                                      </p:stCondLst>
                                      <p:childTnLst>
                                        <p:set>
                                          <p:cBhvr>
                                            <p:cTn id="55" dur="1" fill="hold">
                                              <p:stCondLst>
                                                <p:cond delay="0"/>
                                              </p:stCondLst>
                                            </p:cTn>
                                            <p:tgtEl>
                                              <p:spTgt spid="30"/>
                                            </p:tgtEl>
                                            <p:attrNameLst>
                                              <p:attrName>style.visibility</p:attrName>
                                            </p:attrNameLst>
                                          </p:cBhvr>
                                          <p:to>
                                            <p:strVal val="visible"/>
                                          </p:to>
                                        </p:set>
                                        <p:anim calcmode="lin" valueType="num" p14:bounceEnd="20000">
                                          <p:cBhvr additive="base">
                                            <p:cTn id="56" dur="500" fill="hold"/>
                                            <p:tgtEl>
                                              <p:spTgt spid="30"/>
                                            </p:tgtEl>
                                            <p:attrNameLst>
                                              <p:attrName>ppt_x</p:attrName>
                                            </p:attrNameLst>
                                          </p:cBhvr>
                                          <p:tavLst>
                                            <p:tav tm="0">
                                              <p:val>
                                                <p:strVal val="0-#ppt_w/2"/>
                                              </p:val>
                                            </p:tav>
                                            <p:tav tm="100000">
                                              <p:val>
                                                <p:strVal val="#ppt_x"/>
                                              </p:val>
                                            </p:tav>
                                          </p:tavLst>
                                        </p:anim>
                                        <p:anim calcmode="lin" valueType="num" p14:bounceEnd="20000">
                                          <p:cBhvr additive="base">
                                            <p:cTn id="57"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bldLvl="0" animBg="1"/>
          <p:bldP spid="7" grpId="2" bldLvl="0" animBg="1"/>
          <p:bldP spid="7" grpId="3" bldLvl="0" animBg="1"/>
          <p:bldP spid="8" grpId="0" bldLvl="0" animBg="1"/>
          <p:bldP spid="10" grpId="0"/>
          <p:bldP spid="1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40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par>
                              <p:cTn id="21" fill="hold">
                                <p:stCondLst>
                                  <p:cond delay="2000"/>
                                </p:stCondLst>
                                <p:childTnLst>
                                  <p:par>
                                    <p:cTn id="22" presetID="27" presetClass="emph" presetSubtype="0" fill="remove" grpId="1" nodeType="afterEffect">
                                      <p:stCondLst>
                                        <p:cond delay="0"/>
                                      </p:stCondLst>
                                      <p:childTnLst>
                                        <p:animClr clrSpc="rgb" dir="cw">
                                          <p:cBhvr override="childStyle">
                                            <p:cTn id="23" dur="250" autoRev="1" fill="remove"/>
                                            <p:tgtEl>
                                              <p:spTgt spid="7"/>
                                            </p:tgtEl>
                                            <p:attrNameLst>
                                              <p:attrName>style.color</p:attrName>
                                            </p:attrNameLst>
                                          </p:cBhvr>
                                          <p:to>
                                            <a:schemeClr val="bg1"/>
                                          </p:to>
                                        </p:animClr>
                                        <p:animClr clrSpc="rgb" dir="cw">
                                          <p:cBhvr>
                                            <p:cTn id="24" dur="250" autoRev="1" fill="remove"/>
                                            <p:tgtEl>
                                              <p:spTgt spid="7"/>
                                            </p:tgtEl>
                                            <p:attrNameLst>
                                              <p:attrName>fillcolor</p:attrName>
                                            </p:attrNameLst>
                                          </p:cBhvr>
                                          <p:to>
                                            <a:schemeClr val="bg1"/>
                                          </p:to>
                                        </p:animClr>
                                        <p:set>
                                          <p:cBhvr>
                                            <p:cTn id="25" dur="250" autoRev="1" fill="remove"/>
                                            <p:tgtEl>
                                              <p:spTgt spid="7"/>
                                            </p:tgtEl>
                                            <p:attrNameLst>
                                              <p:attrName>fill.type</p:attrName>
                                            </p:attrNameLst>
                                          </p:cBhvr>
                                          <p:to>
                                            <p:strVal val="solid"/>
                                          </p:to>
                                        </p:set>
                                        <p:set>
                                          <p:cBhvr>
                                            <p:cTn id="26" dur="250" autoRev="1" fill="remove"/>
                                            <p:tgtEl>
                                              <p:spTgt spid="7"/>
                                            </p:tgtEl>
                                            <p:attrNameLst>
                                              <p:attrName>fill.on</p:attrName>
                                            </p:attrNameLst>
                                          </p:cBhvr>
                                          <p:to>
                                            <p:strVal val="true"/>
                                          </p:to>
                                        </p:set>
                                      </p:childTnLst>
                                    </p:cTn>
                                  </p:par>
                                </p:childTnLst>
                              </p:cTn>
                            </p:par>
                            <p:par>
                              <p:cTn id="27" fill="hold">
                                <p:stCondLst>
                                  <p:cond delay="2500"/>
                                </p:stCondLst>
                                <p:childTnLst>
                                  <p:par>
                                    <p:cTn id="28" presetID="14" presetClass="entr" presetSubtype="10" fill="hold" grpId="2"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randombar(horizontal)">
                                          <p:cBhvr>
                                            <p:cTn id="30" dur="500"/>
                                            <p:tgtEl>
                                              <p:spTgt spid="7"/>
                                            </p:tgtEl>
                                          </p:cBhvr>
                                        </p:animEffect>
                                      </p:childTnLst>
                                    </p:cTn>
                                  </p:par>
                                </p:childTnLst>
                              </p:cTn>
                            </p:par>
                            <p:par>
                              <p:cTn id="31" fill="hold">
                                <p:stCondLst>
                                  <p:cond delay="3000"/>
                                </p:stCondLst>
                                <p:childTnLst>
                                  <p:par>
                                    <p:cTn id="32" presetID="26" presetClass="emph" presetSubtype="0" fill="hold" grpId="3" nodeType="afterEffect">
                                      <p:stCondLst>
                                        <p:cond delay="0"/>
                                      </p:stCondLst>
                                      <p:childTnLst>
                                        <p:animEffect transition="out" filter="fade">
                                          <p:cBhvr>
                                            <p:cTn id="33" dur="500" tmFilter="0, 0; .2, .5; .8, .5; 1, 0"/>
                                            <p:tgtEl>
                                              <p:spTgt spid="7"/>
                                            </p:tgtEl>
                                          </p:cBhvr>
                                        </p:animEffect>
                                        <p:animScale>
                                          <p:cBhvr>
                                            <p:cTn id="34" dur="250" autoRev="1" fill="hold"/>
                                            <p:tgtEl>
                                              <p:spTgt spid="7"/>
                                            </p:tgtEl>
                                          </p:cBhvr>
                                          <p:by x="105000" y="105000"/>
                                        </p:animScale>
                                      </p:childTnLst>
                                    </p:cTn>
                                  </p:par>
                                </p:childTnLst>
                              </p:cTn>
                            </p:par>
                            <p:par>
                              <p:cTn id="35" fill="hold">
                                <p:stCondLst>
                                  <p:cond delay="3500"/>
                                </p:stCondLst>
                                <p:childTnLst>
                                  <p:par>
                                    <p:cTn id="36" presetID="2" presetClass="entr" presetSubtype="8"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0-#ppt_w/2"/>
                                              </p:val>
                                            </p:tav>
                                            <p:tav tm="100000">
                                              <p:val>
                                                <p:strVal val="#ppt_x"/>
                                              </p:val>
                                            </p:tav>
                                          </p:tavLst>
                                        </p:anim>
                                        <p:anim calcmode="lin" valueType="num">
                                          <p:cBhvr additive="base">
                                            <p:cTn id="39" dur="500" fill="hold"/>
                                            <p:tgtEl>
                                              <p:spTgt spid="14"/>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 presetClass="entr" presetSubtype="8"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0-#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2" presetClass="entr" presetSubtype="8"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fill="hold"/>
                                            <p:tgtEl>
                                              <p:spTgt spid="22"/>
                                            </p:tgtEl>
                                            <p:attrNameLst>
                                              <p:attrName>ppt_x</p:attrName>
                                            </p:attrNameLst>
                                          </p:cBhvr>
                                          <p:tavLst>
                                            <p:tav tm="0">
                                              <p:val>
                                                <p:strVal val="0-#ppt_w/2"/>
                                              </p:val>
                                            </p:tav>
                                            <p:tav tm="100000">
                                              <p:val>
                                                <p:strVal val="#ppt_x"/>
                                              </p:val>
                                            </p:tav>
                                          </p:tavLst>
                                        </p:anim>
                                        <p:anim calcmode="lin" valueType="num">
                                          <p:cBhvr additive="base">
                                            <p:cTn id="49" dur="500" fill="hold"/>
                                            <p:tgtEl>
                                              <p:spTgt spid="22"/>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975"/>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500" fill="hold"/>
                                            <p:tgtEl>
                                              <p:spTgt spid="26"/>
                                            </p:tgtEl>
                                            <p:attrNameLst>
                                              <p:attrName>ppt_x</p:attrName>
                                            </p:attrNameLst>
                                          </p:cBhvr>
                                          <p:tavLst>
                                            <p:tav tm="0">
                                              <p:val>
                                                <p:strVal val="0-#ppt_w/2"/>
                                              </p:val>
                                            </p:tav>
                                            <p:tav tm="100000">
                                              <p:val>
                                                <p:strVal val="#ppt_x"/>
                                              </p:val>
                                            </p:tav>
                                          </p:tavLst>
                                        </p:anim>
                                        <p:anim calcmode="lin" valueType="num">
                                          <p:cBhvr additive="base">
                                            <p:cTn id="53" dur="500" fill="hold"/>
                                            <p:tgtEl>
                                              <p:spTgt spid="26"/>
                                            </p:tgtEl>
                                            <p:attrNameLst>
                                              <p:attrName>ppt_y</p:attrName>
                                            </p:attrNameLst>
                                          </p:cBhvr>
                                          <p:tavLst>
                                            <p:tav tm="0">
                                              <p:val>
                                                <p:strVal val="#ppt_y"/>
                                              </p:val>
                                            </p:tav>
                                            <p:tav tm="100000">
                                              <p:val>
                                                <p:strVal val="#ppt_y"/>
                                              </p:val>
                                            </p:tav>
                                          </p:tavLst>
                                        </p:anim>
                                      </p:childTnLst>
                                    </p:cTn>
                                  </p:par>
                                  <p:par>
                                    <p:cTn id="54" presetID="2" presetClass="entr" presetSubtype="8" fill="hold" nodeType="withEffect">
                                      <p:stCondLst>
                                        <p:cond delay="1775"/>
                                      </p:stCondLst>
                                      <p:childTnLst>
                                        <p:set>
                                          <p:cBhvr>
                                            <p:cTn id="55" dur="1" fill="hold">
                                              <p:stCondLst>
                                                <p:cond delay="0"/>
                                              </p:stCondLst>
                                            </p:cTn>
                                            <p:tgtEl>
                                              <p:spTgt spid="30"/>
                                            </p:tgtEl>
                                            <p:attrNameLst>
                                              <p:attrName>style.visibility</p:attrName>
                                            </p:attrNameLst>
                                          </p:cBhvr>
                                          <p:to>
                                            <p:strVal val="visible"/>
                                          </p:to>
                                        </p:set>
                                        <p:anim calcmode="lin" valueType="num">
                                          <p:cBhvr additive="base">
                                            <p:cTn id="56" dur="500" fill="hold"/>
                                            <p:tgtEl>
                                              <p:spTgt spid="30"/>
                                            </p:tgtEl>
                                            <p:attrNameLst>
                                              <p:attrName>ppt_x</p:attrName>
                                            </p:attrNameLst>
                                          </p:cBhvr>
                                          <p:tavLst>
                                            <p:tav tm="0">
                                              <p:val>
                                                <p:strVal val="0-#ppt_w/2"/>
                                              </p:val>
                                            </p:tav>
                                            <p:tav tm="100000">
                                              <p:val>
                                                <p:strVal val="#ppt_x"/>
                                              </p:val>
                                            </p:tav>
                                          </p:tavLst>
                                        </p:anim>
                                        <p:anim calcmode="lin" valueType="num">
                                          <p:cBhvr additive="base">
                                            <p:cTn id="57"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bldLvl="0" animBg="1"/>
          <p:bldP spid="7" grpId="2" bldLvl="0" animBg="1"/>
          <p:bldP spid="7" grpId="3" bldLvl="0" animBg="1"/>
          <p:bldP spid="8" grpId="0" bldLvl="0" animBg="1"/>
          <p:bldP spid="10" grpId="0"/>
          <p:bldP spid="11"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1051090" y="131832"/>
            <a:ext cx="3116382" cy="699624"/>
          </a:xfrm>
          <a:prstGeom prst="roundRect">
            <a:avLst/>
          </a:prstGeom>
          <a:noFill/>
        </p:spPr>
        <p:txBody>
          <a:bodyPr wrap="none" rtlCol="0">
            <a:spAutoFit/>
          </a:bodyPr>
          <a:lstStyle/>
          <a:p>
            <a:pPr defTabSz="609585">
              <a:lnSpc>
                <a:spcPct val="120000"/>
              </a:lnSpc>
            </a:pPr>
            <a:r>
              <a:rPr lang="zh-CN" altLang="en-US" sz="3200" b="1" dirty="0">
                <a:solidFill>
                  <a:prstClr val="white"/>
                </a:solidFill>
                <a:cs typeface="+mn-ea"/>
                <a:sym typeface="+mn-lt"/>
              </a:rPr>
              <a:t>怎么纠“四风”</a:t>
            </a:r>
          </a:p>
        </p:txBody>
      </p:sp>
      <p:sp>
        <p:nvSpPr>
          <p:cNvPr id="15" name="矩形 14">
            <a:extLst>
              <a:ext uri="{FF2B5EF4-FFF2-40B4-BE49-F238E27FC236}">
                <a16:creationId xmlns:a16="http://schemas.microsoft.com/office/drawing/2014/main" xmlns="" id="{58CBFA50-2050-4E1E-91EE-47D385C6666D}"/>
              </a:ext>
            </a:extLst>
          </p:cNvPr>
          <p:cNvSpPr/>
          <p:nvPr/>
        </p:nvSpPr>
        <p:spPr>
          <a:xfrm>
            <a:off x="556594" y="1283611"/>
            <a:ext cx="5444156" cy="239386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zh-CN" altLang="en-US" sz="1351">
              <a:solidFill>
                <a:prstClr val="white"/>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xmlns="" id="{CCE2D971-0FC9-434C-87EF-87E43E1290D3}"/>
              </a:ext>
            </a:extLst>
          </p:cNvPr>
          <p:cNvSpPr/>
          <p:nvPr/>
        </p:nvSpPr>
        <p:spPr>
          <a:xfrm>
            <a:off x="6191252" y="1283611"/>
            <a:ext cx="5401888" cy="239386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zh-CN" altLang="en-US" sz="1351">
              <a:solidFill>
                <a:prstClr val="white"/>
              </a:solidFill>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xmlns="" id="{1D502183-0434-412E-84D8-A950D86B2FA9}"/>
              </a:ext>
            </a:extLst>
          </p:cNvPr>
          <p:cNvSpPr/>
          <p:nvPr/>
        </p:nvSpPr>
        <p:spPr>
          <a:xfrm>
            <a:off x="549281" y="3853050"/>
            <a:ext cx="5444155" cy="239386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zh-CN" altLang="en-US" sz="1351" dirty="0">
              <a:solidFill>
                <a:prstClr val="white"/>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xmlns="" id="{E6BD4A05-73FB-4BB0-95B5-A0A75B52137B}"/>
              </a:ext>
            </a:extLst>
          </p:cNvPr>
          <p:cNvSpPr/>
          <p:nvPr/>
        </p:nvSpPr>
        <p:spPr>
          <a:xfrm>
            <a:off x="6191255" y="3853051"/>
            <a:ext cx="5401887" cy="239386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zh-CN" altLang="en-US" sz="1351">
              <a:solidFill>
                <a:prstClr val="white"/>
              </a:solidFill>
              <a:latin typeface="微软雅黑" panose="020B0503020204020204" pitchFamily="34" charset="-122"/>
              <a:ea typeface="微软雅黑" panose="020B0503020204020204" pitchFamily="34" charset="-122"/>
            </a:endParaRPr>
          </a:p>
        </p:txBody>
      </p:sp>
      <p:grpSp>
        <p:nvGrpSpPr>
          <p:cNvPr id="19" name="组合 18">
            <a:extLst>
              <a:ext uri="{FF2B5EF4-FFF2-40B4-BE49-F238E27FC236}">
                <a16:creationId xmlns:a16="http://schemas.microsoft.com/office/drawing/2014/main" xmlns="" id="{6E5C46CD-1480-4450-AADE-92F12F1AFD2F}"/>
              </a:ext>
            </a:extLst>
          </p:cNvPr>
          <p:cNvGrpSpPr/>
          <p:nvPr/>
        </p:nvGrpSpPr>
        <p:grpSpPr>
          <a:xfrm>
            <a:off x="598861" y="1519551"/>
            <a:ext cx="5256307" cy="1957278"/>
            <a:chOff x="598860" y="1519548"/>
            <a:chExt cx="5256307" cy="1957277"/>
          </a:xfrm>
          <a:noFill/>
        </p:grpSpPr>
        <p:pic>
          <p:nvPicPr>
            <p:cNvPr id="20" name="图片 19">
              <a:extLst>
                <a:ext uri="{FF2B5EF4-FFF2-40B4-BE49-F238E27FC236}">
                  <a16:creationId xmlns:a16="http://schemas.microsoft.com/office/drawing/2014/main" xmlns="" id="{018D9682-9A9C-4C28-90B7-7EF9E328EE2A}"/>
                </a:ext>
              </a:extLst>
            </p:cNvPr>
            <p:cNvPicPr>
              <a:picLocks noChangeAspect="1"/>
            </p:cNvPicPr>
            <p:nvPr/>
          </p:nvPicPr>
          <p:blipFill>
            <a:blip r:embed="rId3" cstate="print"/>
            <a:stretch>
              <a:fillRect/>
            </a:stretch>
          </p:blipFill>
          <p:spPr>
            <a:xfrm>
              <a:off x="598860" y="1562539"/>
              <a:ext cx="1847619" cy="1914286"/>
            </a:xfrm>
            <a:prstGeom prst="rect">
              <a:avLst/>
            </a:prstGeom>
            <a:grpFill/>
          </p:spPr>
        </p:pic>
        <p:sp>
          <p:nvSpPr>
            <p:cNvPr id="21" name="矩形 20">
              <a:extLst>
                <a:ext uri="{FF2B5EF4-FFF2-40B4-BE49-F238E27FC236}">
                  <a16:creationId xmlns:a16="http://schemas.microsoft.com/office/drawing/2014/main" xmlns="" id="{A3EB52E4-AA5D-440D-9C37-34EC7129C1A9}"/>
                </a:ext>
              </a:extLst>
            </p:cNvPr>
            <p:cNvSpPr/>
            <p:nvPr/>
          </p:nvSpPr>
          <p:spPr>
            <a:xfrm>
              <a:off x="2352451" y="1519548"/>
              <a:ext cx="3502716" cy="1938991"/>
            </a:xfrm>
            <a:prstGeom prst="rect">
              <a:avLst/>
            </a:prstGeom>
            <a:grpFill/>
          </p:spPr>
          <p:txBody>
            <a:bodyPr wrap="square">
              <a:spAutoFit/>
            </a:bodyPr>
            <a:lstStyle/>
            <a:p>
              <a:pPr defTabSz="609585">
                <a:lnSpc>
                  <a:spcPct val="125000"/>
                </a:lnSpc>
              </a:pPr>
              <a:r>
                <a:rPr lang="zh-CN" altLang="en-US" sz="1600" b="1" dirty="0">
                  <a:solidFill>
                    <a:prstClr val="black"/>
                  </a:solidFill>
                  <a:latin typeface="微软雅黑" panose="020B0503020204020204" pitchFamily="34" charset="-122"/>
                  <a:ea typeface="微软雅黑" panose="020B0503020204020204" pitchFamily="34" charset="-122"/>
                </a:rPr>
                <a:t>“照镜子”</a:t>
              </a:r>
              <a:r>
                <a:rPr lang="zh-CN" altLang="en-US" sz="1600" dirty="0">
                  <a:solidFill>
                    <a:prstClr val="black"/>
                  </a:solidFill>
                  <a:latin typeface="微软雅黑" panose="020B0503020204020204" pitchFamily="34" charset="-122"/>
                  <a:ea typeface="微软雅黑" panose="020B0503020204020204" pitchFamily="34" charset="-122"/>
                </a:rPr>
                <a:t>，主要是以党章为镜，对照党的纪律、群众期盼、先进典型，对照改进作风要求，在宗旨意识、工作作风、廉洁自律上摆问题、找差距、明方向。镜子可以照自己，也可以照他人，这次主要是照自己。</a:t>
              </a:r>
            </a:p>
          </p:txBody>
        </p:sp>
      </p:grpSp>
      <p:grpSp>
        <p:nvGrpSpPr>
          <p:cNvPr id="22" name="组合 21">
            <a:extLst>
              <a:ext uri="{FF2B5EF4-FFF2-40B4-BE49-F238E27FC236}">
                <a16:creationId xmlns:a16="http://schemas.microsoft.com/office/drawing/2014/main" xmlns="" id="{59525FE6-1823-4111-B739-39EEB1EF0C65}"/>
              </a:ext>
            </a:extLst>
          </p:cNvPr>
          <p:cNvGrpSpPr/>
          <p:nvPr/>
        </p:nvGrpSpPr>
        <p:grpSpPr>
          <a:xfrm>
            <a:off x="6191253" y="1510177"/>
            <a:ext cx="5222673" cy="1988237"/>
            <a:chOff x="6191252" y="1510174"/>
            <a:chExt cx="5222673" cy="1988238"/>
          </a:xfrm>
          <a:noFill/>
        </p:grpSpPr>
        <p:pic>
          <p:nvPicPr>
            <p:cNvPr id="23" name="图片 22">
              <a:extLst>
                <a:ext uri="{FF2B5EF4-FFF2-40B4-BE49-F238E27FC236}">
                  <a16:creationId xmlns:a16="http://schemas.microsoft.com/office/drawing/2014/main" xmlns="" id="{AD2CBCB1-CE28-4403-A4F6-E4902BCE2A6E}"/>
                </a:ext>
              </a:extLst>
            </p:cNvPr>
            <p:cNvPicPr>
              <a:picLocks noChangeAspect="1"/>
            </p:cNvPicPr>
            <p:nvPr/>
          </p:nvPicPr>
          <p:blipFill>
            <a:blip r:embed="rId4" cstate="print">
              <a:clrChange>
                <a:clrFrom>
                  <a:srgbClr val="FFFEFF"/>
                </a:clrFrom>
                <a:clrTo>
                  <a:srgbClr val="FFFEFF">
                    <a:alpha val="0"/>
                  </a:srgbClr>
                </a:clrTo>
              </a:clrChange>
            </a:blip>
            <a:stretch>
              <a:fillRect/>
            </a:stretch>
          </p:blipFill>
          <p:spPr>
            <a:xfrm>
              <a:off x="6191252" y="1608469"/>
              <a:ext cx="1591886" cy="1672487"/>
            </a:xfrm>
            <a:prstGeom prst="rect">
              <a:avLst/>
            </a:prstGeom>
            <a:grpFill/>
          </p:spPr>
        </p:pic>
        <p:sp>
          <p:nvSpPr>
            <p:cNvPr id="24" name="矩形 23">
              <a:extLst>
                <a:ext uri="{FF2B5EF4-FFF2-40B4-BE49-F238E27FC236}">
                  <a16:creationId xmlns:a16="http://schemas.microsoft.com/office/drawing/2014/main" xmlns="" id="{67593066-EC50-4DAB-8CD4-6BAFAE597F31}"/>
                </a:ext>
              </a:extLst>
            </p:cNvPr>
            <p:cNvSpPr/>
            <p:nvPr/>
          </p:nvSpPr>
          <p:spPr>
            <a:xfrm>
              <a:off x="7689673" y="1510174"/>
              <a:ext cx="3724252" cy="1988238"/>
            </a:xfrm>
            <a:prstGeom prst="rect">
              <a:avLst/>
            </a:prstGeom>
            <a:grpFill/>
          </p:spPr>
          <p:txBody>
            <a:bodyPr wrap="square">
              <a:spAutoFit/>
            </a:bodyPr>
            <a:lstStyle/>
            <a:p>
              <a:pPr algn="just" defTabSz="609585">
                <a:lnSpc>
                  <a:spcPct val="110000"/>
                </a:lnSpc>
              </a:pPr>
              <a:r>
                <a:rPr lang="zh-CN" altLang="en-US" sz="1600" b="1" dirty="0">
                  <a:solidFill>
                    <a:prstClr val="black"/>
                  </a:solidFill>
                  <a:latin typeface="微软雅黑" panose="020B0503020204020204" pitchFamily="34" charset="-122"/>
                  <a:ea typeface="微软雅黑" panose="020B0503020204020204" pitchFamily="34" charset="-122"/>
                </a:rPr>
                <a:t>“正衣冠”</a:t>
              </a:r>
              <a:r>
                <a:rPr lang="zh-CN" altLang="en-US" sz="1600" dirty="0">
                  <a:solidFill>
                    <a:prstClr val="black"/>
                  </a:solidFill>
                  <a:latin typeface="微软雅黑" panose="020B0503020204020204" pitchFamily="34" charset="-122"/>
                  <a:ea typeface="微软雅黑" panose="020B0503020204020204" pitchFamily="34" charset="-122"/>
                </a:rPr>
                <a:t>，主要是按照为民、务实、清廉的要求，勇于正视缺点和不足，严明党的纪律特别是政治纪律，敢于触及思想、正视矛盾和问题，从自己做起，从现在改起，端正行为，自觉把党性修养正一正、把党员义务理一理、把党纪国法紧一紧，保持共产党人良好形象。</a:t>
              </a:r>
            </a:p>
          </p:txBody>
        </p:sp>
      </p:grpSp>
      <p:grpSp>
        <p:nvGrpSpPr>
          <p:cNvPr id="25" name="组合 24">
            <a:extLst>
              <a:ext uri="{FF2B5EF4-FFF2-40B4-BE49-F238E27FC236}">
                <a16:creationId xmlns:a16="http://schemas.microsoft.com/office/drawing/2014/main" xmlns="" id="{455472A3-2D3F-4EA2-A72E-A9EC8BA05542}"/>
              </a:ext>
            </a:extLst>
          </p:cNvPr>
          <p:cNvGrpSpPr/>
          <p:nvPr/>
        </p:nvGrpSpPr>
        <p:grpSpPr>
          <a:xfrm>
            <a:off x="598858" y="3956410"/>
            <a:ext cx="5196758" cy="1942857"/>
            <a:chOff x="598856" y="3956409"/>
            <a:chExt cx="5196758" cy="1942857"/>
          </a:xfrm>
          <a:noFill/>
        </p:grpSpPr>
        <p:pic>
          <p:nvPicPr>
            <p:cNvPr id="26" name="图片 25">
              <a:extLst>
                <a:ext uri="{FF2B5EF4-FFF2-40B4-BE49-F238E27FC236}">
                  <a16:creationId xmlns:a16="http://schemas.microsoft.com/office/drawing/2014/main" xmlns="" id="{1DFAB862-0729-497B-9D18-2BDF11A1BE26}"/>
                </a:ext>
              </a:extLst>
            </p:cNvPr>
            <p:cNvPicPr>
              <a:picLocks noChangeAspect="1"/>
            </p:cNvPicPr>
            <p:nvPr/>
          </p:nvPicPr>
          <p:blipFill>
            <a:blip r:embed="rId5" cstate="print"/>
            <a:stretch>
              <a:fillRect/>
            </a:stretch>
          </p:blipFill>
          <p:spPr>
            <a:xfrm>
              <a:off x="598856" y="3956409"/>
              <a:ext cx="1723810" cy="1942857"/>
            </a:xfrm>
            <a:prstGeom prst="rect">
              <a:avLst/>
            </a:prstGeom>
            <a:grpFill/>
          </p:spPr>
        </p:pic>
        <p:sp>
          <p:nvSpPr>
            <p:cNvPr id="27" name="矩形 26">
              <a:extLst>
                <a:ext uri="{FF2B5EF4-FFF2-40B4-BE49-F238E27FC236}">
                  <a16:creationId xmlns:a16="http://schemas.microsoft.com/office/drawing/2014/main" xmlns="" id="{87322619-D698-4D53-8C84-23232AE09F1A}"/>
                </a:ext>
              </a:extLst>
            </p:cNvPr>
            <p:cNvSpPr/>
            <p:nvPr/>
          </p:nvSpPr>
          <p:spPr>
            <a:xfrm>
              <a:off x="2412001" y="4264428"/>
              <a:ext cx="3383613" cy="1323439"/>
            </a:xfrm>
            <a:prstGeom prst="rect">
              <a:avLst/>
            </a:prstGeom>
            <a:grpFill/>
          </p:spPr>
          <p:txBody>
            <a:bodyPr wrap="square">
              <a:spAutoFit/>
            </a:bodyPr>
            <a:lstStyle/>
            <a:p>
              <a:pPr defTabSz="609585">
                <a:lnSpc>
                  <a:spcPct val="125000"/>
                </a:lnSpc>
              </a:pPr>
              <a:r>
                <a:rPr lang="zh-CN" altLang="en-US" sz="1600" b="1" dirty="0">
                  <a:solidFill>
                    <a:prstClr val="black"/>
                  </a:solidFill>
                  <a:latin typeface="微软雅黑" panose="020B0503020204020204" pitchFamily="34" charset="-122"/>
                  <a:ea typeface="微软雅黑" panose="020B0503020204020204" pitchFamily="34" charset="-122"/>
                </a:rPr>
                <a:t>“洗洗澡”</a:t>
              </a:r>
              <a:r>
                <a:rPr lang="zh-CN" altLang="en-US" sz="1600" dirty="0">
                  <a:solidFill>
                    <a:prstClr val="black"/>
                  </a:solidFill>
                  <a:latin typeface="微软雅黑" panose="020B0503020204020204" pitchFamily="34" charset="-122"/>
                  <a:ea typeface="微软雅黑" panose="020B0503020204020204" pitchFamily="34" charset="-122"/>
                </a:rPr>
                <a:t>，主要是以整风的精神开展批评和自我批评，深入分析发生问题的原因，清洗思想和行为上的灰尘，保持共产党人政治本色。</a:t>
              </a:r>
            </a:p>
          </p:txBody>
        </p:sp>
      </p:grpSp>
      <p:grpSp>
        <p:nvGrpSpPr>
          <p:cNvPr id="28" name="组合 27">
            <a:extLst>
              <a:ext uri="{FF2B5EF4-FFF2-40B4-BE49-F238E27FC236}">
                <a16:creationId xmlns:a16="http://schemas.microsoft.com/office/drawing/2014/main" xmlns="" id="{D8DC2CBA-C0EA-4463-B7E3-9D9B8BFA82BF}"/>
              </a:ext>
            </a:extLst>
          </p:cNvPr>
          <p:cNvGrpSpPr/>
          <p:nvPr/>
        </p:nvGrpSpPr>
        <p:grpSpPr>
          <a:xfrm>
            <a:off x="6292307" y="4078560"/>
            <a:ext cx="5121619" cy="1971429"/>
            <a:chOff x="6292306" y="4078556"/>
            <a:chExt cx="5121619" cy="1971429"/>
          </a:xfrm>
          <a:noFill/>
        </p:grpSpPr>
        <p:pic>
          <p:nvPicPr>
            <p:cNvPr id="29" name="图片 28">
              <a:extLst>
                <a:ext uri="{FF2B5EF4-FFF2-40B4-BE49-F238E27FC236}">
                  <a16:creationId xmlns:a16="http://schemas.microsoft.com/office/drawing/2014/main" xmlns="" id="{A28B20DF-A64E-41FB-A936-328F60BF439C}"/>
                </a:ext>
              </a:extLst>
            </p:cNvPr>
            <p:cNvPicPr>
              <a:picLocks noChangeAspect="1"/>
            </p:cNvPicPr>
            <p:nvPr/>
          </p:nvPicPr>
          <p:blipFill>
            <a:blip r:embed="rId6" cstate="print"/>
            <a:stretch>
              <a:fillRect/>
            </a:stretch>
          </p:blipFill>
          <p:spPr>
            <a:xfrm>
              <a:off x="6292306" y="4078556"/>
              <a:ext cx="1714286" cy="1971429"/>
            </a:xfrm>
            <a:prstGeom prst="rect">
              <a:avLst/>
            </a:prstGeom>
            <a:grpFill/>
          </p:spPr>
        </p:pic>
        <p:sp>
          <p:nvSpPr>
            <p:cNvPr id="30" name="矩形 29">
              <a:extLst>
                <a:ext uri="{FF2B5EF4-FFF2-40B4-BE49-F238E27FC236}">
                  <a16:creationId xmlns:a16="http://schemas.microsoft.com/office/drawing/2014/main" xmlns="" id="{925545F2-F054-4C10-A26B-49F1866C6CE2}"/>
                </a:ext>
              </a:extLst>
            </p:cNvPr>
            <p:cNvSpPr/>
            <p:nvPr/>
          </p:nvSpPr>
          <p:spPr>
            <a:xfrm>
              <a:off x="7886339" y="4264425"/>
              <a:ext cx="3527586" cy="1569660"/>
            </a:xfrm>
            <a:prstGeom prst="rect">
              <a:avLst/>
            </a:prstGeom>
            <a:grpFill/>
          </p:spPr>
          <p:txBody>
            <a:bodyPr wrap="square">
              <a:spAutoFit/>
            </a:bodyPr>
            <a:lstStyle/>
            <a:p>
              <a:pPr algn="just" defTabSz="609585">
                <a:lnSpc>
                  <a:spcPct val="120000"/>
                </a:lnSpc>
              </a:pPr>
              <a:r>
                <a:rPr lang="zh-CN" altLang="en-US" sz="1600" b="1" dirty="0">
                  <a:solidFill>
                    <a:prstClr val="black"/>
                  </a:solidFill>
                  <a:latin typeface="微软雅黑" panose="020B0503020204020204" pitchFamily="34" charset="-122"/>
                  <a:ea typeface="微软雅黑" panose="020B0503020204020204" pitchFamily="34" charset="-122"/>
                </a:rPr>
                <a:t>“治治病</a:t>
              </a:r>
              <a:r>
                <a:rPr lang="zh-CN" altLang="en-US" sz="1600" dirty="0">
                  <a:solidFill>
                    <a:prstClr val="black"/>
                  </a:solidFill>
                  <a:latin typeface="微软雅黑" panose="020B0503020204020204" pitchFamily="34" charset="-122"/>
                  <a:ea typeface="微软雅黑" panose="020B0503020204020204" pitchFamily="34" charset="-122"/>
                </a:rPr>
                <a:t>”，主要是坚持惩前毖后、治病救人方针，区别情况，对症下药，对作风方面存在问题的党员、干部进行教育提醒，对问题严重的进行查处，对不正之风和突出问题进行专项治理。</a:t>
              </a:r>
            </a:p>
          </p:txBody>
        </p:sp>
      </p:grpSp>
    </p:spTree>
    <p:extLst>
      <p:ext uri="{BB962C8B-B14F-4D97-AF65-F5344CB8AC3E}">
        <p14:creationId xmlns:p14="http://schemas.microsoft.com/office/powerpoint/2010/main" xmlns="" val="2142745741"/>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ppt_x"/>
                                          </p:val>
                                        </p:tav>
                                        <p:tav tm="100000">
                                          <p:val>
                                            <p:strVal val="#ppt_x"/>
                                          </p:val>
                                        </p:tav>
                                      </p:tavLst>
                                    </p:anim>
                                    <p:anim calcmode="lin" valueType="num">
                                      <p:cBhvr additive="base">
                                        <p:cTn id="2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0-#ppt_w/2"/>
                                          </p:val>
                                        </p:tav>
                                        <p:tav tm="100000">
                                          <p:val>
                                            <p:strVal val="#ppt_x"/>
                                          </p:val>
                                        </p:tav>
                                      </p:tavLst>
                                    </p:anim>
                                    <p:anim calcmode="lin" valueType="num">
                                      <p:cBhvr additive="base">
                                        <p:cTn id="31"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0-#ppt_w/2"/>
                                          </p:val>
                                        </p:tav>
                                        <p:tav tm="100000">
                                          <p:val>
                                            <p:strVal val="#ppt_x"/>
                                          </p:val>
                                        </p:tav>
                                      </p:tavLst>
                                    </p:anim>
                                    <p:anim calcmode="lin" valueType="num">
                                      <p:cBhvr additive="base">
                                        <p:cTn id="37"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nodeType="click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fill="hold"/>
                                        <p:tgtEl>
                                          <p:spTgt spid="25"/>
                                        </p:tgtEl>
                                        <p:attrNameLst>
                                          <p:attrName>ppt_x</p:attrName>
                                        </p:attrNameLst>
                                      </p:cBhvr>
                                      <p:tavLst>
                                        <p:tav tm="0">
                                          <p:val>
                                            <p:strVal val="0-#ppt_w/2"/>
                                          </p:val>
                                        </p:tav>
                                        <p:tav tm="100000">
                                          <p:val>
                                            <p:strVal val="#ppt_x"/>
                                          </p:val>
                                        </p:tav>
                                      </p:tavLst>
                                    </p:anim>
                                    <p:anim calcmode="lin" valueType="num">
                                      <p:cBhvr additive="base">
                                        <p:cTn id="43"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nodeType="click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fill="hold"/>
                                        <p:tgtEl>
                                          <p:spTgt spid="28"/>
                                        </p:tgtEl>
                                        <p:attrNameLst>
                                          <p:attrName>ppt_x</p:attrName>
                                        </p:attrNameLst>
                                      </p:cBhvr>
                                      <p:tavLst>
                                        <p:tav tm="0">
                                          <p:val>
                                            <p:strVal val="0-#ppt_w/2"/>
                                          </p:val>
                                        </p:tav>
                                        <p:tav tm="100000">
                                          <p:val>
                                            <p:strVal val="#ppt_x"/>
                                          </p:val>
                                        </p:tav>
                                      </p:tavLst>
                                    </p:anim>
                                    <p:anim calcmode="lin" valueType="num">
                                      <p:cBhvr additive="base">
                                        <p:cTn id="49"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animBg="1"/>
      <p:bldP spid="16" grpId="0" animBg="1"/>
      <p:bldP spid="17" grpId="0" animBg="1"/>
      <p:bldP spid="1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629324" y="1693322"/>
            <a:ext cx="10933352" cy="1648593"/>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5" name="文本框 4"/>
          <p:cNvSpPr txBox="1"/>
          <p:nvPr/>
        </p:nvSpPr>
        <p:spPr>
          <a:xfrm>
            <a:off x="779953" y="2086455"/>
            <a:ext cx="10782723" cy="757130"/>
          </a:xfrm>
          <a:prstGeom prst="rect">
            <a:avLst/>
          </a:prstGeom>
          <a:noFill/>
        </p:spPr>
        <p:txBody>
          <a:bodyPr wrap="square" rtlCol="0">
            <a:spAutoFit/>
          </a:bodyPr>
          <a:lstStyle/>
          <a:p>
            <a:pPr defTabSz="609585">
              <a:lnSpc>
                <a:spcPct val="120000"/>
              </a:lnSpc>
            </a:pPr>
            <a:r>
              <a:rPr lang="zh-CN" altLang="en-US" dirty="0">
                <a:solidFill>
                  <a:prstClr val="black">
                    <a:lumMod val="95000"/>
                    <a:lumOff val="5000"/>
                  </a:prstClr>
                </a:solidFill>
                <a:cs typeface="+mn-ea"/>
                <a:sym typeface="+mn-lt"/>
              </a:rPr>
              <a:t>我们抓整治“四风”就是起徙木立信的作用，抓就真抓，一抓到底。不要老是喊狼来了，最后大家疲沓了，觉得不就是那么回事嘛，混一阵子、挺一阵子就过去了。</a:t>
            </a:r>
          </a:p>
        </p:txBody>
      </p:sp>
      <p:sp>
        <p:nvSpPr>
          <p:cNvPr id="6" name="文本框 5"/>
          <p:cNvSpPr txBox="1"/>
          <p:nvPr/>
        </p:nvSpPr>
        <p:spPr>
          <a:xfrm>
            <a:off x="4255572" y="2843585"/>
            <a:ext cx="7195923" cy="362343"/>
          </a:xfrm>
          <a:prstGeom prst="rect">
            <a:avLst/>
          </a:prstGeom>
          <a:noFill/>
        </p:spPr>
        <p:txBody>
          <a:bodyPr wrap="square" rtlCol="0">
            <a:spAutoFit/>
          </a:bodyPr>
          <a:lstStyle/>
          <a:p>
            <a:pPr algn="r" defTabSz="609585">
              <a:lnSpc>
                <a:spcPct val="120000"/>
              </a:lnSpc>
            </a:pPr>
            <a:r>
              <a:rPr lang="en-US" altLang="zh-CN" sz="1600" dirty="0">
                <a:solidFill>
                  <a:prstClr val="black">
                    <a:lumMod val="95000"/>
                    <a:lumOff val="5000"/>
                  </a:prstClr>
                </a:solidFill>
                <a:cs typeface="+mn-ea"/>
                <a:sym typeface="+mn-lt"/>
              </a:rPr>
              <a:t>——2014</a:t>
            </a:r>
            <a:r>
              <a:rPr lang="zh-CN" altLang="en-US" sz="1600" dirty="0">
                <a:solidFill>
                  <a:prstClr val="black">
                    <a:lumMod val="95000"/>
                    <a:lumOff val="5000"/>
                  </a:prstClr>
                </a:solidFill>
                <a:cs typeface="+mn-ea"/>
                <a:sym typeface="+mn-lt"/>
              </a:rPr>
              <a:t>年</a:t>
            </a:r>
            <a:r>
              <a:rPr lang="en-US" altLang="zh-CN" sz="1600" dirty="0">
                <a:solidFill>
                  <a:prstClr val="black">
                    <a:lumMod val="95000"/>
                    <a:lumOff val="5000"/>
                  </a:prstClr>
                </a:solidFill>
                <a:cs typeface="+mn-ea"/>
                <a:sym typeface="+mn-lt"/>
              </a:rPr>
              <a:t>3</a:t>
            </a:r>
            <a:r>
              <a:rPr lang="zh-CN" altLang="en-US" sz="1600" dirty="0">
                <a:solidFill>
                  <a:prstClr val="black">
                    <a:lumMod val="95000"/>
                    <a:lumOff val="5000"/>
                  </a:prstClr>
                </a:solidFill>
                <a:cs typeface="+mn-ea"/>
                <a:sym typeface="+mn-lt"/>
              </a:rPr>
              <a:t>月</a:t>
            </a:r>
            <a:r>
              <a:rPr lang="en-US" altLang="zh-CN" sz="1600" dirty="0">
                <a:solidFill>
                  <a:prstClr val="black">
                    <a:lumMod val="95000"/>
                    <a:lumOff val="5000"/>
                  </a:prstClr>
                </a:solidFill>
                <a:cs typeface="+mn-ea"/>
                <a:sym typeface="+mn-lt"/>
              </a:rPr>
              <a:t>18</a:t>
            </a:r>
            <a:r>
              <a:rPr lang="zh-CN" altLang="en-US" sz="1600" dirty="0">
                <a:solidFill>
                  <a:prstClr val="black">
                    <a:lumMod val="95000"/>
                    <a:lumOff val="5000"/>
                  </a:prstClr>
                </a:solidFill>
                <a:cs typeface="+mn-ea"/>
                <a:sym typeface="+mn-lt"/>
              </a:rPr>
              <a:t>日，</a:t>
            </a:r>
            <a:r>
              <a:rPr lang="en-US" altLang="zh-CN" sz="1600" dirty="0">
                <a:solidFill>
                  <a:prstClr val="black">
                    <a:lumMod val="95000"/>
                    <a:lumOff val="5000"/>
                  </a:prstClr>
                </a:solidFill>
                <a:cs typeface="+mn-ea"/>
                <a:sym typeface="+mn-lt"/>
              </a:rPr>
              <a:t>《</a:t>
            </a:r>
            <a:r>
              <a:rPr lang="zh-CN" altLang="en-US" sz="1600" dirty="0">
                <a:solidFill>
                  <a:prstClr val="black">
                    <a:lumMod val="95000"/>
                    <a:lumOff val="5000"/>
                  </a:prstClr>
                </a:solidFill>
                <a:cs typeface="+mn-ea"/>
                <a:sym typeface="+mn-lt"/>
              </a:rPr>
              <a:t>在河南省兰考县委常委扩大会议上的讲话</a:t>
            </a:r>
            <a:r>
              <a:rPr lang="en-US" altLang="zh-CN" sz="1600" dirty="0">
                <a:solidFill>
                  <a:prstClr val="black">
                    <a:lumMod val="95000"/>
                    <a:lumOff val="5000"/>
                  </a:prstClr>
                </a:solidFill>
                <a:cs typeface="+mn-ea"/>
                <a:sym typeface="+mn-lt"/>
              </a:rPr>
              <a:t>》</a:t>
            </a:r>
          </a:p>
        </p:txBody>
      </p:sp>
      <p:sp>
        <p:nvSpPr>
          <p:cNvPr id="7" name="圆角矩形 6"/>
          <p:cNvSpPr/>
          <p:nvPr/>
        </p:nvSpPr>
        <p:spPr>
          <a:xfrm>
            <a:off x="4040697" y="1425226"/>
            <a:ext cx="4110607"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cs typeface="+mn-ea"/>
                <a:sym typeface="+mn-lt"/>
              </a:rPr>
              <a:t>“狼来了”</a:t>
            </a:r>
            <a:endParaRPr lang="zh-CN" altLang="en-US" sz="2400" dirty="0">
              <a:solidFill>
                <a:prstClr val="white"/>
              </a:solidFill>
              <a:cs typeface="+mn-ea"/>
              <a:sym typeface="+mn-lt"/>
            </a:endParaRPr>
          </a:p>
        </p:txBody>
      </p:sp>
      <p:sp>
        <p:nvSpPr>
          <p:cNvPr id="9" name="圆角矩形 8"/>
          <p:cNvSpPr/>
          <p:nvPr/>
        </p:nvSpPr>
        <p:spPr>
          <a:xfrm>
            <a:off x="1051090" y="131832"/>
            <a:ext cx="3116382" cy="699624"/>
          </a:xfrm>
          <a:prstGeom prst="roundRect">
            <a:avLst/>
          </a:prstGeom>
          <a:noFill/>
        </p:spPr>
        <p:txBody>
          <a:bodyPr wrap="none" rtlCol="0">
            <a:spAutoFit/>
          </a:bodyPr>
          <a:lstStyle/>
          <a:p>
            <a:pPr defTabSz="609585">
              <a:lnSpc>
                <a:spcPct val="120000"/>
              </a:lnSpc>
            </a:pPr>
            <a:r>
              <a:rPr lang="zh-CN" altLang="en-US" sz="3200" b="1" dirty="0">
                <a:solidFill>
                  <a:prstClr val="white"/>
                </a:solidFill>
                <a:cs typeface="+mn-ea"/>
                <a:sym typeface="+mn-lt"/>
              </a:rPr>
              <a:t>怎么纠“四风”</a:t>
            </a:r>
          </a:p>
        </p:txBody>
      </p:sp>
      <p:sp>
        <p:nvSpPr>
          <p:cNvPr id="11" name="圆角矩形 7">
            <a:extLst>
              <a:ext uri="{FF2B5EF4-FFF2-40B4-BE49-F238E27FC236}">
                <a16:creationId xmlns:a16="http://schemas.microsoft.com/office/drawing/2014/main" xmlns="" id="{849299D0-EAD7-4570-896A-5D7C0C6DD6B7}"/>
              </a:ext>
            </a:extLst>
          </p:cNvPr>
          <p:cNvSpPr/>
          <p:nvPr/>
        </p:nvSpPr>
        <p:spPr>
          <a:xfrm>
            <a:off x="629324" y="3868811"/>
            <a:ext cx="10933352" cy="2256218"/>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12" name="文本框 11">
            <a:extLst>
              <a:ext uri="{FF2B5EF4-FFF2-40B4-BE49-F238E27FC236}">
                <a16:creationId xmlns:a16="http://schemas.microsoft.com/office/drawing/2014/main" xmlns="" id="{DF2C20C8-4B51-4545-9B19-D49A577D7058}"/>
              </a:ext>
            </a:extLst>
          </p:cNvPr>
          <p:cNvSpPr txBox="1"/>
          <p:nvPr/>
        </p:nvSpPr>
        <p:spPr>
          <a:xfrm>
            <a:off x="779953" y="4261944"/>
            <a:ext cx="10782723" cy="1393330"/>
          </a:xfrm>
          <a:prstGeom prst="rect">
            <a:avLst/>
          </a:prstGeom>
          <a:noFill/>
        </p:spPr>
        <p:txBody>
          <a:bodyPr wrap="square" rtlCol="0">
            <a:spAutoFit/>
          </a:bodyPr>
          <a:lstStyle/>
          <a:p>
            <a:pPr defTabSz="609585">
              <a:lnSpc>
                <a:spcPct val="120000"/>
              </a:lnSpc>
            </a:pPr>
            <a:r>
              <a:rPr lang="zh-CN" altLang="en-US" dirty="0">
                <a:solidFill>
                  <a:prstClr val="black">
                    <a:lumMod val="95000"/>
                    <a:lumOff val="5000"/>
                  </a:prstClr>
                </a:solidFill>
                <a:cs typeface="+mn-ea"/>
                <a:sym typeface="+mn-lt"/>
              </a:rPr>
              <a:t>现在，改进作风到了节骨眼上，社会上有种种议论和思想情绪。很多人担心活动一结束就曲终人散，“四风”问题又“涛声依旧”了。还有一些人盼着紧绷的弦松一松，好让自己舒服舒服。一些人等着看中央还要出什么招，看左邻右舍有什么动静。对此，我们的态度是，作风建设永远在路上，永远没有休止符，必须抓常、抓细、抓长，持续努力、久久为功。</a:t>
            </a:r>
          </a:p>
        </p:txBody>
      </p:sp>
      <p:sp>
        <p:nvSpPr>
          <p:cNvPr id="13" name="文本框 12">
            <a:extLst>
              <a:ext uri="{FF2B5EF4-FFF2-40B4-BE49-F238E27FC236}">
                <a16:creationId xmlns:a16="http://schemas.microsoft.com/office/drawing/2014/main" xmlns="" id="{AE311CAE-FFD6-41E8-8E5E-B166F6172E33}"/>
              </a:ext>
            </a:extLst>
          </p:cNvPr>
          <p:cNvSpPr txBox="1"/>
          <p:nvPr/>
        </p:nvSpPr>
        <p:spPr>
          <a:xfrm>
            <a:off x="4255572" y="5590047"/>
            <a:ext cx="7195923" cy="362343"/>
          </a:xfrm>
          <a:prstGeom prst="rect">
            <a:avLst/>
          </a:prstGeom>
          <a:noFill/>
        </p:spPr>
        <p:txBody>
          <a:bodyPr wrap="square" rtlCol="0">
            <a:spAutoFit/>
          </a:bodyPr>
          <a:lstStyle/>
          <a:p>
            <a:pPr algn="r" defTabSz="609585">
              <a:lnSpc>
                <a:spcPct val="120000"/>
              </a:lnSpc>
            </a:pPr>
            <a:r>
              <a:rPr lang="en-US" altLang="zh-CN" sz="1600" dirty="0">
                <a:solidFill>
                  <a:prstClr val="black">
                    <a:lumMod val="95000"/>
                    <a:lumOff val="5000"/>
                  </a:prstClr>
                </a:solidFill>
                <a:cs typeface="+mn-ea"/>
                <a:sym typeface="+mn-lt"/>
              </a:rPr>
              <a:t>——2014</a:t>
            </a:r>
            <a:r>
              <a:rPr lang="zh-CN" altLang="en-US" sz="1600" dirty="0">
                <a:solidFill>
                  <a:prstClr val="black">
                    <a:lumMod val="95000"/>
                    <a:lumOff val="5000"/>
                  </a:prstClr>
                </a:solidFill>
                <a:cs typeface="+mn-ea"/>
                <a:sym typeface="+mn-lt"/>
              </a:rPr>
              <a:t>年</a:t>
            </a:r>
            <a:r>
              <a:rPr lang="en-US" altLang="zh-CN" sz="1600" dirty="0">
                <a:solidFill>
                  <a:prstClr val="black">
                    <a:lumMod val="95000"/>
                    <a:lumOff val="5000"/>
                  </a:prstClr>
                </a:solidFill>
                <a:cs typeface="+mn-ea"/>
                <a:sym typeface="+mn-lt"/>
              </a:rPr>
              <a:t>10</a:t>
            </a:r>
            <a:r>
              <a:rPr lang="zh-CN" altLang="en-US" sz="1600" dirty="0">
                <a:solidFill>
                  <a:prstClr val="black">
                    <a:lumMod val="95000"/>
                    <a:lumOff val="5000"/>
                  </a:prstClr>
                </a:solidFill>
                <a:cs typeface="+mn-ea"/>
                <a:sym typeface="+mn-lt"/>
              </a:rPr>
              <a:t>月</a:t>
            </a:r>
            <a:r>
              <a:rPr lang="en-US" altLang="zh-CN" sz="1600" dirty="0">
                <a:solidFill>
                  <a:prstClr val="black">
                    <a:lumMod val="95000"/>
                    <a:lumOff val="5000"/>
                  </a:prstClr>
                </a:solidFill>
                <a:cs typeface="+mn-ea"/>
                <a:sym typeface="+mn-lt"/>
              </a:rPr>
              <a:t>8</a:t>
            </a:r>
            <a:r>
              <a:rPr lang="zh-CN" altLang="en-US" sz="1600" dirty="0">
                <a:solidFill>
                  <a:prstClr val="black">
                    <a:lumMod val="95000"/>
                    <a:lumOff val="5000"/>
                  </a:prstClr>
                </a:solidFill>
                <a:cs typeface="+mn-ea"/>
                <a:sym typeface="+mn-lt"/>
              </a:rPr>
              <a:t>日，习近平在党的群众路线教育实践活动总结大会上的讲话</a:t>
            </a:r>
          </a:p>
        </p:txBody>
      </p:sp>
      <p:sp>
        <p:nvSpPr>
          <p:cNvPr id="14" name="圆角矩形 6">
            <a:extLst>
              <a:ext uri="{FF2B5EF4-FFF2-40B4-BE49-F238E27FC236}">
                <a16:creationId xmlns:a16="http://schemas.microsoft.com/office/drawing/2014/main" xmlns="" id="{42F3948C-6288-4FA9-8D0D-45EAA99EB4BF}"/>
              </a:ext>
            </a:extLst>
          </p:cNvPr>
          <p:cNvSpPr/>
          <p:nvPr/>
        </p:nvSpPr>
        <p:spPr>
          <a:xfrm>
            <a:off x="4040697" y="3600715"/>
            <a:ext cx="4110607"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dirty="0">
                <a:solidFill>
                  <a:prstClr val="white"/>
                </a:solidFill>
                <a:cs typeface="+mn-ea"/>
                <a:sym typeface="+mn-lt"/>
              </a:rPr>
              <a:t>　</a:t>
            </a:r>
            <a:r>
              <a:rPr lang="zh-CN" altLang="en-US" sz="2400" b="1" dirty="0">
                <a:solidFill>
                  <a:prstClr val="white"/>
                </a:solidFill>
                <a:cs typeface="+mn-ea"/>
                <a:sym typeface="+mn-lt"/>
              </a:rPr>
              <a:t>“涛声依旧”</a:t>
            </a:r>
            <a:endParaRPr lang="zh-CN" altLang="en-US" sz="2400" dirty="0">
              <a:solidFill>
                <a:prstClr val="white"/>
              </a:solidFill>
              <a:cs typeface="+mn-ea"/>
              <a:sym typeface="+mn-lt"/>
            </a:endParaRPr>
          </a:p>
        </p:txBody>
      </p:sp>
    </p:spTree>
    <p:extLst>
      <p:ext uri="{BB962C8B-B14F-4D97-AF65-F5344CB8AC3E}">
        <p14:creationId xmlns:p14="http://schemas.microsoft.com/office/powerpoint/2010/main" xmlns="" val="1625850318"/>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iterate type="lt">
                                    <p:tmPct val="10000"/>
                                  </p:iterate>
                                  <p:childTnLst>
                                    <p:set>
                                      <p:cBhvr>
                                        <p:cTn id="35" dur="1" fill="hold">
                                          <p:stCondLst>
                                            <p:cond delay="0"/>
                                          </p:stCondLst>
                                        </p:cTn>
                                        <p:tgtEl>
                                          <p:spTgt spid="14"/>
                                        </p:tgtEl>
                                        <p:attrNameLst>
                                          <p:attrName>style.visibility</p:attrName>
                                        </p:attrNameLst>
                                      </p:cBhvr>
                                      <p:to>
                                        <p:strVal val="visible"/>
                                      </p:to>
                                    </p:set>
                                    <p:animEffect transition="in" filter="barn(inVertical)">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heel(1)">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anim calcmode="lin" valueType="num">
                                      <p:cBhvr>
                                        <p:cTn id="54" dur="1000" fill="hold"/>
                                        <p:tgtEl>
                                          <p:spTgt spid="13"/>
                                        </p:tgtEl>
                                        <p:attrNameLst>
                                          <p:attrName>ppt_x</p:attrName>
                                        </p:attrNameLst>
                                      </p:cBhvr>
                                      <p:tavLst>
                                        <p:tav tm="0">
                                          <p:val>
                                            <p:strVal val="#ppt_x"/>
                                          </p:val>
                                        </p:tav>
                                        <p:tav tm="100000">
                                          <p:val>
                                            <p:strVal val="#ppt_x"/>
                                          </p:val>
                                        </p:tav>
                                      </p:tavLst>
                                    </p:anim>
                                    <p:anim calcmode="lin" valueType="num">
                                      <p:cBhvr>
                                        <p:cTn id="5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6" grpId="0"/>
      <p:bldP spid="7" grpId="0" animBg="1"/>
      <p:bldP spid="9" grpId="0"/>
      <p:bldP spid="11" grpId="0" animBg="1"/>
      <p:bldP spid="12" grpId="0"/>
      <p:bldP spid="13" grpId="0"/>
      <p:bldP spid="14"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图片包含 红色&#10;&#10;已生成高可信度的说明">
            <a:extLst>
              <a:ext uri="{FF2B5EF4-FFF2-40B4-BE49-F238E27FC236}">
                <a16:creationId xmlns:a16="http://schemas.microsoft.com/office/drawing/2014/main" xmlns="" id="{270B56D6-81DA-47B9-8C4F-9796158F00A0}"/>
              </a:ext>
            </a:extLst>
          </p:cNvPr>
          <p:cNvPicPr>
            <a:picLocks noChangeAspect="1"/>
          </p:cNvPicPr>
          <p:nvPr/>
        </p:nvPicPr>
        <p:blipFill rotWithShape="1">
          <a:blip r:embed="rId3" cstate="print">
            <a:extLst>
              <a:ext uri="{28A0092B-C50C-407E-A947-70E740481C1C}">
                <a14:useLocalDpi xmlns:a14="http://schemas.microsoft.com/office/drawing/2010/main" xmlns="" val="0"/>
              </a:ext>
            </a:extLst>
          </a:blip>
          <a:srcRect l="5556" r="5556"/>
          <a:stretch/>
        </p:blipFill>
        <p:spPr>
          <a:xfrm>
            <a:off x="20" y="10"/>
            <a:ext cx="12191980" cy="6857990"/>
          </a:xfrm>
          <a:prstGeom prst="rect">
            <a:avLst/>
          </a:prstGeom>
        </p:spPr>
      </p:pic>
      <p:pic>
        <p:nvPicPr>
          <p:cNvPr id="3" name="图片 2">
            <a:extLst>
              <a:ext uri="{FF2B5EF4-FFF2-40B4-BE49-F238E27FC236}">
                <a16:creationId xmlns:a16="http://schemas.microsoft.com/office/drawing/2014/main" xmlns="" id="{0AD52394-DD15-4215-8E3F-9DC65C9682BC}"/>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0" y="762000"/>
            <a:ext cx="12192000" cy="6095999"/>
          </a:xfrm>
          <a:prstGeom prst="rect">
            <a:avLst/>
          </a:prstGeom>
        </p:spPr>
      </p:pic>
      <p:sp>
        <p:nvSpPr>
          <p:cNvPr id="5" name="TextBox 4"/>
          <p:cNvSpPr txBox="1"/>
          <p:nvPr/>
        </p:nvSpPr>
        <p:spPr>
          <a:xfrm>
            <a:off x="2704493" y="3977254"/>
            <a:ext cx="6841067" cy="461665"/>
          </a:xfrm>
          <a:prstGeom prst="rect">
            <a:avLst/>
          </a:prstGeom>
          <a:noFill/>
        </p:spPr>
        <p:txBody>
          <a:bodyPr wrap="square" rtlCol="0">
            <a:spAutoFit/>
          </a:bodyPr>
          <a:lstStyle/>
          <a:p>
            <a:pPr algn="ctr" defTabSz="1219170"/>
            <a:r>
              <a:rPr lang="zh-CN" altLang="en-US" sz="2400" b="1" dirty="0">
                <a:solidFill>
                  <a:schemeClr val="accent4">
                    <a:lumMod val="60000"/>
                    <a:lumOff val="40000"/>
                  </a:schemeClr>
                </a:solidFill>
                <a:effectLst>
                  <a:outerShdw blurRad="38100" dist="38100" dir="2700000" algn="tl">
                    <a:srgbClr val="000000">
                      <a:alpha val="43137"/>
                    </a:srgbClr>
                  </a:outerShdw>
                </a:effectLst>
                <a:latin typeface="黑体" panose="02010600030101010101" charset="-122"/>
                <a:ea typeface="黑体" panose="02010600030101010101" charset="-122"/>
              </a:rPr>
              <a:t>汇报人</a:t>
            </a:r>
            <a:r>
              <a:rPr lang="zh-CN" altLang="en-US" sz="2400" b="1" dirty="0" smtClean="0">
                <a:solidFill>
                  <a:schemeClr val="accent4">
                    <a:lumMod val="60000"/>
                    <a:lumOff val="40000"/>
                  </a:schemeClr>
                </a:solidFill>
                <a:effectLst>
                  <a:outerShdw blurRad="38100" dist="38100" dir="2700000" algn="tl">
                    <a:srgbClr val="000000">
                      <a:alpha val="43137"/>
                    </a:srgbClr>
                  </a:outerShdw>
                </a:effectLst>
                <a:latin typeface="黑体" panose="02010600030101010101" charset="-122"/>
                <a:ea typeface="黑体" panose="02010600030101010101" charset="-122"/>
              </a:rPr>
              <a:t>：桐音设计</a:t>
            </a:r>
            <a:endParaRPr lang="en-US" altLang="zh-CN" sz="2400" b="1" dirty="0">
              <a:solidFill>
                <a:schemeClr val="accent4">
                  <a:lumMod val="60000"/>
                  <a:lumOff val="40000"/>
                </a:schemeClr>
              </a:solidFill>
              <a:effectLst>
                <a:outerShdw blurRad="38100" dist="38100" dir="2700000" algn="tl">
                  <a:srgbClr val="000000">
                    <a:alpha val="43137"/>
                  </a:srgbClr>
                </a:outerShdw>
              </a:effectLst>
              <a:latin typeface="黑体" panose="02010600030101010101" charset="-122"/>
              <a:ea typeface="黑体" panose="02010600030101010101" charset="-122"/>
            </a:endParaRPr>
          </a:p>
        </p:txBody>
      </p:sp>
      <p:sp>
        <p:nvSpPr>
          <p:cNvPr id="6" name="TextBox 98"/>
          <p:cNvSpPr txBox="1"/>
          <p:nvPr/>
        </p:nvSpPr>
        <p:spPr>
          <a:xfrm>
            <a:off x="2653692" y="3454257"/>
            <a:ext cx="6841067" cy="461665"/>
          </a:xfrm>
          <a:prstGeom prst="rect">
            <a:avLst/>
          </a:prstGeom>
          <a:noFill/>
        </p:spPr>
        <p:txBody>
          <a:bodyPr wrap="square" rtlCol="0">
            <a:spAutoFit/>
          </a:bodyPr>
          <a:lstStyle/>
          <a:p>
            <a:pPr algn="ctr" defTabSz="1219170"/>
            <a:r>
              <a:rPr lang="zh-CN" altLang="en-US" sz="2400" b="1" dirty="0">
                <a:solidFill>
                  <a:schemeClr val="accent4">
                    <a:lumMod val="60000"/>
                    <a:lumOff val="40000"/>
                  </a:schemeClr>
                </a:solidFill>
                <a:latin typeface="黑体" panose="02010600030101010101" charset="-122"/>
                <a:ea typeface="黑体" panose="02010600030101010101" charset="-122"/>
              </a:rPr>
              <a:t>党风廉政建设和反腐败斗争党课</a:t>
            </a:r>
          </a:p>
        </p:txBody>
      </p:sp>
      <p:sp>
        <p:nvSpPr>
          <p:cNvPr id="7" name="圆角矩形 6"/>
          <p:cNvSpPr/>
          <p:nvPr/>
        </p:nvSpPr>
        <p:spPr>
          <a:xfrm>
            <a:off x="2241137" y="2100936"/>
            <a:ext cx="7644528" cy="1448553"/>
          </a:xfrm>
          <a:prstGeom prst="roundRect">
            <a:avLst/>
          </a:prstGeom>
          <a:noFill/>
        </p:spPr>
        <p:txBody>
          <a:bodyPr wrap="none" rtlCol="0">
            <a:spAutoFit/>
          </a:bodyPr>
          <a:lstStyle/>
          <a:p>
            <a:pPr algn="ctr" defTabSz="609585">
              <a:lnSpc>
                <a:spcPct val="120000"/>
              </a:lnSpc>
            </a:pPr>
            <a:r>
              <a:rPr lang="zh-CN" altLang="en-US" sz="7200" b="1" dirty="0" smtClean="0">
                <a:gradFill flip="none" rotWithShape="1">
                  <a:gsLst>
                    <a:gs pos="0">
                      <a:schemeClr val="accent4">
                        <a:lumMod val="0"/>
                        <a:lumOff val="100000"/>
                      </a:schemeClr>
                    </a:gs>
                    <a:gs pos="80000">
                      <a:schemeClr val="accent4">
                        <a:lumMod val="100000"/>
                      </a:schemeClr>
                    </a:gs>
                  </a:gsLst>
                  <a:lin ang="5400000" scaled="0"/>
                  <a:tileRect/>
                </a:gradFill>
                <a:effectLst>
                  <a:outerShdw blurRad="38100" dist="38100" dir="2700000" algn="tl">
                    <a:srgbClr val="000000">
                      <a:alpha val="43137"/>
                    </a:srgbClr>
                  </a:outerShdw>
                </a:effectLst>
                <a:latin typeface="+mj-ea"/>
                <a:ea typeface="+mj-ea"/>
                <a:cs typeface="+mn-ea"/>
                <a:sym typeface="+mn-lt"/>
              </a:rPr>
              <a:t>纠正四风不能止步</a:t>
            </a:r>
            <a:endParaRPr lang="zh-CN" altLang="en-US" sz="7200" b="1" dirty="0">
              <a:gradFill flip="none" rotWithShape="1">
                <a:gsLst>
                  <a:gs pos="0">
                    <a:schemeClr val="accent4">
                      <a:lumMod val="0"/>
                      <a:lumOff val="100000"/>
                    </a:schemeClr>
                  </a:gs>
                  <a:gs pos="80000">
                    <a:schemeClr val="accent4">
                      <a:lumMod val="100000"/>
                    </a:schemeClr>
                  </a:gs>
                </a:gsLst>
                <a:lin ang="5400000" scaled="0"/>
                <a:tileRect/>
              </a:gradFill>
              <a:effectLst>
                <a:outerShdw blurRad="38100" dist="38100" dir="2700000" algn="tl">
                  <a:srgbClr val="000000">
                    <a:alpha val="43137"/>
                  </a:srgbClr>
                </a:outerShdw>
              </a:effectLst>
              <a:latin typeface="+mj-ea"/>
              <a:ea typeface="+mj-ea"/>
              <a:cs typeface="+mn-ea"/>
              <a:sym typeface="+mn-lt"/>
            </a:endParaRPr>
          </a:p>
        </p:txBody>
      </p:sp>
    </p:spTree>
    <p:extLst>
      <p:ext uri="{BB962C8B-B14F-4D97-AF65-F5344CB8AC3E}">
        <p14:creationId xmlns:p14="http://schemas.microsoft.com/office/powerpoint/2010/main" xmlns="" val="3857612129"/>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5"/>
                                        </p:tgtEl>
                                        <p:attrNameLst>
                                          <p:attrName>ppt_x</p:attrName>
                                          <p:attrName>ppt_y</p:attrName>
                                        </p:attrNameLst>
                                      </p:cBhvr>
                                    </p:animMotion>
                                    <p:animEffect transition="in" filter="fade">
                                      <p:cBhvr>
                                        <p:cTn id="9" dur="500"/>
                                        <p:tgtEl>
                                          <p:spTgt spid="5"/>
                                        </p:tgtEl>
                                      </p:cBhvr>
                                    </p:animEffect>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Scale>
                                      <p:cBhvr>
                                        <p:cTn id="13" dur="5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6"/>
                                        </p:tgtEl>
                                        <p:attrNameLst>
                                          <p:attrName>ppt_x</p:attrName>
                                          <p:attrName>ppt_y</p:attrName>
                                        </p:attrNameLst>
                                      </p:cBhvr>
                                    </p:animMotion>
                                    <p:animEffect transition="in" filter="fade">
                                      <p:cBhvr>
                                        <p:cTn id="15" dur="500"/>
                                        <p:tgtEl>
                                          <p:spTgt spid="6"/>
                                        </p:tgtEl>
                                      </p:cBhvr>
                                    </p:animEffect>
                                  </p:childTnLst>
                                </p:cTn>
                              </p:par>
                            </p:childTnLst>
                          </p:cTn>
                        </p:par>
                        <p:par>
                          <p:cTn id="16" fill="hold">
                            <p:stCondLst>
                              <p:cond delay="1000"/>
                            </p:stCondLst>
                            <p:childTnLst>
                              <p:par>
                                <p:cTn id="17" presetID="16" presetClass="entr" presetSubtype="21" fill="hold" grpId="0" nodeType="after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896370" y="2637961"/>
            <a:ext cx="6479203" cy="1113354"/>
          </a:xfrm>
          <a:prstGeom prst="roundRect">
            <a:avLst/>
          </a:prstGeom>
          <a:noFill/>
        </p:spPr>
        <p:txBody>
          <a:bodyPr wrap="none" rtlCol="0">
            <a:spAutoFit/>
          </a:bodyPr>
          <a:lstStyle/>
          <a:p>
            <a:pPr algn="ctr" defTabSz="609585">
              <a:lnSpc>
                <a:spcPct val="120000"/>
              </a:lnSpc>
            </a:pPr>
            <a:r>
              <a:rPr lang="zh-CN" altLang="en-US" sz="5400" b="1" dirty="0">
                <a:gradFill flip="none" rotWithShape="1">
                  <a:gsLst>
                    <a:gs pos="0">
                      <a:schemeClr val="accent4">
                        <a:lumMod val="0"/>
                        <a:lumOff val="100000"/>
                      </a:schemeClr>
                    </a:gs>
                    <a:gs pos="80000">
                      <a:schemeClr val="accent4">
                        <a:lumMod val="100000"/>
                      </a:schemeClr>
                    </a:gs>
                  </a:gsLst>
                  <a:lin ang="5400000" scaled="0"/>
                  <a:tileRect/>
                </a:gradFill>
                <a:effectLst>
                  <a:outerShdw blurRad="38100" dist="38100" dir="2700000" algn="tl">
                    <a:srgbClr val="000000">
                      <a:alpha val="43137"/>
                    </a:srgbClr>
                  </a:outerShdw>
                </a:effectLst>
                <a:latin typeface="+mj-ea"/>
                <a:ea typeface="+mj-ea"/>
                <a:cs typeface="+mn-ea"/>
                <a:sym typeface="+mn-lt"/>
              </a:rPr>
              <a:t>纠“四风”具体内容</a:t>
            </a:r>
          </a:p>
        </p:txBody>
      </p:sp>
      <p:sp>
        <p:nvSpPr>
          <p:cNvPr id="11" name="圆角矩形 3">
            <a:extLst>
              <a:ext uri="{FF2B5EF4-FFF2-40B4-BE49-F238E27FC236}">
                <a16:creationId xmlns:a16="http://schemas.microsoft.com/office/drawing/2014/main" xmlns="" id="{6B2BA8D0-1B34-4EDE-97C7-572137B2088A}"/>
              </a:ext>
            </a:extLst>
          </p:cNvPr>
          <p:cNvSpPr/>
          <p:nvPr/>
        </p:nvSpPr>
        <p:spPr>
          <a:xfrm>
            <a:off x="4615781" y="3595903"/>
            <a:ext cx="3040380" cy="1111936"/>
          </a:xfrm>
          <a:prstGeom prst="roundRect">
            <a:avLst/>
          </a:prstGeom>
          <a:noFill/>
        </p:spPr>
        <p:txBody>
          <a:bodyPr wrap="none" rtlCol="0">
            <a:spAutoFit/>
          </a:bodyPr>
          <a:lstStyle/>
          <a:p>
            <a:pPr algn="ctr" defTabSz="609585">
              <a:lnSpc>
                <a:spcPct val="120000"/>
              </a:lnSpc>
            </a:pPr>
            <a:r>
              <a:rPr lang="zh-CN" altLang="en-US" sz="5400" b="1" dirty="0">
                <a:gradFill flip="none" rotWithShape="1">
                  <a:gsLst>
                    <a:gs pos="0">
                      <a:schemeClr val="accent4">
                        <a:lumMod val="0"/>
                        <a:lumOff val="100000"/>
                      </a:schemeClr>
                    </a:gs>
                    <a:gs pos="80000">
                      <a:schemeClr val="accent4">
                        <a:lumMod val="100000"/>
                      </a:schemeClr>
                    </a:gs>
                  </a:gsLst>
                  <a:lin ang="5400000" scaled="0"/>
                  <a:tileRect/>
                </a:gradFill>
                <a:effectLst>
                  <a:outerShdw blurRad="38100" dist="38100" dir="2700000" algn="tl">
                    <a:srgbClr val="000000">
                      <a:alpha val="43137"/>
                    </a:srgbClr>
                  </a:outerShdw>
                </a:effectLst>
                <a:latin typeface="+mj-ea"/>
                <a:ea typeface="+mj-ea"/>
                <a:cs typeface="+mn-ea"/>
                <a:sym typeface="+mn-lt"/>
              </a:rPr>
              <a:t>第一部分</a:t>
            </a:r>
          </a:p>
        </p:txBody>
      </p:sp>
    </p:spTree>
    <p:extLst>
      <p:ext uri="{BB962C8B-B14F-4D97-AF65-F5344CB8AC3E}">
        <p14:creationId xmlns:p14="http://schemas.microsoft.com/office/powerpoint/2010/main" xmlns="" val="895933907"/>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900"/>
                            </p:stCondLst>
                            <p:childTnLst>
                              <p:par>
                                <p:cTn id="9" presetID="16" presetClass="entr" presetSubtype="21"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52130" y="5117012"/>
            <a:ext cx="10362569" cy="387798"/>
          </a:xfrm>
          <a:prstGeom prst="rect">
            <a:avLst/>
          </a:prstGeom>
          <a:noFill/>
        </p:spPr>
        <p:txBody>
          <a:bodyPr wrap="square" rtlCol="0">
            <a:spAutoFit/>
          </a:bodyPr>
          <a:lstStyle/>
          <a:p>
            <a:pPr defTabSz="609585">
              <a:lnSpc>
                <a:spcPct val="120000"/>
              </a:lnSpc>
            </a:pPr>
            <a:r>
              <a:rPr lang="zh-CN" altLang="en-US" sz="1600" dirty="0">
                <a:solidFill>
                  <a:prstClr val="black">
                    <a:lumMod val="75000"/>
                    <a:lumOff val="25000"/>
                  </a:prstClr>
                </a:solidFill>
                <a:latin typeface="Arial" panose="020F0502020204030204"/>
                <a:ea typeface="微软雅黑"/>
                <a:cs typeface="+mn-ea"/>
                <a:sym typeface="+mn-lt"/>
              </a:rPr>
              <a:t>习近平总书记重要指示针对“四风”的一些老问题新表现，</a:t>
            </a:r>
            <a:r>
              <a:rPr lang="zh-CN" altLang="en-US" sz="1600" b="1" dirty="0">
                <a:solidFill>
                  <a:prstClr val="black">
                    <a:lumMod val="75000"/>
                    <a:lumOff val="25000"/>
                  </a:prstClr>
                </a:solidFill>
                <a:latin typeface="Arial" panose="020F0502020204030204"/>
                <a:ea typeface="微软雅黑"/>
                <a:cs typeface="+mn-ea"/>
                <a:sym typeface="+mn-lt"/>
              </a:rPr>
              <a:t>特别是纠正形式主义、官僚主义，提出明确整改要求。</a:t>
            </a:r>
          </a:p>
        </p:txBody>
      </p:sp>
      <p:sp>
        <p:nvSpPr>
          <p:cNvPr id="7" name="圆角矩形 6"/>
          <p:cNvSpPr/>
          <p:nvPr/>
        </p:nvSpPr>
        <p:spPr>
          <a:xfrm>
            <a:off x="1004711" y="1486911"/>
            <a:ext cx="4154312" cy="1357891"/>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3600" b="1" dirty="0">
                <a:solidFill>
                  <a:prstClr val="white"/>
                </a:solidFill>
                <a:latin typeface="Arial" panose="020F0502020204030204"/>
                <a:ea typeface="微软雅黑"/>
                <a:cs typeface="+mn-ea"/>
                <a:sym typeface="+mn-lt"/>
              </a:rPr>
              <a:t>四风是什么？</a:t>
            </a:r>
          </a:p>
        </p:txBody>
      </p:sp>
      <p:sp>
        <p:nvSpPr>
          <p:cNvPr id="9" name="圆角矩形 8"/>
          <p:cNvSpPr/>
          <p:nvPr/>
        </p:nvSpPr>
        <p:spPr>
          <a:xfrm>
            <a:off x="1084611" y="100313"/>
            <a:ext cx="3232397" cy="755952"/>
          </a:xfrm>
          <a:prstGeom prst="roundRect">
            <a:avLst/>
          </a:prstGeom>
          <a:noFill/>
        </p:spPr>
        <p:txBody>
          <a:bodyPr wrap="none" rtlCol="0">
            <a:spAutoFit/>
          </a:bodyPr>
          <a:lstStyle/>
          <a:p>
            <a:pPr defTabSz="609585">
              <a:lnSpc>
                <a:spcPct val="120000"/>
              </a:lnSpc>
            </a:pPr>
            <a:r>
              <a:rPr lang="zh-CN" altLang="en-US" sz="3200" b="1" dirty="0">
                <a:solidFill>
                  <a:prstClr val="white"/>
                </a:solidFill>
                <a:latin typeface="Arial" panose="020F0502020204030204"/>
                <a:ea typeface="微软雅黑"/>
                <a:cs typeface="+mn-ea"/>
                <a:sym typeface="+mn-lt"/>
              </a:rPr>
              <a:t>“四风”是什么</a:t>
            </a:r>
            <a:r>
              <a:rPr lang="en-US" altLang="zh-CN" sz="3200" b="1">
                <a:solidFill>
                  <a:prstClr val="white"/>
                </a:solidFill>
                <a:latin typeface="Arial" panose="020F0502020204030204"/>
                <a:ea typeface="微软雅黑"/>
                <a:cs typeface="+mn-ea"/>
                <a:sym typeface="+mn-lt"/>
              </a:rPr>
              <a:t> </a:t>
            </a:r>
            <a:endParaRPr lang="en-US" altLang="zh-CN" sz="3200" b="1" dirty="0">
              <a:solidFill>
                <a:prstClr val="white"/>
              </a:solidFill>
              <a:latin typeface="Arial" panose="020F0502020204030204"/>
              <a:ea typeface="微软雅黑"/>
              <a:cs typeface="+mn-ea"/>
              <a:sym typeface="+mn-lt"/>
            </a:endParaRPr>
          </a:p>
        </p:txBody>
      </p:sp>
      <p:sp>
        <p:nvSpPr>
          <p:cNvPr id="10" name="圆角矩形 9"/>
          <p:cNvSpPr/>
          <p:nvPr/>
        </p:nvSpPr>
        <p:spPr>
          <a:xfrm>
            <a:off x="1371247" y="3401455"/>
            <a:ext cx="1360664" cy="1312733"/>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3200" b="1" dirty="0">
                <a:solidFill>
                  <a:prstClr val="white"/>
                </a:solidFill>
                <a:latin typeface="Arial" panose="020F0502020204030204"/>
                <a:ea typeface="微软雅黑"/>
                <a:cs typeface="+mn-ea"/>
                <a:sym typeface="+mn-lt"/>
              </a:rPr>
              <a:t>形式</a:t>
            </a:r>
            <a:endParaRPr lang="en-US" altLang="zh-CN" sz="3200" b="1" dirty="0">
              <a:solidFill>
                <a:prstClr val="white"/>
              </a:solidFill>
              <a:latin typeface="Arial" panose="020F0502020204030204"/>
              <a:ea typeface="微软雅黑"/>
              <a:cs typeface="+mn-ea"/>
              <a:sym typeface="+mn-lt"/>
            </a:endParaRPr>
          </a:p>
          <a:p>
            <a:pPr algn="ctr" defTabSz="609585">
              <a:lnSpc>
                <a:spcPct val="120000"/>
              </a:lnSpc>
            </a:pPr>
            <a:r>
              <a:rPr lang="zh-CN" altLang="en-US" sz="3200" b="1" dirty="0">
                <a:solidFill>
                  <a:prstClr val="white"/>
                </a:solidFill>
                <a:latin typeface="Arial" panose="020F0502020204030204"/>
                <a:ea typeface="微软雅黑"/>
                <a:cs typeface="+mn-ea"/>
                <a:sym typeface="+mn-lt"/>
              </a:rPr>
              <a:t>主义</a:t>
            </a:r>
          </a:p>
        </p:txBody>
      </p:sp>
      <p:sp>
        <p:nvSpPr>
          <p:cNvPr id="11" name="圆角矩形 10"/>
          <p:cNvSpPr/>
          <p:nvPr/>
        </p:nvSpPr>
        <p:spPr>
          <a:xfrm>
            <a:off x="4222931" y="3401455"/>
            <a:ext cx="1360664" cy="1312733"/>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3200" b="1" dirty="0">
                <a:solidFill>
                  <a:prstClr val="white"/>
                </a:solidFill>
                <a:latin typeface="Arial" panose="020F0502020204030204"/>
                <a:ea typeface="微软雅黑"/>
                <a:cs typeface="+mn-ea"/>
                <a:sym typeface="+mn-lt"/>
              </a:rPr>
              <a:t>官僚主义</a:t>
            </a:r>
          </a:p>
        </p:txBody>
      </p:sp>
      <p:sp>
        <p:nvSpPr>
          <p:cNvPr id="12" name="圆角矩形 11"/>
          <p:cNvSpPr/>
          <p:nvPr/>
        </p:nvSpPr>
        <p:spPr>
          <a:xfrm>
            <a:off x="7074615" y="3401455"/>
            <a:ext cx="1360664" cy="1312733"/>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3200" b="1" dirty="0">
                <a:solidFill>
                  <a:prstClr val="white"/>
                </a:solidFill>
                <a:latin typeface="Arial" panose="020F0502020204030204"/>
                <a:ea typeface="微软雅黑"/>
                <a:cs typeface="+mn-ea"/>
                <a:sym typeface="+mn-lt"/>
              </a:rPr>
              <a:t>享乐主义</a:t>
            </a:r>
          </a:p>
        </p:txBody>
      </p:sp>
      <p:sp>
        <p:nvSpPr>
          <p:cNvPr id="13" name="圆角矩形 12"/>
          <p:cNvSpPr/>
          <p:nvPr/>
        </p:nvSpPr>
        <p:spPr>
          <a:xfrm>
            <a:off x="9926300" y="3401455"/>
            <a:ext cx="1360664" cy="1312733"/>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3200" b="1" dirty="0">
                <a:solidFill>
                  <a:prstClr val="white"/>
                </a:solidFill>
                <a:latin typeface="Arial" panose="020F0502020204030204"/>
                <a:ea typeface="微软雅黑"/>
                <a:cs typeface="+mn-ea"/>
                <a:sym typeface="+mn-lt"/>
              </a:rPr>
              <a:t>奢靡之风</a:t>
            </a:r>
          </a:p>
        </p:txBody>
      </p:sp>
      <p:grpSp>
        <p:nvGrpSpPr>
          <p:cNvPr id="2" name="组合 1"/>
          <p:cNvGrpSpPr/>
          <p:nvPr/>
        </p:nvGrpSpPr>
        <p:grpSpPr>
          <a:xfrm>
            <a:off x="5093395" y="1486910"/>
            <a:ext cx="6321304" cy="1309822"/>
            <a:chOff x="5093394" y="1486910"/>
            <a:chExt cx="6321304" cy="1309821"/>
          </a:xfrm>
        </p:grpSpPr>
        <p:sp>
          <p:nvSpPr>
            <p:cNvPr id="14" name="文本框 13"/>
            <p:cNvSpPr txBox="1"/>
            <p:nvPr/>
          </p:nvSpPr>
          <p:spPr>
            <a:xfrm>
              <a:off x="5392915" y="1628179"/>
              <a:ext cx="5908161" cy="978728"/>
            </a:xfrm>
            <a:prstGeom prst="rect">
              <a:avLst/>
            </a:prstGeom>
            <a:noFill/>
          </p:spPr>
          <p:txBody>
            <a:bodyPr wrap="square" rtlCol="0">
              <a:spAutoFit/>
            </a:bodyPr>
            <a:lstStyle/>
            <a:p>
              <a:pPr defTabSz="609585">
                <a:lnSpc>
                  <a:spcPct val="120000"/>
                </a:lnSpc>
              </a:pPr>
              <a:r>
                <a:rPr lang="zh-CN" altLang="en-US" sz="1600" dirty="0">
                  <a:solidFill>
                    <a:prstClr val="black">
                      <a:lumMod val="75000"/>
                      <a:lumOff val="25000"/>
                    </a:prstClr>
                  </a:solidFill>
                  <a:latin typeface="Arial" panose="020F0502020204030204"/>
                  <a:ea typeface="微软雅黑"/>
                  <a:cs typeface="+mn-ea"/>
                  <a:sym typeface="+mn-lt"/>
                </a:rPr>
                <a:t>“四风”，即形式主义、官僚主义、享乐主义和奢靡之风，是习近平总书记就一段时间以来</a:t>
              </a:r>
              <a:r>
                <a:rPr lang="zh-CN" altLang="en-US" sz="1600" b="1" dirty="0">
                  <a:solidFill>
                    <a:prstClr val="black">
                      <a:lumMod val="75000"/>
                      <a:lumOff val="25000"/>
                    </a:prstClr>
                  </a:solidFill>
                  <a:latin typeface="Arial" panose="020F0502020204030204"/>
                  <a:ea typeface="微软雅黑"/>
                  <a:cs typeface="+mn-ea"/>
                  <a:sym typeface="+mn-lt"/>
                </a:rPr>
                <a:t>党内作风存在的突出矛盾和突出表征的深刻概括。</a:t>
              </a:r>
            </a:p>
          </p:txBody>
        </p:sp>
        <p:sp>
          <p:nvSpPr>
            <p:cNvPr id="15" name="圆角矩形 14"/>
            <p:cNvSpPr/>
            <p:nvPr/>
          </p:nvSpPr>
          <p:spPr>
            <a:xfrm>
              <a:off x="5093394" y="1486910"/>
              <a:ext cx="6321304" cy="1309821"/>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grpSp>
      <p:sp>
        <p:nvSpPr>
          <p:cNvPr id="3" name="加号 2"/>
          <p:cNvSpPr/>
          <p:nvPr/>
        </p:nvSpPr>
        <p:spPr>
          <a:xfrm>
            <a:off x="3025866" y="3560934"/>
            <a:ext cx="903111" cy="903111"/>
          </a:xfrm>
          <a:prstGeom prst="mathPlus">
            <a:avLst>
              <a:gd name="adj1" fmla="val 1102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16" name="加号 15"/>
          <p:cNvSpPr/>
          <p:nvPr/>
        </p:nvSpPr>
        <p:spPr>
          <a:xfrm>
            <a:off x="5877550" y="3560934"/>
            <a:ext cx="903111" cy="903111"/>
          </a:xfrm>
          <a:prstGeom prst="mathPlus">
            <a:avLst>
              <a:gd name="adj1" fmla="val 1102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17" name="加号 16"/>
          <p:cNvSpPr/>
          <p:nvPr/>
        </p:nvSpPr>
        <p:spPr>
          <a:xfrm>
            <a:off x="8729235" y="3560934"/>
            <a:ext cx="903111" cy="903111"/>
          </a:xfrm>
          <a:prstGeom prst="mathPlus">
            <a:avLst>
              <a:gd name="adj1" fmla="val 1102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Tree>
    <p:extLst>
      <p:ext uri="{BB962C8B-B14F-4D97-AF65-F5344CB8AC3E}">
        <p14:creationId xmlns:p14="http://schemas.microsoft.com/office/powerpoint/2010/main" xmlns="" val="2625545651"/>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par>
                                <p:cTn id="12" presetID="22" presetClass="entr" presetSubtype="8"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heel(1)">
                                      <p:cBhvr>
                                        <p:cTn id="18" dur="750"/>
                                        <p:tgtEl>
                                          <p:spTgt spid="10"/>
                                        </p:tgtEl>
                                      </p:cBhvr>
                                    </p:animEffect>
                                  </p:childTnLst>
                                </p:cTn>
                              </p:par>
                            </p:childTnLst>
                          </p:cTn>
                        </p:par>
                        <p:par>
                          <p:cTn id="19" fill="hold">
                            <p:stCondLst>
                              <p:cond delay="1750"/>
                            </p:stCondLst>
                            <p:childTnLst>
                              <p:par>
                                <p:cTn id="20" presetID="53" presetClass="entr" presetSubtype="16"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par>
                          <p:cTn id="25" fill="hold">
                            <p:stCondLst>
                              <p:cond delay="2250"/>
                            </p:stCondLst>
                            <p:childTnLst>
                              <p:par>
                                <p:cTn id="26" presetID="21" presetClass="entr" presetSubtype="1"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heel(1)">
                                      <p:cBhvr>
                                        <p:cTn id="28" dur="750"/>
                                        <p:tgtEl>
                                          <p:spTgt spid="11"/>
                                        </p:tgtEl>
                                      </p:cBhvr>
                                    </p:animEffect>
                                  </p:childTnLst>
                                </p:cTn>
                              </p:par>
                            </p:childTnLst>
                          </p:cTn>
                        </p:par>
                        <p:par>
                          <p:cTn id="29" fill="hold">
                            <p:stCondLst>
                              <p:cond delay="3000"/>
                            </p:stCondLst>
                            <p:childTnLst>
                              <p:par>
                                <p:cTn id="30" presetID="53" presetClass="entr" presetSubtype="16"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animEffect transition="in" filter="fade">
                                      <p:cBhvr>
                                        <p:cTn id="34" dur="500"/>
                                        <p:tgtEl>
                                          <p:spTgt spid="16"/>
                                        </p:tgtEl>
                                      </p:cBhvr>
                                    </p:animEffect>
                                  </p:childTnLst>
                                </p:cTn>
                              </p:par>
                            </p:childTnLst>
                          </p:cTn>
                        </p:par>
                        <p:par>
                          <p:cTn id="35" fill="hold">
                            <p:stCondLst>
                              <p:cond delay="3500"/>
                            </p:stCondLst>
                            <p:childTnLst>
                              <p:par>
                                <p:cTn id="36" presetID="21" presetClass="entr" presetSubtype="1"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heel(1)">
                                      <p:cBhvr>
                                        <p:cTn id="38" dur="750"/>
                                        <p:tgtEl>
                                          <p:spTgt spid="12"/>
                                        </p:tgtEl>
                                      </p:cBhvr>
                                    </p:animEffect>
                                  </p:childTnLst>
                                </p:cTn>
                              </p:par>
                            </p:childTnLst>
                          </p:cTn>
                        </p:par>
                        <p:par>
                          <p:cTn id="39" fill="hold">
                            <p:stCondLst>
                              <p:cond delay="4250"/>
                            </p:stCondLst>
                            <p:childTnLst>
                              <p:par>
                                <p:cTn id="40" presetID="53" presetClass="entr" presetSubtype="16"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par>
                          <p:cTn id="45" fill="hold">
                            <p:stCondLst>
                              <p:cond delay="4750"/>
                            </p:stCondLst>
                            <p:childTnLst>
                              <p:par>
                                <p:cTn id="46" presetID="21" presetClass="entr" presetSubtype="1"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heel(1)">
                                      <p:cBhvr>
                                        <p:cTn id="48" dur="750"/>
                                        <p:tgtEl>
                                          <p:spTgt spid="13"/>
                                        </p:tgtEl>
                                      </p:cBhvr>
                                    </p:animEffect>
                                  </p:childTnLst>
                                </p:cTn>
                              </p:par>
                            </p:childTnLst>
                          </p:cTn>
                        </p:par>
                        <p:par>
                          <p:cTn id="49" fill="hold">
                            <p:stCondLst>
                              <p:cond delay="5500"/>
                            </p:stCondLst>
                            <p:childTnLst>
                              <p:par>
                                <p:cTn id="50" presetID="42" presetClass="entr" presetSubtype="0"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1000"/>
                                        <p:tgtEl>
                                          <p:spTgt spid="5"/>
                                        </p:tgtEl>
                                      </p:cBhvr>
                                    </p:animEffect>
                                    <p:anim calcmode="lin" valueType="num">
                                      <p:cBhvr>
                                        <p:cTn id="53" dur="1000" fill="hold"/>
                                        <p:tgtEl>
                                          <p:spTgt spid="5"/>
                                        </p:tgtEl>
                                        <p:attrNameLst>
                                          <p:attrName>ppt_x</p:attrName>
                                        </p:attrNameLst>
                                      </p:cBhvr>
                                      <p:tavLst>
                                        <p:tav tm="0">
                                          <p:val>
                                            <p:strVal val="#ppt_x"/>
                                          </p:val>
                                        </p:tav>
                                        <p:tav tm="100000">
                                          <p:val>
                                            <p:strVal val="#ppt_x"/>
                                          </p:val>
                                        </p:tav>
                                      </p:tavLst>
                                    </p:anim>
                                    <p:anim calcmode="lin" valueType="num">
                                      <p:cBhvr>
                                        <p:cTn id="5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9" grpId="0"/>
      <p:bldP spid="10" grpId="0" animBg="1"/>
      <p:bldP spid="11" grpId="0" animBg="1"/>
      <p:bldP spid="12" grpId="0" animBg="1"/>
      <p:bldP spid="13" grpId="0" animBg="1"/>
      <p:bldP spid="3" grpId="0" animBg="1"/>
      <p:bldP spid="1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3601158" y="2556578"/>
            <a:ext cx="7516023" cy="3282215"/>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7" name="圆角矩形 6"/>
          <p:cNvSpPr/>
          <p:nvPr/>
        </p:nvSpPr>
        <p:spPr>
          <a:xfrm>
            <a:off x="1724358" y="2556578"/>
            <a:ext cx="1876799" cy="3282215"/>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800" b="1" dirty="0">
                <a:solidFill>
                  <a:prstClr val="white"/>
                </a:solidFill>
                <a:latin typeface="Arial" panose="020F0502020204030204"/>
                <a:ea typeface="微软雅黑"/>
                <a:cs typeface="+mn-ea"/>
                <a:sym typeface="+mn-lt"/>
              </a:rPr>
              <a:t>形式主义</a:t>
            </a:r>
            <a:endParaRPr lang="en-US" altLang="zh-CN" sz="2800" b="1" dirty="0">
              <a:solidFill>
                <a:prstClr val="white"/>
              </a:solidFill>
              <a:latin typeface="Arial" panose="020F0502020204030204"/>
              <a:ea typeface="微软雅黑"/>
              <a:cs typeface="+mn-ea"/>
              <a:sym typeface="+mn-lt"/>
            </a:endParaRPr>
          </a:p>
          <a:p>
            <a:pPr algn="ctr" defTabSz="609585">
              <a:lnSpc>
                <a:spcPct val="120000"/>
              </a:lnSpc>
            </a:pPr>
            <a:r>
              <a:rPr lang="zh-CN" altLang="en-US" sz="2400" b="1" dirty="0">
                <a:solidFill>
                  <a:prstClr val="white"/>
                </a:solidFill>
                <a:latin typeface="Arial" panose="020F0502020204030204"/>
                <a:ea typeface="微软雅黑"/>
                <a:cs typeface="+mn-ea"/>
                <a:sym typeface="+mn-lt"/>
              </a:rPr>
              <a:t>存在的问题</a:t>
            </a:r>
          </a:p>
        </p:txBody>
      </p:sp>
      <p:sp>
        <p:nvSpPr>
          <p:cNvPr id="6" name="圆角矩形 5"/>
          <p:cNvSpPr/>
          <p:nvPr/>
        </p:nvSpPr>
        <p:spPr>
          <a:xfrm>
            <a:off x="1180878" y="105645"/>
            <a:ext cx="3915489" cy="755952"/>
          </a:xfrm>
          <a:prstGeom prst="roundRect">
            <a:avLst/>
          </a:prstGeom>
          <a:noFill/>
        </p:spPr>
        <p:txBody>
          <a:bodyPr wrap="none" rtlCol="0">
            <a:spAutoFit/>
          </a:bodyPr>
          <a:lstStyle/>
          <a:p>
            <a:pPr defTabSz="609585">
              <a:lnSpc>
                <a:spcPct val="120000"/>
              </a:lnSpc>
            </a:pPr>
            <a:r>
              <a:rPr lang="zh-CN" altLang="en-US" sz="3200" b="1" dirty="0">
                <a:solidFill>
                  <a:prstClr val="white"/>
                </a:solidFill>
                <a:latin typeface="Arial" panose="020F0502020204030204"/>
                <a:ea typeface="微软雅黑"/>
                <a:cs typeface="+mn-ea"/>
                <a:sym typeface="+mn-lt"/>
              </a:rPr>
              <a:t>形式主义存在的问题</a:t>
            </a:r>
            <a:endParaRPr lang="en-US" altLang="zh-CN" sz="3200" b="1" dirty="0">
              <a:solidFill>
                <a:prstClr val="white"/>
              </a:solidFill>
              <a:latin typeface="Arial" panose="020F0502020204030204"/>
              <a:ea typeface="微软雅黑"/>
              <a:cs typeface="+mn-ea"/>
              <a:sym typeface="+mn-lt"/>
            </a:endParaRPr>
          </a:p>
        </p:txBody>
      </p:sp>
      <p:sp>
        <p:nvSpPr>
          <p:cNvPr id="11" name="文本框 10"/>
          <p:cNvSpPr txBox="1"/>
          <p:nvPr/>
        </p:nvSpPr>
        <p:spPr>
          <a:xfrm>
            <a:off x="4330572" y="2869368"/>
            <a:ext cx="6786608" cy="424732"/>
          </a:xfrm>
          <a:prstGeom prst="rect">
            <a:avLst/>
          </a:prstGeom>
          <a:noFill/>
        </p:spPr>
        <p:txBody>
          <a:bodyPr wrap="square" rtlCol="0">
            <a:spAutoFit/>
          </a:bodyPr>
          <a:lstStyle/>
          <a:p>
            <a:pPr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一些领导干部调研走过场、搞形式主义，调研现场成了“秀场”；</a:t>
            </a:r>
          </a:p>
        </p:txBody>
      </p:sp>
      <p:sp>
        <p:nvSpPr>
          <p:cNvPr id="12" name="文本框 11"/>
          <p:cNvSpPr txBox="1"/>
          <p:nvPr/>
        </p:nvSpPr>
        <p:spPr>
          <a:xfrm>
            <a:off x="4330572" y="3586100"/>
            <a:ext cx="6389429" cy="424732"/>
          </a:xfrm>
          <a:prstGeom prst="rect">
            <a:avLst/>
          </a:prstGeom>
          <a:noFill/>
        </p:spPr>
        <p:txBody>
          <a:bodyPr wrap="square" rtlCol="0">
            <a:spAutoFit/>
          </a:bodyPr>
          <a:lstStyle/>
          <a:p>
            <a:pPr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一些单位“门好进、脸好看”，就是“事难办”；</a:t>
            </a:r>
          </a:p>
        </p:txBody>
      </p:sp>
      <p:sp>
        <p:nvSpPr>
          <p:cNvPr id="13" name="文本框 12"/>
          <p:cNvSpPr txBox="1"/>
          <p:nvPr/>
        </p:nvSpPr>
        <p:spPr>
          <a:xfrm>
            <a:off x="4330572" y="4253908"/>
            <a:ext cx="6389429" cy="424732"/>
          </a:xfrm>
          <a:prstGeom prst="rect">
            <a:avLst/>
          </a:prstGeom>
          <a:noFill/>
        </p:spPr>
        <p:txBody>
          <a:bodyPr wrap="square" rtlCol="0">
            <a:spAutoFit/>
          </a:bodyPr>
          <a:lstStyle/>
          <a:p>
            <a:pPr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一些地方注重打造领导“可视范围”内的项目工程</a:t>
            </a:r>
          </a:p>
        </p:txBody>
      </p:sp>
      <p:sp>
        <p:nvSpPr>
          <p:cNvPr id="14" name="文本框 13"/>
          <p:cNvSpPr txBox="1"/>
          <p:nvPr/>
        </p:nvSpPr>
        <p:spPr>
          <a:xfrm>
            <a:off x="4330572" y="4921716"/>
            <a:ext cx="6389429" cy="424732"/>
          </a:xfrm>
          <a:prstGeom prst="rect">
            <a:avLst/>
          </a:prstGeom>
          <a:noFill/>
        </p:spPr>
        <p:txBody>
          <a:bodyPr wrap="square" rtlCol="0">
            <a:spAutoFit/>
          </a:bodyPr>
          <a:lstStyle/>
          <a:p>
            <a:pPr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“不怕群众不满意，就怕领导不注意”</a:t>
            </a:r>
          </a:p>
        </p:txBody>
      </p:sp>
      <p:sp>
        <p:nvSpPr>
          <p:cNvPr id="2" name="椭圆 1"/>
          <p:cNvSpPr/>
          <p:nvPr/>
        </p:nvSpPr>
        <p:spPr>
          <a:xfrm>
            <a:off x="3928534" y="2926913"/>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en-US" altLang="zh-CN" sz="2000" b="1" dirty="0">
                <a:solidFill>
                  <a:prstClr val="white"/>
                </a:solidFill>
                <a:latin typeface="Arial" panose="020F0502020204030204"/>
                <a:ea typeface="微软雅黑"/>
                <a:cs typeface="+mn-ea"/>
                <a:sym typeface="+mn-lt"/>
              </a:rPr>
              <a:t>1</a:t>
            </a:r>
            <a:endParaRPr lang="zh-CN" altLang="en-US" sz="2000" b="1" dirty="0">
              <a:solidFill>
                <a:prstClr val="white"/>
              </a:solidFill>
              <a:latin typeface="Arial" panose="020F0502020204030204"/>
              <a:ea typeface="微软雅黑"/>
              <a:cs typeface="+mn-ea"/>
              <a:sym typeface="+mn-lt"/>
            </a:endParaRPr>
          </a:p>
        </p:txBody>
      </p:sp>
      <p:sp>
        <p:nvSpPr>
          <p:cNvPr id="16" name="椭圆 15"/>
          <p:cNvSpPr/>
          <p:nvPr/>
        </p:nvSpPr>
        <p:spPr>
          <a:xfrm>
            <a:off x="3928534" y="3661650"/>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en-US" altLang="zh-CN" sz="2000" b="1" dirty="0">
                <a:solidFill>
                  <a:prstClr val="white"/>
                </a:solidFill>
                <a:latin typeface="Arial" panose="020F0502020204030204"/>
                <a:ea typeface="微软雅黑"/>
                <a:cs typeface="+mn-ea"/>
                <a:sym typeface="+mn-lt"/>
              </a:rPr>
              <a:t>2</a:t>
            </a:r>
            <a:endParaRPr lang="zh-CN" altLang="en-US" sz="2000" b="1" dirty="0">
              <a:solidFill>
                <a:prstClr val="white"/>
              </a:solidFill>
              <a:latin typeface="Arial" panose="020F0502020204030204"/>
              <a:ea typeface="微软雅黑"/>
              <a:cs typeface="+mn-ea"/>
              <a:sym typeface="+mn-lt"/>
            </a:endParaRPr>
          </a:p>
        </p:txBody>
      </p:sp>
      <p:sp>
        <p:nvSpPr>
          <p:cNvPr id="17" name="椭圆 16"/>
          <p:cNvSpPr/>
          <p:nvPr/>
        </p:nvSpPr>
        <p:spPr>
          <a:xfrm>
            <a:off x="3928534" y="4310778"/>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en-US" altLang="zh-CN" sz="2000" b="1" dirty="0">
                <a:solidFill>
                  <a:prstClr val="white"/>
                </a:solidFill>
                <a:latin typeface="Arial" panose="020F0502020204030204"/>
                <a:ea typeface="微软雅黑"/>
                <a:cs typeface="+mn-ea"/>
                <a:sym typeface="+mn-lt"/>
              </a:rPr>
              <a:t>3</a:t>
            </a:r>
            <a:endParaRPr lang="zh-CN" altLang="en-US" sz="2000" b="1" dirty="0">
              <a:solidFill>
                <a:prstClr val="white"/>
              </a:solidFill>
              <a:latin typeface="Arial" panose="020F0502020204030204"/>
              <a:ea typeface="微软雅黑"/>
              <a:cs typeface="+mn-ea"/>
              <a:sym typeface="+mn-lt"/>
            </a:endParaRPr>
          </a:p>
        </p:txBody>
      </p:sp>
      <p:sp>
        <p:nvSpPr>
          <p:cNvPr id="18" name="椭圆 17"/>
          <p:cNvSpPr/>
          <p:nvPr/>
        </p:nvSpPr>
        <p:spPr>
          <a:xfrm>
            <a:off x="3928534" y="5000710"/>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en-US" altLang="zh-CN" sz="2000" b="1" dirty="0">
                <a:solidFill>
                  <a:prstClr val="white"/>
                </a:solidFill>
                <a:latin typeface="Arial" panose="020F0502020204030204"/>
                <a:ea typeface="微软雅黑"/>
                <a:cs typeface="+mn-ea"/>
                <a:sym typeface="+mn-lt"/>
              </a:rPr>
              <a:t>4</a:t>
            </a:r>
            <a:endParaRPr lang="zh-CN" altLang="en-US" sz="2000" b="1" dirty="0">
              <a:solidFill>
                <a:prstClr val="white"/>
              </a:solidFill>
              <a:latin typeface="Arial" panose="020F0502020204030204"/>
              <a:ea typeface="微软雅黑"/>
              <a:cs typeface="+mn-ea"/>
              <a:sym typeface="+mn-lt"/>
            </a:endParaRPr>
          </a:p>
        </p:txBody>
      </p:sp>
      <p:sp>
        <p:nvSpPr>
          <p:cNvPr id="19" name="文本框 18"/>
          <p:cNvSpPr txBox="1"/>
          <p:nvPr/>
        </p:nvSpPr>
        <p:spPr>
          <a:xfrm>
            <a:off x="1638548" y="1362485"/>
            <a:ext cx="9205633" cy="757130"/>
          </a:xfrm>
          <a:prstGeom prst="rect">
            <a:avLst/>
          </a:prstGeom>
          <a:noFill/>
        </p:spPr>
        <p:txBody>
          <a:bodyPr wrap="square" rtlCol="0">
            <a:spAutoFit/>
          </a:bodyPr>
          <a:lstStyle/>
          <a:p>
            <a:pPr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党的十八大以来，从制定和执行中央八项规定开始，全党上下纠正“四风”取得重大成效，但形式主义、官僚主义在一定程度上仍然存在。</a:t>
            </a:r>
          </a:p>
        </p:txBody>
      </p:sp>
    </p:spTree>
    <p:extLst>
      <p:ext uri="{BB962C8B-B14F-4D97-AF65-F5344CB8AC3E}">
        <p14:creationId xmlns:p14="http://schemas.microsoft.com/office/powerpoint/2010/main" xmlns="" val="556134210"/>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42" fill="hold" grpId="0" nodeType="after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Effect transition="in" filter="barn(outHorizontal)">
                                      <p:cBhvr>
                                        <p:cTn id="17" dur="500"/>
                                        <p:tgtEl>
                                          <p:spTgt spid="7"/>
                                        </p:tgtEl>
                                      </p:cBhvr>
                                    </p:animEffect>
                                  </p:childTnLst>
                                </p:cTn>
                              </p:par>
                            </p:childTnLst>
                          </p:cTn>
                        </p:par>
                        <p:par>
                          <p:cTn id="18" fill="hold">
                            <p:stCondLst>
                              <p:cond delay="24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2900"/>
                            </p:stCondLst>
                            <p:childTnLst>
                              <p:par>
                                <p:cTn id="23" presetID="53" presetClass="entr" presetSubtype="16"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par>
                          <p:cTn id="28" fill="hold">
                            <p:stCondLst>
                              <p:cond delay="3400"/>
                            </p:stCondLst>
                            <p:childTnLst>
                              <p:par>
                                <p:cTn id="29" presetID="2" presetClass="entr" presetSubtype="2"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par>
                          <p:cTn id="33" fill="hold">
                            <p:stCondLst>
                              <p:cond delay="3900"/>
                            </p:stCondLst>
                            <p:childTnLst>
                              <p:par>
                                <p:cTn id="34" presetID="53" presetClass="entr" presetSubtype="16"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childTnLst>
                          </p:cTn>
                        </p:par>
                        <p:par>
                          <p:cTn id="39" fill="hold">
                            <p:stCondLst>
                              <p:cond delay="4400"/>
                            </p:stCondLst>
                            <p:childTnLst>
                              <p:par>
                                <p:cTn id="40" presetID="2" presetClass="entr" presetSubtype="2"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1+#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childTnLst>
                          </p:cTn>
                        </p:par>
                        <p:par>
                          <p:cTn id="44" fill="hold">
                            <p:stCondLst>
                              <p:cond delay="4900"/>
                            </p:stCondLst>
                            <p:childTnLst>
                              <p:par>
                                <p:cTn id="45" presetID="53" presetClass="entr" presetSubtype="16"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childTnLst>
                          </p:cTn>
                        </p:par>
                        <p:par>
                          <p:cTn id="50" fill="hold">
                            <p:stCondLst>
                              <p:cond delay="5400"/>
                            </p:stCondLst>
                            <p:childTnLst>
                              <p:par>
                                <p:cTn id="51" presetID="2" presetClass="entr" presetSubtype="2"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1+#ppt_w/2"/>
                                          </p:val>
                                        </p:tav>
                                        <p:tav tm="100000">
                                          <p:val>
                                            <p:strVal val="#ppt_x"/>
                                          </p:val>
                                        </p:tav>
                                      </p:tavLst>
                                    </p:anim>
                                    <p:anim calcmode="lin" valueType="num">
                                      <p:cBhvr additive="base">
                                        <p:cTn id="54" dur="500" fill="hold"/>
                                        <p:tgtEl>
                                          <p:spTgt spid="13"/>
                                        </p:tgtEl>
                                        <p:attrNameLst>
                                          <p:attrName>ppt_y</p:attrName>
                                        </p:attrNameLst>
                                      </p:cBhvr>
                                      <p:tavLst>
                                        <p:tav tm="0">
                                          <p:val>
                                            <p:strVal val="#ppt_y"/>
                                          </p:val>
                                        </p:tav>
                                        <p:tav tm="100000">
                                          <p:val>
                                            <p:strVal val="#ppt_y"/>
                                          </p:val>
                                        </p:tav>
                                      </p:tavLst>
                                    </p:anim>
                                  </p:childTnLst>
                                </p:cTn>
                              </p:par>
                            </p:childTnLst>
                          </p:cTn>
                        </p:par>
                        <p:par>
                          <p:cTn id="55" fill="hold">
                            <p:stCondLst>
                              <p:cond delay="5900"/>
                            </p:stCondLst>
                            <p:childTnLst>
                              <p:par>
                                <p:cTn id="56" presetID="53" presetClass="entr" presetSubtype="16"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ppt_w</p:attrName>
                                        </p:attrNameLst>
                                      </p:cBhvr>
                                      <p:tavLst>
                                        <p:tav tm="0">
                                          <p:val>
                                            <p:fltVal val="0"/>
                                          </p:val>
                                        </p:tav>
                                        <p:tav tm="100000">
                                          <p:val>
                                            <p:strVal val="#ppt_w"/>
                                          </p:val>
                                        </p:tav>
                                      </p:tavLst>
                                    </p:anim>
                                    <p:anim calcmode="lin" valueType="num">
                                      <p:cBhvr>
                                        <p:cTn id="59" dur="500" fill="hold"/>
                                        <p:tgtEl>
                                          <p:spTgt spid="18"/>
                                        </p:tgtEl>
                                        <p:attrNameLst>
                                          <p:attrName>ppt_h</p:attrName>
                                        </p:attrNameLst>
                                      </p:cBhvr>
                                      <p:tavLst>
                                        <p:tav tm="0">
                                          <p:val>
                                            <p:fltVal val="0"/>
                                          </p:val>
                                        </p:tav>
                                        <p:tav tm="100000">
                                          <p:val>
                                            <p:strVal val="#ppt_h"/>
                                          </p:val>
                                        </p:tav>
                                      </p:tavLst>
                                    </p:anim>
                                    <p:animEffect transition="in" filter="fade">
                                      <p:cBhvr>
                                        <p:cTn id="60" dur="500"/>
                                        <p:tgtEl>
                                          <p:spTgt spid="18"/>
                                        </p:tgtEl>
                                      </p:cBhvr>
                                    </p:animEffect>
                                  </p:childTnLst>
                                </p:cTn>
                              </p:par>
                            </p:childTnLst>
                          </p:cTn>
                        </p:par>
                        <p:par>
                          <p:cTn id="61" fill="hold">
                            <p:stCondLst>
                              <p:cond delay="6400"/>
                            </p:stCondLst>
                            <p:childTnLst>
                              <p:par>
                                <p:cTn id="62" presetID="2" presetClass="entr" presetSubtype="2"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500" fill="hold"/>
                                        <p:tgtEl>
                                          <p:spTgt spid="14"/>
                                        </p:tgtEl>
                                        <p:attrNameLst>
                                          <p:attrName>ppt_x</p:attrName>
                                        </p:attrNameLst>
                                      </p:cBhvr>
                                      <p:tavLst>
                                        <p:tav tm="0">
                                          <p:val>
                                            <p:strVal val="1+#ppt_w/2"/>
                                          </p:val>
                                        </p:tav>
                                        <p:tav tm="100000">
                                          <p:val>
                                            <p:strVal val="#ppt_x"/>
                                          </p:val>
                                        </p:tav>
                                      </p:tavLst>
                                    </p:anim>
                                    <p:anim calcmode="lin" valueType="num">
                                      <p:cBhvr additive="base">
                                        <p:cTn id="65" dur="500" fill="hold"/>
                                        <p:tgtEl>
                                          <p:spTgt spid="14"/>
                                        </p:tgtEl>
                                        <p:attrNameLst>
                                          <p:attrName>ppt_y</p:attrName>
                                        </p:attrNameLst>
                                      </p:cBhvr>
                                      <p:tavLst>
                                        <p:tav tm="0">
                                          <p:val>
                                            <p:strVal val="#ppt_y"/>
                                          </p:val>
                                        </p:tav>
                                        <p:tav tm="100000">
                                          <p:val>
                                            <p:strVal val="#ppt_y"/>
                                          </p:val>
                                        </p:tav>
                                      </p:tavLst>
                                    </p:anim>
                                  </p:childTnLst>
                                </p:cTn>
                              </p:par>
                            </p:childTnLst>
                          </p:cTn>
                        </p:par>
                        <p:par>
                          <p:cTn id="66" fill="hold">
                            <p:stCondLst>
                              <p:cond delay="6900"/>
                            </p:stCondLst>
                            <p:childTnLst>
                              <p:par>
                                <p:cTn id="67" presetID="2" presetClass="exit" presetSubtype="2" fill="hold" grpId="1" nodeType="afterEffect">
                                  <p:stCondLst>
                                    <p:cond delay="750"/>
                                  </p:stCondLst>
                                  <p:childTnLst>
                                    <p:anim calcmode="lin" valueType="num">
                                      <p:cBhvr additive="base">
                                        <p:cTn id="68" dur="500"/>
                                        <p:tgtEl>
                                          <p:spTgt spid="2"/>
                                        </p:tgtEl>
                                        <p:attrNameLst>
                                          <p:attrName>ppt_x</p:attrName>
                                        </p:attrNameLst>
                                      </p:cBhvr>
                                      <p:tavLst>
                                        <p:tav tm="0">
                                          <p:val>
                                            <p:strVal val="ppt_x"/>
                                          </p:val>
                                        </p:tav>
                                        <p:tav tm="100000">
                                          <p:val>
                                            <p:strVal val="1+ppt_w/2"/>
                                          </p:val>
                                        </p:tav>
                                      </p:tavLst>
                                    </p:anim>
                                    <p:anim calcmode="lin" valueType="num">
                                      <p:cBhvr additive="base">
                                        <p:cTn id="69" dur="500"/>
                                        <p:tgtEl>
                                          <p:spTgt spid="2"/>
                                        </p:tgtEl>
                                        <p:attrNameLst>
                                          <p:attrName>ppt_y</p:attrName>
                                        </p:attrNameLst>
                                      </p:cBhvr>
                                      <p:tavLst>
                                        <p:tav tm="0">
                                          <p:val>
                                            <p:strVal val="ppt_y"/>
                                          </p:val>
                                        </p:tav>
                                        <p:tav tm="100000">
                                          <p:val>
                                            <p:strVal val="ppt_y"/>
                                          </p:val>
                                        </p:tav>
                                      </p:tavLst>
                                    </p:anim>
                                    <p:set>
                                      <p:cBhvr>
                                        <p:cTn id="70" dur="1" fill="hold">
                                          <p:stCondLst>
                                            <p:cond delay="499"/>
                                          </p:stCondLst>
                                        </p:cTn>
                                        <p:tgtEl>
                                          <p:spTgt spid="2"/>
                                        </p:tgtEl>
                                        <p:attrNameLst>
                                          <p:attrName>style.visibility</p:attrName>
                                        </p:attrNameLst>
                                      </p:cBhvr>
                                      <p:to>
                                        <p:strVal val="hidden"/>
                                      </p:to>
                                    </p:set>
                                  </p:childTnLst>
                                </p:cTn>
                              </p:par>
                              <p:par>
                                <p:cTn id="71" presetID="2" presetClass="exit" presetSubtype="2" fill="hold" grpId="1" nodeType="withEffect">
                                  <p:stCondLst>
                                    <p:cond delay="250"/>
                                  </p:stCondLst>
                                  <p:childTnLst>
                                    <p:anim calcmode="lin" valueType="num">
                                      <p:cBhvr additive="base">
                                        <p:cTn id="72" dur="500"/>
                                        <p:tgtEl>
                                          <p:spTgt spid="11"/>
                                        </p:tgtEl>
                                        <p:attrNameLst>
                                          <p:attrName>ppt_x</p:attrName>
                                        </p:attrNameLst>
                                      </p:cBhvr>
                                      <p:tavLst>
                                        <p:tav tm="0">
                                          <p:val>
                                            <p:strVal val="ppt_x"/>
                                          </p:val>
                                        </p:tav>
                                        <p:tav tm="100000">
                                          <p:val>
                                            <p:strVal val="1+ppt_w/2"/>
                                          </p:val>
                                        </p:tav>
                                      </p:tavLst>
                                    </p:anim>
                                    <p:anim calcmode="lin" valueType="num">
                                      <p:cBhvr additive="base">
                                        <p:cTn id="73" dur="500"/>
                                        <p:tgtEl>
                                          <p:spTgt spid="11"/>
                                        </p:tgtEl>
                                        <p:attrNameLst>
                                          <p:attrName>ppt_y</p:attrName>
                                        </p:attrNameLst>
                                      </p:cBhvr>
                                      <p:tavLst>
                                        <p:tav tm="0">
                                          <p:val>
                                            <p:strVal val="ppt_y"/>
                                          </p:val>
                                        </p:tav>
                                        <p:tav tm="100000">
                                          <p:val>
                                            <p:strVal val="ppt_y"/>
                                          </p:val>
                                        </p:tav>
                                      </p:tavLst>
                                    </p:anim>
                                    <p:set>
                                      <p:cBhvr>
                                        <p:cTn id="74" dur="1" fill="hold">
                                          <p:stCondLst>
                                            <p:cond delay="499"/>
                                          </p:stCondLst>
                                        </p:cTn>
                                        <p:tgtEl>
                                          <p:spTgt spid="11"/>
                                        </p:tgtEl>
                                        <p:attrNameLst>
                                          <p:attrName>style.visibility</p:attrName>
                                        </p:attrNameLst>
                                      </p:cBhvr>
                                      <p:to>
                                        <p:strVal val="hidden"/>
                                      </p:to>
                                    </p:set>
                                  </p:childTnLst>
                                </p:cTn>
                              </p:par>
                              <p:par>
                                <p:cTn id="75" presetID="2" presetClass="exit" presetSubtype="2" fill="hold" grpId="1" nodeType="withEffect">
                                  <p:stCondLst>
                                    <p:cond delay="750"/>
                                  </p:stCondLst>
                                  <p:childTnLst>
                                    <p:anim calcmode="lin" valueType="num">
                                      <p:cBhvr additive="base">
                                        <p:cTn id="76" dur="500"/>
                                        <p:tgtEl>
                                          <p:spTgt spid="16"/>
                                        </p:tgtEl>
                                        <p:attrNameLst>
                                          <p:attrName>ppt_x</p:attrName>
                                        </p:attrNameLst>
                                      </p:cBhvr>
                                      <p:tavLst>
                                        <p:tav tm="0">
                                          <p:val>
                                            <p:strVal val="ppt_x"/>
                                          </p:val>
                                        </p:tav>
                                        <p:tav tm="100000">
                                          <p:val>
                                            <p:strVal val="1+ppt_w/2"/>
                                          </p:val>
                                        </p:tav>
                                      </p:tavLst>
                                    </p:anim>
                                    <p:anim calcmode="lin" valueType="num">
                                      <p:cBhvr additive="base">
                                        <p:cTn id="77" dur="500"/>
                                        <p:tgtEl>
                                          <p:spTgt spid="16"/>
                                        </p:tgtEl>
                                        <p:attrNameLst>
                                          <p:attrName>ppt_y</p:attrName>
                                        </p:attrNameLst>
                                      </p:cBhvr>
                                      <p:tavLst>
                                        <p:tav tm="0">
                                          <p:val>
                                            <p:strVal val="ppt_y"/>
                                          </p:val>
                                        </p:tav>
                                        <p:tav tm="100000">
                                          <p:val>
                                            <p:strVal val="ppt_y"/>
                                          </p:val>
                                        </p:tav>
                                      </p:tavLst>
                                    </p:anim>
                                    <p:set>
                                      <p:cBhvr>
                                        <p:cTn id="78" dur="1" fill="hold">
                                          <p:stCondLst>
                                            <p:cond delay="499"/>
                                          </p:stCondLst>
                                        </p:cTn>
                                        <p:tgtEl>
                                          <p:spTgt spid="16"/>
                                        </p:tgtEl>
                                        <p:attrNameLst>
                                          <p:attrName>style.visibility</p:attrName>
                                        </p:attrNameLst>
                                      </p:cBhvr>
                                      <p:to>
                                        <p:strVal val="hidden"/>
                                      </p:to>
                                    </p:set>
                                  </p:childTnLst>
                                </p:cTn>
                              </p:par>
                              <p:par>
                                <p:cTn id="79" presetID="2" presetClass="exit" presetSubtype="2" fill="hold" grpId="1" nodeType="withEffect">
                                  <p:stCondLst>
                                    <p:cond delay="500"/>
                                  </p:stCondLst>
                                  <p:childTnLst>
                                    <p:anim calcmode="lin" valueType="num">
                                      <p:cBhvr additive="base">
                                        <p:cTn id="80" dur="500"/>
                                        <p:tgtEl>
                                          <p:spTgt spid="12"/>
                                        </p:tgtEl>
                                        <p:attrNameLst>
                                          <p:attrName>ppt_x</p:attrName>
                                        </p:attrNameLst>
                                      </p:cBhvr>
                                      <p:tavLst>
                                        <p:tav tm="0">
                                          <p:val>
                                            <p:strVal val="ppt_x"/>
                                          </p:val>
                                        </p:tav>
                                        <p:tav tm="100000">
                                          <p:val>
                                            <p:strVal val="1+ppt_w/2"/>
                                          </p:val>
                                        </p:tav>
                                      </p:tavLst>
                                    </p:anim>
                                    <p:anim calcmode="lin" valueType="num">
                                      <p:cBhvr additive="base">
                                        <p:cTn id="81" dur="500"/>
                                        <p:tgtEl>
                                          <p:spTgt spid="12"/>
                                        </p:tgtEl>
                                        <p:attrNameLst>
                                          <p:attrName>ppt_y</p:attrName>
                                        </p:attrNameLst>
                                      </p:cBhvr>
                                      <p:tavLst>
                                        <p:tav tm="0">
                                          <p:val>
                                            <p:strVal val="ppt_y"/>
                                          </p:val>
                                        </p:tav>
                                        <p:tav tm="100000">
                                          <p:val>
                                            <p:strVal val="ppt_y"/>
                                          </p:val>
                                        </p:tav>
                                      </p:tavLst>
                                    </p:anim>
                                    <p:set>
                                      <p:cBhvr>
                                        <p:cTn id="82" dur="1" fill="hold">
                                          <p:stCondLst>
                                            <p:cond delay="499"/>
                                          </p:stCondLst>
                                        </p:cTn>
                                        <p:tgtEl>
                                          <p:spTgt spid="12"/>
                                        </p:tgtEl>
                                        <p:attrNameLst>
                                          <p:attrName>style.visibility</p:attrName>
                                        </p:attrNameLst>
                                      </p:cBhvr>
                                      <p:to>
                                        <p:strVal val="hidden"/>
                                      </p:to>
                                    </p:set>
                                  </p:childTnLst>
                                </p:cTn>
                              </p:par>
                              <p:par>
                                <p:cTn id="83" presetID="2" presetClass="exit" presetSubtype="2" fill="hold" grpId="1" nodeType="withEffect">
                                  <p:stCondLst>
                                    <p:cond delay="1000"/>
                                  </p:stCondLst>
                                  <p:childTnLst>
                                    <p:anim calcmode="lin" valueType="num">
                                      <p:cBhvr additive="base">
                                        <p:cTn id="84" dur="500"/>
                                        <p:tgtEl>
                                          <p:spTgt spid="17"/>
                                        </p:tgtEl>
                                        <p:attrNameLst>
                                          <p:attrName>ppt_x</p:attrName>
                                        </p:attrNameLst>
                                      </p:cBhvr>
                                      <p:tavLst>
                                        <p:tav tm="0">
                                          <p:val>
                                            <p:strVal val="ppt_x"/>
                                          </p:val>
                                        </p:tav>
                                        <p:tav tm="100000">
                                          <p:val>
                                            <p:strVal val="1+ppt_w/2"/>
                                          </p:val>
                                        </p:tav>
                                      </p:tavLst>
                                    </p:anim>
                                    <p:anim calcmode="lin" valueType="num">
                                      <p:cBhvr additive="base">
                                        <p:cTn id="85" dur="500"/>
                                        <p:tgtEl>
                                          <p:spTgt spid="17"/>
                                        </p:tgtEl>
                                        <p:attrNameLst>
                                          <p:attrName>ppt_y</p:attrName>
                                        </p:attrNameLst>
                                      </p:cBhvr>
                                      <p:tavLst>
                                        <p:tav tm="0">
                                          <p:val>
                                            <p:strVal val="ppt_y"/>
                                          </p:val>
                                        </p:tav>
                                        <p:tav tm="100000">
                                          <p:val>
                                            <p:strVal val="ppt_y"/>
                                          </p:val>
                                        </p:tav>
                                      </p:tavLst>
                                    </p:anim>
                                    <p:set>
                                      <p:cBhvr>
                                        <p:cTn id="86" dur="1" fill="hold">
                                          <p:stCondLst>
                                            <p:cond delay="499"/>
                                          </p:stCondLst>
                                        </p:cTn>
                                        <p:tgtEl>
                                          <p:spTgt spid="17"/>
                                        </p:tgtEl>
                                        <p:attrNameLst>
                                          <p:attrName>style.visibility</p:attrName>
                                        </p:attrNameLst>
                                      </p:cBhvr>
                                      <p:to>
                                        <p:strVal val="hidden"/>
                                      </p:to>
                                    </p:set>
                                  </p:childTnLst>
                                </p:cTn>
                              </p:par>
                              <p:par>
                                <p:cTn id="87" presetID="2" presetClass="exit" presetSubtype="2" fill="hold" grpId="1" nodeType="withEffect">
                                  <p:stCondLst>
                                    <p:cond delay="750"/>
                                  </p:stCondLst>
                                  <p:childTnLst>
                                    <p:anim calcmode="lin" valueType="num">
                                      <p:cBhvr additive="base">
                                        <p:cTn id="88" dur="500"/>
                                        <p:tgtEl>
                                          <p:spTgt spid="13"/>
                                        </p:tgtEl>
                                        <p:attrNameLst>
                                          <p:attrName>ppt_x</p:attrName>
                                        </p:attrNameLst>
                                      </p:cBhvr>
                                      <p:tavLst>
                                        <p:tav tm="0">
                                          <p:val>
                                            <p:strVal val="ppt_x"/>
                                          </p:val>
                                        </p:tav>
                                        <p:tav tm="100000">
                                          <p:val>
                                            <p:strVal val="1+ppt_w/2"/>
                                          </p:val>
                                        </p:tav>
                                      </p:tavLst>
                                    </p:anim>
                                    <p:anim calcmode="lin" valueType="num">
                                      <p:cBhvr additive="base">
                                        <p:cTn id="89" dur="500"/>
                                        <p:tgtEl>
                                          <p:spTgt spid="13"/>
                                        </p:tgtEl>
                                        <p:attrNameLst>
                                          <p:attrName>ppt_y</p:attrName>
                                        </p:attrNameLst>
                                      </p:cBhvr>
                                      <p:tavLst>
                                        <p:tav tm="0">
                                          <p:val>
                                            <p:strVal val="ppt_y"/>
                                          </p:val>
                                        </p:tav>
                                        <p:tav tm="100000">
                                          <p:val>
                                            <p:strVal val="ppt_y"/>
                                          </p:val>
                                        </p:tav>
                                      </p:tavLst>
                                    </p:anim>
                                    <p:set>
                                      <p:cBhvr>
                                        <p:cTn id="90" dur="1" fill="hold">
                                          <p:stCondLst>
                                            <p:cond delay="499"/>
                                          </p:stCondLst>
                                        </p:cTn>
                                        <p:tgtEl>
                                          <p:spTgt spid="13"/>
                                        </p:tgtEl>
                                        <p:attrNameLst>
                                          <p:attrName>style.visibility</p:attrName>
                                        </p:attrNameLst>
                                      </p:cBhvr>
                                      <p:to>
                                        <p:strVal val="hidden"/>
                                      </p:to>
                                    </p:set>
                                  </p:childTnLst>
                                </p:cTn>
                              </p:par>
                              <p:par>
                                <p:cTn id="91" presetID="2" presetClass="exit" presetSubtype="2" fill="hold" grpId="1" nodeType="withEffect">
                                  <p:stCondLst>
                                    <p:cond delay="1250"/>
                                  </p:stCondLst>
                                  <p:childTnLst>
                                    <p:anim calcmode="lin" valueType="num">
                                      <p:cBhvr additive="base">
                                        <p:cTn id="92" dur="500"/>
                                        <p:tgtEl>
                                          <p:spTgt spid="18"/>
                                        </p:tgtEl>
                                        <p:attrNameLst>
                                          <p:attrName>ppt_x</p:attrName>
                                        </p:attrNameLst>
                                      </p:cBhvr>
                                      <p:tavLst>
                                        <p:tav tm="0">
                                          <p:val>
                                            <p:strVal val="ppt_x"/>
                                          </p:val>
                                        </p:tav>
                                        <p:tav tm="100000">
                                          <p:val>
                                            <p:strVal val="1+ppt_w/2"/>
                                          </p:val>
                                        </p:tav>
                                      </p:tavLst>
                                    </p:anim>
                                    <p:anim calcmode="lin" valueType="num">
                                      <p:cBhvr additive="base">
                                        <p:cTn id="93" dur="500"/>
                                        <p:tgtEl>
                                          <p:spTgt spid="18"/>
                                        </p:tgtEl>
                                        <p:attrNameLst>
                                          <p:attrName>ppt_y</p:attrName>
                                        </p:attrNameLst>
                                      </p:cBhvr>
                                      <p:tavLst>
                                        <p:tav tm="0">
                                          <p:val>
                                            <p:strVal val="ppt_y"/>
                                          </p:val>
                                        </p:tav>
                                        <p:tav tm="100000">
                                          <p:val>
                                            <p:strVal val="ppt_y"/>
                                          </p:val>
                                        </p:tav>
                                      </p:tavLst>
                                    </p:anim>
                                    <p:set>
                                      <p:cBhvr>
                                        <p:cTn id="94" dur="1" fill="hold">
                                          <p:stCondLst>
                                            <p:cond delay="499"/>
                                          </p:stCondLst>
                                        </p:cTn>
                                        <p:tgtEl>
                                          <p:spTgt spid="18"/>
                                        </p:tgtEl>
                                        <p:attrNameLst>
                                          <p:attrName>style.visibility</p:attrName>
                                        </p:attrNameLst>
                                      </p:cBhvr>
                                      <p:to>
                                        <p:strVal val="hidden"/>
                                      </p:to>
                                    </p:set>
                                  </p:childTnLst>
                                </p:cTn>
                              </p:par>
                              <p:par>
                                <p:cTn id="95" presetID="2" presetClass="exit" presetSubtype="2" fill="hold" grpId="1" nodeType="withEffect">
                                  <p:stCondLst>
                                    <p:cond delay="1250"/>
                                  </p:stCondLst>
                                  <p:childTnLst>
                                    <p:anim calcmode="lin" valueType="num">
                                      <p:cBhvr additive="base">
                                        <p:cTn id="96" dur="500"/>
                                        <p:tgtEl>
                                          <p:spTgt spid="14"/>
                                        </p:tgtEl>
                                        <p:attrNameLst>
                                          <p:attrName>ppt_x</p:attrName>
                                        </p:attrNameLst>
                                      </p:cBhvr>
                                      <p:tavLst>
                                        <p:tav tm="0">
                                          <p:val>
                                            <p:strVal val="ppt_x"/>
                                          </p:val>
                                        </p:tav>
                                        <p:tav tm="100000">
                                          <p:val>
                                            <p:strVal val="1+ppt_w/2"/>
                                          </p:val>
                                        </p:tav>
                                      </p:tavLst>
                                    </p:anim>
                                    <p:anim calcmode="lin" valueType="num">
                                      <p:cBhvr additive="base">
                                        <p:cTn id="97" dur="500"/>
                                        <p:tgtEl>
                                          <p:spTgt spid="14"/>
                                        </p:tgtEl>
                                        <p:attrNameLst>
                                          <p:attrName>ppt_y</p:attrName>
                                        </p:attrNameLst>
                                      </p:cBhvr>
                                      <p:tavLst>
                                        <p:tav tm="0">
                                          <p:val>
                                            <p:strVal val="ppt_y"/>
                                          </p:val>
                                        </p:tav>
                                        <p:tav tm="100000">
                                          <p:val>
                                            <p:strVal val="ppt_y"/>
                                          </p:val>
                                        </p:tav>
                                      </p:tavLst>
                                    </p:anim>
                                    <p:set>
                                      <p:cBhvr>
                                        <p:cTn id="98"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6" grpId="0"/>
      <p:bldP spid="11" grpId="0"/>
      <p:bldP spid="11" grpId="1"/>
      <p:bldP spid="12" grpId="0"/>
      <p:bldP spid="12" grpId="1"/>
      <p:bldP spid="13" grpId="0"/>
      <p:bldP spid="13" grpId="1"/>
      <p:bldP spid="14" grpId="0"/>
      <p:bldP spid="14" grpId="1"/>
      <p:bldP spid="2" grpId="0" animBg="1"/>
      <p:bldP spid="2" grpId="1" animBg="1"/>
      <p:bldP spid="16" grpId="0" animBg="1"/>
      <p:bldP spid="16" grpId="1" animBg="1"/>
      <p:bldP spid="17" grpId="0" animBg="1"/>
      <p:bldP spid="17" grpId="1" animBg="1"/>
      <p:bldP spid="18" grpId="0" animBg="1"/>
      <p:bldP spid="18" grpId="1" animBg="1"/>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3257721" y="2556578"/>
            <a:ext cx="7835283" cy="3282215"/>
          </a:xfrm>
          <a:prstGeom prst="roundRect">
            <a:avLst>
              <a:gd name="adj" fmla="val 0"/>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7" name="圆角矩形 6"/>
          <p:cNvSpPr/>
          <p:nvPr/>
        </p:nvSpPr>
        <p:spPr>
          <a:xfrm>
            <a:off x="1380922" y="2556578"/>
            <a:ext cx="1876799" cy="3282215"/>
          </a:xfrm>
          <a:prstGeom prst="roundRect">
            <a:avLst>
              <a:gd name="adj" fmla="val 0"/>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800" b="1" dirty="0">
                <a:solidFill>
                  <a:prstClr val="white"/>
                </a:solidFill>
                <a:latin typeface="Arial" panose="020F0502020204030204"/>
                <a:ea typeface="微软雅黑"/>
                <a:cs typeface="+mn-ea"/>
                <a:sym typeface="+mn-lt"/>
              </a:rPr>
              <a:t>形式主义</a:t>
            </a:r>
            <a:endParaRPr lang="en-US" altLang="zh-CN" sz="2800" b="1" dirty="0">
              <a:solidFill>
                <a:prstClr val="white"/>
              </a:solidFill>
              <a:latin typeface="Arial" panose="020F0502020204030204"/>
              <a:ea typeface="微软雅黑"/>
              <a:cs typeface="+mn-ea"/>
              <a:sym typeface="+mn-lt"/>
            </a:endParaRPr>
          </a:p>
          <a:p>
            <a:pPr algn="ctr" defTabSz="609585">
              <a:lnSpc>
                <a:spcPct val="120000"/>
              </a:lnSpc>
            </a:pPr>
            <a:r>
              <a:rPr lang="zh-CN" altLang="en-US" sz="2400" b="1" dirty="0">
                <a:solidFill>
                  <a:prstClr val="white"/>
                </a:solidFill>
                <a:latin typeface="Arial" panose="020F0502020204030204"/>
                <a:ea typeface="微软雅黑"/>
                <a:cs typeface="+mn-ea"/>
                <a:sym typeface="+mn-lt"/>
              </a:rPr>
              <a:t>存在的问题</a:t>
            </a:r>
          </a:p>
        </p:txBody>
      </p:sp>
      <p:sp>
        <p:nvSpPr>
          <p:cNvPr id="6" name="圆角矩形 5"/>
          <p:cNvSpPr/>
          <p:nvPr/>
        </p:nvSpPr>
        <p:spPr>
          <a:xfrm>
            <a:off x="1147011" y="118093"/>
            <a:ext cx="3915489" cy="755952"/>
          </a:xfrm>
          <a:prstGeom prst="roundRect">
            <a:avLst/>
          </a:prstGeom>
          <a:noFill/>
        </p:spPr>
        <p:txBody>
          <a:bodyPr wrap="none" rtlCol="0">
            <a:spAutoFit/>
          </a:bodyPr>
          <a:lstStyle/>
          <a:p>
            <a:pPr defTabSz="609585">
              <a:lnSpc>
                <a:spcPct val="120000"/>
              </a:lnSpc>
            </a:pPr>
            <a:r>
              <a:rPr lang="zh-CN" altLang="en-US" sz="3200" b="1" dirty="0">
                <a:solidFill>
                  <a:prstClr val="white"/>
                </a:solidFill>
                <a:latin typeface="Arial" panose="020F0502020204030204"/>
                <a:ea typeface="微软雅黑"/>
                <a:cs typeface="+mn-ea"/>
                <a:sym typeface="+mn-lt"/>
              </a:rPr>
              <a:t>形式主义存在的问题</a:t>
            </a:r>
            <a:endParaRPr lang="en-US" altLang="zh-CN" sz="3200" b="1" dirty="0">
              <a:solidFill>
                <a:prstClr val="white"/>
              </a:solidFill>
              <a:latin typeface="Arial" panose="020F0502020204030204"/>
              <a:ea typeface="微软雅黑"/>
              <a:cs typeface="+mn-ea"/>
              <a:sym typeface="+mn-lt"/>
            </a:endParaRPr>
          </a:p>
        </p:txBody>
      </p:sp>
      <p:sp>
        <p:nvSpPr>
          <p:cNvPr id="10" name="文本框 9"/>
          <p:cNvSpPr txBox="1"/>
          <p:nvPr/>
        </p:nvSpPr>
        <p:spPr>
          <a:xfrm>
            <a:off x="1380922" y="1362485"/>
            <a:ext cx="9712082" cy="757130"/>
          </a:xfrm>
          <a:prstGeom prst="rect">
            <a:avLst/>
          </a:prstGeom>
          <a:noFill/>
        </p:spPr>
        <p:txBody>
          <a:bodyPr wrap="square" rtlCol="0">
            <a:spAutoFit/>
          </a:bodyPr>
          <a:lstStyle/>
          <a:p>
            <a:pPr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党的十八大以来，从制定和执行中央八项规定开始，全党上下纠正“四风”取得重大成效，但形式主义、官僚主义在一定程度上仍然存在。</a:t>
            </a:r>
          </a:p>
        </p:txBody>
      </p:sp>
      <p:sp>
        <p:nvSpPr>
          <p:cNvPr id="11" name="文本框 10"/>
          <p:cNvSpPr txBox="1"/>
          <p:nvPr/>
        </p:nvSpPr>
        <p:spPr>
          <a:xfrm>
            <a:off x="4021003" y="3581457"/>
            <a:ext cx="6951581" cy="424732"/>
          </a:xfrm>
          <a:prstGeom prst="rect">
            <a:avLst/>
          </a:prstGeom>
          <a:noFill/>
        </p:spPr>
        <p:txBody>
          <a:bodyPr wrap="square" rtlCol="0">
            <a:spAutoFit/>
          </a:bodyPr>
          <a:lstStyle/>
          <a:p>
            <a:pPr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部分地区写材料、制文件机械照抄，出台制度决策“依葫芦画瓢”；</a:t>
            </a:r>
          </a:p>
        </p:txBody>
      </p:sp>
      <p:sp>
        <p:nvSpPr>
          <p:cNvPr id="12" name="文本框 11"/>
          <p:cNvSpPr txBox="1"/>
          <p:nvPr/>
        </p:nvSpPr>
        <p:spPr>
          <a:xfrm>
            <a:off x="4021003" y="4248328"/>
            <a:ext cx="6610848" cy="424732"/>
          </a:xfrm>
          <a:prstGeom prst="rect">
            <a:avLst/>
          </a:prstGeom>
          <a:noFill/>
        </p:spPr>
        <p:txBody>
          <a:bodyPr wrap="square" rtlCol="0">
            <a:spAutoFit/>
          </a:bodyPr>
          <a:lstStyle/>
          <a:p>
            <a:pPr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一些干部办事拖沓敷衍、懒政庸政怠政，把责任往上推；</a:t>
            </a:r>
          </a:p>
        </p:txBody>
      </p:sp>
      <p:sp>
        <p:nvSpPr>
          <p:cNvPr id="13" name="文本框 12"/>
          <p:cNvSpPr txBox="1"/>
          <p:nvPr/>
        </p:nvSpPr>
        <p:spPr>
          <a:xfrm>
            <a:off x="4021002" y="4916001"/>
            <a:ext cx="6637869" cy="757130"/>
          </a:xfrm>
          <a:prstGeom prst="rect">
            <a:avLst/>
          </a:prstGeom>
          <a:noFill/>
        </p:spPr>
        <p:txBody>
          <a:bodyPr wrap="square" rtlCol="0">
            <a:spAutoFit/>
          </a:bodyPr>
          <a:lstStyle/>
          <a:p>
            <a:pPr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一些地方不重实效重包装，把精力放在“材料美化”上，搞“材料出政绩”；</a:t>
            </a:r>
          </a:p>
        </p:txBody>
      </p:sp>
      <p:sp>
        <p:nvSpPr>
          <p:cNvPr id="16" name="文本框 15"/>
          <p:cNvSpPr txBox="1"/>
          <p:nvPr/>
        </p:nvSpPr>
        <p:spPr>
          <a:xfrm>
            <a:off x="4021003" y="2839564"/>
            <a:ext cx="6389429" cy="424732"/>
          </a:xfrm>
          <a:prstGeom prst="rect">
            <a:avLst/>
          </a:prstGeom>
          <a:noFill/>
        </p:spPr>
        <p:txBody>
          <a:bodyPr wrap="square" rtlCol="0">
            <a:spAutoFit/>
          </a:bodyPr>
          <a:lstStyle/>
          <a:p>
            <a:pPr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有的地方层层重复开会，用会议落实会议</a:t>
            </a:r>
          </a:p>
        </p:txBody>
      </p:sp>
      <p:sp>
        <p:nvSpPr>
          <p:cNvPr id="17" name="椭圆 16"/>
          <p:cNvSpPr/>
          <p:nvPr/>
        </p:nvSpPr>
        <p:spPr>
          <a:xfrm>
            <a:off x="3456562" y="2926913"/>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en-US" altLang="zh-CN" sz="2000" b="1" dirty="0">
                <a:solidFill>
                  <a:prstClr val="white"/>
                </a:solidFill>
                <a:latin typeface="Arial" panose="020F0502020204030204"/>
                <a:ea typeface="微软雅黑"/>
                <a:cs typeface="+mn-ea"/>
                <a:sym typeface="+mn-lt"/>
              </a:rPr>
              <a:t>5</a:t>
            </a:r>
            <a:endParaRPr lang="zh-CN" altLang="en-US" sz="2000" b="1" dirty="0">
              <a:solidFill>
                <a:prstClr val="white"/>
              </a:solidFill>
              <a:latin typeface="Arial" panose="020F0502020204030204"/>
              <a:ea typeface="微软雅黑"/>
              <a:cs typeface="+mn-ea"/>
              <a:sym typeface="+mn-lt"/>
            </a:endParaRPr>
          </a:p>
        </p:txBody>
      </p:sp>
      <p:sp>
        <p:nvSpPr>
          <p:cNvPr id="18" name="椭圆 17"/>
          <p:cNvSpPr/>
          <p:nvPr/>
        </p:nvSpPr>
        <p:spPr>
          <a:xfrm>
            <a:off x="3456562" y="3661650"/>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en-US" altLang="zh-CN" sz="2000" b="1" dirty="0">
                <a:solidFill>
                  <a:prstClr val="white"/>
                </a:solidFill>
                <a:latin typeface="Arial" panose="020F0502020204030204"/>
                <a:ea typeface="微软雅黑"/>
                <a:cs typeface="+mn-ea"/>
                <a:sym typeface="+mn-lt"/>
              </a:rPr>
              <a:t>6</a:t>
            </a:r>
            <a:endParaRPr lang="zh-CN" altLang="en-US" sz="2000" b="1" dirty="0">
              <a:solidFill>
                <a:prstClr val="white"/>
              </a:solidFill>
              <a:latin typeface="Arial" panose="020F0502020204030204"/>
              <a:ea typeface="微软雅黑"/>
              <a:cs typeface="+mn-ea"/>
              <a:sym typeface="+mn-lt"/>
            </a:endParaRPr>
          </a:p>
        </p:txBody>
      </p:sp>
      <p:sp>
        <p:nvSpPr>
          <p:cNvPr id="19" name="椭圆 18"/>
          <p:cNvSpPr/>
          <p:nvPr/>
        </p:nvSpPr>
        <p:spPr>
          <a:xfrm>
            <a:off x="3456562" y="4310778"/>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en-US" altLang="zh-CN" sz="2000" b="1" dirty="0">
                <a:solidFill>
                  <a:prstClr val="white"/>
                </a:solidFill>
                <a:latin typeface="Arial" panose="020F0502020204030204"/>
                <a:ea typeface="微软雅黑"/>
                <a:cs typeface="+mn-ea"/>
                <a:sym typeface="+mn-lt"/>
              </a:rPr>
              <a:t>7</a:t>
            </a:r>
            <a:endParaRPr lang="zh-CN" altLang="en-US" sz="2000" b="1" dirty="0">
              <a:solidFill>
                <a:prstClr val="white"/>
              </a:solidFill>
              <a:latin typeface="Arial" panose="020F0502020204030204"/>
              <a:ea typeface="微软雅黑"/>
              <a:cs typeface="+mn-ea"/>
              <a:sym typeface="+mn-lt"/>
            </a:endParaRPr>
          </a:p>
        </p:txBody>
      </p:sp>
      <p:sp>
        <p:nvSpPr>
          <p:cNvPr id="20" name="椭圆 19"/>
          <p:cNvSpPr/>
          <p:nvPr/>
        </p:nvSpPr>
        <p:spPr>
          <a:xfrm>
            <a:off x="3456562" y="5000710"/>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en-US" altLang="zh-CN" sz="2000" b="1" dirty="0">
                <a:solidFill>
                  <a:prstClr val="white"/>
                </a:solidFill>
                <a:latin typeface="Arial" panose="020F0502020204030204"/>
                <a:ea typeface="微软雅黑"/>
                <a:cs typeface="+mn-ea"/>
                <a:sym typeface="+mn-lt"/>
              </a:rPr>
              <a:t>8</a:t>
            </a:r>
            <a:endParaRPr lang="zh-CN" altLang="en-US" sz="2000" b="1" dirty="0">
              <a:solidFill>
                <a:prstClr val="white"/>
              </a:solidFill>
              <a:latin typeface="Arial" panose="020F0502020204030204"/>
              <a:ea typeface="微软雅黑"/>
              <a:cs typeface="+mn-ea"/>
              <a:sym typeface="+mn-lt"/>
            </a:endParaRPr>
          </a:p>
        </p:txBody>
      </p:sp>
    </p:spTree>
    <p:extLst>
      <p:ext uri="{BB962C8B-B14F-4D97-AF65-F5344CB8AC3E}">
        <p14:creationId xmlns:p14="http://schemas.microsoft.com/office/powerpoint/2010/main" xmlns="" val="415749124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1+#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childTnLst>
                          </p:cTn>
                        </p:par>
                        <p:par>
                          <p:cTn id="32" fill="hold">
                            <p:stCondLst>
                              <p:cond delay="2500"/>
                            </p:stCondLst>
                            <p:childTnLst>
                              <p:par>
                                <p:cTn id="33" presetID="2" presetClass="entr" presetSubtype="2"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1+#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childTnLst>
                                </p:cTn>
                              </p:par>
                            </p:childTnLst>
                          </p:cTn>
                        </p:par>
                        <p:par>
                          <p:cTn id="43" fill="hold">
                            <p:stCondLst>
                              <p:cond delay="3500"/>
                            </p:stCondLst>
                            <p:childTnLst>
                              <p:par>
                                <p:cTn id="44" presetID="2" presetClass="entr" presetSubtype="2"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1+#ppt_w/2"/>
                                          </p:val>
                                        </p:tav>
                                        <p:tav tm="100000">
                                          <p:val>
                                            <p:strVal val="#ppt_x"/>
                                          </p:val>
                                        </p:tav>
                                      </p:tavLst>
                                    </p:anim>
                                    <p:anim calcmode="lin" valueType="num">
                                      <p:cBhvr additive="base">
                                        <p:cTn id="47"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6" grpId="0"/>
      <p:bldP spid="17" grpId="0" animBg="1"/>
      <p:bldP spid="18" grpId="0" animBg="1"/>
      <p:bldP spid="19" grpId="0" animBg="1"/>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546773" y="2637961"/>
            <a:ext cx="7178398" cy="1111936"/>
          </a:xfrm>
          <a:prstGeom prst="roundRect">
            <a:avLst/>
          </a:prstGeom>
          <a:noFill/>
        </p:spPr>
        <p:txBody>
          <a:bodyPr wrap="none" rtlCol="0">
            <a:spAutoFit/>
          </a:bodyPr>
          <a:lstStyle/>
          <a:p>
            <a:pPr algn="ctr" defTabSz="609585">
              <a:lnSpc>
                <a:spcPct val="120000"/>
              </a:lnSpc>
            </a:pPr>
            <a:r>
              <a:rPr lang="zh-CN" altLang="en-US" sz="5400" b="1" dirty="0">
                <a:gradFill flip="none" rotWithShape="1">
                  <a:gsLst>
                    <a:gs pos="0">
                      <a:schemeClr val="accent4">
                        <a:lumMod val="0"/>
                        <a:lumOff val="100000"/>
                      </a:schemeClr>
                    </a:gs>
                    <a:gs pos="80000">
                      <a:schemeClr val="accent4">
                        <a:lumMod val="100000"/>
                      </a:schemeClr>
                    </a:gs>
                  </a:gsLst>
                  <a:lin ang="5400000" scaled="0"/>
                  <a:tileRect/>
                </a:gradFill>
                <a:effectLst>
                  <a:outerShdw blurRad="38100" dist="38100" dir="2700000" algn="tl">
                    <a:srgbClr val="000000">
                      <a:alpha val="43137"/>
                    </a:srgbClr>
                  </a:outerShdw>
                </a:effectLst>
                <a:latin typeface="+mj-ea"/>
                <a:ea typeface="+mj-ea"/>
                <a:cs typeface="+mn-ea"/>
                <a:sym typeface="+mn-lt"/>
              </a:rPr>
              <a:t>为什么要聚焦“四风”</a:t>
            </a:r>
          </a:p>
        </p:txBody>
      </p:sp>
      <p:sp>
        <p:nvSpPr>
          <p:cNvPr id="11" name="圆角矩形 3">
            <a:extLst>
              <a:ext uri="{FF2B5EF4-FFF2-40B4-BE49-F238E27FC236}">
                <a16:creationId xmlns:a16="http://schemas.microsoft.com/office/drawing/2014/main" xmlns="" id="{6B2BA8D0-1B34-4EDE-97C7-572137B2088A}"/>
              </a:ext>
            </a:extLst>
          </p:cNvPr>
          <p:cNvSpPr/>
          <p:nvPr/>
        </p:nvSpPr>
        <p:spPr>
          <a:xfrm>
            <a:off x="4615781" y="3595903"/>
            <a:ext cx="3040380" cy="1111936"/>
          </a:xfrm>
          <a:prstGeom prst="roundRect">
            <a:avLst/>
          </a:prstGeom>
          <a:noFill/>
        </p:spPr>
        <p:txBody>
          <a:bodyPr wrap="none" rtlCol="0">
            <a:spAutoFit/>
          </a:bodyPr>
          <a:lstStyle/>
          <a:p>
            <a:pPr algn="ctr" defTabSz="609585">
              <a:lnSpc>
                <a:spcPct val="120000"/>
              </a:lnSpc>
            </a:pPr>
            <a:r>
              <a:rPr lang="zh-CN" altLang="en-US" sz="5400" b="1" dirty="0">
                <a:gradFill flip="none" rotWithShape="1">
                  <a:gsLst>
                    <a:gs pos="0">
                      <a:schemeClr val="accent4">
                        <a:lumMod val="0"/>
                        <a:lumOff val="100000"/>
                      </a:schemeClr>
                    </a:gs>
                    <a:gs pos="80000">
                      <a:schemeClr val="accent4">
                        <a:lumMod val="100000"/>
                      </a:schemeClr>
                    </a:gs>
                  </a:gsLst>
                  <a:lin ang="5400000" scaled="0"/>
                  <a:tileRect/>
                </a:gradFill>
                <a:effectLst>
                  <a:outerShdw blurRad="38100" dist="38100" dir="2700000" algn="tl">
                    <a:srgbClr val="000000">
                      <a:alpha val="43137"/>
                    </a:srgbClr>
                  </a:outerShdw>
                </a:effectLst>
                <a:latin typeface="+mj-ea"/>
                <a:ea typeface="+mj-ea"/>
                <a:cs typeface="+mn-ea"/>
                <a:sym typeface="+mn-lt"/>
              </a:rPr>
              <a:t>第二部分</a:t>
            </a:r>
          </a:p>
        </p:txBody>
      </p:sp>
    </p:spTree>
    <p:extLst>
      <p:ext uri="{BB962C8B-B14F-4D97-AF65-F5344CB8AC3E}">
        <p14:creationId xmlns:p14="http://schemas.microsoft.com/office/powerpoint/2010/main" xmlns="" val="968726987"/>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950"/>
                            </p:stCondLst>
                            <p:childTnLst>
                              <p:par>
                                <p:cTn id="9" presetID="16" presetClass="entr" presetSubtype="21"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1727201" y="1749777"/>
            <a:ext cx="9389979" cy="3984979"/>
          </a:xfrm>
          <a:prstGeom prst="roundRect">
            <a:avLst>
              <a:gd name="adj" fmla="val 3572"/>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endParaRPr lang="zh-CN" altLang="en-US">
              <a:solidFill>
                <a:prstClr val="white"/>
              </a:solidFill>
              <a:latin typeface="Arial" panose="020F0502020204030204"/>
              <a:ea typeface="微软雅黑"/>
              <a:cs typeface="+mn-ea"/>
              <a:sym typeface="+mn-lt"/>
            </a:endParaRPr>
          </a:p>
        </p:txBody>
      </p:sp>
      <p:sp>
        <p:nvSpPr>
          <p:cNvPr id="5" name="文本框 4"/>
          <p:cNvSpPr txBox="1"/>
          <p:nvPr/>
        </p:nvSpPr>
        <p:spPr>
          <a:xfrm>
            <a:off x="2359379" y="2244188"/>
            <a:ext cx="8500533" cy="757130"/>
          </a:xfrm>
          <a:prstGeom prst="rect">
            <a:avLst/>
          </a:prstGeom>
          <a:noFill/>
        </p:spPr>
        <p:txBody>
          <a:bodyPr wrap="square" rtlCol="0">
            <a:spAutoFit/>
          </a:bodyPr>
          <a:lstStyle/>
          <a:p>
            <a:pPr defTabSz="609585">
              <a:lnSpc>
                <a:spcPct val="120000"/>
              </a:lnSpc>
            </a:pPr>
            <a:r>
              <a:rPr lang="en-US" altLang="zh-CN" dirty="0">
                <a:solidFill>
                  <a:prstClr val="black">
                    <a:lumMod val="75000"/>
                    <a:lumOff val="25000"/>
                  </a:prstClr>
                </a:solidFill>
                <a:latin typeface="Arial" panose="020F0502020204030204"/>
                <a:ea typeface="微软雅黑"/>
                <a:cs typeface="+mn-ea"/>
                <a:sym typeface="+mn-lt"/>
              </a:rPr>
              <a:t>2013</a:t>
            </a:r>
            <a:r>
              <a:rPr lang="zh-CN" altLang="en-US" dirty="0">
                <a:solidFill>
                  <a:prstClr val="black">
                    <a:lumMod val="75000"/>
                    <a:lumOff val="25000"/>
                  </a:prstClr>
                </a:solidFill>
                <a:latin typeface="Arial" panose="020F0502020204030204"/>
                <a:ea typeface="微软雅黑"/>
                <a:cs typeface="+mn-ea"/>
                <a:sym typeface="+mn-lt"/>
              </a:rPr>
              <a:t>年下半年开始，在党的群众路线教育实践活动中，习近平总书记明确要求，要聚焦到作风建设上，集中解决“四风”问题。</a:t>
            </a:r>
          </a:p>
        </p:txBody>
      </p:sp>
      <p:sp>
        <p:nvSpPr>
          <p:cNvPr id="7" name="圆角矩形 6"/>
          <p:cNvSpPr/>
          <p:nvPr/>
        </p:nvSpPr>
        <p:spPr>
          <a:xfrm>
            <a:off x="4366886" y="1489891"/>
            <a:ext cx="4110607" cy="545284"/>
          </a:xfrm>
          <a:prstGeom prst="roundRect">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zh-CN" altLang="en-US" sz="2400" b="1" dirty="0">
                <a:solidFill>
                  <a:prstClr val="white"/>
                </a:solidFill>
                <a:latin typeface="Arial" panose="020F0502020204030204"/>
                <a:ea typeface="微软雅黑"/>
                <a:cs typeface="+mn-ea"/>
                <a:sym typeface="+mn-lt"/>
              </a:rPr>
              <a:t>为什么要聚焦“四风”</a:t>
            </a:r>
          </a:p>
        </p:txBody>
      </p:sp>
      <p:sp>
        <p:nvSpPr>
          <p:cNvPr id="9" name="圆角矩形 8"/>
          <p:cNvSpPr/>
          <p:nvPr/>
        </p:nvSpPr>
        <p:spPr>
          <a:xfrm>
            <a:off x="1147011" y="99909"/>
            <a:ext cx="4329827" cy="755952"/>
          </a:xfrm>
          <a:prstGeom prst="roundRect">
            <a:avLst/>
          </a:prstGeom>
          <a:noFill/>
        </p:spPr>
        <p:txBody>
          <a:bodyPr wrap="none" rtlCol="0">
            <a:spAutoFit/>
          </a:bodyPr>
          <a:lstStyle/>
          <a:p>
            <a:pPr defTabSz="609585">
              <a:lnSpc>
                <a:spcPct val="120000"/>
              </a:lnSpc>
            </a:pPr>
            <a:r>
              <a:rPr lang="zh-CN" altLang="en-US" sz="3200" b="1" dirty="0">
                <a:solidFill>
                  <a:prstClr val="white"/>
                </a:solidFill>
                <a:latin typeface="Arial" panose="020F0502020204030204"/>
                <a:ea typeface="微软雅黑"/>
                <a:cs typeface="+mn-ea"/>
                <a:sym typeface="+mn-lt"/>
              </a:rPr>
              <a:t>为什么要聚焦“四风”</a:t>
            </a:r>
            <a:endParaRPr lang="en-US" altLang="zh-CN" sz="3200" b="1" dirty="0">
              <a:solidFill>
                <a:prstClr val="white"/>
              </a:solidFill>
              <a:latin typeface="Arial" panose="020F0502020204030204"/>
              <a:ea typeface="微软雅黑"/>
              <a:cs typeface="+mn-ea"/>
              <a:sym typeface="+mn-lt"/>
            </a:endParaRPr>
          </a:p>
        </p:txBody>
      </p:sp>
      <p:sp>
        <p:nvSpPr>
          <p:cNvPr id="10" name="文本框 9"/>
          <p:cNvSpPr txBox="1"/>
          <p:nvPr/>
        </p:nvSpPr>
        <p:spPr>
          <a:xfrm>
            <a:off x="2923987" y="4993759"/>
            <a:ext cx="8105259" cy="424732"/>
          </a:xfrm>
          <a:prstGeom prst="rect">
            <a:avLst/>
          </a:prstGeom>
          <a:noFill/>
        </p:spPr>
        <p:txBody>
          <a:bodyPr wrap="square" rtlCol="0">
            <a:spAutoFit/>
          </a:bodyPr>
          <a:lstStyle/>
          <a:p>
            <a:pPr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党内存在的其他问题</a:t>
            </a:r>
            <a:r>
              <a:rPr lang="zh-CN" altLang="en-US" b="1" dirty="0">
                <a:solidFill>
                  <a:prstClr val="black">
                    <a:lumMod val="75000"/>
                    <a:lumOff val="25000"/>
                  </a:prstClr>
                </a:solidFill>
                <a:latin typeface="Arial" panose="020F0502020204030204"/>
                <a:ea typeface="微软雅黑"/>
                <a:cs typeface="+mn-ea"/>
                <a:sym typeface="+mn-lt"/>
              </a:rPr>
              <a:t>都与这“四风”有关</a:t>
            </a:r>
            <a:r>
              <a:rPr lang="zh-CN" altLang="en-US" dirty="0">
                <a:solidFill>
                  <a:prstClr val="black">
                    <a:lumMod val="75000"/>
                    <a:lumOff val="25000"/>
                  </a:prstClr>
                </a:solidFill>
                <a:latin typeface="Arial" panose="020F0502020204030204"/>
                <a:ea typeface="微软雅黑"/>
                <a:cs typeface="+mn-ea"/>
                <a:sym typeface="+mn-lt"/>
              </a:rPr>
              <a:t>，或者说是这“四风”衍生出来的。</a:t>
            </a:r>
          </a:p>
        </p:txBody>
      </p:sp>
      <p:sp>
        <p:nvSpPr>
          <p:cNvPr id="11" name="文本框 10"/>
          <p:cNvSpPr txBox="1"/>
          <p:nvPr/>
        </p:nvSpPr>
        <p:spPr>
          <a:xfrm>
            <a:off x="2923989" y="3149291"/>
            <a:ext cx="4537969" cy="424732"/>
          </a:xfrm>
          <a:prstGeom prst="rect">
            <a:avLst/>
          </a:prstGeom>
          <a:noFill/>
        </p:spPr>
        <p:txBody>
          <a:bodyPr wrap="square" rtlCol="0">
            <a:spAutoFit/>
          </a:bodyPr>
          <a:lstStyle/>
          <a:p>
            <a:pPr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“四风”是</a:t>
            </a:r>
            <a:r>
              <a:rPr lang="zh-CN" altLang="en-US" b="1" dirty="0">
                <a:solidFill>
                  <a:prstClr val="black">
                    <a:lumMod val="75000"/>
                    <a:lumOff val="25000"/>
                  </a:prstClr>
                </a:solidFill>
                <a:latin typeface="Arial" panose="020F0502020204030204"/>
                <a:ea typeface="微软雅黑"/>
                <a:cs typeface="+mn-ea"/>
                <a:sym typeface="+mn-lt"/>
              </a:rPr>
              <a:t>违背我们党的性质和宗旨的</a:t>
            </a:r>
          </a:p>
        </p:txBody>
      </p:sp>
      <p:sp>
        <p:nvSpPr>
          <p:cNvPr id="12" name="文本框 11"/>
          <p:cNvSpPr txBox="1"/>
          <p:nvPr/>
        </p:nvSpPr>
        <p:spPr>
          <a:xfrm>
            <a:off x="2923987" y="3764114"/>
            <a:ext cx="6881615" cy="424732"/>
          </a:xfrm>
          <a:prstGeom prst="rect">
            <a:avLst/>
          </a:prstGeom>
          <a:noFill/>
        </p:spPr>
        <p:txBody>
          <a:bodyPr wrap="square" rtlCol="0">
            <a:spAutoFit/>
          </a:bodyPr>
          <a:lstStyle/>
          <a:p>
            <a:pPr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是当前群众深恶痛绝、反映</a:t>
            </a:r>
            <a:r>
              <a:rPr lang="zh-CN" altLang="en-US" b="1" dirty="0">
                <a:solidFill>
                  <a:prstClr val="black">
                    <a:lumMod val="75000"/>
                    <a:lumOff val="25000"/>
                  </a:prstClr>
                </a:solidFill>
                <a:latin typeface="Arial" panose="020F0502020204030204"/>
                <a:ea typeface="微软雅黑"/>
                <a:cs typeface="+mn-ea"/>
                <a:sym typeface="+mn-lt"/>
              </a:rPr>
              <a:t>最强烈的问题</a:t>
            </a:r>
            <a:r>
              <a:rPr lang="zh-CN" altLang="en-US" dirty="0">
                <a:solidFill>
                  <a:prstClr val="black">
                    <a:lumMod val="75000"/>
                    <a:lumOff val="25000"/>
                  </a:prstClr>
                </a:solidFill>
                <a:latin typeface="Arial" panose="020F0502020204030204"/>
                <a:ea typeface="微软雅黑"/>
                <a:cs typeface="+mn-ea"/>
                <a:sym typeface="+mn-lt"/>
              </a:rPr>
              <a:t>，</a:t>
            </a:r>
          </a:p>
        </p:txBody>
      </p:sp>
      <p:sp>
        <p:nvSpPr>
          <p:cNvPr id="13" name="文本框 12"/>
          <p:cNvSpPr txBox="1"/>
          <p:nvPr/>
        </p:nvSpPr>
        <p:spPr>
          <a:xfrm>
            <a:off x="2923987" y="4378938"/>
            <a:ext cx="6881615" cy="424732"/>
          </a:xfrm>
          <a:prstGeom prst="rect">
            <a:avLst/>
          </a:prstGeom>
          <a:noFill/>
        </p:spPr>
        <p:txBody>
          <a:bodyPr wrap="square" rtlCol="0">
            <a:spAutoFit/>
          </a:bodyPr>
          <a:lstStyle/>
          <a:p>
            <a:pPr defTabSz="609585">
              <a:lnSpc>
                <a:spcPct val="120000"/>
              </a:lnSpc>
            </a:pPr>
            <a:r>
              <a:rPr lang="zh-CN" altLang="en-US" dirty="0">
                <a:solidFill>
                  <a:prstClr val="black">
                    <a:lumMod val="75000"/>
                    <a:lumOff val="25000"/>
                  </a:prstClr>
                </a:solidFill>
                <a:latin typeface="Arial" panose="020F0502020204030204"/>
                <a:ea typeface="微软雅黑"/>
                <a:cs typeface="+mn-ea"/>
                <a:sym typeface="+mn-lt"/>
              </a:rPr>
              <a:t>也是损害党群干群关系的</a:t>
            </a:r>
            <a:r>
              <a:rPr lang="zh-CN" altLang="en-US" b="1" dirty="0">
                <a:solidFill>
                  <a:prstClr val="black">
                    <a:lumMod val="75000"/>
                    <a:lumOff val="25000"/>
                  </a:prstClr>
                </a:solidFill>
                <a:latin typeface="Arial" panose="020F0502020204030204"/>
                <a:ea typeface="微软雅黑"/>
                <a:cs typeface="+mn-ea"/>
                <a:sym typeface="+mn-lt"/>
              </a:rPr>
              <a:t>重要根源。</a:t>
            </a:r>
          </a:p>
        </p:txBody>
      </p:sp>
      <p:sp>
        <p:nvSpPr>
          <p:cNvPr id="14" name="椭圆 13"/>
          <p:cNvSpPr/>
          <p:nvPr/>
        </p:nvSpPr>
        <p:spPr>
          <a:xfrm>
            <a:off x="2442927" y="3132939"/>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en-US" altLang="zh-CN" sz="2000" b="1" dirty="0">
                <a:solidFill>
                  <a:prstClr val="white"/>
                </a:solidFill>
                <a:latin typeface="Arial" panose="020F0502020204030204"/>
                <a:ea typeface="微软雅黑"/>
                <a:cs typeface="+mn-ea"/>
                <a:sym typeface="+mn-lt"/>
              </a:rPr>
              <a:t>1</a:t>
            </a:r>
            <a:endParaRPr lang="zh-CN" altLang="en-US" sz="2000" b="1" dirty="0">
              <a:solidFill>
                <a:prstClr val="white"/>
              </a:solidFill>
              <a:latin typeface="Arial" panose="020F0502020204030204"/>
              <a:ea typeface="微软雅黑"/>
              <a:cs typeface="+mn-ea"/>
              <a:sym typeface="+mn-lt"/>
            </a:endParaRPr>
          </a:p>
        </p:txBody>
      </p:sp>
      <p:sp>
        <p:nvSpPr>
          <p:cNvPr id="15" name="椭圆 14"/>
          <p:cNvSpPr/>
          <p:nvPr/>
        </p:nvSpPr>
        <p:spPr>
          <a:xfrm>
            <a:off x="2442927" y="3747762"/>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en-US" altLang="zh-CN" sz="2000" b="1" dirty="0">
                <a:solidFill>
                  <a:prstClr val="white"/>
                </a:solidFill>
                <a:latin typeface="Arial" panose="020F0502020204030204"/>
                <a:ea typeface="微软雅黑"/>
                <a:cs typeface="+mn-ea"/>
                <a:sym typeface="+mn-lt"/>
              </a:rPr>
              <a:t>2</a:t>
            </a:r>
            <a:endParaRPr lang="zh-CN" altLang="en-US" sz="2000" b="1" dirty="0">
              <a:solidFill>
                <a:prstClr val="white"/>
              </a:solidFill>
              <a:latin typeface="Arial" panose="020F0502020204030204"/>
              <a:ea typeface="微软雅黑"/>
              <a:cs typeface="+mn-ea"/>
              <a:sym typeface="+mn-lt"/>
            </a:endParaRPr>
          </a:p>
        </p:txBody>
      </p:sp>
      <p:sp>
        <p:nvSpPr>
          <p:cNvPr id="16" name="椭圆 15"/>
          <p:cNvSpPr/>
          <p:nvPr/>
        </p:nvSpPr>
        <p:spPr>
          <a:xfrm>
            <a:off x="2442927" y="4362586"/>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en-US" altLang="zh-CN" sz="2000" b="1" dirty="0">
                <a:solidFill>
                  <a:prstClr val="white"/>
                </a:solidFill>
                <a:latin typeface="Arial" panose="020F0502020204030204"/>
                <a:ea typeface="微软雅黑"/>
                <a:cs typeface="+mn-ea"/>
                <a:sym typeface="+mn-lt"/>
              </a:rPr>
              <a:t>3</a:t>
            </a:r>
            <a:endParaRPr lang="zh-CN" altLang="en-US" sz="2000" b="1" dirty="0">
              <a:solidFill>
                <a:prstClr val="white"/>
              </a:solidFill>
              <a:latin typeface="Arial" panose="020F0502020204030204"/>
              <a:ea typeface="微软雅黑"/>
              <a:cs typeface="+mn-ea"/>
              <a:sym typeface="+mn-lt"/>
            </a:endParaRPr>
          </a:p>
        </p:txBody>
      </p:sp>
      <p:sp>
        <p:nvSpPr>
          <p:cNvPr id="17" name="椭圆 16"/>
          <p:cNvSpPr/>
          <p:nvPr/>
        </p:nvSpPr>
        <p:spPr>
          <a:xfrm>
            <a:off x="2442927" y="4977407"/>
            <a:ext cx="402039" cy="402039"/>
          </a:xfrm>
          <a:prstGeom prst="ellipse">
            <a:avLst/>
          </a:prstGeom>
          <a:gradFill>
            <a:gsLst>
              <a:gs pos="100000">
                <a:srgbClr val="C00000"/>
              </a:gs>
              <a:gs pos="0">
                <a:srgbClr val="FF0000"/>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lnSpc>
                <a:spcPct val="120000"/>
              </a:lnSpc>
            </a:pPr>
            <a:r>
              <a:rPr lang="en-US" altLang="zh-CN" sz="2000" b="1" dirty="0">
                <a:solidFill>
                  <a:prstClr val="white"/>
                </a:solidFill>
                <a:latin typeface="Arial" panose="020F0502020204030204"/>
                <a:ea typeface="微软雅黑"/>
                <a:cs typeface="+mn-ea"/>
                <a:sym typeface="+mn-lt"/>
              </a:rPr>
              <a:t>4</a:t>
            </a:r>
            <a:endParaRPr lang="zh-CN" altLang="en-US" sz="2000" b="1" dirty="0">
              <a:solidFill>
                <a:prstClr val="white"/>
              </a:solidFill>
              <a:latin typeface="Arial" panose="020F0502020204030204"/>
              <a:ea typeface="微软雅黑"/>
              <a:cs typeface="+mn-ea"/>
              <a:sym typeface="+mn-lt"/>
            </a:endParaRPr>
          </a:p>
        </p:txBody>
      </p:sp>
    </p:spTree>
    <p:extLst>
      <p:ext uri="{BB962C8B-B14F-4D97-AF65-F5344CB8AC3E}">
        <p14:creationId xmlns:p14="http://schemas.microsoft.com/office/powerpoint/2010/main" xmlns="" val="1399841423"/>
      </p:ext>
    </p:extLst>
  </p:cSld>
  <p:clrMapOvr>
    <a:masterClrMapping/>
  </p:clrMapOvr>
  <mc:AlternateContent xmlns:mc="http://schemas.openxmlformats.org/markup-compatibility/2006">
    <mc:Choice xmlns:p14="http://schemas.microsoft.com/office/powerpoint/2010/main" xmlns="" Requires="p14">
      <p:transition spd="slow" p14:dur="1500" advClick="0" advTm="4000">
        <p:random/>
      </p:transition>
    </mc:Choice>
    <mc:Fallback>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6" presetClass="entr" presetSubtype="21"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par>
                          <p:cTn id="12" fill="hold">
                            <p:stCondLst>
                              <p:cond delay="1450"/>
                            </p:stCondLst>
                            <p:childTnLst>
                              <p:par>
                                <p:cTn id="13" presetID="21"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500"/>
                                        <p:tgtEl>
                                          <p:spTgt spid="8"/>
                                        </p:tgtEl>
                                      </p:cBhvr>
                                    </p:animEffect>
                                  </p:childTnLst>
                                </p:cTn>
                              </p:par>
                            </p:childTnLst>
                          </p:cTn>
                        </p:par>
                        <p:par>
                          <p:cTn id="16" fill="hold">
                            <p:stCondLst>
                              <p:cond delay="195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2950"/>
                            </p:stCondLst>
                            <p:childTnLst>
                              <p:par>
                                <p:cTn id="23" presetID="2" presetClass="entr" presetSubtype="4"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par>
                          <p:cTn id="27" fill="hold">
                            <p:stCondLst>
                              <p:cond delay="3450"/>
                            </p:stCondLst>
                            <p:childTnLst>
                              <p:par>
                                <p:cTn id="28" presetID="2" presetClass="entr" presetSubtype="4"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par>
                          <p:cTn id="32" fill="hold">
                            <p:stCondLst>
                              <p:cond delay="3950"/>
                            </p:stCondLst>
                            <p:childTnLst>
                              <p:par>
                                <p:cTn id="33" presetID="2" presetClass="entr" presetSubtype="4"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childTnLst>
                          </p:cTn>
                        </p:par>
                        <p:par>
                          <p:cTn id="37" fill="hold">
                            <p:stCondLst>
                              <p:cond delay="4450"/>
                            </p:stCondLst>
                            <p:childTnLst>
                              <p:par>
                                <p:cTn id="38" presetID="2" presetClass="entr" presetSubtype="4"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childTnLst>
                          </p:cTn>
                        </p:par>
                        <p:par>
                          <p:cTn id="42" fill="hold">
                            <p:stCondLst>
                              <p:cond delay="4950"/>
                            </p:stCondLst>
                            <p:childTnLst>
                              <p:par>
                                <p:cTn id="43" presetID="2" presetClass="entr" presetSubtype="4"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childTnLst>
                          </p:cTn>
                        </p:par>
                        <p:par>
                          <p:cTn id="47" fill="hold">
                            <p:stCondLst>
                              <p:cond delay="5450"/>
                            </p:stCondLst>
                            <p:childTnLst>
                              <p:par>
                                <p:cTn id="48" presetID="2" presetClass="entr" presetSubtype="4"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ppt_x"/>
                                          </p:val>
                                        </p:tav>
                                        <p:tav tm="100000">
                                          <p:val>
                                            <p:strVal val="#ppt_x"/>
                                          </p:val>
                                        </p:tav>
                                      </p:tavLst>
                                    </p:anim>
                                    <p:anim calcmode="lin" valueType="num">
                                      <p:cBhvr additive="base">
                                        <p:cTn id="51" dur="500" fill="hold"/>
                                        <p:tgtEl>
                                          <p:spTgt spid="13"/>
                                        </p:tgtEl>
                                        <p:attrNameLst>
                                          <p:attrName>ppt_y</p:attrName>
                                        </p:attrNameLst>
                                      </p:cBhvr>
                                      <p:tavLst>
                                        <p:tav tm="0">
                                          <p:val>
                                            <p:strVal val="1+#ppt_h/2"/>
                                          </p:val>
                                        </p:tav>
                                        <p:tav tm="100000">
                                          <p:val>
                                            <p:strVal val="#ppt_y"/>
                                          </p:val>
                                        </p:tav>
                                      </p:tavLst>
                                    </p:anim>
                                  </p:childTnLst>
                                </p:cTn>
                              </p:par>
                            </p:childTnLst>
                          </p:cTn>
                        </p:par>
                        <p:par>
                          <p:cTn id="52" fill="hold">
                            <p:stCondLst>
                              <p:cond delay="5950"/>
                            </p:stCondLst>
                            <p:childTnLst>
                              <p:par>
                                <p:cTn id="53" presetID="2" presetClass="entr" presetSubtype="4"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childTnLst>
                          </p:cTn>
                        </p:par>
                        <p:par>
                          <p:cTn id="57" fill="hold">
                            <p:stCondLst>
                              <p:cond delay="6450"/>
                            </p:stCondLst>
                            <p:childTnLst>
                              <p:par>
                                <p:cTn id="58" presetID="2" presetClass="entr" presetSubtype="4"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additive="base">
                                        <p:cTn id="60" dur="500" fill="hold"/>
                                        <p:tgtEl>
                                          <p:spTgt spid="10"/>
                                        </p:tgtEl>
                                        <p:attrNameLst>
                                          <p:attrName>ppt_x</p:attrName>
                                        </p:attrNameLst>
                                      </p:cBhvr>
                                      <p:tavLst>
                                        <p:tav tm="0">
                                          <p:val>
                                            <p:strVal val="#ppt_x"/>
                                          </p:val>
                                        </p:tav>
                                        <p:tav tm="100000">
                                          <p:val>
                                            <p:strVal val="#ppt_x"/>
                                          </p:val>
                                        </p:tav>
                                      </p:tavLst>
                                    </p:anim>
                                    <p:anim calcmode="lin" valueType="num">
                                      <p:cBhvr additive="base">
                                        <p:cTn id="6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7" grpId="0" animBg="1"/>
      <p:bldP spid="9" grpId="0"/>
      <p:bldP spid="10" grpId="0"/>
      <p:bldP spid="11" grpId="0"/>
      <p:bldP spid="12" grpId="0"/>
      <p:bldP spid="13" grpId="0"/>
      <p:bldP spid="14" grpId="0" animBg="1"/>
      <p:bldP spid="15" grpId="0" animBg="1"/>
      <p:bldP spid="16" grpId="0" animBg="1"/>
      <p:bldP spid="1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575E1AE5-1689-4C54-845B-2C9FE05DCD3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AGhQUw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BoUFM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AGhQUy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AaFBT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AaFBT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AaFBT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aFBT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aFBT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AqFBTL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ACoUFMbVEZO0oAAABqAAAAGwAAAHVuaXZlcnNhbC91bml2ZXJzYWwucG5nLnhtbLOxr8jNUShLLSrOzM+zVTLUM1Cyt+PlsikoSi3LTC1XqACKGekZQICSQiUqtzwzpSTDVsnC0BghlpGamZ5RYqtkZmgAF9QHGgkAUEsBAgAAFAACAAgAAaFBTBUOrShkBAAABxEAAB0AAAAAAAAAAQAAAAAAAAAAAHVuaXZlcnNhbC9jb21tb25fbWVzc2FnZXMubG5nUEsBAgAAFAACAAgAAaFBTAh+CyMpAwAAhgwAACcAAAAAAAAAAQAAAAAAnwQAAHVuaXZlcnNhbC9mbGFzaF9wdWJsaXNoaW5nX3NldHRpbmdzLnhtbFBLAQIAABQAAgAIAAGhQUy1/AlkugIAAFUKAAAhAAAAAAAAAAEAAAAAAA0IAAB1bml2ZXJzYWwvZmxhc2hfc2tpbl9zZXR0aW5ncy54bWxQSwECAAAUAAIACAABoUFMKpYPZ/4CAACXCwAAJgAAAAAAAAABAAAAAAAGCwAAdW5pdmVyc2FsL2h0bWxfcHVibGlzaGluZ19zZXR0aW5ncy54bWxQSwECAAAUAAIACAABoUFMaHFSkZoBAAAfBgAAHwAAAAAAAAABAAAAAABIDgAAdW5pdmVyc2FsL2h0bWxfc2tpbl9zZXR0aW5ncy5qc1BLAQIAABQAAgAIAAGhQUw9PC/RwQAAAOUBAAAaAAAAAAAAAAEAAAAAAB8QAAB1bml2ZXJzYWwvaTE4bl9wcmVzZXRzLnhtbFBLAQIAABQAAgAIAAGhQUya+ZZkawAAAGsAAAAcAAAAAAAAAAEAAAAAABgRAAB1bml2ZXJzYWwvbG9jYWxfc2V0dGluZ3MueG1sUEsBAgAAFAACAAgARJRXRyO0Tvv7AgAAsAgAABQAAAAAAAAAAQAAAAAAvREAAHVuaXZlcnNhbC9wbGF5ZXIueG1sUEsBAgAAFAACAAgAAaFBTLCHI/RsAQAA9wIAACkAAAAAAAAAAQAAAAAA6hQAAHVuaXZlcnNhbC9za2luX2N1c3RvbWl6YXRpb25fc2V0dGluZ3MueG1sUEsBAgAAFAACAAgAAqFBTLDdIuDqDAAA1hoAABcAAAAAAAAAAAAAAAAAnRYAAHVuaXZlcnNhbC91bml2ZXJzYWwucG5nUEsBAgAAFAACAAgAAqFBTG1RGTtKAAAAagAAABsAAAAAAAAAAQAAAAAAvCMAAHVuaXZlcnNhbC91bml2ZXJzYWwucG5nLnhtbFBLBQYAAAAACwALAEkDAAA/JAAAAAA="/>
  <p:tag name="ISPRING_PRESENTATION_TITLE" val="贯彻落实党的作风建设纠正四风PPT模板"/>
</p:tagLst>
</file>

<file path=ppt/theme/theme1.xml><?xml version="1.0" encoding="utf-8"?>
<a:theme xmlns:a="http://schemas.openxmlformats.org/drawingml/2006/main" name="Office 主题​​">
  <a:themeElements>
    <a:clrScheme name="自定义 200">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FFFFFF"/>
      </a:hlink>
      <a:folHlink>
        <a:srgbClr val="FFFFFF"/>
      </a:folHlink>
    </a:clrScheme>
    <a:fontScheme name="lgrqo5rr">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146</TotalTime>
  <Words>2728</Words>
  <Application>Microsoft Office PowerPoint</Application>
  <PresentationFormat>自定义</PresentationFormat>
  <Paragraphs>228</Paragraphs>
  <Slides>32</Slides>
  <Notes>32</Notes>
  <HiddenSlides>0</HiddenSlides>
  <MMClips>1</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贯彻落实党的作风建设纠正四风PPT模板</dc:title>
  <dc:creator>歉然安可</dc:creator>
  <cp:lastModifiedBy>hlf</cp:lastModifiedBy>
  <cp:revision>21</cp:revision>
  <dcterms:created xsi:type="dcterms:W3CDTF">2018-02-03T15:32:03Z</dcterms:created>
  <dcterms:modified xsi:type="dcterms:W3CDTF">2018-03-14T08:46:10Z</dcterms:modified>
</cp:coreProperties>
</file>