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7"/>
  </p:notesMasterIdLst>
  <p:sldIdLst>
    <p:sldId id="256" r:id="rId2"/>
    <p:sldId id="258" r:id="rId3"/>
    <p:sldId id="257" r:id="rId4"/>
    <p:sldId id="279" r:id="rId5"/>
    <p:sldId id="269" r:id="rId6"/>
    <p:sldId id="280" r:id="rId7"/>
    <p:sldId id="259" r:id="rId8"/>
    <p:sldId id="282" r:id="rId9"/>
    <p:sldId id="299" r:id="rId10"/>
    <p:sldId id="283" r:id="rId11"/>
    <p:sldId id="284" r:id="rId12"/>
    <p:sldId id="285" r:id="rId13"/>
    <p:sldId id="286" r:id="rId14"/>
    <p:sldId id="287" r:id="rId15"/>
    <p:sldId id="289" r:id="rId16"/>
    <p:sldId id="288" r:id="rId17"/>
    <p:sldId id="290" r:id="rId18"/>
    <p:sldId id="291" r:id="rId19"/>
    <p:sldId id="292" r:id="rId20"/>
    <p:sldId id="293" r:id="rId21"/>
    <p:sldId id="295" r:id="rId22"/>
    <p:sldId id="294" r:id="rId23"/>
    <p:sldId id="278" r:id="rId24"/>
    <p:sldId id="264" r:id="rId25"/>
    <p:sldId id="265" r:id="rId26"/>
    <p:sldId id="266" r:id="rId27"/>
    <p:sldId id="267" r:id="rId28"/>
    <p:sldId id="268" r:id="rId29"/>
    <p:sldId id="277" r:id="rId30"/>
    <p:sldId id="272" r:id="rId31"/>
    <p:sldId id="274" r:id="rId32"/>
    <p:sldId id="300" r:id="rId33"/>
    <p:sldId id="301" r:id="rId34"/>
    <p:sldId id="302" r:id="rId35"/>
    <p:sldId id="270" r:id="rId36"/>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6" autoAdjust="0"/>
    <p:restoredTop sz="94660"/>
  </p:normalViewPr>
  <p:slideViewPr>
    <p:cSldViewPr snapToGrid="0">
      <p:cViewPr varScale="1">
        <p:scale>
          <a:sx n="74" d="100"/>
          <a:sy n="74" d="100"/>
        </p:scale>
        <p:origin x="49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4D4C68-EEDF-43F3-BF6F-C62543BDD7D5}" type="datetimeFigureOut">
              <a:rPr lang="zh-CN" altLang="en-US" smtClean="0"/>
              <a:t>2017/1/15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FC32E4-2D70-4F33-B037-C4E43AE91830}" type="slidenum">
              <a:rPr lang="zh-CN" altLang="en-US" smtClean="0"/>
              <a:t>‹#›</a:t>
            </a:fld>
            <a:endParaRPr lang="zh-CN" altLang="en-US"/>
          </a:p>
        </p:txBody>
      </p:sp>
    </p:spTree>
    <p:extLst>
      <p:ext uri="{BB962C8B-B14F-4D97-AF65-F5344CB8AC3E}">
        <p14:creationId xmlns:p14="http://schemas.microsoft.com/office/powerpoint/2010/main" val="2623585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a:t>
            </a:fld>
            <a:endParaRPr lang="zh-CN" altLang="en-US"/>
          </a:p>
        </p:txBody>
      </p:sp>
    </p:spTree>
    <p:extLst>
      <p:ext uri="{BB962C8B-B14F-4D97-AF65-F5344CB8AC3E}">
        <p14:creationId xmlns:p14="http://schemas.microsoft.com/office/powerpoint/2010/main" val="13270084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10</a:t>
            </a:fld>
            <a:endParaRPr lang="zh-CN" altLang="en-US"/>
          </a:p>
        </p:txBody>
      </p:sp>
    </p:spTree>
    <p:extLst>
      <p:ext uri="{BB962C8B-B14F-4D97-AF65-F5344CB8AC3E}">
        <p14:creationId xmlns:p14="http://schemas.microsoft.com/office/powerpoint/2010/main" val="26835188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11</a:t>
            </a:fld>
            <a:endParaRPr lang="zh-CN" altLang="en-US"/>
          </a:p>
        </p:txBody>
      </p:sp>
    </p:spTree>
    <p:extLst>
      <p:ext uri="{BB962C8B-B14F-4D97-AF65-F5344CB8AC3E}">
        <p14:creationId xmlns:p14="http://schemas.microsoft.com/office/powerpoint/2010/main" val="3071713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12</a:t>
            </a:fld>
            <a:endParaRPr lang="zh-CN" altLang="en-US"/>
          </a:p>
        </p:txBody>
      </p:sp>
    </p:spTree>
    <p:extLst>
      <p:ext uri="{BB962C8B-B14F-4D97-AF65-F5344CB8AC3E}">
        <p14:creationId xmlns:p14="http://schemas.microsoft.com/office/powerpoint/2010/main" val="2838043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13</a:t>
            </a:fld>
            <a:endParaRPr lang="zh-CN" altLang="en-US"/>
          </a:p>
        </p:txBody>
      </p:sp>
    </p:spTree>
    <p:extLst>
      <p:ext uri="{BB962C8B-B14F-4D97-AF65-F5344CB8AC3E}">
        <p14:creationId xmlns:p14="http://schemas.microsoft.com/office/powerpoint/2010/main" val="94436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14</a:t>
            </a:fld>
            <a:endParaRPr lang="zh-CN" altLang="en-US"/>
          </a:p>
        </p:txBody>
      </p:sp>
    </p:spTree>
    <p:extLst>
      <p:ext uri="{BB962C8B-B14F-4D97-AF65-F5344CB8AC3E}">
        <p14:creationId xmlns:p14="http://schemas.microsoft.com/office/powerpoint/2010/main" val="4162984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15</a:t>
            </a:fld>
            <a:endParaRPr lang="zh-CN" altLang="en-US"/>
          </a:p>
        </p:txBody>
      </p:sp>
    </p:spTree>
    <p:extLst>
      <p:ext uri="{BB962C8B-B14F-4D97-AF65-F5344CB8AC3E}">
        <p14:creationId xmlns:p14="http://schemas.microsoft.com/office/powerpoint/2010/main" val="1066602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16</a:t>
            </a:fld>
            <a:endParaRPr lang="zh-CN" altLang="en-US"/>
          </a:p>
        </p:txBody>
      </p:sp>
    </p:spTree>
    <p:extLst>
      <p:ext uri="{BB962C8B-B14F-4D97-AF65-F5344CB8AC3E}">
        <p14:creationId xmlns:p14="http://schemas.microsoft.com/office/powerpoint/2010/main" val="24256049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17</a:t>
            </a:fld>
            <a:endParaRPr lang="zh-CN" altLang="en-US"/>
          </a:p>
        </p:txBody>
      </p:sp>
    </p:spTree>
    <p:extLst>
      <p:ext uri="{BB962C8B-B14F-4D97-AF65-F5344CB8AC3E}">
        <p14:creationId xmlns:p14="http://schemas.microsoft.com/office/powerpoint/2010/main" val="18841096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18</a:t>
            </a:fld>
            <a:endParaRPr lang="zh-CN" altLang="en-US"/>
          </a:p>
        </p:txBody>
      </p:sp>
    </p:spTree>
    <p:extLst>
      <p:ext uri="{BB962C8B-B14F-4D97-AF65-F5344CB8AC3E}">
        <p14:creationId xmlns:p14="http://schemas.microsoft.com/office/powerpoint/2010/main" val="24073616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19</a:t>
            </a:fld>
            <a:endParaRPr lang="zh-CN" altLang="en-US"/>
          </a:p>
        </p:txBody>
      </p:sp>
    </p:spTree>
    <p:extLst>
      <p:ext uri="{BB962C8B-B14F-4D97-AF65-F5344CB8AC3E}">
        <p14:creationId xmlns:p14="http://schemas.microsoft.com/office/powerpoint/2010/main" val="3281122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a:t>
            </a:fld>
            <a:endParaRPr lang="zh-CN" altLang="en-US"/>
          </a:p>
        </p:txBody>
      </p:sp>
    </p:spTree>
    <p:extLst>
      <p:ext uri="{BB962C8B-B14F-4D97-AF65-F5344CB8AC3E}">
        <p14:creationId xmlns:p14="http://schemas.microsoft.com/office/powerpoint/2010/main" val="35479352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20</a:t>
            </a:fld>
            <a:endParaRPr lang="zh-CN" altLang="en-US"/>
          </a:p>
        </p:txBody>
      </p:sp>
    </p:spTree>
    <p:extLst>
      <p:ext uri="{BB962C8B-B14F-4D97-AF65-F5344CB8AC3E}">
        <p14:creationId xmlns:p14="http://schemas.microsoft.com/office/powerpoint/2010/main" val="3592816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21</a:t>
            </a:fld>
            <a:endParaRPr lang="zh-CN" altLang="en-US"/>
          </a:p>
        </p:txBody>
      </p:sp>
    </p:spTree>
    <p:extLst>
      <p:ext uri="{BB962C8B-B14F-4D97-AF65-F5344CB8AC3E}">
        <p14:creationId xmlns:p14="http://schemas.microsoft.com/office/powerpoint/2010/main" val="21370413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22</a:t>
            </a:fld>
            <a:endParaRPr lang="zh-CN" altLang="en-US"/>
          </a:p>
        </p:txBody>
      </p:sp>
    </p:spTree>
    <p:extLst>
      <p:ext uri="{BB962C8B-B14F-4D97-AF65-F5344CB8AC3E}">
        <p14:creationId xmlns:p14="http://schemas.microsoft.com/office/powerpoint/2010/main" val="27118121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23</a:t>
            </a:fld>
            <a:endParaRPr lang="zh-CN" altLang="en-US"/>
          </a:p>
        </p:txBody>
      </p:sp>
    </p:spTree>
    <p:extLst>
      <p:ext uri="{BB962C8B-B14F-4D97-AF65-F5344CB8AC3E}">
        <p14:creationId xmlns:p14="http://schemas.microsoft.com/office/powerpoint/2010/main" val="19886214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24</a:t>
            </a:fld>
            <a:endParaRPr lang="zh-CN" altLang="en-US"/>
          </a:p>
        </p:txBody>
      </p:sp>
    </p:spTree>
    <p:extLst>
      <p:ext uri="{BB962C8B-B14F-4D97-AF65-F5344CB8AC3E}">
        <p14:creationId xmlns:p14="http://schemas.microsoft.com/office/powerpoint/2010/main" val="35874958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25</a:t>
            </a:fld>
            <a:endParaRPr lang="zh-CN" altLang="en-US"/>
          </a:p>
        </p:txBody>
      </p:sp>
    </p:spTree>
    <p:extLst>
      <p:ext uri="{BB962C8B-B14F-4D97-AF65-F5344CB8AC3E}">
        <p14:creationId xmlns:p14="http://schemas.microsoft.com/office/powerpoint/2010/main" val="1208144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26</a:t>
            </a:fld>
            <a:endParaRPr lang="zh-CN" altLang="en-US"/>
          </a:p>
        </p:txBody>
      </p:sp>
    </p:spTree>
    <p:extLst>
      <p:ext uri="{BB962C8B-B14F-4D97-AF65-F5344CB8AC3E}">
        <p14:creationId xmlns:p14="http://schemas.microsoft.com/office/powerpoint/2010/main" val="37951581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27</a:t>
            </a:fld>
            <a:endParaRPr lang="zh-CN" altLang="en-US"/>
          </a:p>
        </p:txBody>
      </p:sp>
    </p:spTree>
    <p:extLst>
      <p:ext uri="{BB962C8B-B14F-4D97-AF65-F5344CB8AC3E}">
        <p14:creationId xmlns:p14="http://schemas.microsoft.com/office/powerpoint/2010/main" val="1546820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28</a:t>
            </a:fld>
            <a:endParaRPr lang="zh-CN" altLang="en-US"/>
          </a:p>
        </p:txBody>
      </p:sp>
    </p:spTree>
    <p:extLst>
      <p:ext uri="{BB962C8B-B14F-4D97-AF65-F5344CB8AC3E}">
        <p14:creationId xmlns:p14="http://schemas.microsoft.com/office/powerpoint/2010/main" val="4779042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29</a:t>
            </a:fld>
            <a:endParaRPr lang="zh-CN" altLang="en-US"/>
          </a:p>
        </p:txBody>
      </p:sp>
    </p:spTree>
    <p:extLst>
      <p:ext uri="{BB962C8B-B14F-4D97-AF65-F5344CB8AC3E}">
        <p14:creationId xmlns:p14="http://schemas.microsoft.com/office/powerpoint/2010/main" val="416856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a:t>
            </a:fld>
            <a:endParaRPr lang="zh-CN" altLang="en-US"/>
          </a:p>
        </p:txBody>
      </p:sp>
    </p:spTree>
    <p:extLst>
      <p:ext uri="{BB962C8B-B14F-4D97-AF65-F5344CB8AC3E}">
        <p14:creationId xmlns:p14="http://schemas.microsoft.com/office/powerpoint/2010/main" val="7519965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30</a:t>
            </a:fld>
            <a:endParaRPr lang="zh-CN" altLang="en-US"/>
          </a:p>
        </p:txBody>
      </p:sp>
    </p:spTree>
    <p:extLst>
      <p:ext uri="{BB962C8B-B14F-4D97-AF65-F5344CB8AC3E}">
        <p14:creationId xmlns:p14="http://schemas.microsoft.com/office/powerpoint/2010/main" val="16738659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31</a:t>
            </a:fld>
            <a:endParaRPr lang="zh-CN" altLang="en-US"/>
          </a:p>
        </p:txBody>
      </p:sp>
    </p:spTree>
    <p:extLst>
      <p:ext uri="{BB962C8B-B14F-4D97-AF65-F5344CB8AC3E}">
        <p14:creationId xmlns:p14="http://schemas.microsoft.com/office/powerpoint/2010/main" val="33203479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32</a:t>
            </a:fld>
            <a:endParaRPr lang="zh-CN" altLang="en-US"/>
          </a:p>
        </p:txBody>
      </p:sp>
    </p:spTree>
    <p:extLst>
      <p:ext uri="{BB962C8B-B14F-4D97-AF65-F5344CB8AC3E}">
        <p14:creationId xmlns:p14="http://schemas.microsoft.com/office/powerpoint/2010/main" val="39513868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33</a:t>
            </a:fld>
            <a:endParaRPr lang="zh-CN" altLang="en-US"/>
          </a:p>
        </p:txBody>
      </p:sp>
    </p:spTree>
    <p:extLst>
      <p:ext uri="{BB962C8B-B14F-4D97-AF65-F5344CB8AC3E}">
        <p14:creationId xmlns:p14="http://schemas.microsoft.com/office/powerpoint/2010/main" val="38052782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34</a:t>
            </a:fld>
            <a:endParaRPr lang="zh-CN" altLang="en-US"/>
          </a:p>
        </p:txBody>
      </p:sp>
    </p:spTree>
    <p:extLst>
      <p:ext uri="{BB962C8B-B14F-4D97-AF65-F5344CB8AC3E}">
        <p14:creationId xmlns:p14="http://schemas.microsoft.com/office/powerpoint/2010/main" val="26941712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35</a:t>
            </a:fld>
            <a:endParaRPr lang="zh-CN" altLang="en-US"/>
          </a:p>
        </p:txBody>
      </p:sp>
    </p:spTree>
    <p:extLst>
      <p:ext uri="{BB962C8B-B14F-4D97-AF65-F5344CB8AC3E}">
        <p14:creationId xmlns:p14="http://schemas.microsoft.com/office/powerpoint/2010/main" val="301363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4</a:t>
            </a:fld>
            <a:endParaRPr lang="zh-CN" altLang="en-US"/>
          </a:p>
        </p:txBody>
      </p:sp>
    </p:spTree>
    <p:extLst>
      <p:ext uri="{BB962C8B-B14F-4D97-AF65-F5344CB8AC3E}">
        <p14:creationId xmlns:p14="http://schemas.microsoft.com/office/powerpoint/2010/main" val="1426718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5</a:t>
            </a:fld>
            <a:endParaRPr lang="zh-CN" altLang="en-US"/>
          </a:p>
        </p:txBody>
      </p:sp>
    </p:spTree>
    <p:extLst>
      <p:ext uri="{BB962C8B-B14F-4D97-AF65-F5344CB8AC3E}">
        <p14:creationId xmlns:p14="http://schemas.microsoft.com/office/powerpoint/2010/main" val="4029949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6</a:t>
            </a:fld>
            <a:endParaRPr lang="zh-CN" altLang="en-US"/>
          </a:p>
        </p:txBody>
      </p:sp>
    </p:spTree>
    <p:extLst>
      <p:ext uri="{BB962C8B-B14F-4D97-AF65-F5344CB8AC3E}">
        <p14:creationId xmlns:p14="http://schemas.microsoft.com/office/powerpoint/2010/main" val="1285688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7</a:t>
            </a:fld>
            <a:endParaRPr lang="zh-CN" altLang="en-US"/>
          </a:p>
        </p:txBody>
      </p:sp>
    </p:spTree>
    <p:extLst>
      <p:ext uri="{BB962C8B-B14F-4D97-AF65-F5344CB8AC3E}">
        <p14:creationId xmlns:p14="http://schemas.microsoft.com/office/powerpoint/2010/main" val="11031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8</a:t>
            </a:fld>
            <a:endParaRPr lang="zh-CN" altLang="en-US"/>
          </a:p>
        </p:txBody>
      </p:sp>
    </p:spTree>
    <p:extLst>
      <p:ext uri="{BB962C8B-B14F-4D97-AF65-F5344CB8AC3E}">
        <p14:creationId xmlns:p14="http://schemas.microsoft.com/office/powerpoint/2010/main" val="2142777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FC32E4-2D70-4F33-B037-C4E43AE91830}" type="slidenum">
              <a:rPr lang="zh-CN" altLang="en-US" smtClean="0"/>
              <a:t>9</a:t>
            </a:fld>
            <a:endParaRPr lang="zh-CN" altLang="en-US"/>
          </a:p>
        </p:txBody>
      </p:sp>
    </p:spTree>
    <p:extLst>
      <p:ext uri="{BB962C8B-B14F-4D97-AF65-F5344CB8AC3E}">
        <p14:creationId xmlns:p14="http://schemas.microsoft.com/office/powerpoint/2010/main" val="2801451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Freeform 29"/>
          <p:cNvSpPr/>
          <p:nvPr userDrawn="1"/>
        </p:nvSpPr>
        <p:spPr bwMode="auto">
          <a:xfrm>
            <a:off x="235901" y="78506"/>
            <a:ext cx="1024863" cy="91581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任意多边形 7"/>
          <p:cNvSpPr/>
          <p:nvPr userDrawn="1"/>
        </p:nvSpPr>
        <p:spPr>
          <a:xfrm>
            <a:off x="-1" y="0"/>
            <a:ext cx="12192001" cy="1191491"/>
          </a:xfrm>
          <a:custGeom>
            <a:avLst/>
            <a:gdLst>
              <a:gd name="connsiteX0" fmla="*/ 1694069 w 12192001"/>
              <a:gd name="connsiteY0" fmla="*/ 0 h 918367"/>
              <a:gd name="connsiteX1" fmla="*/ 4128656 w 12192001"/>
              <a:gd name="connsiteY1" fmla="*/ 0 h 918367"/>
              <a:gd name="connsiteX2" fmla="*/ 4822166 w 12192001"/>
              <a:gd name="connsiteY2" fmla="*/ 0 h 918367"/>
              <a:gd name="connsiteX3" fmla="*/ 12192001 w 12192001"/>
              <a:gd name="connsiteY3" fmla="*/ 0 h 918367"/>
              <a:gd name="connsiteX4" fmla="*/ 12192001 w 12192001"/>
              <a:gd name="connsiteY4" fmla="*/ 918367 h 918367"/>
              <a:gd name="connsiteX5" fmla="*/ 4822166 w 12192001"/>
              <a:gd name="connsiteY5" fmla="*/ 918367 h 918367"/>
              <a:gd name="connsiteX6" fmla="*/ 4128656 w 12192001"/>
              <a:gd name="connsiteY6" fmla="*/ 918367 h 918367"/>
              <a:gd name="connsiteX7" fmla="*/ 1840604 w 12192001"/>
              <a:gd name="connsiteY7" fmla="*/ 918367 h 918367"/>
              <a:gd name="connsiteX8" fmla="*/ 1694069 w 12192001"/>
              <a:gd name="connsiteY8" fmla="*/ 918367 h 918367"/>
              <a:gd name="connsiteX9" fmla="*/ 0 w 12192001"/>
              <a:gd name="connsiteY9" fmla="*/ 918367 h 918367"/>
              <a:gd name="connsiteX10" fmla="*/ 0 w 12192001"/>
              <a:gd name="connsiteY10" fmla="*/ 821795 h 918367"/>
              <a:gd name="connsiteX11" fmla="*/ 1306848 w 12192001"/>
              <a:gd name="connsiteY11" fmla="*/ 821795 h 918367"/>
              <a:gd name="connsiteX12" fmla="*/ 1358721 w 12192001"/>
              <a:gd name="connsiteY12" fmla="*/ 804252 h 918367"/>
              <a:gd name="connsiteX13" fmla="*/ 1440812 w 12192001"/>
              <a:gd name="connsiteY13" fmla="*/ 702894 h 918367"/>
              <a:gd name="connsiteX14" fmla="*/ 1445903 w 12192001"/>
              <a:gd name="connsiteY14" fmla="*/ 663831 h 918367"/>
              <a:gd name="connsiteX15" fmla="*/ 1444119 w 12192001"/>
              <a:gd name="connsiteY15" fmla="*/ 651223 h 918367"/>
              <a:gd name="connsiteX16" fmla="*/ 1444119 w 12192001"/>
              <a:gd name="connsiteY16" fmla="*/ 583754 h 918367"/>
              <a:gd name="connsiteX17" fmla="*/ 1444119 w 12192001"/>
              <a:gd name="connsiteY17" fmla="*/ 267144 h 918367"/>
              <a:gd name="connsiteX18" fmla="*/ 1694069 w 12192001"/>
              <a:gd name="connsiteY18" fmla="*/ 0 h 918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1" h="918367">
                <a:moveTo>
                  <a:pt x="1694069" y="0"/>
                </a:moveTo>
                <a:lnTo>
                  <a:pt x="4128656" y="0"/>
                </a:lnTo>
                <a:lnTo>
                  <a:pt x="4822166" y="0"/>
                </a:lnTo>
                <a:lnTo>
                  <a:pt x="12192001" y="0"/>
                </a:lnTo>
                <a:lnTo>
                  <a:pt x="12192001" y="918367"/>
                </a:lnTo>
                <a:lnTo>
                  <a:pt x="4822166" y="918367"/>
                </a:lnTo>
                <a:lnTo>
                  <a:pt x="4128656" y="918367"/>
                </a:lnTo>
                <a:lnTo>
                  <a:pt x="1840604" y="918367"/>
                </a:lnTo>
                <a:lnTo>
                  <a:pt x="1694069" y="918367"/>
                </a:lnTo>
                <a:lnTo>
                  <a:pt x="0" y="918367"/>
                </a:lnTo>
                <a:lnTo>
                  <a:pt x="0" y="821795"/>
                </a:lnTo>
                <a:lnTo>
                  <a:pt x="1306848" y="821795"/>
                </a:lnTo>
                <a:lnTo>
                  <a:pt x="1358721" y="804252"/>
                </a:lnTo>
                <a:cubicBezTo>
                  <a:pt x="1409553" y="779357"/>
                  <a:pt x="1431748" y="742608"/>
                  <a:pt x="1440812" y="702894"/>
                </a:cubicBezTo>
                <a:lnTo>
                  <a:pt x="1445903" y="663831"/>
                </a:lnTo>
                <a:lnTo>
                  <a:pt x="1444119" y="651223"/>
                </a:lnTo>
                <a:lnTo>
                  <a:pt x="1444119" y="583754"/>
                </a:lnTo>
                <a:lnTo>
                  <a:pt x="1444119" y="267144"/>
                </a:lnTo>
                <a:cubicBezTo>
                  <a:pt x="1444119" y="119604"/>
                  <a:pt x="1556025" y="0"/>
                  <a:pt x="169406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6858612" y="270334"/>
            <a:ext cx="5211683" cy="769441"/>
          </a:xfrm>
          <a:prstGeom prst="rect">
            <a:avLst/>
          </a:prstGeom>
          <a:noFill/>
        </p:spPr>
        <p:txBody>
          <a:bodyPr wrap="none" rtlCol="0">
            <a:spAutoFit/>
          </a:bodyPr>
          <a:lstStyle/>
          <a:p>
            <a:r>
              <a:rPr lang="zh-CN" altLang="en-US" sz="2400" dirty="0">
                <a:solidFill>
                  <a:schemeClr val="bg1"/>
                </a:solidFill>
                <a:latin typeface="微软雅黑" panose="020B0503020204020204" pitchFamily="82" charset="2"/>
                <a:ea typeface="微软雅黑" panose="020B0503020204020204" pitchFamily="82" charset="2"/>
              </a:rPr>
              <a:t>践行“</a:t>
            </a:r>
            <a:r>
              <a:rPr lang="zh-CN" altLang="en-US" sz="4400" dirty="0">
                <a:solidFill>
                  <a:schemeClr val="bg1"/>
                </a:solidFill>
                <a:latin typeface="微软雅黑" panose="020B0503020204020204" pitchFamily="82" charset="2"/>
                <a:ea typeface="微软雅黑" panose="020B0503020204020204" pitchFamily="82" charset="2"/>
              </a:rPr>
              <a:t>四讲四有</a:t>
            </a:r>
            <a:r>
              <a:rPr lang="zh-CN" altLang="en-US" sz="2400" dirty="0">
                <a:solidFill>
                  <a:schemeClr val="bg1"/>
                </a:solidFill>
                <a:latin typeface="微软雅黑" panose="020B0503020204020204" pitchFamily="82" charset="2"/>
                <a:ea typeface="微软雅黑" panose="020B0503020204020204" pitchFamily="82" charset="2"/>
              </a:rPr>
              <a:t>”做合格党员</a:t>
            </a:r>
          </a:p>
        </p:txBody>
      </p:sp>
      <p:sp>
        <p:nvSpPr>
          <p:cNvPr id="10" name="矩形 9"/>
          <p:cNvSpPr/>
          <p:nvPr userDrawn="1"/>
        </p:nvSpPr>
        <p:spPr>
          <a:xfrm>
            <a:off x="0" y="6677890"/>
            <a:ext cx="12192000" cy="1801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315025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8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80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80000">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t>2017/1/15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862715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t>2017/1/15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2396606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C47884-FA12-47DF-AE11-9F19422679BC}" type="datetimeFigureOut">
              <a:rPr lang="zh-CN" altLang="en-US" smtClean="0"/>
              <a:t>2017/1/15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153166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5C47884-FA12-47DF-AE11-9F19422679BC}" type="datetimeFigureOut">
              <a:rPr lang="zh-CN" altLang="en-US" smtClean="0"/>
              <a:t>2017/1/15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3340454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5C47884-FA12-47DF-AE11-9F19422679BC}" type="datetimeFigureOut">
              <a:rPr lang="zh-CN" altLang="en-US" smtClean="0"/>
              <a:t>2017/1/15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3481221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5C47884-FA12-47DF-AE11-9F19422679BC}" type="datetimeFigureOut">
              <a:rPr lang="zh-CN" altLang="en-US" smtClean="0"/>
              <a:t>2017/1/15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1310290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C47884-FA12-47DF-AE11-9F19422679BC}" type="datetimeFigureOut">
              <a:rPr lang="zh-CN" altLang="en-US" smtClean="0"/>
              <a:t>2017/1/15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3526215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C47884-FA12-47DF-AE11-9F19422679BC}" type="datetimeFigureOut">
              <a:rPr lang="zh-CN" altLang="en-US" smtClean="0"/>
              <a:t>2017/1/15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2692107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C47884-FA12-47DF-AE11-9F19422679BC}" type="datetimeFigureOut">
              <a:rPr lang="zh-CN" altLang="en-US" smtClean="0"/>
              <a:t>2017/1/15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3536462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C47884-FA12-47DF-AE11-9F19422679BC}" type="datetimeFigureOut">
              <a:rPr lang="zh-CN" altLang="en-US" smtClean="0"/>
              <a:t>2017/1/15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3793600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C47884-FA12-47DF-AE11-9F19422679BC}" type="datetimeFigureOut">
              <a:rPr lang="zh-CN" altLang="en-US" smtClean="0"/>
              <a:t>2017/1/15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1F9A61-8785-4D5B-A49C-569942EAFE0F}" type="slidenum">
              <a:rPr lang="zh-CN" altLang="en-US" smtClean="0"/>
              <a:t>‹#›</a:t>
            </a:fld>
            <a:endParaRPr lang="zh-CN" altLang="en-US"/>
          </a:p>
        </p:txBody>
      </p:sp>
    </p:spTree>
    <p:extLst>
      <p:ext uri="{BB962C8B-B14F-4D97-AF65-F5344CB8AC3E}">
        <p14:creationId xmlns:p14="http://schemas.microsoft.com/office/powerpoint/2010/main" val="25690313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78389" y="272681"/>
            <a:ext cx="8413610" cy="3171869"/>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1268" y="1034768"/>
            <a:ext cx="3138521" cy="1803935"/>
          </a:xfrm>
          <a:prstGeom prst="rect">
            <a:avLst/>
          </a:prstGeom>
        </p:spPr>
      </p:pic>
      <p:sp>
        <p:nvSpPr>
          <p:cNvPr id="11" name="文本框 10"/>
          <p:cNvSpPr txBox="1"/>
          <p:nvPr/>
        </p:nvSpPr>
        <p:spPr>
          <a:xfrm>
            <a:off x="4327236" y="5764613"/>
            <a:ext cx="175560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pitchFamily="82" charset="2"/>
                <a:ea typeface="微软雅黑" panose="020B0503020204020204" pitchFamily="82" charset="2"/>
              </a:rPr>
              <a:t>●讲政治、有信念</a:t>
            </a:r>
          </a:p>
        </p:txBody>
      </p:sp>
      <p:sp>
        <p:nvSpPr>
          <p:cNvPr id="12" name="文本框 11"/>
          <p:cNvSpPr txBox="1"/>
          <p:nvPr/>
        </p:nvSpPr>
        <p:spPr>
          <a:xfrm>
            <a:off x="6216783" y="5764613"/>
            <a:ext cx="175560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pitchFamily="82" charset="2"/>
                <a:ea typeface="微软雅黑" panose="020B0503020204020204" pitchFamily="82" charset="2"/>
              </a:rPr>
              <a:t>●讲规矩、有纪律</a:t>
            </a:r>
          </a:p>
        </p:txBody>
      </p:sp>
      <p:sp>
        <p:nvSpPr>
          <p:cNvPr id="13" name="文本框 12"/>
          <p:cNvSpPr txBox="1"/>
          <p:nvPr/>
        </p:nvSpPr>
        <p:spPr>
          <a:xfrm>
            <a:off x="8106330" y="5764613"/>
            <a:ext cx="175560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pitchFamily="82" charset="2"/>
                <a:ea typeface="微软雅黑" panose="020B0503020204020204" pitchFamily="82" charset="2"/>
              </a:rPr>
              <a:t>●讲道德、有品行</a:t>
            </a:r>
          </a:p>
        </p:txBody>
      </p:sp>
      <p:sp>
        <p:nvSpPr>
          <p:cNvPr id="14" name="文本框 13"/>
          <p:cNvSpPr txBox="1"/>
          <p:nvPr/>
        </p:nvSpPr>
        <p:spPr>
          <a:xfrm>
            <a:off x="9995876" y="5764613"/>
            <a:ext cx="175560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anose="020B0503020204020204" pitchFamily="82" charset="2"/>
                <a:ea typeface="微软雅黑" panose="020B0503020204020204" pitchFamily="82" charset="2"/>
              </a:rPr>
              <a:t>●讲奉献、有作为</a:t>
            </a:r>
          </a:p>
        </p:txBody>
      </p:sp>
      <p:sp>
        <p:nvSpPr>
          <p:cNvPr id="20" name="TextBox 20"/>
          <p:cNvSpPr txBox="1"/>
          <p:nvPr/>
        </p:nvSpPr>
        <p:spPr>
          <a:xfrm>
            <a:off x="75545" y="1360004"/>
            <a:ext cx="3139697" cy="523220"/>
          </a:xfrm>
          <a:prstGeom prst="rect">
            <a:avLst/>
          </a:prstGeom>
          <a:noFill/>
          <a:effectLst/>
        </p:spPr>
        <p:txBody>
          <a:bodyPr wrap="square" rtlCol="0">
            <a:spAutoFit/>
          </a:bodyPr>
          <a:lstStyle/>
          <a:p>
            <a:pPr algn="ctr"/>
            <a:r>
              <a:rPr lang="zh-CN" altLang="en-US" sz="2800" dirty="0">
                <a:solidFill>
                  <a:srgbClr val="C00000"/>
                </a:solidFill>
                <a:latin typeface="微软雅黑" panose="020B0503020204020204" pitchFamily="34" charset="-122"/>
                <a:ea typeface="微软雅黑" panose="020B0503020204020204" pitchFamily="34" charset="-122"/>
              </a:rPr>
              <a:t>中国共产党</a:t>
            </a:r>
            <a:endParaRPr lang="en-US" altLang="zh-CN" sz="2800" dirty="0">
              <a:solidFill>
                <a:srgbClr val="C00000"/>
              </a:solidFill>
              <a:latin typeface="微软雅黑" panose="020B0503020204020204" pitchFamily="34" charset="-122"/>
              <a:ea typeface="微软雅黑" panose="020B0503020204020204" pitchFamily="34" charset="-122"/>
            </a:endParaRPr>
          </a:p>
        </p:txBody>
      </p:sp>
      <p:sp>
        <p:nvSpPr>
          <p:cNvPr id="21" name="TextBox 19"/>
          <p:cNvSpPr txBox="1"/>
          <p:nvPr/>
        </p:nvSpPr>
        <p:spPr>
          <a:xfrm>
            <a:off x="680502" y="1781574"/>
            <a:ext cx="2832699" cy="346249"/>
          </a:xfrm>
          <a:prstGeom prst="rect">
            <a:avLst/>
          </a:prstGeom>
          <a:noFill/>
          <a:effectLst/>
        </p:spPr>
        <p:txBody>
          <a:bodyPr wrap="none" rtlCol="0">
            <a:spAutoFit/>
          </a:bodyPr>
          <a:lstStyle/>
          <a:p>
            <a:pPr algn="ctr"/>
            <a:r>
              <a:rPr lang="en-US" altLang="zh-CN" sz="1650" dirty="0">
                <a:solidFill>
                  <a:srgbClr val="C00000"/>
                </a:solidFill>
                <a:latin typeface="微软雅黑" panose="020B0503020204020204" pitchFamily="34" charset="-122"/>
                <a:ea typeface="微软雅黑" panose="020B0503020204020204" pitchFamily="34" charset="-122"/>
              </a:rPr>
              <a:t>Communist Party of China</a:t>
            </a:r>
            <a:endParaRPr lang="zh-CN" altLang="en-US" sz="1650" dirty="0">
              <a:solidFill>
                <a:srgbClr val="C00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0" y="2993237"/>
            <a:ext cx="12192000" cy="2591136"/>
            <a:chOff x="0" y="2993237"/>
            <a:chExt cx="12192000" cy="2591136"/>
          </a:xfrm>
        </p:grpSpPr>
        <p:sp>
          <p:nvSpPr>
            <p:cNvPr id="19" name="任意多边形 18"/>
            <p:cNvSpPr/>
            <p:nvPr/>
          </p:nvSpPr>
          <p:spPr>
            <a:xfrm>
              <a:off x="3651202" y="3411892"/>
              <a:ext cx="8540798" cy="2172481"/>
            </a:xfrm>
            <a:custGeom>
              <a:avLst/>
              <a:gdLst>
                <a:gd name="connsiteX0" fmla="*/ 631953 w 8540798"/>
                <a:gd name="connsiteY0" fmla="*/ 0 h 2172481"/>
                <a:gd name="connsiteX1" fmla="*/ 8540798 w 8540798"/>
                <a:gd name="connsiteY1" fmla="*/ 0 h 2172481"/>
                <a:gd name="connsiteX2" fmla="*/ 8540798 w 8540798"/>
                <a:gd name="connsiteY2" fmla="*/ 2172481 h 2172481"/>
                <a:gd name="connsiteX3" fmla="*/ 631953 w 8540798"/>
                <a:gd name="connsiteY3" fmla="*/ 2172481 h 2172481"/>
                <a:gd name="connsiteX4" fmla="*/ 0 w 8540798"/>
                <a:gd name="connsiteY4" fmla="*/ 1540528 h 2172481"/>
                <a:gd name="connsiteX5" fmla="*/ 0 w 8540798"/>
                <a:gd name="connsiteY5" fmla="*/ 631953 h 2172481"/>
                <a:gd name="connsiteX6" fmla="*/ 631953 w 8540798"/>
                <a:gd name="connsiteY6" fmla="*/ 0 h 2172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40798" h="2172481">
                  <a:moveTo>
                    <a:pt x="631953" y="0"/>
                  </a:moveTo>
                  <a:lnTo>
                    <a:pt x="8540798" y="0"/>
                  </a:lnTo>
                  <a:lnTo>
                    <a:pt x="8540798" y="2172481"/>
                  </a:lnTo>
                  <a:lnTo>
                    <a:pt x="631953" y="2172481"/>
                  </a:lnTo>
                  <a:cubicBezTo>
                    <a:pt x="282935" y="2172481"/>
                    <a:pt x="0" y="1889546"/>
                    <a:pt x="0" y="1540528"/>
                  </a:cubicBezTo>
                  <a:lnTo>
                    <a:pt x="0" y="631953"/>
                  </a:lnTo>
                  <a:cubicBezTo>
                    <a:pt x="0" y="282935"/>
                    <a:pt x="282935" y="0"/>
                    <a:pt x="631953"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355923"/>
              <a:ext cx="4653643" cy="2284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070088" y="4792816"/>
              <a:ext cx="1126355" cy="595766"/>
            </a:xfrm>
            <a:custGeom>
              <a:avLst/>
              <a:gdLst>
                <a:gd name="connsiteX0" fmla="*/ 0 w 545241"/>
                <a:gd name="connsiteY0" fmla="*/ 0 h 800103"/>
                <a:gd name="connsiteX1" fmla="*/ 545241 w 545241"/>
                <a:gd name="connsiteY1" fmla="*/ 0 h 800103"/>
                <a:gd name="connsiteX2" fmla="*/ 545241 w 545241"/>
                <a:gd name="connsiteY2" fmla="*/ 800103 h 800103"/>
                <a:gd name="connsiteX3" fmla="*/ 0 w 545241"/>
                <a:gd name="connsiteY3" fmla="*/ 800103 h 800103"/>
                <a:gd name="connsiteX4" fmla="*/ 0 w 545241"/>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800103"/>
                <a:gd name="connsiteX1" fmla="*/ 1126355 w 1126355"/>
                <a:gd name="connsiteY1" fmla="*/ 0 h 800103"/>
                <a:gd name="connsiteX2" fmla="*/ 1126355 w 1126355"/>
                <a:gd name="connsiteY2" fmla="*/ 800103 h 800103"/>
                <a:gd name="connsiteX3" fmla="*/ 0 w 1126355"/>
                <a:gd name="connsiteY3" fmla="*/ 765920 h 800103"/>
                <a:gd name="connsiteX4" fmla="*/ 581114 w 1126355"/>
                <a:gd name="connsiteY4" fmla="*/ 0 h 800103"/>
                <a:gd name="connsiteX0" fmla="*/ 581114 w 1126355"/>
                <a:gd name="connsiteY0" fmla="*/ 0 h 765920"/>
                <a:gd name="connsiteX1" fmla="*/ 1126355 w 1126355"/>
                <a:gd name="connsiteY1" fmla="*/ 0 h 765920"/>
                <a:gd name="connsiteX2" fmla="*/ 1117809 w 1126355"/>
                <a:gd name="connsiteY2" fmla="*/ 748828 h 765920"/>
                <a:gd name="connsiteX3" fmla="*/ 0 w 1126355"/>
                <a:gd name="connsiteY3" fmla="*/ 765920 h 765920"/>
                <a:gd name="connsiteX4" fmla="*/ 581114 w 1126355"/>
                <a:gd name="connsiteY4" fmla="*/ 0 h 765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355" h="765920">
                  <a:moveTo>
                    <a:pt x="581114" y="0"/>
                  </a:moveTo>
                  <a:lnTo>
                    <a:pt x="1126355" y="0"/>
                  </a:lnTo>
                  <a:cubicBezTo>
                    <a:pt x="1123506" y="249609"/>
                    <a:pt x="1120658" y="499219"/>
                    <a:pt x="1117809" y="748828"/>
                  </a:cubicBezTo>
                  <a:lnTo>
                    <a:pt x="0" y="765920"/>
                  </a:lnTo>
                  <a:cubicBezTo>
                    <a:pt x="646632" y="724258"/>
                    <a:pt x="592508" y="298037"/>
                    <a:pt x="581114"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327236" y="3990300"/>
              <a:ext cx="7417415" cy="1015663"/>
            </a:xfrm>
            <a:prstGeom prst="rect">
              <a:avLst/>
            </a:prstGeom>
            <a:noFill/>
          </p:spPr>
          <p:txBody>
            <a:bodyPr wrap="none" rtlCol="0">
              <a:spAutoFit/>
            </a:bodyPr>
            <a:lstStyle/>
            <a:p>
              <a:r>
                <a:rPr lang="zh-CN" altLang="en-US" sz="3600" dirty="0">
                  <a:solidFill>
                    <a:schemeClr val="bg1"/>
                  </a:solidFill>
                  <a:latin typeface="微软雅黑" panose="020B0503020204020204" pitchFamily="82" charset="2"/>
                  <a:ea typeface="微软雅黑" panose="020B0503020204020204" pitchFamily="82" charset="2"/>
                </a:rPr>
                <a:t>践行“</a:t>
              </a:r>
              <a:r>
                <a:rPr lang="zh-CN" altLang="en-US" sz="6000" dirty="0">
                  <a:solidFill>
                    <a:schemeClr val="bg1"/>
                  </a:solidFill>
                  <a:latin typeface="微软雅黑" panose="020B0503020204020204" pitchFamily="82" charset="2"/>
                  <a:ea typeface="微软雅黑" panose="020B0503020204020204" pitchFamily="82" charset="2"/>
                </a:rPr>
                <a:t>四讲四有</a:t>
              </a:r>
              <a:r>
                <a:rPr lang="zh-CN" altLang="en-US" sz="3600" dirty="0">
                  <a:solidFill>
                    <a:schemeClr val="bg1"/>
                  </a:solidFill>
                  <a:latin typeface="微软雅黑" panose="020B0503020204020204" pitchFamily="82" charset="2"/>
                  <a:ea typeface="微软雅黑" panose="020B0503020204020204" pitchFamily="82" charset="2"/>
                </a:rPr>
                <a:t>”做合格党员</a:t>
              </a:r>
            </a:p>
          </p:txBody>
        </p:sp>
        <p:sp>
          <p:nvSpPr>
            <p:cNvPr id="24" name="Freeform 29"/>
            <p:cNvSpPr/>
            <p:nvPr/>
          </p:nvSpPr>
          <p:spPr bwMode="auto">
            <a:xfrm>
              <a:off x="903564" y="2993237"/>
              <a:ext cx="2417625" cy="216038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9" name="图片 2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91050" y="559928"/>
            <a:ext cx="514691" cy="279049"/>
          </a:xfrm>
          <a:prstGeom prst="rect">
            <a:avLst/>
          </a:prstGeom>
        </p:spPr>
      </p:pic>
      <p:pic>
        <p:nvPicPr>
          <p:cNvPr id="30" name="图片 2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99935" y="323888"/>
            <a:ext cx="229441" cy="198435"/>
          </a:xfrm>
          <a:prstGeom prst="rect">
            <a:avLst/>
          </a:prstGeom>
        </p:spPr>
      </p:pic>
      <p:pic>
        <p:nvPicPr>
          <p:cNvPr id="31" name="图片 3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18221" y="218469"/>
            <a:ext cx="328658" cy="210837"/>
          </a:xfrm>
          <a:prstGeom prst="rect">
            <a:avLst/>
          </a:prstGeom>
        </p:spPr>
      </p:pic>
      <p:pic>
        <p:nvPicPr>
          <p:cNvPr id="2" name="纯音乐-红旗颂">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5621737" y="-1476903"/>
            <a:ext cx="609600" cy="609600"/>
          </a:xfrm>
          <a:prstGeom prst="rect">
            <a:avLst/>
          </a:prstGeom>
        </p:spPr>
      </p:pic>
    </p:spTree>
    <p:extLst>
      <p:ext uri="{BB962C8B-B14F-4D97-AF65-F5344CB8AC3E}">
        <p14:creationId xmlns:p14="http://schemas.microsoft.com/office/powerpoint/2010/main" val="284528066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path" presetSubtype="0" accel="50000" decel="50000" fill="hold" nodeType="withEffect">
                                  <p:stCondLst>
                                    <p:cond delay="0"/>
                                  </p:stCondLst>
                                  <p:childTnLst>
                                    <p:animMotion origin="layout" path="M -0.00104 -0.16898 L 0 -2.96296E-6 " pathEditMode="relative" rAng="0" ptsTypes="AA">
                                      <p:cBhvr>
                                        <p:cTn id="8" dur="2000" fill="hold"/>
                                        <p:tgtEl>
                                          <p:spTgt spid="27"/>
                                        </p:tgtEl>
                                        <p:attrNameLst>
                                          <p:attrName>ppt_x</p:attrName>
                                          <p:attrName>ppt_y</p:attrName>
                                        </p:attrNameLst>
                                      </p:cBhvr>
                                      <p:rCtr x="52" y="8449"/>
                                    </p:animMotion>
                                  </p:childTnLst>
                                </p:cTn>
                              </p:par>
                              <p:par>
                                <p:cTn id="9" presetID="42"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3000"/>
                            </p:stCondLst>
                            <p:childTnLst>
                              <p:par>
                                <p:cTn id="26" presetID="2" presetClass="entr" presetSubtype="9"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0-#ppt_w/2"/>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childTnLst>
                          </p:cTn>
                        </p:par>
                        <p:par>
                          <p:cTn id="30" fill="hold">
                            <p:stCondLst>
                              <p:cond delay="3500"/>
                            </p:stCondLst>
                            <p:childTnLst>
                              <p:par>
                                <p:cTn id="31" presetID="2" presetClass="entr" presetSubtype="9"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0-#ppt_w/2"/>
                                          </p:val>
                                        </p:tav>
                                        <p:tav tm="100000">
                                          <p:val>
                                            <p:strVal val="#ppt_x"/>
                                          </p:val>
                                        </p:tav>
                                      </p:tavLst>
                                    </p:anim>
                                    <p:anim calcmode="lin" valueType="num">
                                      <p:cBhvr additive="base">
                                        <p:cTn id="34" dur="500" fill="hold"/>
                                        <p:tgtEl>
                                          <p:spTgt spid="30"/>
                                        </p:tgtEl>
                                        <p:attrNameLst>
                                          <p:attrName>ppt_y</p:attrName>
                                        </p:attrNameLst>
                                      </p:cBhvr>
                                      <p:tavLst>
                                        <p:tav tm="0">
                                          <p:val>
                                            <p:strVal val="0-#ppt_h/2"/>
                                          </p:val>
                                        </p:tav>
                                        <p:tav tm="100000">
                                          <p:val>
                                            <p:strVal val="#ppt_y"/>
                                          </p:val>
                                        </p:tav>
                                      </p:tavLst>
                                    </p:anim>
                                  </p:childTnLst>
                                </p:cTn>
                              </p:par>
                              <p:par>
                                <p:cTn id="35" presetID="2" presetClass="entr" presetSubtype="9"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0-#ppt_w/2"/>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childTnLst>
                          </p:cTn>
                        </p:par>
                        <p:par>
                          <p:cTn id="39" fill="hold">
                            <p:stCondLst>
                              <p:cond delay="4000"/>
                            </p:stCondLst>
                            <p:childTnLst>
                              <p:par>
                                <p:cTn id="40" presetID="47"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47"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6000"/>
                            </p:stCondLst>
                            <p:childTnLst>
                              <p:par>
                                <p:cTn id="52" presetID="47"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7000"/>
                            </p:stCondLst>
                            <p:childTnLst>
                              <p:par>
                                <p:cTn id="58" presetID="47" presetClass="entr" presetSubtype="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1000"/>
                                        <p:tgtEl>
                                          <p:spTgt spid="14"/>
                                        </p:tgtEl>
                                      </p:cBhvr>
                                    </p:animEffect>
                                    <p:anim calcmode="lin" valueType="num">
                                      <p:cBhvr>
                                        <p:cTn id="61" dur="1000" fill="hold"/>
                                        <p:tgtEl>
                                          <p:spTgt spid="14"/>
                                        </p:tgtEl>
                                        <p:attrNameLst>
                                          <p:attrName>ppt_x</p:attrName>
                                        </p:attrNameLst>
                                      </p:cBhvr>
                                      <p:tavLst>
                                        <p:tav tm="0">
                                          <p:val>
                                            <p:strVal val="#ppt_x"/>
                                          </p:val>
                                        </p:tav>
                                        <p:tav tm="100000">
                                          <p:val>
                                            <p:strVal val="#ppt_x"/>
                                          </p:val>
                                        </p:tav>
                                      </p:tavLst>
                                    </p:anim>
                                    <p:anim calcmode="lin" valueType="num">
                                      <p:cBhvr>
                                        <p:cTn id="6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3" repeatCount="indefinite" fill="hold" display="0">
                  <p:stCondLst>
                    <p:cond delay="indefinite"/>
                  </p:stCondLst>
                  <p:endCondLst>
                    <p:cond evt="onStopAudio" delay="0">
                      <p:tgtEl>
                        <p:sldTgt/>
                      </p:tgtEl>
                    </p:cond>
                  </p:endCondLst>
                </p:cTn>
                <p:tgtEl>
                  <p:spTgt spid="2"/>
                </p:tgtEl>
              </p:cMediaNode>
            </p:audio>
          </p:childTnLst>
        </p:cTn>
      </p:par>
    </p:tnLst>
    <p:bldLst>
      <p:bldP spid="11" grpId="0"/>
      <p:bldP spid="12" grpId="0"/>
      <p:bldP spid="13" grpId="0"/>
      <p:bldP spid="14" grpId="0"/>
      <p:bldP spid="20"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4581907" y="2119717"/>
            <a:ext cx="5312496" cy="2684287"/>
            <a:chOff x="4535413" y="2104219"/>
            <a:chExt cx="5312496" cy="2684287"/>
          </a:xfrm>
        </p:grpSpPr>
        <p:cxnSp>
          <p:nvCxnSpPr>
            <p:cNvPr id="21" name="直接连接符 20"/>
            <p:cNvCxnSpPr/>
            <p:nvPr/>
          </p:nvCxnSpPr>
          <p:spPr>
            <a:xfrm flipH="1" flipV="1">
              <a:off x="8375073" y="3687107"/>
              <a:ext cx="1472836" cy="658678"/>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7860672" y="2104219"/>
              <a:ext cx="1909496" cy="112767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510377" y="2214587"/>
              <a:ext cx="1756582" cy="1042654"/>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6141933" y="3781587"/>
              <a:ext cx="1135398" cy="1006919"/>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535413" y="3485379"/>
              <a:ext cx="2698742" cy="185403"/>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2946431" y="5501285"/>
            <a:ext cx="8661800" cy="10585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坚决拥护党的主张，贯彻党的决议，执行党的部署，遵守党的纪律和规矩，紧跟党走，不走歪路，不走邪路，做政治上的明白人，成为党的忠诚卫士。</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grpSp>
        <p:nvGrpSpPr>
          <p:cNvPr id="5" name="组合 4"/>
          <p:cNvGrpSpPr/>
          <p:nvPr/>
        </p:nvGrpSpPr>
        <p:grpSpPr>
          <a:xfrm>
            <a:off x="6589811" y="2181714"/>
            <a:ext cx="2340771" cy="2324746"/>
            <a:chOff x="6589811" y="2181714"/>
            <a:chExt cx="2340771" cy="2324746"/>
          </a:xfrm>
        </p:grpSpPr>
        <p:sp>
          <p:nvSpPr>
            <p:cNvPr id="11" name="椭圆 10"/>
            <p:cNvSpPr/>
            <p:nvPr/>
          </p:nvSpPr>
          <p:spPr>
            <a:xfrm>
              <a:off x="6589811" y="2181714"/>
              <a:ext cx="2324746" cy="23247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589811" y="2838834"/>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看齐意识</a:t>
              </a:r>
            </a:p>
          </p:txBody>
        </p:sp>
        <p:cxnSp>
          <p:nvCxnSpPr>
            <p:cNvPr id="13" name="直接连接符 12"/>
            <p:cNvCxnSpPr/>
            <p:nvPr/>
          </p:nvCxnSpPr>
          <p:spPr>
            <a:xfrm>
              <a:off x="6961770" y="3477014"/>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椭圆 1"/>
          <p:cNvSpPr/>
          <p:nvPr/>
        </p:nvSpPr>
        <p:spPr>
          <a:xfrm>
            <a:off x="4871072" y="1545342"/>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以党的意志为意志</a:t>
            </a:r>
            <a:endParaRPr lang="zh-CN" altLang="en-US" dirty="0">
              <a:solidFill>
                <a:schemeClr val="bg1"/>
              </a:solidFill>
            </a:endParaRPr>
          </a:p>
        </p:txBody>
      </p:sp>
      <p:sp>
        <p:nvSpPr>
          <p:cNvPr id="16" name="椭圆 15"/>
          <p:cNvSpPr/>
          <p:nvPr/>
        </p:nvSpPr>
        <p:spPr>
          <a:xfrm>
            <a:off x="3811011" y="3051276"/>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以党的旗帜为旗帜</a:t>
            </a:r>
            <a:endParaRPr lang="zh-CN" altLang="en-US" dirty="0">
              <a:solidFill>
                <a:schemeClr val="bg1"/>
              </a:solidFill>
            </a:endParaRPr>
          </a:p>
        </p:txBody>
      </p:sp>
      <p:sp>
        <p:nvSpPr>
          <p:cNvPr id="17" name="椭圆 16"/>
          <p:cNvSpPr/>
          <p:nvPr/>
        </p:nvSpPr>
        <p:spPr>
          <a:xfrm>
            <a:off x="5464785" y="4189686"/>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以党的方向为方向</a:t>
            </a:r>
            <a:endParaRPr lang="zh-CN" altLang="en-US" dirty="0">
              <a:solidFill>
                <a:schemeClr val="bg1"/>
              </a:solidFill>
            </a:endParaRPr>
          </a:p>
        </p:txBody>
      </p:sp>
      <p:sp>
        <p:nvSpPr>
          <p:cNvPr id="18" name="椭圆 17"/>
          <p:cNvSpPr/>
          <p:nvPr/>
        </p:nvSpPr>
        <p:spPr>
          <a:xfrm>
            <a:off x="9560941" y="3792433"/>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向党中央看齐</a:t>
            </a:r>
            <a:endParaRPr lang="zh-CN" altLang="en-US" dirty="0">
              <a:solidFill>
                <a:schemeClr val="bg1"/>
              </a:solidFill>
            </a:endParaRPr>
          </a:p>
        </p:txBody>
      </p:sp>
      <p:sp>
        <p:nvSpPr>
          <p:cNvPr id="19" name="椭圆 18"/>
          <p:cNvSpPr/>
          <p:nvPr/>
        </p:nvSpPr>
        <p:spPr>
          <a:xfrm>
            <a:off x="9157985" y="1523037"/>
            <a:ext cx="1317355" cy="13173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82" charset="2"/>
                <a:ea typeface="微软雅黑" panose="020B0503020204020204" pitchFamily="82" charset="2"/>
              </a:rPr>
              <a:t>向党的路线方针政策看齐</a:t>
            </a:r>
            <a:endParaRPr lang="zh-CN" altLang="en-US" dirty="0">
              <a:solidFill>
                <a:schemeClr val="bg1"/>
              </a:solidFill>
            </a:endParaRPr>
          </a:p>
        </p:txBody>
      </p:sp>
    </p:spTree>
    <p:extLst>
      <p:ext uri="{BB962C8B-B14F-4D97-AF65-F5344CB8AC3E}">
        <p14:creationId xmlns:p14="http://schemas.microsoft.com/office/powerpoint/2010/main" val="19532010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31"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1000" fill="hold"/>
                                        <p:tgtEl>
                                          <p:spTgt spid="19"/>
                                        </p:tgtEl>
                                        <p:attrNameLst>
                                          <p:attrName>ppt_w</p:attrName>
                                        </p:attrNameLst>
                                      </p:cBhvr>
                                      <p:tavLst>
                                        <p:tav tm="0">
                                          <p:val>
                                            <p:fltVal val="0"/>
                                          </p:val>
                                        </p:tav>
                                        <p:tav tm="100000">
                                          <p:val>
                                            <p:strVal val="#ppt_w"/>
                                          </p:val>
                                        </p:tav>
                                      </p:tavLst>
                                    </p:anim>
                                    <p:anim calcmode="lin" valueType="num">
                                      <p:cBhvr>
                                        <p:cTn id="21" dur="1000" fill="hold"/>
                                        <p:tgtEl>
                                          <p:spTgt spid="19"/>
                                        </p:tgtEl>
                                        <p:attrNameLst>
                                          <p:attrName>ppt_h</p:attrName>
                                        </p:attrNameLst>
                                      </p:cBhvr>
                                      <p:tavLst>
                                        <p:tav tm="0">
                                          <p:val>
                                            <p:fltVal val="0"/>
                                          </p:val>
                                        </p:tav>
                                        <p:tav tm="100000">
                                          <p:val>
                                            <p:strVal val="#ppt_h"/>
                                          </p:val>
                                        </p:tav>
                                      </p:tavLst>
                                    </p:anim>
                                    <p:anim calcmode="lin" valueType="num">
                                      <p:cBhvr>
                                        <p:cTn id="22" dur="1000" fill="hold"/>
                                        <p:tgtEl>
                                          <p:spTgt spid="19"/>
                                        </p:tgtEl>
                                        <p:attrNameLst>
                                          <p:attrName>style.rotation</p:attrName>
                                        </p:attrNameLst>
                                      </p:cBhvr>
                                      <p:tavLst>
                                        <p:tav tm="0">
                                          <p:val>
                                            <p:fltVal val="90"/>
                                          </p:val>
                                        </p:tav>
                                        <p:tav tm="100000">
                                          <p:val>
                                            <p:fltVal val="0"/>
                                          </p:val>
                                        </p:tav>
                                      </p:tavLst>
                                    </p:anim>
                                    <p:animEffect transition="in" filter="fade">
                                      <p:cBhvr>
                                        <p:cTn id="23" dur="1000"/>
                                        <p:tgtEl>
                                          <p:spTgt spid="19"/>
                                        </p:tgtEl>
                                      </p:cBhvr>
                                    </p:animEffect>
                                  </p:childTnLst>
                                </p:cTn>
                              </p:par>
                            </p:childTnLst>
                          </p:cTn>
                        </p:par>
                        <p:par>
                          <p:cTn id="24" fill="hold">
                            <p:stCondLst>
                              <p:cond delay="3000"/>
                            </p:stCondLst>
                            <p:childTnLst>
                              <p:par>
                                <p:cTn id="25" presetID="31"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fltVal val="0"/>
                                          </p:val>
                                        </p:tav>
                                        <p:tav tm="100000">
                                          <p:val>
                                            <p:strVal val="#ppt_w"/>
                                          </p:val>
                                        </p:tav>
                                      </p:tavLst>
                                    </p:anim>
                                    <p:anim calcmode="lin" valueType="num">
                                      <p:cBhvr>
                                        <p:cTn id="28" dur="1000" fill="hold"/>
                                        <p:tgtEl>
                                          <p:spTgt spid="18"/>
                                        </p:tgtEl>
                                        <p:attrNameLst>
                                          <p:attrName>ppt_h</p:attrName>
                                        </p:attrNameLst>
                                      </p:cBhvr>
                                      <p:tavLst>
                                        <p:tav tm="0">
                                          <p:val>
                                            <p:fltVal val="0"/>
                                          </p:val>
                                        </p:tav>
                                        <p:tav tm="100000">
                                          <p:val>
                                            <p:strVal val="#ppt_h"/>
                                          </p:val>
                                        </p:tav>
                                      </p:tavLst>
                                    </p:anim>
                                    <p:anim calcmode="lin" valueType="num">
                                      <p:cBhvr>
                                        <p:cTn id="29" dur="1000" fill="hold"/>
                                        <p:tgtEl>
                                          <p:spTgt spid="18"/>
                                        </p:tgtEl>
                                        <p:attrNameLst>
                                          <p:attrName>style.rotation</p:attrName>
                                        </p:attrNameLst>
                                      </p:cBhvr>
                                      <p:tavLst>
                                        <p:tav tm="0">
                                          <p:val>
                                            <p:fltVal val="90"/>
                                          </p:val>
                                        </p:tav>
                                        <p:tav tm="100000">
                                          <p:val>
                                            <p:fltVal val="0"/>
                                          </p:val>
                                        </p:tav>
                                      </p:tavLst>
                                    </p:anim>
                                    <p:animEffect transition="in" filter="fade">
                                      <p:cBhvr>
                                        <p:cTn id="30" dur="1000"/>
                                        <p:tgtEl>
                                          <p:spTgt spid="18"/>
                                        </p:tgtEl>
                                      </p:cBhvr>
                                    </p:animEffect>
                                  </p:childTnLst>
                                </p:cTn>
                              </p:par>
                            </p:childTnLst>
                          </p:cTn>
                        </p:par>
                        <p:par>
                          <p:cTn id="31" fill="hold">
                            <p:stCondLst>
                              <p:cond delay="4000"/>
                            </p:stCondLst>
                            <p:childTnLst>
                              <p:par>
                                <p:cTn id="32" presetID="31"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1000" fill="hold"/>
                                        <p:tgtEl>
                                          <p:spTgt spid="17"/>
                                        </p:tgtEl>
                                        <p:attrNameLst>
                                          <p:attrName>ppt_w</p:attrName>
                                        </p:attrNameLst>
                                      </p:cBhvr>
                                      <p:tavLst>
                                        <p:tav tm="0">
                                          <p:val>
                                            <p:fltVal val="0"/>
                                          </p:val>
                                        </p:tav>
                                        <p:tav tm="100000">
                                          <p:val>
                                            <p:strVal val="#ppt_w"/>
                                          </p:val>
                                        </p:tav>
                                      </p:tavLst>
                                    </p:anim>
                                    <p:anim calcmode="lin" valueType="num">
                                      <p:cBhvr>
                                        <p:cTn id="35" dur="1000" fill="hold"/>
                                        <p:tgtEl>
                                          <p:spTgt spid="17"/>
                                        </p:tgtEl>
                                        <p:attrNameLst>
                                          <p:attrName>ppt_h</p:attrName>
                                        </p:attrNameLst>
                                      </p:cBhvr>
                                      <p:tavLst>
                                        <p:tav tm="0">
                                          <p:val>
                                            <p:fltVal val="0"/>
                                          </p:val>
                                        </p:tav>
                                        <p:tav tm="100000">
                                          <p:val>
                                            <p:strVal val="#ppt_h"/>
                                          </p:val>
                                        </p:tav>
                                      </p:tavLst>
                                    </p:anim>
                                    <p:anim calcmode="lin" valueType="num">
                                      <p:cBhvr>
                                        <p:cTn id="36" dur="1000" fill="hold"/>
                                        <p:tgtEl>
                                          <p:spTgt spid="17"/>
                                        </p:tgtEl>
                                        <p:attrNameLst>
                                          <p:attrName>style.rotation</p:attrName>
                                        </p:attrNameLst>
                                      </p:cBhvr>
                                      <p:tavLst>
                                        <p:tav tm="0">
                                          <p:val>
                                            <p:fltVal val="90"/>
                                          </p:val>
                                        </p:tav>
                                        <p:tav tm="100000">
                                          <p:val>
                                            <p:fltVal val="0"/>
                                          </p:val>
                                        </p:tav>
                                      </p:tavLst>
                                    </p:anim>
                                    <p:animEffect transition="in" filter="fade">
                                      <p:cBhvr>
                                        <p:cTn id="37" dur="1000"/>
                                        <p:tgtEl>
                                          <p:spTgt spid="17"/>
                                        </p:tgtEl>
                                      </p:cBhvr>
                                    </p:animEffect>
                                  </p:childTnLst>
                                </p:cTn>
                              </p:par>
                            </p:childTnLst>
                          </p:cTn>
                        </p:par>
                        <p:par>
                          <p:cTn id="38" fill="hold">
                            <p:stCondLst>
                              <p:cond delay="5000"/>
                            </p:stCondLst>
                            <p:childTnLst>
                              <p:par>
                                <p:cTn id="39" presetID="31"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1000" fill="hold"/>
                                        <p:tgtEl>
                                          <p:spTgt spid="16"/>
                                        </p:tgtEl>
                                        <p:attrNameLst>
                                          <p:attrName>ppt_w</p:attrName>
                                        </p:attrNameLst>
                                      </p:cBhvr>
                                      <p:tavLst>
                                        <p:tav tm="0">
                                          <p:val>
                                            <p:fltVal val="0"/>
                                          </p:val>
                                        </p:tav>
                                        <p:tav tm="100000">
                                          <p:val>
                                            <p:strVal val="#ppt_w"/>
                                          </p:val>
                                        </p:tav>
                                      </p:tavLst>
                                    </p:anim>
                                    <p:anim calcmode="lin" valueType="num">
                                      <p:cBhvr>
                                        <p:cTn id="42" dur="1000" fill="hold"/>
                                        <p:tgtEl>
                                          <p:spTgt spid="16"/>
                                        </p:tgtEl>
                                        <p:attrNameLst>
                                          <p:attrName>ppt_h</p:attrName>
                                        </p:attrNameLst>
                                      </p:cBhvr>
                                      <p:tavLst>
                                        <p:tav tm="0">
                                          <p:val>
                                            <p:fltVal val="0"/>
                                          </p:val>
                                        </p:tav>
                                        <p:tav tm="100000">
                                          <p:val>
                                            <p:strVal val="#ppt_h"/>
                                          </p:val>
                                        </p:tav>
                                      </p:tavLst>
                                    </p:anim>
                                    <p:anim calcmode="lin" valueType="num">
                                      <p:cBhvr>
                                        <p:cTn id="43" dur="1000" fill="hold"/>
                                        <p:tgtEl>
                                          <p:spTgt spid="16"/>
                                        </p:tgtEl>
                                        <p:attrNameLst>
                                          <p:attrName>style.rotation</p:attrName>
                                        </p:attrNameLst>
                                      </p:cBhvr>
                                      <p:tavLst>
                                        <p:tav tm="0">
                                          <p:val>
                                            <p:fltVal val="90"/>
                                          </p:val>
                                        </p:tav>
                                        <p:tav tm="100000">
                                          <p:val>
                                            <p:fltVal val="0"/>
                                          </p:val>
                                        </p:tav>
                                      </p:tavLst>
                                    </p:anim>
                                    <p:animEffect transition="in" filter="fade">
                                      <p:cBhvr>
                                        <p:cTn id="44" dur="1000"/>
                                        <p:tgtEl>
                                          <p:spTgt spid="16"/>
                                        </p:tgtEl>
                                      </p:cBhvr>
                                    </p:animEffect>
                                  </p:childTnLst>
                                </p:cTn>
                              </p:par>
                            </p:childTnLst>
                          </p:cTn>
                        </p:par>
                        <p:par>
                          <p:cTn id="45" fill="hold">
                            <p:stCondLst>
                              <p:cond delay="6000"/>
                            </p:stCondLst>
                            <p:childTnLst>
                              <p:par>
                                <p:cTn id="46" presetID="31" presetClass="entr" presetSubtype="0"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p:cTn id="48" dur="1000" fill="hold"/>
                                        <p:tgtEl>
                                          <p:spTgt spid="2"/>
                                        </p:tgtEl>
                                        <p:attrNameLst>
                                          <p:attrName>ppt_w</p:attrName>
                                        </p:attrNameLst>
                                      </p:cBhvr>
                                      <p:tavLst>
                                        <p:tav tm="0">
                                          <p:val>
                                            <p:fltVal val="0"/>
                                          </p:val>
                                        </p:tav>
                                        <p:tav tm="100000">
                                          <p:val>
                                            <p:strVal val="#ppt_w"/>
                                          </p:val>
                                        </p:tav>
                                      </p:tavLst>
                                    </p:anim>
                                    <p:anim calcmode="lin" valueType="num">
                                      <p:cBhvr>
                                        <p:cTn id="49" dur="1000" fill="hold"/>
                                        <p:tgtEl>
                                          <p:spTgt spid="2"/>
                                        </p:tgtEl>
                                        <p:attrNameLst>
                                          <p:attrName>ppt_h</p:attrName>
                                        </p:attrNameLst>
                                      </p:cBhvr>
                                      <p:tavLst>
                                        <p:tav tm="0">
                                          <p:val>
                                            <p:fltVal val="0"/>
                                          </p:val>
                                        </p:tav>
                                        <p:tav tm="100000">
                                          <p:val>
                                            <p:strVal val="#ppt_h"/>
                                          </p:val>
                                        </p:tav>
                                      </p:tavLst>
                                    </p:anim>
                                    <p:anim calcmode="lin" valueType="num">
                                      <p:cBhvr>
                                        <p:cTn id="50" dur="1000" fill="hold"/>
                                        <p:tgtEl>
                                          <p:spTgt spid="2"/>
                                        </p:tgtEl>
                                        <p:attrNameLst>
                                          <p:attrName>style.rotation</p:attrName>
                                        </p:attrNameLst>
                                      </p:cBhvr>
                                      <p:tavLst>
                                        <p:tav tm="0">
                                          <p:val>
                                            <p:fltVal val="90"/>
                                          </p:val>
                                        </p:tav>
                                        <p:tav tm="100000">
                                          <p:val>
                                            <p:fltVal val="0"/>
                                          </p:val>
                                        </p:tav>
                                      </p:tavLst>
                                    </p:anim>
                                    <p:animEffect transition="in" filter="fade">
                                      <p:cBhvr>
                                        <p:cTn id="51" dur="1000"/>
                                        <p:tgtEl>
                                          <p:spTgt spid="2"/>
                                        </p:tgtEl>
                                      </p:cBhvr>
                                    </p:animEffect>
                                  </p:childTnLst>
                                </p:cTn>
                              </p:par>
                            </p:childTnLst>
                          </p:cTn>
                        </p:par>
                        <p:par>
                          <p:cTn id="52" fill="hold">
                            <p:stCondLst>
                              <p:cond delay="7000"/>
                            </p:stCondLst>
                            <p:childTnLst>
                              <p:par>
                                <p:cTn id="53" presetID="53" presetClass="entr" presetSubtype="16"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animEffect transition="in" filter="fade">
                                      <p:cBhvr>
                                        <p:cTn id="57" dur="500"/>
                                        <p:tgtEl>
                                          <p:spTgt spid="30"/>
                                        </p:tgtEl>
                                      </p:cBhvr>
                                    </p:animEffect>
                                  </p:childTnLst>
                                </p:cTn>
                              </p:par>
                            </p:childTnLst>
                          </p:cTn>
                        </p:par>
                        <p:par>
                          <p:cTn id="58" fill="hold">
                            <p:stCondLst>
                              <p:cond delay="7500"/>
                            </p:stCondLst>
                            <p:childTnLst>
                              <p:par>
                                <p:cTn id="59" presetID="14" presetClass="entr" presetSubtype="10"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randombar(horizontal)">
                                      <p:cBhvr>
                                        <p:cTn id="6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16" grpId="0" animBg="1"/>
      <p:bldP spid="17" grpId="0" animBg="1"/>
      <p:bldP spid="18" grpId="0" animBg="1"/>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pic>
        <p:nvPicPr>
          <p:cNvPr id="2" name="图片 1"/>
          <p:cNvPicPr>
            <a:picLocks noChangeAspect="1"/>
          </p:cNvPicPr>
          <p:nvPr/>
        </p:nvPicPr>
        <p:blipFill>
          <a:blip r:embed="rId4"/>
          <a:stretch>
            <a:fillRect/>
          </a:stretch>
        </p:blipFill>
        <p:spPr>
          <a:xfrm>
            <a:off x="2393850" y="1932959"/>
            <a:ext cx="1133954" cy="2420322"/>
          </a:xfrm>
          <a:prstGeom prst="rect">
            <a:avLst/>
          </a:prstGeom>
        </p:spPr>
      </p:pic>
      <p:sp>
        <p:nvSpPr>
          <p:cNvPr id="16" name="矩形 15"/>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纪律是稳压器，是压舱石，是规范行为的底线。没有纪律和规矩的约束，任何组织都会成为一盘散沙。尊党章、守党纪是一名合格党员的应有之义，是应尽之责任，也是在党护党的必然要求。</a:t>
            </a:r>
          </a:p>
        </p:txBody>
      </p:sp>
      <p:sp>
        <p:nvSpPr>
          <p:cNvPr id="17" name="矩形 16"/>
          <p:cNvSpPr/>
          <p:nvPr/>
        </p:nvSpPr>
        <p:spPr>
          <a:xfrm>
            <a:off x="6642532" y="4372737"/>
            <a:ext cx="4635068"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遵守政治纪律</a:t>
            </a:r>
          </a:p>
        </p:txBody>
      </p:sp>
      <p:sp>
        <p:nvSpPr>
          <p:cNvPr id="18" name="矩形 17"/>
          <p:cNvSpPr/>
          <p:nvPr/>
        </p:nvSpPr>
        <p:spPr>
          <a:xfrm>
            <a:off x="6642532" y="4940476"/>
            <a:ext cx="4635068"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遵守群众纪律</a:t>
            </a:r>
          </a:p>
        </p:txBody>
      </p:sp>
      <p:sp>
        <p:nvSpPr>
          <p:cNvPr id="19" name="矩形 18"/>
          <p:cNvSpPr/>
          <p:nvPr/>
        </p:nvSpPr>
        <p:spPr>
          <a:xfrm>
            <a:off x="6642532" y="5542030"/>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遵守工作纪律</a:t>
            </a:r>
          </a:p>
        </p:txBody>
      </p:sp>
      <p:grpSp>
        <p:nvGrpSpPr>
          <p:cNvPr id="5" name="组合 4"/>
          <p:cNvGrpSpPr/>
          <p:nvPr/>
        </p:nvGrpSpPr>
        <p:grpSpPr>
          <a:xfrm>
            <a:off x="4172571" y="4348847"/>
            <a:ext cx="1879885" cy="1711754"/>
            <a:chOff x="4172571" y="4348847"/>
            <a:chExt cx="1879885" cy="1711754"/>
          </a:xfrm>
        </p:grpSpPr>
        <p:sp>
          <p:nvSpPr>
            <p:cNvPr id="20" name="矩形 19"/>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遵守</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三种纪律</a:t>
              </a:r>
            </a:p>
          </p:txBody>
        </p:sp>
      </p:grpSp>
      <p:sp>
        <p:nvSpPr>
          <p:cNvPr id="22" name="燕尾形 21"/>
          <p:cNvSpPr/>
          <p:nvPr/>
        </p:nvSpPr>
        <p:spPr>
          <a:xfrm>
            <a:off x="6118490" y="483114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3" name="直接连接符 22"/>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172571" y="1948895"/>
            <a:ext cx="2982972" cy="620134"/>
            <a:chOff x="4172571" y="1948895"/>
            <a:chExt cx="2982972" cy="620134"/>
          </a:xfrm>
        </p:grpSpPr>
        <p:sp>
          <p:nvSpPr>
            <p:cNvPr id="24" name="矩形 23"/>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讲规矩、有纪律</a:t>
              </a:r>
              <a:endParaRPr lang="zh-CN" altLang="en-US" sz="2800" dirty="0">
                <a:solidFill>
                  <a:schemeClr val="bg1"/>
                </a:solidFill>
                <a:latin typeface="微软雅黑" panose="020B0503020204020204" pitchFamily="82" charset="2"/>
                <a:ea typeface="微软雅黑" panose="020B0503020204020204" pitchFamily="82" charset="2"/>
              </a:endParaRPr>
            </a:p>
          </p:txBody>
        </p:sp>
      </p:grpSp>
      <p:sp>
        <p:nvSpPr>
          <p:cNvPr id="26" name="矩形 25"/>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是护党之要</a:t>
            </a:r>
            <a:endParaRPr lang="zh-CN" altLang="en-US" sz="3200"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6672946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arn(inVertical)">
                                      <p:cBhvr>
                                        <p:cTn id="13" dur="500"/>
                                        <p:tgtEl>
                                          <p:spTgt spid="23"/>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randombar(horizontal)">
                                      <p:cBhvr>
                                        <p:cTn id="33" dur="500"/>
                                        <p:tgtEl>
                                          <p:spTgt spid="16"/>
                                        </p:tgtEl>
                                      </p:cBhvr>
                                    </p:animEffect>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P spid="19" grpId="0" animBg="1"/>
      <p:bldP spid="22" grpId="0" animBg="1"/>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19406" y="5139338"/>
            <a:ext cx="8140851" cy="734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坚决不允许妄议中央，不充许搞当面一套、背后一套，不允许搞山头主义和分裂主义，不允许“吃共产党的饭，砸共产党的锅”。</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7" name="圆角矩形 6"/>
          <p:cNvSpPr/>
          <p:nvPr/>
        </p:nvSpPr>
        <p:spPr>
          <a:xfrm>
            <a:off x="6255116" y="2713869"/>
            <a:ext cx="1805960"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bg1"/>
                </a:solidFill>
                <a:latin typeface="微软雅黑" panose="020B0503020204020204" pitchFamily="82" charset="2"/>
                <a:ea typeface="微软雅黑" panose="020B0503020204020204" pitchFamily="82" charset="2"/>
              </a:rPr>
              <a:t>遵守</a:t>
            </a:r>
            <a:endParaRPr lang="en-US" altLang="zh-CN" sz="60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政治纪律</a:t>
            </a:r>
            <a:endParaRPr lang="zh-CN" altLang="en-US" sz="2800" dirty="0">
              <a:solidFill>
                <a:schemeClr val="bg1"/>
              </a:solidFill>
            </a:endParaRPr>
          </a:p>
        </p:txBody>
      </p:sp>
      <p:sp>
        <p:nvSpPr>
          <p:cNvPr id="8" name="圆角矩形 7"/>
          <p:cNvSpPr/>
          <p:nvPr/>
        </p:nvSpPr>
        <p:spPr>
          <a:xfrm>
            <a:off x="8493070" y="2055619"/>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82" charset="2"/>
                <a:ea typeface="微软雅黑" panose="020B0503020204020204" pitchFamily="82" charset="2"/>
              </a:rPr>
              <a:t>坚持</a:t>
            </a:r>
            <a:r>
              <a:rPr lang="zh-CN" altLang="en-US" dirty="0">
                <a:solidFill>
                  <a:schemeClr val="bg1"/>
                </a:solidFill>
                <a:latin typeface="微软雅黑" panose="020B0503020204020204" pitchFamily="82" charset="2"/>
                <a:ea typeface="微软雅黑" panose="020B0503020204020204" pitchFamily="82" charset="2"/>
              </a:rPr>
              <a:t>理论自信、道路自信、制度自信</a:t>
            </a:r>
            <a:endParaRPr lang="zh-CN" altLang="en-US" dirty="0">
              <a:solidFill>
                <a:schemeClr val="bg1"/>
              </a:solidFill>
            </a:endParaRPr>
          </a:p>
        </p:txBody>
      </p:sp>
      <p:sp>
        <p:nvSpPr>
          <p:cNvPr id="9" name="圆角矩形 8"/>
          <p:cNvSpPr/>
          <p:nvPr/>
        </p:nvSpPr>
        <p:spPr>
          <a:xfrm>
            <a:off x="8493070" y="3735492"/>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82" charset="2"/>
                <a:ea typeface="微软雅黑" panose="020B0503020204020204" pitchFamily="82" charset="2"/>
              </a:rPr>
              <a:t>坚定</a:t>
            </a:r>
            <a:r>
              <a:rPr lang="zh-CN" altLang="en-US" dirty="0">
                <a:solidFill>
                  <a:schemeClr val="bg1"/>
                </a:solidFill>
                <a:latin typeface="微软雅黑" panose="020B0503020204020204" pitchFamily="82" charset="2"/>
                <a:ea typeface="微软雅黑" panose="020B0503020204020204" pitchFamily="82" charset="2"/>
              </a:rPr>
              <a:t>自己的理想信念，自觉抵制各种社会思潮的侵蚀</a:t>
            </a:r>
            <a:endParaRPr lang="zh-CN" altLang="en-US" dirty="0">
              <a:solidFill>
                <a:schemeClr val="bg1"/>
              </a:solidFill>
            </a:endParaRPr>
          </a:p>
        </p:txBody>
      </p:sp>
      <p:sp>
        <p:nvSpPr>
          <p:cNvPr id="10" name="圆角矩形 9"/>
          <p:cNvSpPr/>
          <p:nvPr/>
        </p:nvSpPr>
        <p:spPr>
          <a:xfrm>
            <a:off x="3219406" y="2055619"/>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82" charset="2"/>
                <a:ea typeface="微软雅黑" panose="020B0503020204020204" pitchFamily="82" charset="2"/>
              </a:rPr>
              <a:t>树牢</a:t>
            </a:r>
            <a:r>
              <a:rPr lang="zh-CN" altLang="en-US" dirty="0">
                <a:solidFill>
                  <a:schemeClr val="bg1"/>
                </a:solidFill>
                <a:latin typeface="微软雅黑" panose="020B0503020204020204" pitchFamily="82" charset="2"/>
                <a:ea typeface="微软雅黑" panose="020B0503020204020204" pitchFamily="82" charset="2"/>
              </a:rPr>
              <a:t>对马克思主义的信仰，对共产主义和中国特色社会主义的信念</a:t>
            </a:r>
            <a:endParaRPr lang="zh-CN" altLang="en-US" dirty="0">
              <a:solidFill>
                <a:schemeClr val="bg1"/>
              </a:solidFill>
            </a:endParaRPr>
          </a:p>
        </p:txBody>
      </p:sp>
      <p:sp>
        <p:nvSpPr>
          <p:cNvPr id="11" name="圆角矩形 10"/>
          <p:cNvSpPr/>
          <p:nvPr/>
        </p:nvSpPr>
        <p:spPr>
          <a:xfrm>
            <a:off x="3219406" y="3735492"/>
            <a:ext cx="2603716" cy="1317357"/>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anose="020B0503020204020204" pitchFamily="82" charset="2"/>
                <a:ea typeface="微软雅黑" panose="020B0503020204020204" pitchFamily="82" charset="2"/>
              </a:rPr>
              <a:t>树牢</a:t>
            </a:r>
            <a:r>
              <a:rPr lang="zh-CN" altLang="en-US" dirty="0">
                <a:solidFill>
                  <a:schemeClr val="bg1"/>
                </a:solidFill>
                <a:latin typeface="微软雅黑" panose="020B0503020204020204" pitchFamily="82" charset="2"/>
                <a:ea typeface="微软雅黑" panose="020B0503020204020204" pitchFamily="82" charset="2"/>
              </a:rPr>
              <a:t>对中国共产党的信心</a:t>
            </a:r>
            <a:endParaRPr lang="zh-CN" altLang="en-US" dirty="0">
              <a:solidFill>
                <a:schemeClr val="bg1"/>
              </a:solidFill>
            </a:endParaRPr>
          </a:p>
        </p:txBody>
      </p:sp>
      <p:sp>
        <p:nvSpPr>
          <p:cNvPr id="12" name="燕尾形 11"/>
          <p:cNvSpPr/>
          <p:nvPr/>
        </p:nvSpPr>
        <p:spPr>
          <a:xfrm>
            <a:off x="8106195" y="3253063"/>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燕尾形 12"/>
          <p:cNvSpPr/>
          <p:nvPr/>
        </p:nvSpPr>
        <p:spPr>
          <a:xfrm flipH="1">
            <a:off x="5827945" y="3253063"/>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4915657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6" dur="1000" fill="hold"/>
                                        <p:tgtEl>
                                          <p:spTgt spid="7"/>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7"/>
                                        </p:tgtEl>
                                      </p:cBhvr>
                                    </p:animEffect>
                                  </p:childTnLst>
                                </p:cTn>
                              </p:par>
                            </p:childTnLst>
                          </p:cTn>
                        </p:par>
                        <p:par>
                          <p:cTn id="21" fill="hold">
                            <p:stCondLst>
                              <p:cond delay="2500"/>
                            </p:stCondLst>
                            <p:childTnLst>
                              <p:par>
                                <p:cTn id="22" presetID="25"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7" dur="1000" fill="hold"/>
                                        <p:tgtEl>
                                          <p:spTgt spid="10"/>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0"/>
                                        </p:tgtEl>
                                      </p:cBhvr>
                                    </p:animEffect>
                                  </p:childTnLst>
                                </p:cTn>
                              </p:par>
                            </p:childTnLst>
                          </p:cTn>
                        </p:par>
                        <p:par>
                          <p:cTn id="32" fill="hold">
                            <p:stCondLst>
                              <p:cond delay="3500"/>
                            </p:stCondLst>
                            <p:childTnLst>
                              <p:par>
                                <p:cTn id="33" presetID="25"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1"/>
                                        </p:tgtEl>
                                      </p:cBhvr>
                                    </p:animEffect>
                                  </p:childTnLst>
                                </p:cTn>
                              </p:par>
                            </p:childTnLst>
                          </p:cTn>
                        </p:par>
                        <p:par>
                          <p:cTn id="43" fill="hold">
                            <p:stCondLst>
                              <p:cond delay="4500"/>
                            </p:stCondLst>
                            <p:childTnLst>
                              <p:par>
                                <p:cTn id="44" presetID="25"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9" dur="1000" fill="hold"/>
                                        <p:tgtEl>
                                          <p:spTgt spid="9"/>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9"/>
                                        </p:tgtEl>
                                      </p:cBhvr>
                                    </p:animEffect>
                                  </p:childTnLst>
                                </p:cTn>
                              </p:par>
                            </p:childTnLst>
                          </p:cTn>
                        </p:par>
                        <p:par>
                          <p:cTn id="54" fill="hold">
                            <p:stCondLst>
                              <p:cond delay="5500"/>
                            </p:stCondLst>
                            <p:childTnLst>
                              <p:par>
                                <p:cTn id="55" presetID="25"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60" dur="1000" fill="hold"/>
                                        <p:tgtEl>
                                          <p:spTgt spid="8"/>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8"/>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500"/>
                                        <p:tgtEl>
                                          <p:spTgt spid="12"/>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right)">
                                      <p:cBhvr>
                                        <p:cTn id="71" dur="500"/>
                                        <p:tgtEl>
                                          <p:spTgt spid="13"/>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fade">
                                      <p:cBhvr>
                                        <p:cTn id="76" dur="1000"/>
                                        <p:tgtEl>
                                          <p:spTgt spid="4"/>
                                        </p:tgtEl>
                                      </p:cBhvr>
                                    </p:animEffect>
                                    <p:anim calcmode="lin" valueType="num">
                                      <p:cBhvr>
                                        <p:cTn id="77" dur="1000" fill="hold"/>
                                        <p:tgtEl>
                                          <p:spTgt spid="4"/>
                                        </p:tgtEl>
                                        <p:attrNameLst>
                                          <p:attrName>ppt_x</p:attrName>
                                        </p:attrNameLst>
                                      </p:cBhvr>
                                      <p:tavLst>
                                        <p:tav tm="0">
                                          <p:val>
                                            <p:strVal val="#ppt_x"/>
                                          </p:val>
                                        </p:tav>
                                        <p:tav tm="100000">
                                          <p:val>
                                            <p:strVal val="#ppt_x"/>
                                          </p:val>
                                        </p:tav>
                                      </p:tavLst>
                                    </p:anim>
                                    <p:anim calcmode="lin" valueType="num">
                                      <p:cBhvr>
                                        <p:cTn id="7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9" grpId="0" animBg="1"/>
      <p:bldP spid="10" grpId="0" animBg="1"/>
      <p:bldP spid="11"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7" name="圆角矩形 6"/>
          <p:cNvSpPr/>
          <p:nvPr/>
        </p:nvSpPr>
        <p:spPr>
          <a:xfrm>
            <a:off x="3591364" y="2220395"/>
            <a:ext cx="1805960"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bg1"/>
                </a:solidFill>
                <a:latin typeface="微软雅黑" panose="020B0503020204020204" pitchFamily="82" charset="2"/>
                <a:ea typeface="微软雅黑" panose="020B0503020204020204" pitchFamily="82" charset="2"/>
              </a:rPr>
              <a:t>遵守</a:t>
            </a:r>
            <a:endParaRPr lang="en-US" altLang="zh-CN" sz="60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群众纪律</a:t>
            </a:r>
            <a:endParaRPr lang="zh-CN" altLang="en-US" sz="2800" dirty="0">
              <a:solidFill>
                <a:schemeClr val="bg1"/>
              </a:solidFill>
            </a:endParaRPr>
          </a:p>
        </p:txBody>
      </p:sp>
      <p:sp>
        <p:nvSpPr>
          <p:cNvPr id="8" name="圆角矩形 7"/>
          <p:cNvSpPr/>
          <p:nvPr/>
        </p:nvSpPr>
        <p:spPr>
          <a:xfrm>
            <a:off x="3591364" y="5279154"/>
            <a:ext cx="7195455" cy="681922"/>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      要坚决查处群众身边的腐败分子，杜绝与民争利现象，防止伤害群众感情、损害群众的不作为、乱作为行为发生。</a:t>
            </a:r>
            <a:endParaRPr lang="zh-CN" altLang="en-US" dirty="0">
              <a:solidFill>
                <a:schemeClr val="bg1"/>
              </a:solidFill>
            </a:endParaRPr>
          </a:p>
        </p:txBody>
      </p:sp>
      <p:sp>
        <p:nvSpPr>
          <p:cNvPr id="9" name="圆角矩形 8"/>
          <p:cNvSpPr/>
          <p:nvPr/>
        </p:nvSpPr>
        <p:spPr>
          <a:xfrm>
            <a:off x="5641383" y="2220395"/>
            <a:ext cx="5145436"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bg1"/>
                </a:solidFill>
                <a:latin typeface="微软雅黑" panose="020B0503020204020204" pitchFamily="82" charset="2"/>
                <a:ea typeface="微软雅黑" panose="020B0503020204020204" pitchFamily="82" charset="2"/>
              </a:rPr>
              <a:t>      要强化党员就是服务的思想，继承和发扬党的优良传统，切实实现好、发展好、维护好群众的利益。</a:t>
            </a:r>
            <a:endParaRPr lang="zh-CN" altLang="en-US" dirty="0">
              <a:solidFill>
                <a:schemeClr val="bg1"/>
              </a:solidFill>
            </a:endParaRPr>
          </a:p>
        </p:txBody>
      </p:sp>
      <p:sp>
        <p:nvSpPr>
          <p:cNvPr id="10" name="圆角矩形 9"/>
          <p:cNvSpPr/>
          <p:nvPr/>
        </p:nvSpPr>
        <p:spPr>
          <a:xfrm>
            <a:off x="3591364" y="4262031"/>
            <a:ext cx="7195455" cy="843439"/>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       要保持公仆情怀，牢记共产党员永远是劳动人民的普通一员，自觉融入群众的生产生活当中</a:t>
            </a:r>
            <a:r>
              <a:rPr lang="en-US" altLang="zh-CN" dirty="0">
                <a:solidFill>
                  <a:schemeClr val="bg1"/>
                </a:solidFill>
                <a:latin typeface="微软雅黑" panose="020B0503020204020204" pitchFamily="82" charset="2"/>
                <a:ea typeface="微软雅黑" panose="020B0503020204020204" pitchFamily="82" charset="2"/>
              </a:rPr>
              <a:t>;</a:t>
            </a:r>
            <a:endParaRPr lang="zh-CN" altLang="en-US" dirty="0">
              <a:solidFill>
                <a:schemeClr val="bg1"/>
              </a:solidFill>
            </a:endParaRPr>
          </a:p>
        </p:txBody>
      </p:sp>
    </p:spTree>
    <p:extLst>
      <p:ext uri="{BB962C8B-B14F-4D97-AF65-F5344CB8AC3E}">
        <p14:creationId xmlns:p14="http://schemas.microsoft.com/office/powerpoint/2010/main" val="138791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par>
                          <p:cTn id="17" fill="hold">
                            <p:stCondLst>
                              <p:cond delay="2500"/>
                            </p:stCondLst>
                            <p:childTnLst>
                              <p:par>
                                <p:cTn id="18" presetID="31"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style.rotation</p:attrName>
                                        </p:attrNameLst>
                                      </p:cBhvr>
                                      <p:tavLst>
                                        <p:tav tm="0">
                                          <p:val>
                                            <p:fltVal val="90"/>
                                          </p:val>
                                        </p:tav>
                                        <p:tav tm="100000">
                                          <p:val>
                                            <p:fltVal val="0"/>
                                          </p:val>
                                        </p:tav>
                                      </p:tavLst>
                                    </p:anim>
                                    <p:animEffect transition="in" filter="fade">
                                      <p:cBhvr>
                                        <p:cTn id="23" dur="1000"/>
                                        <p:tgtEl>
                                          <p:spTgt spid="9"/>
                                        </p:tgtEl>
                                      </p:cBhvr>
                                    </p:animEffect>
                                  </p:childTnLst>
                                </p:cTn>
                              </p:par>
                            </p:childTnLst>
                          </p:cTn>
                        </p:par>
                        <p:par>
                          <p:cTn id="24" fill="hold">
                            <p:stCondLst>
                              <p:cond delay="3500"/>
                            </p:stCondLst>
                            <p:childTnLst>
                              <p:par>
                                <p:cTn id="25" presetID="47"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450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30290" y="4580539"/>
            <a:ext cx="8233289" cy="13553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要增强纪律意识和底线意识，对法纪心存敬畏，手握戒尺，以</a:t>
            </a:r>
            <a:r>
              <a:rPr lang="en-US" altLang="zh-CN" dirty="0">
                <a:solidFill>
                  <a:schemeClr val="tx1"/>
                </a:solidFill>
                <a:latin typeface="微软雅黑" panose="020B0503020204020204" pitchFamily="82" charset="2"/>
                <a:ea typeface="微软雅黑" panose="020B0503020204020204" pitchFamily="82" charset="2"/>
              </a:rPr>
              <a:t>《</a:t>
            </a:r>
            <a:r>
              <a:rPr lang="zh-CN" altLang="en-US" dirty="0">
                <a:solidFill>
                  <a:schemeClr val="tx1"/>
                </a:solidFill>
                <a:latin typeface="微软雅黑" panose="020B0503020204020204" pitchFamily="82" charset="2"/>
                <a:ea typeface="微软雅黑" panose="020B0503020204020204" pitchFamily="82" charset="2"/>
              </a:rPr>
              <a:t>廉洁自律准则</a:t>
            </a:r>
            <a:r>
              <a:rPr lang="en-US" altLang="zh-CN" dirty="0">
                <a:solidFill>
                  <a:schemeClr val="tx1"/>
                </a:solidFill>
                <a:latin typeface="微软雅黑" panose="020B0503020204020204" pitchFamily="82" charset="2"/>
                <a:ea typeface="微软雅黑" panose="020B0503020204020204" pitchFamily="82" charset="2"/>
              </a:rPr>
              <a:t>》</a:t>
            </a:r>
            <a:r>
              <a:rPr lang="zh-CN" altLang="en-US" dirty="0">
                <a:solidFill>
                  <a:schemeClr val="tx1"/>
                </a:solidFill>
                <a:latin typeface="微软雅黑" panose="020B0503020204020204" pitchFamily="82" charset="2"/>
                <a:ea typeface="微软雅黑" panose="020B0503020204020204" pitchFamily="82" charset="2"/>
              </a:rPr>
              <a:t>为道德“高线”，以</a:t>
            </a:r>
            <a:r>
              <a:rPr lang="en-US" altLang="zh-CN" dirty="0">
                <a:solidFill>
                  <a:schemeClr val="tx1"/>
                </a:solidFill>
                <a:latin typeface="微软雅黑" panose="020B0503020204020204" pitchFamily="82" charset="2"/>
                <a:ea typeface="微软雅黑" panose="020B0503020204020204" pitchFamily="82" charset="2"/>
              </a:rPr>
              <a:t>《</a:t>
            </a:r>
            <a:r>
              <a:rPr lang="zh-CN" altLang="en-US" dirty="0">
                <a:solidFill>
                  <a:schemeClr val="tx1"/>
                </a:solidFill>
                <a:latin typeface="微软雅黑" panose="020B0503020204020204" pitchFamily="82" charset="2"/>
                <a:ea typeface="微软雅黑" panose="020B0503020204020204" pitchFamily="82" charset="2"/>
              </a:rPr>
              <a:t>纪律处分条件</a:t>
            </a:r>
            <a:r>
              <a:rPr lang="en-US" altLang="zh-CN" dirty="0">
                <a:solidFill>
                  <a:schemeClr val="tx1"/>
                </a:solidFill>
                <a:latin typeface="微软雅黑" panose="020B0503020204020204" pitchFamily="82" charset="2"/>
                <a:ea typeface="微软雅黑" panose="020B0503020204020204" pitchFamily="82" charset="2"/>
              </a:rPr>
              <a:t>》</a:t>
            </a:r>
            <a:r>
              <a:rPr lang="zh-CN" altLang="en-US" dirty="0">
                <a:solidFill>
                  <a:schemeClr val="tx1"/>
                </a:solidFill>
                <a:latin typeface="微软雅黑" panose="020B0503020204020204" pitchFamily="82" charset="2"/>
                <a:ea typeface="微软雅黑" panose="020B0503020204020204" pitchFamily="82" charset="2"/>
              </a:rPr>
              <a:t>为行为底线，不越界线，不破底线，不趟“雷区”，不触带电的高压线，自觉遵守各项工作规章制度，大力改进工作作风，积极在各种岗位上尽职尽责，切实发挥好党员的先锋模范作用。</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7" name="圆角矩形 6"/>
          <p:cNvSpPr/>
          <p:nvPr/>
        </p:nvSpPr>
        <p:spPr>
          <a:xfrm>
            <a:off x="3230291" y="2405197"/>
            <a:ext cx="1805960" cy="1805960"/>
          </a:xfrm>
          <a:prstGeom prst="roundRect">
            <a:avLst>
              <a:gd name="adj" fmla="val 894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chemeClr val="bg1"/>
                </a:solidFill>
                <a:latin typeface="微软雅黑" panose="020B0503020204020204" pitchFamily="82" charset="2"/>
                <a:ea typeface="微软雅黑" panose="020B0503020204020204" pitchFamily="82" charset="2"/>
              </a:rPr>
              <a:t>遵守</a:t>
            </a:r>
            <a:endParaRPr lang="en-US" altLang="zh-CN" sz="60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工作纪律</a:t>
            </a:r>
            <a:endParaRPr lang="zh-CN" altLang="en-US" sz="2800" dirty="0">
              <a:solidFill>
                <a:schemeClr val="bg1"/>
              </a:solidFill>
            </a:endParaRPr>
          </a:p>
        </p:txBody>
      </p:sp>
      <p:sp>
        <p:nvSpPr>
          <p:cNvPr id="8" name="矩形 7"/>
          <p:cNvSpPr/>
          <p:nvPr/>
        </p:nvSpPr>
        <p:spPr>
          <a:xfrm>
            <a:off x="5669643" y="3056484"/>
            <a:ext cx="5188423" cy="13862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b="1" dirty="0">
                <a:solidFill>
                  <a:srgbClr val="C00000"/>
                </a:solidFill>
                <a:latin typeface="微软雅黑" panose="020B0503020204020204" pitchFamily="82" charset="2"/>
                <a:ea typeface="微软雅黑" panose="020B0503020204020204" pitchFamily="82" charset="2"/>
              </a:rPr>
              <a:t>以</a:t>
            </a:r>
            <a:r>
              <a:rPr lang="en-US" altLang="zh-CN" sz="2800" b="1" dirty="0">
                <a:solidFill>
                  <a:srgbClr val="C00000"/>
                </a:solidFill>
                <a:latin typeface="微软雅黑" panose="020B0503020204020204" pitchFamily="82" charset="2"/>
                <a:ea typeface="微软雅黑" panose="020B0503020204020204" pitchFamily="82" charset="2"/>
              </a:rPr>
              <a:t>《</a:t>
            </a:r>
            <a:r>
              <a:rPr lang="zh-CN" altLang="en-US" sz="2800" b="1" dirty="0">
                <a:solidFill>
                  <a:srgbClr val="C00000"/>
                </a:solidFill>
                <a:latin typeface="微软雅黑" panose="020B0503020204020204" pitchFamily="82" charset="2"/>
                <a:ea typeface="微软雅黑" panose="020B0503020204020204" pitchFamily="82" charset="2"/>
              </a:rPr>
              <a:t>廉洁自律准则</a:t>
            </a:r>
            <a:r>
              <a:rPr lang="en-US" altLang="zh-CN" sz="2800" b="1" dirty="0">
                <a:solidFill>
                  <a:srgbClr val="C00000"/>
                </a:solidFill>
                <a:latin typeface="微软雅黑" panose="020B0503020204020204" pitchFamily="82" charset="2"/>
                <a:ea typeface="微软雅黑" panose="020B0503020204020204" pitchFamily="82" charset="2"/>
              </a:rPr>
              <a:t>》</a:t>
            </a:r>
            <a:r>
              <a:rPr lang="zh-CN" altLang="en-US" sz="2800" b="1" dirty="0">
                <a:solidFill>
                  <a:srgbClr val="C00000"/>
                </a:solidFill>
                <a:latin typeface="微软雅黑" panose="020B0503020204020204" pitchFamily="82" charset="2"/>
                <a:ea typeface="微软雅黑" panose="020B0503020204020204" pitchFamily="82" charset="2"/>
              </a:rPr>
              <a:t>为道德高线</a:t>
            </a:r>
            <a:endParaRPr lang="en-US" altLang="zh-CN" sz="2800" b="1" dirty="0">
              <a:solidFill>
                <a:srgbClr val="C00000"/>
              </a:solidFill>
              <a:latin typeface="微软雅黑" panose="020B0503020204020204" pitchFamily="82" charset="2"/>
              <a:ea typeface="微软雅黑" panose="020B0503020204020204" pitchFamily="82" charset="2"/>
            </a:endParaRPr>
          </a:p>
          <a:p>
            <a:pPr>
              <a:lnSpc>
                <a:spcPct val="150000"/>
              </a:lnSpc>
            </a:pPr>
            <a:r>
              <a:rPr lang="zh-CN" altLang="en-US" sz="2800" b="1" dirty="0">
                <a:solidFill>
                  <a:srgbClr val="C00000"/>
                </a:solidFill>
                <a:latin typeface="微软雅黑" panose="020B0503020204020204" pitchFamily="82" charset="2"/>
                <a:ea typeface="微软雅黑" panose="020B0503020204020204" pitchFamily="82" charset="2"/>
              </a:rPr>
              <a:t>以</a:t>
            </a:r>
            <a:r>
              <a:rPr lang="en-US" altLang="zh-CN" sz="2800" b="1" dirty="0">
                <a:solidFill>
                  <a:srgbClr val="C00000"/>
                </a:solidFill>
                <a:latin typeface="微软雅黑" panose="020B0503020204020204" pitchFamily="82" charset="2"/>
                <a:ea typeface="微软雅黑" panose="020B0503020204020204" pitchFamily="82" charset="2"/>
              </a:rPr>
              <a:t>《</a:t>
            </a:r>
            <a:r>
              <a:rPr lang="zh-CN" altLang="en-US" sz="2800" b="1" dirty="0">
                <a:solidFill>
                  <a:srgbClr val="C00000"/>
                </a:solidFill>
                <a:latin typeface="微软雅黑" panose="020B0503020204020204" pitchFamily="82" charset="2"/>
                <a:ea typeface="微软雅黑" panose="020B0503020204020204" pitchFamily="82" charset="2"/>
              </a:rPr>
              <a:t>纪律处分条件</a:t>
            </a:r>
            <a:r>
              <a:rPr lang="en-US" altLang="zh-CN" sz="2800" b="1" dirty="0">
                <a:solidFill>
                  <a:srgbClr val="C00000"/>
                </a:solidFill>
                <a:latin typeface="微软雅黑" panose="020B0503020204020204" pitchFamily="82" charset="2"/>
                <a:ea typeface="微软雅黑" panose="020B0503020204020204" pitchFamily="82" charset="2"/>
              </a:rPr>
              <a:t>》</a:t>
            </a:r>
            <a:r>
              <a:rPr lang="zh-CN" altLang="en-US" sz="2800" b="1" dirty="0">
                <a:solidFill>
                  <a:srgbClr val="C00000"/>
                </a:solidFill>
                <a:latin typeface="微软雅黑" panose="020B0503020204020204" pitchFamily="82" charset="2"/>
                <a:ea typeface="微软雅黑" panose="020B0503020204020204" pitchFamily="82" charset="2"/>
              </a:rPr>
              <a:t>为行为底线</a:t>
            </a:r>
          </a:p>
        </p:txBody>
      </p:sp>
      <p:sp>
        <p:nvSpPr>
          <p:cNvPr id="9" name="矩形 8"/>
          <p:cNvSpPr/>
          <p:nvPr/>
        </p:nvSpPr>
        <p:spPr>
          <a:xfrm>
            <a:off x="5250111" y="2410525"/>
            <a:ext cx="6027489" cy="6175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bg1"/>
                </a:solidFill>
                <a:latin typeface="微软雅黑" panose="020B0503020204020204" pitchFamily="82" charset="2"/>
                <a:ea typeface="微软雅黑" panose="020B0503020204020204" pitchFamily="82" charset="2"/>
              </a:rPr>
              <a:t>增强纪律意识和底线意识，对法纪心存敬畏</a:t>
            </a:r>
          </a:p>
        </p:txBody>
      </p:sp>
      <p:cxnSp>
        <p:nvCxnSpPr>
          <p:cNvPr id="10" name="直接连接符 9"/>
          <p:cNvCxnSpPr/>
          <p:nvPr/>
        </p:nvCxnSpPr>
        <p:spPr>
          <a:xfrm flipH="1">
            <a:off x="5250111" y="3781586"/>
            <a:ext cx="602748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15102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500"/>
                            </p:stCondLst>
                            <p:childTnLst>
                              <p:par>
                                <p:cTn id="21" presetID="2" presetClass="entr" presetSubtype="2"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435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4850"/>
                            </p:stCondLst>
                            <p:childTnLst>
                              <p:par>
                                <p:cTn id="30" presetID="14" presetClass="entr" presetSubtype="1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randombar(horizontal)">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11" name="矩形 10"/>
          <p:cNvSpPr/>
          <p:nvPr/>
        </p:nvSpPr>
        <p:spPr>
          <a:xfrm>
            <a:off x="4405769" y="5127519"/>
            <a:ext cx="3866034" cy="4591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solidFill>
                <a:latin typeface="微软雅黑" panose="020B0503020204020204" pitchFamily="82" charset="2"/>
                <a:ea typeface="微软雅黑" panose="020B0503020204020204" pitchFamily="82" charset="2"/>
              </a:rPr>
              <a:t>一个有道德高尚的人</a:t>
            </a:r>
          </a:p>
        </p:txBody>
      </p:sp>
      <p:sp>
        <p:nvSpPr>
          <p:cNvPr id="12" name="矩形 11"/>
          <p:cNvSpPr/>
          <p:nvPr/>
        </p:nvSpPr>
        <p:spPr>
          <a:xfrm>
            <a:off x="4405769" y="5586714"/>
            <a:ext cx="3866034" cy="4930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solidFill>
                <a:latin typeface="微软雅黑" panose="020B0503020204020204" pitchFamily="82" charset="2"/>
                <a:ea typeface="微软雅黑" panose="020B0503020204020204" pitchFamily="82" charset="2"/>
              </a:rPr>
              <a:t>一个品行端正的人</a:t>
            </a:r>
          </a:p>
        </p:txBody>
      </p:sp>
      <p:pic>
        <p:nvPicPr>
          <p:cNvPr id="2" name="图片 1"/>
          <p:cNvPicPr>
            <a:picLocks noChangeAspect="1"/>
          </p:cNvPicPr>
          <p:nvPr/>
        </p:nvPicPr>
        <p:blipFill>
          <a:blip r:embed="rId4"/>
          <a:stretch>
            <a:fillRect/>
          </a:stretch>
        </p:blipFill>
        <p:spPr>
          <a:xfrm>
            <a:off x="2395283" y="1926564"/>
            <a:ext cx="1140051" cy="2420322"/>
          </a:xfrm>
          <a:prstGeom prst="rect">
            <a:avLst/>
          </a:prstGeom>
        </p:spPr>
      </p:pic>
      <p:sp>
        <p:nvSpPr>
          <p:cNvPr id="18" name="矩形 17"/>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毛泽东曾评价白求恩是“一个高尚的人，一个纯粹的人，一个有道德的人，一个脱离低级趣味的人，一个有利于人民的人”。 在今天，这个“五个一”仍可作为评判一个党员是否合格，是否优秀的标杆。所以，一个合格党员首先应该是个有道德高尚的人，一个品行端正的人，一个正直正派、诚实守信、忠诚担当的人。</a:t>
            </a:r>
          </a:p>
        </p:txBody>
      </p:sp>
      <p:sp>
        <p:nvSpPr>
          <p:cNvPr id="19" name="矩形 18"/>
          <p:cNvSpPr/>
          <p:nvPr/>
        </p:nvSpPr>
        <p:spPr>
          <a:xfrm>
            <a:off x="7832036" y="4372737"/>
            <a:ext cx="3445564"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一个正直正派的人</a:t>
            </a:r>
          </a:p>
        </p:txBody>
      </p:sp>
      <p:sp>
        <p:nvSpPr>
          <p:cNvPr id="20" name="矩形 19"/>
          <p:cNvSpPr/>
          <p:nvPr/>
        </p:nvSpPr>
        <p:spPr>
          <a:xfrm>
            <a:off x="7832036" y="4940476"/>
            <a:ext cx="3445564"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一个诚实守信的人</a:t>
            </a:r>
          </a:p>
        </p:txBody>
      </p:sp>
      <p:sp>
        <p:nvSpPr>
          <p:cNvPr id="21" name="矩形 20"/>
          <p:cNvSpPr/>
          <p:nvPr/>
        </p:nvSpPr>
        <p:spPr>
          <a:xfrm>
            <a:off x="7832036" y="5542030"/>
            <a:ext cx="3445564"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一个忠诚担当的人</a:t>
            </a:r>
          </a:p>
        </p:txBody>
      </p:sp>
      <p:sp>
        <p:nvSpPr>
          <p:cNvPr id="23" name="矩形 22"/>
          <p:cNvSpPr/>
          <p:nvPr/>
        </p:nvSpPr>
        <p:spPr>
          <a:xfrm>
            <a:off x="4309736" y="4009483"/>
            <a:ext cx="3962066"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800" b="1" dirty="0">
                <a:solidFill>
                  <a:srgbClr val="C00000"/>
                </a:solidFill>
                <a:latin typeface="微软雅黑" panose="020B0503020204020204" pitchFamily="82" charset="2"/>
                <a:ea typeface="微软雅黑" panose="020B0503020204020204" pitchFamily="82" charset="2"/>
              </a:rPr>
              <a:t>做到五个一</a:t>
            </a:r>
          </a:p>
        </p:txBody>
      </p:sp>
      <p:cxnSp>
        <p:nvCxnSpPr>
          <p:cNvPr id="25" name="直接连接符 24"/>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172571" y="1948895"/>
            <a:ext cx="2982972" cy="620134"/>
            <a:chOff x="4172571" y="1948895"/>
            <a:chExt cx="2982972" cy="620134"/>
          </a:xfrm>
        </p:grpSpPr>
        <p:sp>
          <p:nvSpPr>
            <p:cNvPr id="26" name="矩形 25"/>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讲道德、有品行</a:t>
              </a:r>
              <a:endParaRPr lang="zh-CN" altLang="en-US" sz="2800" dirty="0">
                <a:solidFill>
                  <a:schemeClr val="bg1"/>
                </a:solidFill>
                <a:latin typeface="微软雅黑" panose="020B0503020204020204" pitchFamily="82" charset="2"/>
                <a:ea typeface="微软雅黑" panose="020B0503020204020204" pitchFamily="82" charset="2"/>
              </a:endParaRPr>
            </a:p>
          </p:txBody>
        </p:sp>
      </p:grpSp>
      <p:sp>
        <p:nvSpPr>
          <p:cNvPr id="28" name="矩形 27"/>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是兴党之本</a:t>
            </a:r>
            <a:endParaRPr lang="zh-CN" altLang="en-US" sz="3200"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3627310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inVertical)">
                                      <p:cBhvr>
                                        <p:cTn id="13" dur="500"/>
                                        <p:tgtEl>
                                          <p:spTgt spid="25"/>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randombar(horizontal)">
                                      <p:cBhvr>
                                        <p:cTn id="33" dur="500"/>
                                        <p:tgtEl>
                                          <p:spTgt spid="18"/>
                                        </p:tgtEl>
                                      </p:cBhvr>
                                    </p:animEffect>
                                  </p:childTnLst>
                                </p:cTn>
                              </p:par>
                            </p:childTnLst>
                          </p:cTn>
                        </p:par>
                        <p:par>
                          <p:cTn id="34" fill="hold">
                            <p:stCondLst>
                              <p:cond delay="4500"/>
                            </p:stCondLst>
                            <p:childTnLst>
                              <p:par>
                                <p:cTn id="35" presetID="16" presetClass="entr" presetSubtype="21"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arn(inVertical)">
                                      <p:cBhvr>
                                        <p:cTn id="37" dur="500"/>
                                        <p:tgtEl>
                                          <p:spTgt spid="23"/>
                                        </p:tgtEl>
                                      </p:cBhvr>
                                    </p:animEffect>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47"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47"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childTnLst>
                          </p:cTn>
                        </p:par>
                        <p:par>
                          <p:cTn id="62" fill="hold">
                            <p:stCondLst>
                              <p:cond delay="9000"/>
                            </p:stCondLst>
                            <p:childTnLst>
                              <p:par>
                                <p:cTn id="63" presetID="47"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1000"/>
                                        <p:tgtEl>
                                          <p:spTgt spid="21"/>
                                        </p:tgtEl>
                                      </p:cBhvr>
                                    </p:animEffect>
                                    <p:anim calcmode="lin" valueType="num">
                                      <p:cBhvr>
                                        <p:cTn id="66" dur="1000" fill="hold"/>
                                        <p:tgtEl>
                                          <p:spTgt spid="21"/>
                                        </p:tgtEl>
                                        <p:attrNameLst>
                                          <p:attrName>ppt_x</p:attrName>
                                        </p:attrNameLst>
                                      </p:cBhvr>
                                      <p:tavLst>
                                        <p:tav tm="0">
                                          <p:val>
                                            <p:strVal val="#ppt_x"/>
                                          </p:val>
                                        </p:tav>
                                        <p:tav tm="100000">
                                          <p:val>
                                            <p:strVal val="#ppt_x"/>
                                          </p:val>
                                        </p:tav>
                                      </p:tavLst>
                                    </p:anim>
                                    <p:anim calcmode="lin" valueType="num">
                                      <p:cBhvr>
                                        <p:cTn id="6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8" grpId="0"/>
      <p:bldP spid="19" grpId="0" animBg="1"/>
      <p:bldP spid="20" grpId="0" animBg="1"/>
      <p:bldP spid="21" grpId="0" animBg="1"/>
      <p:bldP spid="23"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87353" y="2984930"/>
            <a:ext cx="5033421" cy="19475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正直正派，就要求党员坐得直、行得端、挺得住，想问题、办事情敢于坚持原则，公道正派，秉公用权，阳光用权，解决问题不带私心，协调矛盾不偏不倚，凡事能从党和国家利益出发，更多地维护他人利益，不做亏心事，不做有损公充的事，不要反对一片、打倒一片，</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2" name="矩形 1"/>
          <p:cNvSpPr/>
          <p:nvPr/>
        </p:nvSpPr>
        <p:spPr>
          <a:xfrm>
            <a:off x="3789092" y="2558758"/>
            <a:ext cx="2203872" cy="2203872"/>
          </a:xfrm>
          <a:prstGeom prst="rect">
            <a:avLst/>
          </a:prstGeom>
          <a:noFill/>
          <a:ln w="1524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rgbClr val="C00000"/>
                </a:solidFill>
                <a:latin typeface="微软雅黑" panose="020B0503020204020204" pitchFamily="82" charset="2"/>
                <a:ea typeface="微软雅黑" panose="020B0503020204020204" pitchFamily="82" charset="2"/>
              </a:rPr>
              <a:t>正直正派</a:t>
            </a:r>
          </a:p>
        </p:txBody>
      </p:sp>
      <p:sp>
        <p:nvSpPr>
          <p:cNvPr id="7" name="矩形 6"/>
          <p:cNvSpPr/>
          <p:nvPr/>
        </p:nvSpPr>
        <p:spPr>
          <a:xfrm>
            <a:off x="6187353" y="4971378"/>
            <a:ext cx="5172905" cy="5483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a:solidFill>
                  <a:schemeClr val="bg1"/>
                </a:solidFill>
                <a:latin typeface="微软雅黑" panose="020B0503020204020204" pitchFamily="82" charset="2"/>
                <a:ea typeface="微软雅黑" panose="020B0503020204020204" pitchFamily="82" charset="2"/>
              </a:rPr>
              <a:t>做到于公对得起党、于人对得起良心</a:t>
            </a:r>
          </a:p>
        </p:txBody>
      </p:sp>
      <p:sp>
        <p:nvSpPr>
          <p:cNvPr id="8" name="矩形 7"/>
          <p:cNvSpPr/>
          <p:nvPr/>
        </p:nvSpPr>
        <p:spPr>
          <a:xfrm>
            <a:off x="6233847" y="2269526"/>
            <a:ext cx="4792538" cy="764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坐得直、行得端、挺得住</a:t>
            </a:r>
          </a:p>
        </p:txBody>
      </p:sp>
    </p:spTree>
    <p:extLst>
      <p:ext uri="{BB962C8B-B14F-4D97-AF65-F5344CB8AC3E}">
        <p14:creationId xmlns:p14="http://schemas.microsoft.com/office/powerpoint/2010/main" val="12663295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2000"/>
                            </p:stCondLst>
                            <p:childTnLst>
                              <p:par>
                                <p:cTn id="18" presetID="1" presetClass="entr" presetSubtype="0" fill="hold" grpId="0" nodeType="afterEffect">
                                  <p:stCondLst>
                                    <p:cond delay="0"/>
                                  </p:stCondLst>
                                  <p:iterate type="lt">
                                    <p:tmAbs val="200"/>
                                  </p:iterate>
                                  <p:childTnLst>
                                    <p:set>
                                      <p:cBhvr>
                                        <p:cTn id="19" dur="1" fill="hold">
                                          <p:stCondLst>
                                            <p:cond delay="0"/>
                                          </p:stCondLst>
                                        </p:cTn>
                                        <p:tgtEl>
                                          <p:spTgt spid="8"/>
                                        </p:tgtEl>
                                        <p:attrNameLst>
                                          <p:attrName>style.visibility</p:attrName>
                                        </p:attrNameLst>
                                      </p:cBhvr>
                                      <p:to>
                                        <p:strVal val="visible"/>
                                      </p:to>
                                    </p:set>
                                  </p:childTnLst>
                                </p:cTn>
                              </p:par>
                            </p:childTnLst>
                          </p:cTn>
                        </p:par>
                        <p:par>
                          <p:cTn id="20" fill="hold">
                            <p:stCondLst>
                              <p:cond delay="4001"/>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par>
                          <p:cTn id="24" fill="hold">
                            <p:stCondLst>
                              <p:cond delay="4501"/>
                            </p:stCondLst>
                            <p:childTnLst>
                              <p:par>
                                <p:cTn id="25" presetID="14" presetClass="entr" presetSubtype="1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7"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7" name="矩形 6"/>
          <p:cNvSpPr/>
          <p:nvPr/>
        </p:nvSpPr>
        <p:spPr>
          <a:xfrm>
            <a:off x="6048744" y="2824894"/>
            <a:ext cx="2203872" cy="2203872"/>
          </a:xfrm>
          <a:prstGeom prst="rect">
            <a:avLst/>
          </a:prstGeom>
          <a:noFill/>
          <a:ln w="1524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rgbClr val="C00000"/>
                </a:solidFill>
                <a:latin typeface="微软雅黑" panose="020B0503020204020204" pitchFamily="82" charset="2"/>
                <a:ea typeface="微软雅黑" panose="020B0503020204020204" pitchFamily="82" charset="2"/>
              </a:rPr>
              <a:t>诚实守信</a:t>
            </a:r>
          </a:p>
        </p:txBody>
      </p:sp>
      <p:sp>
        <p:nvSpPr>
          <p:cNvPr id="8" name="矩形 7"/>
          <p:cNvSpPr/>
          <p:nvPr/>
        </p:nvSpPr>
        <p:spPr>
          <a:xfrm>
            <a:off x="3234367" y="3204275"/>
            <a:ext cx="2561997" cy="24152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要求党员尊崇党章、遵守党章，切实履行党员义务，尽到党员责任，以党章的要求为最高行为准绳，切实兑现入党誓言，在日常工作生活中，敢于承诺践诺，“言必行，行必果”，</a:t>
            </a:r>
          </a:p>
        </p:txBody>
      </p:sp>
      <p:sp>
        <p:nvSpPr>
          <p:cNvPr id="9" name="矩形 8"/>
          <p:cNvSpPr/>
          <p:nvPr/>
        </p:nvSpPr>
        <p:spPr>
          <a:xfrm>
            <a:off x="8551488" y="3204275"/>
            <a:ext cx="2405811" cy="19148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说到做到，要求别人做到的，自己首先做到，要求别人的不做的，自己首先不做，不失信于人，不出尔反尔，不阳俸阴违。</a:t>
            </a:r>
          </a:p>
        </p:txBody>
      </p:sp>
      <p:sp>
        <p:nvSpPr>
          <p:cNvPr id="10" name="矩形 9"/>
          <p:cNvSpPr/>
          <p:nvPr/>
        </p:nvSpPr>
        <p:spPr>
          <a:xfrm>
            <a:off x="8551488" y="2696929"/>
            <a:ext cx="1739387" cy="532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C00000"/>
                </a:solidFill>
                <a:latin typeface="微软雅黑" panose="020B0503020204020204" pitchFamily="82" charset="2"/>
                <a:ea typeface="微软雅黑" panose="020B0503020204020204" pitchFamily="82" charset="2"/>
              </a:rPr>
              <a:t>说到做到</a:t>
            </a:r>
          </a:p>
        </p:txBody>
      </p:sp>
      <p:sp>
        <p:nvSpPr>
          <p:cNvPr id="12" name="矩形 11"/>
          <p:cNvSpPr/>
          <p:nvPr/>
        </p:nvSpPr>
        <p:spPr>
          <a:xfrm>
            <a:off x="3234366" y="2613514"/>
            <a:ext cx="2561997" cy="5907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C00000"/>
                </a:solidFill>
                <a:latin typeface="微软雅黑" panose="020B0503020204020204" pitchFamily="82" charset="2"/>
                <a:ea typeface="微软雅黑" panose="020B0503020204020204" pitchFamily="82" charset="2"/>
              </a:rPr>
              <a:t>尽到党员责任</a:t>
            </a:r>
          </a:p>
        </p:txBody>
      </p:sp>
      <p:cxnSp>
        <p:nvCxnSpPr>
          <p:cNvPr id="13" name="直接连接符 12"/>
          <p:cNvCxnSpPr/>
          <p:nvPr/>
        </p:nvCxnSpPr>
        <p:spPr>
          <a:xfrm flipH="1">
            <a:off x="3265362" y="3204275"/>
            <a:ext cx="234502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8612277" y="3204275"/>
            <a:ext cx="234502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79644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par>
                                <p:cTn id="20" presetID="22" presetClass="entr" presetSubtype="2"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childTnLst>
                          </p:cTn>
                        </p:par>
                        <p:par>
                          <p:cTn id="23" fill="hold">
                            <p:stCondLst>
                              <p:cond delay="2500"/>
                            </p:stCondLst>
                            <p:childTnLst>
                              <p:par>
                                <p:cTn id="24" presetID="47"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90888" y="2523110"/>
            <a:ext cx="5444682" cy="27773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忠诚担当，就要求党员认真落实兴党之责，增强工作的事业心和责任感，把工作当作事业来追求，兢兢业业，一丝不苟。党组织分派的工作无论多么困难，多么险重，敢于迎难而上，勇闯新路，不讲价钱，不打折扣，以夙夜在公的勤奋，以殚精歇虑的豪情，千方百计完成任务，用实际行动表达忠诚于党，忠诚于祖国，忠诚于人民。</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7" name="矩形 6"/>
          <p:cNvSpPr/>
          <p:nvPr/>
        </p:nvSpPr>
        <p:spPr>
          <a:xfrm>
            <a:off x="8857038" y="2824894"/>
            <a:ext cx="2203872" cy="2203872"/>
          </a:xfrm>
          <a:prstGeom prst="rect">
            <a:avLst/>
          </a:prstGeom>
          <a:noFill/>
          <a:ln w="152400" cmpd="thinThick">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solidFill>
                  <a:srgbClr val="C00000"/>
                </a:solidFill>
                <a:latin typeface="微软雅黑" panose="020B0503020204020204" pitchFamily="82" charset="2"/>
                <a:ea typeface="微软雅黑" panose="020B0503020204020204" pitchFamily="82" charset="2"/>
              </a:rPr>
              <a:t>忠诚担当</a:t>
            </a:r>
          </a:p>
        </p:txBody>
      </p:sp>
    </p:spTree>
    <p:extLst>
      <p:ext uri="{BB962C8B-B14F-4D97-AF65-F5344CB8AC3E}">
        <p14:creationId xmlns:p14="http://schemas.microsoft.com/office/powerpoint/2010/main" val="21183799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6" dur="1000" fill="hold"/>
                                        <p:tgtEl>
                                          <p:spTgt spid="7"/>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7"/>
                                        </p:tgtEl>
                                      </p:cBhvr>
                                    </p:animEffect>
                                  </p:childTnLst>
                                </p:cTn>
                              </p:par>
                            </p:childTnLst>
                          </p:cTn>
                        </p:par>
                        <p:par>
                          <p:cTn id="21" fill="hold">
                            <p:stCondLst>
                              <p:cond delay="2500"/>
                            </p:stCondLst>
                            <p:childTnLst>
                              <p:par>
                                <p:cTn id="22" presetID="2" presetClass="entr" presetSubtype="4"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pic>
        <p:nvPicPr>
          <p:cNvPr id="4" name="图片 3"/>
          <p:cNvPicPr>
            <a:picLocks noChangeAspect="1"/>
          </p:cNvPicPr>
          <p:nvPr/>
        </p:nvPicPr>
        <p:blipFill>
          <a:blip r:embed="rId4"/>
          <a:stretch>
            <a:fillRect/>
          </a:stretch>
        </p:blipFill>
        <p:spPr>
          <a:xfrm>
            <a:off x="2393266" y="1919010"/>
            <a:ext cx="1115665" cy="2420322"/>
          </a:xfrm>
          <a:prstGeom prst="rect">
            <a:avLst/>
          </a:prstGeom>
        </p:spPr>
      </p:pic>
      <p:sp>
        <p:nvSpPr>
          <p:cNvPr id="19" name="矩形 18"/>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在现在的中国，成为一名党员是光荣的，其荣光之处不在于党员政治身份如何显耀，而在于党员应有舍己为公的奉献精神，在于党员应有令人称赞的骄人业绩。如果所有党员都有这种光荣感和使命感，一心为党，一心为公，一心为民，致力于为党的事业大厦添砖加瓦，那么，党的执政根基将坚如磐石，固如金汤。</a:t>
            </a:r>
          </a:p>
        </p:txBody>
      </p:sp>
      <p:sp>
        <p:nvSpPr>
          <p:cNvPr id="20" name="矩形 19"/>
          <p:cNvSpPr/>
          <p:nvPr/>
        </p:nvSpPr>
        <p:spPr>
          <a:xfrm>
            <a:off x="6642532" y="4372737"/>
            <a:ext cx="4635068"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一心为党</a:t>
            </a:r>
          </a:p>
        </p:txBody>
      </p:sp>
      <p:sp>
        <p:nvSpPr>
          <p:cNvPr id="21" name="矩形 20"/>
          <p:cNvSpPr/>
          <p:nvPr/>
        </p:nvSpPr>
        <p:spPr>
          <a:xfrm>
            <a:off x="6642532" y="4940476"/>
            <a:ext cx="4635068"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一心为公</a:t>
            </a:r>
          </a:p>
        </p:txBody>
      </p:sp>
      <p:sp>
        <p:nvSpPr>
          <p:cNvPr id="22" name="矩形 21"/>
          <p:cNvSpPr/>
          <p:nvPr/>
        </p:nvSpPr>
        <p:spPr>
          <a:xfrm>
            <a:off x="6642532" y="5542030"/>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一心为民</a:t>
            </a:r>
          </a:p>
        </p:txBody>
      </p:sp>
      <p:grpSp>
        <p:nvGrpSpPr>
          <p:cNvPr id="5" name="组合 4"/>
          <p:cNvGrpSpPr/>
          <p:nvPr/>
        </p:nvGrpSpPr>
        <p:grpSpPr>
          <a:xfrm>
            <a:off x="4172571" y="4348847"/>
            <a:ext cx="1879885" cy="1711754"/>
            <a:chOff x="4172571" y="4348847"/>
            <a:chExt cx="1879885" cy="1711754"/>
          </a:xfrm>
        </p:grpSpPr>
        <p:sp>
          <p:nvSpPr>
            <p:cNvPr id="23" name="矩形 22"/>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做到</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三个一心</a:t>
              </a:r>
            </a:p>
          </p:txBody>
        </p:sp>
      </p:grpSp>
      <p:sp>
        <p:nvSpPr>
          <p:cNvPr id="25" name="燕尾形 24"/>
          <p:cNvSpPr/>
          <p:nvPr/>
        </p:nvSpPr>
        <p:spPr>
          <a:xfrm>
            <a:off x="6118490" y="483114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6" name="直接连接符 25"/>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172571" y="1948895"/>
            <a:ext cx="2982972" cy="620134"/>
            <a:chOff x="4172571" y="1948895"/>
            <a:chExt cx="2982972" cy="620134"/>
          </a:xfrm>
        </p:grpSpPr>
        <p:sp>
          <p:nvSpPr>
            <p:cNvPr id="27" name="矩形 26"/>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讲奉献、有作为</a:t>
              </a:r>
              <a:endParaRPr lang="zh-CN" altLang="en-US" sz="2800" dirty="0">
                <a:solidFill>
                  <a:schemeClr val="bg1"/>
                </a:solidFill>
                <a:latin typeface="微软雅黑" panose="020B0503020204020204" pitchFamily="82" charset="2"/>
                <a:ea typeface="微软雅黑" panose="020B0503020204020204" pitchFamily="82" charset="2"/>
              </a:endParaRPr>
            </a:p>
          </p:txBody>
        </p:sp>
      </p:grpSp>
      <p:sp>
        <p:nvSpPr>
          <p:cNvPr id="29" name="矩形 28"/>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是为党之基</a:t>
            </a:r>
            <a:endParaRPr lang="zh-CN" altLang="en-US" sz="3200"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22194761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arn(inVertical)">
                                      <p:cBhvr>
                                        <p:cTn id="13" dur="500"/>
                                        <p:tgtEl>
                                          <p:spTgt spid="26"/>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randombar(horizontal)">
                                      <p:cBhvr>
                                        <p:cTn id="33" dur="500"/>
                                        <p:tgtEl>
                                          <p:spTgt spid="19"/>
                                        </p:tgtEl>
                                      </p:cBhvr>
                                    </p:animEffect>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500"/>
                                        <p:tgtEl>
                                          <p:spTgt spid="20"/>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animBg="1"/>
      <p:bldP spid="22" grpId="0" animBg="1"/>
      <p:bldP spid="25" grpId="0" animBg="1"/>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14824" y="2321965"/>
            <a:ext cx="8559757" cy="3262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pPr>
            <a:r>
              <a:rPr lang="zh-CN" altLang="en-US" dirty="0">
                <a:solidFill>
                  <a:schemeClr val="tx1"/>
                </a:solidFill>
                <a:latin typeface="微软雅黑" panose="020B0503020204020204" pitchFamily="82" charset="2"/>
                <a:ea typeface="微软雅黑" panose="020B0503020204020204" pitchFamily="82" charset="2"/>
              </a:rPr>
              <a:t>今年以来，党中央在巩固群众路线教育实践活动和“三严三实”专题教育活动成果的基础上，着眼于新常态下对党员提出新要求，号召在全体党员中开展“学党章党规，学系列讲话，做合格党员”学习教育，倡导所有党员要做“讲政治、有信念，讲规矩、有纪律，讲奉献、有作为”的合格党员。“四讲四有”是一名合格党员的核心要素，是新时代党员党性的客观要求，是在党爱党、在党护党、在党兴党、在党为党的现实体现，为如何做一名合格党员指明了方向。</a:t>
            </a:r>
          </a:p>
        </p:txBody>
      </p:sp>
      <p:sp>
        <p:nvSpPr>
          <p:cNvPr id="8" name="文本框 7"/>
          <p:cNvSpPr txBox="1"/>
          <p:nvPr/>
        </p:nvSpPr>
        <p:spPr>
          <a:xfrm>
            <a:off x="124695" y="2125049"/>
            <a:ext cx="2441694" cy="1446550"/>
          </a:xfrm>
          <a:prstGeom prst="rect">
            <a:avLst/>
          </a:prstGeom>
          <a:noFill/>
        </p:spPr>
        <p:txBody>
          <a:bodyPr wrap="none" rtlCol="0">
            <a:spAutoFit/>
          </a:bodyPr>
          <a:lstStyle/>
          <a:p>
            <a:r>
              <a:rPr lang="zh-CN" altLang="en-US" sz="8800" dirty="0">
                <a:solidFill>
                  <a:srgbClr val="C00000"/>
                </a:solidFill>
                <a:latin typeface="微软雅黑" panose="020B0503020204020204" pitchFamily="82" charset="2"/>
                <a:ea typeface="微软雅黑" panose="020B0503020204020204" pitchFamily="82" charset="2"/>
              </a:rPr>
              <a:t>前言</a:t>
            </a:r>
          </a:p>
        </p:txBody>
      </p:sp>
      <p:sp>
        <p:nvSpPr>
          <p:cNvPr id="15" name="矩形 14"/>
          <p:cNvSpPr/>
          <p:nvPr/>
        </p:nvSpPr>
        <p:spPr>
          <a:xfrm>
            <a:off x="-1" y="3411892"/>
            <a:ext cx="2299855" cy="21724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4365" y="1229331"/>
            <a:ext cx="395289" cy="214313"/>
          </a:xfrm>
          <a:prstGeom prst="rect">
            <a:avLst/>
          </a:pr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2574" y="1153131"/>
            <a:ext cx="176213" cy="152400"/>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79540" y="772796"/>
            <a:ext cx="252413" cy="161925"/>
          </a:xfrm>
          <a:prstGeom prst="rect">
            <a:avLst/>
          </a:prstGeom>
        </p:spPr>
      </p:pic>
      <p:pic>
        <p:nvPicPr>
          <p:cNvPr id="20" name="图片 19"/>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228372" y="372214"/>
            <a:ext cx="4799847" cy="1976605"/>
          </a:xfrm>
          <a:prstGeom prst="rect">
            <a:avLst/>
          </a:prstGeom>
          <a:noFill/>
        </p:spPr>
      </p:pic>
      <p:cxnSp>
        <p:nvCxnSpPr>
          <p:cNvPr id="22" name="直接连接符 21"/>
          <p:cNvCxnSpPr/>
          <p:nvPr/>
        </p:nvCxnSpPr>
        <p:spPr>
          <a:xfrm flipH="1">
            <a:off x="2939519" y="2266545"/>
            <a:ext cx="80887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0509270"/>
      </p:ext>
    </p:extLst>
  </p:cSld>
  <p:clrMapOvr>
    <a:masterClrMapping/>
  </p:clrMapOvr>
  <p:transition spd="slow" advClick="0"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14:bounceEnd="40000">
                                          <p:cBhvr additive="base">
                                            <p:cTn id="7" dur="10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600"/>
                                </p:stCondLst>
                                <p:childTnLst>
                                  <p:par>
                                    <p:cTn id="14" presetID="22" presetClass="entr" presetSubtype="4"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childTnLst>
                              </p:cTn>
                            </p:par>
                            <p:par>
                              <p:cTn id="17" fill="hold">
                                <p:stCondLst>
                                  <p:cond delay="2100"/>
                                </p:stCondLst>
                                <p:childTnLst>
                                  <p:par>
                                    <p:cTn id="18" presetID="2" presetClass="entr" presetSubtype="9"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600"/>
                                </p:stCondLst>
                                <p:childTnLst>
                                  <p:par>
                                    <p:cTn id="23" presetID="2" presetClass="entr" presetSubtype="9"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0-#ppt_w/2"/>
                                              </p:val>
                                            </p:tav>
                                            <p:tav tm="100000">
                                              <p:val>
                                                <p:strVal val="#ppt_x"/>
                                              </p:val>
                                            </p:tav>
                                          </p:tavLst>
                                        </p:anim>
                                        <p:anim calcmode="lin" valueType="num">
                                          <p:cBhvr additive="base">
                                            <p:cTn id="30" dur="50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100"/>
                                </p:stCondLst>
                                <p:childTnLst>
                                  <p:par>
                                    <p:cTn id="32" presetID="2" presetClass="entr" presetSubtype="2" fill="hold" grpId="0" nodeType="afterEffect">
                                      <p:stCondLst>
                                        <p:cond delay="0"/>
                                      </p:stCondLst>
                                      <p:iterate type="wd">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additive="base">
                                            <p:cTn id="34"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600"/>
                                </p:stCondLst>
                                <p:childTnLst>
                                  <p:par>
                                    <p:cTn id="14" presetID="22" presetClass="entr" presetSubtype="4"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childTnLst>
                              </p:cTn>
                            </p:par>
                            <p:par>
                              <p:cTn id="17" fill="hold">
                                <p:stCondLst>
                                  <p:cond delay="2100"/>
                                </p:stCondLst>
                                <p:childTnLst>
                                  <p:par>
                                    <p:cTn id="18" presetID="2" presetClass="entr" presetSubtype="9"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600"/>
                                </p:stCondLst>
                                <p:childTnLst>
                                  <p:par>
                                    <p:cTn id="23" presetID="2" presetClass="entr" presetSubtype="9"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0-#ppt_w/2"/>
                                              </p:val>
                                            </p:tav>
                                            <p:tav tm="100000">
                                              <p:val>
                                                <p:strVal val="#ppt_x"/>
                                              </p:val>
                                            </p:tav>
                                          </p:tavLst>
                                        </p:anim>
                                        <p:anim calcmode="lin" valueType="num">
                                          <p:cBhvr additive="base">
                                            <p:cTn id="30" dur="50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100"/>
                                </p:stCondLst>
                                <p:childTnLst>
                                  <p:par>
                                    <p:cTn id="32" presetID="2" presetClass="entr" presetSubtype="2" fill="hold" grpId="0" nodeType="afterEffect">
                                      <p:stCondLst>
                                        <p:cond delay="0"/>
                                      </p:stCondLst>
                                      <p:iterate type="wd">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additive="base">
                                            <p:cTn id="34"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35"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12" name="椭圆 11"/>
          <p:cNvSpPr/>
          <p:nvPr/>
        </p:nvSpPr>
        <p:spPr>
          <a:xfrm>
            <a:off x="2944679" y="2738272"/>
            <a:ext cx="2296515" cy="2296515"/>
          </a:xfrm>
          <a:prstGeom prst="ellipse">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latin typeface="微软雅黑" panose="020B0503020204020204" pitchFamily="82" charset="2"/>
                <a:ea typeface="微软雅黑" panose="020B0503020204020204" pitchFamily="82" charset="2"/>
              </a:rPr>
              <a:t>一心</a:t>
            </a:r>
            <a:endParaRPr lang="en-US" altLang="zh-CN" sz="5400" b="1" dirty="0">
              <a:solidFill>
                <a:srgbClr val="C00000"/>
              </a:solidFill>
              <a:latin typeface="微软雅黑" panose="020B0503020204020204" pitchFamily="82" charset="2"/>
              <a:ea typeface="微软雅黑" panose="020B0503020204020204" pitchFamily="82" charset="2"/>
            </a:endParaRPr>
          </a:p>
          <a:p>
            <a:r>
              <a:rPr lang="zh-CN" altLang="en-US" sz="5400" b="1" dirty="0">
                <a:solidFill>
                  <a:srgbClr val="C00000"/>
                </a:solidFill>
                <a:latin typeface="微软雅黑" panose="020B0503020204020204" pitchFamily="82" charset="2"/>
                <a:ea typeface="微软雅黑" panose="020B0503020204020204" pitchFamily="82" charset="2"/>
              </a:rPr>
              <a:t>为党</a:t>
            </a:r>
          </a:p>
        </p:txBody>
      </p:sp>
      <p:sp>
        <p:nvSpPr>
          <p:cNvPr id="13" name="圆角矩形 12"/>
          <p:cNvSpPr/>
          <p:nvPr/>
        </p:nvSpPr>
        <p:spPr>
          <a:xfrm>
            <a:off x="5125164" y="2088726"/>
            <a:ext cx="5971624" cy="1022888"/>
          </a:xfrm>
          <a:prstGeom prst="roundRect">
            <a:avLst>
              <a:gd name="adj" fmla="val 50000"/>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微软雅黑" panose="020B0503020204020204" pitchFamily="82" charset="2"/>
                <a:ea typeface="微软雅黑" panose="020B0503020204020204" pitchFamily="82" charset="2"/>
              </a:rPr>
              <a:t>党员要牢固树立在党为党意识，将自己所有的言行举止以是否符乎党员条件、是否符乎党员标准为参照</a:t>
            </a:r>
            <a:endParaRPr lang="zh-CN" altLang="en-US" dirty="0">
              <a:solidFill>
                <a:srgbClr val="C00000"/>
              </a:solidFill>
            </a:endParaRPr>
          </a:p>
        </p:txBody>
      </p:sp>
      <p:sp>
        <p:nvSpPr>
          <p:cNvPr id="14" name="圆角矩形 13"/>
          <p:cNvSpPr/>
          <p:nvPr/>
        </p:nvSpPr>
        <p:spPr>
          <a:xfrm>
            <a:off x="5698601" y="3375086"/>
            <a:ext cx="5971624" cy="1022888"/>
          </a:xfrm>
          <a:prstGeom prst="roundRect">
            <a:avLst>
              <a:gd name="adj" fmla="val 50000"/>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微软雅黑" panose="020B0503020204020204" pitchFamily="82" charset="2"/>
                <a:ea typeface="微软雅黑" panose="020B0503020204020204" pitchFamily="82" charset="2"/>
              </a:rPr>
              <a:t>凡不符合党员身份的话不说，凡影响党的形象的事不做，</a:t>
            </a:r>
            <a:endParaRPr lang="zh-CN" altLang="en-US" dirty="0">
              <a:solidFill>
                <a:srgbClr val="C00000"/>
              </a:solidFill>
            </a:endParaRPr>
          </a:p>
        </p:txBody>
      </p:sp>
      <p:sp>
        <p:nvSpPr>
          <p:cNvPr id="15" name="圆角矩形 14"/>
          <p:cNvSpPr/>
          <p:nvPr/>
        </p:nvSpPr>
        <p:spPr>
          <a:xfrm>
            <a:off x="5125164" y="4645947"/>
            <a:ext cx="5971624" cy="1022888"/>
          </a:xfrm>
          <a:prstGeom prst="roundRect">
            <a:avLst>
              <a:gd name="adj" fmla="val 50000"/>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latin typeface="微软雅黑" panose="020B0503020204020204" pitchFamily="82" charset="2"/>
                <a:ea typeface="微软雅黑" panose="020B0503020204020204" pitchFamily="82" charset="2"/>
              </a:rPr>
              <a:t>立足岗位，扎根基层，一心一意为党工作，聚精会神为党发展，把自己毕生的精力和生命都奉献给党，鞠躬尽瘁，死而后已。</a:t>
            </a:r>
            <a:endParaRPr lang="zh-CN" altLang="en-US" dirty="0">
              <a:solidFill>
                <a:srgbClr val="C00000"/>
              </a:solidFill>
            </a:endParaRPr>
          </a:p>
        </p:txBody>
      </p:sp>
    </p:spTree>
    <p:extLst>
      <p:ext uri="{BB962C8B-B14F-4D97-AF65-F5344CB8AC3E}">
        <p14:creationId xmlns:p14="http://schemas.microsoft.com/office/powerpoint/2010/main" val="30776876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5"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6" dur="1000" fill="hold"/>
                                        <p:tgtEl>
                                          <p:spTgt spid="12"/>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12"/>
                                        </p:tgtEl>
                                      </p:cBhvr>
                                    </p:animEffect>
                                  </p:childTnLst>
                                </p:cTn>
                              </p:par>
                            </p:childTnLst>
                          </p:cTn>
                        </p:par>
                        <p:par>
                          <p:cTn id="21" fill="hold">
                            <p:stCondLst>
                              <p:cond delay="2500"/>
                            </p:stCondLst>
                            <p:childTnLst>
                              <p:par>
                                <p:cTn id="22" presetID="25"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27" dur="1000" fill="hold"/>
                                        <p:tgtEl>
                                          <p:spTgt spid="13"/>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3"/>
                                        </p:tgtEl>
                                      </p:cBhvr>
                                    </p:animEffect>
                                  </p:childTnLst>
                                </p:cTn>
                              </p:par>
                            </p:childTnLst>
                          </p:cTn>
                        </p:par>
                        <p:par>
                          <p:cTn id="32" fill="hold">
                            <p:stCondLst>
                              <p:cond delay="3500"/>
                            </p:stCondLst>
                            <p:childTnLst>
                              <p:par>
                                <p:cTn id="33" presetID="25"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38" dur="1000" fill="hold"/>
                                        <p:tgtEl>
                                          <p:spTgt spid="14"/>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4"/>
                                        </p:tgtEl>
                                      </p:cBhvr>
                                    </p:animEffect>
                                  </p:childTnLst>
                                </p:cTn>
                              </p:par>
                            </p:childTnLst>
                          </p:cTn>
                        </p:par>
                        <p:par>
                          <p:cTn id="43" fill="hold">
                            <p:stCondLst>
                              <p:cond delay="4500"/>
                            </p:stCondLst>
                            <p:childTnLst>
                              <p:par>
                                <p:cTn id="44" presetID="25"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49" dur="1000" fill="hold"/>
                                        <p:tgtEl>
                                          <p:spTgt spid="15"/>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9" name="椭圆 8"/>
          <p:cNvSpPr/>
          <p:nvPr/>
        </p:nvSpPr>
        <p:spPr>
          <a:xfrm>
            <a:off x="5831133" y="2704171"/>
            <a:ext cx="2296515" cy="2296515"/>
          </a:xfrm>
          <a:prstGeom prst="ellipse">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latin typeface="微软雅黑" panose="020B0503020204020204" pitchFamily="82" charset="2"/>
                <a:ea typeface="微软雅黑" panose="020B0503020204020204" pitchFamily="82" charset="2"/>
              </a:rPr>
              <a:t>一心</a:t>
            </a:r>
            <a:endParaRPr lang="en-US" altLang="zh-CN" sz="5400" b="1" dirty="0">
              <a:solidFill>
                <a:srgbClr val="C00000"/>
              </a:solidFill>
              <a:latin typeface="微软雅黑" panose="020B0503020204020204" pitchFamily="82" charset="2"/>
              <a:ea typeface="微软雅黑" panose="020B0503020204020204" pitchFamily="82" charset="2"/>
            </a:endParaRPr>
          </a:p>
          <a:p>
            <a:r>
              <a:rPr lang="zh-CN" altLang="en-US" sz="5400" b="1" dirty="0">
                <a:solidFill>
                  <a:srgbClr val="C00000"/>
                </a:solidFill>
                <a:latin typeface="微软雅黑" panose="020B0503020204020204" pitchFamily="82" charset="2"/>
                <a:ea typeface="微软雅黑" panose="020B0503020204020204" pitchFamily="82" charset="2"/>
              </a:rPr>
              <a:t>为公</a:t>
            </a:r>
          </a:p>
        </p:txBody>
      </p:sp>
      <p:sp>
        <p:nvSpPr>
          <p:cNvPr id="10" name="圆角矩形 9"/>
          <p:cNvSpPr/>
          <p:nvPr/>
        </p:nvSpPr>
        <p:spPr>
          <a:xfrm>
            <a:off x="2664706" y="2152996"/>
            <a:ext cx="3011447" cy="1172623"/>
          </a:xfrm>
          <a:prstGeom prst="roundRect">
            <a:avLst>
              <a:gd name="adj" fmla="val 2272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党员要满怀天下为公的思想，培育公而忘私的牺牲精神，</a:t>
            </a:r>
            <a:endParaRPr lang="zh-CN" altLang="en-US" dirty="0">
              <a:solidFill>
                <a:srgbClr val="C00000"/>
              </a:solidFill>
            </a:endParaRPr>
          </a:p>
        </p:txBody>
      </p:sp>
      <p:sp>
        <p:nvSpPr>
          <p:cNvPr id="11" name="圆角矩形 10"/>
          <p:cNvSpPr/>
          <p:nvPr/>
        </p:nvSpPr>
        <p:spPr>
          <a:xfrm>
            <a:off x="2629938" y="3500157"/>
            <a:ext cx="3011447" cy="2327204"/>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要舍得牺牲自己的业余时间，舍得牺牲自己的爱好兴趣，静得下心，俯得下身，无私无畏、默默无闻地勤奋工作，</a:t>
            </a:r>
            <a:endParaRPr lang="zh-CN" altLang="en-US" dirty="0">
              <a:solidFill>
                <a:srgbClr val="C00000"/>
              </a:solidFill>
            </a:endParaRPr>
          </a:p>
        </p:txBody>
      </p:sp>
      <p:sp>
        <p:nvSpPr>
          <p:cNvPr id="12" name="圆角矩形 11"/>
          <p:cNvSpPr/>
          <p:nvPr/>
        </p:nvSpPr>
        <p:spPr>
          <a:xfrm>
            <a:off x="8321586" y="2152996"/>
            <a:ext cx="3011447" cy="2327204"/>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始终保持干事创业、开拓进取的精气神，平常时候看得出来，关键时刻冲得上去</a:t>
            </a:r>
            <a:endParaRPr lang="zh-CN" altLang="en-US" dirty="0">
              <a:solidFill>
                <a:srgbClr val="C00000"/>
              </a:solidFill>
            </a:endParaRPr>
          </a:p>
        </p:txBody>
      </p:sp>
      <p:sp>
        <p:nvSpPr>
          <p:cNvPr id="13" name="圆角矩形 12"/>
          <p:cNvSpPr/>
          <p:nvPr/>
        </p:nvSpPr>
        <p:spPr>
          <a:xfrm>
            <a:off x="8321586" y="4654738"/>
            <a:ext cx="3011447" cy="1172623"/>
          </a:xfrm>
          <a:prstGeom prst="roundRect">
            <a:avLst>
              <a:gd name="adj"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82" charset="2"/>
                <a:ea typeface="微软雅黑" panose="020B0503020204020204" pitchFamily="82" charset="2"/>
              </a:rPr>
              <a:t>发扬不干好、不干出成绩就誓不罢休的韧劲，将事业进行到底。</a:t>
            </a:r>
            <a:endParaRPr lang="zh-CN" altLang="en-US" dirty="0">
              <a:solidFill>
                <a:srgbClr val="C00000"/>
              </a:solidFill>
            </a:endParaRPr>
          </a:p>
        </p:txBody>
      </p:sp>
    </p:spTree>
    <p:extLst>
      <p:ext uri="{BB962C8B-B14F-4D97-AF65-F5344CB8AC3E}">
        <p14:creationId xmlns:p14="http://schemas.microsoft.com/office/powerpoint/2010/main" val="90533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23" presetClass="entr" presetSubtype="36"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strVal val="(6*min(max(#ppt_w*#ppt_h,.3),1)-7.4)/-.7*#ppt_w"/>
                                          </p:val>
                                        </p:tav>
                                        <p:tav tm="100000">
                                          <p:val>
                                            <p:strVal val="#ppt_w"/>
                                          </p:val>
                                        </p:tav>
                                      </p:tavLst>
                                    </p:anim>
                                    <p:anim calcmode="lin" valueType="num">
                                      <p:cBhvr>
                                        <p:cTn id="38" dur="500" fill="hold"/>
                                        <p:tgtEl>
                                          <p:spTgt spid="9"/>
                                        </p:tgtEl>
                                        <p:attrNameLst>
                                          <p:attrName>ppt_h</p:attrName>
                                        </p:attrNameLst>
                                      </p:cBhvr>
                                      <p:tavLst>
                                        <p:tav tm="0">
                                          <p:val>
                                            <p:strVal val="(6*min(max(#ppt_w*#ppt_h,.3),1)-7.4)/-.7*#ppt_h"/>
                                          </p:val>
                                        </p:tav>
                                        <p:tav tm="100000">
                                          <p:val>
                                            <p:strVal val="#ppt_h"/>
                                          </p:val>
                                        </p:tav>
                                      </p:tavLst>
                                    </p:anim>
                                    <p:anim calcmode="lin" valueType="num">
                                      <p:cBhvr>
                                        <p:cTn id="39" dur="500" fill="hold"/>
                                        <p:tgtEl>
                                          <p:spTgt spid="9"/>
                                        </p:tgtEl>
                                        <p:attrNameLst>
                                          <p:attrName>ppt_x</p:attrName>
                                        </p:attrNameLst>
                                      </p:cBhvr>
                                      <p:tavLst>
                                        <p:tav tm="0">
                                          <p:val>
                                            <p:fltVal val="0.5"/>
                                          </p:val>
                                        </p:tav>
                                        <p:tav tm="100000">
                                          <p:val>
                                            <p:strVal val="#ppt_x"/>
                                          </p:val>
                                        </p:tav>
                                      </p:tavLst>
                                    </p:anim>
                                    <p:anim calcmode="lin" valueType="num">
                                      <p:cBhvr>
                                        <p:cTn id="40" dur="500" fill="hold"/>
                                        <p:tgtEl>
                                          <p:spTgt spid="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3487119" y="2065247"/>
            <a:ext cx="5601772" cy="3688596"/>
          </a:xfrm>
          <a:prstGeom prst="roundRect">
            <a:avLst>
              <a:gd name="adj" fmla="val 675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690929" y="2229069"/>
            <a:ext cx="4723456" cy="33609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bg1"/>
                </a:solidFill>
                <a:latin typeface="微软雅黑" panose="020B0503020204020204" pitchFamily="82" charset="2"/>
                <a:ea typeface="微软雅黑" panose="020B0503020204020204" pitchFamily="82" charset="2"/>
              </a:rPr>
              <a:t>要求党员树牢民本观念，忠实践行全心全意为人民服务宗旨，始终坚持群众路线，密切联系群众，摒弃“官本位”陈腐思想，舍得放下架子，把百姓当衣食父母，自觉到群众中去，与群众打成一片，把群众所盼的事一件件抓好落实，把群众所想的事一桩桩变为现实，让群众真切地感受党的阳光雨露，增强党在群众中的威信。</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grpSp>
        <p:nvGrpSpPr>
          <p:cNvPr id="5" name="组合 4"/>
          <p:cNvGrpSpPr/>
          <p:nvPr/>
        </p:nvGrpSpPr>
        <p:grpSpPr>
          <a:xfrm>
            <a:off x="8414386" y="2410182"/>
            <a:ext cx="2832218" cy="2832218"/>
            <a:chOff x="8414386" y="2410182"/>
            <a:chExt cx="2832218" cy="2832218"/>
          </a:xfrm>
        </p:grpSpPr>
        <p:sp>
          <p:nvSpPr>
            <p:cNvPr id="2" name="椭圆 1"/>
            <p:cNvSpPr/>
            <p:nvPr/>
          </p:nvSpPr>
          <p:spPr>
            <a:xfrm>
              <a:off x="8414386" y="2410182"/>
              <a:ext cx="2832218" cy="28322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682237" y="2678033"/>
              <a:ext cx="2296515" cy="2296515"/>
            </a:xfrm>
            <a:prstGeom prst="ellipse">
              <a:avLst/>
            </a:prstGeom>
            <a:noFill/>
            <a:ln w="190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rgbClr val="C00000"/>
                  </a:solidFill>
                  <a:latin typeface="微软雅黑" panose="020B0503020204020204" pitchFamily="82" charset="2"/>
                  <a:ea typeface="微软雅黑" panose="020B0503020204020204" pitchFamily="82" charset="2"/>
                </a:rPr>
                <a:t>一心</a:t>
              </a:r>
              <a:endParaRPr lang="en-US" altLang="zh-CN" sz="5400" b="1" dirty="0">
                <a:solidFill>
                  <a:srgbClr val="C00000"/>
                </a:solidFill>
                <a:latin typeface="微软雅黑" panose="020B0503020204020204" pitchFamily="82" charset="2"/>
                <a:ea typeface="微软雅黑" panose="020B0503020204020204" pitchFamily="82" charset="2"/>
              </a:endParaRPr>
            </a:p>
            <a:p>
              <a:r>
                <a:rPr lang="zh-CN" altLang="en-US" sz="5400" b="1" dirty="0">
                  <a:solidFill>
                    <a:srgbClr val="C00000"/>
                  </a:solidFill>
                  <a:latin typeface="微软雅黑" panose="020B0503020204020204" pitchFamily="82" charset="2"/>
                  <a:ea typeface="微软雅黑" panose="020B0503020204020204" pitchFamily="82" charset="2"/>
                </a:rPr>
                <a:t>为民</a:t>
              </a:r>
            </a:p>
          </p:txBody>
        </p:sp>
      </p:grpSp>
    </p:spTree>
    <p:extLst>
      <p:ext uri="{BB962C8B-B14F-4D97-AF65-F5344CB8AC3E}">
        <p14:creationId xmlns:p14="http://schemas.microsoft.com/office/powerpoint/2010/main" val="26333698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22" presetClass="entr" presetSubtype="2"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right)">
                                      <p:cBhvr>
                                        <p:cTn id="20" dur="500"/>
                                        <p:tgtEl>
                                          <p:spTgt spid="9"/>
                                        </p:tgtEl>
                                      </p:cBhvr>
                                    </p:animEffect>
                                  </p:childTnLst>
                                </p:cTn>
                              </p:par>
                            </p:childTnLst>
                          </p:cTn>
                        </p:par>
                        <p:par>
                          <p:cTn id="21" fill="hold">
                            <p:stCondLst>
                              <p:cond delay="2500"/>
                            </p:stCondLst>
                            <p:childTnLst>
                              <p:par>
                                <p:cTn id="22" presetID="2" presetClass="entr" presetSubtype="2" fill="hold" grpId="0" nodeType="afterEffect">
                                  <p:stCondLst>
                                    <p:cond delay="0"/>
                                  </p:stCondLst>
                                  <p:iterate type="lt">
                                    <p:tmPct val="10000"/>
                                  </p:iterate>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1+#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4991" y="2535401"/>
            <a:ext cx="15667177" cy="4513997"/>
          </a:xfrm>
          <a:prstGeom prst="rect">
            <a:avLst/>
          </a:prstGeom>
        </p:spPr>
      </p:pic>
      <p:sp>
        <p:nvSpPr>
          <p:cNvPr id="25" name="文本框 24"/>
          <p:cNvSpPr txBox="1"/>
          <p:nvPr/>
        </p:nvSpPr>
        <p:spPr>
          <a:xfrm>
            <a:off x="5226956" y="2863947"/>
            <a:ext cx="3057247" cy="523220"/>
          </a:xfrm>
          <a:prstGeom prst="rect">
            <a:avLst/>
          </a:prstGeom>
          <a:noFill/>
          <a:ln>
            <a:noFill/>
          </a:ln>
        </p:spPr>
        <p:txBody>
          <a:bodyPr wrap="none" rtlCol="0">
            <a:spAutoFit/>
          </a:bodyPr>
          <a:lstStyle/>
          <a:p>
            <a:r>
              <a:rPr lang="zh-CN" altLang="en-US" sz="2800" dirty="0">
                <a:solidFill>
                  <a:srgbClr val="C00000"/>
                </a:solidFill>
                <a:latin typeface="微软雅黑" panose="020B0503020204020204" pitchFamily="82" charset="2"/>
                <a:ea typeface="微软雅黑" panose="020B0503020204020204" pitchFamily="82" charset="2"/>
              </a:rPr>
              <a:t>怎样做到四讲四有</a:t>
            </a:r>
          </a:p>
        </p:txBody>
      </p:sp>
      <p:sp>
        <p:nvSpPr>
          <p:cNvPr id="26" name="矩形 25"/>
          <p:cNvSpPr/>
          <p:nvPr/>
        </p:nvSpPr>
        <p:spPr>
          <a:xfrm>
            <a:off x="4175445" y="2748067"/>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02</a:t>
            </a:r>
            <a:endParaRPr lang="zh-CN" altLang="en-US" sz="3600" b="1" dirty="0">
              <a:latin typeface="微软雅黑" panose="020B0503020204020204" pitchFamily="82" charset="2"/>
              <a:ea typeface="微软雅黑" panose="020B0503020204020204" pitchFamily="82" charset="2"/>
            </a:endParaRPr>
          </a:p>
        </p:txBody>
      </p:sp>
      <p:grpSp>
        <p:nvGrpSpPr>
          <p:cNvPr id="27" name="组合 26"/>
          <p:cNvGrpSpPr/>
          <p:nvPr/>
        </p:nvGrpSpPr>
        <p:grpSpPr>
          <a:xfrm>
            <a:off x="4871156" y="1198623"/>
            <a:ext cx="1100984" cy="1337468"/>
            <a:chOff x="6625799" y="1230923"/>
            <a:chExt cx="1392785" cy="1691946"/>
          </a:xfrm>
        </p:grpSpPr>
        <p:sp>
          <p:nvSpPr>
            <p:cNvPr id="28" name="波形 27"/>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6776820" y="1198623"/>
            <a:ext cx="1100984" cy="1337468"/>
            <a:chOff x="6625799" y="1230923"/>
            <a:chExt cx="1392785" cy="1691946"/>
          </a:xfrm>
        </p:grpSpPr>
        <p:sp>
          <p:nvSpPr>
            <p:cNvPr id="32" name="波形 31"/>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5570697" y="844145"/>
            <a:ext cx="1392785" cy="1691946"/>
            <a:chOff x="6625799" y="1230923"/>
            <a:chExt cx="1392785" cy="1691946"/>
          </a:xfrm>
        </p:grpSpPr>
        <p:sp>
          <p:nvSpPr>
            <p:cNvPr id="36" name="波形 35"/>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cxnSp>
        <p:nvCxnSpPr>
          <p:cNvPr id="41" name="直接连接符 40"/>
          <p:cNvCxnSpPr/>
          <p:nvPr/>
        </p:nvCxnSpPr>
        <p:spPr>
          <a:xfrm>
            <a:off x="3816372" y="2536091"/>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3816372" y="3675574"/>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45480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right)">
                                          <p:cBhvr>
                                            <p:cTn id="13" dur="500"/>
                                            <p:tgtEl>
                                              <p:spTgt spid="41"/>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childTnLst>
                              </p:cTn>
                            </p:par>
                            <p:par>
                              <p:cTn id="30" fill="hold">
                                <p:stCondLst>
                                  <p:cond delay="3000"/>
                                </p:stCondLst>
                                <p:childTnLst>
                                  <p:par>
                                    <p:cTn id="31" presetID="2" presetClass="entr" presetSubtype="1" fill="hold" nodeType="afterEffect" p14:presetBounceEnd="80000">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14:bounceEnd="80000">
                                          <p:cBhvr additive="base">
                                            <p:cTn id="33" dur="5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34" dur="500" fill="hold"/>
                                            <p:tgtEl>
                                              <p:spTgt spid="3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14:presetBounceEnd="80000">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14:bounceEnd="80000">
                                          <p:cBhvr additive="base">
                                            <p:cTn id="38" dur="500" fill="hold"/>
                                            <p:tgtEl>
                                              <p:spTgt spid="31"/>
                                            </p:tgtEl>
                                            <p:attrNameLst>
                                              <p:attrName>ppt_x</p:attrName>
                                            </p:attrNameLst>
                                          </p:cBhvr>
                                          <p:tavLst>
                                            <p:tav tm="0">
                                              <p:val>
                                                <p:strVal val="#ppt_x"/>
                                              </p:val>
                                            </p:tav>
                                            <p:tav tm="100000">
                                              <p:val>
                                                <p:strVal val="#ppt_x"/>
                                              </p:val>
                                            </p:tav>
                                          </p:tavLst>
                                        </p:anim>
                                        <p:anim calcmode="lin" valueType="num" p14:bounceEnd="80000">
                                          <p:cBhvr additive="base">
                                            <p:cTn id="39" dur="500" fill="hold"/>
                                            <p:tgtEl>
                                              <p:spTgt spid="31"/>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14:presetBounceEnd="80000">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14:bounceEnd="80000">
                                          <p:cBhvr additive="base">
                                            <p:cTn id="43" dur="50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44"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right)">
                                          <p:cBhvr>
                                            <p:cTn id="13" dur="500"/>
                                            <p:tgtEl>
                                              <p:spTgt spid="41"/>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childTnLst>
                              </p:cTn>
                            </p:par>
                            <p:par>
                              <p:cTn id="30" fill="hold">
                                <p:stCondLst>
                                  <p:cond delay="3000"/>
                                </p:stCondLst>
                                <p:childTnLst>
                                  <p:par>
                                    <p:cTn id="31" presetID="2" presetClass="entr" presetSubtype="1"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ppt_x"/>
                                              </p:val>
                                            </p:tav>
                                            <p:tav tm="100000">
                                              <p:val>
                                                <p:strVal val="#ppt_x"/>
                                              </p:val>
                                            </p:tav>
                                          </p:tavLst>
                                        </p:anim>
                                        <p:anim calcmode="lin" valueType="num">
                                          <p:cBhvr additive="base">
                                            <p:cTn id="34" dur="500" fill="hold"/>
                                            <p:tgtEl>
                                              <p:spTgt spid="3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fill="hold"/>
                                            <p:tgtEl>
                                              <p:spTgt spid="31"/>
                                            </p:tgtEl>
                                            <p:attrNameLst>
                                              <p:attrName>ppt_x</p:attrName>
                                            </p:attrNameLst>
                                          </p:cBhvr>
                                          <p:tavLst>
                                            <p:tav tm="0">
                                              <p:val>
                                                <p:strVal val="#ppt_x"/>
                                              </p:val>
                                            </p:tav>
                                            <p:tav tm="100000">
                                              <p:val>
                                                <p:strVal val="#ppt_x"/>
                                              </p:val>
                                            </p:tav>
                                          </p:tavLst>
                                        </p:anim>
                                        <p:anim calcmode="lin" valueType="num">
                                          <p:cBhvr additive="base">
                                            <p:cTn id="39" dur="500" fill="hold"/>
                                            <p:tgtEl>
                                              <p:spTgt spid="31"/>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223646" y="2793898"/>
            <a:ext cx="7701585" cy="3017967"/>
            <a:chOff x="2913681" y="2824894"/>
            <a:chExt cx="7701585" cy="3017967"/>
          </a:xfrm>
        </p:grpSpPr>
        <p:sp>
          <p:nvSpPr>
            <p:cNvPr id="2" name="矩形 1"/>
            <p:cNvSpPr/>
            <p:nvPr/>
          </p:nvSpPr>
          <p:spPr>
            <a:xfrm>
              <a:off x="2913681" y="3208149"/>
              <a:ext cx="7701585" cy="26347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89632" y="2824894"/>
              <a:ext cx="4949682" cy="6332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3361961" y="3706138"/>
            <a:ext cx="7280694" cy="17080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两学一做”学习教育，基础在学、关键在做。共产党员，是无上荣光的称号，是先锋模范的标志，是高尚品德的体现，是催人奋进的旗帜。做合格党员，必须对标“四讲四有”，在“做”上狠下功夫，踏踏实实、孜孜不倦，一步一脚印、一步一升华，把合格党员标准体现在方方面面。</a:t>
            </a:r>
          </a:p>
        </p:txBody>
      </p:sp>
      <p:sp>
        <p:nvSpPr>
          <p:cNvPr id="6" name="矩形 5"/>
          <p:cNvSpPr/>
          <p:nvPr/>
        </p:nvSpPr>
        <p:spPr>
          <a:xfrm>
            <a:off x="3945817" y="2069705"/>
            <a:ext cx="5885829" cy="3550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solidFill>
                <a:latin typeface="微软雅黑" panose="020B0503020204020204" pitchFamily="82" charset="2"/>
                <a:ea typeface="微软雅黑" panose="020B0503020204020204" pitchFamily="82" charset="2"/>
              </a:rPr>
              <a:t>怎样践行四讲四有 做一名合格党员</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8" name="矩形 7"/>
          <p:cNvSpPr/>
          <p:nvPr/>
        </p:nvSpPr>
        <p:spPr>
          <a:xfrm>
            <a:off x="4396840" y="2654303"/>
            <a:ext cx="5675890" cy="9258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b="1" dirty="0">
                <a:solidFill>
                  <a:srgbClr val="C00000"/>
                </a:solidFill>
                <a:latin typeface="微软雅黑" panose="020B0503020204020204" pitchFamily="82" charset="2"/>
                <a:ea typeface="微软雅黑" panose="020B0503020204020204" pitchFamily="82" charset="2"/>
              </a:rPr>
              <a:t>【</a:t>
            </a:r>
            <a:r>
              <a:rPr lang="zh-CN" altLang="en-US" sz="4000" b="1" dirty="0">
                <a:solidFill>
                  <a:srgbClr val="C00000"/>
                </a:solidFill>
                <a:latin typeface="微软雅黑" panose="020B0503020204020204" pitchFamily="82" charset="2"/>
                <a:ea typeface="微软雅黑" panose="020B0503020204020204" pitchFamily="82" charset="2"/>
              </a:rPr>
              <a:t>基础在学 关键在做</a:t>
            </a:r>
            <a:r>
              <a:rPr lang="en-US" altLang="zh-CN" sz="4000" b="1" dirty="0">
                <a:solidFill>
                  <a:srgbClr val="C00000"/>
                </a:solidFill>
                <a:latin typeface="微软雅黑" panose="020B0503020204020204" pitchFamily="82" charset="2"/>
                <a:ea typeface="微软雅黑" panose="020B0503020204020204" pitchFamily="82" charset="2"/>
              </a:rPr>
              <a:t>】</a:t>
            </a:r>
            <a:endParaRPr lang="zh-CN" altLang="en-US" sz="4000" b="1" dirty="0">
              <a:solidFill>
                <a:srgbClr val="C00000"/>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20944679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2000"/>
                            </p:stCondLst>
                            <p:childTnLst>
                              <p:par>
                                <p:cTn id="15" presetID="47"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21" presetClass="entr" presetSubtype="1"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heel(1)">
                                      <p:cBhvr>
                                        <p:cTn id="23" dur="2000"/>
                                        <p:tgtEl>
                                          <p:spTgt spid="10"/>
                                        </p:tgtEl>
                                      </p:cBhvr>
                                    </p:animEffect>
                                  </p:childTnLst>
                                </p:cTn>
                              </p:par>
                            </p:childTnLst>
                          </p:cTn>
                        </p:par>
                        <p:par>
                          <p:cTn id="24" fill="hold">
                            <p:stCondLst>
                              <p:cond delay="5000"/>
                            </p:stCondLst>
                            <p:childTnLst>
                              <p:par>
                                <p:cTn id="25" presetID="14" presetClass="entr" presetSubtype="1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162679" y="4784187"/>
            <a:ext cx="7280694" cy="965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以实际行动维护党中央的权威。要牢固树立“四个看齐”意识，在思想上政治上行动上同党中央和省、市委保持高度一致，以“马上就办、办就办好”的态度抓好贯彻落实，确保令行禁止、政令畅通。</a:t>
            </a:r>
          </a:p>
        </p:txBody>
      </p:sp>
      <p:sp>
        <p:nvSpPr>
          <p:cNvPr id="3" name="矩形 2"/>
          <p:cNvSpPr/>
          <p:nvPr/>
        </p:nvSpPr>
        <p:spPr>
          <a:xfrm>
            <a:off x="3105829" y="1783456"/>
            <a:ext cx="5885829" cy="9214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solidFill>
                <a:latin typeface="微软雅黑" panose="020B0503020204020204" pitchFamily="82" charset="2"/>
                <a:ea typeface="微软雅黑" panose="020B0503020204020204" pitchFamily="82" charset="2"/>
              </a:rPr>
              <a:t>进一步坚定“三个自信”，做到</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6" name="矩形 5"/>
          <p:cNvSpPr/>
          <p:nvPr/>
        </p:nvSpPr>
        <p:spPr>
          <a:xfrm>
            <a:off x="3778262" y="2844407"/>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82" charset="2"/>
                <a:ea typeface="微软雅黑" panose="020B0503020204020204" pitchFamily="82" charset="2"/>
              </a:rPr>
              <a:t>在党爱党</a:t>
            </a:r>
          </a:p>
        </p:txBody>
      </p:sp>
      <p:sp>
        <p:nvSpPr>
          <p:cNvPr id="7" name="矩形 6"/>
          <p:cNvSpPr/>
          <p:nvPr/>
        </p:nvSpPr>
        <p:spPr>
          <a:xfrm>
            <a:off x="6131052" y="2844407"/>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82" charset="2"/>
                <a:ea typeface="微软雅黑" panose="020B0503020204020204" pitchFamily="82" charset="2"/>
              </a:rPr>
              <a:t>在党为党</a:t>
            </a:r>
          </a:p>
        </p:txBody>
      </p:sp>
      <p:sp>
        <p:nvSpPr>
          <p:cNvPr id="8" name="矩形 7"/>
          <p:cNvSpPr/>
          <p:nvPr/>
        </p:nvSpPr>
        <p:spPr>
          <a:xfrm>
            <a:off x="8470829" y="2844407"/>
            <a:ext cx="1343948" cy="1297655"/>
          </a:xfrm>
          <a:prstGeom prst="rect">
            <a:avLst/>
          </a:prstGeom>
          <a:solidFill>
            <a:srgbClr val="C00000"/>
          </a:solidFill>
          <a:ln w="12700"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bg1"/>
                </a:solidFill>
                <a:latin typeface="微软雅黑" panose="020B0503020204020204" pitchFamily="82" charset="2"/>
                <a:ea typeface="微软雅黑" panose="020B0503020204020204" pitchFamily="82" charset="2"/>
              </a:rPr>
              <a:t>在党护党</a:t>
            </a:r>
          </a:p>
        </p:txBody>
      </p:sp>
      <p:sp>
        <p:nvSpPr>
          <p:cNvPr id="9" name="燕尾形 8"/>
          <p:cNvSpPr/>
          <p:nvPr/>
        </p:nvSpPr>
        <p:spPr>
          <a:xfrm>
            <a:off x="5433193" y="319206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7757939" y="319206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1" name="直接连接符 10"/>
          <p:cNvCxnSpPr/>
          <p:nvPr/>
        </p:nvCxnSpPr>
        <p:spPr>
          <a:xfrm>
            <a:off x="3254644" y="4442747"/>
            <a:ext cx="714471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78348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4000"/>
                            </p:stCondLst>
                            <p:childTnLst>
                              <p:par>
                                <p:cTn id="35" presetID="16" presetClass="entr" presetSubtype="21"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par>
                          <p:cTn id="38" fill="hold">
                            <p:stCondLst>
                              <p:cond delay="4500"/>
                            </p:stCondLst>
                            <p:childTnLst>
                              <p:par>
                                <p:cTn id="39" presetID="47"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6" grpId="0" animBg="1"/>
      <p:bldP spid="7" grpId="0" animBg="1"/>
      <p:bldP spid="8"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69420" y="2898475"/>
            <a:ext cx="3681391" cy="275182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594822" y="2824894"/>
            <a:ext cx="4355024" cy="29123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政治纪律和政治规矩，是党发展壮大的重要法宝，是全面从严治党的关键所在，也是新形势下治国理政的客观需要。要坚持把纪律和规矩挺在前面，自觉将党章党规和系列讲话作为必须遵守的行为准则和规范，知敬畏、明底线、守规矩，不越雷池一步，不碰红线一下。</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6" name="矩形 5"/>
          <p:cNvSpPr/>
          <p:nvPr/>
        </p:nvSpPr>
        <p:spPr>
          <a:xfrm>
            <a:off x="2552199" y="2068623"/>
            <a:ext cx="5864911" cy="6400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C00000"/>
                </a:solidFill>
                <a:latin typeface="微软雅黑" panose="020B0503020204020204" pitchFamily="82" charset="2"/>
                <a:ea typeface="微软雅黑" panose="020B0503020204020204" pitchFamily="82" charset="2"/>
              </a:rPr>
              <a:t>不越雷池一步，不碰红线一下</a:t>
            </a:r>
          </a:p>
        </p:txBody>
      </p:sp>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913431" y="3026006"/>
            <a:ext cx="3393369" cy="2510117"/>
          </a:xfrm>
          <a:prstGeom prst="rect">
            <a:avLst/>
          </a:prstGeom>
          <a:ln>
            <a:noFill/>
          </a:ln>
        </p:spPr>
      </p:pic>
    </p:spTree>
    <p:extLst>
      <p:ext uri="{BB962C8B-B14F-4D97-AF65-F5344CB8AC3E}">
        <p14:creationId xmlns:p14="http://schemas.microsoft.com/office/powerpoint/2010/main" val="30646200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fade">
                                      <p:cBhvr>
                                        <p:cTn id="25" dur="1000"/>
                                        <p:tgtEl>
                                          <p:spTgt spid="4">
                                            <p:txEl>
                                              <p:pRg st="0" end="0"/>
                                            </p:txEl>
                                          </p:spTgt>
                                        </p:tgtEl>
                                      </p:cBhvr>
                                    </p:animEffect>
                                    <p:anim calcmode="lin" valueType="num">
                                      <p:cBhvr>
                                        <p:cTn id="2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67376" y="5125651"/>
            <a:ext cx="7082286" cy="9591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solidFill>
                  <a:schemeClr val="tx1"/>
                </a:solidFill>
                <a:latin typeface="微软雅黑" panose="020B0503020204020204" pitchFamily="82" charset="2"/>
                <a:ea typeface="微软雅黑" panose="020B0503020204020204" pitchFamily="82" charset="2"/>
              </a:rPr>
              <a:t>党的光荣传统和优良作风，是党成就过去、把握现在、赢得未来的独特政治优势和巨大精神动力。要坚守共产党人精神追求，弘扬中华民族传统美德，自觉践行社会主义核心价值观，带头加强道德修养，带头树立良好家风，自觉投身文明创建、走访入户等工作一线，用日常言行带动全民行动，为打造“山水诗乡、多彩某某”凝聚强大合力。</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6" name="椭圆 5"/>
          <p:cNvSpPr/>
          <p:nvPr/>
        </p:nvSpPr>
        <p:spPr>
          <a:xfrm>
            <a:off x="4361124" y="1643235"/>
            <a:ext cx="3372880" cy="33728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008519" y="1949449"/>
            <a:ext cx="2760453" cy="276045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89366" y="2939791"/>
            <a:ext cx="1992701"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82" charset="2"/>
                <a:ea typeface="微软雅黑" panose="020B0503020204020204" pitchFamily="82" charset="2"/>
              </a:rPr>
              <a:t>自觉践行</a:t>
            </a:r>
            <a:endParaRPr lang="en-US" altLang="zh-CN" sz="28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社会主义</a:t>
            </a:r>
            <a:endParaRPr lang="en-US" altLang="zh-CN" sz="28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核心价值观</a:t>
            </a:r>
          </a:p>
        </p:txBody>
      </p:sp>
      <p:sp>
        <p:nvSpPr>
          <p:cNvPr id="9" name="矩形 8"/>
          <p:cNvSpPr/>
          <p:nvPr/>
        </p:nvSpPr>
        <p:spPr>
          <a:xfrm>
            <a:off x="7802723" y="2939791"/>
            <a:ext cx="1992701"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自觉投身</a:t>
            </a:r>
            <a:endParaRPr lang="en-US" altLang="zh-CN" sz="28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工作一线</a:t>
            </a:r>
          </a:p>
        </p:txBody>
      </p:sp>
      <p:sp>
        <p:nvSpPr>
          <p:cNvPr id="13" name="任意多边形 12"/>
          <p:cNvSpPr/>
          <p:nvPr/>
        </p:nvSpPr>
        <p:spPr>
          <a:xfrm>
            <a:off x="7008519" y="2350659"/>
            <a:ext cx="722637" cy="1958035"/>
          </a:xfrm>
          <a:custGeom>
            <a:avLst/>
            <a:gdLst>
              <a:gd name="connsiteX0" fmla="*/ 407615 w 722637"/>
              <a:gd name="connsiteY0" fmla="*/ 0 h 1958035"/>
              <a:gd name="connsiteX1" fmla="*/ 434620 w 722637"/>
              <a:gd name="connsiteY1" fmla="*/ 36113 h 1958035"/>
              <a:gd name="connsiteX2" fmla="*/ 722637 w 722637"/>
              <a:gd name="connsiteY2" fmla="*/ 979017 h 1958035"/>
              <a:gd name="connsiteX3" fmla="*/ 434620 w 722637"/>
              <a:gd name="connsiteY3" fmla="*/ 1921922 h 1958035"/>
              <a:gd name="connsiteX4" fmla="*/ 407614 w 722637"/>
              <a:gd name="connsiteY4" fmla="*/ 1958035 h 1958035"/>
              <a:gd name="connsiteX5" fmla="*/ 404259 w 722637"/>
              <a:gd name="connsiteY5" fmla="*/ 1954986 h 1958035"/>
              <a:gd name="connsiteX6" fmla="*/ 0 w 722637"/>
              <a:gd name="connsiteY6" fmla="*/ 979018 h 1958035"/>
              <a:gd name="connsiteX7" fmla="*/ 404259 w 722637"/>
              <a:gd name="connsiteY7" fmla="*/ 3050 h 195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637" h="1958035">
                <a:moveTo>
                  <a:pt x="407615" y="0"/>
                </a:moveTo>
                <a:lnTo>
                  <a:pt x="434620" y="36113"/>
                </a:lnTo>
                <a:cubicBezTo>
                  <a:pt x="616459" y="305270"/>
                  <a:pt x="722637" y="629744"/>
                  <a:pt x="722637" y="979017"/>
                </a:cubicBezTo>
                <a:cubicBezTo>
                  <a:pt x="722637" y="1328290"/>
                  <a:pt x="616459" y="1652764"/>
                  <a:pt x="434620" y="1921922"/>
                </a:cubicBezTo>
                <a:lnTo>
                  <a:pt x="407614" y="1958035"/>
                </a:lnTo>
                <a:lnTo>
                  <a:pt x="404259" y="1954986"/>
                </a:lnTo>
                <a:cubicBezTo>
                  <a:pt x="154488" y="1705214"/>
                  <a:pt x="0" y="1360157"/>
                  <a:pt x="0" y="979018"/>
                </a:cubicBezTo>
                <a:cubicBezTo>
                  <a:pt x="0" y="597879"/>
                  <a:pt x="154488" y="252822"/>
                  <a:pt x="404259" y="305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25859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6*min(max(#ppt_w*#ppt_h,.3),1)-7.4)/-.7*#ppt_w"/>
                                          </p:val>
                                        </p:tav>
                                        <p:tav tm="100000">
                                          <p:val>
                                            <p:strVal val="#ppt_w"/>
                                          </p:val>
                                        </p:tav>
                                      </p:tavLst>
                                    </p:anim>
                                    <p:anim calcmode="lin" valueType="num">
                                      <p:cBhvr>
                                        <p:cTn id="14" dur="500" fill="hold"/>
                                        <p:tgtEl>
                                          <p:spTgt spid="6"/>
                                        </p:tgtEl>
                                        <p:attrNameLst>
                                          <p:attrName>ppt_h</p:attrName>
                                        </p:attrNameLst>
                                      </p:cBhvr>
                                      <p:tavLst>
                                        <p:tav tm="0">
                                          <p:val>
                                            <p:strVal val="(6*min(max(#ppt_w*#ppt_h,.3),1)-7.4)/-.7*#ppt_h"/>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23" presetClass="entr" presetSubtype="3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strVal val="(6*min(max(#ppt_w*#ppt_h,.3),1)-7.4)/-.7*#ppt_w"/>
                                          </p:val>
                                        </p:tav>
                                        <p:tav tm="100000">
                                          <p:val>
                                            <p:strVal val="#ppt_w"/>
                                          </p:val>
                                        </p:tav>
                                      </p:tavLst>
                                    </p:anim>
                                    <p:anim calcmode="lin" valueType="num">
                                      <p:cBhvr>
                                        <p:cTn id="21" dur="500" fill="hold"/>
                                        <p:tgtEl>
                                          <p:spTgt spid="7"/>
                                        </p:tgtEl>
                                        <p:attrNameLst>
                                          <p:attrName>ppt_h</p:attrName>
                                        </p:attrNameLst>
                                      </p:cBhvr>
                                      <p:tavLst>
                                        <p:tav tm="0">
                                          <p:val>
                                            <p:strVal val="(6*min(max(#ppt_w*#ppt_h,.3),1)-7.4)/-.7*#ppt_h"/>
                                          </p:val>
                                        </p:tav>
                                        <p:tav tm="100000">
                                          <p:val>
                                            <p:strVal val="#ppt_h"/>
                                          </p:val>
                                        </p:tav>
                                      </p:tavLst>
                                    </p:anim>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7"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0"/>
                                        <p:tgtEl>
                                          <p:spTgt spid="4"/>
                                        </p:tgtEl>
                                      </p:cBhvr>
                                    </p:animEffect>
                                    <p:anim calcmode="lin" valueType="num">
                                      <p:cBhvr>
                                        <p:cTn id="44" dur="1000" fill="hold"/>
                                        <p:tgtEl>
                                          <p:spTgt spid="4"/>
                                        </p:tgtEl>
                                        <p:attrNameLst>
                                          <p:attrName>ppt_x</p:attrName>
                                        </p:attrNameLst>
                                      </p:cBhvr>
                                      <p:tavLst>
                                        <p:tav tm="0">
                                          <p:val>
                                            <p:strVal val="#ppt_x"/>
                                          </p:val>
                                        </p:tav>
                                        <p:tav tm="100000">
                                          <p:val>
                                            <p:strVal val="#ppt_x"/>
                                          </p:val>
                                        </p:tav>
                                      </p:tavLst>
                                    </p:anim>
                                    <p:anim calcmode="lin" valueType="num">
                                      <p:cBhvr>
                                        <p:cTn id="4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8" grpId="0"/>
      <p:bldP spid="9" grpId="0"/>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5" name="矩形 4"/>
          <p:cNvSpPr/>
          <p:nvPr/>
        </p:nvSpPr>
        <p:spPr>
          <a:xfrm>
            <a:off x="3252033" y="2182069"/>
            <a:ext cx="5053617" cy="642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rgbClr val="FF0000"/>
                </a:solidFill>
                <a:latin typeface="微软雅黑" panose="020B0503020204020204" pitchFamily="82" charset="2"/>
                <a:ea typeface="微软雅黑" panose="020B0503020204020204" pitchFamily="82" charset="2"/>
              </a:rPr>
              <a:t>始终坚持立足岗位、履职尽责</a:t>
            </a:r>
          </a:p>
        </p:txBody>
      </p:sp>
      <p:sp>
        <p:nvSpPr>
          <p:cNvPr id="6" name="矩形 5"/>
          <p:cNvSpPr/>
          <p:nvPr/>
        </p:nvSpPr>
        <p:spPr>
          <a:xfrm>
            <a:off x="3303916" y="2967487"/>
            <a:ext cx="7125419" cy="276974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443932" y="3120330"/>
            <a:ext cx="3873260" cy="28367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扎实做好本地区本部门本单位重点工作与改革发展稳定各项工作，真正做到平常时候看得出来，关键时刻站得出来、危难关头豁得出来。要充分展示各级党组织和党员的力量，引导广大干部群众见贤思齐、干事创业，为全市经济社会持续健康发展和“十三五”良好开局作出应有的贡献。</a:t>
            </a:r>
          </a:p>
          <a:p>
            <a:r>
              <a:rPr lang="zh-CN" altLang="en-US" dirty="0">
                <a:solidFill>
                  <a:schemeClr val="bg1"/>
                </a:solidFill>
                <a:latin typeface="微软雅黑" panose="020B0503020204020204" pitchFamily="82" charset="2"/>
                <a:ea typeface="微软雅黑" panose="020B0503020204020204" pitchFamily="82" charset="2"/>
              </a:rPr>
              <a:t/>
            </a:r>
            <a:br>
              <a:rPr lang="zh-CN" altLang="en-US" dirty="0">
                <a:solidFill>
                  <a:schemeClr val="bg1"/>
                </a:solidFill>
                <a:latin typeface="微软雅黑" panose="020B0503020204020204" pitchFamily="82" charset="2"/>
                <a:ea typeface="微软雅黑" panose="020B0503020204020204" pitchFamily="82" charset="2"/>
              </a:rPr>
            </a:br>
            <a:endParaRPr lang="zh-CN" altLang="en-US" dirty="0">
              <a:solidFill>
                <a:schemeClr val="bg1"/>
              </a:solidFill>
              <a:latin typeface="微软雅黑" panose="020B0503020204020204" pitchFamily="82" charset="2"/>
              <a:ea typeface="微软雅黑" panose="020B0503020204020204" pitchFamily="82" charset="2"/>
            </a:endParaRPr>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398808" y="3062712"/>
            <a:ext cx="3006248" cy="2579297"/>
          </a:xfrm>
          <a:prstGeom prst="rect">
            <a:avLst/>
          </a:prstGeom>
        </p:spPr>
      </p:pic>
    </p:spTree>
    <p:extLst>
      <p:ext uri="{BB962C8B-B14F-4D97-AF65-F5344CB8AC3E}">
        <p14:creationId xmlns:p14="http://schemas.microsoft.com/office/powerpoint/2010/main" val="8418795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par>
                          <p:cTn id="18" fill="hold">
                            <p:stCondLst>
                              <p:cond delay="2500"/>
                            </p:stCondLst>
                            <p:childTnLst>
                              <p:par>
                                <p:cTn id="19" presetID="14" presetClass="entr" presetSubtype="1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randombar(horizontal)">
                                      <p:cBhvr>
                                        <p:cTn id="21" dur="500"/>
                                        <p:tgtEl>
                                          <p:spTgt spid="2"/>
                                        </p:tgtEl>
                                      </p:cBhvr>
                                    </p:animEffect>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4991" y="2535401"/>
            <a:ext cx="15667177" cy="4513997"/>
          </a:xfrm>
          <a:prstGeom prst="rect">
            <a:avLst/>
          </a:prstGeom>
        </p:spPr>
      </p:pic>
      <p:sp>
        <p:nvSpPr>
          <p:cNvPr id="25" name="文本框 24"/>
          <p:cNvSpPr txBox="1"/>
          <p:nvPr/>
        </p:nvSpPr>
        <p:spPr>
          <a:xfrm>
            <a:off x="4037889" y="2863947"/>
            <a:ext cx="4852610" cy="523220"/>
          </a:xfrm>
          <a:prstGeom prst="rect">
            <a:avLst/>
          </a:prstGeom>
          <a:noFill/>
          <a:ln>
            <a:noFill/>
          </a:ln>
        </p:spPr>
        <p:txBody>
          <a:bodyPr wrap="none" rtlCol="0">
            <a:spAutoFit/>
          </a:bodyPr>
          <a:lstStyle/>
          <a:p>
            <a:r>
              <a:rPr lang="zh-CN" altLang="en-US" sz="2800" dirty="0">
                <a:solidFill>
                  <a:srgbClr val="C00000"/>
                </a:solidFill>
                <a:latin typeface="微软雅黑" panose="020B0503020204020204" pitchFamily="82" charset="2"/>
                <a:ea typeface="微软雅黑" panose="020B0503020204020204" pitchFamily="82" charset="2"/>
              </a:rPr>
              <a:t>总书记论如何做一个合格党员</a:t>
            </a:r>
          </a:p>
        </p:txBody>
      </p:sp>
      <p:sp>
        <p:nvSpPr>
          <p:cNvPr id="26" name="矩形 25"/>
          <p:cNvSpPr/>
          <p:nvPr/>
        </p:nvSpPr>
        <p:spPr>
          <a:xfrm>
            <a:off x="2986378" y="2748067"/>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03</a:t>
            </a:r>
            <a:endParaRPr lang="zh-CN" altLang="en-US" sz="3600" b="1" dirty="0">
              <a:latin typeface="微软雅黑" panose="020B0503020204020204" pitchFamily="82" charset="2"/>
              <a:ea typeface="微软雅黑" panose="020B0503020204020204" pitchFamily="82" charset="2"/>
            </a:endParaRPr>
          </a:p>
        </p:txBody>
      </p:sp>
      <p:grpSp>
        <p:nvGrpSpPr>
          <p:cNvPr id="27" name="组合 26"/>
          <p:cNvGrpSpPr/>
          <p:nvPr/>
        </p:nvGrpSpPr>
        <p:grpSpPr>
          <a:xfrm>
            <a:off x="4871156" y="1198623"/>
            <a:ext cx="1100984" cy="1337468"/>
            <a:chOff x="6625799" y="1230923"/>
            <a:chExt cx="1392785" cy="1691946"/>
          </a:xfrm>
        </p:grpSpPr>
        <p:sp>
          <p:nvSpPr>
            <p:cNvPr id="28" name="波形 27"/>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6776820" y="1198623"/>
            <a:ext cx="1100984" cy="1337468"/>
            <a:chOff x="6625799" y="1230923"/>
            <a:chExt cx="1392785" cy="1691946"/>
          </a:xfrm>
        </p:grpSpPr>
        <p:sp>
          <p:nvSpPr>
            <p:cNvPr id="32" name="波形 31"/>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5570697" y="844145"/>
            <a:ext cx="1392785" cy="1691946"/>
            <a:chOff x="6625799" y="1230923"/>
            <a:chExt cx="1392785" cy="1691946"/>
          </a:xfrm>
        </p:grpSpPr>
        <p:sp>
          <p:nvSpPr>
            <p:cNvPr id="36" name="波形 35"/>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cxnSp>
        <p:nvCxnSpPr>
          <p:cNvPr id="41" name="直接连接符 40"/>
          <p:cNvCxnSpPr/>
          <p:nvPr/>
        </p:nvCxnSpPr>
        <p:spPr>
          <a:xfrm>
            <a:off x="2986378" y="2536091"/>
            <a:ext cx="579186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2986378" y="3675574"/>
            <a:ext cx="579186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42676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right)">
                                          <p:cBhvr>
                                            <p:cTn id="17" dur="500"/>
                                            <p:tgtEl>
                                              <p:spTgt spid="41"/>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childTnLst>
                              </p:cTn>
                            </p:par>
                            <p:par>
                              <p:cTn id="30" fill="hold">
                                <p:stCondLst>
                                  <p:cond delay="3000"/>
                                </p:stCondLst>
                                <p:childTnLst>
                                  <p:par>
                                    <p:cTn id="31" presetID="2" presetClass="entr" presetSubtype="1" fill="hold" nodeType="afterEffect" p14:presetBounceEnd="80000">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14:bounceEnd="80000">
                                          <p:cBhvr additive="base">
                                            <p:cTn id="33" dur="5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34" dur="500" fill="hold"/>
                                            <p:tgtEl>
                                              <p:spTgt spid="3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14:presetBounceEnd="80000">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14:bounceEnd="80000">
                                          <p:cBhvr additive="base">
                                            <p:cTn id="38" dur="50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39" dur="500" fill="hold"/>
                                            <p:tgtEl>
                                              <p:spTgt spid="27"/>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14:presetBounceEnd="80000">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14:bounceEnd="80000">
                                          <p:cBhvr additive="base">
                                            <p:cTn id="43" dur="500" fill="hold"/>
                                            <p:tgtEl>
                                              <p:spTgt spid="31"/>
                                            </p:tgtEl>
                                            <p:attrNameLst>
                                              <p:attrName>ppt_x</p:attrName>
                                            </p:attrNameLst>
                                          </p:cBhvr>
                                          <p:tavLst>
                                            <p:tav tm="0">
                                              <p:val>
                                                <p:strVal val="#ppt_x"/>
                                              </p:val>
                                            </p:tav>
                                            <p:tav tm="100000">
                                              <p:val>
                                                <p:strVal val="#ppt_x"/>
                                              </p:val>
                                            </p:tav>
                                          </p:tavLst>
                                        </p:anim>
                                        <p:anim calcmode="lin" valueType="num" p14:bounceEnd="80000">
                                          <p:cBhvr additive="base">
                                            <p:cTn id="44"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right)">
                                          <p:cBhvr>
                                            <p:cTn id="17" dur="500"/>
                                            <p:tgtEl>
                                              <p:spTgt spid="41"/>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childTnLst>
                              </p:cTn>
                            </p:par>
                            <p:par>
                              <p:cTn id="30" fill="hold">
                                <p:stCondLst>
                                  <p:cond delay="3000"/>
                                </p:stCondLst>
                                <p:childTnLst>
                                  <p:par>
                                    <p:cTn id="31" presetID="2" presetClass="entr" presetSubtype="1"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ppt_x"/>
                                              </p:val>
                                            </p:tav>
                                            <p:tav tm="100000">
                                              <p:val>
                                                <p:strVal val="#ppt_x"/>
                                              </p:val>
                                            </p:tav>
                                          </p:tavLst>
                                        </p:anim>
                                        <p:anim calcmode="lin" valueType="num">
                                          <p:cBhvr additive="base">
                                            <p:cTn id="34" dur="500" fill="hold"/>
                                            <p:tgtEl>
                                              <p:spTgt spid="3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1"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327948" y="2007118"/>
            <a:ext cx="3057247" cy="523220"/>
          </a:xfrm>
          <a:prstGeom prst="rect">
            <a:avLst/>
          </a:prstGeom>
          <a:noFill/>
          <a:ln>
            <a:noFill/>
          </a:ln>
        </p:spPr>
        <p:txBody>
          <a:bodyPr wrap="none" rtlCol="0">
            <a:spAutoFit/>
          </a:bodyPr>
          <a:lstStyle/>
          <a:p>
            <a:r>
              <a:rPr lang="zh-CN" altLang="en-US" sz="2800" dirty="0">
                <a:latin typeface="微软雅黑" panose="020B0503020204020204" pitchFamily="82" charset="2"/>
                <a:ea typeface="微软雅黑" panose="020B0503020204020204" pitchFamily="82" charset="2"/>
              </a:rPr>
              <a:t>四讲四有详细阐述</a:t>
            </a:r>
          </a:p>
        </p:txBody>
      </p:sp>
      <p:sp>
        <p:nvSpPr>
          <p:cNvPr id="6" name="矩形 5"/>
          <p:cNvSpPr/>
          <p:nvPr/>
        </p:nvSpPr>
        <p:spPr>
          <a:xfrm>
            <a:off x="4378036" y="1891238"/>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01</a:t>
            </a:r>
            <a:endParaRPr lang="zh-CN" altLang="en-US" sz="3600" b="1" dirty="0">
              <a:latin typeface="微软雅黑" panose="020B0503020204020204" pitchFamily="82" charset="2"/>
              <a:ea typeface="微软雅黑" panose="020B0503020204020204" pitchFamily="82" charset="2"/>
            </a:endParaRPr>
          </a:p>
        </p:txBody>
      </p:sp>
      <p:sp>
        <p:nvSpPr>
          <p:cNvPr id="7" name="矩形 6"/>
          <p:cNvSpPr/>
          <p:nvPr/>
        </p:nvSpPr>
        <p:spPr>
          <a:xfrm>
            <a:off x="4378036" y="3096583"/>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02</a:t>
            </a:r>
            <a:endParaRPr lang="zh-CN" altLang="en-US" sz="3600" b="1" dirty="0">
              <a:latin typeface="微软雅黑" panose="020B0503020204020204" pitchFamily="82" charset="2"/>
              <a:ea typeface="微软雅黑" panose="020B0503020204020204" pitchFamily="82" charset="2"/>
            </a:endParaRPr>
          </a:p>
        </p:txBody>
      </p:sp>
      <p:sp>
        <p:nvSpPr>
          <p:cNvPr id="8" name="矩形 7"/>
          <p:cNvSpPr/>
          <p:nvPr/>
        </p:nvSpPr>
        <p:spPr>
          <a:xfrm>
            <a:off x="4378036" y="4288074"/>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03</a:t>
            </a:r>
            <a:endParaRPr lang="zh-CN" altLang="en-US" sz="3600" b="1" dirty="0">
              <a:latin typeface="微软雅黑" panose="020B0503020204020204" pitchFamily="82" charset="2"/>
              <a:ea typeface="微软雅黑" panose="020B0503020204020204" pitchFamily="82" charset="2"/>
            </a:endParaRPr>
          </a:p>
        </p:txBody>
      </p:sp>
      <p:sp>
        <p:nvSpPr>
          <p:cNvPr id="9" name="文本框 8"/>
          <p:cNvSpPr txBox="1"/>
          <p:nvPr/>
        </p:nvSpPr>
        <p:spPr>
          <a:xfrm>
            <a:off x="5327948" y="3212463"/>
            <a:ext cx="3416320" cy="523220"/>
          </a:xfrm>
          <a:prstGeom prst="rect">
            <a:avLst/>
          </a:prstGeom>
          <a:noFill/>
          <a:ln>
            <a:noFill/>
          </a:ln>
        </p:spPr>
        <p:txBody>
          <a:bodyPr wrap="square" rtlCol="0">
            <a:spAutoFit/>
          </a:bodyPr>
          <a:lstStyle/>
          <a:p>
            <a:r>
              <a:rPr lang="zh-CN" altLang="en-US" sz="2800" dirty="0">
                <a:latin typeface="微软雅黑" panose="020B0503020204020204" pitchFamily="82" charset="2"/>
                <a:ea typeface="微软雅黑" panose="020B0503020204020204" pitchFamily="82" charset="2"/>
              </a:rPr>
              <a:t>怎样做到四讲四有</a:t>
            </a:r>
          </a:p>
        </p:txBody>
      </p:sp>
      <p:sp>
        <p:nvSpPr>
          <p:cNvPr id="10" name="文本框 9"/>
          <p:cNvSpPr txBox="1"/>
          <p:nvPr/>
        </p:nvSpPr>
        <p:spPr>
          <a:xfrm>
            <a:off x="5327948" y="4417808"/>
            <a:ext cx="4852610" cy="523220"/>
          </a:xfrm>
          <a:prstGeom prst="rect">
            <a:avLst/>
          </a:prstGeom>
          <a:noFill/>
          <a:ln>
            <a:noFill/>
          </a:ln>
        </p:spPr>
        <p:txBody>
          <a:bodyPr wrap="none" rtlCol="0">
            <a:spAutoFit/>
          </a:bodyPr>
          <a:lstStyle/>
          <a:p>
            <a:r>
              <a:rPr lang="zh-CN" altLang="en-US" sz="2800" dirty="0">
                <a:latin typeface="微软雅黑" panose="020B0503020204020204" pitchFamily="82" charset="2"/>
                <a:ea typeface="微软雅黑" panose="020B0503020204020204" pitchFamily="82" charset="2"/>
              </a:rPr>
              <a:t>总书记论如何做一个合格党员</a:t>
            </a:r>
          </a:p>
        </p:txBody>
      </p:sp>
      <p:sp>
        <p:nvSpPr>
          <p:cNvPr id="11" name="矩形 10"/>
          <p:cNvSpPr/>
          <p:nvPr/>
        </p:nvSpPr>
        <p:spPr>
          <a:xfrm>
            <a:off x="1" y="2646220"/>
            <a:ext cx="4223530" cy="239683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859089" y="3694533"/>
            <a:ext cx="2441694" cy="1446550"/>
          </a:xfrm>
          <a:prstGeom prst="rect">
            <a:avLst/>
          </a:prstGeom>
          <a:noFill/>
        </p:spPr>
        <p:txBody>
          <a:bodyPr wrap="none" rtlCol="0">
            <a:spAutoFit/>
          </a:bodyPr>
          <a:lstStyle/>
          <a:p>
            <a:r>
              <a:rPr lang="zh-CN" altLang="en-US" sz="8800" dirty="0">
                <a:solidFill>
                  <a:schemeClr val="bg1"/>
                </a:solidFill>
                <a:latin typeface="微软雅黑" panose="020B0503020204020204" pitchFamily="82" charset="2"/>
                <a:ea typeface="微软雅黑" panose="020B0503020204020204" pitchFamily="82" charset="2"/>
              </a:rPr>
              <a:t>目录</a:t>
            </a:r>
          </a:p>
        </p:txBody>
      </p:sp>
      <p:grpSp>
        <p:nvGrpSpPr>
          <p:cNvPr id="16" name="组合 15"/>
          <p:cNvGrpSpPr/>
          <p:nvPr/>
        </p:nvGrpSpPr>
        <p:grpSpPr>
          <a:xfrm>
            <a:off x="9476161" y="1189841"/>
            <a:ext cx="2026068" cy="2026070"/>
            <a:chOff x="3851920" y="107991"/>
            <a:chExt cx="1792566" cy="1792567"/>
          </a:xfrm>
        </p:grpSpPr>
        <p:sp>
          <p:nvSpPr>
            <p:cNvPr id="17" name="Freeform 29"/>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任意多边形 17"/>
            <p:cNvSpPr/>
            <p:nvPr/>
          </p:nvSpPr>
          <p:spPr>
            <a:xfrm>
              <a:off x="3851920"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7142" y="1116991"/>
            <a:ext cx="4056388" cy="1529228"/>
          </a:xfrm>
          <a:prstGeom prst="rect">
            <a:avLst/>
          </a:prstGeom>
        </p:spPr>
      </p:pic>
    </p:spTree>
    <p:extLst>
      <p:ext uri="{BB962C8B-B14F-4D97-AF65-F5344CB8AC3E}">
        <p14:creationId xmlns:p14="http://schemas.microsoft.com/office/powerpoint/2010/main" val="2985458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 presetClass="entr" presetSubtype="1" fill="hold" grpId="0" nodeType="afterEffect" p14:presetBounceEnd="40000">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14:bounceEnd="40000">
                                          <p:cBhvr additive="base">
                                            <p:cTn id="11" dur="10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12" dur="1000" fill="hold"/>
                                            <p:tgtEl>
                                              <p:spTgt spid="12"/>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600"/>
                                </p:stCondLst>
                                <p:childTnLst>
                                  <p:par>
                                    <p:cTn id="19" presetID="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100"/>
                                </p:stCondLst>
                                <p:childTnLst>
                                  <p:par>
                                    <p:cTn id="24" presetID="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6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3100"/>
                                </p:stCondLst>
                                <p:childTnLst>
                                  <p:par>
                                    <p:cTn id="34" presetID="2" presetClass="entr" presetSubtype="2"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3600"/>
                                </p:stCondLst>
                                <p:childTnLst>
                                  <p:par>
                                    <p:cTn id="39" presetID="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4100"/>
                                </p:stCondLst>
                                <p:childTnLst>
                                  <p:par>
                                    <p:cTn id="44" presetID="2" presetClass="entr" presetSubtype="2"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1+#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par>
                                    <p:cTn id="48" presetID="53" presetClass="entr" presetSubtype="16"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4600"/>
                                </p:stCondLst>
                                <p:childTnLst>
                                  <p:par>
                                    <p:cTn id="54" presetID="26" presetClass="emph" presetSubtype="0" fill="hold" nodeType="afterEffect">
                                      <p:stCondLst>
                                        <p:cond delay="0"/>
                                      </p:stCondLst>
                                      <p:childTnLst>
                                        <p:animEffect transition="out" filter="fade">
                                          <p:cBhvr>
                                            <p:cTn id="55" dur="500" tmFilter="0, 0; .2, .5; .8, .5; 1, 0"/>
                                            <p:tgtEl>
                                              <p:spTgt spid="16"/>
                                            </p:tgtEl>
                                          </p:cBhvr>
                                        </p:animEffect>
                                        <p:animScale>
                                          <p:cBhvr>
                                            <p:cTn id="56" dur="250" autoRev="1" fill="hold"/>
                                            <p:tgtEl>
                                              <p:spTgt spid="16"/>
                                            </p:tgtEl>
                                          </p:cBhvr>
                                          <p:by x="105000" y="105000"/>
                                        </p:animScale>
                                      </p:childTnLst>
                                    </p:cTn>
                                  </p:par>
                                  <p:par>
                                    <p:cTn id="57" presetID="53" presetClass="exit" presetSubtype="32" fill="hold" nodeType="withEffect">
                                      <p:stCondLst>
                                        <p:cond delay="0"/>
                                      </p:stCondLst>
                                      <p:childTnLst>
                                        <p:anim calcmode="lin" valueType="num">
                                          <p:cBhvr>
                                            <p:cTn id="58" dur="500"/>
                                            <p:tgtEl>
                                              <p:spTgt spid="16"/>
                                            </p:tgtEl>
                                            <p:attrNameLst>
                                              <p:attrName>ppt_w</p:attrName>
                                            </p:attrNameLst>
                                          </p:cBhvr>
                                          <p:tavLst>
                                            <p:tav tm="0">
                                              <p:val>
                                                <p:strVal val="ppt_w"/>
                                              </p:val>
                                            </p:tav>
                                            <p:tav tm="100000">
                                              <p:val>
                                                <p:fltVal val="0"/>
                                              </p:val>
                                            </p:tav>
                                          </p:tavLst>
                                        </p:anim>
                                        <p:anim calcmode="lin" valueType="num">
                                          <p:cBhvr>
                                            <p:cTn id="59" dur="500"/>
                                            <p:tgtEl>
                                              <p:spTgt spid="16"/>
                                            </p:tgtEl>
                                            <p:attrNameLst>
                                              <p:attrName>ppt_h</p:attrName>
                                            </p:attrNameLst>
                                          </p:cBhvr>
                                          <p:tavLst>
                                            <p:tav tm="0">
                                              <p:val>
                                                <p:strVal val="ppt_h"/>
                                              </p:val>
                                            </p:tav>
                                            <p:tav tm="100000">
                                              <p:val>
                                                <p:fltVal val="0"/>
                                              </p:val>
                                            </p:tav>
                                          </p:tavLst>
                                        </p:anim>
                                        <p:animEffect transition="out" filter="fade">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childTnLst>
                              </p:cTn>
                            </p:par>
                            <p:par>
                              <p:cTn id="62" fill="hold">
                                <p:stCondLst>
                                  <p:cond delay="5100"/>
                                </p:stCondLst>
                                <p:childTnLst>
                                  <p:par>
                                    <p:cTn id="63" presetID="53" presetClass="entr" presetSubtype="16"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5600"/>
                                </p:stCondLst>
                                <p:childTnLst>
                                  <p:par>
                                    <p:cTn id="69" presetID="26" presetClass="emph" presetSubtype="0" fill="hold" nodeType="afterEffect">
                                      <p:stCondLst>
                                        <p:cond delay="0"/>
                                      </p:stCondLst>
                                      <p:childTnLst>
                                        <p:animEffect transition="out" filter="fade">
                                          <p:cBhvr>
                                            <p:cTn id="70" dur="500" tmFilter="0, 0; .2, .5; .8, .5; 1, 0"/>
                                            <p:tgtEl>
                                              <p:spTgt spid="16"/>
                                            </p:tgtEl>
                                          </p:cBhvr>
                                        </p:animEffect>
                                        <p:animScale>
                                          <p:cBhvr>
                                            <p:cTn id="71"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p:bldP spid="10" grpId="0"/>
          <p:bldP spid="11" grpId="0" animBg="1"/>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 presetClass="entr" presetSubtype="1"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ppt_x"/>
                                              </p:val>
                                            </p:tav>
                                            <p:tav tm="100000">
                                              <p:val>
                                                <p:strVal val="#ppt_x"/>
                                              </p:val>
                                            </p:tav>
                                          </p:tavLst>
                                        </p:anim>
                                        <p:anim calcmode="lin" valueType="num">
                                          <p:cBhvr additive="base">
                                            <p:cTn id="12" dur="1000" fill="hold"/>
                                            <p:tgtEl>
                                              <p:spTgt spid="12"/>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600"/>
                                </p:stCondLst>
                                <p:childTnLst>
                                  <p:par>
                                    <p:cTn id="19" presetID="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100"/>
                                </p:stCondLst>
                                <p:childTnLst>
                                  <p:par>
                                    <p:cTn id="24" presetID="2" presetClass="entr" presetSubtype="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260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par>
                              <p:cTn id="33" fill="hold">
                                <p:stCondLst>
                                  <p:cond delay="3100"/>
                                </p:stCondLst>
                                <p:childTnLst>
                                  <p:par>
                                    <p:cTn id="34" presetID="2" presetClass="entr" presetSubtype="2"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par>
                              <p:cTn id="38" fill="hold">
                                <p:stCondLst>
                                  <p:cond delay="3600"/>
                                </p:stCondLst>
                                <p:childTnLst>
                                  <p:par>
                                    <p:cTn id="39" presetID="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4100"/>
                                </p:stCondLst>
                                <p:childTnLst>
                                  <p:par>
                                    <p:cTn id="44" presetID="2" presetClass="entr" presetSubtype="2"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1+#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par>
                                    <p:cTn id="48" presetID="53" presetClass="entr" presetSubtype="16"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4600"/>
                                </p:stCondLst>
                                <p:childTnLst>
                                  <p:par>
                                    <p:cTn id="54" presetID="26" presetClass="emph" presetSubtype="0" fill="hold" nodeType="afterEffect">
                                      <p:stCondLst>
                                        <p:cond delay="0"/>
                                      </p:stCondLst>
                                      <p:childTnLst>
                                        <p:animEffect transition="out" filter="fade">
                                          <p:cBhvr>
                                            <p:cTn id="55" dur="500" tmFilter="0, 0; .2, .5; .8, .5; 1, 0"/>
                                            <p:tgtEl>
                                              <p:spTgt spid="16"/>
                                            </p:tgtEl>
                                          </p:cBhvr>
                                        </p:animEffect>
                                        <p:animScale>
                                          <p:cBhvr>
                                            <p:cTn id="56" dur="250" autoRev="1" fill="hold"/>
                                            <p:tgtEl>
                                              <p:spTgt spid="16"/>
                                            </p:tgtEl>
                                          </p:cBhvr>
                                          <p:by x="105000" y="105000"/>
                                        </p:animScale>
                                      </p:childTnLst>
                                    </p:cTn>
                                  </p:par>
                                  <p:par>
                                    <p:cTn id="57" presetID="53" presetClass="exit" presetSubtype="32" fill="hold" nodeType="withEffect">
                                      <p:stCondLst>
                                        <p:cond delay="0"/>
                                      </p:stCondLst>
                                      <p:childTnLst>
                                        <p:anim calcmode="lin" valueType="num">
                                          <p:cBhvr>
                                            <p:cTn id="58" dur="500"/>
                                            <p:tgtEl>
                                              <p:spTgt spid="16"/>
                                            </p:tgtEl>
                                            <p:attrNameLst>
                                              <p:attrName>ppt_w</p:attrName>
                                            </p:attrNameLst>
                                          </p:cBhvr>
                                          <p:tavLst>
                                            <p:tav tm="0">
                                              <p:val>
                                                <p:strVal val="ppt_w"/>
                                              </p:val>
                                            </p:tav>
                                            <p:tav tm="100000">
                                              <p:val>
                                                <p:fltVal val="0"/>
                                              </p:val>
                                            </p:tav>
                                          </p:tavLst>
                                        </p:anim>
                                        <p:anim calcmode="lin" valueType="num">
                                          <p:cBhvr>
                                            <p:cTn id="59" dur="500"/>
                                            <p:tgtEl>
                                              <p:spTgt spid="16"/>
                                            </p:tgtEl>
                                            <p:attrNameLst>
                                              <p:attrName>ppt_h</p:attrName>
                                            </p:attrNameLst>
                                          </p:cBhvr>
                                          <p:tavLst>
                                            <p:tav tm="0">
                                              <p:val>
                                                <p:strVal val="ppt_h"/>
                                              </p:val>
                                            </p:tav>
                                            <p:tav tm="100000">
                                              <p:val>
                                                <p:fltVal val="0"/>
                                              </p:val>
                                            </p:tav>
                                          </p:tavLst>
                                        </p:anim>
                                        <p:animEffect transition="out" filter="fade">
                                          <p:cBhvr>
                                            <p:cTn id="60" dur="500"/>
                                            <p:tgtEl>
                                              <p:spTgt spid="16"/>
                                            </p:tgtEl>
                                          </p:cBhvr>
                                        </p:animEffect>
                                        <p:set>
                                          <p:cBhvr>
                                            <p:cTn id="61" dur="1" fill="hold">
                                              <p:stCondLst>
                                                <p:cond delay="499"/>
                                              </p:stCondLst>
                                            </p:cTn>
                                            <p:tgtEl>
                                              <p:spTgt spid="16"/>
                                            </p:tgtEl>
                                            <p:attrNameLst>
                                              <p:attrName>style.visibility</p:attrName>
                                            </p:attrNameLst>
                                          </p:cBhvr>
                                          <p:to>
                                            <p:strVal val="hidden"/>
                                          </p:to>
                                        </p:set>
                                      </p:childTnLst>
                                    </p:cTn>
                                  </p:par>
                                </p:childTnLst>
                              </p:cTn>
                            </p:par>
                            <p:par>
                              <p:cTn id="62" fill="hold">
                                <p:stCondLst>
                                  <p:cond delay="5100"/>
                                </p:stCondLst>
                                <p:childTnLst>
                                  <p:par>
                                    <p:cTn id="63" presetID="53" presetClass="entr" presetSubtype="16"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5600"/>
                                </p:stCondLst>
                                <p:childTnLst>
                                  <p:par>
                                    <p:cTn id="69" presetID="26" presetClass="emph" presetSubtype="0" fill="hold" nodeType="afterEffect">
                                      <p:stCondLst>
                                        <p:cond delay="0"/>
                                      </p:stCondLst>
                                      <p:childTnLst>
                                        <p:animEffect transition="out" filter="fade">
                                          <p:cBhvr>
                                            <p:cTn id="70" dur="500" tmFilter="0, 0; .2, .5; .8, .5; 1, 0"/>
                                            <p:tgtEl>
                                              <p:spTgt spid="16"/>
                                            </p:tgtEl>
                                          </p:cBhvr>
                                        </p:animEffect>
                                        <p:animScale>
                                          <p:cBhvr>
                                            <p:cTn id="71"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p:bldP spid="10" grpId="0"/>
          <p:bldP spid="11" grpId="0" animBg="1"/>
          <p:bldP spid="1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46782" y="4024397"/>
            <a:ext cx="4568329" cy="2077492"/>
          </a:xfrm>
          <a:prstGeom prst="rect">
            <a:avLst/>
          </a:prstGeom>
        </p:spPr>
        <p:txBody>
          <a:bodyPr wrap="square" lIns="0" tIns="0" rIns="0" bIns="0">
            <a:spAutoFit/>
          </a:bodyPr>
          <a:lstStyle/>
          <a:p>
            <a:pPr algn="just">
              <a:lnSpc>
                <a:spcPts val="2667"/>
              </a:lnSpc>
            </a:pPr>
            <a:r>
              <a:rPr lang="zh-CN" altLang="en-US" dirty="0">
                <a:latin typeface="微软雅黑" panose="020B0503020204020204" pitchFamily="82" charset="2"/>
                <a:ea typeface="微软雅黑" panose="020B0503020204020204" pitchFamily="82" charset="2"/>
              </a:rPr>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
        <p:nvSpPr>
          <p:cNvPr id="23" name="矩形 22"/>
          <p:cNvSpPr/>
          <p:nvPr/>
        </p:nvSpPr>
        <p:spPr>
          <a:xfrm>
            <a:off x="5921233" y="5454137"/>
            <a:ext cx="5609088" cy="576000"/>
          </a:xfrm>
          <a:prstGeom prst="rect">
            <a:avLst/>
          </a:prstGeom>
          <a:noFill/>
          <a:ln w="12700">
            <a:solidFill>
              <a:srgbClr val="C00000"/>
            </a:solidFill>
          </a:ln>
          <a:effectLst/>
        </p:spPr>
        <p:txBody>
          <a:bodyPr wrap="square" anchor="ctr">
            <a:noAutofit/>
          </a:bodyPr>
          <a:lstStyle/>
          <a:p>
            <a:pPr marL="719982" algn="ctr"/>
            <a:r>
              <a:rPr lang="zh-CN" altLang="en-US" sz="2667" b="1" dirty="0">
                <a:solidFill>
                  <a:srgbClr val="C00000"/>
                </a:solidFill>
                <a:latin typeface="微软雅黑" panose="020B0503020204020204" pitchFamily="82" charset="2"/>
                <a:ea typeface="微软雅黑" panose="020B0503020204020204" pitchFamily="82" charset="2"/>
              </a:rPr>
              <a:t>向榜样学习、向群众学习</a:t>
            </a:r>
          </a:p>
        </p:txBody>
      </p:sp>
      <p:sp>
        <p:nvSpPr>
          <p:cNvPr id="24" name="矩形 23"/>
          <p:cNvSpPr/>
          <p:nvPr/>
        </p:nvSpPr>
        <p:spPr>
          <a:xfrm>
            <a:off x="5921233" y="2946984"/>
            <a:ext cx="5609088" cy="576000"/>
          </a:xfrm>
          <a:prstGeom prst="rect">
            <a:avLst/>
          </a:prstGeom>
          <a:noFill/>
          <a:ln w="12700">
            <a:solidFill>
              <a:srgbClr val="C00000"/>
            </a:solidFill>
          </a:ln>
          <a:effectLst/>
        </p:spPr>
        <p:txBody>
          <a:bodyPr wrap="square" anchor="ctr">
            <a:noAutofit/>
          </a:bodyPr>
          <a:lstStyle/>
          <a:p>
            <a:pPr marL="479988" algn="ctr"/>
            <a:r>
              <a:rPr lang="zh-CN" altLang="en-US" sz="2667" b="1" dirty="0">
                <a:solidFill>
                  <a:srgbClr val="C00000"/>
                </a:solidFill>
                <a:latin typeface="微软雅黑" panose="020B0503020204020204" pitchFamily="82" charset="2"/>
                <a:ea typeface="微软雅黑" panose="020B0503020204020204" pitchFamily="82" charset="2"/>
              </a:rPr>
              <a:t>遵守党章、加强党性</a:t>
            </a:r>
          </a:p>
        </p:txBody>
      </p:sp>
      <p:sp>
        <p:nvSpPr>
          <p:cNvPr id="25" name="矩形 24"/>
          <p:cNvSpPr/>
          <p:nvPr/>
        </p:nvSpPr>
        <p:spPr>
          <a:xfrm>
            <a:off x="5921233" y="3782701"/>
            <a:ext cx="5609088" cy="576000"/>
          </a:xfrm>
          <a:prstGeom prst="rect">
            <a:avLst/>
          </a:prstGeom>
          <a:noFill/>
          <a:ln w="12700">
            <a:solidFill>
              <a:srgbClr val="C00000"/>
            </a:solidFill>
          </a:ln>
          <a:effectLst/>
        </p:spPr>
        <p:txBody>
          <a:bodyPr wrap="square" anchor="ctr">
            <a:noAutofit/>
          </a:bodyPr>
          <a:lstStyle/>
          <a:p>
            <a:pPr marL="479988" algn="ctr"/>
            <a:r>
              <a:rPr lang="zh-CN" altLang="en-US" sz="2667" b="1" dirty="0">
                <a:solidFill>
                  <a:srgbClr val="C00000"/>
                </a:solidFill>
                <a:latin typeface="微软雅黑" panose="020B0503020204020204" pitchFamily="82" charset="2"/>
                <a:ea typeface="微软雅黑" panose="020B0503020204020204" pitchFamily="82" charset="2"/>
              </a:rPr>
              <a:t>坚定信念、加强学习</a:t>
            </a:r>
          </a:p>
        </p:txBody>
      </p:sp>
      <p:sp>
        <p:nvSpPr>
          <p:cNvPr id="26" name="矩形 25"/>
          <p:cNvSpPr/>
          <p:nvPr/>
        </p:nvSpPr>
        <p:spPr>
          <a:xfrm>
            <a:off x="5921233" y="4618418"/>
            <a:ext cx="5609088" cy="576000"/>
          </a:xfrm>
          <a:prstGeom prst="rect">
            <a:avLst/>
          </a:prstGeom>
          <a:noFill/>
          <a:ln w="12700">
            <a:solidFill>
              <a:srgbClr val="C00000"/>
            </a:solidFill>
          </a:ln>
          <a:effectLst/>
        </p:spPr>
        <p:txBody>
          <a:bodyPr wrap="square" anchor="ctr">
            <a:noAutofit/>
          </a:bodyPr>
          <a:lstStyle/>
          <a:p>
            <a:pPr marL="479988" algn="ctr"/>
            <a:r>
              <a:rPr lang="zh-CN" altLang="en-US" sz="2667" b="1" dirty="0">
                <a:solidFill>
                  <a:srgbClr val="C00000"/>
                </a:solidFill>
                <a:latin typeface="微软雅黑" panose="020B0503020204020204" pitchFamily="82" charset="2"/>
                <a:ea typeface="微软雅黑" panose="020B0503020204020204" pitchFamily="82" charset="2"/>
              </a:rPr>
              <a:t>遵纪守法、廉洁正派</a:t>
            </a:r>
          </a:p>
        </p:txBody>
      </p:sp>
      <p:sp>
        <p:nvSpPr>
          <p:cNvPr id="27" name="TextBox 11"/>
          <p:cNvSpPr txBox="1"/>
          <p:nvPr/>
        </p:nvSpPr>
        <p:spPr>
          <a:xfrm>
            <a:off x="6069855" y="2852318"/>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5" name="TextBox 11"/>
          <p:cNvSpPr txBox="1"/>
          <p:nvPr/>
        </p:nvSpPr>
        <p:spPr>
          <a:xfrm>
            <a:off x="6069855" y="3688036"/>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6" name="TextBox 11"/>
          <p:cNvSpPr txBox="1"/>
          <p:nvPr/>
        </p:nvSpPr>
        <p:spPr>
          <a:xfrm>
            <a:off x="6069855" y="4523753"/>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7" name="TextBox 11"/>
          <p:cNvSpPr txBox="1"/>
          <p:nvPr/>
        </p:nvSpPr>
        <p:spPr>
          <a:xfrm>
            <a:off x="6069855" y="5359472"/>
            <a:ext cx="813904" cy="765331"/>
          </a:xfrm>
          <a:prstGeom prst="roundRect">
            <a:avLst>
              <a:gd name="adj" fmla="val 0"/>
            </a:avLst>
          </a:prstGeom>
          <a:solidFill>
            <a:srgbClr val="C00000"/>
          </a:solidFill>
          <a:ln>
            <a:noFill/>
          </a:ln>
          <a:effectLst/>
        </p:spPr>
        <p:txBody>
          <a:bodyPr wrap="square" rtlCol="0" anchor="ctr" anchorCtr="0">
            <a:noAutofit/>
          </a:bodyPr>
          <a:lstStyle/>
          <a:p>
            <a:pPr algn="ctr"/>
            <a:r>
              <a:rPr lang="zh-CN" altLang="en-US" sz="3467" b="1" dirty="0">
                <a:solidFill>
                  <a:schemeClr val="bg1"/>
                </a:solidFill>
              </a:rPr>
              <a:t>要</a:t>
            </a:r>
          </a:p>
        </p:txBody>
      </p:sp>
      <p:sp>
        <p:nvSpPr>
          <p:cNvPr id="38" name="文本框 37"/>
          <p:cNvSpPr txBox="1"/>
          <p:nvPr/>
        </p:nvSpPr>
        <p:spPr>
          <a:xfrm>
            <a:off x="989873" y="3423663"/>
            <a:ext cx="4852610" cy="523220"/>
          </a:xfrm>
          <a:prstGeom prst="rect">
            <a:avLst/>
          </a:prstGeom>
          <a:noFill/>
          <a:ln>
            <a:noFill/>
          </a:ln>
        </p:spPr>
        <p:txBody>
          <a:bodyPr wrap="none" rtlCol="0">
            <a:spAutoFit/>
          </a:bodyPr>
          <a:lstStyle/>
          <a:p>
            <a:r>
              <a:rPr lang="zh-CN" altLang="en-US" sz="2800" dirty="0">
                <a:latin typeface="微软雅黑" panose="020B0503020204020204" pitchFamily="82" charset="2"/>
                <a:ea typeface="微软雅黑" panose="020B0503020204020204" pitchFamily="82" charset="2"/>
              </a:rPr>
              <a:t>总书记对一个合格党员的要求</a:t>
            </a:r>
          </a:p>
        </p:txBody>
      </p:sp>
      <p:sp>
        <p:nvSpPr>
          <p:cNvPr id="39" name="文本框 38"/>
          <p:cNvSpPr txBox="1"/>
          <p:nvPr/>
        </p:nvSpPr>
        <p:spPr>
          <a:xfrm>
            <a:off x="5921233" y="2154318"/>
            <a:ext cx="5609088" cy="523220"/>
          </a:xfrm>
          <a:prstGeom prst="rect">
            <a:avLst/>
          </a:prstGeom>
          <a:solidFill>
            <a:srgbClr val="C00000"/>
          </a:solidFill>
          <a:ln>
            <a:noFill/>
          </a:ln>
        </p:spPr>
        <p:txBody>
          <a:bodyPr wrap="square" rtlCol="0">
            <a:spAutoFit/>
          </a:bodyPr>
          <a:lstStyle/>
          <a:p>
            <a:pPr algn="ctr"/>
            <a:r>
              <a:rPr lang="zh-CN" altLang="en-US" sz="2800" dirty="0">
                <a:solidFill>
                  <a:schemeClr val="bg1"/>
                </a:solidFill>
                <a:latin typeface="微软雅黑" panose="020B0503020204020204" pitchFamily="82" charset="2"/>
                <a:ea typeface="微软雅黑" panose="020B0503020204020204" pitchFamily="82" charset="2"/>
              </a:rPr>
              <a:t>要求一个合格党员做到四个方面</a:t>
            </a:r>
          </a:p>
        </p:txBody>
      </p:sp>
      <p:grpSp>
        <p:nvGrpSpPr>
          <p:cNvPr id="40" name="组合 39"/>
          <p:cNvGrpSpPr/>
          <p:nvPr/>
        </p:nvGrpSpPr>
        <p:grpSpPr>
          <a:xfrm rot="1366486">
            <a:off x="4260077" y="1870182"/>
            <a:ext cx="1100984" cy="1337468"/>
            <a:chOff x="6625799" y="1230923"/>
            <a:chExt cx="1392785" cy="1691946"/>
          </a:xfrm>
        </p:grpSpPr>
        <p:sp>
          <p:nvSpPr>
            <p:cNvPr id="41" name="波形 40"/>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3"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46" name="组合 45"/>
          <p:cNvGrpSpPr/>
          <p:nvPr/>
        </p:nvGrpSpPr>
        <p:grpSpPr>
          <a:xfrm rot="20233514" flipH="1">
            <a:off x="1223963" y="1870182"/>
            <a:ext cx="1100984" cy="1337468"/>
            <a:chOff x="6625799" y="1230923"/>
            <a:chExt cx="1392785" cy="1691946"/>
          </a:xfrm>
        </p:grpSpPr>
        <p:sp>
          <p:nvSpPr>
            <p:cNvPr id="47" name="波形 46"/>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9" name="Freeform 29"/>
            <p:cNvSpPr/>
            <p:nvPr/>
          </p:nvSpPr>
          <p:spPr bwMode="auto">
            <a:xfrm rot="18867028" flipH="1">
              <a:off x="6732986" y="1469773"/>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362722" y="1500502"/>
            <a:ext cx="1868814" cy="1868814"/>
            <a:chOff x="1472280" y="1353541"/>
            <a:chExt cx="1868814" cy="1868814"/>
          </a:xfrm>
        </p:grpSpPr>
        <p:sp>
          <p:nvSpPr>
            <p:cNvPr id="51" name="椭圆 50"/>
            <p:cNvSpPr/>
            <p:nvPr/>
          </p:nvSpPr>
          <p:spPr>
            <a:xfrm>
              <a:off x="1472280" y="1353541"/>
              <a:ext cx="1868814" cy="1868814"/>
            </a:xfrm>
            <a:prstGeom prst="ellipse">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613431" y="1494692"/>
              <a:ext cx="1586512" cy="158651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Tree>
    <p:extLst>
      <p:ext uri="{BB962C8B-B14F-4D97-AF65-F5344CB8AC3E}">
        <p14:creationId xmlns:p14="http://schemas.microsoft.com/office/powerpoint/2010/main" val="10924725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par>
                                    <p:cTn id="14" presetID="22" presetClass="entr" presetSubtype="2"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right)">
                                          <p:cBhvr>
                                            <p:cTn id="16" dur="500"/>
                                            <p:tgtEl>
                                              <p:spTgt spid="46"/>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1000"/>
                                            <p:tgtEl>
                                              <p:spTgt spid="38"/>
                                            </p:tgtEl>
                                          </p:cBhvr>
                                        </p:animEffect>
                                        <p:anim calcmode="lin" valueType="num">
                                          <p:cBhvr>
                                            <p:cTn id="21" dur="1000" fill="hold"/>
                                            <p:tgtEl>
                                              <p:spTgt spid="38"/>
                                            </p:tgtEl>
                                            <p:attrNameLst>
                                              <p:attrName>ppt_x</p:attrName>
                                            </p:attrNameLst>
                                          </p:cBhvr>
                                          <p:tavLst>
                                            <p:tav tm="0">
                                              <p:val>
                                                <p:strVal val="#ppt_x"/>
                                              </p:val>
                                            </p:tav>
                                            <p:tav tm="100000">
                                              <p:val>
                                                <p:strVal val="#ppt_x"/>
                                              </p:val>
                                            </p:tav>
                                          </p:tavLst>
                                        </p:anim>
                                        <p:anim calcmode="lin" valueType="num">
                                          <p:cBhvr>
                                            <p:cTn id="22" dur="10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6" presetClass="entr" presetSubtype="21"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barn(inVertical)">
                                          <p:cBhvr>
                                            <p:cTn id="32" dur="500"/>
                                            <p:tgtEl>
                                              <p:spTgt spid="39"/>
                                            </p:tgtEl>
                                          </p:cBhvr>
                                        </p:animEffect>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4500"/>
                                </p:stCondLst>
                                <p:childTnLst>
                                  <p:par>
                                    <p:cTn id="40" presetID="2" presetClass="entr" presetSubtype="2" fill="hold" grpId="0" nodeType="afterEffect" p14:presetBounceEnd="33000">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14:bounceEnd="33000">
                                          <p:cBhvr additive="base">
                                            <p:cTn id="42" dur="1000" fill="hold"/>
                                            <p:tgtEl>
                                              <p:spTgt spid="24"/>
                                            </p:tgtEl>
                                            <p:attrNameLst>
                                              <p:attrName>ppt_x</p:attrName>
                                            </p:attrNameLst>
                                          </p:cBhvr>
                                          <p:tavLst>
                                            <p:tav tm="0">
                                              <p:val>
                                                <p:strVal val="1+#ppt_w/2"/>
                                              </p:val>
                                            </p:tav>
                                            <p:tav tm="100000">
                                              <p:val>
                                                <p:strVal val="#ppt_x"/>
                                              </p:val>
                                            </p:tav>
                                          </p:tavLst>
                                        </p:anim>
                                        <p:anim calcmode="lin" valueType="num" p14:bounceEnd="33000">
                                          <p:cBhvr additive="base">
                                            <p:cTn id="43" dur="1000" fill="hold"/>
                                            <p:tgtEl>
                                              <p:spTgt spid="24"/>
                                            </p:tgtEl>
                                            <p:attrNameLst>
                                              <p:attrName>ppt_y</p:attrName>
                                            </p:attrNameLst>
                                          </p:cBhvr>
                                          <p:tavLst>
                                            <p:tav tm="0">
                                              <p:val>
                                                <p:strVal val="#ppt_y"/>
                                              </p:val>
                                            </p:tav>
                                            <p:tav tm="100000">
                                              <p:val>
                                                <p:strVal val="#ppt_y"/>
                                              </p:val>
                                            </p:tav>
                                          </p:tavLst>
                                        </p:anim>
                                      </p:childTnLst>
                                    </p:cTn>
                                  </p:par>
                                </p:childTnLst>
                              </p:cTn>
                            </p:par>
                            <p:par>
                              <p:cTn id="44" fill="hold">
                                <p:stCondLst>
                                  <p:cond delay="5500"/>
                                </p:stCondLst>
                                <p:childTnLst>
                                  <p:par>
                                    <p:cTn id="45" presetID="53" presetClass="entr" presetSubtype="16"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childTnLst>
                              </p:cTn>
                            </p:par>
                            <p:par>
                              <p:cTn id="50" fill="hold">
                                <p:stCondLst>
                                  <p:cond delay="6000"/>
                                </p:stCondLst>
                                <p:childTnLst>
                                  <p:par>
                                    <p:cTn id="51" presetID="2" presetClass="entr" presetSubtype="2" fill="hold" grpId="0" nodeType="afterEffect" p14:presetBounceEnd="33000">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14:bounceEnd="33000">
                                          <p:cBhvr additive="base">
                                            <p:cTn id="53" dur="1000" fill="hold"/>
                                            <p:tgtEl>
                                              <p:spTgt spid="25"/>
                                            </p:tgtEl>
                                            <p:attrNameLst>
                                              <p:attrName>ppt_x</p:attrName>
                                            </p:attrNameLst>
                                          </p:cBhvr>
                                          <p:tavLst>
                                            <p:tav tm="0">
                                              <p:val>
                                                <p:strVal val="1+#ppt_w/2"/>
                                              </p:val>
                                            </p:tav>
                                            <p:tav tm="100000">
                                              <p:val>
                                                <p:strVal val="#ppt_x"/>
                                              </p:val>
                                            </p:tav>
                                          </p:tavLst>
                                        </p:anim>
                                        <p:anim calcmode="lin" valueType="num" p14:bounceEnd="33000">
                                          <p:cBhvr additive="base">
                                            <p:cTn id="54" dur="1000" fill="hold"/>
                                            <p:tgtEl>
                                              <p:spTgt spid="25"/>
                                            </p:tgtEl>
                                            <p:attrNameLst>
                                              <p:attrName>ppt_y</p:attrName>
                                            </p:attrNameLst>
                                          </p:cBhvr>
                                          <p:tavLst>
                                            <p:tav tm="0">
                                              <p:val>
                                                <p:strVal val="#ppt_y"/>
                                              </p:val>
                                            </p:tav>
                                            <p:tav tm="100000">
                                              <p:val>
                                                <p:strVal val="#ppt_y"/>
                                              </p:val>
                                            </p:tav>
                                          </p:tavLst>
                                        </p:anim>
                                      </p:childTnLst>
                                    </p:cTn>
                                  </p:par>
                                </p:childTnLst>
                              </p:cTn>
                            </p:par>
                            <p:par>
                              <p:cTn id="55" fill="hold">
                                <p:stCondLst>
                                  <p:cond delay="7000"/>
                                </p:stCondLst>
                                <p:childTnLst>
                                  <p:par>
                                    <p:cTn id="56" presetID="53" presetClass="entr" presetSubtype="16"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Effect transition="in" filter="fade">
                                          <p:cBhvr>
                                            <p:cTn id="60" dur="500"/>
                                            <p:tgtEl>
                                              <p:spTgt spid="36"/>
                                            </p:tgtEl>
                                          </p:cBhvr>
                                        </p:animEffect>
                                      </p:childTnLst>
                                    </p:cTn>
                                  </p:par>
                                </p:childTnLst>
                              </p:cTn>
                            </p:par>
                            <p:par>
                              <p:cTn id="61" fill="hold">
                                <p:stCondLst>
                                  <p:cond delay="7500"/>
                                </p:stCondLst>
                                <p:childTnLst>
                                  <p:par>
                                    <p:cTn id="62" presetID="2" presetClass="entr" presetSubtype="2" fill="hold" grpId="0" nodeType="afterEffect" p14:presetBounceEnd="33000">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14:bounceEnd="33000">
                                          <p:cBhvr additive="base">
                                            <p:cTn id="64" dur="1000" fill="hold"/>
                                            <p:tgtEl>
                                              <p:spTgt spid="26"/>
                                            </p:tgtEl>
                                            <p:attrNameLst>
                                              <p:attrName>ppt_x</p:attrName>
                                            </p:attrNameLst>
                                          </p:cBhvr>
                                          <p:tavLst>
                                            <p:tav tm="0">
                                              <p:val>
                                                <p:strVal val="1+#ppt_w/2"/>
                                              </p:val>
                                            </p:tav>
                                            <p:tav tm="100000">
                                              <p:val>
                                                <p:strVal val="#ppt_x"/>
                                              </p:val>
                                            </p:tav>
                                          </p:tavLst>
                                        </p:anim>
                                        <p:anim calcmode="lin" valueType="num" p14:bounceEnd="33000">
                                          <p:cBhvr additive="base">
                                            <p:cTn id="65" dur="1000" fill="hold"/>
                                            <p:tgtEl>
                                              <p:spTgt spid="26"/>
                                            </p:tgtEl>
                                            <p:attrNameLst>
                                              <p:attrName>ppt_y</p:attrName>
                                            </p:attrNameLst>
                                          </p:cBhvr>
                                          <p:tavLst>
                                            <p:tav tm="0">
                                              <p:val>
                                                <p:strVal val="#ppt_y"/>
                                              </p:val>
                                            </p:tav>
                                            <p:tav tm="100000">
                                              <p:val>
                                                <p:strVal val="#ppt_y"/>
                                              </p:val>
                                            </p:tav>
                                          </p:tavLst>
                                        </p:anim>
                                      </p:childTnLst>
                                    </p:cTn>
                                  </p:par>
                                </p:childTnLst>
                              </p:cTn>
                            </p:par>
                            <p:par>
                              <p:cTn id="66" fill="hold">
                                <p:stCondLst>
                                  <p:cond delay="8500"/>
                                </p:stCondLst>
                                <p:childTnLst>
                                  <p:par>
                                    <p:cTn id="67" presetID="53" presetClass="entr" presetSubtype="16"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childTnLst>
                              </p:cTn>
                            </p:par>
                            <p:par>
                              <p:cTn id="72" fill="hold">
                                <p:stCondLst>
                                  <p:cond delay="9000"/>
                                </p:stCondLst>
                                <p:childTnLst>
                                  <p:par>
                                    <p:cTn id="73" presetID="2" presetClass="entr" presetSubtype="2" fill="hold" grpId="0" nodeType="afterEffect" p14:presetBounceEnd="33000">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14:bounceEnd="33000">
                                          <p:cBhvr additive="base">
                                            <p:cTn id="75" dur="1000" fill="hold"/>
                                            <p:tgtEl>
                                              <p:spTgt spid="23"/>
                                            </p:tgtEl>
                                            <p:attrNameLst>
                                              <p:attrName>ppt_x</p:attrName>
                                            </p:attrNameLst>
                                          </p:cBhvr>
                                          <p:tavLst>
                                            <p:tav tm="0">
                                              <p:val>
                                                <p:strVal val="1+#ppt_w/2"/>
                                              </p:val>
                                            </p:tav>
                                            <p:tav tm="100000">
                                              <p:val>
                                                <p:strVal val="#ppt_x"/>
                                              </p:val>
                                            </p:tav>
                                          </p:tavLst>
                                        </p:anim>
                                        <p:anim calcmode="lin" valueType="num" p14:bounceEnd="33000">
                                          <p:cBhvr additive="base">
                                            <p:cTn id="76"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7" grpId="0" animBg="1"/>
          <p:bldP spid="35" grpId="0" animBg="1"/>
          <p:bldP spid="36" grpId="0" animBg="1"/>
          <p:bldP spid="37" grpId="0" animBg="1"/>
          <p:bldP spid="38" grpId="0"/>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par>
                                    <p:cTn id="14" presetID="22" presetClass="entr" presetSubtype="2"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right)">
                                          <p:cBhvr>
                                            <p:cTn id="16" dur="500"/>
                                            <p:tgtEl>
                                              <p:spTgt spid="46"/>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1000"/>
                                            <p:tgtEl>
                                              <p:spTgt spid="38"/>
                                            </p:tgtEl>
                                          </p:cBhvr>
                                        </p:animEffect>
                                        <p:anim calcmode="lin" valueType="num">
                                          <p:cBhvr>
                                            <p:cTn id="21" dur="1000" fill="hold"/>
                                            <p:tgtEl>
                                              <p:spTgt spid="38"/>
                                            </p:tgtEl>
                                            <p:attrNameLst>
                                              <p:attrName>ppt_x</p:attrName>
                                            </p:attrNameLst>
                                          </p:cBhvr>
                                          <p:tavLst>
                                            <p:tav tm="0">
                                              <p:val>
                                                <p:strVal val="#ppt_x"/>
                                              </p:val>
                                            </p:tav>
                                            <p:tav tm="100000">
                                              <p:val>
                                                <p:strVal val="#ppt_x"/>
                                              </p:val>
                                            </p:tav>
                                          </p:tavLst>
                                        </p:anim>
                                        <p:anim calcmode="lin" valueType="num">
                                          <p:cBhvr>
                                            <p:cTn id="22" dur="10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6" presetClass="entr" presetSubtype="21"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barn(inVertical)">
                                          <p:cBhvr>
                                            <p:cTn id="32" dur="500"/>
                                            <p:tgtEl>
                                              <p:spTgt spid="39"/>
                                            </p:tgtEl>
                                          </p:cBhvr>
                                        </p:animEffect>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4500"/>
                                </p:stCondLst>
                                <p:childTnLst>
                                  <p:par>
                                    <p:cTn id="40" presetID="2" presetClass="entr" presetSubtype="2"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1000" fill="hold"/>
                                            <p:tgtEl>
                                              <p:spTgt spid="24"/>
                                            </p:tgtEl>
                                            <p:attrNameLst>
                                              <p:attrName>ppt_x</p:attrName>
                                            </p:attrNameLst>
                                          </p:cBhvr>
                                          <p:tavLst>
                                            <p:tav tm="0">
                                              <p:val>
                                                <p:strVal val="1+#ppt_w/2"/>
                                              </p:val>
                                            </p:tav>
                                            <p:tav tm="100000">
                                              <p:val>
                                                <p:strVal val="#ppt_x"/>
                                              </p:val>
                                            </p:tav>
                                          </p:tavLst>
                                        </p:anim>
                                        <p:anim calcmode="lin" valueType="num">
                                          <p:cBhvr additive="base">
                                            <p:cTn id="43" dur="1000" fill="hold"/>
                                            <p:tgtEl>
                                              <p:spTgt spid="24"/>
                                            </p:tgtEl>
                                            <p:attrNameLst>
                                              <p:attrName>ppt_y</p:attrName>
                                            </p:attrNameLst>
                                          </p:cBhvr>
                                          <p:tavLst>
                                            <p:tav tm="0">
                                              <p:val>
                                                <p:strVal val="#ppt_y"/>
                                              </p:val>
                                            </p:tav>
                                            <p:tav tm="100000">
                                              <p:val>
                                                <p:strVal val="#ppt_y"/>
                                              </p:val>
                                            </p:tav>
                                          </p:tavLst>
                                        </p:anim>
                                      </p:childTnLst>
                                    </p:cTn>
                                  </p:par>
                                </p:childTnLst>
                              </p:cTn>
                            </p:par>
                            <p:par>
                              <p:cTn id="44" fill="hold">
                                <p:stCondLst>
                                  <p:cond delay="5500"/>
                                </p:stCondLst>
                                <p:childTnLst>
                                  <p:par>
                                    <p:cTn id="45" presetID="53" presetClass="entr" presetSubtype="16"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childTnLst>
                              </p:cTn>
                            </p:par>
                            <p:par>
                              <p:cTn id="50" fill="hold">
                                <p:stCondLst>
                                  <p:cond delay="6000"/>
                                </p:stCondLst>
                                <p:childTnLst>
                                  <p:par>
                                    <p:cTn id="51" presetID="2" presetClass="entr" presetSubtype="2"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1000" fill="hold"/>
                                            <p:tgtEl>
                                              <p:spTgt spid="25"/>
                                            </p:tgtEl>
                                            <p:attrNameLst>
                                              <p:attrName>ppt_x</p:attrName>
                                            </p:attrNameLst>
                                          </p:cBhvr>
                                          <p:tavLst>
                                            <p:tav tm="0">
                                              <p:val>
                                                <p:strVal val="1+#ppt_w/2"/>
                                              </p:val>
                                            </p:tav>
                                            <p:tav tm="100000">
                                              <p:val>
                                                <p:strVal val="#ppt_x"/>
                                              </p:val>
                                            </p:tav>
                                          </p:tavLst>
                                        </p:anim>
                                        <p:anim calcmode="lin" valueType="num">
                                          <p:cBhvr additive="base">
                                            <p:cTn id="54" dur="1000" fill="hold"/>
                                            <p:tgtEl>
                                              <p:spTgt spid="25"/>
                                            </p:tgtEl>
                                            <p:attrNameLst>
                                              <p:attrName>ppt_y</p:attrName>
                                            </p:attrNameLst>
                                          </p:cBhvr>
                                          <p:tavLst>
                                            <p:tav tm="0">
                                              <p:val>
                                                <p:strVal val="#ppt_y"/>
                                              </p:val>
                                            </p:tav>
                                            <p:tav tm="100000">
                                              <p:val>
                                                <p:strVal val="#ppt_y"/>
                                              </p:val>
                                            </p:tav>
                                          </p:tavLst>
                                        </p:anim>
                                      </p:childTnLst>
                                    </p:cTn>
                                  </p:par>
                                </p:childTnLst>
                              </p:cTn>
                            </p:par>
                            <p:par>
                              <p:cTn id="55" fill="hold">
                                <p:stCondLst>
                                  <p:cond delay="7000"/>
                                </p:stCondLst>
                                <p:childTnLst>
                                  <p:par>
                                    <p:cTn id="56" presetID="53" presetClass="entr" presetSubtype="16"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Effect transition="in" filter="fade">
                                          <p:cBhvr>
                                            <p:cTn id="60" dur="500"/>
                                            <p:tgtEl>
                                              <p:spTgt spid="36"/>
                                            </p:tgtEl>
                                          </p:cBhvr>
                                        </p:animEffect>
                                      </p:childTnLst>
                                    </p:cTn>
                                  </p:par>
                                </p:childTnLst>
                              </p:cTn>
                            </p:par>
                            <p:par>
                              <p:cTn id="61" fill="hold">
                                <p:stCondLst>
                                  <p:cond delay="7500"/>
                                </p:stCondLst>
                                <p:childTnLst>
                                  <p:par>
                                    <p:cTn id="62" presetID="2" presetClass="entr" presetSubtype="2"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additive="base">
                                            <p:cTn id="64" dur="1000" fill="hold"/>
                                            <p:tgtEl>
                                              <p:spTgt spid="26"/>
                                            </p:tgtEl>
                                            <p:attrNameLst>
                                              <p:attrName>ppt_x</p:attrName>
                                            </p:attrNameLst>
                                          </p:cBhvr>
                                          <p:tavLst>
                                            <p:tav tm="0">
                                              <p:val>
                                                <p:strVal val="1+#ppt_w/2"/>
                                              </p:val>
                                            </p:tav>
                                            <p:tav tm="100000">
                                              <p:val>
                                                <p:strVal val="#ppt_x"/>
                                              </p:val>
                                            </p:tav>
                                          </p:tavLst>
                                        </p:anim>
                                        <p:anim calcmode="lin" valueType="num">
                                          <p:cBhvr additive="base">
                                            <p:cTn id="65" dur="1000" fill="hold"/>
                                            <p:tgtEl>
                                              <p:spTgt spid="26"/>
                                            </p:tgtEl>
                                            <p:attrNameLst>
                                              <p:attrName>ppt_y</p:attrName>
                                            </p:attrNameLst>
                                          </p:cBhvr>
                                          <p:tavLst>
                                            <p:tav tm="0">
                                              <p:val>
                                                <p:strVal val="#ppt_y"/>
                                              </p:val>
                                            </p:tav>
                                            <p:tav tm="100000">
                                              <p:val>
                                                <p:strVal val="#ppt_y"/>
                                              </p:val>
                                            </p:tav>
                                          </p:tavLst>
                                        </p:anim>
                                      </p:childTnLst>
                                    </p:cTn>
                                  </p:par>
                                </p:childTnLst>
                              </p:cTn>
                            </p:par>
                            <p:par>
                              <p:cTn id="66" fill="hold">
                                <p:stCondLst>
                                  <p:cond delay="8500"/>
                                </p:stCondLst>
                                <p:childTnLst>
                                  <p:par>
                                    <p:cTn id="67" presetID="53" presetClass="entr" presetSubtype="16"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childTnLst>
                              </p:cTn>
                            </p:par>
                            <p:par>
                              <p:cTn id="72" fill="hold">
                                <p:stCondLst>
                                  <p:cond delay="9000"/>
                                </p:stCondLst>
                                <p:childTnLst>
                                  <p:par>
                                    <p:cTn id="73" presetID="2" presetClass="entr" presetSubtype="2"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additive="base">
                                            <p:cTn id="75" dur="1000" fill="hold"/>
                                            <p:tgtEl>
                                              <p:spTgt spid="23"/>
                                            </p:tgtEl>
                                            <p:attrNameLst>
                                              <p:attrName>ppt_x</p:attrName>
                                            </p:attrNameLst>
                                          </p:cBhvr>
                                          <p:tavLst>
                                            <p:tav tm="0">
                                              <p:val>
                                                <p:strVal val="1+#ppt_w/2"/>
                                              </p:val>
                                            </p:tav>
                                            <p:tav tm="100000">
                                              <p:val>
                                                <p:strVal val="#ppt_x"/>
                                              </p:val>
                                            </p:tav>
                                          </p:tavLst>
                                        </p:anim>
                                        <p:anim calcmode="lin" valueType="num">
                                          <p:cBhvr additive="base">
                                            <p:cTn id="76"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7" grpId="0" animBg="1"/>
          <p:bldP spid="35" grpId="0" animBg="1"/>
          <p:bldP spid="36" grpId="0" animBg="1"/>
          <p:bldP spid="37" grpId="0" animBg="1"/>
          <p:bldP spid="38" grpId="0"/>
          <p:bldP spid="39"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950" y="2191519"/>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要遵守党章  加强党性</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6" name="矩形 5"/>
          <p:cNvSpPr/>
          <p:nvPr/>
        </p:nvSpPr>
        <p:spPr>
          <a:xfrm>
            <a:off x="5035545" y="2995893"/>
            <a:ext cx="6257774" cy="2077492"/>
          </a:xfrm>
          <a:prstGeom prst="rect">
            <a:avLst/>
          </a:prstGeom>
        </p:spPr>
        <p:txBody>
          <a:bodyPr wrap="square" lIns="0" tIns="0" rIns="0" bIns="0">
            <a:spAutoFit/>
          </a:bodyPr>
          <a:lstStyle/>
          <a:p>
            <a:pPr algn="just">
              <a:lnSpc>
                <a:spcPct val="150000"/>
              </a:lnSpc>
            </a:pPr>
            <a:r>
              <a:rPr lang="zh-CN" altLang="en-US" dirty="0">
                <a:latin typeface="微软雅黑" panose="020B0503020204020204" pitchFamily="82" charset="2"/>
                <a:ea typeface="微软雅黑" panose="020B0503020204020204" pitchFamily="82" charset="2"/>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  </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t>——2012</a:t>
            </a:r>
            <a:r>
              <a:rPr lang="zh-CN" altLang="en-US" sz="1867" dirty="0"/>
              <a:t>年</a:t>
            </a:r>
            <a:r>
              <a:rPr lang="en-US" altLang="zh-CN" sz="1867" dirty="0"/>
              <a:t>11</a:t>
            </a:r>
            <a:r>
              <a:rPr lang="zh-CN" altLang="en-US" sz="1867" dirty="0"/>
              <a:t>月</a:t>
            </a:r>
            <a:r>
              <a:rPr lang="en-US" altLang="zh-CN" sz="1867" dirty="0"/>
              <a:t>16</a:t>
            </a:r>
            <a:r>
              <a:rPr lang="zh-CN" altLang="en-US" sz="1867" dirty="0"/>
              <a:t>日</a:t>
            </a:r>
            <a:r>
              <a:rPr lang="en-US" altLang="zh-CN" sz="1867" dirty="0"/>
              <a:t>《</a:t>
            </a:r>
            <a:r>
              <a:rPr lang="zh-CN" altLang="en-US" sz="1867" dirty="0"/>
              <a:t>认真学习党章，严格遵守党章</a:t>
            </a:r>
            <a:r>
              <a:rPr lang="en-US" altLang="zh-CN" sz="1867" dirty="0"/>
              <a:t>》</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pic>
        <p:nvPicPr>
          <p:cNvPr id="32" name="图片 31"/>
          <p:cNvPicPr>
            <a:picLocks noChangeAspect="1"/>
          </p:cNvPicPr>
          <p:nvPr/>
        </p:nvPicPr>
        <p:blipFill>
          <a:blip r:embed="rId4"/>
          <a:stretch>
            <a:fillRect/>
          </a:stretch>
        </p:blipFill>
        <p:spPr>
          <a:xfrm>
            <a:off x="1660073" y="1703471"/>
            <a:ext cx="2944623" cy="3810330"/>
          </a:xfrm>
          <a:prstGeom prst="rect">
            <a:avLst/>
          </a:prstGeom>
        </p:spPr>
      </p:pic>
      <p:sp>
        <p:nvSpPr>
          <p:cNvPr id="33" name="椭圆 32"/>
          <p:cNvSpPr/>
          <p:nvPr/>
        </p:nvSpPr>
        <p:spPr>
          <a:xfrm>
            <a:off x="3614870" y="1854218"/>
            <a:ext cx="1234589" cy="1234589"/>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52844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1500"/>
                                        <p:tgtEl>
                                          <p:spTgt spid="6"/>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P spid="3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950" y="2191519"/>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要坚定信念  加强学习</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6" name="矩形 5"/>
          <p:cNvSpPr/>
          <p:nvPr/>
        </p:nvSpPr>
        <p:spPr>
          <a:xfrm>
            <a:off x="5035545" y="2995893"/>
            <a:ext cx="6257774" cy="2215991"/>
          </a:xfrm>
          <a:prstGeom prst="rect">
            <a:avLst/>
          </a:prstGeom>
        </p:spPr>
        <p:txBody>
          <a:bodyPr wrap="square" lIns="0" tIns="0" rIns="0" bIns="0">
            <a:spAutoFit/>
          </a:bodyPr>
          <a:lstStyle/>
          <a:p>
            <a:pPr algn="just"/>
            <a:r>
              <a:rPr lang="zh-CN" altLang="en-US" dirty="0">
                <a:latin typeface="微软雅黑" panose="020B0503020204020204" pitchFamily="82" charset="2"/>
                <a:ea typeface="微软雅黑" panose="020B0503020204020204" pitchFamily="82" charset="2"/>
              </a:rPr>
              <a:t>我们党在中国这样一个有着</a:t>
            </a:r>
            <a:r>
              <a:rPr lang="en-US" altLang="zh-CN" dirty="0">
                <a:latin typeface="微软雅黑" panose="020B0503020204020204" pitchFamily="82" charset="2"/>
                <a:ea typeface="微软雅黑" panose="020B0503020204020204" pitchFamily="82" charset="2"/>
              </a:rPr>
              <a:t>13</a:t>
            </a:r>
            <a:r>
              <a:rPr lang="zh-CN" altLang="en-US" dirty="0">
                <a:latin typeface="微软雅黑" panose="020B0503020204020204" pitchFamily="82" charset="2"/>
                <a:ea typeface="微软雅黑" panose="020B0503020204020204" pitchFamily="82" charset="2"/>
              </a:rPr>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t>——2013</a:t>
            </a:r>
            <a:r>
              <a:rPr lang="zh-CN" altLang="en-US" sz="1867" dirty="0"/>
              <a:t>年</a:t>
            </a:r>
            <a:r>
              <a:rPr lang="en-US" altLang="zh-CN" sz="1867" dirty="0"/>
              <a:t>12</a:t>
            </a:r>
            <a:r>
              <a:rPr lang="zh-CN" altLang="en-US" sz="1867" dirty="0"/>
              <a:t>月</a:t>
            </a:r>
            <a:r>
              <a:rPr lang="en-US" altLang="zh-CN" sz="1867" dirty="0"/>
              <a:t>3</a:t>
            </a:r>
            <a:r>
              <a:rPr lang="zh-CN" altLang="en-US" sz="1867" dirty="0"/>
              <a:t>日在中央政治局集体学习时的讲话</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pic>
        <p:nvPicPr>
          <p:cNvPr id="32" name="图片 31"/>
          <p:cNvPicPr>
            <a:picLocks noChangeAspect="1"/>
          </p:cNvPicPr>
          <p:nvPr/>
        </p:nvPicPr>
        <p:blipFill>
          <a:blip r:embed="rId4"/>
          <a:stretch>
            <a:fillRect/>
          </a:stretch>
        </p:blipFill>
        <p:spPr>
          <a:xfrm>
            <a:off x="1660073" y="1703471"/>
            <a:ext cx="2944623" cy="3810330"/>
          </a:xfrm>
          <a:prstGeom prst="rect">
            <a:avLst/>
          </a:prstGeom>
        </p:spPr>
      </p:pic>
      <p:sp>
        <p:nvSpPr>
          <p:cNvPr id="33" name="椭圆 32"/>
          <p:cNvSpPr/>
          <p:nvPr/>
        </p:nvSpPr>
        <p:spPr>
          <a:xfrm>
            <a:off x="3614870" y="1854218"/>
            <a:ext cx="1234589" cy="1234589"/>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82831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1500"/>
                                        <p:tgtEl>
                                          <p:spTgt spid="6"/>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P spid="3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950" y="2191519"/>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要遵纪守法  廉洁正派</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6" name="矩形 5"/>
          <p:cNvSpPr/>
          <p:nvPr/>
        </p:nvSpPr>
        <p:spPr>
          <a:xfrm>
            <a:off x="5035545" y="2995893"/>
            <a:ext cx="6257774" cy="2028504"/>
          </a:xfrm>
          <a:prstGeom prst="rect">
            <a:avLst/>
          </a:prstGeom>
        </p:spPr>
        <p:txBody>
          <a:bodyPr wrap="square" lIns="0" tIns="0" rIns="0" bIns="0">
            <a:spAutoFit/>
          </a:bodyPr>
          <a:lstStyle/>
          <a:p>
            <a:pPr algn="just">
              <a:lnSpc>
                <a:spcPct val="150000"/>
              </a:lnSpc>
            </a:pPr>
            <a:r>
              <a:rPr lang="zh-CN" altLang="en-US" dirty="0">
                <a:latin typeface="微软雅黑" panose="020B0503020204020204" pitchFamily="82" charset="2"/>
                <a:ea typeface="微软雅黑" panose="020B0503020204020204" pitchFamily="82" charset="2"/>
              </a:rPr>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  </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t>——2015</a:t>
            </a:r>
            <a:r>
              <a:rPr lang="zh-CN" altLang="en-US" sz="1867" dirty="0"/>
              <a:t>年</a:t>
            </a:r>
            <a:r>
              <a:rPr lang="en-US" altLang="zh-CN" sz="1867" dirty="0"/>
              <a:t>1</a:t>
            </a:r>
            <a:r>
              <a:rPr lang="zh-CN" altLang="en-US" sz="1867" dirty="0"/>
              <a:t>月</a:t>
            </a:r>
            <a:r>
              <a:rPr lang="en-US" altLang="zh-CN" sz="1867" dirty="0"/>
              <a:t>12</a:t>
            </a:r>
            <a:r>
              <a:rPr lang="zh-CN" altLang="en-US" sz="1867" dirty="0"/>
              <a:t>日，同中央党校第一期县委书记研修班学员</a:t>
            </a:r>
            <a:endParaRPr lang="en-US" altLang="zh-CN" sz="1867" dirty="0"/>
          </a:p>
          <a:p>
            <a:pPr algn="r"/>
            <a:r>
              <a:rPr lang="zh-CN" altLang="en-US" sz="1867" dirty="0"/>
              <a:t>座谈时的讲话</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pic>
        <p:nvPicPr>
          <p:cNvPr id="32" name="图片 31"/>
          <p:cNvPicPr>
            <a:picLocks noChangeAspect="1"/>
          </p:cNvPicPr>
          <p:nvPr/>
        </p:nvPicPr>
        <p:blipFill>
          <a:blip r:embed="rId4"/>
          <a:stretch>
            <a:fillRect/>
          </a:stretch>
        </p:blipFill>
        <p:spPr>
          <a:xfrm>
            <a:off x="1660073" y="1703471"/>
            <a:ext cx="2944623" cy="3810330"/>
          </a:xfrm>
          <a:prstGeom prst="rect">
            <a:avLst/>
          </a:prstGeom>
        </p:spPr>
      </p:pic>
      <p:sp>
        <p:nvSpPr>
          <p:cNvPr id="33" name="椭圆 32"/>
          <p:cNvSpPr/>
          <p:nvPr/>
        </p:nvSpPr>
        <p:spPr>
          <a:xfrm>
            <a:off x="3614870" y="1854218"/>
            <a:ext cx="1234589" cy="1234589"/>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66113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1500"/>
                                        <p:tgtEl>
                                          <p:spTgt spid="6"/>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P spid="3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54177" y="2191519"/>
            <a:ext cx="4285584" cy="523220"/>
          </a:xfrm>
          <a:prstGeom prst="rect">
            <a:avLst/>
          </a:prstGeom>
          <a:noFill/>
          <a:ln>
            <a:noFill/>
          </a:ln>
          <a:effectLst/>
        </p:spPr>
        <p:txBody>
          <a:bodyPr wrap="square">
            <a:spAutoFit/>
          </a:bodyPr>
          <a:lstStyle/>
          <a:p>
            <a:pPr algn="ctr"/>
            <a:r>
              <a:rPr lang="zh-CN" altLang="en-US" sz="2800" b="1" dirty="0">
                <a:latin typeface="微软雅黑" panose="020B0503020204020204" pitchFamily="82" charset="2"/>
                <a:ea typeface="微软雅黑" panose="020B0503020204020204" pitchFamily="82" charset="2"/>
              </a:rPr>
              <a:t>要向榜样学习 向群众学习</a:t>
            </a:r>
          </a:p>
        </p:txBody>
      </p:sp>
      <p:sp>
        <p:nvSpPr>
          <p:cNvPr id="5" name="TextBox 110"/>
          <p:cNvSpPr txBox="1"/>
          <p:nvPr/>
        </p:nvSpPr>
        <p:spPr>
          <a:xfrm>
            <a:off x="4997444" y="2117833"/>
            <a:ext cx="2286581" cy="596554"/>
          </a:xfrm>
          <a:prstGeom prst="rect">
            <a:avLst/>
          </a:prstGeom>
          <a:solidFill>
            <a:srgbClr val="C00000"/>
          </a:solidFill>
          <a:ln>
            <a:solidFill>
              <a:srgbClr val="C00000"/>
            </a:solidFill>
          </a:ln>
          <a:effectLst/>
        </p:spPr>
        <p:txBody>
          <a:bodyPr wrap="square" rtlCol="0" anchor="ctr" anchorCtr="0">
            <a:noAutofit/>
          </a:bodyPr>
          <a:lstStyle/>
          <a:p>
            <a:pPr algn="ctr"/>
            <a:r>
              <a:rPr lang="zh-CN" altLang="en-US" sz="2800" b="1" dirty="0">
                <a:solidFill>
                  <a:schemeClr val="bg1"/>
                </a:solidFill>
                <a:latin typeface="微软雅黑" panose="020B0503020204020204" pitchFamily="82" charset="2"/>
                <a:ea typeface="微软雅黑" panose="020B0503020204020204" pitchFamily="82" charset="2"/>
              </a:rPr>
              <a:t>合格党员</a:t>
            </a:r>
          </a:p>
        </p:txBody>
      </p:sp>
      <p:sp>
        <p:nvSpPr>
          <p:cNvPr id="6" name="矩形 5"/>
          <p:cNvSpPr/>
          <p:nvPr/>
        </p:nvSpPr>
        <p:spPr>
          <a:xfrm>
            <a:off x="5035545" y="2995893"/>
            <a:ext cx="6257774" cy="2028504"/>
          </a:xfrm>
          <a:prstGeom prst="rect">
            <a:avLst/>
          </a:prstGeom>
        </p:spPr>
        <p:txBody>
          <a:bodyPr wrap="square" lIns="0" tIns="0" rIns="0" bIns="0">
            <a:spAutoFit/>
          </a:bodyPr>
          <a:lstStyle/>
          <a:p>
            <a:pPr algn="just">
              <a:lnSpc>
                <a:spcPct val="150000"/>
              </a:lnSpc>
            </a:pPr>
            <a:r>
              <a:rPr lang="zh-CN" altLang="en-US" dirty="0">
                <a:latin typeface="微软雅黑" panose="020B0503020204020204" pitchFamily="82" charset="2"/>
                <a:ea typeface="微软雅黑" panose="020B0503020204020204" pitchFamily="82" charset="2"/>
              </a:rPr>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  </a:t>
            </a:r>
          </a:p>
        </p:txBody>
      </p:sp>
      <p:sp>
        <p:nvSpPr>
          <p:cNvPr id="8" name="矩形 7"/>
          <p:cNvSpPr/>
          <p:nvPr/>
        </p:nvSpPr>
        <p:spPr>
          <a:xfrm>
            <a:off x="4852301" y="5448485"/>
            <a:ext cx="6570141" cy="495115"/>
          </a:xfrm>
          <a:prstGeom prst="rect">
            <a:avLst/>
          </a:prstGeom>
          <a:noFill/>
        </p:spPr>
        <p:txBody>
          <a:bodyPr wrap="square" lIns="0" tIns="0" rIns="0" bIns="0" anchor="ctr">
            <a:noAutofit/>
          </a:bodyPr>
          <a:lstStyle/>
          <a:p>
            <a:pPr algn="r"/>
            <a:r>
              <a:rPr lang="en-US" altLang="zh-CN" sz="1867" dirty="0"/>
              <a:t>——2014</a:t>
            </a:r>
            <a:r>
              <a:rPr lang="zh-CN" altLang="en-US" sz="1867" dirty="0"/>
              <a:t>年</a:t>
            </a:r>
            <a:r>
              <a:rPr lang="en-US" altLang="zh-CN" sz="1867" dirty="0"/>
              <a:t>5</a:t>
            </a:r>
            <a:r>
              <a:rPr lang="zh-CN" altLang="en-US" sz="1867" dirty="0"/>
              <a:t>月</a:t>
            </a:r>
            <a:r>
              <a:rPr lang="en-US" altLang="zh-CN" sz="1867" dirty="0"/>
              <a:t>9</a:t>
            </a:r>
            <a:r>
              <a:rPr lang="zh-CN" altLang="en-US" sz="1867" dirty="0"/>
              <a:t>日至</a:t>
            </a:r>
            <a:r>
              <a:rPr lang="en-US" altLang="zh-CN" sz="1867" dirty="0"/>
              <a:t>10</a:t>
            </a:r>
            <a:r>
              <a:rPr lang="zh-CN" altLang="en-US" sz="1867" dirty="0"/>
              <a:t>日在河南省考察调研时的讲话</a:t>
            </a:r>
          </a:p>
        </p:txBody>
      </p:sp>
      <p:sp>
        <p:nvSpPr>
          <p:cNvPr id="10" name="矩形 9"/>
          <p:cNvSpPr/>
          <p:nvPr/>
        </p:nvSpPr>
        <p:spPr>
          <a:xfrm>
            <a:off x="5070648" y="-3436888"/>
            <a:ext cx="1701409" cy="1272208"/>
          </a:xfrm>
          <a:prstGeom prst="rect">
            <a:avLst/>
          </a:prstGeom>
          <a:effectLst/>
        </p:spPr>
        <p:txBody>
          <a:bodyPr wrap="square" lIns="0" tIns="0" rIns="0" bIns="0">
            <a:spAutoFit/>
          </a:bodyPr>
          <a:lstStyle/>
          <a:p>
            <a:pPr algn="dist"/>
            <a:r>
              <a:rPr lang="zh-CN" altLang="en-US" sz="3200" b="1" dirty="0">
                <a:solidFill>
                  <a:srgbClr val="000000"/>
                </a:solidFill>
                <a:latin typeface="+mj-ea"/>
                <a:ea typeface="+mj-ea"/>
              </a:rPr>
              <a:t>习进平 </a:t>
            </a:r>
            <a:r>
              <a:rPr lang="zh-CN" altLang="en-US" sz="5067" dirty="0">
                <a:solidFill>
                  <a:schemeClr val="accent1"/>
                </a:solidFill>
                <a:latin typeface="方正粗黑宋简体" panose="02000000000000000000" pitchFamily="2" charset="-122"/>
                <a:ea typeface="方正粗黑宋简体" panose="02000000000000000000" pitchFamily="2" charset="-122"/>
              </a:rPr>
              <a:t>论</a:t>
            </a:r>
          </a:p>
        </p:txBody>
      </p:sp>
      <p:sp>
        <p:nvSpPr>
          <p:cNvPr id="12" name="TextBox 42"/>
          <p:cNvSpPr txBox="1"/>
          <p:nvPr/>
        </p:nvSpPr>
        <p:spPr>
          <a:xfrm>
            <a:off x="4932811" y="-2586423"/>
            <a:ext cx="1813624" cy="410433"/>
          </a:xfrm>
          <a:prstGeom prst="rect">
            <a:avLst/>
          </a:prstGeom>
          <a:noFill/>
        </p:spPr>
        <p:txBody>
          <a:bodyPr wrap="square" lIns="0" tIns="0" rIns="0" bIns="0" rtlCol="0">
            <a:spAutoFit/>
          </a:bodyPr>
          <a:lstStyle/>
          <a:p>
            <a:pPr algn="r"/>
            <a:r>
              <a:rPr lang="zh-CN" altLang="en-US" sz="2667" dirty="0">
                <a:solidFill>
                  <a:schemeClr val="accent1"/>
                </a:solidFill>
                <a:latin typeface="微软雅黑" panose="020B0503020204020204" pitchFamily="34" charset="-122"/>
                <a:ea typeface="微软雅黑" panose="020B0503020204020204" pitchFamily="34" charset="-122"/>
              </a:rPr>
              <a:t>如何做一名</a:t>
            </a:r>
          </a:p>
        </p:txBody>
      </p:sp>
      <p:sp>
        <p:nvSpPr>
          <p:cNvPr id="13" name="TextBox 14"/>
          <p:cNvSpPr txBox="1"/>
          <p:nvPr/>
        </p:nvSpPr>
        <p:spPr>
          <a:xfrm>
            <a:off x="3583412" y="-2145463"/>
            <a:ext cx="3188645" cy="65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a:defRPr sz="9000" b="1" spc="-150">
                <a:gradFill>
                  <a:gsLst>
                    <a:gs pos="52000">
                      <a:srgbClr val="C00000"/>
                    </a:gs>
                    <a:gs pos="85000">
                      <a:schemeClr val="tx2"/>
                    </a:gs>
                  </a:gsLst>
                  <a:lin ang="5400000" scaled="1"/>
                </a:gradFill>
                <a:latin typeface="方正粗黑宋简体" panose="02000000000000000000" pitchFamily="2" charset="-122"/>
                <a:ea typeface="方正粗黑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4267" dirty="0">
                <a:latin typeface="+mj-ea"/>
                <a:ea typeface="+mj-ea"/>
              </a:rPr>
              <a:t>合格共产党员</a:t>
            </a:r>
          </a:p>
        </p:txBody>
      </p:sp>
      <p:cxnSp>
        <p:nvCxnSpPr>
          <p:cNvPr id="14" name="直接连接符 13"/>
          <p:cNvCxnSpPr/>
          <p:nvPr/>
        </p:nvCxnSpPr>
        <p:spPr>
          <a:xfrm>
            <a:off x="5119583" y="-2668816"/>
            <a:ext cx="1596594" cy="0"/>
          </a:xfrm>
          <a:prstGeom prst="line">
            <a:avLst/>
          </a:prstGeom>
          <a:ln w="12700">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54500" y="-1338062"/>
            <a:ext cx="306167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35544" y="-3351450"/>
            <a:ext cx="1037167"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039564" y="-2983794"/>
            <a:ext cx="78475" cy="78472"/>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3636367" y="-3505263"/>
            <a:ext cx="1361077" cy="1361077"/>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cxnSp>
        <p:nvCxnSpPr>
          <p:cNvPr id="24" name="直接连接符 23"/>
          <p:cNvCxnSpPr/>
          <p:nvPr/>
        </p:nvCxnSpPr>
        <p:spPr>
          <a:xfrm>
            <a:off x="8327571" y="-1628956"/>
            <a:ext cx="280851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293318" y="-2215547"/>
            <a:ext cx="1542215" cy="121004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503460" y="-1933693"/>
            <a:ext cx="1124485" cy="646331"/>
          </a:xfrm>
          <a:prstGeom prst="rect">
            <a:avLst/>
          </a:prstGeom>
          <a:noFill/>
          <a:ln>
            <a:noFill/>
          </a:ln>
          <a:effectLst/>
        </p:spPr>
        <p:txBody>
          <a:bodyPr wrap="square">
            <a:spAutoFit/>
          </a:bodyPr>
          <a:lstStyle/>
          <a:p>
            <a:r>
              <a:rPr lang="zh-CN" altLang="en-US" sz="3600" dirty="0">
                <a:solidFill>
                  <a:schemeClr val="bg1"/>
                </a:solidFill>
                <a:latin typeface="微软雅黑" panose="020B0503020204020204" pitchFamily="82" charset="2"/>
                <a:ea typeface="微软雅黑" panose="020B0503020204020204" pitchFamily="82" charset="2"/>
              </a:rPr>
              <a:t>要求</a:t>
            </a:r>
          </a:p>
        </p:txBody>
      </p:sp>
      <p:pic>
        <p:nvPicPr>
          <p:cNvPr id="32" name="图片 31"/>
          <p:cNvPicPr>
            <a:picLocks noChangeAspect="1"/>
          </p:cNvPicPr>
          <p:nvPr/>
        </p:nvPicPr>
        <p:blipFill>
          <a:blip r:embed="rId4"/>
          <a:stretch>
            <a:fillRect/>
          </a:stretch>
        </p:blipFill>
        <p:spPr>
          <a:xfrm>
            <a:off x="1660073" y="1703471"/>
            <a:ext cx="2944623" cy="3810330"/>
          </a:xfrm>
          <a:prstGeom prst="rect">
            <a:avLst/>
          </a:prstGeom>
        </p:spPr>
      </p:pic>
      <p:sp>
        <p:nvSpPr>
          <p:cNvPr id="33" name="椭圆 32"/>
          <p:cNvSpPr/>
          <p:nvPr/>
        </p:nvSpPr>
        <p:spPr>
          <a:xfrm>
            <a:off x="3614870" y="1854218"/>
            <a:ext cx="1234589" cy="1234589"/>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35" name="直接连接符 34"/>
          <p:cNvCxnSpPr/>
          <p:nvPr/>
        </p:nvCxnSpPr>
        <p:spPr>
          <a:xfrm>
            <a:off x="4997444" y="2714387"/>
            <a:ext cx="630409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28676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1500"/>
                                        <p:tgtEl>
                                          <p:spTgt spid="6"/>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P spid="8" grpId="0"/>
      <p:bldP spid="3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90108" y="2446878"/>
            <a:ext cx="3940059" cy="11093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902036" y="3001556"/>
            <a:ext cx="387927" cy="358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86"/>
          <p:cNvSpPr txBox="1"/>
          <p:nvPr/>
        </p:nvSpPr>
        <p:spPr>
          <a:xfrm>
            <a:off x="5037067" y="7030133"/>
            <a:ext cx="1415772" cy="584775"/>
          </a:xfrm>
          <a:prstGeom prst="rect">
            <a:avLst/>
          </a:prstGeom>
          <a:noFill/>
        </p:spPr>
        <p:txBody>
          <a:bodyPr wrap="none" rtlCol="0">
            <a:spAutoFit/>
          </a:bodyPr>
          <a:lstStyle/>
          <a:p>
            <a:r>
              <a:rPr lang="zh-CN" altLang="en-US" sz="3200" dirty="0"/>
              <a:t>延时符</a:t>
            </a:r>
          </a:p>
        </p:txBody>
      </p:sp>
      <p:sp>
        <p:nvSpPr>
          <p:cNvPr id="9" name="Freeform 29"/>
          <p:cNvSpPr/>
          <p:nvPr/>
        </p:nvSpPr>
        <p:spPr bwMode="auto">
          <a:xfrm>
            <a:off x="5244027" y="932260"/>
            <a:ext cx="1516992" cy="1355578"/>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文本框 9"/>
          <p:cNvSpPr txBox="1"/>
          <p:nvPr/>
        </p:nvSpPr>
        <p:spPr>
          <a:xfrm>
            <a:off x="4052182" y="2385832"/>
            <a:ext cx="3877985" cy="1200329"/>
          </a:xfrm>
          <a:prstGeom prst="rect">
            <a:avLst/>
          </a:prstGeom>
          <a:noFill/>
        </p:spPr>
        <p:txBody>
          <a:bodyPr wrap="none" rtlCol="0">
            <a:spAutoFit/>
          </a:bodyPr>
          <a:lstStyle/>
          <a:p>
            <a:r>
              <a:rPr lang="zh-CN" altLang="en-US" sz="7200" dirty="0">
                <a:solidFill>
                  <a:schemeClr val="bg1"/>
                </a:solidFill>
                <a:latin typeface="微软雅黑" panose="020B0503020204020204" pitchFamily="82" charset="2"/>
                <a:ea typeface="微软雅黑" panose="020B0503020204020204" pitchFamily="82" charset="2"/>
              </a:rPr>
              <a:t>感谢聆听</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3631820"/>
            <a:ext cx="12192000" cy="3229836"/>
          </a:xfrm>
          <a:prstGeom prst="rect">
            <a:avLst/>
          </a:prstGeom>
        </p:spPr>
      </p:pic>
    </p:spTree>
    <p:extLst>
      <p:ext uri="{BB962C8B-B14F-4D97-AF65-F5344CB8AC3E}">
        <p14:creationId xmlns:p14="http://schemas.microsoft.com/office/powerpoint/2010/main" val="1538617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14:presetBounceEnd="80000">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14:bounceEnd="80000">
                                          <p:cBhvr additive="base">
                                            <p:cTn id="13" dur="500" fill="hold"/>
                                            <p:tgtEl>
                                              <p:spTgt spid="5"/>
                                            </p:tgtEl>
                                            <p:attrNameLst>
                                              <p:attrName>ppt_x</p:attrName>
                                            </p:attrNameLst>
                                          </p:cBhvr>
                                          <p:tavLst>
                                            <p:tav tm="0">
                                              <p:val>
                                                <p:strVal val="#ppt_x"/>
                                              </p:val>
                                            </p:tav>
                                            <p:tav tm="100000">
                                              <p:val>
                                                <p:strVal val="#ppt_x"/>
                                              </p:val>
                                            </p:tav>
                                          </p:tavLst>
                                        </p:anim>
                                        <p:anim calcmode="lin" valueType="num" p14:bounceEnd="80000">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1" presetClass="exit" presetSubtype="0" fill="hold" grpId="1" nodeType="afterEffect">
                                      <p:stCondLst>
                                        <p:cond delay="0"/>
                                      </p:stCondLst>
                                      <p:childTnLst>
                                        <p:set>
                                          <p:cBhvr>
                                            <p:cTn id="17" dur="1" fill="hold">
                                              <p:stCondLst>
                                                <p:cond delay="0"/>
                                              </p:stCondLst>
                                            </p:cTn>
                                            <p:tgtEl>
                                              <p:spTgt spid="5"/>
                                            </p:tgtEl>
                                            <p:attrNameLst>
                                              <p:attrName>style.visibility</p:attrName>
                                            </p:attrNameLst>
                                          </p:cBhvr>
                                          <p:to>
                                            <p:strVal val="hidden"/>
                                          </p:to>
                                        </p:se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000"/>
                                </p:stCondLst>
                                <p:childTnLst>
                                  <p:par>
                                    <p:cTn id="25" presetID="2" presetClass="entr" presetSubtype="1" fill="hold" grpId="0" nodeType="afterEffect" p14:presetBounceEnd="8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80000">
                                          <p:cBhvr additive="base">
                                            <p:cTn id="27" dur="5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28" dur="500" fill="hold"/>
                                            <p:tgtEl>
                                              <p:spTgt spid="9"/>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3" presetClass="entr" presetSubtype="36" fill="hold" grpId="0" nodeType="afterEffect">
                                      <p:stCondLst>
                                        <p:cond delay="0"/>
                                      </p:stCondLst>
                                      <p:iterate type="lt">
                                        <p:tmPct val="10000"/>
                                      </p:iterate>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strVal val="(6*min(max(#ppt_w*#ppt_h,.3),1)-7.4)/-.7*#ppt_w"/>
                                              </p:val>
                                            </p:tav>
                                            <p:tav tm="100000">
                                              <p:val>
                                                <p:strVal val="#ppt_w"/>
                                              </p:val>
                                            </p:tav>
                                          </p:tavLst>
                                        </p:anim>
                                        <p:anim calcmode="lin" valueType="num">
                                          <p:cBhvr>
                                            <p:cTn id="33" dur="500" fill="hold"/>
                                            <p:tgtEl>
                                              <p:spTgt spid="10"/>
                                            </p:tgtEl>
                                            <p:attrNameLst>
                                              <p:attrName>ppt_h</p:attrName>
                                            </p:attrNameLst>
                                          </p:cBhvr>
                                          <p:tavLst>
                                            <p:tav tm="0">
                                              <p:val>
                                                <p:strVal val="(6*min(max(#ppt_w*#ppt_h,.3),1)-7.4)/-.7*#ppt_h"/>
                                              </p:val>
                                            </p:tav>
                                            <p:tav tm="100000">
                                              <p:val>
                                                <p:strVal val="#ppt_h"/>
                                              </p:val>
                                            </p:tav>
                                          </p:tavLst>
                                        </p:anim>
                                        <p:anim calcmode="lin" valueType="num">
                                          <p:cBhvr>
                                            <p:cTn id="34" dur="500" fill="hold"/>
                                            <p:tgtEl>
                                              <p:spTgt spid="10"/>
                                            </p:tgtEl>
                                            <p:attrNameLst>
                                              <p:attrName>ppt_x</p:attrName>
                                            </p:attrNameLst>
                                          </p:cBhvr>
                                          <p:tavLst>
                                            <p:tav tm="0">
                                              <p:val>
                                                <p:fltVal val="0.5"/>
                                              </p:val>
                                            </p:tav>
                                            <p:tav tm="100000">
                                              <p:val>
                                                <p:strVal val="#ppt_x"/>
                                              </p:val>
                                            </p:tav>
                                          </p:tavLst>
                                        </p:anim>
                                        <p:anim calcmode="lin" valueType="num">
                                          <p:cBhvr>
                                            <p:cTn id="35"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36" fill="hold">
                                <p:stCondLst>
                                  <p:cond delay="315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5" grpId="1" animBg="1"/>
          <p:bldP spid="7" grpId="0"/>
          <p:bldP spid="9" grpId="0" animBg="1"/>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1" presetClass="exit" presetSubtype="0" fill="hold" grpId="1" nodeType="afterEffect">
                                      <p:stCondLst>
                                        <p:cond delay="0"/>
                                      </p:stCondLst>
                                      <p:childTnLst>
                                        <p:set>
                                          <p:cBhvr>
                                            <p:cTn id="17" dur="1" fill="hold">
                                              <p:stCondLst>
                                                <p:cond delay="0"/>
                                              </p:stCondLst>
                                            </p:cTn>
                                            <p:tgtEl>
                                              <p:spTgt spid="5"/>
                                            </p:tgtEl>
                                            <p:attrNameLst>
                                              <p:attrName>style.visibility</p:attrName>
                                            </p:attrNameLst>
                                          </p:cBhvr>
                                          <p:to>
                                            <p:strVal val="hidden"/>
                                          </p:to>
                                        </p:se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3" presetClass="entr" presetSubtype="36" fill="hold" grpId="0" nodeType="afterEffect">
                                      <p:stCondLst>
                                        <p:cond delay="0"/>
                                      </p:stCondLst>
                                      <p:iterate type="lt">
                                        <p:tmPct val="10000"/>
                                      </p:iterate>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strVal val="(6*min(max(#ppt_w*#ppt_h,.3),1)-7.4)/-.7*#ppt_w"/>
                                              </p:val>
                                            </p:tav>
                                            <p:tav tm="100000">
                                              <p:val>
                                                <p:strVal val="#ppt_w"/>
                                              </p:val>
                                            </p:tav>
                                          </p:tavLst>
                                        </p:anim>
                                        <p:anim calcmode="lin" valueType="num">
                                          <p:cBhvr>
                                            <p:cTn id="33" dur="500" fill="hold"/>
                                            <p:tgtEl>
                                              <p:spTgt spid="10"/>
                                            </p:tgtEl>
                                            <p:attrNameLst>
                                              <p:attrName>ppt_h</p:attrName>
                                            </p:attrNameLst>
                                          </p:cBhvr>
                                          <p:tavLst>
                                            <p:tav tm="0">
                                              <p:val>
                                                <p:strVal val="(6*min(max(#ppt_w*#ppt_h,.3),1)-7.4)/-.7*#ppt_h"/>
                                              </p:val>
                                            </p:tav>
                                            <p:tav tm="100000">
                                              <p:val>
                                                <p:strVal val="#ppt_h"/>
                                              </p:val>
                                            </p:tav>
                                          </p:tavLst>
                                        </p:anim>
                                        <p:anim calcmode="lin" valueType="num">
                                          <p:cBhvr>
                                            <p:cTn id="34" dur="500" fill="hold"/>
                                            <p:tgtEl>
                                              <p:spTgt spid="10"/>
                                            </p:tgtEl>
                                            <p:attrNameLst>
                                              <p:attrName>ppt_x</p:attrName>
                                            </p:attrNameLst>
                                          </p:cBhvr>
                                          <p:tavLst>
                                            <p:tav tm="0">
                                              <p:val>
                                                <p:fltVal val="0.5"/>
                                              </p:val>
                                            </p:tav>
                                            <p:tav tm="100000">
                                              <p:val>
                                                <p:strVal val="#ppt_x"/>
                                              </p:val>
                                            </p:tav>
                                          </p:tavLst>
                                        </p:anim>
                                        <p:anim calcmode="lin" valueType="num">
                                          <p:cBhvr>
                                            <p:cTn id="35"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36" fill="hold">
                                <p:stCondLst>
                                  <p:cond delay="315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5" grpId="1" animBg="1"/>
          <p:bldP spid="7" grpId="0"/>
          <p:bldP spid="9" grpId="0" animBg="1"/>
          <p:bldP spid="1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4991" y="2535401"/>
            <a:ext cx="15667177" cy="4513997"/>
          </a:xfrm>
          <a:prstGeom prst="rect">
            <a:avLst/>
          </a:prstGeom>
        </p:spPr>
      </p:pic>
      <p:sp>
        <p:nvSpPr>
          <p:cNvPr id="25" name="文本框 24"/>
          <p:cNvSpPr txBox="1"/>
          <p:nvPr/>
        </p:nvSpPr>
        <p:spPr>
          <a:xfrm>
            <a:off x="4867883" y="2863947"/>
            <a:ext cx="3057247" cy="523220"/>
          </a:xfrm>
          <a:prstGeom prst="rect">
            <a:avLst/>
          </a:prstGeom>
          <a:noFill/>
          <a:ln>
            <a:noFill/>
          </a:ln>
        </p:spPr>
        <p:txBody>
          <a:bodyPr wrap="none" rtlCol="0">
            <a:spAutoFit/>
          </a:bodyPr>
          <a:lstStyle/>
          <a:p>
            <a:r>
              <a:rPr lang="zh-CN" altLang="en-US" sz="2800" dirty="0">
                <a:solidFill>
                  <a:srgbClr val="C00000"/>
                </a:solidFill>
                <a:latin typeface="微软雅黑" panose="020B0503020204020204" pitchFamily="82" charset="2"/>
                <a:ea typeface="微软雅黑" panose="020B0503020204020204" pitchFamily="82" charset="2"/>
              </a:rPr>
              <a:t>四讲四有详细阐述</a:t>
            </a:r>
          </a:p>
        </p:txBody>
      </p:sp>
      <p:sp>
        <p:nvSpPr>
          <p:cNvPr id="26" name="矩形 25"/>
          <p:cNvSpPr/>
          <p:nvPr/>
        </p:nvSpPr>
        <p:spPr>
          <a:xfrm>
            <a:off x="3816372" y="2748067"/>
            <a:ext cx="795406" cy="7549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82" charset="2"/>
                <a:ea typeface="微软雅黑" panose="020B0503020204020204" pitchFamily="82" charset="2"/>
              </a:rPr>
              <a:t>01</a:t>
            </a:r>
            <a:endParaRPr lang="zh-CN" altLang="en-US" sz="3600" b="1" dirty="0">
              <a:latin typeface="微软雅黑" panose="020B0503020204020204" pitchFamily="82" charset="2"/>
              <a:ea typeface="微软雅黑" panose="020B0503020204020204" pitchFamily="82" charset="2"/>
            </a:endParaRPr>
          </a:p>
        </p:txBody>
      </p:sp>
      <p:grpSp>
        <p:nvGrpSpPr>
          <p:cNvPr id="27" name="组合 26"/>
          <p:cNvGrpSpPr/>
          <p:nvPr/>
        </p:nvGrpSpPr>
        <p:grpSpPr>
          <a:xfrm>
            <a:off x="4871156" y="1198623"/>
            <a:ext cx="1100984" cy="1337468"/>
            <a:chOff x="6625799" y="1230923"/>
            <a:chExt cx="1392785" cy="1691946"/>
          </a:xfrm>
        </p:grpSpPr>
        <p:sp>
          <p:nvSpPr>
            <p:cNvPr id="28" name="波形 27"/>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6776820" y="1198623"/>
            <a:ext cx="1100984" cy="1337468"/>
            <a:chOff x="6625799" y="1230923"/>
            <a:chExt cx="1392785" cy="1691946"/>
          </a:xfrm>
        </p:grpSpPr>
        <p:sp>
          <p:nvSpPr>
            <p:cNvPr id="32" name="波形 31"/>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5570697" y="844145"/>
            <a:ext cx="1392785" cy="1691946"/>
            <a:chOff x="6625799" y="1230923"/>
            <a:chExt cx="1392785" cy="1691946"/>
          </a:xfrm>
        </p:grpSpPr>
        <p:sp>
          <p:nvSpPr>
            <p:cNvPr id="36" name="波形 35"/>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Freeform 29"/>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grpSp>
      <p:cxnSp>
        <p:nvCxnSpPr>
          <p:cNvPr id="41" name="直接连接符 40"/>
          <p:cNvCxnSpPr/>
          <p:nvPr/>
        </p:nvCxnSpPr>
        <p:spPr>
          <a:xfrm>
            <a:off x="3816372" y="2536091"/>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3816372" y="3675574"/>
            <a:ext cx="446783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65577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par>
                                    <p:cTn id="14" presetID="22" presetClass="entr" presetSubtype="2"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right)">
                                          <p:cBhvr>
                                            <p:cTn id="16" dur="500"/>
                                            <p:tgtEl>
                                              <p:spTgt spid="41"/>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fltVal val="0"/>
                                              </p:val>
                                            </p:tav>
                                            <p:tav tm="100000">
                                              <p:val>
                                                <p:strVal val="#ppt_w"/>
                                              </p:val>
                                            </p:tav>
                                          </p:tavLst>
                                        </p:anim>
                                        <p:anim calcmode="lin" valueType="num">
                                          <p:cBhvr>
                                            <p:cTn id="21" dur="500" fill="hold"/>
                                            <p:tgtEl>
                                              <p:spTgt spid="26"/>
                                            </p:tgtEl>
                                            <p:attrNameLst>
                                              <p:attrName>ppt_h</p:attrName>
                                            </p:attrNameLst>
                                          </p:cBhvr>
                                          <p:tavLst>
                                            <p:tav tm="0">
                                              <p:val>
                                                <p:fltVal val="0"/>
                                              </p:val>
                                            </p:tav>
                                            <p:tav tm="100000">
                                              <p:val>
                                                <p:strVal val="#ppt_h"/>
                                              </p:val>
                                            </p:tav>
                                          </p:tavLst>
                                        </p:anim>
                                        <p:animEffect transition="in" filter="fade">
                                          <p:cBhvr>
                                            <p:cTn id="22" dur="500"/>
                                            <p:tgtEl>
                                              <p:spTgt spid="26"/>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par>
                              <p:cTn id="29" fill="hold">
                                <p:stCondLst>
                                  <p:cond delay="2500"/>
                                </p:stCondLst>
                                <p:childTnLst>
                                  <p:par>
                                    <p:cTn id="30" presetID="2" presetClass="entr" presetSubtype="1" fill="hold" nodeType="afterEffect" p14:presetBounceEnd="80000">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14:bounceEnd="80000">
                                          <p:cBhvr additive="base">
                                            <p:cTn id="32" dur="500" fill="hold"/>
                                            <p:tgtEl>
                                              <p:spTgt spid="35"/>
                                            </p:tgtEl>
                                            <p:attrNameLst>
                                              <p:attrName>ppt_x</p:attrName>
                                            </p:attrNameLst>
                                          </p:cBhvr>
                                          <p:tavLst>
                                            <p:tav tm="0">
                                              <p:val>
                                                <p:strVal val="#ppt_x"/>
                                              </p:val>
                                            </p:tav>
                                            <p:tav tm="100000">
                                              <p:val>
                                                <p:strVal val="#ppt_x"/>
                                              </p:val>
                                            </p:tav>
                                          </p:tavLst>
                                        </p:anim>
                                        <p:anim calcmode="lin" valueType="num" p14:bounceEnd="80000">
                                          <p:cBhvr additive="base">
                                            <p:cTn id="33" dur="500" fill="hold"/>
                                            <p:tgtEl>
                                              <p:spTgt spid="35"/>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14:presetBounceEnd="80000">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14:bounceEnd="80000">
                                          <p:cBhvr additive="base">
                                            <p:cTn id="37" dur="500" fill="hold"/>
                                            <p:tgtEl>
                                              <p:spTgt spid="31"/>
                                            </p:tgtEl>
                                            <p:attrNameLst>
                                              <p:attrName>ppt_x</p:attrName>
                                            </p:attrNameLst>
                                          </p:cBhvr>
                                          <p:tavLst>
                                            <p:tav tm="0">
                                              <p:val>
                                                <p:strVal val="#ppt_x"/>
                                              </p:val>
                                            </p:tav>
                                            <p:tav tm="100000">
                                              <p:val>
                                                <p:strVal val="#ppt_x"/>
                                              </p:val>
                                            </p:tav>
                                          </p:tavLst>
                                        </p:anim>
                                        <p:anim calcmode="lin" valueType="num" p14:bounceEnd="80000">
                                          <p:cBhvr additive="base">
                                            <p:cTn id="38" dur="500" fill="hold"/>
                                            <p:tgtEl>
                                              <p:spTgt spid="31"/>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nodeType="afterEffect" p14:presetBounceEnd="80000">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14:bounceEnd="80000">
                                          <p:cBhvr additive="base">
                                            <p:cTn id="42" dur="500" fill="hold"/>
                                            <p:tgtEl>
                                              <p:spTgt spid="27"/>
                                            </p:tgtEl>
                                            <p:attrNameLst>
                                              <p:attrName>ppt_x</p:attrName>
                                            </p:attrNameLst>
                                          </p:cBhvr>
                                          <p:tavLst>
                                            <p:tav tm="0">
                                              <p:val>
                                                <p:strVal val="#ppt_x"/>
                                              </p:val>
                                            </p:tav>
                                            <p:tav tm="100000">
                                              <p:val>
                                                <p:strVal val="#ppt_x"/>
                                              </p:val>
                                            </p:tav>
                                          </p:tavLst>
                                        </p:anim>
                                        <p:anim calcmode="lin" valueType="num" p14:bounceEnd="80000">
                                          <p:cBhvr additive="base">
                                            <p:cTn id="43"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par>
                                    <p:cTn id="14" presetID="22" presetClass="entr" presetSubtype="2"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right)">
                                          <p:cBhvr>
                                            <p:cTn id="16" dur="500"/>
                                            <p:tgtEl>
                                              <p:spTgt spid="41"/>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fltVal val="0"/>
                                              </p:val>
                                            </p:tav>
                                            <p:tav tm="100000">
                                              <p:val>
                                                <p:strVal val="#ppt_w"/>
                                              </p:val>
                                            </p:tav>
                                          </p:tavLst>
                                        </p:anim>
                                        <p:anim calcmode="lin" valueType="num">
                                          <p:cBhvr>
                                            <p:cTn id="21" dur="500" fill="hold"/>
                                            <p:tgtEl>
                                              <p:spTgt spid="26"/>
                                            </p:tgtEl>
                                            <p:attrNameLst>
                                              <p:attrName>ppt_h</p:attrName>
                                            </p:attrNameLst>
                                          </p:cBhvr>
                                          <p:tavLst>
                                            <p:tav tm="0">
                                              <p:val>
                                                <p:fltVal val="0"/>
                                              </p:val>
                                            </p:tav>
                                            <p:tav tm="100000">
                                              <p:val>
                                                <p:strVal val="#ppt_h"/>
                                              </p:val>
                                            </p:tav>
                                          </p:tavLst>
                                        </p:anim>
                                        <p:animEffect transition="in" filter="fade">
                                          <p:cBhvr>
                                            <p:cTn id="22" dur="500"/>
                                            <p:tgtEl>
                                              <p:spTgt spid="26"/>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ppt_x"/>
                                              </p:val>
                                            </p:tav>
                                            <p:tav tm="100000">
                                              <p:val>
                                                <p:strVal val="#ppt_x"/>
                                              </p:val>
                                            </p:tav>
                                          </p:tavLst>
                                        </p:anim>
                                        <p:anim calcmode="lin" valueType="num">
                                          <p:cBhvr additive="base">
                                            <p:cTn id="33" dur="500" fill="hold"/>
                                            <p:tgtEl>
                                              <p:spTgt spid="35"/>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27381" y="1966914"/>
            <a:ext cx="3775393" cy="523220"/>
          </a:xfrm>
          <a:prstGeom prst="rect">
            <a:avLst/>
          </a:prstGeom>
          <a:noFill/>
        </p:spPr>
        <p:txBody>
          <a:bodyPr wrap="none" rtlCol="0">
            <a:spAutoFit/>
          </a:bodyPr>
          <a:lstStyle/>
          <a:p>
            <a:r>
              <a:rPr lang="zh-CN" altLang="en-US" sz="2800" b="1" dirty="0">
                <a:latin typeface="微软雅黑" panose="020B0503020204020204" pitchFamily="82" charset="2"/>
                <a:ea typeface="微软雅黑" panose="020B0503020204020204" pitchFamily="82" charset="2"/>
              </a:rPr>
              <a:t>四讲四有要求是什么</a:t>
            </a:r>
            <a:r>
              <a:rPr lang="zh-CN" altLang="en-US" sz="2800" b="1" dirty="0">
                <a:solidFill>
                  <a:srgbClr val="C00000"/>
                </a:solidFill>
                <a:latin typeface="微软雅黑" panose="020B0503020204020204" pitchFamily="82" charset="2"/>
                <a:ea typeface="微软雅黑" panose="020B0503020204020204" pitchFamily="82" charset="2"/>
              </a:rPr>
              <a:t>？</a:t>
            </a:r>
          </a:p>
        </p:txBody>
      </p:sp>
      <p:sp>
        <p:nvSpPr>
          <p:cNvPr id="15" name="矩形 14"/>
          <p:cNvSpPr/>
          <p:nvPr/>
        </p:nvSpPr>
        <p:spPr>
          <a:xfrm>
            <a:off x="1907400" y="2741851"/>
            <a:ext cx="972000" cy="990410"/>
          </a:xfrm>
          <a:prstGeom prst="rect">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82" charset="2"/>
                <a:ea typeface="微软雅黑" panose="020B0503020204020204" pitchFamily="82" charset="2"/>
              </a:rPr>
              <a:t>四讲</a:t>
            </a:r>
            <a:endParaRPr lang="en-US" altLang="zh-CN" sz="2800" b="1" dirty="0">
              <a:latin typeface="微软雅黑" panose="020B0503020204020204" pitchFamily="82" charset="2"/>
              <a:ea typeface="微软雅黑" panose="020B0503020204020204" pitchFamily="82" charset="2"/>
            </a:endParaRPr>
          </a:p>
          <a:p>
            <a:pPr algn="ctr"/>
            <a:r>
              <a:rPr lang="zh-CN" altLang="en-US" sz="2800" b="1" dirty="0">
                <a:latin typeface="微软雅黑" panose="020B0503020204020204" pitchFamily="82" charset="2"/>
                <a:ea typeface="微软雅黑" panose="020B0503020204020204" pitchFamily="82" charset="2"/>
              </a:rPr>
              <a:t>四有</a:t>
            </a:r>
          </a:p>
        </p:txBody>
      </p:sp>
      <p:grpSp>
        <p:nvGrpSpPr>
          <p:cNvPr id="3" name="组合 2"/>
          <p:cNvGrpSpPr/>
          <p:nvPr/>
        </p:nvGrpSpPr>
        <p:grpSpPr>
          <a:xfrm>
            <a:off x="2955012" y="2752111"/>
            <a:ext cx="2021118" cy="432072"/>
            <a:chOff x="2955012" y="2752111"/>
            <a:chExt cx="2021118" cy="432072"/>
          </a:xfrm>
        </p:grpSpPr>
        <p:sp>
          <p:nvSpPr>
            <p:cNvPr id="17" name="圆角矩形 16"/>
            <p:cNvSpPr/>
            <p:nvPr/>
          </p:nvSpPr>
          <p:spPr>
            <a:xfrm>
              <a:off x="2955012" y="2752111"/>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2970805" y="2766009"/>
              <a:ext cx="1051030"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336885"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政治</a:t>
              </a:r>
            </a:p>
          </p:txBody>
        </p:sp>
        <p:sp>
          <p:nvSpPr>
            <p:cNvPr id="20" name="TextBox 14"/>
            <p:cNvSpPr txBox="1"/>
            <p:nvPr/>
          </p:nvSpPr>
          <p:spPr>
            <a:xfrm>
              <a:off x="3104644" y="2804591"/>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21" name="矩形 20"/>
            <p:cNvSpPr/>
            <p:nvPr/>
          </p:nvSpPr>
          <p:spPr>
            <a:xfrm>
              <a:off x="4308105"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信念</a:t>
              </a:r>
            </a:p>
          </p:txBody>
        </p:sp>
        <p:sp>
          <p:nvSpPr>
            <p:cNvPr id="22" name="TextBox 14"/>
            <p:cNvSpPr txBox="1"/>
            <p:nvPr/>
          </p:nvSpPr>
          <p:spPr>
            <a:xfrm>
              <a:off x="4072342" y="2804591"/>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grpSp>
        <p:nvGrpSpPr>
          <p:cNvPr id="2" name="组合 1"/>
          <p:cNvGrpSpPr/>
          <p:nvPr/>
        </p:nvGrpSpPr>
        <p:grpSpPr>
          <a:xfrm>
            <a:off x="5061466" y="2752111"/>
            <a:ext cx="2021118" cy="432072"/>
            <a:chOff x="5061466" y="2752111"/>
            <a:chExt cx="2021118" cy="432072"/>
          </a:xfrm>
        </p:grpSpPr>
        <p:sp>
          <p:nvSpPr>
            <p:cNvPr id="24" name="圆角矩形 23"/>
            <p:cNvSpPr/>
            <p:nvPr/>
          </p:nvSpPr>
          <p:spPr>
            <a:xfrm>
              <a:off x="5061466" y="2752111"/>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5077260" y="2766009"/>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451863" y="2768113"/>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规矩</a:t>
              </a:r>
            </a:p>
          </p:txBody>
        </p:sp>
        <p:sp>
          <p:nvSpPr>
            <p:cNvPr id="27" name="TextBox 14"/>
            <p:cNvSpPr txBox="1"/>
            <p:nvPr/>
          </p:nvSpPr>
          <p:spPr>
            <a:xfrm>
              <a:off x="5218028" y="2804591"/>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28" name="矩形 27"/>
            <p:cNvSpPr/>
            <p:nvPr/>
          </p:nvSpPr>
          <p:spPr>
            <a:xfrm>
              <a:off x="6426209" y="2772127"/>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纪律</a:t>
              </a:r>
            </a:p>
          </p:txBody>
        </p:sp>
        <p:sp>
          <p:nvSpPr>
            <p:cNvPr id="29" name="TextBox 14"/>
            <p:cNvSpPr txBox="1"/>
            <p:nvPr/>
          </p:nvSpPr>
          <p:spPr>
            <a:xfrm>
              <a:off x="6195563" y="2804591"/>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grpSp>
        <p:nvGrpSpPr>
          <p:cNvPr id="6" name="组合 5"/>
          <p:cNvGrpSpPr/>
          <p:nvPr/>
        </p:nvGrpSpPr>
        <p:grpSpPr>
          <a:xfrm>
            <a:off x="2955012" y="3314086"/>
            <a:ext cx="2021118" cy="432072"/>
            <a:chOff x="2955012" y="3314086"/>
            <a:chExt cx="2021118" cy="432072"/>
          </a:xfrm>
        </p:grpSpPr>
        <p:sp>
          <p:nvSpPr>
            <p:cNvPr id="31" name="圆角矩形 30"/>
            <p:cNvSpPr/>
            <p:nvPr/>
          </p:nvSpPr>
          <p:spPr>
            <a:xfrm>
              <a:off x="2955012" y="3314086"/>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970806" y="3327984"/>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352679" y="3330088"/>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道德</a:t>
              </a:r>
            </a:p>
          </p:txBody>
        </p:sp>
        <p:sp>
          <p:nvSpPr>
            <p:cNvPr id="34" name="TextBox 14"/>
            <p:cNvSpPr txBox="1"/>
            <p:nvPr/>
          </p:nvSpPr>
          <p:spPr>
            <a:xfrm>
              <a:off x="3104644" y="3366566"/>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35" name="矩形 34"/>
            <p:cNvSpPr/>
            <p:nvPr/>
          </p:nvSpPr>
          <p:spPr>
            <a:xfrm>
              <a:off x="4308105" y="3334102"/>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品行</a:t>
              </a:r>
            </a:p>
          </p:txBody>
        </p:sp>
        <p:sp>
          <p:nvSpPr>
            <p:cNvPr id="36" name="TextBox 14"/>
            <p:cNvSpPr txBox="1"/>
            <p:nvPr/>
          </p:nvSpPr>
          <p:spPr>
            <a:xfrm>
              <a:off x="4072342" y="3366566"/>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grpSp>
        <p:nvGrpSpPr>
          <p:cNvPr id="5" name="组合 4"/>
          <p:cNvGrpSpPr/>
          <p:nvPr/>
        </p:nvGrpSpPr>
        <p:grpSpPr>
          <a:xfrm>
            <a:off x="5061466" y="3314086"/>
            <a:ext cx="2021118" cy="432072"/>
            <a:chOff x="5061466" y="3314086"/>
            <a:chExt cx="2021118" cy="432072"/>
          </a:xfrm>
        </p:grpSpPr>
        <p:sp>
          <p:nvSpPr>
            <p:cNvPr id="38" name="圆角矩形 37"/>
            <p:cNvSpPr/>
            <p:nvPr/>
          </p:nvSpPr>
          <p:spPr>
            <a:xfrm>
              <a:off x="5061466" y="3314086"/>
              <a:ext cx="2021118" cy="432072"/>
            </a:xfrm>
            <a:prstGeom prst="roundRect">
              <a:avLst>
                <a:gd name="adj" fmla="val 0"/>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5077260" y="3327984"/>
              <a:ext cx="1051029" cy="404277"/>
            </a:xfrm>
            <a:prstGeom prst="roundRect">
              <a:avLst>
                <a:gd name="adj" fmla="val 0"/>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451863" y="3330088"/>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rgbClr val="C00000"/>
                  </a:solidFill>
                  <a:latin typeface="微软雅黑" panose="020B0503020204020204" pitchFamily="82" charset="2"/>
                  <a:ea typeface="微软雅黑" panose="020B0503020204020204" pitchFamily="82" charset="2"/>
                </a:rPr>
                <a:t>奉献</a:t>
              </a:r>
            </a:p>
          </p:txBody>
        </p:sp>
        <p:sp>
          <p:nvSpPr>
            <p:cNvPr id="41" name="TextBox 14"/>
            <p:cNvSpPr txBox="1"/>
            <p:nvPr/>
          </p:nvSpPr>
          <p:spPr>
            <a:xfrm>
              <a:off x="5218028" y="3366566"/>
              <a:ext cx="297804" cy="307777"/>
            </a:xfrm>
            <a:prstGeom prst="rect">
              <a:avLst/>
            </a:prstGeom>
            <a:noFill/>
          </p:spPr>
          <p:txBody>
            <a:bodyPr wrap="square" lIns="0" tIns="0" rIns="0" bIns="0" rtlCol="0">
              <a:spAutoFit/>
            </a:bodyPr>
            <a:lstStyle/>
            <a:p>
              <a:pPr algn="ctr"/>
              <a:r>
                <a:rPr lang="zh-CN" altLang="en-US" sz="2000" b="1" dirty="0">
                  <a:solidFill>
                    <a:srgbClr val="C00000"/>
                  </a:solidFill>
                  <a:latin typeface="微软雅黑" panose="020B0503020204020204" pitchFamily="82" charset="2"/>
                  <a:ea typeface="微软雅黑" panose="020B0503020204020204" pitchFamily="82" charset="2"/>
                </a:rPr>
                <a:t>讲</a:t>
              </a:r>
            </a:p>
          </p:txBody>
        </p:sp>
        <p:sp>
          <p:nvSpPr>
            <p:cNvPr id="42" name="矩形 41"/>
            <p:cNvSpPr/>
            <p:nvPr/>
          </p:nvSpPr>
          <p:spPr>
            <a:xfrm>
              <a:off x="6426209" y="3334102"/>
              <a:ext cx="535320" cy="39204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000" algn="ctr"/>
              <a:r>
                <a:rPr lang="zh-CN" altLang="en-US" dirty="0">
                  <a:solidFill>
                    <a:schemeClr val="bg1"/>
                  </a:solidFill>
                </a:rPr>
                <a:t>作为</a:t>
              </a:r>
            </a:p>
          </p:txBody>
        </p:sp>
        <p:sp>
          <p:nvSpPr>
            <p:cNvPr id="43" name="TextBox 14"/>
            <p:cNvSpPr txBox="1"/>
            <p:nvPr/>
          </p:nvSpPr>
          <p:spPr>
            <a:xfrm>
              <a:off x="6195563" y="3366566"/>
              <a:ext cx="297804" cy="307777"/>
            </a:xfrm>
            <a:prstGeom prst="rect">
              <a:avLst/>
            </a:prstGeom>
            <a:noFill/>
          </p:spPr>
          <p:txBody>
            <a:bodyPr wrap="square" lIns="0" tIns="0" rIns="0" bIns="0"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有</a:t>
              </a:r>
            </a:p>
          </p:txBody>
        </p:sp>
      </p:grpSp>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7428492" y="2086779"/>
            <a:ext cx="3090350" cy="3419021"/>
          </a:xfrm>
          <a:prstGeom prst="rect">
            <a:avLst/>
          </a:prstGeom>
        </p:spPr>
      </p:pic>
      <p:sp>
        <p:nvSpPr>
          <p:cNvPr id="46" name="矩形 45"/>
          <p:cNvSpPr/>
          <p:nvPr/>
        </p:nvSpPr>
        <p:spPr>
          <a:xfrm>
            <a:off x="1783870" y="3956576"/>
            <a:ext cx="5644622" cy="15492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“四讲四有”是一名合格党员的核心要素，是新时代党员党性的客观要求，是在党爱党、在党护党、在党兴党、在党为党的现实体现，为如何做一名合格党员指明了方向。</a:t>
            </a:r>
          </a:p>
        </p:txBody>
      </p:sp>
    </p:spTree>
    <p:extLst>
      <p:ext uri="{BB962C8B-B14F-4D97-AF65-F5344CB8AC3E}">
        <p14:creationId xmlns:p14="http://schemas.microsoft.com/office/powerpoint/2010/main" val="6438454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500" fill="hold"/>
                                        <p:tgtEl>
                                          <p:spTgt spid="15"/>
                                        </p:tgtEl>
                                        <p:attrNameLst>
                                          <p:attrName>ppt_w</p:attrName>
                                        </p:attrNameLst>
                                      </p:cBhvr>
                                      <p:tavLst>
                                        <p:tav tm="0">
                                          <p:val>
                                            <p:fltVal val="0"/>
                                          </p:val>
                                        </p:tav>
                                        <p:tav tm="100000">
                                          <p:val>
                                            <p:strVal val="#ppt_w"/>
                                          </p:val>
                                        </p:tav>
                                      </p:tavLst>
                                    </p:anim>
                                    <p:anim calcmode="lin" valueType="num">
                                      <p:cBhvr>
                                        <p:cTn id="12" dur="1500" fill="hold"/>
                                        <p:tgtEl>
                                          <p:spTgt spid="15"/>
                                        </p:tgtEl>
                                        <p:attrNameLst>
                                          <p:attrName>ppt_h</p:attrName>
                                        </p:attrNameLst>
                                      </p:cBhvr>
                                      <p:tavLst>
                                        <p:tav tm="0">
                                          <p:val>
                                            <p:fltVal val="0"/>
                                          </p:val>
                                        </p:tav>
                                        <p:tav tm="100000">
                                          <p:val>
                                            <p:strVal val="#ppt_h"/>
                                          </p:val>
                                        </p:tav>
                                      </p:tavLst>
                                    </p:anim>
                                    <p:anim calcmode="lin" valueType="num">
                                      <p:cBhvr>
                                        <p:cTn id="13" dur="1500" fill="hold"/>
                                        <p:tgtEl>
                                          <p:spTgt spid="15"/>
                                        </p:tgtEl>
                                        <p:attrNameLst>
                                          <p:attrName>style.rotation</p:attrName>
                                        </p:attrNameLst>
                                      </p:cBhvr>
                                      <p:tavLst>
                                        <p:tav tm="0">
                                          <p:val>
                                            <p:fltVal val="90"/>
                                          </p:val>
                                        </p:tav>
                                        <p:tav tm="100000">
                                          <p:val>
                                            <p:fltVal val="0"/>
                                          </p:val>
                                        </p:tav>
                                      </p:tavLst>
                                    </p:anim>
                                    <p:animEffect transition="in" filter="fade">
                                      <p:cBhvr>
                                        <p:cTn id="14" dur="1500"/>
                                        <p:tgtEl>
                                          <p:spTgt spid="15"/>
                                        </p:tgtEl>
                                      </p:cBhvr>
                                    </p:animEffect>
                                  </p:childTnLst>
                                </p:cTn>
                              </p:par>
                            </p:childTnLst>
                          </p:cTn>
                        </p:par>
                        <p:par>
                          <p:cTn id="15" fill="hold">
                            <p:stCondLst>
                              <p:cond delay="2000"/>
                            </p:stCondLst>
                            <p:childTnLst>
                              <p:par>
                                <p:cTn id="16" presetID="47"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47"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4000"/>
                            </p:stCondLst>
                            <p:childTnLst>
                              <p:par>
                                <p:cTn id="28" presetID="47"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47" presetClass="entr" presetSubtype="0"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53" presetClass="entr" presetSubtype="16"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childTnLst>
                          </p:cTn>
                        </p:par>
                        <p:par>
                          <p:cTn id="45" fill="hold">
                            <p:stCondLst>
                              <p:cond delay="6500"/>
                            </p:stCondLst>
                            <p:childTnLst>
                              <p:par>
                                <p:cTn id="46" presetID="14" presetClass="entr" presetSubtype="10"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randombar(horizontal)">
                                      <p:cBhvr>
                                        <p:cTn id="4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animBg="1"/>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sp>
        <p:nvSpPr>
          <p:cNvPr id="6" name="矩形 5"/>
          <p:cNvSpPr/>
          <p:nvPr/>
        </p:nvSpPr>
        <p:spPr>
          <a:xfrm>
            <a:off x="4172571" y="2686979"/>
            <a:ext cx="7105029" cy="15240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　　任何政党都是政治组织，党员是党肌体的最小细胞。作为一名党员，爱党是首要之职，而讲政治是爱党的具体表现，有信念是爱党的力量源泉。讲政治、有信念就必须要有政治意识、大局意识、核心意识和看齐意识，保持政治本色，把理想信念时时处处体现为行动的力量。</a:t>
            </a:r>
          </a:p>
        </p:txBody>
      </p:sp>
      <p:sp>
        <p:nvSpPr>
          <p:cNvPr id="8" name="矩形 7"/>
          <p:cNvSpPr/>
          <p:nvPr/>
        </p:nvSpPr>
        <p:spPr>
          <a:xfrm>
            <a:off x="6642532" y="4002759"/>
            <a:ext cx="4635068" cy="4591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政治意识</a:t>
            </a:r>
          </a:p>
        </p:txBody>
      </p:sp>
      <p:sp>
        <p:nvSpPr>
          <p:cNvPr id="9" name="矩形 8"/>
          <p:cNvSpPr/>
          <p:nvPr/>
        </p:nvSpPr>
        <p:spPr>
          <a:xfrm>
            <a:off x="6642532" y="4570498"/>
            <a:ext cx="4635068" cy="4930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大局意识</a:t>
            </a:r>
          </a:p>
        </p:txBody>
      </p:sp>
      <p:sp>
        <p:nvSpPr>
          <p:cNvPr id="10" name="矩形 9"/>
          <p:cNvSpPr/>
          <p:nvPr/>
        </p:nvSpPr>
        <p:spPr>
          <a:xfrm>
            <a:off x="6642532" y="5172052"/>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核心意识</a:t>
            </a:r>
          </a:p>
        </p:txBody>
      </p:sp>
      <p:grpSp>
        <p:nvGrpSpPr>
          <p:cNvPr id="5" name="组合 4"/>
          <p:cNvGrpSpPr/>
          <p:nvPr/>
        </p:nvGrpSpPr>
        <p:grpSpPr>
          <a:xfrm>
            <a:off x="4172571" y="4348847"/>
            <a:ext cx="1879885" cy="1711754"/>
            <a:chOff x="4172571" y="4348847"/>
            <a:chExt cx="1879885" cy="1711754"/>
          </a:xfrm>
        </p:grpSpPr>
        <p:sp>
          <p:nvSpPr>
            <p:cNvPr id="2" name="矩形 1"/>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四种意识</a:t>
              </a:r>
            </a:p>
          </p:txBody>
        </p:sp>
      </p:grpSp>
      <p:sp>
        <p:nvSpPr>
          <p:cNvPr id="12" name="燕尾形 11"/>
          <p:cNvSpPr/>
          <p:nvPr/>
        </p:nvSpPr>
        <p:spPr>
          <a:xfrm>
            <a:off x="6118490" y="4831142"/>
            <a:ext cx="386875" cy="60234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 name="直接连接符 13"/>
          <p:cNvCxnSpPr/>
          <p:nvPr/>
        </p:nvCxnSpPr>
        <p:spPr>
          <a:xfrm>
            <a:off x="4172571" y="2569029"/>
            <a:ext cx="696904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4172571" y="1948895"/>
            <a:ext cx="2982972" cy="620134"/>
            <a:chOff x="4172571" y="1948895"/>
            <a:chExt cx="2982972" cy="620134"/>
          </a:xfrm>
        </p:grpSpPr>
        <p:sp>
          <p:nvSpPr>
            <p:cNvPr id="15" name="矩形 14"/>
            <p:cNvSpPr/>
            <p:nvPr/>
          </p:nvSpPr>
          <p:spPr>
            <a:xfrm>
              <a:off x="4172571" y="1948895"/>
              <a:ext cx="2866858" cy="62013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09736" y="2065719"/>
              <a:ext cx="2845807" cy="419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讲政治、有信念</a:t>
              </a:r>
              <a:endParaRPr lang="zh-CN" altLang="en-US" sz="2800" dirty="0">
                <a:solidFill>
                  <a:schemeClr val="bg1"/>
                </a:solidFill>
                <a:latin typeface="微软雅黑" panose="020B0503020204020204" pitchFamily="82" charset="2"/>
                <a:ea typeface="微软雅黑" panose="020B0503020204020204" pitchFamily="82" charset="2"/>
              </a:endParaRPr>
            </a:p>
          </p:txBody>
        </p:sp>
      </p:grpSp>
      <p:sp>
        <p:nvSpPr>
          <p:cNvPr id="17" name="矩形 16"/>
          <p:cNvSpPr/>
          <p:nvPr/>
        </p:nvSpPr>
        <p:spPr>
          <a:xfrm>
            <a:off x="7039429" y="2105342"/>
            <a:ext cx="2409371" cy="340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是爱党之源</a:t>
            </a:r>
            <a:endParaRPr lang="zh-CN" altLang="en-US" sz="3200" dirty="0">
              <a:solidFill>
                <a:srgbClr val="C00000"/>
              </a:solidFill>
              <a:latin typeface="微软雅黑" panose="020B0503020204020204" pitchFamily="82" charset="2"/>
              <a:ea typeface="微软雅黑" panose="020B0503020204020204" pitchFamily="82" charset="2"/>
            </a:endParaRPr>
          </a:p>
        </p:txBody>
      </p:sp>
      <p:pic>
        <p:nvPicPr>
          <p:cNvPr id="27" name="图片 26"/>
          <p:cNvPicPr>
            <a:picLocks noChangeAspect="1"/>
          </p:cNvPicPr>
          <p:nvPr/>
        </p:nvPicPr>
        <p:blipFill>
          <a:blip r:embed="rId4"/>
          <a:stretch>
            <a:fillRect/>
          </a:stretch>
        </p:blipFill>
        <p:spPr>
          <a:xfrm>
            <a:off x="2393911" y="1928525"/>
            <a:ext cx="1140051" cy="2420322"/>
          </a:xfrm>
          <a:prstGeom prst="rect">
            <a:avLst/>
          </a:prstGeom>
        </p:spPr>
      </p:pic>
      <p:sp>
        <p:nvSpPr>
          <p:cNvPr id="32" name="矩形 31"/>
          <p:cNvSpPr/>
          <p:nvPr/>
        </p:nvSpPr>
        <p:spPr>
          <a:xfrm>
            <a:off x="6642532" y="5822981"/>
            <a:ext cx="4635068" cy="56063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82" charset="2"/>
                <a:ea typeface="微软雅黑" panose="020B0503020204020204" pitchFamily="82" charset="2"/>
              </a:rPr>
              <a:t>看齐意识</a:t>
            </a:r>
          </a:p>
        </p:txBody>
      </p:sp>
    </p:spTree>
    <p:extLst>
      <p:ext uri="{BB962C8B-B14F-4D97-AF65-F5344CB8AC3E}">
        <p14:creationId xmlns:p14="http://schemas.microsoft.com/office/powerpoint/2010/main" val="8532544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6" presetClass="entr" presetSubtype="21"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0-#ppt_h/2"/>
                                          </p:val>
                                        </p:tav>
                                        <p:tav tm="100000">
                                          <p:val>
                                            <p:strVal val="#ppt_y"/>
                                          </p:val>
                                        </p:tav>
                                      </p:tavLst>
                                    </p:anim>
                                  </p:childTnLst>
                                </p:cTn>
                              </p:par>
                            </p:childTnLst>
                          </p:cTn>
                        </p:par>
                        <p:par>
                          <p:cTn id="24" fill="hold">
                            <p:stCondLst>
                              <p:cond delay="3000"/>
                            </p:stCondLst>
                            <p:childTnLst>
                              <p:par>
                                <p:cTn id="25" presetID="47"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4" presetClass="entr" presetSubtype="1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randombar(horizontal)">
                                      <p:cBhvr>
                                        <p:cTn id="33" dur="500"/>
                                        <p:tgtEl>
                                          <p:spTgt spid="6"/>
                                        </p:tgtEl>
                                      </p:cBhvr>
                                    </p:animEffect>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childTnLst>
                          </p:cTn>
                        </p:par>
                        <p:par>
                          <p:cTn id="54" fill="hold">
                            <p:stCondLst>
                              <p:cond delay="7000"/>
                            </p:stCondLst>
                            <p:childTnLst>
                              <p:par>
                                <p:cTn id="55" presetID="22" presetClass="entr" presetSubtype="8"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0" grpId="0" animBg="1"/>
      <p:bldP spid="12" grpId="0" animBg="1"/>
      <p:bldP spid="17" grpId="0"/>
      <p:bldP spid="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26603" y="4901066"/>
            <a:ext cx="7808029" cy="10550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solidFill>
                <a:latin typeface="微软雅黑" panose="020B0503020204020204" pitchFamily="82" charset="2"/>
                <a:ea typeface="微软雅黑" panose="020B0503020204020204" pitchFamily="82" charset="2"/>
              </a:rPr>
              <a:t>在大是大非问题上态度鲜明，立场坚定，不左顾右盼，自觉地在思想上政治上行动上同以习近平同志为总书记的党中央保持高度一致。</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grpSp>
        <p:nvGrpSpPr>
          <p:cNvPr id="5" name="组合 4"/>
          <p:cNvGrpSpPr/>
          <p:nvPr/>
        </p:nvGrpSpPr>
        <p:grpSpPr>
          <a:xfrm>
            <a:off x="3519613" y="2160821"/>
            <a:ext cx="2340771" cy="2324746"/>
            <a:chOff x="3519613" y="2160821"/>
            <a:chExt cx="2340771" cy="2324746"/>
          </a:xfrm>
        </p:grpSpPr>
        <p:sp>
          <p:nvSpPr>
            <p:cNvPr id="2" name="椭圆 1"/>
            <p:cNvSpPr/>
            <p:nvPr/>
          </p:nvSpPr>
          <p:spPr>
            <a:xfrm>
              <a:off x="3519613" y="2160821"/>
              <a:ext cx="2324746" cy="23247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19613" y="2817941"/>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政治意识</a:t>
              </a:r>
            </a:p>
          </p:txBody>
        </p:sp>
        <p:cxnSp>
          <p:nvCxnSpPr>
            <p:cNvPr id="17" name="直接连接符 16"/>
            <p:cNvCxnSpPr/>
            <p:nvPr/>
          </p:nvCxnSpPr>
          <p:spPr>
            <a:xfrm>
              <a:off x="3891572" y="3456121"/>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6888732" y="1923339"/>
            <a:ext cx="4529876" cy="44708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运用</a:t>
            </a:r>
            <a:r>
              <a:rPr lang="zh-CN" altLang="en-US" sz="2400" dirty="0">
                <a:solidFill>
                  <a:schemeClr val="bg1"/>
                </a:solidFill>
                <a:latin typeface="微软雅黑" panose="020B0503020204020204" pitchFamily="82" charset="2"/>
                <a:ea typeface="微软雅黑" panose="020B0503020204020204" pitchFamily="82" charset="2"/>
              </a:rPr>
              <a:t>政治思维</a:t>
            </a:r>
          </a:p>
        </p:txBody>
      </p:sp>
      <p:sp>
        <p:nvSpPr>
          <p:cNvPr id="20" name="矩形 19"/>
          <p:cNvSpPr/>
          <p:nvPr/>
        </p:nvSpPr>
        <p:spPr>
          <a:xfrm>
            <a:off x="6888732" y="2423667"/>
            <a:ext cx="4529875" cy="8525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增强</a:t>
            </a:r>
            <a:r>
              <a:rPr lang="zh-CN" altLang="en-US" sz="2400" dirty="0">
                <a:solidFill>
                  <a:schemeClr val="bg1"/>
                </a:solidFill>
                <a:latin typeface="微软雅黑" panose="020B0503020204020204" pitchFamily="82" charset="2"/>
                <a:ea typeface="微软雅黑" panose="020B0503020204020204" pitchFamily="82" charset="2"/>
              </a:rPr>
              <a:t>政治定力、政治敏感性和政治洞察力</a:t>
            </a:r>
          </a:p>
        </p:txBody>
      </p:sp>
      <p:sp>
        <p:nvSpPr>
          <p:cNvPr id="21" name="矩形 20"/>
          <p:cNvSpPr/>
          <p:nvPr/>
        </p:nvSpPr>
        <p:spPr>
          <a:xfrm>
            <a:off x="6888732" y="3313458"/>
            <a:ext cx="4549034" cy="781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坚定</a:t>
            </a:r>
            <a:r>
              <a:rPr lang="zh-CN" altLang="en-US" sz="2400" dirty="0">
                <a:solidFill>
                  <a:schemeClr val="bg1"/>
                </a:solidFill>
                <a:latin typeface="微软雅黑" panose="020B0503020204020204" pitchFamily="82" charset="2"/>
                <a:ea typeface="微软雅黑" panose="020B0503020204020204" pitchFamily="82" charset="2"/>
              </a:rPr>
              <a:t>正确的政治观点、政治立场</a:t>
            </a:r>
          </a:p>
        </p:txBody>
      </p:sp>
      <p:sp>
        <p:nvSpPr>
          <p:cNvPr id="22" name="矩形 21"/>
          <p:cNvSpPr/>
          <p:nvPr/>
        </p:nvSpPr>
        <p:spPr>
          <a:xfrm>
            <a:off x="6888732" y="4141742"/>
            <a:ext cx="4549034" cy="4071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明辨</a:t>
            </a:r>
            <a:r>
              <a:rPr lang="zh-CN" altLang="en-US" sz="2400" dirty="0">
                <a:solidFill>
                  <a:schemeClr val="bg1"/>
                </a:solidFill>
                <a:latin typeface="微软雅黑" panose="020B0503020204020204" pitchFamily="82" charset="2"/>
                <a:ea typeface="微软雅黑" panose="020B0503020204020204" pitchFamily="82" charset="2"/>
              </a:rPr>
              <a:t>政治方向</a:t>
            </a:r>
          </a:p>
        </p:txBody>
      </p:sp>
      <p:grpSp>
        <p:nvGrpSpPr>
          <p:cNvPr id="32" name="组合 31"/>
          <p:cNvGrpSpPr/>
          <p:nvPr/>
        </p:nvGrpSpPr>
        <p:grpSpPr>
          <a:xfrm>
            <a:off x="5453372" y="2146880"/>
            <a:ext cx="1435360" cy="2198432"/>
            <a:chOff x="5453372" y="2146880"/>
            <a:chExt cx="1435360" cy="2198432"/>
          </a:xfrm>
        </p:grpSpPr>
        <p:cxnSp>
          <p:nvCxnSpPr>
            <p:cNvPr id="24" name="直接连接符 23"/>
            <p:cNvCxnSpPr>
              <a:stCxn id="18" idx="1"/>
            </p:cNvCxnSpPr>
            <p:nvPr/>
          </p:nvCxnSpPr>
          <p:spPr>
            <a:xfrm flipH="1">
              <a:off x="5720375" y="2146880"/>
              <a:ext cx="1168357" cy="92178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0" idx="1"/>
            </p:cNvCxnSpPr>
            <p:nvPr/>
          </p:nvCxnSpPr>
          <p:spPr>
            <a:xfrm flipH="1">
              <a:off x="5453372" y="2849943"/>
              <a:ext cx="1435360" cy="60617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1" idx="1"/>
            </p:cNvCxnSpPr>
            <p:nvPr/>
          </p:nvCxnSpPr>
          <p:spPr>
            <a:xfrm flipH="1" flipV="1">
              <a:off x="5736400" y="3595607"/>
              <a:ext cx="1152332" cy="10855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2" idx="1"/>
            </p:cNvCxnSpPr>
            <p:nvPr/>
          </p:nvCxnSpPr>
          <p:spPr>
            <a:xfrm flipH="1" flipV="1">
              <a:off x="5720375" y="3766450"/>
              <a:ext cx="1168357" cy="57886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499936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down)">
                                      <p:cBhvr>
                                        <p:cTn id="20" dur="500"/>
                                        <p:tgtEl>
                                          <p:spTgt spid="32"/>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7"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22" presetClass="entr" presetSubtype="8"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animBg="1"/>
      <p:bldP spid="20" grpId="0" animBg="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08488" y="5461848"/>
            <a:ext cx="7280694" cy="10550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panose="020B0503020204020204" pitchFamily="82" charset="2"/>
                <a:ea typeface="微软雅黑" panose="020B0503020204020204" pitchFamily="82" charset="2"/>
              </a:rPr>
              <a:t>着眼于整个国家、整个民族，服从服务于中心工作，将个人理想与民族复兴的宏愿结合起来，志存高远，凝心聚力，奋发有为。</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grpSp>
        <p:nvGrpSpPr>
          <p:cNvPr id="5" name="组合 4"/>
          <p:cNvGrpSpPr/>
          <p:nvPr/>
        </p:nvGrpSpPr>
        <p:grpSpPr>
          <a:xfrm>
            <a:off x="6397656" y="2362549"/>
            <a:ext cx="2340771" cy="2324746"/>
            <a:chOff x="6397656" y="2362549"/>
            <a:chExt cx="2340771" cy="2324746"/>
          </a:xfrm>
        </p:grpSpPr>
        <p:sp>
          <p:nvSpPr>
            <p:cNvPr id="11" name="椭圆 10"/>
            <p:cNvSpPr/>
            <p:nvPr/>
          </p:nvSpPr>
          <p:spPr>
            <a:xfrm>
              <a:off x="6397656" y="2362549"/>
              <a:ext cx="2324746" cy="23247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397656" y="3019669"/>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大局意识</a:t>
              </a:r>
            </a:p>
          </p:txBody>
        </p:sp>
        <p:cxnSp>
          <p:nvCxnSpPr>
            <p:cNvPr id="13" name="直接连接符 12"/>
            <p:cNvCxnSpPr/>
            <p:nvPr/>
          </p:nvCxnSpPr>
          <p:spPr>
            <a:xfrm>
              <a:off x="6769615" y="3657849"/>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圆角矩形 1"/>
          <p:cNvSpPr/>
          <p:nvPr/>
        </p:nvSpPr>
        <p:spPr>
          <a:xfrm>
            <a:off x="3611102" y="2052221"/>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82" charset="2"/>
                <a:ea typeface="微软雅黑" panose="020B0503020204020204" pitchFamily="82" charset="2"/>
              </a:rPr>
              <a:t>以“四个全面”战略布局为</a:t>
            </a:r>
            <a:r>
              <a:rPr lang="zh-CN" altLang="en-US" sz="2000" b="1" dirty="0">
                <a:solidFill>
                  <a:schemeClr val="bg1"/>
                </a:solidFill>
                <a:latin typeface="微软雅黑" panose="020B0503020204020204" pitchFamily="82" charset="2"/>
                <a:ea typeface="微软雅黑" panose="020B0503020204020204" pitchFamily="82" charset="2"/>
              </a:rPr>
              <a:t>总揽</a:t>
            </a:r>
            <a:r>
              <a:rPr lang="zh-CN" altLang="en-US" sz="2000" dirty="0">
                <a:solidFill>
                  <a:schemeClr val="bg1"/>
                </a:solidFill>
                <a:latin typeface="微软雅黑" panose="020B0503020204020204" pitchFamily="82" charset="2"/>
                <a:ea typeface="微软雅黑" panose="020B0503020204020204" pitchFamily="82" charset="2"/>
              </a:rPr>
              <a:t>，</a:t>
            </a:r>
            <a:endParaRPr lang="zh-CN" altLang="en-US" sz="2000" dirty="0">
              <a:solidFill>
                <a:schemeClr val="bg1"/>
              </a:solidFill>
            </a:endParaRPr>
          </a:p>
        </p:txBody>
      </p:sp>
      <p:sp>
        <p:nvSpPr>
          <p:cNvPr id="14" name="圆角矩形 13"/>
          <p:cNvSpPr/>
          <p:nvPr/>
        </p:nvSpPr>
        <p:spPr>
          <a:xfrm>
            <a:off x="3611102" y="3865523"/>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82" charset="2"/>
                <a:ea typeface="微软雅黑" panose="020B0503020204020204" pitchFamily="82" charset="2"/>
              </a:rPr>
              <a:t>以实现中国梦</a:t>
            </a:r>
            <a:endParaRPr lang="en-US" altLang="zh-CN" sz="2000" dirty="0">
              <a:solidFill>
                <a:schemeClr val="bg1"/>
              </a:solidFill>
              <a:latin typeface="微软雅黑" panose="020B0503020204020204" pitchFamily="82" charset="2"/>
              <a:ea typeface="微软雅黑" panose="020B0503020204020204" pitchFamily="82" charset="2"/>
            </a:endParaRPr>
          </a:p>
          <a:p>
            <a:pPr algn="ctr"/>
            <a:r>
              <a:rPr lang="zh-CN" altLang="en-US" sz="2000" dirty="0">
                <a:solidFill>
                  <a:schemeClr val="bg1"/>
                </a:solidFill>
                <a:latin typeface="微软雅黑" panose="020B0503020204020204" pitchFamily="82" charset="2"/>
                <a:ea typeface="微软雅黑" panose="020B0503020204020204" pitchFamily="82" charset="2"/>
              </a:rPr>
              <a:t>为奋斗</a:t>
            </a:r>
            <a:r>
              <a:rPr lang="zh-CN" altLang="en-US" sz="2000" b="1" dirty="0">
                <a:solidFill>
                  <a:schemeClr val="bg1"/>
                </a:solidFill>
                <a:latin typeface="微软雅黑" panose="020B0503020204020204" pitchFamily="82" charset="2"/>
                <a:ea typeface="微软雅黑" panose="020B0503020204020204" pitchFamily="82" charset="2"/>
              </a:rPr>
              <a:t>目标</a:t>
            </a:r>
            <a:r>
              <a:rPr lang="zh-CN" altLang="en-US" sz="2000" dirty="0">
                <a:solidFill>
                  <a:schemeClr val="bg1"/>
                </a:solidFill>
                <a:latin typeface="微软雅黑" panose="020B0503020204020204" pitchFamily="82" charset="2"/>
                <a:ea typeface="微软雅黑" panose="020B0503020204020204" pitchFamily="82" charset="2"/>
              </a:rPr>
              <a:t>，</a:t>
            </a:r>
            <a:endParaRPr lang="zh-CN" altLang="en-US" sz="2000" dirty="0">
              <a:solidFill>
                <a:schemeClr val="bg1"/>
              </a:solidFill>
            </a:endParaRPr>
          </a:p>
        </p:txBody>
      </p:sp>
      <p:sp>
        <p:nvSpPr>
          <p:cNvPr id="15" name="圆角矩形 14"/>
          <p:cNvSpPr/>
          <p:nvPr/>
        </p:nvSpPr>
        <p:spPr>
          <a:xfrm>
            <a:off x="8942519" y="2052221"/>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82" charset="2"/>
                <a:ea typeface="微软雅黑" panose="020B0503020204020204" pitchFamily="82" charset="2"/>
              </a:rPr>
              <a:t>以十三五规划</a:t>
            </a:r>
            <a:endParaRPr lang="en-US" altLang="zh-CN" sz="2000" dirty="0">
              <a:solidFill>
                <a:schemeClr val="bg1"/>
              </a:solidFill>
              <a:latin typeface="微软雅黑" panose="020B0503020204020204" pitchFamily="82" charset="2"/>
              <a:ea typeface="微软雅黑" panose="020B0503020204020204" pitchFamily="82" charset="2"/>
            </a:endParaRPr>
          </a:p>
          <a:p>
            <a:pPr algn="ctr"/>
            <a:r>
              <a:rPr lang="zh-CN" altLang="en-US" sz="2000" dirty="0">
                <a:solidFill>
                  <a:schemeClr val="bg1"/>
                </a:solidFill>
                <a:latin typeface="微软雅黑" panose="020B0503020204020204" pitchFamily="82" charset="2"/>
                <a:ea typeface="微软雅黑" panose="020B0503020204020204" pitchFamily="82" charset="2"/>
              </a:rPr>
              <a:t>为</a:t>
            </a:r>
            <a:r>
              <a:rPr lang="zh-CN" altLang="en-US" sz="2000" b="1" dirty="0">
                <a:solidFill>
                  <a:schemeClr val="bg1"/>
                </a:solidFill>
                <a:latin typeface="微软雅黑" panose="020B0503020204020204" pitchFamily="82" charset="2"/>
                <a:ea typeface="微软雅黑" panose="020B0503020204020204" pitchFamily="82" charset="2"/>
              </a:rPr>
              <a:t>主线</a:t>
            </a:r>
            <a:r>
              <a:rPr lang="zh-CN" altLang="en-US" sz="2000" dirty="0">
                <a:solidFill>
                  <a:schemeClr val="bg1"/>
                </a:solidFill>
                <a:latin typeface="微软雅黑" panose="020B0503020204020204" pitchFamily="82" charset="2"/>
                <a:ea typeface="微软雅黑" panose="020B0503020204020204" pitchFamily="82" charset="2"/>
              </a:rPr>
              <a:t>，</a:t>
            </a:r>
            <a:endParaRPr lang="zh-CN" altLang="en-US" sz="2000" dirty="0">
              <a:solidFill>
                <a:schemeClr val="bg1"/>
              </a:solidFill>
            </a:endParaRPr>
          </a:p>
        </p:txBody>
      </p:sp>
      <p:sp>
        <p:nvSpPr>
          <p:cNvPr id="16" name="圆角矩形 15"/>
          <p:cNvSpPr/>
          <p:nvPr/>
        </p:nvSpPr>
        <p:spPr>
          <a:xfrm>
            <a:off x="8942519" y="3865523"/>
            <a:ext cx="2479729" cy="12953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微软雅黑" panose="020B0503020204020204" pitchFamily="82" charset="2"/>
                <a:ea typeface="微软雅黑" panose="020B0503020204020204" pitchFamily="82" charset="2"/>
              </a:rPr>
              <a:t>以各级党委的决定部署为</a:t>
            </a:r>
            <a:r>
              <a:rPr lang="zh-CN" altLang="en-US" sz="2000" b="1" dirty="0">
                <a:solidFill>
                  <a:schemeClr val="bg1"/>
                </a:solidFill>
                <a:latin typeface="微软雅黑" panose="020B0503020204020204" pitchFamily="82" charset="2"/>
                <a:ea typeface="微软雅黑" panose="020B0503020204020204" pitchFamily="82" charset="2"/>
              </a:rPr>
              <a:t>推手</a:t>
            </a:r>
            <a:r>
              <a:rPr lang="zh-CN" altLang="en-US" sz="2000" dirty="0">
                <a:solidFill>
                  <a:schemeClr val="bg1"/>
                </a:solidFill>
                <a:latin typeface="微软雅黑" panose="020B0503020204020204" pitchFamily="82" charset="2"/>
                <a:ea typeface="微软雅黑" panose="020B0503020204020204" pitchFamily="82" charset="2"/>
              </a:rPr>
              <a:t>，</a:t>
            </a:r>
            <a:endParaRPr lang="zh-CN" altLang="en-US" sz="2000" dirty="0">
              <a:solidFill>
                <a:schemeClr val="bg1"/>
              </a:solidFill>
            </a:endParaRPr>
          </a:p>
        </p:txBody>
      </p:sp>
      <p:sp>
        <p:nvSpPr>
          <p:cNvPr id="17" name="椭圆 16"/>
          <p:cNvSpPr/>
          <p:nvPr/>
        </p:nvSpPr>
        <p:spPr>
          <a:xfrm>
            <a:off x="5649129" y="1595380"/>
            <a:ext cx="3797085" cy="3797085"/>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2471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heel(1)">
                                      <p:cBhvr>
                                        <p:cTn id="13" dur="2000"/>
                                        <p:tgtEl>
                                          <p:spTgt spid="17"/>
                                        </p:tgtEl>
                                      </p:cBhvr>
                                    </p:animEffect>
                                  </p:childTnLst>
                                </p:cTn>
                              </p:par>
                              <p:par>
                                <p:cTn id="14" presetID="53" presetClass="entr" presetSubtype="16"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3000"/>
                            </p:stCondLst>
                            <p:childTnLst>
                              <p:par>
                                <p:cTn id="20" presetID="47"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16" presetClass="entr" presetSubtype="21"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arn(inVertical)">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84416" y="2185262"/>
            <a:ext cx="7113722" cy="3688596"/>
          </a:xfrm>
          <a:prstGeom prst="roundRect">
            <a:avLst>
              <a:gd name="adj" fmla="val 675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992729" y="3860926"/>
            <a:ext cx="5949073" cy="1546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bg1"/>
                </a:solidFill>
                <a:latin typeface="微软雅黑" panose="020B0503020204020204" pitchFamily="82" charset="2"/>
                <a:ea typeface="微软雅黑" panose="020B0503020204020204" pitchFamily="82" charset="2"/>
              </a:rPr>
              <a:t>不断加强党的领导，尤其强化党的政治领导，对各级党组织作出的指示、决定不怀疑、不深究、不琢磨、不议论，积极践行党的宗旨，维护党的权威，爱护党的形象，巩固党长期执政的地位。</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730" y="2824894"/>
            <a:ext cx="1950690" cy="3235707"/>
          </a:xfrm>
          <a:prstGeom prst="rect">
            <a:avLst/>
          </a:prstGeom>
        </p:spPr>
      </p:pic>
      <p:grpSp>
        <p:nvGrpSpPr>
          <p:cNvPr id="6" name="组合 5"/>
          <p:cNvGrpSpPr/>
          <p:nvPr/>
        </p:nvGrpSpPr>
        <p:grpSpPr>
          <a:xfrm>
            <a:off x="2490025" y="2729552"/>
            <a:ext cx="2340771" cy="2324746"/>
            <a:chOff x="2490025" y="2729552"/>
            <a:chExt cx="2340771" cy="2324746"/>
          </a:xfrm>
        </p:grpSpPr>
        <p:sp>
          <p:nvSpPr>
            <p:cNvPr id="5" name="椭圆 4"/>
            <p:cNvSpPr/>
            <p:nvPr/>
          </p:nvSpPr>
          <p:spPr>
            <a:xfrm>
              <a:off x="2490025" y="2729552"/>
              <a:ext cx="2324746" cy="2324746"/>
            </a:xfrm>
            <a:prstGeom prst="ellipse">
              <a:avLst/>
            </a:prstGeom>
            <a:solidFill>
              <a:srgbClr val="C00000"/>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90025" y="3386672"/>
              <a:ext cx="2340771" cy="948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anose="020B0503020204020204" pitchFamily="82" charset="2"/>
                  <a:ea typeface="微软雅黑" panose="020B0503020204020204" pitchFamily="82" charset="2"/>
                </a:rPr>
                <a:t>强化</a:t>
              </a:r>
              <a:endParaRPr lang="en-US" altLang="zh-CN" sz="54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核心意识</a:t>
              </a:r>
            </a:p>
          </p:txBody>
        </p:sp>
        <p:cxnSp>
          <p:nvCxnSpPr>
            <p:cNvPr id="8" name="直接连接符 7"/>
            <p:cNvCxnSpPr/>
            <p:nvPr/>
          </p:nvCxnSpPr>
          <p:spPr>
            <a:xfrm>
              <a:off x="2861984" y="4024852"/>
              <a:ext cx="1561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4668439" y="2526084"/>
            <a:ext cx="6610489" cy="11000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82" charset="2"/>
                <a:ea typeface="微软雅黑" panose="020B0503020204020204" pitchFamily="82" charset="2"/>
              </a:rPr>
              <a:t>以</a:t>
            </a:r>
            <a:r>
              <a:rPr lang="zh-CN" altLang="en-US" sz="6000" b="1" dirty="0">
                <a:solidFill>
                  <a:schemeClr val="bg1"/>
                </a:solidFill>
                <a:latin typeface="微软雅黑" panose="020B0503020204020204" pitchFamily="82" charset="2"/>
                <a:ea typeface="微软雅黑" panose="020B0503020204020204" pitchFamily="82" charset="2"/>
              </a:rPr>
              <a:t>党中央</a:t>
            </a:r>
            <a:r>
              <a:rPr lang="zh-CN" altLang="en-US" sz="2800" b="1" dirty="0">
                <a:solidFill>
                  <a:schemeClr val="bg1"/>
                </a:solidFill>
                <a:latin typeface="微软雅黑" panose="020B0503020204020204" pitchFamily="82" charset="2"/>
                <a:ea typeface="微软雅黑" panose="020B0503020204020204" pitchFamily="82" charset="2"/>
              </a:rPr>
              <a:t>和各级党组织为核心</a:t>
            </a:r>
          </a:p>
        </p:txBody>
      </p:sp>
    </p:spTree>
    <p:extLst>
      <p:ext uri="{BB962C8B-B14F-4D97-AF65-F5344CB8AC3E}">
        <p14:creationId xmlns:p14="http://schemas.microsoft.com/office/powerpoint/2010/main" val="4276926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3" presetClass="entr" presetSubtype="3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6*min(max(#ppt_w*#ppt_h,.3),1)-7.4)/-.7*#ppt_w"/>
                                          </p:val>
                                        </p:tav>
                                        <p:tav tm="100000">
                                          <p:val>
                                            <p:strVal val="#ppt_w"/>
                                          </p:val>
                                        </p:tav>
                                      </p:tavLst>
                                    </p:anim>
                                    <p:anim calcmode="lin" valueType="num">
                                      <p:cBhvr>
                                        <p:cTn id="14" dur="500" fill="hold"/>
                                        <p:tgtEl>
                                          <p:spTgt spid="6"/>
                                        </p:tgtEl>
                                        <p:attrNameLst>
                                          <p:attrName>ppt_h</p:attrName>
                                        </p:attrNameLst>
                                      </p:cBhvr>
                                      <p:tavLst>
                                        <p:tav tm="0">
                                          <p:val>
                                            <p:strVal val="(6*min(max(#ppt_w*#ppt_h,.3),1)-7.4)/-.7*#ppt_h"/>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2500"/>
                            </p:stCondLst>
                            <p:childTnLst>
                              <p:par>
                                <p:cTn id="22" presetID="1" presetClass="entr" presetSubtype="0" fill="hold" grpId="0" nodeType="afterEffect">
                                  <p:stCondLst>
                                    <p:cond delay="0"/>
                                  </p:stCondLst>
                                  <p:iterate type="lt">
                                    <p:tmAbs val="200"/>
                                  </p:iterate>
                                  <p:childTnLst>
                                    <p:set>
                                      <p:cBhvr>
                                        <p:cTn id="23" dur="1" fill="hold">
                                          <p:stCondLst>
                                            <p:cond delay="0"/>
                                          </p:stCondLst>
                                        </p:cTn>
                                        <p:tgtEl>
                                          <p:spTgt spid="11"/>
                                        </p:tgtEl>
                                        <p:attrNameLst>
                                          <p:attrName>style.visibility</p:attrName>
                                        </p:attrNameLst>
                                      </p:cBhvr>
                                      <p:to>
                                        <p:strVal val="visible"/>
                                      </p:to>
                                    </p:set>
                                  </p:childTnLst>
                                </p:cTn>
                              </p:par>
                            </p:childTnLst>
                          </p:cTn>
                        </p:par>
                        <p:par>
                          <p:cTn id="24" fill="hold">
                            <p:stCondLst>
                              <p:cond delay="4901"/>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4">
                                            <p:txEl>
                                              <p:pRg st="0" end="0"/>
                                            </p:txEl>
                                          </p:spTgt>
                                        </p:tgtEl>
                                        <p:attrNameLst>
                                          <p:attrName>style.visibility</p:attrName>
                                        </p:attrNameLst>
                                      </p:cBhvr>
                                      <p:to>
                                        <p:strVal val="visible"/>
                                      </p:to>
                                    </p:set>
                                    <p:anim calcmode="lin" valueType="num">
                                      <p:cBhvr additive="base">
                                        <p:cTn id="27"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四讲四有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4446</Words>
  <Application>Microsoft Office PowerPoint</Application>
  <PresentationFormat>Widescreen</PresentationFormat>
  <Paragraphs>247</Paragraphs>
  <Slides>35</Slides>
  <Notes>35</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等线</vt:lpstr>
      <vt:lpstr>等线 Light</vt:lpstr>
      <vt:lpstr>方正粗黑宋简体</vt:lpstr>
      <vt:lpstr>微软雅黑</vt:lpstr>
      <vt:lpstr>Arial</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2017-01-15T15:32:22Z</dcterms:created>
  <dcterms:modified xsi:type="dcterms:W3CDTF">2017-01-15T15:33:09Z</dcterms:modified>
</cp:coreProperties>
</file>