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1" r:id="rId3"/>
    <p:sldId id="263" r:id="rId4"/>
    <p:sldId id="262" r:id="rId5"/>
    <p:sldId id="264" r:id="rId6"/>
    <p:sldId id="265" r:id="rId7"/>
    <p:sldId id="266" r:id="rId8"/>
    <p:sldId id="267" r:id="rId9"/>
    <p:sldId id="268" r:id="rId10"/>
    <p:sldId id="269" r:id="rId11"/>
    <p:sldId id="270" r:id="rId12"/>
    <p:sldId id="272" r:id="rId13"/>
    <p:sldId id="273" r:id="rId14"/>
    <p:sldId id="271" r:id="rId15"/>
    <p:sldId id="274" r:id="rId16"/>
    <p:sldId id="275" r:id="rId17"/>
    <p:sldId id="276" r:id="rId18"/>
    <p:sldId id="277" r:id="rId19"/>
    <p:sldId id="278" r:id="rId20"/>
    <p:sldId id="284" r:id="rId21"/>
    <p:sldId id="285" r:id="rId22"/>
    <p:sldId id="286" r:id="rId23"/>
    <p:sldId id="28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17A"/>
    <a:srgbClr val="FF9409"/>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72" d="100"/>
          <a:sy n="72" d="100"/>
        </p:scale>
        <p:origin x="66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C615296-FF34-48AE-ADCC-B0CDDE5554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32"/>
            <a:ext cx="12192000" cy="68559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5A97D0D-DE66-42E4-AE70-9AE7D734C2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32"/>
            <a:ext cx="12192000" cy="6855935"/>
          </a:xfrm>
          <a:prstGeom prst="rect">
            <a:avLst/>
          </a:prstGeom>
        </p:spPr>
      </p:pic>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95018" y="1238491"/>
            <a:ext cx="8286623" cy="2131924"/>
          </a:xfrm>
          <a:prstGeom prst="rect">
            <a:avLst/>
          </a:prstGeom>
          <a:effectLst>
            <a:outerShdw blurRad="50800" dist="76200" dir="2700000" algn="tl" rotWithShape="0">
              <a:prstClr val="black">
                <a:alpha val="40000"/>
              </a:prstClr>
            </a:outerShdw>
          </a:effectLst>
        </p:spPr>
      </p:pic>
      <p:sp>
        <p:nvSpPr>
          <p:cNvPr id="3" name="文本框 2"/>
          <p:cNvSpPr txBox="1"/>
          <p:nvPr/>
        </p:nvSpPr>
        <p:spPr>
          <a:xfrm>
            <a:off x="3454617" y="3514007"/>
            <a:ext cx="5567423" cy="369332"/>
          </a:xfrm>
          <a:prstGeom prst="rect">
            <a:avLst/>
          </a:prstGeom>
          <a:noFill/>
        </p:spPr>
        <p:txBody>
          <a:bodyPr wrap="square" rtlCol="0">
            <a:spAutoFit/>
          </a:bodyPr>
          <a:lstStyle/>
          <a:p>
            <a:pPr algn="dist"/>
            <a:r>
              <a:rPr kumimoji="1" lang="zh-CN" altLang="en-US" dirty="0">
                <a:solidFill>
                  <a:srgbClr val="FBF17A"/>
                </a:solidFill>
              </a:rPr>
              <a:t>永远跟党走 </a:t>
            </a:r>
            <a:r>
              <a:rPr kumimoji="1" lang="en-US" altLang="zh-CN" dirty="0">
                <a:solidFill>
                  <a:srgbClr val="FBF17A"/>
                </a:solidFill>
              </a:rPr>
              <a:t>·</a:t>
            </a:r>
            <a:r>
              <a:rPr kumimoji="1" lang="zh-CN" altLang="en-US" dirty="0">
                <a:solidFill>
                  <a:srgbClr val="FBF17A"/>
                </a:solidFill>
              </a:rPr>
              <a:t>不忘初心</a:t>
            </a:r>
            <a:r>
              <a:rPr kumimoji="1" lang="en-US" altLang="zh-CN" dirty="0">
                <a:solidFill>
                  <a:srgbClr val="FBF17A"/>
                </a:solidFill>
              </a:rPr>
              <a:t>·</a:t>
            </a:r>
            <a:r>
              <a:rPr kumimoji="1" lang="zh-CN" altLang="en-US" dirty="0">
                <a:solidFill>
                  <a:srgbClr val="FBF17A"/>
                </a:solidFill>
              </a:rPr>
              <a:t> 牢记使命</a:t>
            </a: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9043" y="4026932"/>
            <a:ext cx="7209665" cy="3171627"/>
          </a:xfrm>
          <a:prstGeom prst="rect">
            <a:avLst/>
          </a:prstGeom>
        </p:spPr>
      </p:pic>
      <p:pic>
        <p:nvPicPr>
          <p:cNvPr id="5" name="中央乐团合唱队 中国人民解放军总政文工团合唱队 - 社会主义好">
            <a:hlinkClick r:id="" action="ppaction://media"/>
            <a:extLst>
              <a:ext uri="{FF2B5EF4-FFF2-40B4-BE49-F238E27FC236}">
                <a16:creationId xmlns:a16="http://schemas.microsoft.com/office/drawing/2014/main" id="{F048362C-D336-49CD-876E-996CD731F57E}"/>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844019" y="555397"/>
            <a:ext cx="609459" cy="609459"/>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remove" display="0">
                  <p:stCondLst>
                    <p:cond delay="indefinite"/>
                  </p:stCondLst>
                  <p:endCondLst>
                    <p:cond evt="onStopAudio" delay="0">
                      <p:tgtEl>
                        <p:sldTgt/>
                      </p:tgtEl>
                    </p:cond>
                  </p:endCondLst>
                </p:cTn>
                <p:tgtEl>
                  <p:spTgt spid="5"/>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3" name="矩形 2"/>
          <p:cNvSpPr/>
          <p:nvPr/>
        </p:nvSpPr>
        <p:spPr>
          <a:xfrm>
            <a:off x="2328294" y="1747777"/>
            <a:ext cx="8065772" cy="1064871"/>
          </a:xfrm>
          <a:prstGeom prst="rect">
            <a:avLst/>
          </a:prstGeom>
          <a:solidFill>
            <a:srgbClr val="FBF17A"/>
          </a:solidFill>
          <a:ln w="25400" cap="flat" cmpd="sng" algn="ctr">
            <a:noFill/>
            <a:prstDash val="solid"/>
          </a:ln>
          <a:effectLst/>
        </p:spPr>
        <p:txBody>
          <a:bodyPr rtlCol="0" anchor="ctr"/>
          <a:lstStyle/>
          <a:p>
            <a:pPr marL="342900" indent="-342900">
              <a:buFont typeface="Wingdings" charset="2"/>
              <a:buChar char="u"/>
            </a:pPr>
            <a:r>
              <a:rPr lang="zh-CN" altLang="en-US" sz="2400" b="1" dirty="0">
                <a:solidFill>
                  <a:srgbClr val="C00000"/>
                </a:solidFill>
                <a:latin typeface="Microsoft YaHei" charset="-122"/>
                <a:ea typeface="Microsoft YaHei" charset="-122"/>
                <a:cs typeface="Microsoft YaHei" charset="-122"/>
              </a:rPr>
              <a:t>大力加强自身建设，提高政协履职能力和水平。</a:t>
            </a:r>
            <a:endParaRPr kumimoji="1" lang="zh-CN" altLang="en-US" sz="2400" b="1" dirty="0">
              <a:solidFill>
                <a:srgbClr val="C00000"/>
              </a:solidFill>
              <a:latin typeface="Microsoft YaHei" charset="-122"/>
              <a:ea typeface="Microsoft YaHei" charset="-122"/>
              <a:cs typeface="Microsoft YaHei" charset="-122"/>
            </a:endParaRPr>
          </a:p>
        </p:txBody>
      </p:sp>
      <p:sp>
        <p:nvSpPr>
          <p:cNvPr id="4" name="圆角矩形 3"/>
          <p:cNvSpPr>
            <a:spLocks noChangeArrowheads="1"/>
          </p:cNvSpPr>
          <p:nvPr/>
        </p:nvSpPr>
        <p:spPr bwMode="auto">
          <a:xfrm>
            <a:off x="2212801" y="3143998"/>
            <a:ext cx="1323883" cy="2872489"/>
          </a:xfrm>
          <a:prstGeom prst="roundRect">
            <a:avLst>
              <a:gd name="adj" fmla="val 16667"/>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defRPr/>
            </a:pPr>
            <a:endParaRPr lang="zh-CN" altLang="en-US" sz="1800" kern="0">
              <a:solidFill>
                <a:schemeClr val="bg1"/>
              </a:solidFill>
            </a:endParaRPr>
          </a:p>
        </p:txBody>
      </p:sp>
      <p:sp>
        <p:nvSpPr>
          <p:cNvPr id="5" name="文本框 13"/>
          <p:cNvSpPr txBox="1">
            <a:spLocks noChangeArrowheads="1"/>
          </p:cNvSpPr>
          <p:nvPr/>
        </p:nvSpPr>
        <p:spPr bwMode="auto">
          <a:xfrm>
            <a:off x="3625090" y="3353070"/>
            <a:ext cx="6170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50000"/>
              </a:lnSpc>
              <a:spcBef>
                <a:spcPct val="0"/>
              </a:spcBef>
              <a:buNone/>
            </a:pPr>
            <a:r>
              <a:rPr lang="zh-CN" altLang="en-US" sz="1600" b="1" dirty="0">
                <a:solidFill>
                  <a:schemeClr val="bg1"/>
                </a:solidFill>
                <a:latin typeface="Microsoft YaHei" charset="-122"/>
                <a:ea typeface="Microsoft YaHei" charset="-122"/>
                <a:cs typeface="Microsoft YaHei" charset="-122"/>
                <a:sym typeface="Arial" charset="0"/>
              </a:rPr>
              <a:t>日制定，修订委员履职工作规定双周协商座谈会工作规定个专委会工作指南等</a:t>
            </a:r>
            <a:r>
              <a:rPr lang="en-US" altLang="zh-CN" sz="1600" b="1" dirty="0">
                <a:solidFill>
                  <a:schemeClr val="bg1"/>
                </a:solidFill>
                <a:latin typeface="Microsoft YaHei" charset="-122"/>
                <a:ea typeface="Microsoft YaHei" charset="-122"/>
                <a:cs typeface="Microsoft YaHei" charset="-122"/>
                <a:sym typeface="Arial" charset="0"/>
              </a:rPr>
              <a:t>20</a:t>
            </a:r>
            <a:r>
              <a:rPr lang="zh-CN" altLang="en-US" sz="1600" b="1" dirty="0">
                <a:solidFill>
                  <a:schemeClr val="bg1"/>
                </a:solidFill>
                <a:latin typeface="Microsoft YaHei" charset="-122"/>
                <a:ea typeface="Microsoft YaHei" charset="-122"/>
                <a:cs typeface="Microsoft YaHei" charset="-122"/>
                <a:sym typeface="Arial" charset="0"/>
              </a:rPr>
              <a:t>箱制度。</a:t>
            </a:r>
          </a:p>
        </p:txBody>
      </p:sp>
      <p:sp>
        <p:nvSpPr>
          <p:cNvPr id="6" name="Freeform 5"/>
          <p:cNvSpPr/>
          <p:nvPr/>
        </p:nvSpPr>
        <p:spPr bwMode="auto">
          <a:xfrm>
            <a:off x="2384871" y="4015679"/>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chemeClr val="bg1"/>
              </a:solidFill>
              <a:latin typeface="Arial" panose="020B0604020202020204" pitchFamily="34" charset="0"/>
              <a:ea typeface="宋体" panose="02010600030101010101" pitchFamily="2" charset="-122"/>
            </a:endParaRPr>
          </a:p>
        </p:txBody>
      </p:sp>
      <p:sp>
        <p:nvSpPr>
          <p:cNvPr id="7" name="文本框 13"/>
          <p:cNvSpPr txBox="1">
            <a:spLocks noChangeArrowheads="1"/>
          </p:cNvSpPr>
          <p:nvPr/>
        </p:nvSpPr>
        <p:spPr bwMode="auto">
          <a:xfrm>
            <a:off x="3625090" y="4368733"/>
            <a:ext cx="6170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50000"/>
              </a:lnSpc>
              <a:spcBef>
                <a:spcPct val="0"/>
              </a:spcBef>
              <a:buNone/>
            </a:pPr>
            <a:r>
              <a:rPr lang="zh-CN" altLang="en-US" sz="1600" b="1" dirty="0">
                <a:solidFill>
                  <a:schemeClr val="bg1"/>
                </a:solidFill>
                <a:latin typeface="Microsoft YaHei" charset="-122"/>
                <a:ea typeface="Microsoft YaHei" charset="-122"/>
                <a:cs typeface="Microsoft YaHei" charset="-122"/>
                <a:sym typeface="Arial" charset="0"/>
              </a:rPr>
              <a:t>我收到提案两点</a:t>
            </a:r>
            <a:r>
              <a:rPr lang="en-US" altLang="zh-CN" sz="1600" b="1" dirty="0">
                <a:solidFill>
                  <a:schemeClr val="bg1"/>
                </a:solidFill>
                <a:latin typeface="Microsoft YaHei" charset="-122"/>
                <a:ea typeface="Microsoft YaHei" charset="-122"/>
                <a:cs typeface="Microsoft YaHei" charset="-122"/>
                <a:sym typeface="Arial" charset="0"/>
              </a:rPr>
              <a:t>9</a:t>
            </a:r>
            <a:r>
              <a:rPr lang="zh-CN" altLang="en-US" sz="1600" b="1" dirty="0">
                <a:solidFill>
                  <a:schemeClr val="bg1"/>
                </a:solidFill>
                <a:latin typeface="Microsoft YaHei" charset="-122"/>
                <a:ea typeface="Microsoft YaHei" charset="-122"/>
                <a:cs typeface="Microsoft YaHei" charset="-122"/>
                <a:sym typeface="Arial" charset="0"/>
              </a:rPr>
              <a:t>万，建立儿两点</a:t>
            </a:r>
            <a:r>
              <a:rPr lang="en-US" altLang="zh-CN" sz="1600" b="1" dirty="0">
                <a:solidFill>
                  <a:schemeClr val="bg1"/>
                </a:solidFill>
                <a:latin typeface="Microsoft YaHei" charset="-122"/>
                <a:ea typeface="Microsoft YaHei" charset="-122"/>
                <a:cs typeface="Microsoft YaHei" charset="-122"/>
                <a:sym typeface="Arial" charset="0"/>
              </a:rPr>
              <a:t>4</a:t>
            </a:r>
            <a:r>
              <a:rPr lang="zh-CN" altLang="en-US" sz="1600" b="1" dirty="0">
                <a:solidFill>
                  <a:schemeClr val="bg1"/>
                </a:solidFill>
                <a:latin typeface="Microsoft YaHei" charset="-122"/>
                <a:ea typeface="Microsoft YaHei" charset="-122"/>
                <a:cs typeface="Microsoft YaHei" charset="-122"/>
                <a:sym typeface="Arial" charset="0"/>
              </a:rPr>
              <a:t>万，减半二率</a:t>
            </a:r>
            <a:r>
              <a:rPr lang="en-US" altLang="zh-CN" sz="1600" b="1" dirty="0">
                <a:solidFill>
                  <a:schemeClr val="bg1"/>
                </a:solidFill>
                <a:latin typeface="Microsoft YaHei" charset="-122"/>
                <a:ea typeface="Microsoft YaHei" charset="-122"/>
                <a:cs typeface="Microsoft YaHei" charset="-122"/>
                <a:sym typeface="Arial" charset="0"/>
              </a:rPr>
              <a:t>99%</a:t>
            </a:r>
            <a:r>
              <a:rPr lang="zh-CN" altLang="en-US" sz="1600" b="1" dirty="0">
                <a:solidFill>
                  <a:schemeClr val="bg1"/>
                </a:solidFill>
                <a:latin typeface="Microsoft YaHei" charset="-122"/>
                <a:ea typeface="Microsoft YaHei" charset="-122"/>
                <a:cs typeface="Microsoft YaHei" charset="-122"/>
                <a:sym typeface="Arial" charset="0"/>
              </a:rPr>
              <a:t>。</a:t>
            </a:r>
          </a:p>
        </p:txBody>
      </p:sp>
      <p:sp>
        <p:nvSpPr>
          <p:cNvPr id="8" name="文本框 13"/>
          <p:cNvSpPr txBox="1">
            <a:spLocks noChangeArrowheads="1"/>
          </p:cNvSpPr>
          <p:nvPr/>
        </p:nvSpPr>
        <p:spPr bwMode="auto">
          <a:xfrm>
            <a:off x="3625090" y="5015064"/>
            <a:ext cx="6170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50000"/>
              </a:lnSpc>
              <a:spcBef>
                <a:spcPct val="0"/>
              </a:spcBef>
              <a:buNone/>
            </a:pPr>
            <a:r>
              <a:rPr lang="zh-CN" altLang="en-US" sz="1600" b="1" dirty="0">
                <a:solidFill>
                  <a:schemeClr val="bg1"/>
                </a:solidFill>
                <a:latin typeface="Microsoft YaHei" charset="-122"/>
                <a:ea typeface="Microsoft YaHei" charset="-122"/>
                <a:cs typeface="Microsoft YaHei" charset="-122"/>
                <a:sym typeface="Arial" charset="0"/>
              </a:rPr>
              <a:t>张成撤销令计划，苏荣生淮山等</a:t>
            </a:r>
            <a:r>
              <a:rPr lang="en-US" altLang="zh-CN" sz="1600" b="1" dirty="0">
                <a:solidFill>
                  <a:schemeClr val="bg1"/>
                </a:solidFill>
                <a:latin typeface="Microsoft YaHei" charset="-122"/>
                <a:ea typeface="Microsoft YaHei" charset="-122"/>
                <a:cs typeface="Microsoft YaHei" charset="-122"/>
                <a:sym typeface="Arial" charset="0"/>
              </a:rPr>
              <a:t>38</a:t>
            </a:r>
            <a:r>
              <a:rPr lang="zh-CN" altLang="en-US" sz="1600" b="1" dirty="0">
                <a:solidFill>
                  <a:schemeClr val="bg1"/>
                </a:solidFill>
                <a:latin typeface="Microsoft YaHei" charset="-122"/>
                <a:ea typeface="Microsoft YaHei" charset="-122"/>
                <a:cs typeface="Microsoft YaHei" charset="-122"/>
                <a:sym typeface="Arial" charset="0"/>
              </a:rPr>
              <a:t>人，全国。政协委员资格。</a:t>
            </a:r>
          </a:p>
        </p:txBody>
      </p:sp>
    </p:spTree>
    <p:extLst>
      <p:ext uri="{BB962C8B-B14F-4D97-AF65-F5344CB8AC3E}">
        <p14:creationId xmlns:p14="http://schemas.microsoft.com/office/powerpoint/2010/main" val="29524914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0" y="1283594"/>
            <a:ext cx="5262979"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五年工作的主要体会</a:t>
            </a:r>
          </a:p>
        </p:txBody>
      </p:sp>
      <p:sp>
        <p:nvSpPr>
          <p:cNvPr id="3" name="矩形 2">
            <a:extLst>
              <a:ext uri="{FF2B5EF4-FFF2-40B4-BE49-F238E27FC236}">
                <a16:creationId xmlns:a16="http://schemas.microsoft.com/office/drawing/2014/main" id="{482CC0FE-C719-43DB-97BB-B4EA43E5993D}"/>
              </a:ext>
            </a:extLst>
          </p:cNvPr>
          <p:cNvSpPr/>
          <p:nvPr/>
        </p:nvSpPr>
        <p:spPr>
          <a:xfrm>
            <a:off x="2575780" y="2353074"/>
            <a:ext cx="5801639" cy="1200329"/>
          </a:xfrm>
          <a:prstGeom prst="rect">
            <a:avLst/>
          </a:prstGeom>
        </p:spPr>
        <p:txBody>
          <a:bodyPr wrap="square">
            <a:spAutoFit/>
          </a:bodyPr>
          <a:lstStyle/>
          <a:p>
            <a:pPr algn="just" eaLnBrk="0" hangingPunct="0">
              <a:lnSpc>
                <a:spcPct val="150000"/>
              </a:lnSpc>
            </a:pPr>
            <a:r>
              <a:rPr lang="zh-CN" altLang="en-US" sz="1600" dirty="0">
                <a:solidFill>
                  <a:srgbClr val="FBF17A"/>
                </a:solidFill>
                <a:latin typeface="Microsoft YaHei Light" charset="-122"/>
                <a:ea typeface="Microsoft YaHei Light" charset="-122"/>
                <a:cs typeface="Microsoft YaHei Light" charset="-122"/>
              </a:rPr>
              <a:t>全国政协，市三届第一次会议，与</a:t>
            </a:r>
            <a:r>
              <a:rPr lang="en-US" altLang="zh-CN" sz="1600" dirty="0">
                <a:solidFill>
                  <a:srgbClr val="FBF17A"/>
                </a:solidFill>
                <a:latin typeface="Microsoft YaHei Light" charset="-122"/>
                <a:ea typeface="Microsoft YaHei Light" charset="-122"/>
                <a:cs typeface="Microsoft YaHei Light" charset="-122"/>
              </a:rPr>
              <a:t>3</a:t>
            </a:r>
            <a:r>
              <a:rPr lang="zh-CN" altLang="en-US" sz="1600" dirty="0">
                <a:solidFill>
                  <a:srgbClr val="FBF17A"/>
                </a:solidFill>
                <a:latin typeface="Microsoft YaHei Light" charset="-122"/>
                <a:ea typeface="Microsoft YaHei Light" charset="-122"/>
                <a:cs typeface="Microsoft YaHei Light" charset="-122"/>
              </a:rPr>
              <a:t>月</a:t>
            </a:r>
            <a:r>
              <a:rPr lang="en-US" altLang="zh-CN" sz="1600" dirty="0">
                <a:solidFill>
                  <a:srgbClr val="FBF17A"/>
                </a:solidFill>
                <a:latin typeface="Microsoft YaHei Light" charset="-122"/>
                <a:ea typeface="Microsoft YaHei Light" charset="-122"/>
                <a:cs typeface="Microsoft YaHei Light" charset="-122"/>
              </a:rPr>
              <a:t>3</a:t>
            </a:r>
            <a:r>
              <a:rPr lang="zh-CN" altLang="en-US" sz="1600" dirty="0">
                <a:solidFill>
                  <a:srgbClr val="FBF17A"/>
                </a:solidFill>
                <a:latin typeface="Microsoft YaHei Light" charset="-122"/>
                <a:ea typeface="Microsoft YaHei Light" charset="-122"/>
                <a:cs typeface="Microsoft YaHei Light" charset="-122"/>
              </a:rPr>
              <a:t>日下午三时加北京人民大会堂开幕。俞正声同志代表政协第</a:t>
            </a:r>
            <a:r>
              <a:rPr lang="en-US" altLang="zh-CN" sz="1600" dirty="0">
                <a:solidFill>
                  <a:srgbClr val="FBF17A"/>
                </a:solidFill>
                <a:latin typeface="Microsoft YaHei Light" charset="-122"/>
                <a:ea typeface="Microsoft YaHei Light" charset="-122"/>
                <a:cs typeface="Microsoft YaHei Light" charset="-122"/>
              </a:rPr>
              <a:t>12</a:t>
            </a:r>
            <a:r>
              <a:rPr lang="zh-CN" altLang="en-US" sz="1600" dirty="0">
                <a:solidFill>
                  <a:srgbClr val="FBF17A"/>
                </a:solidFill>
                <a:latin typeface="Microsoft YaHei Light" charset="-122"/>
                <a:ea typeface="Microsoft YaHei Light" charset="-122"/>
                <a:cs typeface="Microsoft YaHei Light" charset="-122"/>
              </a:rPr>
              <a:t>届全国委员会常务委员会作工作汇报，向大会报告过去五年工作提出今后工作建议。</a:t>
            </a:r>
            <a:endParaRPr lang="zh-CN" altLang="en-US" sz="1600" dirty="0">
              <a:solidFill>
                <a:srgbClr val="FBF17A"/>
              </a:solidFill>
              <a:latin typeface="Microsoft YaHei Light" charset="-122"/>
              <a:ea typeface="Microsoft YaHei Light" charset="-122"/>
              <a:cs typeface="Microsoft YaHei Light" charset="-122"/>
              <a:sym typeface="微软雅黑" panose="020B0503020204020204" charset="-122"/>
            </a:endParaRPr>
          </a:p>
        </p:txBody>
      </p:sp>
      <p:cxnSp>
        <p:nvCxnSpPr>
          <p:cNvPr id="4" name="直接连接符 6">
            <a:extLst>
              <a:ext uri="{FF2B5EF4-FFF2-40B4-BE49-F238E27FC236}">
                <a16:creationId xmlns:a16="http://schemas.microsoft.com/office/drawing/2014/main" id="{2F1582FC-17C9-48B9-B8CD-A69605AE76F0}"/>
              </a:ext>
            </a:extLst>
          </p:cNvPr>
          <p:cNvCxnSpPr>
            <a:cxnSpLocks/>
          </p:cNvCxnSpPr>
          <p:nvPr/>
        </p:nvCxnSpPr>
        <p:spPr>
          <a:xfrm>
            <a:off x="2575780" y="2203054"/>
            <a:ext cx="6426200" cy="0"/>
          </a:xfrm>
          <a:prstGeom prst="line">
            <a:avLst/>
          </a:prstGeom>
          <a:ln w="38100">
            <a:solidFill>
              <a:srgbClr val="FBF17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8279" y="4026932"/>
            <a:ext cx="7209665" cy="3171627"/>
          </a:xfrm>
          <a:prstGeom prst="rect">
            <a:avLst/>
          </a:prstGeom>
        </p:spPr>
      </p:pic>
    </p:spTree>
    <p:extLst>
      <p:ext uri="{BB962C8B-B14F-4D97-AF65-F5344CB8AC3E}">
        <p14:creationId xmlns:p14="http://schemas.microsoft.com/office/powerpoint/2010/main" val="34786198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5262979" cy="769441"/>
          </a:xfrm>
          <a:prstGeom prst="rect">
            <a:avLst/>
          </a:prstGeom>
          <a:noFill/>
        </p:spPr>
        <p:txBody>
          <a:bodyPr wrap="none" rtlCol="0">
            <a:spAutoFit/>
          </a:bodyPr>
          <a:lstStyle/>
          <a:p>
            <a:r>
              <a:rPr lang="zh-CN" altLang="en-US" sz="4400" b="1">
                <a:solidFill>
                  <a:srgbClr val="FBF17A"/>
                </a:solidFill>
                <a:latin typeface="Microsoft YaHei" charset="-122"/>
                <a:ea typeface="Microsoft YaHei" charset="-122"/>
                <a:cs typeface="Microsoft YaHei" charset="-122"/>
                <a:sym typeface="+mn-lt"/>
              </a:rPr>
              <a:t>五年工作的主要体会</a:t>
            </a:r>
            <a:endParaRPr lang="zh-CN" altLang="en-US" sz="4400" b="1" dirty="0">
              <a:solidFill>
                <a:srgbClr val="FBF17A"/>
              </a:solidFill>
              <a:latin typeface="Microsoft YaHei" charset="-122"/>
              <a:ea typeface="Microsoft YaHei" charset="-122"/>
              <a:cs typeface="Microsoft YaHei" charset="-122"/>
              <a:sym typeface="+mn-lt"/>
            </a:endParaRPr>
          </a:p>
        </p:txBody>
      </p:sp>
      <p:grpSp>
        <p:nvGrpSpPr>
          <p:cNvPr id="5" name="组合 4"/>
          <p:cNvGrpSpPr/>
          <p:nvPr/>
        </p:nvGrpSpPr>
        <p:grpSpPr>
          <a:xfrm>
            <a:off x="2130560" y="2005879"/>
            <a:ext cx="1052395" cy="1053229"/>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BF17A"/>
                </a:solidFill>
              </a:endParaRPr>
            </a:p>
          </p:txBody>
        </p:sp>
        <p:sp>
          <p:nvSpPr>
            <p:cNvPr id="7" name="Freeform 5"/>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endParaRPr lang="zh-CN" altLang="en-US" sz="1353">
                <a:solidFill>
                  <a:srgbClr val="FBF17A"/>
                </a:solidFill>
              </a:endParaRPr>
            </a:p>
          </p:txBody>
        </p:sp>
      </p:grpSp>
      <p:sp>
        <p:nvSpPr>
          <p:cNvPr id="8" name="矩形 7"/>
          <p:cNvSpPr/>
          <p:nvPr/>
        </p:nvSpPr>
        <p:spPr>
          <a:xfrm>
            <a:off x="3386791" y="2237674"/>
            <a:ext cx="7303159" cy="646331"/>
          </a:xfrm>
          <a:prstGeom prst="rect">
            <a:avLst/>
          </a:prstGeom>
          <a:noFill/>
        </p:spPr>
        <p:txBody>
          <a:bodyPr wrap="square" rtlCol="0">
            <a:spAutoFit/>
          </a:bodyPr>
          <a:lstStyle/>
          <a:p>
            <a:pPr algn="ctr">
              <a:lnSpc>
                <a:spcPct val="100000"/>
              </a:lnSpc>
              <a:spcBef>
                <a:spcPct val="0"/>
              </a:spcBef>
              <a:buNone/>
            </a:pPr>
            <a:r>
              <a:rPr lang="zh-CN" altLang="en-US" sz="3600" b="1" dirty="0">
                <a:solidFill>
                  <a:srgbClr val="FBF17A"/>
                </a:solidFill>
                <a:latin typeface="Arial" charset="0"/>
                <a:ea typeface="微软雅黑" charset="-122"/>
                <a:sym typeface="Arial" charset="0"/>
              </a:rPr>
              <a:t>人民政协必须格守的根本政治原则：</a:t>
            </a:r>
          </a:p>
        </p:txBody>
      </p:sp>
      <p:sp>
        <p:nvSpPr>
          <p:cNvPr id="9" name="文本框 8"/>
          <p:cNvSpPr txBox="1">
            <a:spLocks noChangeArrowheads="1"/>
          </p:cNvSpPr>
          <p:nvPr/>
        </p:nvSpPr>
        <p:spPr bwMode="auto">
          <a:xfrm>
            <a:off x="3386791" y="3059108"/>
            <a:ext cx="4698722" cy="584775"/>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3200" b="1" dirty="0">
                <a:solidFill>
                  <a:srgbClr val="FBF17A"/>
                </a:solidFill>
                <a:latin typeface="Arial" charset="0"/>
                <a:ea typeface="微软雅黑" charset="-122"/>
                <a:sym typeface="Arial" charset="0"/>
              </a:rPr>
              <a:t>坚持中国共产党的领导。</a:t>
            </a:r>
          </a:p>
        </p:txBody>
      </p:sp>
      <p:grpSp>
        <p:nvGrpSpPr>
          <p:cNvPr id="10" name="组合 4"/>
          <p:cNvGrpSpPr/>
          <p:nvPr/>
        </p:nvGrpSpPr>
        <p:grpSpPr>
          <a:xfrm>
            <a:off x="2130560" y="3818986"/>
            <a:ext cx="1052395" cy="1053229"/>
            <a:chOff x="1277938" y="2465388"/>
            <a:chExt cx="1045331" cy="1046162"/>
          </a:xfrm>
        </p:grpSpPr>
        <p:sp>
          <p:nvSpPr>
            <p:cNvPr id="11" name="椭圆 9"/>
            <p:cNvSpPr>
              <a:spLocks noChangeArrowheads="1"/>
            </p:cNvSpPr>
            <p:nvPr/>
          </p:nvSpPr>
          <p:spPr bwMode="auto">
            <a:xfrm>
              <a:off x="1277938" y="2465388"/>
              <a:ext cx="1045331" cy="1046162"/>
            </a:xfrm>
            <a:prstGeom prst="ellipse">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BF17A"/>
                </a:solidFill>
              </a:endParaRPr>
            </a:p>
          </p:txBody>
        </p:sp>
        <p:sp>
          <p:nvSpPr>
            <p:cNvPr id="12" name="Freeform 5"/>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endParaRPr lang="zh-CN" altLang="en-US" sz="1353">
                <a:solidFill>
                  <a:srgbClr val="FBF17A"/>
                </a:solidFill>
              </a:endParaRPr>
            </a:p>
          </p:txBody>
        </p:sp>
      </p:grpSp>
      <p:sp>
        <p:nvSpPr>
          <p:cNvPr id="13" name="矩形 12"/>
          <p:cNvSpPr/>
          <p:nvPr/>
        </p:nvSpPr>
        <p:spPr>
          <a:xfrm>
            <a:off x="3386791" y="4050781"/>
            <a:ext cx="7303159" cy="646331"/>
          </a:xfrm>
          <a:prstGeom prst="rect">
            <a:avLst/>
          </a:prstGeom>
          <a:noFill/>
        </p:spPr>
        <p:txBody>
          <a:bodyPr wrap="square" rtlCol="0">
            <a:spAutoFit/>
          </a:bodyPr>
          <a:lstStyle/>
          <a:p>
            <a:pPr>
              <a:lnSpc>
                <a:spcPct val="100000"/>
              </a:lnSpc>
              <a:spcBef>
                <a:spcPct val="0"/>
              </a:spcBef>
              <a:buNone/>
            </a:pPr>
            <a:r>
              <a:rPr lang="zh-CN" altLang="en-US" sz="3600" b="1" dirty="0">
                <a:solidFill>
                  <a:srgbClr val="FBF17A"/>
                </a:solidFill>
                <a:latin typeface="Arial" charset="0"/>
                <a:ea typeface="微软雅黑" charset="-122"/>
                <a:sym typeface="Arial" charset="0"/>
              </a:rPr>
              <a:t>人民政协工作的基石：</a:t>
            </a:r>
          </a:p>
        </p:txBody>
      </p:sp>
      <p:sp>
        <p:nvSpPr>
          <p:cNvPr id="14" name="文本框 13"/>
          <p:cNvSpPr txBox="1">
            <a:spLocks noChangeArrowheads="1"/>
          </p:cNvSpPr>
          <p:nvPr/>
        </p:nvSpPr>
        <p:spPr bwMode="auto">
          <a:xfrm>
            <a:off x="3386791" y="4872215"/>
            <a:ext cx="4698722" cy="584775"/>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3200" b="1" dirty="0">
                <a:solidFill>
                  <a:srgbClr val="FBF17A"/>
                </a:solidFill>
                <a:latin typeface="Arial" charset="0"/>
                <a:ea typeface="微软雅黑" charset="-122"/>
                <a:sym typeface="Arial" charset="0"/>
              </a:rPr>
              <a:t>坚持人民政协性质定位。</a:t>
            </a:r>
          </a:p>
        </p:txBody>
      </p:sp>
    </p:spTree>
    <p:extLst>
      <p:ext uri="{BB962C8B-B14F-4D97-AF65-F5344CB8AC3E}">
        <p14:creationId xmlns:p14="http://schemas.microsoft.com/office/powerpoint/2010/main" val="25979747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3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35" presetClass="path" presetSubtype="0" accel="50000" decel="50000" fill="hold" grpId="1" nodeType="withEffect">
                                  <p:stCondLst>
                                    <p:cond delay="300"/>
                                  </p:stCondLst>
                                  <p:childTnLst>
                                    <p:animMotion origin="layout" path="M -2.70833E-6 2.59259E-6 L 0.18998 2.59259E-6 " pathEditMode="relative" rAng="0" ptsTypes="AA">
                                      <p:cBhvr>
                                        <p:cTn id="21" dur="1000" spd="-100000" fill="hold"/>
                                        <p:tgtEl>
                                          <p:spTgt spid="9"/>
                                        </p:tgtEl>
                                        <p:attrNameLst>
                                          <p:attrName>ppt_x,ppt_y</p:attrName>
                                        </p:attrNameLst>
                                      </p:cBhvr>
                                      <p:rCtr x="9492" y="0"/>
                                    </p:animMotion>
                                  </p:childTnLst>
                                </p:cTn>
                              </p:par>
                            </p:childTnLst>
                          </p:cTn>
                        </p:par>
                        <p:par>
                          <p:cTn id="22" fill="hold">
                            <p:stCondLst>
                              <p:cond delay="1300"/>
                            </p:stCondLst>
                            <p:childTnLst>
                              <p:par>
                                <p:cTn id="23" presetID="5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35" presetClass="path" presetSubtype="0" accel="50000" decel="50000" fill="hold" grpId="1" nodeType="withEffect">
                                  <p:stCondLst>
                                    <p:cond delay="300"/>
                                  </p:stCondLst>
                                  <p:childTnLst>
                                    <p:animMotion origin="layout" path="M -2.70833E-6 7.40741E-7 L 0.18998 7.40741E-7 " pathEditMode="relative" rAng="0" ptsTypes="AA">
                                      <p:cBhvr>
                                        <p:cTn id="39" dur="1000" spd="-100000" fill="hold"/>
                                        <p:tgtEl>
                                          <p:spTgt spid="14"/>
                                        </p:tgtEl>
                                        <p:attrNameLst>
                                          <p:attrName>ppt_x,ppt_y</p:attrName>
                                        </p:attrNameLst>
                                      </p:cBhvr>
                                      <p:rCtr x="94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3" grpId="0"/>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5262979" cy="769441"/>
          </a:xfrm>
          <a:prstGeom prst="rect">
            <a:avLst/>
          </a:prstGeom>
          <a:noFill/>
        </p:spPr>
        <p:txBody>
          <a:bodyPr wrap="none" rtlCol="0">
            <a:spAutoFit/>
          </a:bodyPr>
          <a:lstStyle/>
          <a:p>
            <a:r>
              <a:rPr lang="zh-CN" altLang="en-US" sz="4400" b="1">
                <a:solidFill>
                  <a:srgbClr val="FBF17A"/>
                </a:solidFill>
                <a:latin typeface="Microsoft YaHei" charset="-122"/>
                <a:ea typeface="Microsoft YaHei" charset="-122"/>
                <a:cs typeface="Microsoft YaHei" charset="-122"/>
                <a:sym typeface="+mn-lt"/>
              </a:rPr>
              <a:t>五年工作的主要体会</a:t>
            </a:r>
            <a:endParaRPr lang="zh-CN" altLang="en-US" sz="4400" b="1" dirty="0">
              <a:solidFill>
                <a:srgbClr val="FBF17A"/>
              </a:solidFill>
              <a:latin typeface="Microsoft YaHei" charset="-122"/>
              <a:ea typeface="Microsoft YaHei" charset="-122"/>
              <a:cs typeface="Microsoft YaHei" charset="-122"/>
              <a:sym typeface="+mn-lt"/>
            </a:endParaRPr>
          </a:p>
        </p:txBody>
      </p:sp>
      <p:grpSp>
        <p:nvGrpSpPr>
          <p:cNvPr id="3" name="组合 4"/>
          <p:cNvGrpSpPr/>
          <p:nvPr/>
        </p:nvGrpSpPr>
        <p:grpSpPr>
          <a:xfrm>
            <a:off x="2130560" y="2005879"/>
            <a:ext cx="1052395" cy="1053229"/>
            <a:chOff x="1277938" y="2465388"/>
            <a:chExt cx="1045331" cy="1046162"/>
          </a:xfrm>
        </p:grpSpPr>
        <p:sp>
          <p:nvSpPr>
            <p:cNvPr id="4" name="椭圆 9"/>
            <p:cNvSpPr>
              <a:spLocks noChangeArrowheads="1"/>
            </p:cNvSpPr>
            <p:nvPr/>
          </p:nvSpPr>
          <p:spPr bwMode="auto">
            <a:xfrm>
              <a:off x="1277938" y="2465388"/>
              <a:ext cx="1045331" cy="1046162"/>
            </a:xfrm>
            <a:prstGeom prst="ellipse">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BF17A"/>
                </a:solidFill>
              </a:endParaRPr>
            </a:p>
          </p:txBody>
        </p:sp>
        <p:sp>
          <p:nvSpPr>
            <p:cNvPr id="5" name="Freeform 5"/>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endParaRPr lang="zh-CN" altLang="en-US" sz="1353">
                <a:solidFill>
                  <a:srgbClr val="FBF17A"/>
                </a:solidFill>
              </a:endParaRPr>
            </a:p>
          </p:txBody>
        </p:sp>
      </p:grpSp>
      <p:sp>
        <p:nvSpPr>
          <p:cNvPr id="6" name="矩形 5"/>
          <p:cNvSpPr/>
          <p:nvPr/>
        </p:nvSpPr>
        <p:spPr>
          <a:xfrm>
            <a:off x="3182955" y="2237674"/>
            <a:ext cx="7303159" cy="646331"/>
          </a:xfrm>
          <a:prstGeom prst="rect">
            <a:avLst/>
          </a:prstGeom>
          <a:noFill/>
        </p:spPr>
        <p:txBody>
          <a:bodyPr wrap="square" rtlCol="0">
            <a:spAutoFit/>
          </a:bodyPr>
          <a:lstStyle/>
          <a:p>
            <a:pPr>
              <a:lnSpc>
                <a:spcPct val="100000"/>
              </a:lnSpc>
              <a:spcBef>
                <a:spcPct val="0"/>
              </a:spcBef>
              <a:buNone/>
            </a:pPr>
            <a:r>
              <a:rPr lang="zh-CN" altLang="en-US" sz="3600" b="1" dirty="0">
                <a:solidFill>
                  <a:srgbClr val="FBF17A"/>
                </a:solidFill>
                <a:latin typeface="Arial" charset="0"/>
                <a:ea typeface="微软雅黑" charset="-122"/>
                <a:sym typeface="Arial" charset="0"/>
              </a:rPr>
              <a:t>人民政协事业发展的不借动力：</a:t>
            </a:r>
          </a:p>
        </p:txBody>
      </p:sp>
      <p:sp>
        <p:nvSpPr>
          <p:cNvPr id="7" name="文本框 6"/>
          <p:cNvSpPr txBox="1">
            <a:spLocks noChangeArrowheads="1"/>
          </p:cNvSpPr>
          <p:nvPr/>
        </p:nvSpPr>
        <p:spPr bwMode="auto">
          <a:xfrm>
            <a:off x="3182955" y="3059108"/>
            <a:ext cx="6750566" cy="584775"/>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nSpc>
                <a:spcPct val="100000"/>
              </a:lnSpc>
              <a:spcBef>
                <a:spcPct val="0"/>
              </a:spcBef>
              <a:buNone/>
            </a:pPr>
            <a:r>
              <a:rPr lang="zh-CN" altLang="en-US" sz="3200" b="1" dirty="0">
                <a:solidFill>
                  <a:srgbClr val="FBF17A"/>
                </a:solidFill>
                <a:latin typeface="Arial" charset="0"/>
                <a:ea typeface="微软雅黑" charset="-122"/>
                <a:sym typeface="Arial" charset="0"/>
              </a:rPr>
              <a:t>坚持在继承中发展，在发展中创新。</a:t>
            </a:r>
          </a:p>
        </p:txBody>
      </p:sp>
      <p:grpSp>
        <p:nvGrpSpPr>
          <p:cNvPr id="8" name="组合 4"/>
          <p:cNvGrpSpPr/>
          <p:nvPr/>
        </p:nvGrpSpPr>
        <p:grpSpPr>
          <a:xfrm>
            <a:off x="2130560" y="3818986"/>
            <a:ext cx="1052395" cy="1053229"/>
            <a:chOff x="1277938" y="2465388"/>
            <a:chExt cx="1045331" cy="1046162"/>
          </a:xfrm>
        </p:grpSpPr>
        <p:sp>
          <p:nvSpPr>
            <p:cNvPr id="9" name="椭圆 9"/>
            <p:cNvSpPr>
              <a:spLocks noChangeArrowheads="1"/>
            </p:cNvSpPr>
            <p:nvPr/>
          </p:nvSpPr>
          <p:spPr bwMode="auto">
            <a:xfrm>
              <a:off x="1277938" y="2465388"/>
              <a:ext cx="1045331" cy="1046162"/>
            </a:xfrm>
            <a:prstGeom prst="ellipse">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BF17A"/>
                </a:solidFill>
              </a:endParaRPr>
            </a:p>
          </p:txBody>
        </p:sp>
        <p:sp>
          <p:nvSpPr>
            <p:cNvPr id="10" name="Freeform 5"/>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endParaRPr lang="zh-CN" altLang="en-US" sz="1353">
                <a:solidFill>
                  <a:srgbClr val="FBF17A"/>
                </a:solidFill>
              </a:endParaRPr>
            </a:p>
          </p:txBody>
        </p:sp>
      </p:grpSp>
      <p:sp>
        <p:nvSpPr>
          <p:cNvPr id="11" name="矩形 10"/>
          <p:cNvSpPr/>
          <p:nvPr/>
        </p:nvSpPr>
        <p:spPr>
          <a:xfrm>
            <a:off x="3182955" y="4050781"/>
            <a:ext cx="7303159" cy="646331"/>
          </a:xfrm>
          <a:prstGeom prst="rect">
            <a:avLst/>
          </a:prstGeom>
          <a:noFill/>
        </p:spPr>
        <p:txBody>
          <a:bodyPr wrap="square" rtlCol="0">
            <a:spAutoFit/>
          </a:bodyPr>
          <a:lstStyle/>
          <a:p>
            <a:pPr>
              <a:lnSpc>
                <a:spcPct val="100000"/>
              </a:lnSpc>
              <a:spcBef>
                <a:spcPct val="0"/>
              </a:spcBef>
              <a:buNone/>
            </a:pPr>
            <a:r>
              <a:rPr lang="zh-CN" altLang="en-US" sz="3600" b="1" dirty="0">
                <a:solidFill>
                  <a:srgbClr val="FBF17A"/>
                </a:solidFill>
                <a:latin typeface="Arial" charset="0"/>
                <a:ea typeface="微软雅黑" charset="-122"/>
                <a:sym typeface="Arial" charset="0"/>
              </a:rPr>
              <a:t>人民政协工作的优势所在和泥所占：</a:t>
            </a:r>
          </a:p>
        </p:txBody>
      </p:sp>
      <p:sp>
        <p:nvSpPr>
          <p:cNvPr id="12" name="文本框 11"/>
          <p:cNvSpPr txBox="1">
            <a:spLocks noChangeArrowheads="1"/>
          </p:cNvSpPr>
          <p:nvPr/>
        </p:nvSpPr>
        <p:spPr bwMode="auto">
          <a:xfrm>
            <a:off x="3182955" y="4872215"/>
            <a:ext cx="4698722" cy="584775"/>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nSpc>
                <a:spcPct val="100000"/>
              </a:lnSpc>
              <a:spcBef>
                <a:spcPct val="0"/>
              </a:spcBef>
              <a:buNone/>
            </a:pPr>
            <a:r>
              <a:rPr lang="zh-CN" altLang="en-US" sz="3200" b="1" dirty="0">
                <a:solidFill>
                  <a:srgbClr val="FBF17A"/>
                </a:solidFill>
                <a:latin typeface="Arial" charset="0"/>
                <a:ea typeface="微软雅黑" charset="-122"/>
                <a:sym typeface="Arial" charset="0"/>
              </a:rPr>
              <a:t>坚持发挥政协委员主题。</a:t>
            </a:r>
          </a:p>
        </p:txBody>
      </p:sp>
    </p:spTree>
    <p:extLst>
      <p:ext uri="{BB962C8B-B14F-4D97-AF65-F5344CB8AC3E}">
        <p14:creationId xmlns:p14="http://schemas.microsoft.com/office/powerpoint/2010/main" val="28196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3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35" presetClass="path" presetSubtype="0" accel="50000" decel="50000" fill="hold" grpId="1" nodeType="withEffect">
                                  <p:stCondLst>
                                    <p:cond delay="300"/>
                                  </p:stCondLst>
                                  <p:childTnLst>
                                    <p:animMotion origin="layout" path="M -6.25E-7 2.59259E-6 L 0.18997 2.59259E-6 " pathEditMode="relative" rAng="0" ptsTypes="AA">
                                      <p:cBhvr>
                                        <p:cTn id="21" dur="1000" spd="-100000" fill="hold"/>
                                        <p:tgtEl>
                                          <p:spTgt spid="7"/>
                                        </p:tgtEl>
                                        <p:attrNameLst>
                                          <p:attrName>ppt_x,ppt_y</p:attrName>
                                        </p:attrNameLst>
                                      </p:cBhvr>
                                      <p:rCtr x="9492" y="0"/>
                                    </p:animMotion>
                                  </p:childTnLst>
                                </p:cTn>
                              </p:par>
                            </p:childTnLst>
                          </p:cTn>
                        </p:par>
                        <p:par>
                          <p:cTn id="22" fill="hold">
                            <p:stCondLst>
                              <p:cond delay="13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3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35" presetClass="path" presetSubtype="0" accel="50000" decel="50000" fill="hold" grpId="1" nodeType="withEffect">
                                  <p:stCondLst>
                                    <p:cond delay="300"/>
                                  </p:stCondLst>
                                  <p:childTnLst>
                                    <p:animMotion origin="layout" path="M 3.95833E-6 7.40741E-7 L 0.18997 7.40741E-7 " pathEditMode="relative" rAng="0" ptsTypes="AA">
                                      <p:cBhvr>
                                        <p:cTn id="39" dur="1000" spd="-100000" fill="hold"/>
                                        <p:tgtEl>
                                          <p:spTgt spid="12"/>
                                        </p:tgtEl>
                                        <p:attrNameLst>
                                          <p:attrName>ppt_x,ppt_y</p:attrName>
                                        </p:attrNameLst>
                                      </p:cBhvr>
                                      <p:rCtr x="94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11" grpId="0"/>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5262979" cy="769441"/>
          </a:xfrm>
          <a:prstGeom prst="rect">
            <a:avLst/>
          </a:prstGeom>
          <a:noFill/>
        </p:spPr>
        <p:txBody>
          <a:bodyPr wrap="none" rtlCol="0">
            <a:spAutoFit/>
          </a:bodyPr>
          <a:lstStyle/>
          <a:p>
            <a:r>
              <a:rPr lang="zh-CN" altLang="en-US" sz="4400" b="1">
                <a:solidFill>
                  <a:srgbClr val="FBF17A"/>
                </a:solidFill>
                <a:latin typeface="Microsoft YaHei" charset="-122"/>
                <a:ea typeface="Microsoft YaHei" charset="-122"/>
                <a:cs typeface="Microsoft YaHei" charset="-122"/>
                <a:sym typeface="+mn-lt"/>
              </a:rPr>
              <a:t>五年工作的主要体会</a:t>
            </a:r>
            <a:endParaRPr lang="zh-CN" altLang="en-US" sz="4400" b="1" dirty="0">
              <a:solidFill>
                <a:srgbClr val="FBF17A"/>
              </a:solidFill>
              <a:latin typeface="Microsoft YaHei" charset="-122"/>
              <a:ea typeface="Microsoft YaHei" charset="-122"/>
              <a:cs typeface="Microsoft YaHei" charset="-122"/>
              <a:sym typeface="+mn-lt"/>
            </a:endParaRPr>
          </a:p>
        </p:txBody>
      </p:sp>
      <p:sp>
        <p:nvSpPr>
          <p:cNvPr id="3" name="矩形 2"/>
          <p:cNvSpPr/>
          <p:nvPr/>
        </p:nvSpPr>
        <p:spPr>
          <a:xfrm>
            <a:off x="2328294" y="1522445"/>
            <a:ext cx="8065772" cy="730425"/>
          </a:xfrm>
          <a:prstGeom prst="rect">
            <a:avLst/>
          </a:prstGeom>
          <a:noFill/>
          <a:ln w="25400" cap="flat" cmpd="sng" algn="ctr">
            <a:noFill/>
            <a:prstDash val="solid"/>
          </a:ln>
          <a:effectLst/>
        </p:spPr>
        <p:txBody>
          <a:bodyPr rtlCol="0" anchor="ctr"/>
          <a:lstStyle/>
          <a:p>
            <a:pPr marL="342900" indent="-342900">
              <a:buFont typeface="Wingdings" charset="2"/>
              <a:buChar char="l"/>
            </a:pPr>
            <a:r>
              <a:rPr lang="zh-CN" altLang="en-US" sz="2400" b="1" dirty="0">
                <a:solidFill>
                  <a:srgbClr val="FBF17A"/>
                </a:solidFill>
                <a:latin typeface="Microsoft YaHei" charset="-122"/>
                <a:ea typeface="Microsoft YaHei" charset="-122"/>
                <a:cs typeface="Microsoft YaHei" charset="-122"/>
              </a:rPr>
              <a:t>坚持围绕中服务大局是人民政协履行职能的基本遵循</a:t>
            </a:r>
            <a:endParaRPr kumimoji="1" lang="zh-CN" altLang="en-US" sz="2400" b="1" dirty="0">
              <a:solidFill>
                <a:srgbClr val="FBF17A"/>
              </a:solidFill>
              <a:latin typeface="Microsoft YaHei" charset="-122"/>
              <a:ea typeface="Microsoft YaHei" charset="-122"/>
              <a:cs typeface="Microsoft YaHei" charset="-122"/>
            </a:endParaRPr>
          </a:p>
        </p:txBody>
      </p:sp>
      <p:sp>
        <p:nvSpPr>
          <p:cNvPr id="4" name="圆角矩形 3"/>
          <p:cNvSpPr/>
          <p:nvPr/>
        </p:nvSpPr>
        <p:spPr>
          <a:xfrm>
            <a:off x="2328294" y="2252870"/>
            <a:ext cx="8207184" cy="3737112"/>
          </a:xfrm>
          <a:prstGeom prst="roundRect">
            <a:avLst/>
          </a:prstGeom>
          <a:noFill/>
          <a:ln>
            <a:solidFill>
              <a:srgbClr val="FBF17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solidFill>
                  <a:schemeClr val="bg1"/>
                </a:solidFill>
                <a:latin typeface="Microsoft YaHei Light" charset="-122"/>
                <a:ea typeface="Microsoft YaHei Light" charset="-122"/>
                <a:cs typeface="Microsoft YaHei Light" charset="-122"/>
              </a:rPr>
              <a:t>1</a:t>
            </a:r>
            <a:r>
              <a:rPr lang="zh-CN" altLang="en-US" sz="1600" dirty="0">
                <a:solidFill>
                  <a:schemeClr val="bg1"/>
                </a:solidFill>
                <a:latin typeface="Microsoft YaHei Light" charset="-122"/>
                <a:ea typeface="Microsoft YaHei Light" charset="-122"/>
                <a:cs typeface="Microsoft YaHei Light" charset="-122"/>
              </a:rPr>
              <a:t>、要聚焦党和国家中心任务降党和国家所想及党和国家手机，自觉投身现实的中国特色社会主义的伟大实践，紧扣人民群众。生产生活请扣经济社会发展实际，紧扣贯彻落实党和国家重要决策部署，需求解决的问题。精准建言，出实招，集合中智克难关。</a:t>
            </a:r>
            <a:endParaRPr lang="en-US" altLang="zh-CN" sz="1600" dirty="0">
              <a:solidFill>
                <a:schemeClr val="bg1"/>
              </a:solidFill>
              <a:latin typeface="Microsoft YaHei Light" charset="-122"/>
              <a:ea typeface="Microsoft YaHei Light" charset="-122"/>
              <a:cs typeface="Microsoft YaHei Light" charset="-122"/>
            </a:endParaRPr>
          </a:p>
          <a:p>
            <a:pPr>
              <a:lnSpc>
                <a:spcPct val="150000"/>
              </a:lnSpc>
            </a:pPr>
            <a:endParaRPr kumimoji="1" lang="en-US" altLang="zh-CN" sz="1600" dirty="0">
              <a:solidFill>
                <a:schemeClr val="bg1"/>
              </a:solidFill>
              <a:latin typeface="Microsoft YaHei Light" charset="-122"/>
              <a:ea typeface="Microsoft YaHei Light" charset="-122"/>
              <a:cs typeface="Microsoft YaHei Light" charset="-122"/>
            </a:endParaRPr>
          </a:p>
          <a:p>
            <a:pPr>
              <a:lnSpc>
                <a:spcPct val="150000"/>
              </a:lnSpc>
            </a:pPr>
            <a:r>
              <a:rPr kumimoji="1" lang="en-US" altLang="zh-CN" sz="1600" dirty="0">
                <a:solidFill>
                  <a:schemeClr val="bg1"/>
                </a:solidFill>
                <a:latin typeface="Microsoft YaHei Light" charset="-122"/>
                <a:ea typeface="Microsoft YaHei Light" charset="-122"/>
                <a:cs typeface="Microsoft YaHei Light" charset="-122"/>
              </a:rPr>
              <a:t>2</a:t>
            </a:r>
            <a:r>
              <a:rPr kumimoji="1" lang="zh-CN" altLang="en-US" sz="1600" dirty="0">
                <a:solidFill>
                  <a:schemeClr val="bg1"/>
                </a:solidFill>
                <a:latin typeface="Microsoft YaHei Light" charset="-122"/>
                <a:ea typeface="Microsoft YaHei Light" charset="-122"/>
                <a:cs typeface="Microsoft YaHei Light" charset="-122"/>
              </a:rPr>
              <a:t>、要坚持以人民为中心，坚持人民政协为人民，把更好地满足人民日益增长的美好生活需求作为政协全部工作的出发点和落脚点，更加深入，更为经常地关注民生民计努力的让群众感到政策你自己很近，政协委员就在身边。</a:t>
            </a:r>
          </a:p>
        </p:txBody>
      </p:sp>
    </p:spTree>
    <p:extLst>
      <p:ext uri="{BB962C8B-B14F-4D97-AF65-F5344CB8AC3E}">
        <p14:creationId xmlns:p14="http://schemas.microsoft.com/office/powerpoint/2010/main" val="9661941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5262979" cy="769441"/>
          </a:xfrm>
          <a:prstGeom prst="rect">
            <a:avLst/>
          </a:prstGeom>
          <a:noFill/>
        </p:spPr>
        <p:txBody>
          <a:bodyPr wrap="none" rtlCol="0">
            <a:spAutoFit/>
          </a:bodyPr>
          <a:lstStyle/>
          <a:p>
            <a:r>
              <a:rPr lang="zh-CN" altLang="en-US" sz="4400" b="1">
                <a:solidFill>
                  <a:srgbClr val="FBF17A"/>
                </a:solidFill>
                <a:latin typeface="Microsoft YaHei" charset="-122"/>
                <a:ea typeface="Microsoft YaHei" charset="-122"/>
                <a:cs typeface="Microsoft YaHei" charset="-122"/>
                <a:sym typeface="+mn-lt"/>
              </a:rPr>
              <a:t>五年工作的主要体会</a:t>
            </a:r>
            <a:endParaRPr lang="zh-CN" altLang="en-US" sz="4400" b="1" dirty="0">
              <a:solidFill>
                <a:srgbClr val="FBF17A"/>
              </a:solidFill>
              <a:latin typeface="Microsoft YaHei" charset="-122"/>
              <a:ea typeface="Microsoft YaHei" charset="-122"/>
              <a:cs typeface="Microsoft YaHei" charset="-122"/>
              <a:sym typeface="+mn-lt"/>
            </a:endParaRPr>
          </a:p>
        </p:txBody>
      </p:sp>
      <p:sp>
        <p:nvSpPr>
          <p:cNvPr id="3" name="矩形 2"/>
          <p:cNvSpPr/>
          <p:nvPr/>
        </p:nvSpPr>
        <p:spPr>
          <a:xfrm>
            <a:off x="2328294" y="1522445"/>
            <a:ext cx="8065772" cy="730425"/>
          </a:xfrm>
          <a:prstGeom prst="rect">
            <a:avLst/>
          </a:prstGeom>
          <a:noFill/>
          <a:ln w="25400" cap="flat" cmpd="sng" algn="ctr">
            <a:noFill/>
            <a:prstDash val="solid"/>
          </a:ln>
          <a:effectLst/>
        </p:spPr>
        <p:txBody>
          <a:bodyPr rtlCol="0" anchor="ctr"/>
          <a:lstStyle/>
          <a:p>
            <a:pPr marL="342900" indent="-342900">
              <a:buFont typeface="Wingdings" charset="2"/>
              <a:buChar char="l"/>
            </a:pPr>
            <a:r>
              <a:rPr lang="zh-CN" altLang="zh-CN" sz="2400" b="1" dirty="0">
                <a:solidFill>
                  <a:srgbClr val="FBF17A"/>
                </a:solidFill>
                <a:latin typeface="Microsoft YaHei" charset="-122"/>
                <a:ea typeface="Microsoft YaHei" charset="-122"/>
                <a:cs typeface="Microsoft YaHei" charset="-122"/>
              </a:rPr>
              <a:t>深入推进供给侧结构性改革。 </a:t>
            </a:r>
            <a:endParaRPr kumimoji="1" lang="zh-CN" altLang="en-US" sz="2400" b="1" dirty="0">
              <a:solidFill>
                <a:srgbClr val="FBF17A"/>
              </a:solidFill>
              <a:latin typeface="Microsoft YaHei" charset="-122"/>
              <a:ea typeface="Microsoft YaHei" charset="-122"/>
              <a:cs typeface="Microsoft YaHei" charset="-122"/>
            </a:endParaRPr>
          </a:p>
        </p:txBody>
      </p:sp>
      <p:sp>
        <p:nvSpPr>
          <p:cNvPr id="4" name="圆角矩形 3"/>
          <p:cNvSpPr/>
          <p:nvPr/>
        </p:nvSpPr>
        <p:spPr>
          <a:xfrm>
            <a:off x="2328294" y="2252870"/>
            <a:ext cx="8207184" cy="3737112"/>
          </a:xfrm>
          <a:prstGeom prst="roundRect">
            <a:avLst/>
          </a:prstGeom>
          <a:noFill/>
          <a:ln>
            <a:solidFill>
              <a:srgbClr val="FBF17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latin typeface="Microsoft YaHei Light" charset="-122"/>
                <a:ea typeface="Microsoft YaHei Light" charset="-122"/>
                <a:cs typeface="Microsoft YaHei Light" charset="-122"/>
              </a:rPr>
              <a:t>发展壮大新动能。做大做强新兴产业集群，实施大数据发展行动，加强新一代人工智能研发应用，在医疗、养老、教育、文化、体育等多领域推进</a:t>
            </a:r>
            <a:r>
              <a:rPr lang="en-US" altLang="zh-CN" sz="1600" dirty="0">
                <a:latin typeface="Microsoft YaHei Light" charset="-122"/>
                <a:ea typeface="Microsoft YaHei Light" charset="-122"/>
                <a:cs typeface="Microsoft YaHei Light" charset="-122"/>
              </a:rPr>
              <a:t>“</a:t>
            </a:r>
            <a:r>
              <a:rPr lang="zh-CN" altLang="zh-CN" sz="1600" dirty="0">
                <a:latin typeface="Microsoft YaHei Light" charset="-122"/>
                <a:ea typeface="Microsoft YaHei Light" charset="-122"/>
                <a:cs typeface="Microsoft YaHei Light" charset="-122"/>
              </a:rPr>
              <a:t>互联网</a:t>
            </a:r>
            <a:r>
              <a:rPr lang="en-US" altLang="zh-CN" sz="1600" dirty="0">
                <a:latin typeface="Microsoft YaHei Light" charset="-122"/>
                <a:ea typeface="Microsoft YaHei Light" charset="-122"/>
                <a:cs typeface="Microsoft YaHei Light" charset="-122"/>
              </a:rPr>
              <a:t>+”</a:t>
            </a:r>
            <a:r>
              <a:rPr lang="zh-CN" altLang="zh-CN" sz="1600" dirty="0">
                <a:latin typeface="Microsoft YaHei Light" charset="-122"/>
                <a:ea typeface="Microsoft YaHei Light" charset="-122"/>
                <a:cs typeface="Microsoft YaHei Light" charset="-122"/>
              </a:rPr>
              <a:t>。发展智能产业，拓展智能生活。运用新技术、新业态、新模式，大力改造提升传统产业。加强新兴产业统计。加快制造强国建设。推动集成电路、第五代移动通信、飞机发动机、新能源汽车、新材料等产业发展，实施重大短板装备专项工程，发展工业互联网平台，创建</a:t>
            </a:r>
            <a:r>
              <a:rPr lang="en-US" altLang="zh-CN" sz="1600" dirty="0">
                <a:latin typeface="Microsoft YaHei Light" charset="-122"/>
                <a:ea typeface="Microsoft YaHei Light" charset="-122"/>
                <a:cs typeface="Microsoft YaHei Light" charset="-122"/>
              </a:rPr>
              <a:t>“</a:t>
            </a:r>
            <a:r>
              <a:rPr lang="zh-CN" altLang="zh-CN" sz="1600" dirty="0">
                <a:latin typeface="Microsoft YaHei Light" charset="-122"/>
                <a:ea typeface="Microsoft YaHei Light" charset="-122"/>
                <a:cs typeface="Microsoft YaHei Light" charset="-122"/>
              </a:rPr>
              <a:t>中国制造</a:t>
            </a:r>
            <a:r>
              <a:rPr lang="en-US" altLang="zh-CN" sz="1600" dirty="0">
                <a:latin typeface="Microsoft YaHei Light" charset="-122"/>
                <a:ea typeface="Microsoft YaHei Light" charset="-122"/>
                <a:cs typeface="Microsoft YaHei Light" charset="-122"/>
              </a:rPr>
              <a:t>2025”</a:t>
            </a:r>
            <a:r>
              <a:rPr lang="zh-CN" altLang="zh-CN" sz="1600" dirty="0">
                <a:latin typeface="Microsoft YaHei Light" charset="-122"/>
                <a:ea typeface="Microsoft YaHei Light" charset="-122"/>
                <a:cs typeface="Microsoft YaHei Light" charset="-122"/>
              </a:rPr>
              <a:t>示范区。大幅压减工业生产许可证，强化产品质量监管。全面开展质量提升行动，推进与国际先进水平对标达标，弘扬工匠精神，来一场中国制造的品质革命。</a:t>
            </a:r>
          </a:p>
          <a:p>
            <a:pPr>
              <a:lnSpc>
                <a:spcPct val="150000"/>
              </a:lnSpc>
            </a:pPr>
            <a:endParaRPr kumimoji="1" lang="zh-CN" altLang="en-US" sz="1600" dirty="0">
              <a:solidFill>
                <a:schemeClr val="bg1"/>
              </a:solidFill>
              <a:latin typeface="Microsoft YaHei Light" charset="-122"/>
              <a:ea typeface="Microsoft YaHei Light" charset="-122"/>
              <a:cs typeface="Microsoft YaHei Light" charset="-122"/>
            </a:endParaRPr>
          </a:p>
        </p:txBody>
      </p:sp>
    </p:spTree>
    <p:extLst>
      <p:ext uri="{BB962C8B-B14F-4D97-AF65-F5344CB8AC3E}">
        <p14:creationId xmlns:p14="http://schemas.microsoft.com/office/powerpoint/2010/main" val="9283929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5262979" cy="769441"/>
          </a:xfrm>
          <a:prstGeom prst="rect">
            <a:avLst/>
          </a:prstGeom>
          <a:noFill/>
        </p:spPr>
        <p:txBody>
          <a:bodyPr wrap="none" rtlCol="0">
            <a:spAutoFit/>
          </a:bodyPr>
          <a:lstStyle/>
          <a:p>
            <a:r>
              <a:rPr lang="zh-CN" altLang="en-US" sz="4400" b="1">
                <a:solidFill>
                  <a:srgbClr val="FBF17A"/>
                </a:solidFill>
                <a:latin typeface="Microsoft YaHei" charset="-122"/>
                <a:ea typeface="Microsoft YaHei" charset="-122"/>
                <a:cs typeface="Microsoft YaHei" charset="-122"/>
                <a:sym typeface="+mn-lt"/>
              </a:rPr>
              <a:t>五年工作的主要体会</a:t>
            </a:r>
            <a:endParaRPr lang="zh-CN" altLang="en-US" sz="4400" b="1" dirty="0">
              <a:solidFill>
                <a:srgbClr val="FBF17A"/>
              </a:solidFill>
              <a:latin typeface="Microsoft YaHei" charset="-122"/>
              <a:ea typeface="Microsoft YaHei" charset="-122"/>
              <a:cs typeface="Microsoft YaHei" charset="-122"/>
              <a:sym typeface="+mn-lt"/>
            </a:endParaRPr>
          </a:p>
        </p:txBody>
      </p:sp>
      <p:sp>
        <p:nvSpPr>
          <p:cNvPr id="3" name="圆角矩形 2">
            <a:extLst>
              <a:ext uri="{FF2B5EF4-FFF2-40B4-BE49-F238E27FC236}">
                <a16:creationId xmlns:a16="http://schemas.microsoft.com/office/drawing/2014/main" id="{62E6587A-92FB-4DC6-9A2B-A3737A5C3F85}"/>
              </a:ext>
            </a:extLst>
          </p:cNvPr>
          <p:cNvSpPr/>
          <p:nvPr/>
        </p:nvSpPr>
        <p:spPr>
          <a:xfrm>
            <a:off x="4135646" y="1679580"/>
            <a:ext cx="3298824" cy="1276350"/>
          </a:xfrm>
          <a:prstGeom prst="roundRect">
            <a:avLst/>
          </a:prstGeom>
          <a:noFill/>
          <a:ln w="19050">
            <a:solidFill>
              <a:srgbClr val="FBF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chemeClr val="bg1"/>
              </a:solidFill>
              <a:latin typeface="Arial"/>
              <a:ea typeface="微软雅黑"/>
              <a:sym typeface="Arial"/>
            </a:endParaRPr>
          </a:p>
        </p:txBody>
      </p:sp>
      <p:sp>
        <p:nvSpPr>
          <p:cNvPr id="4" name="矩形 3"/>
          <p:cNvSpPr>
            <a:spLocks noChangeArrowheads="1"/>
          </p:cNvSpPr>
          <p:nvPr/>
        </p:nvSpPr>
        <p:spPr bwMode="auto">
          <a:xfrm>
            <a:off x="4238833" y="1901830"/>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chemeClr val="bg1"/>
                </a:solidFill>
                <a:latin typeface="Arial" charset="0"/>
                <a:ea typeface="微软雅黑" charset="-122"/>
                <a:sym typeface="Arial" charset="0"/>
              </a:rPr>
              <a:t>坚持中国共产党的领导</a:t>
            </a:r>
          </a:p>
        </p:txBody>
      </p:sp>
      <p:sp>
        <p:nvSpPr>
          <p:cNvPr id="5" name="圆角矩形 4">
            <a:extLst>
              <a:ext uri="{FF2B5EF4-FFF2-40B4-BE49-F238E27FC236}">
                <a16:creationId xmlns:a16="http://schemas.microsoft.com/office/drawing/2014/main" id="{62E6587A-92FB-4DC6-9A2B-A3737A5C3F85}"/>
              </a:ext>
            </a:extLst>
          </p:cNvPr>
          <p:cNvSpPr/>
          <p:nvPr/>
        </p:nvSpPr>
        <p:spPr>
          <a:xfrm>
            <a:off x="7537657" y="1679580"/>
            <a:ext cx="3298824" cy="1276350"/>
          </a:xfrm>
          <a:prstGeom prst="roundRect">
            <a:avLst/>
          </a:prstGeom>
          <a:noFill/>
          <a:ln w="19050">
            <a:solidFill>
              <a:srgbClr val="FBF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chemeClr val="bg1"/>
              </a:solidFill>
              <a:latin typeface="Arial"/>
              <a:ea typeface="微软雅黑"/>
              <a:sym typeface="Arial"/>
            </a:endParaRPr>
          </a:p>
        </p:txBody>
      </p:sp>
      <p:sp>
        <p:nvSpPr>
          <p:cNvPr id="6" name="矩形 5"/>
          <p:cNvSpPr>
            <a:spLocks noChangeArrowheads="1"/>
          </p:cNvSpPr>
          <p:nvPr/>
        </p:nvSpPr>
        <p:spPr bwMode="auto">
          <a:xfrm>
            <a:off x="7640844" y="1901830"/>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chemeClr val="bg1"/>
                </a:solidFill>
                <a:latin typeface="Arial" charset="0"/>
                <a:ea typeface="微软雅黑" charset="-122"/>
                <a:sym typeface="Arial" charset="0"/>
              </a:rPr>
              <a:t>坚持人民政协性质定位</a:t>
            </a:r>
          </a:p>
        </p:txBody>
      </p:sp>
      <p:sp>
        <p:nvSpPr>
          <p:cNvPr id="7" name="圆角矩形 6">
            <a:extLst>
              <a:ext uri="{FF2B5EF4-FFF2-40B4-BE49-F238E27FC236}">
                <a16:creationId xmlns:a16="http://schemas.microsoft.com/office/drawing/2014/main" id="{62E6587A-92FB-4DC6-9A2B-A3737A5C3F85}"/>
              </a:ext>
            </a:extLst>
          </p:cNvPr>
          <p:cNvSpPr/>
          <p:nvPr/>
        </p:nvSpPr>
        <p:spPr>
          <a:xfrm>
            <a:off x="4135646" y="3178180"/>
            <a:ext cx="3298824" cy="1276350"/>
          </a:xfrm>
          <a:prstGeom prst="roundRect">
            <a:avLst/>
          </a:prstGeom>
          <a:noFill/>
          <a:ln w="19050">
            <a:solidFill>
              <a:srgbClr val="FBF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chemeClr val="bg1"/>
              </a:solidFill>
              <a:latin typeface="Arial"/>
              <a:ea typeface="微软雅黑"/>
              <a:sym typeface="Arial"/>
            </a:endParaRPr>
          </a:p>
        </p:txBody>
      </p:sp>
      <p:sp>
        <p:nvSpPr>
          <p:cNvPr id="8" name="矩形 7"/>
          <p:cNvSpPr>
            <a:spLocks noChangeArrowheads="1"/>
          </p:cNvSpPr>
          <p:nvPr/>
        </p:nvSpPr>
        <p:spPr bwMode="auto">
          <a:xfrm>
            <a:off x="4238833" y="3400430"/>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chemeClr val="bg1"/>
                </a:solidFill>
                <a:latin typeface="Arial" charset="0"/>
                <a:ea typeface="微软雅黑" charset="-122"/>
                <a:sym typeface="Arial" charset="0"/>
              </a:rPr>
              <a:t>坚持围绕中心、服务大局</a:t>
            </a:r>
          </a:p>
        </p:txBody>
      </p:sp>
      <p:sp>
        <p:nvSpPr>
          <p:cNvPr id="9" name="圆角矩形 8">
            <a:extLst>
              <a:ext uri="{FF2B5EF4-FFF2-40B4-BE49-F238E27FC236}">
                <a16:creationId xmlns:a16="http://schemas.microsoft.com/office/drawing/2014/main" id="{62E6587A-92FB-4DC6-9A2B-A3737A5C3F85}"/>
              </a:ext>
            </a:extLst>
          </p:cNvPr>
          <p:cNvSpPr/>
          <p:nvPr/>
        </p:nvSpPr>
        <p:spPr>
          <a:xfrm>
            <a:off x="7537657" y="3178180"/>
            <a:ext cx="3298824" cy="1276350"/>
          </a:xfrm>
          <a:prstGeom prst="roundRect">
            <a:avLst/>
          </a:prstGeom>
          <a:noFill/>
          <a:ln w="19050">
            <a:solidFill>
              <a:srgbClr val="FBF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chemeClr val="bg1"/>
              </a:solidFill>
              <a:latin typeface="Arial"/>
              <a:ea typeface="微软雅黑"/>
              <a:sym typeface="Arial"/>
            </a:endParaRPr>
          </a:p>
        </p:txBody>
      </p:sp>
      <p:sp>
        <p:nvSpPr>
          <p:cNvPr id="10" name="矩形 9"/>
          <p:cNvSpPr>
            <a:spLocks noChangeArrowheads="1"/>
          </p:cNvSpPr>
          <p:nvPr/>
        </p:nvSpPr>
        <p:spPr bwMode="auto">
          <a:xfrm>
            <a:off x="7640844" y="3400430"/>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chemeClr val="bg1"/>
                </a:solidFill>
                <a:latin typeface="Arial" charset="0"/>
                <a:ea typeface="微软雅黑" charset="-122"/>
                <a:sym typeface="Arial" charset="0"/>
              </a:rPr>
              <a:t>坚持团结和民主两大主题</a:t>
            </a:r>
          </a:p>
        </p:txBody>
      </p:sp>
      <p:sp>
        <p:nvSpPr>
          <p:cNvPr id="11" name="圆角矩形 10">
            <a:extLst>
              <a:ext uri="{FF2B5EF4-FFF2-40B4-BE49-F238E27FC236}">
                <a16:creationId xmlns:a16="http://schemas.microsoft.com/office/drawing/2014/main" id="{62E6587A-92FB-4DC6-9A2B-A3737A5C3F85}"/>
              </a:ext>
            </a:extLst>
          </p:cNvPr>
          <p:cNvSpPr/>
          <p:nvPr/>
        </p:nvSpPr>
        <p:spPr>
          <a:xfrm>
            <a:off x="4135646" y="4576787"/>
            <a:ext cx="3298824" cy="1276350"/>
          </a:xfrm>
          <a:prstGeom prst="roundRect">
            <a:avLst/>
          </a:prstGeom>
          <a:noFill/>
          <a:ln w="19050">
            <a:solidFill>
              <a:srgbClr val="FBF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chemeClr val="bg1"/>
              </a:solidFill>
              <a:latin typeface="Arial"/>
              <a:ea typeface="微软雅黑"/>
              <a:sym typeface="Arial"/>
            </a:endParaRPr>
          </a:p>
        </p:txBody>
      </p:sp>
      <p:sp>
        <p:nvSpPr>
          <p:cNvPr id="12" name="矩形 11"/>
          <p:cNvSpPr>
            <a:spLocks noChangeArrowheads="1"/>
          </p:cNvSpPr>
          <p:nvPr/>
        </p:nvSpPr>
        <p:spPr bwMode="auto">
          <a:xfrm>
            <a:off x="4238833" y="4799037"/>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chemeClr val="bg1"/>
                </a:solidFill>
                <a:latin typeface="Arial" charset="0"/>
                <a:ea typeface="微软雅黑" charset="-122"/>
                <a:sym typeface="Arial" charset="0"/>
              </a:rPr>
              <a:t>坚持在继承中发展、在发展中创新</a:t>
            </a:r>
          </a:p>
        </p:txBody>
      </p:sp>
      <p:sp>
        <p:nvSpPr>
          <p:cNvPr id="13" name="圆角矩形 12">
            <a:extLst>
              <a:ext uri="{FF2B5EF4-FFF2-40B4-BE49-F238E27FC236}">
                <a16:creationId xmlns:a16="http://schemas.microsoft.com/office/drawing/2014/main" id="{62E6587A-92FB-4DC6-9A2B-A3737A5C3F85}"/>
              </a:ext>
            </a:extLst>
          </p:cNvPr>
          <p:cNvSpPr/>
          <p:nvPr/>
        </p:nvSpPr>
        <p:spPr>
          <a:xfrm>
            <a:off x="7537657" y="4576787"/>
            <a:ext cx="3298824" cy="1276350"/>
          </a:xfrm>
          <a:prstGeom prst="roundRect">
            <a:avLst/>
          </a:prstGeom>
          <a:noFill/>
          <a:ln w="19050">
            <a:solidFill>
              <a:srgbClr val="FBF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chemeClr val="bg1"/>
              </a:solidFill>
              <a:latin typeface="Arial"/>
              <a:ea typeface="微软雅黑"/>
              <a:sym typeface="Arial"/>
            </a:endParaRPr>
          </a:p>
        </p:txBody>
      </p:sp>
      <p:sp>
        <p:nvSpPr>
          <p:cNvPr id="14" name="矩形 13"/>
          <p:cNvSpPr>
            <a:spLocks noChangeArrowheads="1"/>
          </p:cNvSpPr>
          <p:nvPr/>
        </p:nvSpPr>
        <p:spPr bwMode="auto">
          <a:xfrm>
            <a:off x="7640844" y="4799037"/>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chemeClr val="bg1"/>
                </a:solidFill>
                <a:latin typeface="Arial" charset="0"/>
                <a:ea typeface="微软雅黑" charset="-122"/>
                <a:sym typeface="Arial" charset="0"/>
              </a:rPr>
              <a:t>坚持发展政协委员主题作用</a:t>
            </a:r>
          </a:p>
        </p:txBody>
      </p:sp>
      <p:sp>
        <p:nvSpPr>
          <p:cNvPr id="15" name="矩形 14">
            <a:extLst>
              <a:ext uri="{FF2B5EF4-FFF2-40B4-BE49-F238E27FC236}">
                <a16:creationId xmlns:a16="http://schemas.microsoft.com/office/drawing/2014/main" id="{718A5A9E-864F-44DC-8C1D-D82B90A8036D}"/>
              </a:ext>
            </a:extLst>
          </p:cNvPr>
          <p:cNvSpPr/>
          <p:nvPr/>
        </p:nvSpPr>
        <p:spPr>
          <a:xfrm>
            <a:off x="2391115" y="2108513"/>
            <a:ext cx="923330" cy="2920918"/>
          </a:xfrm>
          <a:prstGeom prst="rect">
            <a:avLst/>
          </a:prstGeom>
          <a:noFill/>
          <a:effectLst/>
        </p:spPr>
        <p:txBody>
          <a:bodyPr vert="eaVert" wrap="square">
            <a:spAutoFit/>
          </a:bodyPr>
          <a:lstStyle/>
          <a:p>
            <a:pPr algn="dist" eaLnBrk="1" fontAlgn="auto" hangingPunct="1">
              <a:buFont typeface="Arial" panose="020B0604020202020204" pitchFamily="34" charset="0"/>
              <a:buNone/>
              <a:defRPr/>
            </a:pPr>
            <a:r>
              <a:rPr lang="zh-CN" altLang="en-US" sz="4800" b="1" noProof="1">
                <a:solidFill>
                  <a:srgbClr val="FBF17A"/>
                </a:solidFill>
                <a:effectLst>
                  <a:outerShdw blurRad="152400" dist="152400" dir="2700000" algn="tl" rotWithShape="0">
                    <a:prstClr val="black">
                      <a:alpha val="60000"/>
                    </a:prstClr>
                  </a:outerShdw>
                </a:effectLst>
                <a:latin typeface="Arial"/>
                <a:ea typeface="微软雅黑"/>
                <a:sym typeface="Arial"/>
              </a:rPr>
              <a:t>六个坚持</a:t>
            </a:r>
          </a:p>
        </p:txBody>
      </p:sp>
    </p:spTree>
    <p:extLst>
      <p:ext uri="{BB962C8B-B14F-4D97-AF65-F5344CB8AC3E}">
        <p14:creationId xmlns:p14="http://schemas.microsoft.com/office/powerpoint/2010/main" val="3853362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53" presetClass="entr" presetSubtype="16" fill="hold" nodeType="withEffect">
                                  <p:stCondLst>
                                    <p:cond delay="600"/>
                                  </p:stCondLst>
                                  <p:childTnLst>
                                    <p:set>
                                      <p:cBhvr>
                                        <p:cTn id="77" dur="1" fill="hold">
                                          <p:stCondLst>
                                            <p:cond delay="0"/>
                                          </p:stCondLst>
                                        </p:cTn>
                                        <p:tgtEl>
                                          <p:spTgt spid="15"/>
                                        </p:tgtEl>
                                        <p:attrNameLst>
                                          <p:attrName>style.visibility</p:attrName>
                                        </p:attrNameLst>
                                      </p:cBhvr>
                                      <p:to>
                                        <p:strVal val="visible"/>
                                      </p:to>
                                    </p:set>
                                    <p:anim calcmode="lin" valueType="num">
                                      <p:cBhvr>
                                        <p:cTn id="78" dur="250" fill="hold"/>
                                        <p:tgtEl>
                                          <p:spTgt spid="15"/>
                                        </p:tgtEl>
                                        <p:attrNameLst>
                                          <p:attrName>ppt_w</p:attrName>
                                        </p:attrNameLst>
                                      </p:cBhvr>
                                      <p:tavLst>
                                        <p:tav tm="0">
                                          <p:val>
                                            <p:fltVal val="0"/>
                                          </p:val>
                                        </p:tav>
                                        <p:tav tm="100000">
                                          <p:val>
                                            <p:strVal val="#ppt_w"/>
                                          </p:val>
                                        </p:tav>
                                      </p:tavLst>
                                    </p:anim>
                                    <p:anim calcmode="lin" valueType="num">
                                      <p:cBhvr>
                                        <p:cTn id="79" dur="250" fill="hold"/>
                                        <p:tgtEl>
                                          <p:spTgt spid="15"/>
                                        </p:tgtEl>
                                        <p:attrNameLst>
                                          <p:attrName>ppt_h</p:attrName>
                                        </p:attrNameLst>
                                      </p:cBhvr>
                                      <p:tavLst>
                                        <p:tav tm="0">
                                          <p:val>
                                            <p:fltVal val="0"/>
                                          </p:val>
                                        </p:tav>
                                        <p:tav tm="100000">
                                          <p:val>
                                            <p:strVal val="#ppt_h"/>
                                          </p:val>
                                        </p:tav>
                                      </p:tavLst>
                                    </p:anim>
                                    <p:animEffect transition="in" filter="fade">
                                      <p:cBhvr>
                                        <p:cTn id="80" dur="250"/>
                                        <p:tgtEl>
                                          <p:spTgt spid="15"/>
                                        </p:tgtEl>
                                      </p:cBhvr>
                                    </p:animEffect>
                                  </p:childTnLst>
                                </p:cTn>
                              </p:par>
                              <p:par>
                                <p:cTn id="81" presetID="6" presetClass="emph" presetSubtype="0" decel="100000" fill="hold" nodeType="withEffect">
                                  <p:stCondLst>
                                    <p:cond delay="800"/>
                                  </p:stCondLst>
                                  <p:childTnLst>
                                    <p:animScale>
                                      <p:cBhvr>
                                        <p:cTn id="82" dur="250" fill="hold"/>
                                        <p:tgtEl>
                                          <p:spTgt spid="15"/>
                                        </p:tgtEl>
                                      </p:cBhvr>
                                      <p:by x="120000" y="120000"/>
                                    </p:animScale>
                                  </p:childTnLst>
                                </p:cTn>
                              </p:par>
                              <p:par>
                                <p:cTn id="83" presetID="6" presetClass="emph" presetSubtype="0" decel="100000" fill="hold" nodeType="withEffect">
                                  <p:stCondLst>
                                    <p:cond delay="1000"/>
                                  </p:stCondLst>
                                  <p:childTnLst>
                                    <p:animScale>
                                      <p:cBhvr>
                                        <p:cTn id="84" dur="250" fill="hold"/>
                                        <p:tgtEl>
                                          <p:spTgt spid="1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9" grpId="0" animBg="1"/>
      <p:bldP spid="10" grpId="0"/>
      <p:bldP spid="11" grpId="0" animBg="1"/>
      <p:bldP spid="12" grpId="0"/>
      <p:bldP spid="13"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5262979" cy="769441"/>
          </a:xfrm>
          <a:prstGeom prst="rect">
            <a:avLst/>
          </a:prstGeom>
          <a:noFill/>
        </p:spPr>
        <p:txBody>
          <a:bodyPr wrap="none" rtlCol="0">
            <a:spAutoFit/>
          </a:bodyPr>
          <a:lstStyle/>
          <a:p>
            <a:r>
              <a:rPr lang="zh-CN" altLang="en-US" sz="4400" b="1">
                <a:solidFill>
                  <a:srgbClr val="FBF17A"/>
                </a:solidFill>
                <a:latin typeface="Microsoft YaHei" charset="-122"/>
                <a:ea typeface="Microsoft YaHei" charset="-122"/>
                <a:cs typeface="Microsoft YaHei" charset="-122"/>
                <a:sym typeface="+mn-lt"/>
              </a:rPr>
              <a:t>五年工作的主要体会</a:t>
            </a:r>
            <a:endParaRPr lang="zh-CN" altLang="en-US" sz="4400" b="1" dirty="0">
              <a:solidFill>
                <a:srgbClr val="FBF17A"/>
              </a:solidFill>
              <a:latin typeface="Microsoft YaHei" charset="-122"/>
              <a:ea typeface="Microsoft YaHei" charset="-122"/>
              <a:cs typeface="Microsoft YaHei" charset="-122"/>
              <a:sym typeface="+mn-lt"/>
            </a:endParaRPr>
          </a:p>
        </p:txBody>
      </p:sp>
      <p:pic>
        <p:nvPicPr>
          <p:cNvPr id="3" name="图片 2"/>
          <p:cNvPicPr>
            <a:picLocks noChangeAspect="1"/>
          </p:cNvPicPr>
          <p:nvPr/>
        </p:nvPicPr>
        <p:blipFill rotWithShape="1">
          <a:blip r:embed="rId2"/>
          <a:srcRect l="37014" r="17422"/>
          <a:stretch/>
        </p:blipFill>
        <p:spPr>
          <a:xfrm>
            <a:off x="2240084" y="1548471"/>
            <a:ext cx="3580231" cy="4468015"/>
          </a:xfrm>
          <a:prstGeom prst="rect">
            <a:avLst/>
          </a:prstGeom>
        </p:spPr>
      </p:pic>
      <p:sp>
        <p:nvSpPr>
          <p:cNvPr id="4" name="圆角矩形 3"/>
          <p:cNvSpPr/>
          <p:nvPr/>
        </p:nvSpPr>
        <p:spPr>
          <a:xfrm>
            <a:off x="6016486" y="1548470"/>
            <a:ext cx="4558748" cy="4468015"/>
          </a:xfrm>
          <a:prstGeom prst="roundRect">
            <a:avLst/>
          </a:prstGeom>
          <a:noFill/>
          <a:ln>
            <a:solidFill>
              <a:srgbClr val="FBF17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latin typeface="Microsoft YaHei Light" charset="-122"/>
                <a:ea typeface="Microsoft YaHei Light" charset="-122"/>
                <a:cs typeface="Microsoft YaHei Light" charset="-122"/>
              </a:rPr>
              <a:t>（一）坚持稳中求进工作总基调，着力创新和完善宏观调控，经济运行保持在合理区间、实现稳中向好。</a:t>
            </a:r>
            <a:endParaRPr lang="en-US" altLang="zh-CN" sz="1600" dirty="0">
              <a:latin typeface="Microsoft YaHei Light" charset="-122"/>
              <a:ea typeface="Microsoft YaHei Light" charset="-122"/>
              <a:cs typeface="Microsoft YaHei Light" charset="-122"/>
            </a:endParaRPr>
          </a:p>
          <a:p>
            <a:pPr>
              <a:lnSpc>
                <a:spcPct val="150000"/>
              </a:lnSpc>
            </a:pPr>
            <a:r>
              <a:rPr lang="zh-CN" altLang="zh-CN" sz="1600" dirty="0">
                <a:latin typeface="Microsoft YaHei Light" charset="-122"/>
                <a:ea typeface="Microsoft YaHei Light" charset="-122"/>
                <a:cs typeface="Microsoft YaHei Light" charset="-122"/>
              </a:rPr>
              <a:t>（二）坚持以供给侧结构性改革为主线，着力培育壮大新动能，经济结构加快优化升级。</a:t>
            </a:r>
          </a:p>
          <a:p>
            <a:pPr>
              <a:lnSpc>
                <a:spcPct val="150000"/>
              </a:lnSpc>
            </a:pPr>
            <a:r>
              <a:rPr lang="zh-CN" altLang="zh-CN" sz="1600" dirty="0">
                <a:latin typeface="Microsoft YaHei Light" charset="-122"/>
                <a:ea typeface="Microsoft YaHei Light" charset="-122"/>
                <a:cs typeface="Microsoft YaHei Light" charset="-122"/>
              </a:rPr>
              <a:t>（三）坚持创新引领发展，着力激发社会创造力，整体创新能力和效率显著提高。</a:t>
            </a:r>
          </a:p>
          <a:p>
            <a:pPr>
              <a:lnSpc>
                <a:spcPct val="150000"/>
              </a:lnSpc>
            </a:pPr>
            <a:r>
              <a:rPr lang="zh-CN" altLang="zh-CN" sz="1600" dirty="0">
                <a:latin typeface="Microsoft YaHei Light" charset="-122"/>
                <a:ea typeface="Microsoft YaHei Light" charset="-122"/>
                <a:cs typeface="Microsoft YaHei Light" charset="-122"/>
              </a:rPr>
              <a:t>（四）坚持全面深化改革，着力破除体制机制弊端，发展动力不断增强。</a:t>
            </a:r>
          </a:p>
          <a:p>
            <a:pPr>
              <a:lnSpc>
                <a:spcPct val="150000"/>
              </a:lnSpc>
            </a:pPr>
            <a:r>
              <a:rPr lang="zh-CN" altLang="zh-CN" sz="1600" dirty="0">
                <a:latin typeface="Microsoft YaHei Light" charset="-122"/>
                <a:ea typeface="Microsoft YaHei Light" charset="-122"/>
                <a:cs typeface="Microsoft YaHei Light" charset="-122"/>
              </a:rPr>
              <a:t>（五）坚持对外开放的基本国策，着力实现合作共赢，开放型经济水平显著提升。</a:t>
            </a:r>
          </a:p>
          <a:p>
            <a:pPr>
              <a:lnSpc>
                <a:spcPct val="150000"/>
              </a:lnSpc>
            </a:pPr>
            <a:endParaRPr lang="zh-CN" altLang="zh-CN" sz="1600" dirty="0">
              <a:latin typeface="Microsoft YaHei Light" charset="-122"/>
              <a:ea typeface="Microsoft YaHei Light" charset="-122"/>
              <a:cs typeface="Microsoft YaHei Light" charset="-122"/>
            </a:endParaRPr>
          </a:p>
        </p:txBody>
      </p:sp>
    </p:spTree>
    <p:extLst>
      <p:ext uri="{BB962C8B-B14F-4D97-AF65-F5344CB8AC3E}">
        <p14:creationId xmlns:p14="http://schemas.microsoft.com/office/powerpoint/2010/main" val="21187105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436884" y="1457213"/>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今后的工作建议</a:t>
            </a:r>
          </a:p>
        </p:txBody>
      </p:sp>
      <p:sp>
        <p:nvSpPr>
          <p:cNvPr id="3" name="矩形 2">
            <a:extLst>
              <a:ext uri="{FF2B5EF4-FFF2-40B4-BE49-F238E27FC236}">
                <a16:creationId xmlns:a16="http://schemas.microsoft.com/office/drawing/2014/main" id="{482CC0FE-C719-43DB-97BB-B4EA43E5993D}"/>
              </a:ext>
            </a:extLst>
          </p:cNvPr>
          <p:cNvSpPr/>
          <p:nvPr/>
        </p:nvSpPr>
        <p:spPr>
          <a:xfrm>
            <a:off x="2436884" y="2526693"/>
            <a:ext cx="5801639" cy="1200329"/>
          </a:xfrm>
          <a:prstGeom prst="rect">
            <a:avLst/>
          </a:prstGeom>
        </p:spPr>
        <p:txBody>
          <a:bodyPr wrap="square">
            <a:spAutoFit/>
          </a:bodyPr>
          <a:lstStyle/>
          <a:p>
            <a:pPr algn="just" eaLnBrk="0" hangingPunct="0">
              <a:lnSpc>
                <a:spcPct val="150000"/>
              </a:lnSpc>
            </a:pPr>
            <a:r>
              <a:rPr lang="zh-CN" altLang="en-US" sz="1600" dirty="0">
                <a:solidFill>
                  <a:srgbClr val="FBF17A"/>
                </a:solidFill>
                <a:latin typeface="Microsoft YaHei Light" charset="-122"/>
                <a:ea typeface="Microsoft YaHei Light" charset="-122"/>
                <a:cs typeface="Microsoft YaHei Light" charset="-122"/>
              </a:rPr>
              <a:t>全国政协，市三届第一次会议，与</a:t>
            </a:r>
            <a:r>
              <a:rPr lang="en-US" altLang="zh-CN" sz="1600" dirty="0">
                <a:solidFill>
                  <a:srgbClr val="FBF17A"/>
                </a:solidFill>
                <a:latin typeface="Microsoft YaHei Light" charset="-122"/>
                <a:ea typeface="Microsoft YaHei Light" charset="-122"/>
                <a:cs typeface="Microsoft YaHei Light" charset="-122"/>
              </a:rPr>
              <a:t>3</a:t>
            </a:r>
            <a:r>
              <a:rPr lang="zh-CN" altLang="en-US" sz="1600" dirty="0">
                <a:solidFill>
                  <a:srgbClr val="FBF17A"/>
                </a:solidFill>
                <a:latin typeface="Microsoft YaHei Light" charset="-122"/>
                <a:ea typeface="Microsoft YaHei Light" charset="-122"/>
                <a:cs typeface="Microsoft YaHei Light" charset="-122"/>
              </a:rPr>
              <a:t>月</a:t>
            </a:r>
            <a:r>
              <a:rPr lang="en-US" altLang="zh-CN" sz="1600" dirty="0">
                <a:solidFill>
                  <a:srgbClr val="FBF17A"/>
                </a:solidFill>
                <a:latin typeface="Microsoft YaHei Light" charset="-122"/>
                <a:ea typeface="Microsoft YaHei Light" charset="-122"/>
                <a:cs typeface="Microsoft YaHei Light" charset="-122"/>
              </a:rPr>
              <a:t>3</a:t>
            </a:r>
            <a:r>
              <a:rPr lang="zh-CN" altLang="en-US" sz="1600" dirty="0">
                <a:solidFill>
                  <a:srgbClr val="FBF17A"/>
                </a:solidFill>
                <a:latin typeface="Microsoft YaHei Light" charset="-122"/>
                <a:ea typeface="Microsoft YaHei Light" charset="-122"/>
                <a:cs typeface="Microsoft YaHei Light" charset="-122"/>
              </a:rPr>
              <a:t>日下午三时加北京人民大会堂开幕。俞正声同志代表政协第</a:t>
            </a:r>
            <a:r>
              <a:rPr lang="en-US" altLang="zh-CN" sz="1600" dirty="0">
                <a:solidFill>
                  <a:srgbClr val="FBF17A"/>
                </a:solidFill>
                <a:latin typeface="Microsoft YaHei Light" charset="-122"/>
                <a:ea typeface="Microsoft YaHei Light" charset="-122"/>
                <a:cs typeface="Microsoft YaHei Light" charset="-122"/>
              </a:rPr>
              <a:t>12</a:t>
            </a:r>
            <a:r>
              <a:rPr lang="zh-CN" altLang="en-US" sz="1600" dirty="0">
                <a:solidFill>
                  <a:srgbClr val="FBF17A"/>
                </a:solidFill>
                <a:latin typeface="Microsoft YaHei Light" charset="-122"/>
                <a:ea typeface="Microsoft YaHei Light" charset="-122"/>
                <a:cs typeface="Microsoft YaHei Light" charset="-122"/>
              </a:rPr>
              <a:t>届全国委员会常务委员会作工作汇报，向大会报告过去五年工作提出今后工作建议。</a:t>
            </a:r>
            <a:endParaRPr lang="zh-CN" altLang="en-US" sz="1600" dirty="0">
              <a:solidFill>
                <a:srgbClr val="FBF17A"/>
              </a:solidFill>
              <a:latin typeface="Microsoft YaHei Light" charset="-122"/>
              <a:ea typeface="Microsoft YaHei Light" charset="-122"/>
              <a:cs typeface="Microsoft YaHei Light" charset="-122"/>
              <a:sym typeface="微软雅黑" panose="020B0503020204020204" charset="-122"/>
            </a:endParaRPr>
          </a:p>
        </p:txBody>
      </p:sp>
      <p:cxnSp>
        <p:nvCxnSpPr>
          <p:cNvPr id="4" name="直接连接符 6">
            <a:extLst>
              <a:ext uri="{FF2B5EF4-FFF2-40B4-BE49-F238E27FC236}">
                <a16:creationId xmlns:a16="http://schemas.microsoft.com/office/drawing/2014/main" id="{2F1582FC-17C9-48B9-B8CD-A69605AE76F0}"/>
              </a:ext>
            </a:extLst>
          </p:cNvPr>
          <p:cNvCxnSpPr>
            <a:cxnSpLocks/>
          </p:cNvCxnSpPr>
          <p:nvPr/>
        </p:nvCxnSpPr>
        <p:spPr>
          <a:xfrm>
            <a:off x="2436884" y="2376673"/>
            <a:ext cx="6426200" cy="0"/>
          </a:xfrm>
          <a:prstGeom prst="line">
            <a:avLst/>
          </a:prstGeom>
          <a:ln w="38100">
            <a:solidFill>
              <a:srgbClr val="FBF17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8279" y="4026932"/>
            <a:ext cx="7209665" cy="3171627"/>
          </a:xfrm>
          <a:prstGeom prst="rect">
            <a:avLst/>
          </a:prstGeom>
        </p:spPr>
      </p:pic>
    </p:spTree>
    <p:extLst>
      <p:ext uri="{BB962C8B-B14F-4D97-AF65-F5344CB8AC3E}">
        <p14:creationId xmlns:p14="http://schemas.microsoft.com/office/powerpoint/2010/main" val="3688039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今后的工作建议</a:t>
            </a:r>
          </a:p>
        </p:txBody>
      </p:sp>
      <p:sp>
        <p:nvSpPr>
          <p:cNvPr id="3" name="圆角矩形 17"/>
          <p:cNvSpPr>
            <a:spLocks noChangeArrowheads="1"/>
          </p:cNvSpPr>
          <p:nvPr/>
        </p:nvSpPr>
        <p:spPr bwMode="auto">
          <a:xfrm>
            <a:off x="2133287" y="1637793"/>
            <a:ext cx="1323883" cy="1323447"/>
          </a:xfrm>
          <a:prstGeom prst="roundRect">
            <a:avLst>
              <a:gd name="adj" fmla="val 16667"/>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defRPr/>
            </a:pPr>
            <a:endParaRPr lang="zh-CN" altLang="en-US" sz="1800" kern="0">
              <a:solidFill>
                <a:srgbClr val="46CA00"/>
              </a:solidFill>
            </a:endParaRPr>
          </a:p>
        </p:txBody>
      </p:sp>
      <p:sp>
        <p:nvSpPr>
          <p:cNvPr id="4" name="Freeform 5"/>
          <p:cNvSpPr/>
          <p:nvPr/>
        </p:nvSpPr>
        <p:spPr bwMode="auto">
          <a:xfrm>
            <a:off x="2305357" y="1846865"/>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rgbClr val="C42F0B"/>
              </a:solidFill>
              <a:latin typeface="Arial" panose="020B0604020202020204" pitchFamily="34" charset="0"/>
              <a:ea typeface="宋体" panose="02010600030101010101" pitchFamily="2" charset="-122"/>
            </a:endParaRPr>
          </a:p>
        </p:txBody>
      </p:sp>
      <p:sp>
        <p:nvSpPr>
          <p:cNvPr id="5" name="TextBox 41"/>
          <p:cNvSpPr txBox="1"/>
          <p:nvPr/>
        </p:nvSpPr>
        <p:spPr>
          <a:xfrm flipH="1">
            <a:off x="3629240" y="2019021"/>
            <a:ext cx="7548375" cy="667829"/>
          </a:xfrm>
          <a:prstGeom prst="rect">
            <a:avLst/>
          </a:prstGeom>
          <a:noFill/>
          <a:ln w="9525" cap="flat" cmpd="sng" algn="ctr">
            <a:noFill/>
            <a:prstDash val="solid"/>
            <a:round/>
            <a:headEnd type="none" w="med" len="med"/>
            <a:tailEnd type="none" w="med" len="med"/>
          </a:ln>
          <a:effectLst/>
        </p:spPr>
        <p:txBody>
          <a:bodyPr vert="horz" wrap="square" lIns="91404" tIns="45703" rIns="91404" bIns="45703" numCol="1" rtlCol="0" anchor="t" anchorCtr="0" compatLnSpc="1"/>
          <a:lstStyle>
            <a:defPPr>
              <a:defRPr lang="zh-CN"/>
            </a:defPPr>
            <a:lvl1pPr algn="ctr">
              <a:defRPr sz="2000">
                <a:solidFill>
                  <a:schemeClr val="accent1"/>
                </a:solidFill>
                <a:latin typeface="+mn-ea"/>
                <a:ea typeface="+mn-ea"/>
              </a:defRPr>
            </a:lvl1pPr>
          </a:lstStyle>
          <a:p>
            <a:pPr algn="l" eaLnBrk="0" fontAlgn="base" hangingPunct="0">
              <a:spcBef>
                <a:spcPct val="0"/>
              </a:spcBef>
              <a:spcAft>
                <a:spcPct val="0"/>
              </a:spcAft>
            </a:pPr>
            <a:r>
              <a:rPr lang="zh-CN" altLang="en-US" sz="3067" b="1" dirty="0">
                <a:solidFill>
                  <a:srgbClr val="FBF17A"/>
                </a:solidFill>
                <a:latin typeface="微软雅黑" panose="020B0503020204020204" pitchFamily="34" charset="-122"/>
                <a:ea typeface="微软雅黑" panose="020B0503020204020204" pitchFamily="34" charset="-122"/>
              </a:rPr>
              <a:t>深化基础性关健领域改革。</a:t>
            </a:r>
          </a:p>
        </p:txBody>
      </p:sp>
      <p:sp>
        <p:nvSpPr>
          <p:cNvPr id="6" name="圆角矩形 5"/>
          <p:cNvSpPr/>
          <p:nvPr/>
        </p:nvSpPr>
        <p:spPr>
          <a:xfrm>
            <a:off x="1881808" y="3170312"/>
            <a:ext cx="4479235" cy="294198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latin typeface="Microsoft YaHei Light" charset="-122"/>
                <a:ea typeface="Microsoft YaHei Light" charset="-122"/>
                <a:cs typeface="Microsoft YaHei Light" charset="-122"/>
              </a:rPr>
              <a:t>进国资国企改革。制定出资人监管权责清单。深化国有资本投资、运营公司等改革试点，赋予更多自主权。继续推进国有企业优化重组和央企股份制改革，加快形成有效制衡的法人治理结构和灵活高效的市场化经营机制，持续瘦身健体，提升主业核心竞争力，推动国有资本做强做优做大。稳妥推进混合所有制改革。落实向全国人大常委会报告国有资产管理情况的制度。</a:t>
            </a: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9502" r="5792"/>
          <a:stretch/>
        </p:blipFill>
        <p:spPr>
          <a:xfrm>
            <a:off x="6215269" y="3029804"/>
            <a:ext cx="4651514" cy="3082489"/>
          </a:xfrm>
          <a:prstGeom prst="rect">
            <a:avLst/>
          </a:prstGeom>
        </p:spPr>
      </p:pic>
    </p:spTree>
    <p:extLst>
      <p:ext uri="{BB962C8B-B14F-4D97-AF65-F5344CB8AC3E}">
        <p14:creationId xmlns:p14="http://schemas.microsoft.com/office/powerpoint/2010/main" val="737423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1"/>
          <p:cNvGrpSpPr/>
          <p:nvPr/>
        </p:nvGrpSpPr>
        <p:grpSpPr>
          <a:xfrm>
            <a:off x="1991258" y="2841584"/>
            <a:ext cx="1179863" cy="1655197"/>
            <a:chOff x="916487" y="1342594"/>
            <a:chExt cx="940817" cy="1303467"/>
          </a:xfrm>
        </p:grpSpPr>
        <p:sp>
          <p:nvSpPr>
            <p:cNvPr id="3" name="TextBox 26"/>
            <p:cNvSpPr txBox="1"/>
            <p:nvPr/>
          </p:nvSpPr>
          <p:spPr>
            <a:xfrm>
              <a:off x="916487" y="1342594"/>
              <a:ext cx="801909" cy="1303467"/>
            </a:xfrm>
            <a:prstGeom prst="rect">
              <a:avLst/>
            </a:prstGeom>
            <a:noFill/>
          </p:spPr>
          <p:txBody>
            <a:bodyPr vert="eaVert" wrap="none" rtlCol="0">
              <a:spAutoFit/>
            </a:bodyPr>
            <a:lstStyle/>
            <a:p>
              <a:pPr algn="l"/>
              <a:r>
                <a:rPr lang="zh-CN" altLang="en-US" sz="5335" b="1" spc="756" dirty="0">
                  <a:solidFill>
                    <a:srgbClr val="FBF17A"/>
                  </a:solidFill>
                  <a:latin typeface="微软雅黑" panose="020B0503020204020204" charset="-122"/>
                  <a:ea typeface="微软雅黑" panose="020B0503020204020204" charset="-122"/>
                  <a:cs typeface="+mn-ea"/>
                  <a:sym typeface="+mn-lt"/>
                </a:rPr>
                <a:t>前言</a:t>
              </a:r>
            </a:p>
          </p:txBody>
        </p:sp>
        <p:sp>
          <p:nvSpPr>
            <p:cNvPr id="4" name="TextBox 27"/>
            <p:cNvSpPr txBox="1"/>
            <p:nvPr/>
          </p:nvSpPr>
          <p:spPr>
            <a:xfrm>
              <a:off x="1513717" y="1745392"/>
              <a:ext cx="343587" cy="888363"/>
            </a:xfrm>
            <a:prstGeom prst="rect">
              <a:avLst/>
            </a:prstGeom>
            <a:noFill/>
          </p:spPr>
          <p:txBody>
            <a:bodyPr vert="eaVert" wrap="square" rtlCol="0">
              <a:spAutoFit/>
            </a:bodyPr>
            <a:lstStyle/>
            <a:p>
              <a:pPr algn="dist"/>
              <a:r>
                <a:rPr lang="en-US" altLang="zh-CN" sz="1600" b="1" spc="-189" dirty="0">
                  <a:solidFill>
                    <a:srgbClr val="FBF17A"/>
                  </a:solidFill>
                  <a:cs typeface="+mn-ea"/>
                  <a:sym typeface="+mn-lt"/>
                </a:rPr>
                <a:t>CONTENTS</a:t>
              </a:r>
              <a:endParaRPr lang="zh-CN" altLang="en-US" sz="1600" b="1" spc="-189" dirty="0">
                <a:solidFill>
                  <a:srgbClr val="FBF17A"/>
                </a:solidFill>
                <a:cs typeface="+mn-ea"/>
                <a:sym typeface="+mn-lt"/>
              </a:endParaRPr>
            </a:p>
          </p:txBody>
        </p:sp>
      </p:grpSp>
      <p:sp>
        <p:nvSpPr>
          <p:cNvPr id="5" name="TextBox 25"/>
          <p:cNvSpPr txBox="1"/>
          <p:nvPr/>
        </p:nvSpPr>
        <p:spPr>
          <a:xfrm>
            <a:off x="3229720" y="1668847"/>
            <a:ext cx="7258685" cy="3354433"/>
          </a:xfrm>
          <a:prstGeom prst="rect">
            <a:avLst/>
          </a:prstGeom>
          <a:noFill/>
        </p:spPr>
        <p:txBody>
          <a:bodyPr wrap="square" lIns="121592" tIns="60796" rIns="121592" bIns="60796">
            <a:spAutoFit/>
          </a:bodyPr>
          <a:lstStyle/>
          <a:p>
            <a:pPr algn="just" eaLnBrk="0" hangingPunct="0">
              <a:lnSpc>
                <a:spcPct val="150000"/>
              </a:lnSpc>
            </a:pPr>
            <a:r>
              <a:rPr lang="zh-CN" altLang="en-US" sz="2800" b="1" dirty="0">
                <a:solidFill>
                  <a:srgbClr val="FBF17A"/>
                </a:solidFill>
                <a:latin typeface="Microsoft YaHei" charset="-122"/>
                <a:ea typeface="Microsoft YaHei" charset="-122"/>
                <a:cs typeface="Microsoft YaHei" charset="-122"/>
              </a:rPr>
              <a:t>全国政协，市三届第一次会议，与</a:t>
            </a:r>
            <a:r>
              <a:rPr lang="en-US" altLang="zh-CN" sz="2800" b="1" dirty="0">
                <a:solidFill>
                  <a:srgbClr val="FBF17A"/>
                </a:solidFill>
                <a:latin typeface="Microsoft YaHei" charset="-122"/>
                <a:ea typeface="Microsoft YaHei" charset="-122"/>
                <a:cs typeface="Microsoft YaHei" charset="-122"/>
              </a:rPr>
              <a:t>3</a:t>
            </a:r>
            <a:r>
              <a:rPr lang="zh-CN" altLang="en-US" sz="2800" b="1" dirty="0">
                <a:solidFill>
                  <a:srgbClr val="FBF17A"/>
                </a:solidFill>
                <a:latin typeface="Microsoft YaHei" charset="-122"/>
                <a:ea typeface="Microsoft YaHei" charset="-122"/>
                <a:cs typeface="Microsoft YaHei" charset="-122"/>
              </a:rPr>
              <a:t>月</a:t>
            </a:r>
            <a:r>
              <a:rPr lang="en-US" altLang="zh-CN" sz="2800" b="1" dirty="0">
                <a:solidFill>
                  <a:srgbClr val="FBF17A"/>
                </a:solidFill>
                <a:latin typeface="Microsoft YaHei" charset="-122"/>
                <a:ea typeface="Microsoft YaHei" charset="-122"/>
                <a:cs typeface="Microsoft YaHei" charset="-122"/>
              </a:rPr>
              <a:t>3</a:t>
            </a:r>
            <a:r>
              <a:rPr lang="zh-CN" altLang="en-US" sz="2800" b="1" dirty="0">
                <a:solidFill>
                  <a:srgbClr val="FBF17A"/>
                </a:solidFill>
                <a:latin typeface="Microsoft YaHei" charset="-122"/>
                <a:ea typeface="Microsoft YaHei" charset="-122"/>
                <a:cs typeface="Microsoft YaHei" charset="-122"/>
              </a:rPr>
              <a:t>日下午三时加北京人民大会堂开幕。俞正声同志代表政协第</a:t>
            </a:r>
            <a:r>
              <a:rPr lang="en-US" altLang="zh-CN" sz="2800" b="1" dirty="0">
                <a:solidFill>
                  <a:srgbClr val="FBF17A"/>
                </a:solidFill>
                <a:latin typeface="Microsoft YaHei" charset="-122"/>
                <a:ea typeface="Microsoft YaHei" charset="-122"/>
                <a:cs typeface="Microsoft YaHei" charset="-122"/>
              </a:rPr>
              <a:t>12</a:t>
            </a:r>
            <a:r>
              <a:rPr lang="zh-CN" altLang="en-US" sz="2800" b="1" dirty="0">
                <a:solidFill>
                  <a:srgbClr val="FBF17A"/>
                </a:solidFill>
                <a:latin typeface="Microsoft YaHei" charset="-122"/>
                <a:ea typeface="Microsoft YaHei" charset="-122"/>
                <a:cs typeface="Microsoft YaHei" charset="-122"/>
              </a:rPr>
              <a:t>届全国委员会常务委员会作工作汇报，向大会报告过去五年工作提出今后工作建议。</a:t>
            </a:r>
            <a:endParaRPr sz="2800" b="1" dirty="0">
              <a:solidFill>
                <a:srgbClr val="FBF17A"/>
              </a:solidFill>
              <a:latin typeface="Microsoft YaHei" charset="-122"/>
              <a:ea typeface="Microsoft YaHei" charset="-122"/>
              <a:cs typeface="Microsoft YaHei" charset="-122"/>
              <a:sym typeface="微软雅黑" panose="020B0503020204020204" charset="-122"/>
            </a:endParaRPr>
          </a:p>
        </p:txBody>
      </p:sp>
    </p:spTree>
    <p:extLst>
      <p:ext uri="{BB962C8B-B14F-4D97-AF65-F5344CB8AC3E}">
        <p14:creationId xmlns:p14="http://schemas.microsoft.com/office/powerpoint/2010/main" val="8825463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2000"/>
                                  </p:stCondLst>
                                  <p:iterate type="lt">
                                    <p:tmPct val="10000"/>
                                  </p:iterate>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今后的工作建议</a:t>
            </a:r>
          </a:p>
        </p:txBody>
      </p:sp>
      <p:sp>
        <p:nvSpPr>
          <p:cNvPr id="3" name="圆角矩形 17"/>
          <p:cNvSpPr>
            <a:spLocks noChangeArrowheads="1"/>
          </p:cNvSpPr>
          <p:nvPr/>
        </p:nvSpPr>
        <p:spPr bwMode="auto">
          <a:xfrm>
            <a:off x="2133287" y="1637793"/>
            <a:ext cx="1323883" cy="1323447"/>
          </a:xfrm>
          <a:prstGeom prst="roundRect">
            <a:avLst>
              <a:gd name="adj" fmla="val 16667"/>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defRPr/>
            </a:pPr>
            <a:endParaRPr lang="zh-CN" altLang="en-US" sz="1800" kern="0">
              <a:solidFill>
                <a:srgbClr val="46CA00"/>
              </a:solidFill>
            </a:endParaRPr>
          </a:p>
        </p:txBody>
      </p:sp>
      <p:sp>
        <p:nvSpPr>
          <p:cNvPr id="4" name="Freeform 5"/>
          <p:cNvSpPr/>
          <p:nvPr/>
        </p:nvSpPr>
        <p:spPr bwMode="auto">
          <a:xfrm>
            <a:off x="2305357" y="1846865"/>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rgbClr val="C42F0B"/>
              </a:solidFill>
              <a:latin typeface="Arial" panose="020B0604020202020204" pitchFamily="34" charset="0"/>
              <a:ea typeface="宋体" panose="02010600030101010101" pitchFamily="2" charset="-122"/>
            </a:endParaRPr>
          </a:p>
        </p:txBody>
      </p:sp>
      <p:sp>
        <p:nvSpPr>
          <p:cNvPr id="5" name="TextBox 41"/>
          <p:cNvSpPr txBox="1"/>
          <p:nvPr/>
        </p:nvSpPr>
        <p:spPr>
          <a:xfrm flipH="1">
            <a:off x="3629240" y="2019021"/>
            <a:ext cx="7548375" cy="667829"/>
          </a:xfrm>
          <a:prstGeom prst="rect">
            <a:avLst/>
          </a:prstGeom>
          <a:noFill/>
          <a:ln w="9525" cap="flat" cmpd="sng" algn="ctr">
            <a:noFill/>
            <a:prstDash val="solid"/>
            <a:round/>
            <a:headEnd type="none" w="med" len="med"/>
            <a:tailEnd type="none" w="med" len="med"/>
          </a:ln>
          <a:effectLst/>
        </p:spPr>
        <p:txBody>
          <a:bodyPr vert="horz" wrap="square" lIns="91404" tIns="45703" rIns="91404" bIns="45703" numCol="1" rtlCol="0" anchor="t" anchorCtr="0" compatLnSpc="1"/>
          <a:lstStyle>
            <a:defPPr>
              <a:defRPr lang="zh-CN"/>
            </a:defPPr>
            <a:lvl1pPr algn="ctr">
              <a:defRPr sz="2000">
                <a:solidFill>
                  <a:schemeClr val="accent1"/>
                </a:solidFill>
                <a:latin typeface="+mn-ea"/>
                <a:ea typeface="+mn-ea"/>
              </a:defRPr>
            </a:lvl1pPr>
          </a:lstStyle>
          <a:p>
            <a:pPr algn="l" eaLnBrk="0" fontAlgn="base" hangingPunct="0">
              <a:spcBef>
                <a:spcPct val="0"/>
              </a:spcBef>
              <a:spcAft>
                <a:spcPct val="0"/>
              </a:spcAft>
            </a:pPr>
            <a:r>
              <a:rPr lang="zh-CN" altLang="en-US" sz="3067" b="1" dirty="0">
                <a:solidFill>
                  <a:srgbClr val="FBF17A"/>
                </a:solidFill>
                <a:latin typeface="微软雅黑" panose="020B0503020204020204" pitchFamily="34" charset="-122"/>
                <a:ea typeface="微软雅黑" panose="020B0503020204020204" pitchFamily="34" charset="-122"/>
              </a:rPr>
              <a:t>坚决打好三大攻坚战。</a:t>
            </a:r>
          </a:p>
        </p:txBody>
      </p:sp>
      <p:sp>
        <p:nvSpPr>
          <p:cNvPr id="6" name="圆角矩形 5"/>
          <p:cNvSpPr/>
          <p:nvPr/>
        </p:nvSpPr>
        <p:spPr>
          <a:xfrm>
            <a:off x="1881808" y="3170312"/>
            <a:ext cx="4479235" cy="294198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latin typeface="Microsoft YaHei Light" charset="-122"/>
                <a:ea typeface="Microsoft YaHei Light" charset="-122"/>
                <a:cs typeface="Microsoft YaHei Light" charset="-122"/>
              </a:rPr>
              <a:t>加大精准脱贫力度。今年再减少农村贫困人口</a:t>
            </a:r>
            <a:r>
              <a:rPr lang="en-US" altLang="zh-CN" sz="1600" dirty="0">
                <a:latin typeface="Microsoft YaHei Light" charset="-122"/>
                <a:ea typeface="Microsoft YaHei Light" charset="-122"/>
                <a:cs typeface="Microsoft YaHei Light" charset="-122"/>
              </a:rPr>
              <a:t>1000</a:t>
            </a:r>
            <a:r>
              <a:rPr lang="zh-CN" altLang="zh-CN" sz="1600" dirty="0">
                <a:latin typeface="Microsoft YaHei Light" charset="-122"/>
                <a:ea typeface="Microsoft YaHei Light" charset="-122"/>
                <a:cs typeface="Microsoft YaHei Light" charset="-122"/>
              </a:rPr>
              <a:t>万以上，完成易地扶贫搬迁</a:t>
            </a:r>
            <a:r>
              <a:rPr lang="en-US" altLang="zh-CN" sz="1600" dirty="0">
                <a:latin typeface="Microsoft YaHei Light" charset="-122"/>
                <a:ea typeface="Microsoft YaHei Light" charset="-122"/>
                <a:cs typeface="Microsoft YaHei Light" charset="-122"/>
              </a:rPr>
              <a:t>280</a:t>
            </a:r>
            <a:r>
              <a:rPr lang="zh-CN" altLang="zh-CN" sz="1600" dirty="0">
                <a:latin typeface="Microsoft YaHei Light" charset="-122"/>
                <a:ea typeface="Microsoft YaHei Light" charset="-122"/>
                <a:cs typeface="Microsoft YaHei Light" charset="-122"/>
              </a:rPr>
              <a:t>万人。深入推进产业、教育、健康、生态扶贫，补齐基础设施和公共服务短板，激发脱贫内生动力。强化对深度贫困地区支持，中央财政新增扶贫投入及有关转移支付向深度贫困地区倾斜。 </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6845" y="3029804"/>
            <a:ext cx="4628361" cy="3082489"/>
          </a:xfrm>
          <a:prstGeom prst="rect">
            <a:avLst/>
          </a:prstGeom>
        </p:spPr>
      </p:pic>
    </p:spTree>
    <p:extLst>
      <p:ext uri="{BB962C8B-B14F-4D97-AF65-F5344CB8AC3E}">
        <p14:creationId xmlns:p14="http://schemas.microsoft.com/office/powerpoint/2010/main" val="9516299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今后的工作建议</a:t>
            </a:r>
          </a:p>
        </p:txBody>
      </p:sp>
      <p:sp>
        <p:nvSpPr>
          <p:cNvPr id="3" name="圆角矩形 17"/>
          <p:cNvSpPr>
            <a:spLocks noChangeArrowheads="1"/>
          </p:cNvSpPr>
          <p:nvPr/>
        </p:nvSpPr>
        <p:spPr bwMode="auto">
          <a:xfrm>
            <a:off x="2133287" y="1637793"/>
            <a:ext cx="1323883" cy="1323447"/>
          </a:xfrm>
          <a:prstGeom prst="roundRect">
            <a:avLst>
              <a:gd name="adj" fmla="val 16667"/>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defRPr/>
            </a:pPr>
            <a:endParaRPr lang="zh-CN" altLang="en-US" sz="1800" kern="0">
              <a:solidFill>
                <a:srgbClr val="46CA00"/>
              </a:solidFill>
            </a:endParaRPr>
          </a:p>
        </p:txBody>
      </p:sp>
      <p:sp>
        <p:nvSpPr>
          <p:cNvPr id="4" name="Freeform 5"/>
          <p:cNvSpPr/>
          <p:nvPr/>
        </p:nvSpPr>
        <p:spPr bwMode="auto">
          <a:xfrm>
            <a:off x="2305357" y="1846865"/>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rgbClr val="C42F0B"/>
              </a:solidFill>
              <a:latin typeface="Arial" panose="020B0604020202020204" pitchFamily="34" charset="0"/>
              <a:ea typeface="宋体" panose="02010600030101010101" pitchFamily="2" charset="-122"/>
            </a:endParaRPr>
          </a:p>
        </p:txBody>
      </p:sp>
      <p:sp>
        <p:nvSpPr>
          <p:cNvPr id="5" name="TextBox 41"/>
          <p:cNvSpPr txBox="1"/>
          <p:nvPr/>
        </p:nvSpPr>
        <p:spPr>
          <a:xfrm flipH="1">
            <a:off x="3629240" y="2019021"/>
            <a:ext cx="7548375" cy="667829"/>
          </a:xfrm>
          <a:prstGeom prst="rect">
            <a:avLst/>
          </a:prstGeom>
          <a:noFill/>
          <a:ln w="9525" cap="flat" cmpd="sng" algn="ctr">
            <a:noFill/>
            <a:prstDash val="solid"/>
            <a:round/>
            <a:headEnd type="none" w="med" len="med"/>
            <a:tailEnd type="none" w="med" len="med"/>
          </a:ln>
          <a:effectLst/>
        </p:spPr>
        <p:txBody>
          <a:bodyPr vert="horz" wrap="square" lIns="91404" tIns="45703" rIns="91404" bIns="45703" numCol="1" rtlCol="0" anchor="t" anchorCtr="0" compatLnSpc="1"/>
          <a:lstStyle>
            <a:defPPr>
              <a:defRPr lang="zh-CN"/>
            </a:defPPr>
            <a:lvl1pPr algn="ctr">
              <a:defRPr sz="2000">
                <a:solidFill>
                  <a:schemeClr val="accent1"/>
                </a:solidFill>
                <a:latin typeface="+mn-ea"/>
                <a:ea typeface="+mn-ea"/>
              </a:defRPr>
            </a:lvl1pPr>
          </a:lstStyle>
          <a:p>
            <a:pPr algn="l" eaLnBrk="0" fontAlgn="base" hangingPunct="0">
              <a:spcBef>
                <a:spcPct val="0"/>
              </a:spcBef>
              <a:spcAft>
                <a:spcPct val="0"/>
              </a:spcAft>
            </a:pPr>
            <a:r>
              <a:rPr lang="zh-CN" altLang="en-US" sz="3067" b="1" dirty="0">
                <a:solidFill>
                  <a:srgbClr val="FBF17A"/>
                </a:solidFill>
                <a:latin typeface="微软雅黑" panose="020B0503020204020204" pitchFamily="34" charset="-122"/>
                <a:ea typeface="微软雅黑" panose="020B0503020204020204" pitchFamily="34" charset="-122"/>
              </a:rPr>
              <a:t>大力实施乡村振兴战略。</a:t>
            </a:r>
          </a:p>
        </p:txBody>
      </p:sp>
      <p:sp>
        <p:nvSpPr>
          <p:cNvPr id="6" name="圆角矩形 5"/>
          <p:cNvSpPr/>
          <p:nvPr/>
        </p:nvSpPr>
        <p:spPr>
          <a:xfrm>
            <a:off x="1881808" y="3170312"/>
            <a:ext cx="4479235" cy="294198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latin typeface="Microsoft YaHei Light" charset="-122"/>
                <a:ea typeface="Microsoft YaHei Light" charset="-122"/>
                <a:cs typeface="Microsoft YaHei Light" charset="-122"/>
              </a:rPr>
              <a:t>推进农业供给侧结构性改革。促进农林牧渔业和种业创新发展，加快建设现代农业产业园和特色农产品优势区，稳定和优化粮食生产。新增高标准农田</a:t>
            </a:r>
            <a:r>
              <a:rPr lang="en-US" altLang="zh-CN" sz="1600" dirty="0">
                <a:latin typeface="Microsoft YaHei Light" charset="-122"/>
                <a:ea typeface="Microsoft YaHei Light" charset="-122"/>
                <a:cs typeface="Microsoft YaHei Light" charset="-122"/>
              </a:rPr>
              <a:t>8000</a:t>
            </a:r>
            <a:r>
              <a:rPr lang="zh-CN" altLang="zh-CN" sz="1600" dirty="0">
                <a:latin typeface="Microsoft YaHei Light" charset="-122"/>
                <a:ea typeface="Microsoft YaHei Light" charset="-122"/>
                <a:cs typeface="Microsoft YaHei Light" charset="-122"/>
              </a:rPr>
              <a:t>万亩以上、高效节水灌溉面积</a:t>
            </a:r>
            <a:r>
              <a:rPr lang="en-US" altLang="zh-CN" sz="1600" dirty="0">
                <a:latin typeface="Microsoft YaHei Light" charset="-122"/>
                <a:ea typeface="Microsoft YaHei Light" charset="-122"/>
                <a:cs typeface="Microsoft YaHei Light" charset="-122"/>
              </a:rPr>
              <a:t>2000</a:t>
            </a:r>
            <a:r>
              <a:rPr lang="zh-CN" altLang="zh-CN" sz="1600" dirty="0">
                <a:latin typeface="Microsoft YaHei Light" charset="-122"/>
                <a:ea typeface="Microsoft YaHei Light" charset="-122"/>
                <a:cs typeface="Microsoft YaHei Light" charset="-122"/>
              </a:rPr>
              <a:t>万亩。培育新型经营主体，加强面向小农户的社会化服务。发展</a:t>
            </a:r>
            <a:r>
              <a:rPr lang="en-US" altLang="zh-CN" sz="1600" dirty="0">
                <a:latin typeface="Microsoft YaHei Light" charset="-122"/>
                <a:ea typeface="Microsoft YaHei Light" charset="-122"/>
                <a:cs typeface="Microsoft YaHei Light" charset="-122"/>
              </a:rPr>
              <a:t>“</a:t>
            </a:r>
            <a:r>
              <a:rPr lang="zh-CN" altLang="zh-CN" sz="1600" dirty="0">
                <a:latin typeface="Microsoft YaHei Light" charset="-122"/>
                <a:ea typeface="Microsoft YaHei Light" charset="-122"/>
                <a:cs typeface="Microsoft YaHei Light" charset="-122"/>
              </a:rPr>
              <a:t>互联网</a:t>
            </a:r>
            <a:r>
              <a:rPr lang="en-US" altLang="zh-CN" sz="1600" dirty="0">
                <a:latin typeface="Microsoft YaHei Light" charset="-122"/>
                <a:ea typeface="Microsoft YaHei Light" charset="-122"/>
                <a:cs typeface="Microsoft YaHei Light" charset="-122"/>
              </a:rPr>
              <a:t>+</a:t>
            </a:r>
            <a:r>
              <a:rPr lang="zh-CN" altLang="zh-CN" sz="1600" dirty="0">
                <a:latin typeface="Microsoft YaHei Light" charset="-122"/>
                <a:ea typeface="Microsoft YaHei Light" charset="-122"/>
                <a:cs typeface="Microsoft YaHei Light" charset="-122"/>
              </a:rPr>
              <a:t>农业</a:t>
            </a:r>
            <a:r>
              <a:rPr lang="en-US" altLang="zh-CN" sz="1600" dirty="0">
                <a:latin typeface="Microsoft YaHei Light" charset="-122"/>
                <a:ea typeface="Microsoft YaHei Light" charset="-122"/>
                <a:cs typeface="Microsoft YaHei Light" charset="-122"/>
              </a:rPr>
              <a:t>”</a:t>
            </a:r>
            <a:r>
              <a:rPr lang="zh-CN" altLang="zh-CN" sz="1600" dirty="0">
                <a:latin typeface="Microsoft YaHei Light" charset="-122"/>
                <a:ea typeface="Microsoft YaHei Light" charset="-122"/>
                <a:cs typeface="Microsoft YaHei Light" charset="-122"/>
              </a:rPr>
              <a:t>，多渠道增加农民收入，促进农村一二三产业融合发展。</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65" y="3029804"/>
            <a:ext cx="4112921" cy="3082489"/>
          </a:xfrm>
          <a:prstGeom prst="rect">
            <a:avLst/>
          </a:prstGeom>
        </p:spPr>
      </p:pic>
    </p:spTree>
    <p:extLst>
      <p:ext uri="{BB962C8B-B14F-4D97-AF65-F5344CB8AC3E}">
        <p14:creationId xmlns:p14="http://schemas.microsoft.com/office/powerpoint/2010/main" val="1518997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今后的工作建议</a:t>
            </a:r>
          </a:p>
        </p:txBody>
      </p:sp>
      <p:sp>
        <p:nvSpPr>
          <p:cNvPr id="3" name="圆角矩形 17"/>
          <p:cNvSpPr>
            <a:spLocks noChangeArrowheads="1"/>
          </p:cNvSpPr>
          <p:nvPr/>
        </p:nvSpPr>
        <p:spPr bwMode="auto">
          <a:xfrm>
            <a:off x="2133287" y="1637793"/>
            <a:ext cx="1323883" cy="1323447"/>
          </a:xfrm>
          <a:prstGeom prst="roundRect">
            <a:avLst>
              <a:gd name="adj" fmla="val 16667"/>
            </a:avLst>
          </a:prstGeom>
          <a:solidFill>
            <a:srgbClr val="FBF17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defRPr/>
            </a:pPr>
            <a:endParaRPr lang="zh-CN" altLang="en-US" sz="1800" kern="0">
              <a:solidFill>
                <a:srgbClr val="46CA00"/>
              </a:solidFill>
            </a:endParaRPr>
          </a:p>
        </p:txBody>
      </p:sp>
      <p:sp>
        <p:nvSpPr>
          <p:cNvPr id="4" name="Freeform 5"/>
          <p:cNvSpPr/>
          <p:nvPr/>
        </p:nvSpPr>
        <p:spPr bwMode="auto">
          <a:xfrm>
            <a:off x="2305357" y="1846865"/>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C00000"/>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rgbClr val="C42F0B"/>
              </a:solidFill>
              <a:latin typeface="Arial" panose="020B0604020202020204" pitchFamily="34" charset="0"/>
              <a:ea typeface="宋体" panose="02010600030101010101" pitchFamily="2" charset="-122"/>
            </a:endParaRPr>
          </a:p>
        </p:txBody>
      </p:sp>
      <p:sp>
        <p:nvSpPr>
          <p:cNvPr id="5" name="TextBox 41"/>
          <p:cNvSpPr txBox="1"/>
          <p:nvPr/>
        </p:nvSpPr>
        <p:spPr>
          <a:xfrm flipH="1">
            <a:off x="3629240" y="2019021"/>
            <a:ext cx="7548375" cy="667829"/>
          </a:xfrm>
          <a:prstGeom prst="rect">
            <a:avLst/>
          </a:prstGeom>
          <a:noFill/>
          <a:ln w="9525" cap="flat" cmpd="sng" algn="ctr">
            <a:noFill/>
            <a:prstDash val="solid"/>
            <a:round/>
            <a:headEnd type="none" w="med" len="med"/>
            <a:tailEnd type="none" w="med" len="med"/>
          </a:ln>
          <a:effectLst/>
        </p:spPr>
        <p:txBody>
          <a:bodyPr vert="horz" wrap="square" lIns="91404" tIns="45703" rIns="91404" bIns="45703" numCol="1" rtlCol="0" anchor="t" anchorCtr="0" compatLnSpc="1"/>
          <a:lstStyle>
            <a:defPPr>
              <a:defRPr lang="zh-CN"/>
            </a:defPPr>
            <a:lvl1pPr algn="ctr">
              <a:defRPr sz="2000">
                <a:solidFill>
                  <a:schemeClr val="accent1"/>
                </a:solidFill>
                <a:latin typeface="+mn-ea"/>
                <a:ea typeface="+mn-ea"/>
              </a:defRPr>
            </a:lvl1pPr>
          </a:lstStyle>
          <a:p>
            <a:pPr algn="l" eaLnBrk="0" fontAlgn="base" hangingPunct="0">
              <a:spcBef>
                <a:spcPct val="0"/>
              </a:spcBef>
              <a:spcAft>
                <a:spcPct val="0"/>
              </a:spcAft>
            </a:pPr>
            <a:r>
              <a:rPr lang="zh-CN" altLang="en-US" sz="3067" b="1" dirty="0">
                <a:solidFill>
                  <a:srgbClr val="FBF17A"/>
                </a:solidFill>
                <a:latin typeface="微软雅黑" panose="020B0503020204020204" pitchFamily="34" charset="-122"/>
                <a:ea typeface="微软雅黑" panose="020B0503020204020204" pitchFamily="34" charset="-122"/>
              </a:rPr>
              <a:t>提高保障和改善民生水平。</a:t>
            </a:r>
          </a:p>
        </p:txBody>
      </p:sp>
      <p:sp>
        <p:nvSpPr>
          <p:cNvPr id="6" name="圆角矩形 5"/>
          <p:cNvSpPr/>
          <p:nvPr/>
        </p:nvSpPr>
        <p:spPr>
          <a:xfrm>
            <a:off x="1881808" y="3170312"/>
            <a:ext cx="4479235" cy="294198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latin typeface="Microsoft YaHei Light" charset="-122"/>
                <a:ea typeface="Microsoft YaHei Light" charset="-122"/>
                <a:cs typeface="Microsoft YaHei Light" charset="-122"/>
              </a:rPr>
              <a:t>要在发展基础上多办利民实事、多解民生难事，兜牢民生底线，不断提升人民群众的获得感、幸福感、安全感。着力促进就业创业。加强全方位公共就业服务，大规模开展职业技能培训，运用“互联网</a:t>
            </a:r>
            <a:r>
              <a:rPr lang="en-US" altLang="zh-CN" sz="1600" dirty="0">
                <a:latin typeface="Microsoft YaHei Light" charset="-122"/>
                <a:ea typeface="Microsoft YaHei Light" charset="-122"/>
                <a:cs typeface="Microsoft YaHei Light" charset="-122"/>
              </a:rPr>
              <a:t>+”</a:t>
            </a:r>
            <a:r>
              <a:rPr lang="zh-CN" altLang="en-US" sz="1600" dirty="0">
                <a:latin typeface="Microsoft YaHei Light" charset="-122"/>
                <a:ea typeface="Microsoft YaHei Light" charset="-122"/>
                <a:cs typeface="Microsoft YaHei Light" charset="-122"/>
              </a:rPr>
              <a:t>发展新就业形态。今年高校毕业生</a:t>
            </a:r>
            <a:r>
              <a:rPr lang="en-US" altLang="zh-CN" sz="1600" dirty="0">
                <a:latin typeface="Microsoft YaHei Light" charset="-122"/>
                <a:ea typeface="Microsoft YaHei Light" charset="-122"/>
                <a:cs typeface="Microsoft YaHei Light" charset="-122"/>
              </a:rPr>
              <a:t>820</a:t>
            </a:r>
            <a:r>
              <a:rPr lang="zh-CN" altLang="en-US" sz="1600" dirty="0">
                <a:latin typeface="Microsoft YaHei Light" charset="-122"/>
                <a:ea typeface="Microsoft YaHei Light" charset="-122"/>
                <a:cs typeface="Microsoft YaHei Light" charset="-122"/>
              </a:rPr>
              <a:t>多万人，再创历史新高，要促进多渠道就业，支持以创业带动就业。扎实做好退役军人安置。加大对残疾人等就业困难人员援助力度。</a:t>
            </a:r>
            <a:endParaRPr lang="zh-CN" altLang="zh-CN" sz="1600" dirty="0">
              <a:latin typeface="Microsoft YaHei Light" charset="-122"/>
              <a:ea typeface="Microsoft YaHei Light" charset="-122"/>
              <a:cs typeface="Microsoft YaHei Light"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673" y="3029804"/>
            <a:ext cx="4604705" cy="3082489"/>
          </a:xfrm>
          <a:prstGeom prst="rect">
            <a:avLst/>
          </a:prstGeom>
        </p:spPr>
      </p:pic>
    </p:spTree>
    <p:extLst>
      <p:ext uri="{BB962C8B-B14F-4D97-AF65-F5344CB8AC3E}">
        <p14:creationId xmlns:p14="http://schemas.microsoft.com/office/powerpoint/2010/main" val="5746703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9271" y="1759352"/>
            <a:ext cx="8286623" cy="2131924"/>
          </a:xfrm>
          <a:prstGeom prst="rect">
            <a:avLst/>
          </a:prstGeom>
          <a:effectLst>
            <a:outerShdw blurRad="50800" dist="76200" dir="2700000" algn="tl" rotWithShape="0">
              <a:prstClr val="black">
                <a:alpha val="40000"/>
              </a:prst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9043" y="4026932"/>
            <a:ext cx="7209665" cy="3171627"/>
          </a:xfrm>
          <a:prstGeom prst="rect">
            <a:avLst/>
          </a:prstGeom>
        </p:spPr>
      </p:pic>
    </p:spTree>
    <p:extLst>
      <p:ext uri="{BB962C8B-B14F-4D97-AF65-F5344CB8AC3E}">
        <p14:creationId xmlns:p14="http://schemas.microsoft.com/office/powerpoint/2010/main" val="11843228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5"/>
          <p:cNvSpPr txBox="1"/>
          <p:nvPr/>
        </p:nvSpPr>
        <p:spPr>
          <a:xfrm>
            <a:off x="2573085" y="1360308"/>
            <a:ext cx="1451038" cy="851452"/>
          </a:xfrm>
          <a:prstGeom prst="rect">
            <a:avLst/>
          </a:prstGeom>
          <a:noFill/>
          <a:effectLst/>
        </p:spPr>
        <p:txBody>
          <a:bodyPr wrap="none" rtlCol="0">
            <a:spAutoFit/>
          </a:bodyPr>
          <a:lstStyle/>
          <a:p>
            <a:pPr lvl="0">
              <a:defRPr/>
            </a:pPr>
            <a:r>
              <a:rPr lang="zh-CN" altLang="en-US" sz="4933" b="1" kern="0" dirty="0">
                <a:solidFill>
                  <a:srgbClr val="FBF17A"/>
                </a:solidFill>
                <a:latin typeface="微软雅黑" panose="020B0503020204020204" pitchFamily="34" charset="-122"/>
                <a:ea typeface="微软雅黑" panose="020B0503020204020204" pitchFamily="34" charset="-122"/>
              </a:rPr>
              <a:t>目录</a:t>
            </a:r>
          </a:p>
        </p:txBody>
      </p:sp>
      <p:sp>
        <p:nvSpPr>
          <p:cNvPr id="20" name="矩形 19"/>
          <p:cNvSpPr/>
          <p:nvPr/>
        </p:nvSpPr>
        <p:spPr>
          <a:xfrm>
            <a:off x="3990017" y="1588332"/>
            <a:ext cx="1821332" cy="605230"/>
          </a:xfrm>
          <a:prstGeom prst="rect">
            <a:avLst/>
          </a:prstGeom>
          <a:effectLst/>
        </p:spPr>
        <p:txBody>
          <a:bodyPr wrap="none">
            <a:spAutoFit/>
          </a:bodyPr>
          <a:lstStyle/>
          <a:p>
            <a:pPr lvl="0">
              <a:defRPr/>
            </a:pPr>
            <a:r>
              <a:rPr lang="en-US" altLang="zh-CN" sz="3333" kern="0" dirty="0" err="1">
                <a:solidFill>
                  <a:srgbClr val="FBF17A"/>
                </a:solidFill>
                <a:latin typeface="Impact" panose="020B0806030902050204" pitchFamily="34" charset="0"/>
              </a:rPr>
              <a:t>concents</a:t>
            </a:r>
            <a:endParaRPr lang="en-US" altLang="zh-CN" sz="3333" kern="0" dirty="0">
              <a:solidFill>
                <a:srgbClr val="FBF17A"/>
              </a:solidFill>
              <a:latin typeface="Impact" panose="020B0806030902050204" pitchFamily="34" charset="0"/>
            </a:endParaRPr>
          </a:p>
        </p:txBody>
      </p:sp>
      <p:sp>
        <p:nvSpPr>
          <p:cNvPr id="21" name="任意多边形 93"/>
          <p:cNvSpPr/>
          <p:nvPr/>
        </p:nvSpPr>
        <p:spPr>
          <a:xfrm rot="18900000" flipH="1">
            <a:off x="3166635" y="2933298"/>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BF17A"/>
          </a:solidFill>
          <a:ln w="25400" cap="flat" cmpd="sng" algn="ctr">
            <a:noFill/>
            <a:prstDash val="solid"/>
          </a:ln>
          <a:effectLst/>
        </p:spPr>
        <p:txBody>
          <a:bodyPr lIns="91440" tIns="45720" rIns="91440" bIns="45720" rtlCol="0" anchor="ctr"/>
          <a:lstStyle/>
          <a:p>
            <a:pPr algn="ctr">
              <a:defRPr/>
            </a:pPr>
            <a:endParaRPr lang="zh-CN" altLang="en-US" b="1" kern="0">
              <a:solidFill>
                <a:srgbClr val="C00000"/>
              </a:solidFill>
            </a:endParaRPr>
          </a:p>
        </p:txBody>
      </p:sp>
      <p:grpSp>
        <p:nvGrpSpPr>
          <p:cNvPr id="22" name="组合 95"/>
          <p:cNvGrpSpPr/>
          <p:nvPr/>
        </p:nvGrpSpPr>
        <p:grpSpPr>
          <a:xfrm>
            <a:off x="2645723" y="2754845"/>
            <a:ext cx="561595" cy="561592"/>
            <a:chOff x="5656078" y="2390367"/>
            <a:chExt cx="836520" cy="836519"/>
          </a:xfrm>
          <a:solidFill>
            <a:srgbClr val="FBF17A"/>
          </a:solidFill>
        </p:grpSpPr>
        <p:sp>
          <p:nvSpPr>
            <p:cNvPr id="23" name="椭圆 22"/>
            <p:cNvSpPr/>
            <p:nvPr/>
          </p:nvSpPr>
          <p:spPr>
            <a:xfrm flipH="1">
              <a:off x="5656078" y="2390367"/>
              <a:ext cx="836520" cy="836519"/>
            </a:xfrm>
            <a:prstGeom prst="ellipse">
              <a:avLst/>
            </a:prstGeom>
            <a:grpFill/>
            <a:ln w="25400" cap="flat" cmpd="sng" algn="ctr">
              <a:noFill/>
              <a:prstDash val="solid"/>
            </a:ln>
            <a:effectLst/>
          </p:spPr>
          <p:txBody>
            <a:bodyPr rtlCol="0" anchor="ctr"/>
            <a:lstStyle/>
            <a:p>
              <a:pPr algn="ctr">
                <a:defRPr/>
              </a:pPr>
              <a:endParaRPr lang="zh-CN" altLang="en-US" sz="2667" b="1" kern="0">
                <a:solidFill>
                  <a:srgbClr val="C00000"/>
                </a:solidFill>
              </a:endParaRPr>
            </a:p>
          </p:txBody>
        </p:sp>
        <p:sp>
          <p:nvSpPr>
            <p:cNvPr id="24" name="TextBox 20"/>
            <p:cNvSpPr txBox="1"/>
            <p:nvPr/>
          </p:nvSpPr>
          <p:spPr>
            <a:xfrm>
              <a:off x="5818852" y="2477760"/>
              <a:ext cx="510977" cy="611360"/>
            </a:xfrm>
            <a:prstGeom prst="rect">
              <a:avLst/>
            </a:prstGeom>
            <a:grpFill/>
          </p:spPr>
          <p:txBody>
            <a:bodyPr wrap="none" lIns="0" tIns="0" rIns="0" bIns="0" rtlCol="0">
              <a:spAutoFit/>
            </a:bodyPr>
            <a:lstStyle/>
            <a:p>
              <a:pPr algn="ctr">
                <a:defRPr/>
              </a:pPr>
              <a:r>
                <a:rPr lang="en-US" altLang="zh-CN" sz="2667" kern="0" dirty="0">
                  <a:solidFill>
                    <a:srgbClr val="C00000"/>
                  </a:solidFill>
                  <a:latin typeface="Agency FB" pitchFamily="34" charset="0"/>
                  <a:ea typeface="微软雅黑" panose="020B0503020204020204" pitchFamily="34" charset="-122"/>
                </a:rPr>
                <a:t>01</a:t>
              </a:r>
              <a:endParaRPr lang="zh-CN" altLang="en-US" sz="2667" kern="0" dirty="0">
                <a:solidFill>
                  <a:srgbClr val="C00000"/>
                </a:solidFill>
                <a:latin typeface="Agency FB" pitchFamily="34" charset="0"/>
                <a:ea typeface="微软雅黑" panose="020B0503020204020204" pitchFamily="34" charset="-122"/>
              </a:endParaRPr>
            </a:p>
          </p:txBody>
        </p:sp>
      </p:grpSp>
      <p:sp>
        <p:nvSpPr>
          <p:cNvPr id="25" name="圆角矩形 24"/>
          <p:cNvSpPr/>
          <p:nvPr/>
        </p:nvSpPr>
        <p:spPr>
          <a:xfrm>
            <a:off x="3533191" y="2659586"/>
            <a:ext cx="5280587" cy="718291"/>
          </a:xfrm>
          <a:prstGeom prst="roundRect">
            <a:avLst>
              <a:gd name="adj" fmla="val 50000"/>
            </a:avLst>
          </a:prstGeom>
          <a:noFill/>
          <a:ln w="12700" cap="flat" cmpd="sng" algn="ctr">
            <a:solidFill>
              <a:srgbClr val="FBF17A"/>
            </a:solidFill>
            <a:prstDash val="solid"/>
          </a:ln>
          <a:effectLst/>
        </p:spPr>
        <p:txBody>
          <a:bodyPr rtlCol="0" anchor="ctr"/>
          <a:lstStyle/>
          <a:p>
            <a:pPr algn="ctr"/>
            <a:r>
              <a:rPr lang="zh-CN" altLang="en-US" sz="4000" b="1" kern="0" dirty="0">
                <a:solidFill>
                  <a:srgbClr val="FBF17A"/>
                </a:solidFill>
                <a:ea typeface="微软雅黑" panose="020B0503020204020204" pitchFamily="34" charset="-122"/>
              </a:rPr>
              <a:t>五年工作的回顾</a:t>
            </a:r>
          </a:p>
        </p:txBody>
      </p:sp>
      <p:sp>
        <p:nvSpPr>
          <p:cNvPr id="26" name="任意多边形 73"/>
          <p:cNvSpPr/>
          <p:nvPr/>
        </p:nvSpPr>
        <p:spPr>
          <a:xfrm rot="18900000" flipH="1">
            <a:off x="3166635" y="4013269"/>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BF17A"/>
          </a:solidFill>
          <a:ln w="25400" cap="flat" cmpd="sng" algn="ctr">
            <a:noFill/>
            <a:prstDash val="solid"/>
          </a:ln>
          <a:effectLst/>
        </p:spPr>
        <p:txBody>
          <a:bodyPr lIns="91440" tIns="45720" rIns="91440" bIns="45720" rtlCol="0" anchor="ctr"/>
          <a:lstStyle/>
          <a:p>
            <a:pPr algn="ctr">
              <a:defRPr/>
            </a:pPr>
            <a:endParaRPr lang="zh-CN" altLang="en-US" b="1" kern="0">
              <a:solidFill>
                <a:srgbClr val="C00000"/>
              </a:solidFill>
            </a:endParaRPr>
          </a:p>
        </p:txBody>
      </p:sp>
      <p:grpSp>
        <p:nvGrpSpPr>
          <p:cNvPr id="27" name="组合 74"/>
          <p:cNvGrpSpPr/>
          <p:nvPr/>
        </p:nvGrpSpPr>
        <p:grpSpPr>
          <a:xfrm>
            <a:off x="2645723" y="3834816"/>
            <a:ext cx="561595" cy="561592"/>
            <a:chOff x="5656078" y="2390367"/>
            <a:chExt cx="836520" cy="836519"/>
          </a:xfrm>
          <a:solidFill>
            <a:srgbClr val="FBF17A"/>
          </a:solidFill>
        </p:grpSpPr>
        <p:sp>
          <p:nvSpPr>
            <p:cNvPr id="28" name="椭圆 27"/>
            <p:cNvSpPr/>
            <p:nvPr/>
          </p:nvSpPr>
          <p:spPr>
            <a:xfrm flipH="1">
              <a:off x="5656078" y="2390367"/>
              <a:ext cx="836520" cy="836519"/>
            </a:xfrm>
            <a:prstGeom prst="ellipse">
              <a:avLst/>
            </a:prstGeom>
            <a:grpFill/>
            <a:ln w="25400" cap="flat" cmpd="sng" algn="ctr">
              <a:noFill/>
              <a:prstDash val="solid"/>
            </a:ln>
            <a:effectLst/>
          </p:spPr>
          <p:txBody>
            <a:bodyPr rtlCol="0" anchor="ctr"/>
            <a:lstStyle/>
            <a:p>
              <a:pPr algn="ctr">
                <a:defRPr/>
              </a:pPr>
              <a:endParaRPr lang="zh-CN" altLang="en-US" sz="2667" b="1" kern="0">
                <a:solidFill>
                  <a:srgbClr val="C00000"/>
                </a:solidFill>
              </a:endParaRPr>
            </a:p>
          </p:txBody>
        </p:sp>
        <p:sp>
          <p:nvSpPr>
            <p:cNvPr id="29" name="TextBox 20"/>
            <p:cNvSpPr txBox="1"/>
            <p:nvPr/>
          </p:nvSpPr>
          <p:spPr>
            <a:xfrm>
              <a:off x="5818852" y="2477760"/>
              <a:ext cx="510977" cy="611360"/>
            </a:xfrm>
            <a:prstGeom prst="rect">
              <a:avLst/>
            </a:prstGeom>
            <a:grpFill/>
          </p:spPr>
          <p:txBody>
            <a:bodyPr wrap="none" lIns="0" tIns="0" rIns="0" bIns="0" rtlCol="0">
              <a:spAutoFit/>
            </a:bodyPr>
            <a:lstStyle/>
            <a:p>
              <a:pPr algn="ctr">
                <a:defRPr/>
              </a:pPr>
              <a:r>
                <a:rPr lang="en-US" altLang="zh-CN" sz="2667" kern="0" dirty="0">
                  <a:solidFill>
                    <a:srgbClr val="C00000"/>
                  </a:solidFill>
                  <a:latin typeface="Agency FB" pitchFamily="34" charset="0"/>
                  <a:ea typeface="微软雅黑" panose="020B0503020204020204" pitchFamily="34" charset="-122"/>
                </a:rPr>
                <a:t>02</a:t>
              </a:r>
              <a:endParaRPr lang="zh-CN" altLang="en-US" sz="2667" kern="0" dirty="0">
                <a:solidFill>
                  <a:srgbClr val="C00000"/>
                </a:solidFill>
                <a:latin typeface="Agency FB" pitchFamily="34" charset="0"/>
                <a:ea typeface="微软雅黑" panose="020B0503020204020204" pitchFamily="34" charset="-122"/>
              </a:endParaRPr>
            </a:p>
          </p:txBody>
        </p:sp>
      </p:grpSp>
      <p:sp>
        <p:nvSpPr>
          <p:cNvPr id="30" name="圆角矩形 29"/>
          <p:cNvSpPr/>
          <p:nvPr/>
        </p:nvSpPr>
        <p:spPr>
          <a:xfrm>
            <a:off x="3533191" y="3718420"/>
            <a:ext cx="5280587" cy="718290"/>
          </a:xfrm>
          <a:prstGeom prst="roundRect">
            <a:avLst>
              <a:gd name="adj" fmla="val 50000"/>
            </a:avLst>
          </a:prstGeom>
          <a:noFill/>
          <a:ln w="12700" cap="flat" cmpd="sng" algn="ctr">
            <a:solidFill>
              <a:srgbClr val="FBF17A"/>
            </a:solidFill>
            <a:prstDash val="solid"/>
          </a:ln>
          <a:effectLst/>
        </p:spPr>
        <p:txBody>
          <a:bodyPr rtlCol="0" anchor="ctr"/>
          <a:lstStyle/>
          <a:p>
            <a:pPr algn="ctr"/>
            <a:r>
              <a:rPr lang="zh-CN" altLang="en-US" sz="4000" b="1" kern="0" dirty="0">
                <a:solidFill>
                  <a:srgbClr val="FBF17A"/>
                </a:solidFill>
                <a:ea typeface="微软雅黑" panose="020B0503020204020204" pitchFamily="34" charset="-122"/>
              </a:rPr>
              <a:t>五年工作的主要体会</a:t>
            </a:r>
          </a:p>
        </p:txBody>
      </p:sp>
      <p:sp>
        <p:nvSpPr>
          <p:cNvPr id="31" name="任意多边形 78"/>
          <p:cNvSpPr/>
          <p:nvPr/>
        </p:nvSpPr>
        <p:spPr>
          <a:xfrm rot="18900000" flipH="1">
            <a:off x="3166635" y="5006101"/>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BF17A"/>
          </a:solidFill>
          <a:ln w="25400" cap="flat" cmpd="sng" algn="ctr">
            <a:noFill/>
            <a:prstDash val="solid"/>
          </a:ln>
          <a:effectLst/>
        </p:spPr>
        <p:txBody>
          <a:bodyPr lIns="91440" tIns="45720" rIns="91440" bIns="45720" rtlCol="0" anchor="ctr"/>
          <a:lstStyle/>
          <a:p>
            <a:pPr algn="ctr">
              <a:defRPr/>
            </a:pPr>
            <a:endParaRPr lang="zh-CN" altLang="en-US" b="1" kern="0">
              <a:solidFill>
                <a:srgbClr val="C00000"/>
              </a:solidFill>
            </a:endParaRPr>
          </a:p>
        </p:txBody>
      </p:sp>
      <p:grpSp>
        <p:nvGrpSpPr>
          <p:cNvPr id="32" name="组合 79"/>
          <p:cNvGrpSpPr/>
          <p:nvPr/>
        </p:nvGrpSpPr>
        <p:grpSpPr>
          <a:xfrm>
            <a:off x="2645723" y="4827648"/>
            <a:ext cx="561595" cy="561592"/>
            <a:chOff x="5656078" y="2390367"/>
            <a:chExt cx="836520" cy="836519"/>
          </a:xfrm>
          <a:solidFill>
            <a:srgbClr val="FBF17A"/>
          </a:solidFill>
        </p:grpSpPr>
        <p:sp>
          <p:nvSpPr>
            <p:cNvPr id="33" name="椭圆 32"/>
            <p:cNvSpPr/>
            <p:nvPr/>
          </p:nvSpPr>
          <p:spPr>
            <a:xfrm flipH="1">
              <a:off x="5656078" y="2390367"/>
              <a:ext cx="836520" cy="836519"/>
            </a:xfrm>
            <a:prstGeom prst="ellipse">
              <a:avLst/>
            </a:prstGeom>
            <a:grpFill/>
            <a:ln w="25400" cap="flat" cmpd="sng" algn="ctr">
              <a:noFill/>
              <a:prstDash val="solid"/>
            </a:ln>
            <a:effectLst/>
          </p:spPr>
          <p:txBody>
            <a:bodyPr rtlCol="0" anchor="ctr"/>
            <a:lstStyle/>
            <a:p>
              <a:pPr algn="ctr">
                <a:defRPr/>
              </a:pPr>
              <a:endParaRPr lang="zh-CN" altLang="en-US" sz="2667" b="1" kern="0">
                <a:solidFill>
                  <a:srgbClr val="C00000"/>
                </a:solidFill>
              </a:endParaRPr>
            </a:p>
          </p:txBody>
        </p:sp>
        <p:sp>
          <p:nvSpPr>
            <p:cNvPr id="34" name="TextBox 20"/>
            <p:cNvSpPr txBox="1"/>
            <p:nvPr/>
          </p:nvSpPr>
          <p:spPr>
            <a:xfrm>
              <a:off x="5818852" y="2477760"/>
              <a:ext cx="510977" cy="611360"/>
            </a:xfrm>
            <a:prstGeom prst="rect">
              <a:avLst/>
            </a:prstGeom>
            <a:grpFill/>
          </p:spPr>
          <p:txBody>
            <a:bodyPr wrap="none" lIns="0" tIns="0" rIns="0" bIns="0" rtlCol="0">
              <a:spAutoFit/>
            </a:bodyPr>
            <a:lstStyle/>
            <a:p>
              <a:pPr algn="ctr">
                <a:defRPr/>
              </a:pPr>
              <a:r>
                <a:rPr lang="en-US" altLang="zh-CN" sz="2667" kern="0" dirty="0">
                  <a:solidFill>
                    <a:srgbClr val="C00000"/>
                  </a:solidFill>
                  <a:latin typeface="Agency FB" pitchFamily="34" charset="0"/>
                  <a:ea typeface="微软雅黑" panose="020B0503020204020204" pitchFamily="34" charset="-122"/>
                </a:rPr>
                <a:t>03</a:t>
              </a:r>
              <a:endParaRPr lang="zh-CN" altLang="en-US" sz="2667" kern="0" dirty="0">
                <a:solidFill>
                  <a:srgbClr val="C00000"/>
                </a:solidFill>
                <a:latin typeface="Agency FB" pitchFamily="34" charset="0"/>
                <a:ea typeface="微软雅黑" panose="020B0503020204020204" pitchFamily="34" charset="-122"/>
              </a:endParaRPr>
            </a:p>
          </p:txBody>
        </p:sp>
      </p:grpSp>
      <p:sp>
        <p:nvSpPr>
          <p:cNvPr id="35" name="圆角矩形 34"/>
          <p:cNvSpPr/>
          <p:nvPr/>
        </p:nvSpPr>
        <p:spPr>
          <a:xfrm>
            <a:off x="3533191" y="4670950"/>
            <a:ext cx="5280587" cy="718290"/>
          </a:xfrm>
          <a:prstGeom prst="roundRect">
            <a:avLst>
              <a:gd name="adj" fmla="val 50000"/>
            </a:avLst>
          </a:prstGeom>
          <a:noFill/>
          <a:ln w="12700" cap="flat" cmpd="sng" algn="ctr">
            <a:solidFill>
              <a:srgbClr val="FBF17A"/>
            </a:solidFill>
            <a:prstDash val="solid"/>
          </a:ln>
          <a:effectLst/>
        </p:spPr>
        <p:txBody>
          <a:bodyPr rtlCol="0" anchor="ctr"/>
          <a:lstStyle/>
          <a:p>
            <a:pPr algn="ctr"/>
            <a:r>
              <a:rPr lang="zh-CN" altLang="en-US" sz="4000" b="1" kern="0" dirty="0">
                <a:solidFill>
                  <a:srgbClr val="FBF17A"/>
                </a:solidFill>
                <a:ea typeface="微软雅黑" panose="020B0503020204020204" pitchFamily="34" charset="-122"/>
              </a:rPr>
              <a:t>今后的工作建议</a:t>
            </a:r>
          </a:p>
        </p:txBody>
      </p:sp>
    </p:spTree>
    <p:extLst>
      <p:ext uri="{BB962C8B-B14F-4D97-AF65-F5344CB8AC3E}">
        <p14:creationId xmlns:p14="http://schemas.microsoft.com/office/powerpoint/2010/main" val="3481670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6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6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46000">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14:bounceEnd="46000">
                                          <p:cBhvr additive="base">
                                            <p:cTn id="12" dur="500" fill="hold"/>
                                            <p:tgtEl>
                                              <p:spTgt spid="20"/>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52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fltVal val="0.5"/>
                                              </p:val>
                                            </p:tav>
                                            <p:tav tm="100000">
                                              <p:val>
                                                <p:strVal val="#ppt_x"/>
                                              </p:val>
                                            </p:tav>
                                          </p:tavLst>
                                        </p:anim>
                                        <p:anim calcmode="lin" valueType="num">
                                          <p:cBhvr>
                                            <p:cTn id="21" dur="500" fill="hold"/>
                                            <p:tgtEl>
                                              <p:spTgt spid="22"/>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fltVal val="0"/>
                                              </p:val>
                                            </p:tav>
                                            <p:tav tm="100000">
                                              <p:val>
                                                <p:strVal val="#ppt_w"/>
                                              </p:val>
                                            </p:tav>
                                          </p:tavLst>
                                        </p:anim>
                                        <p:anim calcmode="lin" valueType="num">
                                          <p:cBhvr>
                                            <p:cTn id="34" dur="1000" fill="hold"/>
                                            <p:tgtEl>
                                              <p:spTgt spid="25"/>
                                            </p:tgtEl>
                                            <p:attrNameLst>
                                              <p:attrName>ppt_h</p:attrName>
                                            </p:attrNameLst>
                                          </p:cBhvr>
                                          <p:tavLst>
                                            <p:tav tm="0">
                                              <p:val>
                                                <p:fltVal val="0"/>
                                              </p:val>
                                            </p:tav>
                                            <p:tav tm="100000">
                                              <p:val>
                                                <p:strVal val="#ppt_h"/>
                                              </p:val>
                                            </p:tav>
                                          </p:tavLst>
                                        </p:anim>
                                        <p:animEffect transition="in" filter="fade">
                                          <p:cBhvr>
                                            <p:cTn id="35" dur="1000"/>
                                            <p:tgtEl>
                                              <p:spTgt spid="25"/>
                                            </p:tgtEl>
                                          </p:cBhvr>
                                        </p:animEffect>
                                      </p:childTnLst>
                                    </p:cTn>
                                  </p:par>
                                  <p:par>
                                    <p:cTn id="36" presetID="35" presetClass="path" presetSubtype="0" accel="50000" decel="50000" fill="hold" grpId="2" nodeType="withEffect">
                                      <p:stCondLst>
                                        <p:cond delay="0"/>
                                      </p:stCondLst>
                                      <p:childTnLst>
                                        <p:animMotion origin="layout" path="M -2.08333E-7 3.7037E-6 L -0.10456 3.7037E-6 " pathEditMode="relative" rAng="0" ptsTypes="AA">
                                          <p:cBhvr>
                                            <p:cTn id="37" dur="1000" spd="-100000" fill="hold"/>
                                            <p:tgtEl>
                                              <p:spTgt spid="25"/>
                                            </p:tgtEl>
                                            <p:attrNameLst>
                                              <p:attrName>ppt_x</p:attrName>
                                              <p:attrName>ppt_y</p:attrName>
                                            </p:attrNameLst>
                                          </p:cBhvr>
                                          <p:rCtr x="-5234" y="0"/>
                                        </p:animMotion>
                                      </p:childTnLst>
                                    </p:cTn>
                                  </p:par>
                                </p:childTnLst>
                              </p:cTn>
                            </p:par>
                            <p:par>
                              <p:cTn id="38" fill="hold">
                                <p:stCondLst>
                                  <p:cond delay="3000"/>
                                </p:stCondLst>
                                <p:childTnLst>
                                  <p:par>
                                    <p:cTn id="39" presetID="53" presetClass="entr" presetSubtype="528"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anim calcmode="lin" valueType="num">
                                          <p:cBhvr>
                                            <p:cTn id="44" dur="500" fill="hold"/>
                                            <p:tgtEl>
                                              <p:spTgt spid="27"/>
                                            </p:tgtEl>
                                            <p:attrNameLst>
                                              <p:attrName>ppt_x</p:attrName>
                                            </p:attrNameLst>
                                          </p:cBhvr>
                                          <p:tavLst>
                                            <p:tav tm="0">
                                              <p:val>
                                                <p:fltVal val="0.5"/>
                                              </p:val>
                                            </p:tav>
                                            <p:tav tm="100000">
                                              <p:val>
                                                <p:strVal val="#ppt_x"/>
                                              </p:val>
                                            </p:tav>
                                          </p:tavLst>
                                        </p:anim>
                                        <p:anim calcmode="lin" valueType="num">
                                          <p:cBhvr>
                                            <p:cTn id="45" dur="500" fill="hold"/>
                                            <p:tgtEl>
                                              <p:spTgt spid="27"/>
                                            </p:tgtEl>
                                            <p:attrNameLst>
                                              <p:attrName>ppt_y</p:attrName>
                                            </p:attrNameLst>
                                          </p:cBhvr>
                                          <p:tavLst>
                                            <p:tav tm="0">
                                              <p:val>
                                                <p:fltVal val="0.5"/>
                                              </p:val>
                                            </p:tav>
                                            <p:tav tm="100000">
                                              <p:val>
                                                <p:strVal val="#ppt_y"/>
                                              </p:val>
                                            </p:tav>
                                          </p:tavLst>
                                        </p:anim>
                                      </p:childTnLst>
                                    </p:cTn>
                                  </p:par>
                                </p:childTnLst>
                              </p:cTn>
                            </p:par>
                            <p:par>
                              <p:cTn id="46" fill="hold">
                                <p:stCondLst>
                                  <p:cond delay="3500"/>
                                </p:stCondLst>
                                <p:childTnLst>
                                  <p:par>
                                    <p:cTn id="47" presetID="1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ppt_x</p:attrName>
                                            </p:attrNameLst>
                                          </p:cBhvr>
                                          <p:tavLst>
                                            <p:tav tm="0">
                                              <p:val>
                                                <p:strVal val="#ppt_x-#ppt_w*1.125000"/>
                                              </p:val>
                                            </p:tav>
                                            <p:tav tm="100000">
                                              <p:val>
                                                <p:strVal val="#ppt_x"/>
                                              </p:val>
                                            </p:tav>
                                          </p:tavLst>
                                        </p:anim>
                                        <p:animEffect transition="in" filter="wipe(right)">
                                          <p:cBhvr>
                                            <p:cTn id="50" dur="500"/>
                                            <p:tgtEl>
                                              <p:spTgt spid="26"/>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childTnLst>
                                    </p:cTn>
                                  </p:par>
                                  <p:par>
                                    <p:cTn id="55" presetID="53" presetClass="entr" presetSubtype="16" fill="hold" grpId="1"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1000" fill="hold"/>
                                            <p:tgtEl>
                                              <p:spTgt spid="30"/>
                                            </p:tgtEl>
                                            <p:attrNameLst>
                                              <p:attrName>ppt_w</p:attrName>
                                            </p:attrNameLst>
                                          </p:cBhvr>
                                          <p:tavLst>
                                            <p:tav tm="0">
                                              <p:val>
                                                <p:fltVal val="0"/>
                                              </p:val>
                                            </p:tav>
                                            <p:tav tm="100000">
                                              <p:val>
                                                <p:strVal val="#ppt_w"/>
                                              </p:val>
                                            </p:tav>
                                          </p:tavLst>
                                        </p:anim>
                                        <p:anim calcmode="lin" valueType="num">
                                          <p:cBhvr>
                                            <p:cTn id="58" dur="1000" fill="hold"/>
                                            <p:tgtEl>
                                              <p:spTgt spid="30"/>
                                            </p:tgtEl>
                                            <p:attrNameLst>
                                              <p:attrName>ppt_h</p:attrName>
                                            </p:attrNameLst>
                                          </p:cBhvr>
                                          <p:tavLst>
                                            <p:tav tm="0">
                                              <p:val>
                                                <p:fltVal val="0"/>
                                              </p:val>
                                            </p:tav>
                                            <p:tav tm="100000">
                                              <p:val>
                                                <p:strVal val="#ppt_h"/>
                                              </p:val>
                                            </p:tav>
                                          </p:tavLst>
                                        </p:anim>
                                        <p:animEffect transition="in" filter="fade">
                                          <p:cBhvr>
                                            <p:cTn id="59" dur="1000"/>
                                            <p:tgtEl>
                                              <p:spTgt spid="30"/>
                                            </p:tgtEl>
                                          </p:cBhvr>
                                        </p:animEffect>
                                      </p:childTnLst>
                                    </p:cTn>
                                  </p:par>
                                  <p:par>
                                    <p:cTn id="60" presetID="35" presetClass="path" presetSubtype="0" accel="50000" decel="50000" fill="hold" grpId="2" nodeType="withEffect">
                                      <p:stCondLst>
                                        <p:cond delay="0"/>
                                      </p:stCondLst>
                                      <p:childTnLst>
                                        <p:animMotion origin="layout" path="M -2.08333E-7 -2.22222E-6 L -0.10456 -2.22222E-6 " pathEditMode="relative" rAng="0" ptsTypes="AA">
                                          <p:cBhvr>
                                            <p:cTn id="61" dur="1000" spd="-100000" fill="hold"/>
                                            <p:tgtEl>
                                              <p:spTgt spid="30"/>
                                            </p:tgtEl>
                                            <p:attrNameLst>
                                              <p:attrName>ppt_x</p:attrName>
                                              <p:attrName>ppt_y</p:attrName>
                                            </p:attrNameLst>
                                          </p:cBhvr>
                                          <p:rCtr x="-5234" y="0"/>
                                        </p:animMotion>
                                      </p:childTnLst>
                                    </p:cTn>
                                  </p:par>
                                </p:childTnLst>
                              </p:cTn>
                            </p:par>
                            <p:par>
                              <p:cTn id="62" fill="hold">
                                <p:stCondLst>
                                  <p:cond delay="5000"/>
                                </p:stCondLst>
                                <p:childTnLst>
                                  <p:par>
                                    <p:cTn id="63" presetID="53" presetClass="entr" presetSubtype="528" fill="hold"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anim calcmode="lin" valueType="num">
                                          <p:cBhvr>
                                            <p:cTn id="68" dur="500" fill="hold"/>
                                            <p:tgtEl>
                                              <p:spTgt spid="32"/>
                                            </p:tgtEl>
                                            <p:attrNameLst>
                                              <p:attrName>ppt_x</p:attrName>
                                            </p:attrNameLst>
                                          </p:cBhvr>
                                          <p:tavLst>
                                            <p:tav tm="0">
                                              <p:val>
                                                <p:fltVal val="0.5"/>
                                              </p:val>
                                            </p:tav>
                                            <p:tav tm="100000">
                                              <p:val>
                                                <p:strVal val="#ppt_x"/>
                                              </p:val>
                                            </p:tav>
                                          </p:tavLst>
                                        </p:anim>
                                        <p:anim calcmode="lin" valueType="num">
                                          <p:cBhvr>
                                            <p:cTn id="69" dur="500" fill="hold"/>
                                            <p:tgtEl>
                                              <p:spTgt spid="32"/>
                                            </p:tgtEl>
                                            <p:attrNameLst>
                                              <p:attrName>ppt_y</p:attrName>
                                            </p:attrNameLst>
                                          </p:cBhvr>
                                          <p:tavLst>
                                            <p:tav tm="0">
                                              <p:val>
                                                <p:fltVal val="0.5"/>
                                              </p:val>
                                            </p:tav>
                                            <p:tav tm="100000">
                                              <p:val>
                                                <p:strVal val="#ppt_y"/>
                                              </p:val>
                                            </p:tav>
                                          </p:tavLst>
                                        </p:anim>
                                      </p:childTnLst>
                                    </p:cTn>
                                  </p:par>
                                </p:childTnLst>
                              </p:cTn>
                            </p:par>
                            <p:par>
                              <p:cTn id="70" fill="hold">
                                <p:stCondLst>
                                  <p:cond delay="5500"/>
                                </p:stCondLst>
                                <p:childTnLst>
                                  <p:par>
                                    <p:cTn id="71" presetID="12" presetClass="entr" presetSubtype="8"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p:tgtEl>
                                              <p:spTgt spid="31"/>
                                            </p:tgtEl>
                                            <p:attrNameLst>
                                              <p:attrName>ppt_x</p:attrName>
                                            </p:attrNameLst>
                                          </p:cBhvr>
                                          <p:tavLst>
                                            <p:tav tm="0">
                                              <p:val>
                                                <p:strVal val="#ppt_x-#ppt_w*1.125000"/>
                                              </p:val>
                                            </p:tav>
                                            <p:tav tm="100000">
                                              <p:val>
                                                <p:strVal val="#ppt_x"/>
                                              </p:val>
                                            </p:tav>
                                          </p:tavLst>
                                        </p:anim>
                                        <p:animEffect transition="in" filter="wipe(right)">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1000" fill="hold"/>
                                            <p:tgtEl>
                                              <p:spTgt spid="35"/>
                                            </p:tgtEl>
                                            <p:attrNameLst>
                                              <p:attrName>ppt_w</p:attrName>
                                            </p:attrNameLst>
                                          </p:cBhvr>
                                          <p:tavLst>
                                            <p:tav tm="0">
                                              <p:val>
                                                <p:fltVal val="0"/>
                                              </p:val>
                                            </p:tav>
                                            <p:tav tm="100000">
                                              <p:val>
                                                <p:strVal val="#ppt_w"/>
                                              </p:val>
                                            </p:tav>
                                          </p:tavLst>
                                        </p:anim>
                                        <p:anim calcmode="lin" valueType="num">
                                          <p:cBhvr>
                                            <p:cTn id="82" dur="1000" fill="hold"/>
                                            <p:tgtEl>
                                              <p:spTgt spid="35"/>
                                            </p:tgtEl>
                                            <p:attrNameLst>
                                              <p:attrName>ppt_h</p:attrName>
                                            </p:attrNameLst>
                                          </p:cBhvr>
                                          <p:tavLst>
                                            <p:tav tm="0">
                                              <p:val>
                                                <p:fltVal val="0"/>
                                              </p:val>
                                            </p:tav>
                                            <p:tav tm="100000">
                                              <p:val>
                                                <p:strVal val="#ppt_h"/>
                                              </p:val>
                                            </p:tav>
                                          </p:tavLst>
                                        </p:anim>
                                        <p:animEffect transition="in" filter="fade">
                                          <p:cBhvr>
                                            <p:cTn id="83" dur="1000"/>
                                            <p:tgtEl>
                                              <p:spTgt spid="35"/>
                                            </p:tgtEl>
                                          </p:cBhvr>
                                        </p:animEffect>
                                      </p:childTnLst>
                                    </p:cTn>
                                  </p:par>
                                  <p:par>
                                    <p:cTn id="84" presetID="35" presetClass="path" presetSubtype="0" accel="50000" decel="50000" fill="hold" grpId="2" nodeType="withEffect">
                                      <p:stCondLst>
                                        <p:cond delay="0"/>
                                      </p:stCondLst>
                                      <p:childTnLst>
                                        <p:animMotion origin="layout" path="M -2.08333E-7 -1.11111E-6 L -0.10456 -1.11111E-6 " pathEditMode="relative" rAng="0" ptsTypes="AA">
                                          <p:cBhvr>
                                            <p:cTn id="85" dur="1000" spd="-100000" fill="hold"/>
                                            <p:tgtEl>
                                              <p:spTgt spid="35"/>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5" grpId="0" animBg="1"/>
          <p:bldP spid="25" grpId="1" animBg="1"/>
          <p:bldP spid="25" grpId="2" animBg="1"/>
          <p:bldP spid="26" grpId="0" animBg="1"/>
          <p:bldP spid="30" grpId="0" animBg="1"/>
          <p:bldP spid="30" grpId="1" animBg="1"/>
          <p:bldP spid="30" grpId="2" animBg="1"/>
          <p:bldP spid="31" grpId="0" animBg="1"/>
          <p:bldP spid="35" grpId="0" animBg="1"/>
          <p:bldP spid="35" grpId="1" animBg="1"/>
          <p:bldP spid="35"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52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fltVal val="0.5"/>
                                              </p:val>
                                            </p:tav>
                                            <p:tav tm="100000">
                                              <p:val>
                                                <p:strVal val="#ppt_x"/>
                                              </p:val>
                                            </p:tav>
                                          </p:tavLst>
                                        </p:anim>
                                        <p:anim calcmode="lin" valueType="num">
                                          <p:cBhvr>
                                            <p:cTn id="21" dur="500" fill="hold"/>
                                            <p:tgtEl>
                                              <p:spTgt spid="22"/>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fltVal val="0"/>
                                              </p:val>
                                            </p:tav>
                                            <p:tav tm="100000">
                                              <p:val>
                                                <p:strVal val="#ppt_w"/>
                                              </p:val>
                                            </p:tav>
                                          </p:tavLst>
                                        </p:anim>
                                        <p:anim calcmode="lin" valueType="num">
                                          <p:cBhvr>
                                            <p:cTn id="34" dur="1000" fill="hold"/>
                                            <p:tgtEl>
                                              <p:spTgt spid="25"/>
                                            </p:tgtEl>
                                            <p:attrNameLst>
                                              <p:attrName>ppt_h</p:attrName>
                                            </p:attrNameLst>
                                          </p:cBhvr>
                                          <p:tavLst>
                                            <p:tav tm="0">
                                              <p:val>
                                                <p:fltVal val="0"/>
                                              </p:val>
                                            </p:tav>
                                            <p:tav tm="100000">
                                              <p:val>
                                                <p:strVal val="#ppt_h"/>
                                              </p:val>
                                            </p:tav>
                                          </p:tavLst>
                                        </p:anim>
                                        <p:animEffect transition="in" filter="fade">
                                          <p:cBhvr>
                                            <p:cTn id="35" dur="1000"/>
                                            <p:tgtEl>
                                              <p:spTgt spid="25"/>
                                            </p:tgtEl>
                                          </p:cBhvr>
                                        </p:animEffect>
                                      </p:childTnLst>
                                    </p:cTn>
                                  </p:par>
                                  <p:par>
                                    <p:cTn id="36" presetID="35" presetClass="path" presetSubtype="0" accel="50000" decel="50000" fill="hold" grpId="2" nodeType="withEffect">
                                      <p:stCondLst>
                                        <p:cond delay="0"/>
                                      </p:stCondLst>
                                      <p:childTnLst>
                                        <p:animMotion origin="layout" path="M -2.08333E-7 3.7037E-6 L -0.10456 3.7037E-6 " pathEditMode="relative" rAng="0" ptsTypes="AA">
                                          <p:cBhvr>
                                            <p:cTn id="37" dur="1000" spd="-100000" fill="hold"/>
                                            <p:tgtEl>
                                              <p:spTgt spid="25"/>
                                            </p:tgtEl>
                                            <p:attrNameLst>
                                              <p:attrName>ppt_x</p:attrName>
                                              <p:attrName>ppt_y</p:attrName>
                                            </p:attrNameLst>
                                          </p:cBhvr>
                                          <p:rCtr x="-5234" y="0"/>
                                        </p:animMotion>
                                      </p:childTnLst>
                                    </p:cTn>
                                  </p:par>
                                </p:childTnLst>
                              </p:cTn>
                            </p:par>
                            <p:par>
                              <p:cTn id="38" fill="hold">
                                <p:stCondLst>
                                  <p:cond delay="3000"/>
                                </p:stCondLst>
                                <p:childTnLst>
                                  <p:par>
                                    <p:cTn id="39" presetID="53" presetClass="entr" presetSubtype="528"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anim calcmode="lin" valueType="num">
                                          <p:cBhvr>
                                            <p:cTn id="44" dur="500" fill="hold"/>
                                            <p:tgtEl>
                                              <p:spTgt spid="27"/>
                                            </p:tgtEl>
                                            <p:attrNameLst>
                                              <p:attrName>ppt_x</p:attrName>
                                            </p:attrNameLst>
                                          </p:cBhvr>
                                          <p:tavLst>
                                            <p:tav tm="0">
                                              <p:val>
                                                <p:fltVal val="0.5"/>
                                              </p:val>
                                            </p:tav>
                                            <p:tav tm="100000">
                                              <p:val>
                                                <p:strVal val="#ppt_x"/>
                                              </p:val>
                                            </p:tav>
                                          </p:tavLst>
                                        </p:anim>
                                        <p:anim calcmode="lin" valueType="num">
                                          <p:cBhvr>
                                            <p:cTn id="45" dur="500" fill="hold"/>
                                            <p:tgtEl>
                                              <p:spTgt spid="27"/>
                                            </p:tgtEl>
                                            <p:attrNameLst>
                                              <p:attrName>ppt_y</p:attrName>
                                            </p:attrNameLst>
                                          </p:cBhvr>
                                          <p:tavLst>
                                            <p:tav tm="0">
                                              <p:val>
                                                <p:fltVal val="0.5"/>
                                              </p:val>
                                            </p:tav>
                                            <p:tav tm="100000">
                                              <p:val>
                                                <p:strVal val="#ppt_y"/>
                                              </p:val>
                                            </p:tav>
                                          </p:tavLst>
                                        </p:anim>
                                      </p:childTnLst>
                                    </p:cTn>
                                  </p:par>
                                </p:childTnLst>
                              </p:cTn>
                            </p:par>
                            <p:par>
                              <p:cTn id="46" fill="hold">
                                <p:stCondLst>
                                  <p:cond delay="3500"/>
                                </p:stCondLst>
                                <p:childTnLst>
                                  <p:par>
                                    <p:cTn id="47" presetID="1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ppt_x</p:attrName>
                                            </p:attrNameLst>
                                          </p:cBhvr>
                                          <p:tavLst>
                                            <p:tav tm="0">
                                              <p:val>
                                                <p:strVal val="#ppt_x-#ppt_w*1.125000"/>
                                              </p:val>
                                            </p:tav>
                                            <p:tav tm="100000">
                                              <p:val>
                                                <p:strVal val="#ppt_x"/>
                                              </p:val>
                                            </p:tav>
                                          </p:tavLst>
                                        </p:anim>
                                        <p:animEffect transition="in" filter="wipe(right)">
                                          <p:cBhvr>
                                            <p:cTn id="50" dur="500"/>
                                            <p:tgtEl>
                                              <p:spTgt spid="26"/>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childTnLst>
                                    </p:cTn>
                                  </p:par>
                                  <p:par>
                                    <p:cTn id="55" presetID="53" presetClass="entr" presetSubtype="16" fill="hold" grpId="1"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1000" fill="hold"/>
                                            <p:tgtEl>
                                              <p:spTgt spid="30"/>
                                            </p:tgtEl>
                                            <p:attrNameLst>
                                              <p:attrName>ppt_w</p:attrName>
                                            </p:attrNameLst>
                                          </p:cBhvr>
                                          <p:tavLst>
                                            <p:tav tm="0">
                                              <p:val>
                                                <p:fltVal val="0"/>
                                              </p:val>
                                            </p:tav>
                                            <p:tav tm="100000">
                                              <p:val>
                                                <p:strVal val="#ppt_w"/>
                                              </p:val>
                                            </p:tav>
                                          </p:tavLst>
                                        </p:anim>
                                        <p:anim calcmode="lin" valueType="num">
                                          <p:cBhvr>
                                            <p:cTn id="58" dur="1000" fill="hold"/>
                                            <p:tgtEl>
                                              <p:spTgt spid="30"/>
                                            </p:tgtEl>
                                            <p:attrNameLst>
                                              <p:attrName>ppt_h</p:attrName>
                                            </p:attrNameLst>
                                          </p:cBhvr>
                                          <p:tavLst>
                                            <p:tav tm="0">
                                              <p:val>
                                                <p:fltVal val="0"/>
                                              </p:val>
                                            </p:tav>
                                            <p:tav tm="100000">
                                              <p:val>
                                                <p:strVal val="#ppt_h"/>
                                              </p:val>
                                            </p:tav>
                                          </p:tavLst>
                                        </p:anim>
                                        <p:animEffect transition="in" filter="fade">
                                          <p:cBhvr>
                                            <p:cTn id="59" dur="1000"/>
                                            <p:tgtEl>
                                              <p:spTgt spid="30"/>
                                            </p:tgtEl>
                                          </p:cBhvr>
                                        </p:animEffect>
                                      </p:childTnLst>
                                    </p:cTn>
                                  </p:par>
                                  <p:par>
                                    <p:cTn id="60" presetID="35" presetClass="path" presetSubtype="0" accel="50000" decel="50000" fill="hold" grpId="2" nodeType="withEffect">
                                      <p:stCondLst>
                                        <p:cond delay="0"/>
                                      </p:stCondLst>
                                      <p:childTnLst>
                                        <p:animMotion origin="layout" path="M -2.08333E-7 -2.22222E-6 L -0.10456 -2.22222E-6 " pathEditMode="relative" rAng="0" ptsTypes="AA">
                                          <p:cBhvr>
                                            <p:cTn id="61" dur="1000" spd="-100000" fill="hold"/>
                                            <p:tgtEl>
                                              <p:spTgt spid="30"/>
                                            </p:tgtEl>
                                            <p:attrNameLst>
                                              <p:attrName>ppt_x</p:attrName>
                                              <p:attrName>ppt_y</p:attrName>
                                            </p:attrNameLst>
                                          </p:cBhvr>
                                          <p:rCtr x="-5234" y="0"/>
                                        </p:animMotion>
                                      </p:childTnLst>
                                    </p:cTn>
                                  </p:par>
                                </p:childTnLst>
                              </p:cTn>
                            </p:par>
                            <p:par>
                              <p:cTn id="62" fill="hold">
                                <p:stCondLst>
                                  <p:cond delay="5000"/>
                                </p:stCondLst>
                                <p:childTnLst>
                                  <p:par>
                                    <p:cTn id="63" presetID="53" presetClass="entr" presetSubtype="528" fill="hold"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anim calcmode="lin" valueType="num">
                                          <p:cBhvr>
                                            <p:cTn id="68" dur="500" fill="hold"/>
                                            <p:tgtEl>
                                              <p:spTgt spid="32"/>
                                            </p:tgtEl>
                                            <p:attrNameLst>
                                              <p:attrName>ppt_x</p:attrName>
                                            </p:attrNameLst>
                                          </p:cBhvr>
                                          <p:tavLst>
                                            <p:tav tm="0">
                                              <p:val>
                                                <p:fltVal val="0.5"/>
                                              </p:val>
                                            </p:tav>
                                            <p:tav tm="100000">
                                              <p:val>
                                                <p:strVal val="#ppt_x"/>
                                              </p:val>
                                            </p:tav>
                                          </p:tavLst>
                                        </p:anim>
                                        <p:anim calcmode="lin" valueType="num">
                                          <p:cBhvr>
                                            <p:cTn id="69" dur="500" fill="hold"/>
                                            <p:tgtEl>
                                              <p:spTgt spid="32"/>
                                            </p:tgtEl>
                                            <p:attrNameLst>
                                              <p:attrName>ppt_y</p:attrName>
                                            </p:attrNameLst>
                                          </p:cBhvr>
                                          <p:tavLst>
                                            <p:tav tm="0">
                                              <p:val>
                                                <p:fltVal val="0.5"/>
                                              </p:val>
                                            </p:tav>
                                            <p:tav tm="100000">
                                              <p:val>
                                                <p:strVal val="#ppt_y"/>
                                              </p:val>
                                            </p:tav>
                                          </p:tavLst>
                                        </p:anim>
                                      </p:childTnLst>
                                    </p:cTn>
                                  </p:par>
                                </p:childTnLst>
                              </p:cTn>
                            </p:par>
                            <p:par>
                              <p:cTn id="70" fill="hold">
                                <p:stCondLst>
                                  <p:cond delay="5500"/>
                                </p:stCondLst>
                                <p:childTnLst>
                                  <p:par>
                                    <p:cTn id="71" presetID="12" presetClass="entr" presetSubtype="8"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p:tgtEl>
                                              <p:spTgt spid="31"/>
                                            </p:tgtEl>
                                            <p:attrNameLst>
                                              <p:attrName>ppt_x</p:attrName>
                                            </p:attrNameLst>
                                          </p:cBhvr>
                                          <p:tavLst>
                                            <p:tav tm="0">
                                              <p:val>
                                                <p:strVal val="#ppt_x-#ppt_w*1.125000"/>
                                              </p:val>
                                            </p:tav>
                                            <p:tav tm="100000">
                                              <p:val>
                                                <p:strVal val="#ppt_x"/>
                                              </p:val>
                                            </p:tav>
                                          </p:tavLst>
                                        </p:anim>
                                        <p:animEffect transition="in" filter="wipe(right)">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1000" fill="hold"/>
                                            <p:tgtEl>
                                              <p:spTgt spid="35"/>
                                            </p:tgtEl>
                                            <p:attrNameLst>
                                              <p:attrName>ppt_w</p:attrName>
                                            </p:attrNameLst>
                                          </p:cBhvr>
                                          <p:tavLst>
                                            <p:tav tm="0">
                                              <p:val>
                                                <p:fltVal val="0"/>
                                              </p:val>
                                            </p:tav>
                                            <p:tav tm="100000">
                                              <p:val>
                                                <p:strVal val="#ppt_w"/>
                                              </p:val>
                                            </p:tav>
                                          </p:tavLst>
                                        </p:anim>
                                        <p:anim calcmode="lin" valueType="num">
                                          <p:cBhvr>
                                            <p:cTn id="82" dur="1000" fill="hold"/>
                                            <p:tgtEl>
                                              <p:spTgt spid="35"/>
                                            </p:tgtEl>
                                            <p:attrNameLst>
                                              <p:attrName>ppt_h</p:attrName>
                                            </p:attrNameLst>
                                          </p:cBhvr>
                                          <p:tavLst>
                                            <p:tav tm="0">
                                              <p:val>
                                                <p:fltVal val="0"/>
                                              </p:val>
                                            </p:tav>
                                            <p:tav tm="100000">
                                              <p:val>
                                                <p:strVal val="#ppt_h"/>
                                              </p:val>
                                            </p:tav>
                                          </p:tavLst>
                                        </p:anim>
                                        <p:animEffect transition="in" filter="fade">
                                          <p:cBhvr>
                                            <p:cTn id="83" dur="1000"/>
                                            <p:tgtEl>
                                              <p:spTgt spid="35"/>
                                            </p:tgtEl>
                                          </p:cBhvr>
                                        </p:animEffect>
                                      </p:childTnLst>
                                    </p:cTn>
                                  </p:par>
                                  <p:par>
                                    <p:cTn id="84" presetID="35" presetClass="path" presetSubtype="0" accel="50000" decel="50000" fill="hold" grpId="2" nodeType="withEffect">
                                      <p:stCondLst>
                                        <p:cond delay="0"/>
                                      </p:stCondLst>
                                      <p:childTnLst>
                                        <p:animMotion origin="layout" path="M -2.08333E-7 -1.11111E-6 L -0.10456 -1.11111E-6 " pathEditMode="relative" rAng="0" ptsTypes="AA">
                                          <p:cBhvr>
                                            <p:cTn id="85" dur="1000" spd="-100000" fill="hold"/>
                                            <p:tgtEl>
                                              <p:spTgt spid="35"/>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5" grpId="0" animBg="1"/>
          <p:bldP spid="25" grpId="1" animBg="1"/>
          <p:bldP spid="25" grpId="2" animBg="1"/>
          <p:bldP spid="26" grpId="0" animBg="1"/>
          <p:bldP spid="30" grpId="0" animBg="1"/>
          <p:bldP spid="30" grpId="1" animBg="1"/>
          <p:bldP spid="30" grpId="2" animBg="1"/>
          <p:bldP spid="31" grpId="0" animBg="1"/>
          <p:bldP spid="35" grpId="0" animBg="1"/>
          <p:bldP spid="35" grpId="1" animBg="1"/>
          <p:bldP spid="35" grpId="2"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41056" y="1167847"/>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3" name="矩形 2">
            <a:extLst>
              <a:ext uri="{FF2B5EF4-FFF2-40B4-BE49-F238E27FC236}">
                <a16:creationId xmlns:a16="http://schemas.microsoft.com/office/drawing/2014/main" id="{482CC0FE-C719-43DB-97BB-B4EA43E5993D}"/>
              </a:ext>
            </a:extLst>
          </p:cNvPr>
          <p:cNvSpPr/>
          <p:nvPr/>
        </p:nvSpPr>
        <p:spPr>
          <a:xfrm>
            <a:off x="2541056" y="2237327"/>
            <a:ext cx="5801639" cy="1200329"/>
          </a:xfrm>
          <a:prstGeom prst="rect">
            <a:avLst/>
          </a:prstGeom>
        </p:spPr>
        <p:txBody>
          <a:bodyPr wrap="square">
            <a:spAutoFit/>
          </a:bodyPr>
          <a:lstStyle/>
          <a:p>
            <a:pPr algn="just" eaLnBrk="0" hangingPunct="0">
              <a:lnSpc>
                <a:spcPct val="150000"/>
              </a:lnSpc>
            </a:pPr>
            <a:r>
              <a:rPr lang="zh-CN" altLang="en-US" sz="1600" dirty="0">
                <a:solidFill>
                  <a:srgbClr val="FBF17A"/>
                </a:solidFill>
                <a:latin typeface="Microsoft YaHei Light" charset="-122"/>
                <a:ea typeface="Microsoft YaHei Light" charset="-122"/>
                <a:cs typeface="Microsoft YaHei Light" charset="-122"/>
              </a:rPr>
              <a:t>全国政协，市三届第一次会议，与</a:t>
            </a:r>
            <a:r>
              <a:rPr lang="en-US" altLang="zh-CN" sz="1600" dirty="0">
                <a:solidFill>
                  <a:srgbClr val="FBF17A"/>
                </a:solidFill>
                <a:latin typeface="Microsoft YaHei Light" charset="-122"/>
                <a:ea typeface="Microsoft YaHei Light" charset="-122"/>
                <a:cs typeface="Microsoft YaHei Light" charset="-122"/>
              </a:rPr>
              <a:t>3</a:t>
            </a:r>
            <a:r>
              <a:rPr lang="zh-CN" altLang="en-US" sz="1600" dirty="0">
                <a:solidFill>
                  <a:srgbClr val="FBF17A"/>
                </a:solidFill>
                <a:latin typeface="Microsoft YaHei Light" charset="-122"/>
                <a:ea typeface="Microsoft YaHei Light" charset="-122"/>
                <a:cs typeface="Microsoft YaHei Light" charset="-122"/>
              </a:rPr>
              <a:t>月</a:t>
            </a:r>
            <a:r>
              <a:rPr lang="en-US" altLang="zh-CN" sz="1600" dirty="0">
                <a:solidFill>
                  <a:srgbClr val="FBF17A"/>
                </a:solidFill>
                <a:latin typeface="Microsoft YaHei Light" charset="-122"/>
                <a:ea typeface="Microsoft YaHei Light" charset="-122"/>
                <a:cs typeface="Microsoft YaHei Light" charset="-122"/>
              </a:rPr>
              <a:t>3</a:t>
            </a:r>
            <a:r>
              <a:rPr lang="zh-CN" altLang="en-US" sz="1600" dirty="0">
                <a:solidFill>
                  <a:srgbClr val="FBF17A"/>
                </a:solidFill>
                <a:latin typeface="Microsoft YaHei Light" charset="-122"/>
                <a:ea typeface="Microsoft YaHei Light" charset="-122"/>
                <a:cs typeface="Microsoft YaHei Light" charset="-122"/>
              </a:rPr>
              <a:t>日下午三时加北京人民大会堂开幕。俞正声同志代表政协第</a:t>
            </a:r>
            <a:r>
              <a:rPr lang="en-US" altLang="zh-CN" sz="1600" dirty="0">
                <a:solidFill>
                  <a:srgbClr val="FBF17A"/>
                </a:solidFill>
                <a:latin typeface="Microsoft YaHei Light" charset="-122"/>
                <a:ea typeface="Microsoft YaHei Light" charset="-122"/>
                <a:cs typeface="Microsoft YaHei Light" charset="-122"/>
              </a:rPr>
              <a:t>12</a:t>
            </a:r>
            <a:r>
              <a:rPr lang="zh-CN" altLang="en-US" sz="1600" dirty="0">
                <a:solidFill>
                  <a:srgbClr val="FBF17A"/>
                </a:solidFill>
                <a:latin typeface="Microsoft YaHei Light" charset="-122"/>
                <a:ea typeface="Microsoft YaHei Light" charset="-122"/>
                <a:cs typeface="Microsoft YaHei Light" charset="-122"/>
              </a:rPr>
              <a:t>届全国委员会常务委员会作工作汇报，向大会报告过去五年工作提出今后工作建议。</a:t>
            </a:r>
            <a:endParaRPr lang="zh-CN" altLang="en-US" sz="1600" dirty="0">
              <a:solidFill>
                <a:srgbClr val="FBF17A"/>
              </a:solidFill>
              <a:latin typeface="Microsoft YaHei Light" charset="-122"/>
              <a:ea typeface="Microsoft YaHei Light" charset="-122"/>
              <a:cs typeface="Microsoft YaHei Light" charset="-122"/>
              <a:sym typeface="微软雅黑" panose="020B0503020204020204" charset="-122"/>
            </a:endParaRPr>
          </a:p>
        </p:txBody>
      </p:sp>
      <p:cxnSp>
        <p:nvCxnSpPr>
          <p:cNvPr id="4" name="直接连接符 6">
            <a:extLst>
              <a:ext uri="{FF2B5EF4-FFF2-40B4-BE49-F238E27FC236}">
                <a16:creationId xmlns:a16="http://schemas.microsoft.com/office/drawing/2014/main" id="{2F1582FC-17C9-48B9-B8CD-A69605AE76F0}"/>
              </a:ext>
            </a:extLst>
          </p:cNvPr>
          <p:cNvCxnSpPr>
            <a:cxnSpLocks/>
          </p:cNvCxnSpPr>
          <p:nvPr/>
        </p:nvCxnSpPr>
        <p:spPr>
          <a:xfrm>
            <a:off x="2541056" y="2087307"/>
            <a:ext cx="6426200" cy="0"/>
          </a:xfrm>
          <a:prstGeom prst="line">
            <a:avLst/>
          </a:prstGeom>
          <a:ln w="38100">
            <a:solidFill>
              <a:srgbClr val="FBF17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8279" y="4026932"/>
            <a:ext cx="7209665" cy="3171627"/>
          </a:xfrm>
          <a:prstGeom prst="rect">
            <a:avLst/>
          </a:prstGeom>
        </p:spPr>
      </p:pic>
    </p:spTree>
    <p:extLst>
      <p:ext uri="{BB962C8B-B14F-4D97-AF65-F5344CB8AC3E}">
        <p14:creationId xmlns:p14="http://schemas.microsoft.com/office/powerpoint/2010/main" val="8374381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4" name="矩形 3"/>
          <p:cNvSpPr/>
          <p:nvPr/>
        </p:nvSpPr>
        <p:spPr>
          <a:xfrm>
            <a:off x="2328294" y="1747777"/>
            <a:ext cx="8065772" cy="1064871"/>
          </a:xfrm>
          <a:prstGeom prst="rect">
            <a:avLst/>
          </a:prstGeom>
          <a:solidFill>
            <a:srgbClr val="FBF17A"/>
          </a:solidFill>
          <a:ln w="25400" cap="flat" cmpd="sng" algn="ctr">
            <a:noFill/>
            <a:prstDash val="solid"/>
          </a:ln>
          <a:effectLst/>
        </p:spPr>
        <p:txBody>
          <a:bodyPr rtlCol="0" anchor="ctr"/>
          <a:lstStyle/>
          <a:p>
            <a:pPr marL="342900" indent="-342900">
              <a:buFont typeface="Wingdings" charset="2"/>
              <a:buChar char="u"/>
            </a:pPr>
            <a:r>
              <a:rPr lang="zh-CN" altLang="en-US" sz="2400" b="1" dirty="0">
                <a:solidFill>
                  <a:srgbClr val="C00000"/>
                </a:solidFill>
                <a:latin typeface="Microsoft YaHei" charset="-122"/>
                <a:ea typeface="Microsoft YaHei" charset="-122"/>
                <a:cs typeface="Microsoft YaHei" charset="-122"/>
              </a:rPr>
              <a:t>牢牢把握正确的政治方向，坚决维护以习近平同志为核心的中共中央集中统一领导。</a:t>
            </a:r>
            <a:endParaRPr kumimoji="1" lang="zh-CN" altLang="en-US" sz="2400" b="1" dirty="0">
              <a:solidFill>
                <a:srgbClr val="C00000"/>
              </a:solidFill>
              <a:latin typeface="Microsoft YaHei" charset="-122"/>
              <a:ea typeface="Microsoft YaHei" charset="-122"/>
              <a:cs typeface="Microsoft YaHei" charset="-122"/>
            </a:endParaRPr>
          </a:p>
        </p:txBody>
      </p:sp>
      <p:sp>
        <p:nvSpPr>
          <p:cNvPr id="5" name="文本框 4"/>
          <p:cNvSpPr txBox="1"/>
          <p:nvPr/>
        </p:nvSpPr>
        <p:spPr>
          <a:xfrm>
            <a:off x="6094485" y="3143998"/>
            <a:ext cx="3535652" cy="923330"/>
          </a:xfrm>
          <a:prstGeom prst="rect">
            <a:avLst/>
          </a:prstGeom>
          <a:noFill/>
        </p:spPr>
        <p:txBody>
          <a:bodyPr wrap="square" rtlCol="0">
            <a:spAutoFit/>
          </a:bodyPr>
          <a:lstStyle/>
          <a:p>
            <a:pPr>
              <a:lnSpc>
                <a:spcPct val="150000"/>
              </a:lnSpc>
            </a:pPr>
            <a:r>
              <a:rPr lang="zh-CN" altLang="en-US" b="1" dirty="0">
                <a:solidFill>
                  <a:schemeClr val="bg1"/>
                </a:solidFill>
                <a:latin typeface="Microsoft YaHei" charset="-122"/>
                <a:ea typeface="Microsoft YaHei" charset="-122"/>
                <a:cs typeface="Microsoft YaHei" charset="-122"/>
              </a:rPr>
              <a:t>以思想政治建设为统领，打牢团结奋斗的共同思想政治基础。</a:t>
            </a:r>
            <a:endParaRPr kumimoji="1" lang="zh-CN" altLang="en-US" b="1" dirty="0">
              <a:solidFill>
                <a:schemeClr val="bg1"/>
              </a:solidFill>
              <a:latin typeface="Microsoft YaHei" charset="-122"/>
              <a:ea typeface="Microsoft YaHei" charset="-122"/>
              <a:cs typeface="Microsoft YaHei" charset="-122"/>
            </a:endParaRPr>
          </a:p>
        </p:txBody>
      </p:sp>
      <p:sp>
        <p:nvSpPr>
          <p:cNvPr id="6" name="文本框 5"/>
          <p:cNvSpPr txBox="1"/>
          <p:nvPr/>
        </p:nvSpPr>
        <p:spPr>
          <a:xfrm>
            <a:off x="6094485" y="4193088"/>
            <a:ext cx="3449597" cy="1338828"/>
          </a:xfrm>
          <a:prstGeom prst="rect">
            <a:avLst/>
          </a:prstGeom>
          <a:noFill/>
        </p:spPr>
        <p:txBody>
          <a:bodyPr wrap="square" rtlCol="0">
            <a:spAutoFit/>
          </a:bodyPr>
          <a:lstStyle/>
          <a:p>
            <a:pPr>
              <a:lnSpc>
                <a:spcPct val="150000"/>
              </a:lnSpc>
            </a:pPr>
            <a:r>
              <a:rPr lang="en-US" altLang="zh-CN" b="1" dirty="0">
                <a:solidFill>
                  <a:schemeClr val="bg1"/>
                </a:solidFill>
                <a:latin typeface="Microsoft YaHei" charset="-122"/>
                <a:ea typeface="Microsoft YaHei" charset="-122"/>
                <a:cs typeface="Microsoft YaHei" charset="-122"/>
              </a:rPr>
              <a:t>2017</a:t>
            </a:r>
            <a:r>
              <a:rPr lang="zh-CN" altLang="en-US" b="1" dirty="0">
                <a:solidFill>
                  <a:schemeClr val="bg1"/>
                </a:solidFill>
                <a:latin typeface="Microsoft YaHei" charset="-122"/>
                <a:ea typeface="Microsoft YaHei" charset="-122"/>
                <a:cs typeface="Microsoft YaHei" charset="-122"/>
              </a:rPr>
              <a:t>年坚持把迎接十九大服务是九大学习贯彻十九大精神作为重大政治任务。</a:t>
            </a:r>
            <a:endParaRPr kumimoji="1" lang="zh-CN" altLang="en-US" b="1" dirty="0">
              <a:solidFill>
                <a:schemeClr val="bg1"/>
              </a:solidFill>
              <a:latin typeface="Microsoft YaHei" charset="-122"/>
              <a:ea typeface="Microsoft YaHei" charset="-122"/>
              <a:cs typeface="Microsoft YaHei"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28293" y="3143998"/>
            <a:ext cx="3631305" cy="2422052"/>
          </a:xfrm>
          <a:prstGeom prst="rect">
            <a:avLst/>
          </a:prstGeom>
        </p:spPr>
      </p:pic>
    </p:spTree>
    <p:extLst>
      <p:ext uri="{BB962C8B-B14F-4D97-AF65-F5344CB8AC3E}">
        <p14:creationId xmlns:p14="http://schemas.microsoft.com/office/powerpoint/2010/main" val="33751970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3" name="矩形 2"/>
          <p:cNvSpPr/>
          <p:nvPr/>
        </p:nvSpPr>
        <p:spPr>
          <a:xfrm>
            <a:off x="2328294" y="1747777"/>
            <a:ext cx="8065772" cy="1064871"/>
          </a:xfrm>
          <a:prstGeom prst="rect">
            <a:avLst/>
          </a:prstGeom>
          <a:solidFill>
            <a:srgbClr val="FBF17A"/>
          </a:solidFill>
          <a:ln w="25400" cap="flat" cmpd="sng" algn="ctr">
            <a:noFill/>
            <a:prstDash val="solid"/>
          </a:ln>
          <a:effectLst/>
        </p:spPr>
        <p:txBody>
          <a:bodyPr rtlCol="0" anchor="ctr"/>
          <a:lstStyle/>
          <a:p>
            <a:pPr marL="342900" indent="-342900">
              <a:buFont typeface="Wingdings" charset="2"/>
              <a:buChar char="u"/>
            </a:pPr>
            <a:r>
              <a:rPr lang="zh-CN" altLang="en-US" sz="2400" b="1" dirty="0">
                <a:solidFill>
                  <a:srgbClr val="C00000"/>
                </a:solidFill>
                <a:latin typeface="Microsoft YaHei" charset="-122"/>
                <a:ea typeface="Microsoft YaHei" charset="-122"/>
                <a:cs typeface="Microsoft YaHei" charset="-122"/>
              </a:rPr>
              <a:t>聚焦党和国家中心任务，围绕统筹推进五位一体总体布局和协调推进四个全面战略布局协商议政。</a:t>
            </a:r>
            <a:endParaRPr kumimoji="1" lang="zh-CN" altLang="en-US" sz="2400" b="1" dirty="0">
              <a:solidFill>
                <a:srgbClr val="C00000"/>
              </a:solidFill>
              <a:latin typeface="Microsoft YaHei" charset="-122"/>
              <a:ea typeface="Microsoft YaHei" charset="-122"/>
              <a:cs typeface="Microsoft YaHei" charset="-122"/>
            </a:endParaRPr>
          </a:p>
        </p:txBody>
      </p:sp>
      <p:sp>
        <p:nvSpPr>
          <p:cNvPr id="9" name="矩形 8"/>
          <p:cNvSpPr/>
          <p:nvPr/>
        </p:nvSpPr>
        <p:spPr>
          <a:xfrm>
            <a:off x="2235361" y="3227777"/>
            <a:ext cx="8629651" cy="507831"/>
          </a:xfrm>
          <a:prstGeom prst="rect">
            <a:avLst/>
          </a:prstGeom>
        </p:spPr>
        <p:txBody>
          <a:bodyPr wrap="square">
            <a:spAutoFit/>
          </a:bodyPr>
          <a:lstStyle/>
          <a:p>
            <a:pPr>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cs typeface="+mn-ea"/>
                <a:sym typeface="+mn-lt"/>
              </a:rPr>
              <a:t>1</a:t>
            </a:r>
            <a:r>
              <a:rPr lang="zh-CN" altLang="en-US" sz="18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Microsoft YaHei" charset="-122"/>
                <a:ea typeface="Microsoft YaHei" charset="-122"/>
                <a:cs typeface="Microsoft YaHei" charset="-122"/>
              </a:rPr>
              <a:t>就是三五规划制定，用三个月时间密集开展</a:t>
            </a:r>
            <a:r>
              <a:rPr lang="en-US" altLang="zh-CN" b="1" dirty="0">
                <a:solidFill>
                  <a:schemeClr val="bg1"/>
                </a:solidFill>
                <a:latin typeface="Microsoft YaHei" charset="-122"/>
                <a:ea typeface="Microsoft YaHei" charset="-122"/>
                <a:cs typeface="Microsoft YaHei" charset="-122"/>
              </a:rPr>
              <a:t>56</a:t>
            </a:r>
            <a:r>
              <a:rPr lang="zh-CN" altLang="en-US" b="1" dirty="0">
                <a:solidFill>
                  <a:schemeClr val="bg1"/>
                </a:solidFill>
                <a:latin typeface="Microsoft YaHei" charset="-122"/>
                <a:ea typeface="Microsoft YaHei" charset="-122"/>
                <a:cs typeface="Microsoft YaHei" charset="-122"/>
              </a:rPr>
              <a:t>次议政活动。  </a:t>
            </a:r>
          </a:p>
        </p:txBody>
      </p:sp>
      <p:sp>
        <p:nvSpPr>
          <p:cNvPr id="27" name="矩形 26"/>
          <p:cNvSpPr/>
          <p:nvPr/>
        </p:nvSpPr>
        <p:spPr>
          <a:xfrm>
            <a:off x="2235361" y="3896821"/>
            <a:ext cx="8629651" cy="507831"/>
          </a:xfrm>
          <a:prstGeom prst="rect">
            <a:avLst/>
          </a:prstGeom>
        </p:spPr>
        <p:txBody>
          <a:bodyPr wrap="square">
            <a:spAutoFit/>
          </a:bodyPr>
          <a:lstStyle/>
          <a:p>
            <a:pPr>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cs typeface="+mn-ea"/>
                <a:sym typeface="+mn-lt"/>
              </a:rPr>
              <a:t>2</a:t>
            </a:r>
            <a:r>
              <a:rPr lang="zh-CN" altLang="en-US" sz="18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Microsoft YaHei" charset="-122"/>
                <a:ea typeface="Microsoft YaHei" charset="-122"/>
                <a:cs typeface="Microsoft YaHei" charset="-122"/>
              </a:rPr>
              <a:t>生化共给侧结构性改革，分八次深入</a:t>
            </a:r>
            <a:r>
              <a:rPr lang="en-US" altLang="zh-CN" b="1" dirty="0">
                <a:solidFill>
                  <a:schemeClr val="bg1"/>
                </a:solidFill>
                <a:latin typeface="Microsoft YaHei" charset="-122"/>
                <a:ea typeface="Microsoft YaHei" charset="-122"/>
                <a:cs typeface="Microsoft YaHei" charset="-122"/>
              </a:rPr>
              <a:t>13</a:t>
            </a:r>
            <a:r>
              <a:rPr lang="zh-CN" altLang="en-US" b="1" dirty="0">
                <a:solidFill>
                  <a:schemeClr val="bg1"/>
                </a:solidFill>
                <a:latin typeface="Microsoft YaHei" charset="-122"/>
                <a:ea typeface="Microsoft YaHei" charset="-122"/>
                <a:cs typeface="Microsoft YaHei" charset="-122"/>
              </a:rPr>
              <a:t>个省区调研。</a:t>
            </a:r>
          </a:p>
        </p:txBody>
      </p:sp>
      <p:sp>
        <p:nvSpPr>
          <p:cNvPr id="28" name="矩形 27"/>
          <p:cNvSpPr/>
          <p:nvPr/>
        </p:nvSpPr>
        <p:spPr>
          <a:xfrm>
            <a:off x="2235361" y="4617603"/>
            <a:ext cx="8629651" cy="461665"/>
          </a:xfrm>
          <a:prstGeom prst="rect">
            <a:avLst/>
          </a:prstGeom>
        </p:spPr>
        <p:txBody>
          <a:bodyPr wrap="square">
            <a:spAutoFit/>
          </a:bodyPr>
          <a:lstStyle/>
          <a:p>
            <a:pPr>
              <a:lnSpc>
                <a:spcPct val="150000"/>
              </a:lnSpc>
            </a:pPr>
            <a:r>
              <a:rPr lang="en-US" altLang="zh-CN" sz="1600" b="1" dirty="0">
                <a:solidFill>
                  <a:schemeClr val="bg1"/>
                </a:solidFill>
                <a:latin typeface="Microsoft YaHei" charset="-122"/>
                <a:ea typeface="Microsoft YaHei" charset="-122"/>
                <a:cs typeface="Microsoft YaHei" charset="-122"/>
              </a:rPr>
              <a:t>3</a:t>
            </a:r>
            <a:r>
              <a:rPr lang="zh-CN" altLang="en-US" sz="1600" b="1" dirty="0">
                <a:solidFill>
                  <a:schemeClr val="bg1"/>
                </a:solidFill>
                <a:latin typeface="Microsoft YaHei" charset="-122"/>
                <a:ea typeface="Microsoft YaHei" charset="-122"/>
                <a:cs typeface="Microsoft YaHei" charset="-122"/>
              </a:rPr>
              <a:t>、坚持支持改革，服务政策改革，共开展</a:t>
            </a:r>
            <a:r>
              <a:rPr lang="en-US" altLang="zh-CN" sz="1600" b="1" dirty="0">
                <a:solidFill>
                  <a:schemeClr val="bg1"/>
                </a:solidFill>
                <a:latin typeface="Microsoft YaHei" charset="-122"/>
                <a:ea typeface="Microsoft YaHei" charset="-122"/>
                <a:cs typeface="Microsoft YaHei" charset="-122"/>
              </a:rPr>
              <a:t>185</a:t>
            </a:r>
            <a:r>
              <a:rPr lang="zh-CN" altLang="en-US" sz="1600" b="1" dirty="0">
                <a:solidFill>
                  <a:schemeClr val="bg1"/>
                </a:solidFill>
                <a:latin typeface="Microsoft YaHei" charset="-122"/>
                <a:ea typeface="Microsoft YaHei" charset="-122"/>
                <a:cs typeface="Microsoft YaHei" charset="-122"/>
              </a:rPr>
              <a:t>次视察调研和协商议政活动报告</a:t>
            </a:r>
            <a:r>
              <a:rPr lang="en-US" altLang="zh-CN" sz="1600" b="1" dirty="0">
                <a:solidFill>
                  <a:schemeClr val="bg1"/>
                </a:solidFill>
                <a:latin typeface="Microsoft YaHei" charset="-122"/>
                <a:ea typeface="Microsoft YaHei" charset="-122"/>
                <a:cs typeface="Microsoft YaHei" charset="-122"/>
              </a:rPr>
              <a:t>74</a:t>
            </a:r>
            <a:r>
              <a:rPr lang="zh-CN" altLang="en-US" sz="1600" b="1" dirty="0">
                <a:solidFill>
                  <a:schemeClr val="bg1"/>
                </a:solidFill>
                <a:latin typeface="Microsoft YaHei" charset="-122"/>
                <a:ea typeface="Microsoft YaHei" charset="-122"/>
                <a:cs typeface="Microsoft YaHei" charset="-122"/>
              </a:rPr>
              <a:t>分专题报告。</a:t>
            </a:r>
          </a:p>
        </p:txBody>
      </p:sp>
      <p:sp>
        <p:nvSpPr>
          <p:cNvPr id="29" name="矩形 28"/>
          <p:cNvSpPr/>
          <p:nvPr/>
        </p:nvSpPr>
        <p:spPr>
          <a:xfrm>
            <a:off x="2235361" y="5197338"/>
            <a:ext cx="8629651" cy="507831"/>
          </a:xfrm>
          <a:prstGeom prst="rect">
            <a:avLst/>
          </a:prstGeom>
        </p:spPr>
        <p:txBody>
          <a:bodyPr wrap="square">
            <a:spAutoFit/>
          </a:bodyPr>
          <a:lstStyle/>
          <a:p>
            <a:pPr>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cs typeface="+mn-ea"/>
                <a:sym typeface="+mn-lt"/>
              </a:rPr>
              <a:t>4</a:t>
            </a:r>
            <a:r>
              <a:rPr lang="zh-CN" altLang="en-US" sz="18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Microsoft YaHei" charset="-122"/>
                <a:ea typeface="Microsoft YaHei" charset="-122"/>
                <a:cs typeface="Microsoft YaHei" charset="-122"/>
              </a:rPr>
              <a:t>配合跟进。全面从严治党战略部署贯彻落实。  </a:t>
            </a:r>
          </a:p>
        </p:txBody>
      </p:sp>
    </p:spTree>
    <p:extLst>
      <p:ext uri="{BB962C8B-B14F-4D97-AF65-F5344CB8AC3E}">
        <p14:creationId xmlns:p14="http://schemas.microsoft.com/office/powerpoint/2010/main" val="2932770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3" name="矩形 2"/>
          <p:cNvSpPr/>
          <p:nvPr/>
        </p:nvSpPr>
        <p:spPr>
          <a:xfrm>
            <a:off x="2328294" y="1747777"/>
            <a:ext cx="8065772" cy="1064871"/>
          </a:xfrm>
          <a:prstGeom prst="rect">
            <a:avLst/>
          </a:prstGeom>
          <a:solidFill>
            <a:srgbClr val="FBF17A"/>
          </a:solidFill>
          <a:ln w="25400" cap="flat" cmpd="sng" algn="ctr">
            <a:noFill/>
            <a:prstDash val="solid"/>
          </a:ln>
          <a:effectLst/>
        </p:spPr>
        <p:txBody>
          <a:bodyPr rtlCol="0" anchor="ctr"/>
          <a:lstStyle/>
          <a:p>
            <a:pPr marL="342900" indent="-342900">
              <a:buFont typeface="Wingdings" charset="2"/>
              <a:buChar char="u"/>
            </a:pPr>
            <a:r>
              <a:rPr lang="zh-CN" altLang="en-US" sz="2400" b="1" dirty="0">
                <a:solidFill>
                  <a:srgbClr val="C00000"/>
                </a:solidFill>
                <a:latin typeface="Microsoft YaHei" charset="-122"/>
                <a:ea typeface="Microsoft YaHei" charset="-122"/>
                <a:cs typeface="Microsoft YaHei" charset="-122"/>
              </a:rPr>
              <a:t>加强和改进民主监督工作，推进党和国家重大方针政策和重要决策部灌实落实。</a:t>
            </a:r>
            <a:endParaRPr kumimoji="1" lang="zh-CN" altLang="en-US" sz="2400" b="1" dirty="0">
              <a:solidFill>
                <a:srgbClr val="C00000"/>
              </a:solidFill>
              <a:latin typeface="Microsoft YaHei" charset="-122"/>
              <a:ea typeface="Microsoft YaHei" charset="-122"/>
              <a:cs typeface="Microsoft YaHei" charset="-122"/>
            </a:endParaRPr>
          </a:p>
        </p:txBody>
      </p:sp>
      <p:sp>
        <p:nvSpPr>
          <p:cNvPr id="4" name="TextBox 25"/>
          <p:cNvSpPr txBox="1"/>
          <p:nvPr/>
        </p:nvSpPr>
        <p:spPr>
          <a:xfrm>
            <a:off x="2037528" y="3032567"/>
            <a:ext cx="8356538" cy="2338771"/>
          </a:xfrm>
          <a:prstGeom prst="rect">
            <a:avLst/>
          </a:prstGeom>
          <a:noFill/>
        </p:spPr>
        <p:txBody>
          <a:bodyPr wrap="square" lIns="121592" tIns="60796" rIns="121592" bIns="60796">
            <a:spAutoFit/>
          </a:bodyPr>
          <a:lstStyle/>
          <a:p>
            <a:pPr marL="457200" indent="-457200" algn="just" eaLnBrk="0" hangingPunct="0">
              <a:lnSpc>
                <a:spcPct val="150000"/>
              </a:lnSpc>
              <a:buFont typeface="Wingdings" charset="2"/>
              <a:buChar char="ü"/>
            </a:pPr>
            <a:r>
              <a:rPr lang="zh-CN" altLang="en-US" sz="2400" b="1" dirty="0">
                <a:solidFill>
                  <a:schemeClr val="bg1"/>
                </a:solidFill>
                <a:latin typeface="Microsoft YaHei" charset="-122"/>
                <a:ea typeface="Microsoft YaHei" charset="-122"/>
                <a:cs typeface="Microsoft YaHei" charset="-122"/>
              </a:rPr>
              <a:t>是研究人的监督性议题除年增加。有</a:t>
            </a:r>
            <a:r>
              <a:rPr lang="en-US" altLang="zh-CN" sz="2400" b="1" dirty="0">
                <a:solidFill>
                  <a:schemeClr val="bg1"/>
                </a:solidFill>
                <a:latin typeface="Microsoft YaHei" charset="-122"/>
                <a:ea typeface="Microsoft YaHei" charset="-122"/>
                <a:cs typeface="Microsoft YaHei" charset="-122"/>
              </a:rPr>
              <a:t>2015</a:t>
            </a:r>
            <a:r>
              <a:rPr lang="zh-CN" altLang="en-US" sz="2400" b="1" dirty="0">
                <a:solidFill>
                  <a:schemeClr val="bg1"/>
                </a:solidFill>
                <a:latin typeface="Microsoft YaHei" charset="-122"/>
                <a:ea typeface="Microsoft YaHei" charset="-122"/>
                <a:cs typeface="Microsoft YaHei" charset="-122"/>
              </a:rPr>
              <a:t>年的</a:t>
            </a:r>
            <a:r>
              <a:rPr lang="en-US" altLang="zh-CN" sz="2400" b="1" dirty="0">
                <a:solidFill>
                  <a:schemeClr val="bg1"/>
                </a:solidFill>
                <a:latin typeface="Microsoft YaHei" charset="-122"/>
                <a:ea typeface="Microsoft YaHei" charset="-122"/>
                <a:cs typeface="Microsoft YaHei" charset="-122"/>
              </a:rPr>
              <a:t>12</a:t>
            </a:r>
            <a:r>
              <a:rPr lang="zh-CN" altLang="en-US" sz="2400" b="1" dirty="0">
                <a:solidFill>
                  <a:schemeClr val="bg1"/>
                </a:solidFill>
                <a:latin typeface="Microsoft YaHei" charset="-122"/>
                <a:ea typeface="Microsoft YaHei" charset="-122"/>
                <a:cs typeface="Microsoft YaHei" charset="-122"/>
              </a:rPr>
              <a:t>箱在</a:t>
            </a:r>
            <a:r>
              <a:rPr lang="en-US" altLang="zh-CN" sz="2400" b="1" dirty="0">
                <a:solidFill>
                  <a:schemeClr val="bg1"/>
                </a:solidFill>
                <a:latin typeface="Microsoft YaHei" charset="-122"/>
                <a:ea typeface="Microsoft YaHei" charset="-122"/>
                <a:cs typeface="Microsoft YaHei" charset="-122"/>
              </a:rPr>
              <a:t>11%</a:t>
            </a:r>
            <a:r>
              <a:rPr lang="zh-CN" altLang="en-US" sz="2400" b="1" dirty="0">
                <a:solidFill>
                  <a:schemeClr val="bg1"/>
                </a:solidFill>
                <a:latin typeface="Microsoft YaHei" charset="-122"/>
                <a:ea typeface="Microsoft YaHei" charset="-122"/>
                <a:cs typeface="Microsoft YaHei" charset="-122"/>
              </a:rPr>
              <a:t>发展到</a:t>
            </a:r>
            <a:r>
              <a:rPr lang="en-US" altLang="zh-CN" sz="2400" b="1" dirty="0">
                <a:solidFill>
                  <a:schemeClr val="bg1"/>
                </a:solidFill>
                <a:latin typeface="Microsoft YaHei" charset="-122"/>
                <a:ea typeface="Microsoft YaHei" charset="-122"/>
                <a:cs typeface="Microsoft YaHei" charset="-122"/>
              </a:rPr>
              <a:t>2017</a:t>
            </a:r>
            <a:r>
              <a:rPr lang="zh-CN" altLang="en-US" sz="2400" b="1" dirty="0">
                <a:solidFill>
                  <a:schemeClr val="bg1"/>
                </a:solidFill>
                <a:latin typeface="Microsoft YaHei" charset="-122"/>
                <a:ea typeface="Microsoft YaHei" charset="-122"/>
                <a:cs typeface="Microsoft YaHei" charset="-122"/>
              </a:rPr>
              <a:t>年的</a:t>
            </a:r>
            <a:r>
              <a:rPr lang="en-US" altLang="zh-CN" sz="2400" b="1" dirty="0">
                <a:solidFill>
                  <a:schemeClr val="bg1"/>
                </a:solidFill>
                <a:latin typeface="Microsoft YaHei" charset="-122"/>
                <a:ea typeface="Microsoft YaHei" charset="-122"/>
                <a:cs typeface="Microsoft YaHei" charset="-122"/>
              </a:rPr>
              <a:t>20</a:t>
            </a:r>
            <a:r>
              <a:rPr lang="zh-CN" altLang="en-US" sz="2400" b="1" dirty="0">
                <a:solidFill>
                  <a:schemeClr val="bg1"/>
                </a:solidFill>
                <a:latin typeface="Microsoft YaHei" charset="-122"/>
                <a:ea typeface="Microsoft YaHei" charset="-122"/>
                <a:cs typeface="Microsoft YaHei" charset="-122"/>
              </a:rPr>
              <a:t>项，占</a:t>
            </a:r>
            <a:r>
              <a:rPr lang="en-US" altLang="zh-CN" sz="2400" b="1" dirty="0">
                <a:solidFill>
                  <a:schemeClr val="bg1"/>
                </a:solidFill>
                <a:latin typeface="Microsoft YaHei" charset="-122"/>
                <a:ea typeface="Microsoft YaHei" charset="-122"/>
                <a:cs typeface="Microsoft YaHei" charset="-122"/>
              </a:rPr>
              <a:t>28%</a:t>
            </a:r>
            <a:r>
              <a:rPr lang="zh-CN" altLang="en-US" sz="2400" b="1" dirty="0">
                <a:solidFill>
                  <a:schemeClr val="bg1"/>
                </a:solidFill>
                <a:latin typeface="Microsoft YaHei" charset="-122"/>
                <a:ea typeface="Microsoft YaHei" charset="-122"/>
                <a:cs typeface="Microsoft YaHei" charset="-122"/>
              </a:rPr>
              <a:t>。</a:t>
            </a:r>
            <a:endParaRPr lang="en-US" altLang="zh-CN" sz="2400" b="1" dirty="0">
              <a:solidFill>
                <a:schemeClr val="bg1"/>
              </a:solidFill>
              <a:latin typeface="Microsoft YaHei" charset="-122"/>
              <a:ea typeface="Microsoft YaHei" charset="-122"/>
              <a:cs typeface="Microsoft YaHei" charset="-122"/>
            </a:endParaRPr>
          </a:p>
          <a:p>
            <a:pPr marL="457200" indent="-457200" algn="just" eaLnBrk="0" hangingPunct="0">
              <a:lnSpc>
                <a:spcPct val="150000"/>
              </a:lnSpc>
              <a:buFont typeface="Wingdings" charset="2"/>
              <a:buChar char="ü"/>
            </a:pPr>
            <a:r>
              <a:rPr lang="zh-CN" altLang="en-US" sz="2400" b="1" dirty="0">
                <a:solidFill>
                  <a:schemeClr val="bg1"/>
                </a:solidFill>
                <a:latin typeface="Microsoft YaHei" charset="-122"/>
                <a:ea typeface="Microsoft YaHei" charset="-122"/>
                <a:cs typeface="Microsoft YaHei" charset="-122"/>
                <a:sym typeface="微软雅黑" panose="020B0503020204020204" charset="-122"/>
              </a:rPr>
              <a:t>年年聚焦精准扶贫，精准脱贫相关市场调研，涉及</a:t>
            </a:r>
            <a:r>
              <a:rPr lang="en-US" altLang="zh-CN" sz="2400" b="1" dirty="0">
                <a:solidFill>
                  <a:schemeClr val="bg1"/>
                </a:solidFill>
                <a:latin typeface="Microsoft YaHei" charset="-122"/>
                <a:ea typeface="Microsoft YaHei" charset="-122"/>
                <a:cs typeface="Microsoft YaHei" charset="-122"/>
                <a:sym typeface="微软雅黑" panose="020B0503020204020204" charset="-122"/>
              </a:rPr>
              <a:t>17</a:t>
            </a:r>
            <a:r>
              <a:rPr lang="zh-CN" altLang="en-US" sz="2400" b="1" dirty="0">
                <a:solidFill>
                  <a:schemeClr val="bg1"/>
                </a:solidFill>
                <a:latin typeface="Microsoft YaHei" charset="-122"/>
                <a:ea typeface="Microsoft YaHei" charset="-122"/>
                <a:cs typeface="Microsoft YaHei" charset="-122"/>
                <a:sym typeface="微软雅黑" panose="020B0503020204020204" charset="-122"/>
              </a:rPr>
              <a:t>个省市区。</a:t>
            </a:r>
            <a:endParaRPr sz="2400" b="1" dirty="0">
              <a:solidFill>
                <a:schemeClr val="bg1"/>
              </a:solidFill>
              <a:latin typeface="Microsoft YaHei" charset="-122"/>
              <a:ea typeface="Microsoft YaHei" charset="-122"/>
              <a:cs typeface="Microsoft YaHei" charset="-122"/>
              <a:sym typeface="微软雅黑" panose="020B0503020204020204" charset="-122"/>
            </a:endParaRPr>
          </a:p>
        </p:txBody>
      </p:sp>
    </p:spTree>
    <p:extLst>
      <p:ext uri="{BB962C8B-B14F-4D97-AF65-F5344CB8AC3E}">
        <p14:creationId xmlns:p14="http://schemas.microsoft.com/office/powerpoint/2010/main" val="34518403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2000"/>
                                  </p:stCondLst>
                                  <p:iterate type="lt">
                                    <p:tmPct val="10000"/>
                                  </p:iterate>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3" name="矩形 2"/>
          <p:cNvSpPr/>
          <p:nvPr/>
        </p:nvSpPr>
        <p:spPr>
          <a:xfrm>
            <a:off x="2328294" y="1747777"/>
            <a:ext cx="8065772" cy="1064871"/>
          </a:xfrm>
          <a:prstGeom prst="rect">
            <a:avLst/>
          </a:prstGeom>
          <a:solidFill>
            <a:srgbClr val="FBF17A"/>
          </a:solidFill>
          <a:ln w="25400" cap="flat" cmpd="sng" algn="ctr">
            <a:noFill/>
            <a:prstDash val="solid"/>
          </a:ln>
          <a:effectLst/>
        </p:spPr>
        <p:txBody>
          <a:bodyPr rtlCol="0" anchor="ctr"/>
          <a:lstStyle/>
          <a:p>
            <a:pPr marL="342900" indent="-342900">
              <a:buFont typeface="Wingdings" charset="2"/>
              <a:buChar char="u"/>
            </a:pPr>
            <a:r>
              <a:rPr lang="zh-CN" altLang="en-US" sz="2400" b="1" dirty="0">
                <a:solidFill>
                  <a:srgbClr val="C00000"/>
                </a:solidFill>
                <a:latin typeface="Microsoft YaHei" charset="-122"/>
                <a:ea typeface="Microsoft YaHei" charset="-122"/>
                <a:cs typeface="Microsoft YaHei" charset="-122"/>
              </a:rPr>
              <a:t>庆祝发挥统一战线组织作用，做好凝聚力工作。</a:t>
            </a:r>
            <a:endParaRPr kumimoji="1" lang="zh-CN" altLang="en-US" sz="2400" b="1" dirty="0">
              <a:solidFill>
                <a:srgbClr val="C00000"/>
              </a:solidFill>
              <a:latin typeface="Microsoft YaHei" charset="-122"/>
              <a:ea typeface="Microsoft YaHei" charset="-122"/>
              <a:cs typeface="Microsoft YaHei" charset="-122"/>
            </a:endParaRPr>
          </a:p>
        </p:txBody>
      </p:sp>
      <p:sp>
        <p:nvSpPr>
          <p:cNvPr id="4" name="圆角矩形 3"/>
          <p:cNvSpPr>
            <a:spLocks noChangeArrowheads="1"/>
          </p:cNvSpPr>
          <p:nvPr/>
        </p:nvSpPr>
        <p:spPr bwMode="auto">
          <a:xfrm>
            <a:off x="2328294" y="3011020"/>
            <a:ext cx="8466949" cy="777565"/>
          </a:xfrm>
          <a:prstGeom prst="roundRect">
            <a:avLst>
              <a:gd name="adj" fmla="val 16667"/>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solidFill>
                <a:schemeClr val="bg1"/>
              </a:solidFill>
              <a:latin typeface="Arial" charset="0"/>
              <a:ea typeface="微软雅黑" charset="-122"/>
              <a:sym typeface="Arial" charset="0"/>
            </a:endParaRPr>
          </a:p>
        </p:txBody>
      </p:sp>
      <p:sp>
        <p:nvSpPr>
          <p:cNvPr id="5" name="圆角矩形 4"/>
          <p:cNvSpPr>
            <a:spLocks noChangeArrowheads="1"/>
          </p:cNvSpPr>
          <p:nvPr/>
        </p:nvSpPr>
        <p:spPr bwMode="auto">
          <a:xfrm>
            <a:off x="2328294" y="5145931"/>
            <a:ext cx="8466949" cy="776563"/>
          </a:xfrm>
          <a:prstGeom prst="roundRect">
            <a:avLst>
              <a:gd name="adj" fmla="val 16667"/>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solidFill>
                <a:schemeClr val="bg1"/>
              </a:solidFill>
              <a:latin typeface="Arial" charset="0"/>
              <a:ea typeface="微软雅黑" charset="-122"/>
              <a:sym typeface="Arial" charset="0"/>
            </a:endParaRPr>
          </a:p>
        </p:txBody>
      </p:sp>
      <p:sp>
        <p:nvSpPr>
          <p:cNvPr id="6" name="文本框 5"/>
          <p:cNvSpPr txBox="1">
            <a:spLocks noChangeArrowheads="1"/>
          </p:cNvSpPr>
          <p:nvPr/>
        </p:nvSpPr>
        <p:spPr bwMode="auto">
          <a:xfrm>
            <a:off x="2556895" y="3075952"/>
            <a:ext cx="80258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00000"/>
              </a:lnSpc>
              <a:spcBef>
                <a:spcPct val="0"/>
              </a:spcBef>
              <a:buNone/>
            </a:pPr>
            <a:r>
              <a:rPr lang="zh-CN" altLang="en-US" sz="1800" b="1" dirty="0">
                <a:solidFill>
                  <a:schemeClr val="bg1"/>
                </a:solidFill>
                <a:latin typeface="Microsoft YaHei" charset="-122"/>
                <a:ea typeface="Microsoft YaHei" charset="-122"/>
                <a:cs typeface="Microsoft YaHei" charset="-122"/>
                <a:sym typeface="Arial" charset="0"/>
              </a:rPr>
              <a:t>庆祝</a:t>
            </a:r>
            <a:r>
              <a:rPr lang="zh-CN" altLang="en-US" sz="1800" b="1" dirty="0">
                <a:solidFill>
                  <a:schemeClr val="bg1"/>
                </a:solidFill>
                <a:latin typeface="Arial" charset="0"/>
                <a:ea typeface="微软雅黑" charset="-122"/>
                <a:sym typeface="Arial" charset="0"/>
              </a:rPr>
              <a:t>西藏自治区成立</a:t>
            </a:r>
            <a:r>
              <a:rPr lang="en-US" altLang="zh-CN" sz="1800" b="1" dirty="0">
                <a:solidFill>
                  <a:schemeClr val="bg1"/>
                </a:solidFill>
                <a:latin typeface="Arial" charset="0"/>
                <a:ea typeface="微软雅黑" charset="-122"/>
                <a:sym typeface="Arial" charset="0"/>
              </a:rPr>
              <a:t>50</a:t>
            </a:r>
            <a:r>
              <a:rPr lang="zh-CN" altLang="en-US" sz="1800" b="1" dirty="0">
                <a:solidFill>
                  <a:schemeClr val="bg1"/>
                </a:solidFill>
                <a:latin typeface="Arial" charset="0"/>
                <a:ea typeface="微软雅黑" charset="-122"/>
                <a:sym typeface="Arial" charset="0"/>
              </a:rPr>
              <a:t>周年，新疆维吾尔自治区成立</a:t>
            </a:r>
            <a:r>
              <a:rPr lang="en-US" altLang="zh-CN" sz="1800" b="1" dirty="0">
                <a:solidFill>
                  <a:schemeClr val="bg1"/>
                </a:solidFill>
                <a:latin typeface="Arial" charset="0"/>
                <a:ea typeface="微软雅黑" charset="-122"/>
                <a:sym typeface="Arial" charset="0"/>
              </a:rPr>
              <a:t>60</a:t>
            </a:r>
            <a:r>
              <a:rPr lang="zh-CN" altLang="en-US" sz="1800" b="1" dirty="0">
                <a:solidFill>
                  <a:schemeClr val="bg1"/>
                </a:solidFill>
                <a:latin typeface="Arial" charset="0"/>
                <a:ea typeface="微软雅黑" charset="-122"/>
                <a:sym typeface="Arial" charset="0"/>
              </a:rPr>
              <a:t>周年，内蒙古自治区成立</a:t>
            </a:r>
            <a:r>
              <a:rPr lang="en-US" altLang="zh-CN" sz="1800" b="1" dirty="0">
                <a:solidFill>
                  <a:schemeClr val="bg1"/>
                </a:solidFill>
                <a:latin typeface="Arial" charset="0"/>
                <a:ea typeface="微软雅黑" charset="-122"/>
                <a:sym typeface="Arial" charset="0"/>
              </a:rPr>
              <a:t>70</a:t>
            </a:r>
            <a:r>
              <a:rPr lang="zh-CN" altLang="en-US" sz="1800" b="1" dirty="0">
                <a:solidFill>
                  <a:schemeClr val="bg1"/>
                </a:solidFill>
                <a:latin typeface="Arial" charset="0"/>
                <a:ea typeface="微软雅黑" charset="-122"/>
                <a:sym typeface="Arial" charset="0"/>
              </a:rPr>
              <a:t>周年等活动。</a:t>
            </a:r>
          </a:p>
        </p:txBody>
      </p:sp>
      <p:sp>
        <p:nvSpPr>
          <p:cNvPr id="7" name="文本框 6"/>
          <p:cNvSpPr txBox="1">
            <a:spLocks noChangeArrowheads="1"/>
          </p:cNvSpPr>
          <p:nvPr/>
        </p:nvSpPr>
        <p:spPr bwMode="auto">
          <a:xfrm>
            <a:off x="2556895" y="4205648"/>
            <a:ext cx="5676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00000"/>
              </a:lnSpc>
              <a:spcBef>
                <a:spcPct val="0"/>
              </a:spcBef>
              <a:buNone/>
            </a:pPr>
            <a:r>
              <a:rPr lang="zh-CN" altLang="en-US" b="1" dirty="0">
                <a:solidFill>
                  <a:schemeClr val="bg1"/>
                </a:solidFill>
                <a:latin typeface="Microsoft YaHei" charset="-122"/>
                <a:ea typeface="Microsoft YaHei" charset="-122"/>
                <a:cs typeface="Microsoft YaHei" charset="-122"/>
                <a:sym typeface="Arial" charset="0"/>
              </a:rPr>
              <a:t>庆祝香港回归祖国</a:t>
            </a:r>
            <a:r>
              <a:rPr lang="en-US" altLang="zh-CN" b="1" dirty="0">
                <a:solidFill>
                  <a:schemeClr val="bg1"/>
                </a:solidFill>
                <a:latin typeface="Microsoft YaHei" charset="-122"/>
                <a:ea typeface="Microsoft YaHei" charset="-122"/>
                <a:cs typeface="Microsoft YaHei" charset="-122"/>
                <a:sym typeface="Arial" charset="0"/>
              </a:rPr>
              <a:t>20</a:t>
            </a:r>
            <a:r>
              <a:rPr lang="zh-CN" altLang="en-US" b="1" dirty="0">
                <a:solidFill>
                  <a:schemeClr val="bg1"/>
                </a:solidFill>
                <a:latin typeface="Microsoft YaHei" charset="-122"/>
                <a:ea typeface="Microsoft YaHei" charset="-122"/>
                <a:cs typeface="Microsoft YaHei" charset="-122"/>
                <a:sym typeface="Arial" charset="0"/>
              </a:rPr>
              <a:t>周年活动。</a:t>
            </a:r>
          </a:p>
        </p:txBody>
      </p:sp>
      <p:sp>
        <p:nvSpPr>
          <p:cNvPr id="8" name="文本框 7"/>
          <p:cNvSpPr txBox="1">
            <a:spLocks noChangeArrowheads="1"/>
          </p:cNvSpPr>
          <p:nvPr/>
        </p:nvSpPr>
        <p:spPr bwMode="auto">
          <a:xfrm>
            <a:off x="2556895" y="5272602"/>
            <a:ext cx="80258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00000"/>
              </a:lnSpc>
              <a:spcBef>
                <a:spcPct val="0"/>
              </a:spcBef>
              <a:buNone/>
            </a:pPr>
            <a:r>
              <a:rPr lang="zh-CN" altLang="en-US" b="1" dirty="0">
                <a:solidFill>
                  <a:schemeClr val="bg1"/>
                </a:solidFill>
                <a:latin typeface="Microsoft YaHei" charset="-122"/>
                <a:ea typeface="Microsoft YaHei" charset="-122"/>
                <a:cs typeface="Microsoft YaHei" charset="-122"/>
                <a:sym typeface="Arial" charset="0"/>
              </a:rPr>
              <a:t>举办纪念孙中山先生诞辰</a:t>
            </a:r>
            <a:r>
              <a:rPr lang="en-US" altLang="zh-CN" b="1" dirty="0">
                <a:solidFill>
                  <a:schemeClr val="bg1"/>
                </a:solidFill>
                <a:latin typeface="Microsoft YaHei" charset="-122"/>
                <a:ea typeface="Microsoft YaHei" charset="-122"/>
                <a:cs typeface="Microsoft YaHei" charset="-122"/>
                <a:sym typeface="Arial" charset="0"/>
              </a:rPr>
              <a:t>150</a:t>
            </a:r>
            <a:r>
              <a:rPr lang="zh-CN" altLang="en-US" b="1" dirty="0">
                <a:solidFill>
                  <a:schemeClr val="bg1"/>
                </a:solidFill>
                <a:latin typeface="Microsoft YaHei" charset="-122"/>
                <a:ea typeface="Microsoft YaHei" charset="-122"/>
                <a:cs typeface="Microsoft YaHei" charset="-122"/>
                <a:sym typeface="Arial" charset="0"/>
              </a:rPr>
              <a:t>年，大会及系列活动。</a:t>
            </a:r>
          </a:p>
        </p:txBody>
      </p:sp>
      <p:sp>
        <p:nvSpPr>
          <p:cNvPr id="9" name="圆角矩形 8"/>
          <p:cNvSpPr>
            <a:spLocks noChangeArrowheads="1"/>
          </p:cNvSpPr>
          <p:nvPr/>
        </p:nvSpPr>
        <p:spPr bwMode="auto">
          <a:xfrm>
            <a:off x="2328294" y="4078976"/>
            <a:ext cx="8466949" cy="776564"/>
          </a:xfrm>
          <a:prstGeom prst="roundRect">
            <a:avLst>
              <a:gd name="adj" fmla="val 16667"/>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solidFill>
                <a:schemeClr val="bg1"/>
              </a:solidFill>
              <a:latin typeface="Arial" charset="0"/>
              <a:ea typeface="微软雅黑" charset="-122"/>
              <a:sym typeface="Arial" charset="0"/>
            </a:endParaRPr>
          </a:p>
        </p:txBody>
      </p:sp>
    </p:spTree>
    <p:extLst>
      <p:ext uri="{BB962C8B-B14F-4D97-AF65-F5344CB8AC3E}">
        <p14:creationId xmlns:p14="http://schemas.microsoft.com/office/powerpoint/2010/main" val="41971547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childTnLst>
                          </p:cTn>
                        </p:par>
                        <p:par>
                          <p:cTn id="19" fill="hold">
                            <p:stCondLst>
                              <p:cond delay="235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8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childTnLst>
                          </p:cTn>
                        </p:par>
                        <p:par>
                          <p:cTn id="29" fill="hold">
                            <p:stCondLst>
                              <p:cond delay="3450"/>
                            </p:stCondLst>
                            <p:childTnLst>
                              <p:par>
                                <p:cTn id="30" presetID="2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9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250" fill="hold"/>
                                        <p:tgtEl>
                                          <p:spTgt spid="8"/>
                                        </p:tgtEl>
                                        <p:attrNameLst>
                                          <p:attrName>ppt_w</p:attrName>
                                        </p:attrNameLst>
                                      </p:cBhvr>
                                      <p:tavLst>
                                        <p:tav tm="0">
                                          <p:val>
                                            <p:fltVal val="0"/>
                                          </p:val>
                                        </p:tav>
                                        <p:tav tm="100000">
                                          <p:val>
                                            <p:strVal val="#ppt_w"/>
                                          </p:val>
                                        </p:tav>
                                      </p:tavLst>
                                    </p:anim>
                                    <p:anim calcmode="lin" valueType="num">
                                      <p:cBhvr>
                                        <p:cTn id="37" dur="250" fill="hold"/>
                                        <p:tgtEl>
                                          <p:spTgt spid="8"/>
                                        </p:tgtEl>
                                        <p:attrNameLst>
                                          <p:attrName>ppt_h</p:attrName>
                                        </p:attrNameLst>
                                      </p:cBhvr>
                                      <p:tavLst>
                                        <p:tav tm="0">
                                          <p:val>
                                            <p:fltVal val="0"/>
                                          </p:val>
                                        </p:tav>
                                        <p:tav tm="100000">
                                          <p:val>
                                            <p:strVal val="#ppt_h"/>
                                          </p:val>
                                        </p:tav>
                                      </p:tavLst>
                                    </p:anim>
                                    <p:animEffect transition="in" filter="fade">
                                      <p:cBhvr>
                                        <p:cTn id="3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EAFCDA-55B2-463A-A6AD-2A979208DCA1}"/>
              </a:ext>
            </a:extLst>
          </p:cNvPr>
          <p:cNvSpPr txBox="1"/>
          <p:nvPr/>
        </p:nvSpPr>
        <p:spPr>
          <a:xfrm>
            <a:off x="2575781" y="646986"/>
            <a:ext cx="4134465" cy="769441"/>
          </a:xfrm>
          <a:prstGeom prst="rect">
            <a:avLst/>
          </a:prstGeom>
          <a:noFill/>
        </p:spPr>
        <p:txBody>
          <a:bodyPr wrap="none" rtlCol="0">
            <a:spAutoFit/>
          </a:bodyPr>
          <a:lstStyle/>
          <a:p>
            <a:r>
              <a:rPr lang="zh-CN" altLang="en-US" sz="4400" b="1" dirty="0">
                <a:solidFill>
                  <a:srgbClr val="FBF17A"/>
                </a:solidFill>
                <a:latin typeface="Microsoft YaHei" charset="-122"/>
                <a:ea typeface="Microsoft YaHei" charset="-122"/>
                <a:cs typeface="Microsoft YaHei" charset="-122"/>
                <a:sym typeface="+mn-lt"/>
              </a:rPr>
              <a:t>五年的工作回顾</a:t>
            </a:r>
          </a:p>
        </p:txBody>
      </p:sp>
      <p:sp>
        <p:nvSpPr>
          <p:cNvPr id="3" name="矩形 2"/>
          <p:cNvSpPr/>
          <p:nvPr/>
        </p:nvSpPr>
        <p:spPr>
          <a:xfrm>
            <a:off x="2328294" y="1747777"/>
            <a:ext cx="8065772" cy="1064871"/>
          </a:xfrm>
          <a:prstGeom prst="rect">
            <a:avLst/>
          </a:prstGeom>
          <a:solidFill>
            <a:srgbClr val="FBF17A"/>
          </a:solidFill>
          <a:ln w="25400" cap="flat" cmpd="sng" algn="ctr">
            <a:noFill/>
            <a:prstDash val="solid"/>
          </a:ln>
          <a:effectLst/>
        </p:spPr>
        <p:txBody>
          <a:bodyPr rtlCol="0" anchor="ctr"/>
          <a:lstStyle/>
          <a:p>
            <a:pPr marL="342900" indent="-342900">
              <a:buFont typeface="Wingdings" charset="2"/>
              <a:buChar char="u"/>
            </a:pPr>
            <a:r>
              <a:rPr lang="zh-CN" altLang="en-US" sz="2400" b="1" dirty="0">
                <a:solidFill>
                  <a:srgbClr val="C00000"/>
                </a:solidFill>
                <a:latin typeface="Microsoft YaHei" charset="-122"/>
                <a:ea typeface="Microsoft YaHei" charset="-122"/>
                <a:cs typeface="Microsoft YaHei" charset="-122"/>
              </a:rPr>
              <a:t>广泛开展对外友好交往为营造良好外部环境做出积极贡献。</a:t>
            </a:r>
            <a:endParaRPr kumimoji="1" lang="zh-CN" altLang="en-US" sz="2400" b="1" dirty="0">
              <a:solidFill>
                <a:srgbClr val="C00000"/>
              </a:solidFill>
              <a:latin typeface="Microsoft YaHei" charset="-122"/>
              <a:ea typeface="Microsoft YaHei" charset="-122"/>
              <a:cs typeface="Microsoft YaHei" charset="-122"/>
            </a:endParaRPr>
          </a:p>
        </p:txBody>
      </p:sp>
      <p:sp>
        <p:nvSpPr>
          <p:cNvPr id="4" name="矩形 3"/>
          <p:cNvSpPr/>
          <p:nvPr/>
        </p:nvSpPr>
        <p:spPr>
          <a:xfrm>
            <a:off x="2328294" y="3143998"/>
            <a:ext cx="2648820" cy="2654918"/>
          </a:xfrm>
          <a:prstGeom prst="rect">
            <a:avLst/>
          </a:prstGeom>
          <a:solidFill>
            <a:srgbClr val="FBF17A"/>
          </a:solidFill>
          <a:ln w="25400" cap="flat" cmpd="sng" algn="ctr">
            <a:noFill/>
            <a:prstDash val="solid"/>
          </a:ln>
          <a:effectLst/>
        </p:spPr>
        <p:txBody>
          <a:bodyPr rtlCol="0" anchor="ctr"/>
          <a:lstStyle/>
          <a:p>
            <a:r>
              <a:rPr lang="zh-CN" altLang="en-US" sz="2400" b="1" dirty="0">
                <a:solidFill>
                  <a:srgbClr val="C00000"/>
                </a:solidFill>
                <a:latin typeface="Microsoft YaHei" charset="-122"/>
                <a:ea typeface="Microsoft YaHei" charset="-122"/>
                <a:cs typeface="Microsoft YaHei" charset="-122"/>
              </a:rPr>
              <a:t>共组织</a:t>
            </a:r>
            <a:r>
              <a:rPr lang="en-US" altLang="zh-CN" sz="2400" b="1" dirty="0">
                <a:solidFill>
                  <a:srgbClr val="C00000"/>
                </a:solidFill>
                <a:latin typeface="Microsoft YaHei" charset="-122"/>
                <a:ea typeface="Microsoft YaHei" charset="-122"/>
                <a:cs typeface="Microsoft YaHei" charset="-122"/>
              </a:rPr>
              <a:t>114</a:t>
            </a:r>
            <a:r>
              <a:rPr lang="zh-CN" altLang="en-US" sz="2400" b="1" dirty="0">
                <a:solidFill>
                  <a:srgbClr val="C00000"/>
                </a:solidFill>
                <a:latin typeface="Microsoft YaHei" charset="-122"/>
                <a:ea typeface="Microsoft YaHei" charset="-122"/>
                <a:cs typeface="Microsoft YaHei" charset="-122"/>
              </a:rPr>
              <a:t>个团组出访，接待</a:t>
            </a:r>
            <a:r>
              <a:rPr lang="en-US" altLang="zh-CN" sz="2400" b="1" dirty="0">
                <a:solidFill>
                  <a:srgbClr val="C00000"/>
                </a:solidFill>
                <a:latin typeface="Microsoft YaHei" charset="-122"/>
                <a:ea typeface="Microsoft YaHei" charset="-122"/>
                <a:cs typeface="Microsoft YaHei" charset="-122"/>
              </a:rPr>
              <a:t>66</a:t>
            </a:r>
            <a:r>
              <a:rPr lang="zh-CN" altLang="en-US" sz="2400" b="1" dirty="0">
                <a:solidFill>
                  <a:srgbClr val="C00000"/>
                </a:solidFill>
                <a:latin typeface="Microsoft YaHei" charset="-122"/>
                <a:ea typeface="Microsoft YaHei" charset="-122"/>
                <a:cs typeface="Microsoft YaHei" charset="-122"/>
              </a:rPr>
              <a:t>个团组来访。</a:t>
            </a:r>
            <a:endParaRPr kumimoji="1" lang="zh-CN" altLang="en-US" sz="2400" b="1" dirty="0">
              <a:solidFill>
                <a:srgbClr val="C00000"/>
              </a:solidFill>
              <a:latin typeface="Microsoft YaHei" charset="-122"/>
              <a:ea typeface="Microsoft YaHei" charset="-122"/>
              <a:cs typeface="Microsoft YaHei" charset="-122"/>
            </a:endParaRPr>
          </a:p>
        </p:txBody>
      </p:sp>
      <p:sp>
        <p:nvSpPr>
          <p:cNvPr id="5" name="矩形 4"/>
          <p:cNvSpPr/>
          <p:nvPr/>
        </p:nvSpPr>
        <p:spPr>
          <a:xfrm>
            <a:off x="7745246" y="3143998"/>
            <a:ext cx="2648820" cy="2654918"/>
          </a:xfrm>
          <a:prstGeom prst="rect">
            <a:avLst/>
          </a:prstGeom>
          <a:solidFill>
            <a:srgbClr val="FBF17A"/>
          </a:solidFill>
          <a:ln w="25400" cap="flat" cmpd="sng" algn="ctr">
            <a:noFill/>
            <a:prstDash val="solid"/>
          </a:ln>
          <a:effectLst/>
        </p:spPr>
        <p:txBody>
          <a:bodyPr rtlCol="0" anchor="ctr"/>
          <a:lstStyle/>
          <a:p>
            <a:r>
              <a:rPr lang="zh-CN" altLang="en-US" sz="2400" b="1" dirty="0">
                <a:solidFill>
                  <a:srgbClr val="C00000"/>
                </a:solidFill>
                <a:latin typeface="Microsoft YaHei" charset="-122"/>
                <a:ea typeface="Microsoft YaHei" charset="-122"/>
                <a:cs typeface="Microsoft YaHei" charset="-122"/>
              </a:rPr>
              <a:t>全国政协与</a:t>
            </a:r>
            <a:r>
              <a:rPr lang="en-US" altLang="zh-CN" sz="2400" b="1" dirty="0">
                <a:solidFill>
                  <a:srgbClr val="C00000"/>
                </a:solidFill>
                <a:latin typeface="Microsoft YaHei" charset="-122"/>
                <a:ea typeface="Microsoft YaHei" charset="-122"/>
                <a:cs typeface="Microsoft YaHei" charset="-122"/>
              </a:rPr>
              <a:t>149</a:t>
            </a:r>
            <a:r>
              <a:rPr lang="zh-CN" altLang="en-US" sz="2400" b="1" dirty="0">
                <a:solidFill>
                  <a:srgbClr val="C00000"/>
                </a:solidFill>
                <a:latin typeface="Microsoft YaHei" charset="-122"/>
                <a:ea typeface="Microsoft YaHei" charset="-122"/>
                <a:cs typeface="Microsoft YaHei" charset="-122"/>
              </a:rPr>
              <a:t>个国家、</a:t>
            </a:r>
            <a:r>
              <a:rPr lang="en-US" altLang="zh-CN" sz="2400" b="1" dirty="0">
                <a:solidFill>
                  <a:srgbClr val="C00000"/>
                </a:solidFill>
                <a:latin typeface="Microsoft YaHei" charset="-122"/>
                <a:ea typeface="Microsoft YaHei" charset="-122"/>
                <a:cs typeface="Microsoft YaHei" charset="-122"/>
              </a:rPr>
              <a:t>292</a:t>
            </a:r>
            <a:r>
              <a:rPr lang="zh-CN" altLang="en-US" sz="2400" b="1" dirty="0">
                <a:solidFill>
                  <a:srgbClr val="C00000"/>
                </a:solidFill>
                <a:latin typeface="Microsoft YaHei" charset="-122"/>
                <a:ea typeface="Microsoft YaHei" charset="-122"/>
                <a:cs typeface="Microsoft YaHei" charset="-122"/>
              </a:rPr>
              <a:t>个机构和</a:t>
            </a:r>
            <a:r>
              <a:rPr lang="en-US" altLang="zh-CN" sz="2400" b="1" dirty="0">
                <a:solidFill>
                  <a:srgbClr val="C00000"/>
                </a:solidFill>
                <a:latin typeface="Microsoft YaHei" charset="-122"/>
                <a:ea typeface="Microsoft YaHei" charset="-122"/>
                <a:cs typeface="Microsoft YaHei" charset="-122"/>
              </a:rPr>
              <a:t>15</a:t>
            </a:r>
            <a:r>
              <a:rPr lang="zh-CN" altLang="en-US" sz="2400" b="1" dirty="0">
                <a:solidFill>
                  <a:srgbClr val="C00000"/>
                </a:solidFill>
                <a:latin typeface="Microsoft YaHei" charset="-122"/>
                <a:ea typeface="Microsoft YaHei" charset="-122"/>
                <a:cs typeface="Microsoft YaHei" charset="-122"/>
              </a:rPr>
              <a:t>个国际性或区域性组织联系。</a:t>
            </a:r>
            <a:endParaRPr kumimoji="1" lang="zh-CN" altLang="en-US" sz="2400" b="1" dirty="0">
              <a:solidFill>
                <a:srgbClr val="C00000"/>
              </a:solidFill>
              <a:latin typeface="Microsoft YaHei" charset="-122"/>
              <a:ea typeface="Microsoft YaHei" charset="-122"/>
              <a:cs typeface="Microsoft YaHei"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8354" r="25642"/>
          <a:stretch/>
        </p:blipFill>
        <p:spPr>
          <a:xfrm>
            <a:off x="5036770" y="3143999"/>
            <a:ext cx="2648820" cy="2654918"/>
          </a:xfrm>
          <a:prstGeom prst="rect">
            <a:avLst/>
          </a:prstGeom>
        </p:spPr>
      </p:pic>
    </p:spTree>
    <p:extLst>
      <p:ext uri="{BB962C8B-B14F-4D97-AF65-F5344CB8AC3E}">
        <p14:creationId xmlns:p14="http://schemas.microsoft.com/office/powerpoint/2010/main" val="1276553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151</TotalTime>
  <Words>1576</Words>
  <Application>Microsoft Office PowerPoint</Application>
  <PresentationFormat>宽屏</PresentationFormat>
  <Paragraphs>90</Paragraphs>
  <Slides>23</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Microsoft YaHei Light</vt:lpstr>
      <vt:lpstr>等线</vt:lpstr>
      <vt:lpstr>宋体</vt:lpstr>
      <vt:lpstr>微软雅黑</vt:lpstr>
      <vt:lpstr>微软雅黑</vt:lpstr>
      <vt:lpstr>Agency FB</vt:lpstr>
      <vt:lpstr>Arial</vt:lpstr>
      <vt:lpstr>Calibri</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sujun</dc:creator>
  <cp:lastModifiedBy>hgfhfhg</cp:lastModifiedBy>
  <cp:revision>73</cp:revision>
  <dcterms:created xsi:type="dcterms:W3CDTF">2017-08-18T03:02:00Z</dcterms:created>
  <dcterms:modified xsi:type="dcterms:W3CDTF">2018-03-12T13:12:56Z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