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256" r:id="rId2"/>
    <p:sldId id="292" r:id="rId3"/>
    <p:sldId id="257" r:id="rId4"/>
    <p:sldId id="293" r:id="rId5"/>
    <p:sldId id="262"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290"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171A"/>
    <a:srgbClr val="C00000"/>
    <a:srgbClr val="FFFFFF"/>
    <a:srgbClr val="DC0A16"/>
    <a:srgbClr val="D61B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35" autoAdjust="0"/>
    <p:restoredTop sz="94660"/>
  </p:normalViewPr>
  <p:slideViewPr>
    <p:cSldViewPr snapToGrid="0" showGuides="1">
      <p:cViewPr>
        <p:scale>
          <a:sx n="75" d="100"/>
          <a:sy n="75" d="100"/>
        </p:scale>
        <p:origin x="946" y="11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42098-28BB-44D5-9528-CEFA3908B9F2}" type="datetimeFigureOut">
              <a:rPr lang="zh-CN" altLang="en-US" smtClean="0"/>
              <a:t>2018/5/6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829EF-BE14-4A85-81EC-A78D58707CF4}" type="slidenum">
              <a:rPr lang="zh-CN" altLang="en-US" smtClean="0"/>
              <a:t>‹#›</a:t>
            </a:fld>
            <a:endParaRPr lang="zh-CN" altLang="en-US"/>
          </a:p>
        </p:txBody>
      </p:sp>
    </p:spTree>
    <p:extLst>
      <p:ext uri="{BB962C8B-B14F-4D97-AF65-F5344CB8AC3E}">
        <p14:creationId xmlns:p14="http://schemas.microsoft.com/office/powerpoint/2010/main" val="3488840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C8D829EF-BE14-4A85-81EC-A78D58707CF4}" type="slidenum">
              <a:rPr lang="zh-CN" altLang="en-US" smtClean="0"/>
              <a:t>1</a:t>
            </a:fld>
            <a:endParaRPr lang="zh-CN" altLang="en-US"/>
          </a:p>
        </p:txBody>
      </p:sp>
    </p:spTree>
    <p:extLst>
      <p:ext uri="{BB962C8B-B14F-4D97-AF65-F5344CB8AC3E}">
        <p14:creationId xmlns:p14="http://schemas.microsoft.com/office/powerpoint/2010/main" val="3199573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10</a:t>
            </a:fld>
            <a:endParaRPr lang="zh-CN" altLang="en-US"/>
          </a:p>
        </p:txBody>
      </p:sp>
    </p:spTree>
    <p:extLst>
      <p:ext uri="{BB962C8B-B14F-4D97-AF65-F5344CB8AC3E}">
        <p14:creationId xmlns:p14="http://schemas.microsoft.com/office/powerpoint/2010/main" val="3284228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11</a:t>
            </a:fld>
            <a:endParaRPr lang="zh-CN" altLang="en-US"/>
          </a:p>
        </p:txBody>
      </p:sp>
    </p:spTree>
    <p:extLst>
      <p:ext uri="{BB962C8B-B14F-4D97-AF65-F5344CB8AC3E}">
        <p14:creationId xmlns:p14="http://schemas.microsoft.com/office/powerpoint/2010/main" val="546235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12</a:t>
            </a:fld>
            <a:endParaRPr lang="zh-CN" altLang="en-US"/>
          </a:p>
        </p:txBody>
      </p:sp>
    </p:spTree>
    <p:extLst>
      <p:ext uri="{BB962C8B-B14F-4D97-AF65-F5344CB8AC3E}">
        <p14:creationId xmlns:p14="http://schemas.microsoft.com/office/powerpoint/2010/main" val="3332424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13</a:t>
            </a:fld>
            <a:endParaRPr lang="zh-CN" altLang="en-US"/>
          </a:p>
        </p:txBody>
      </p:sp>
    </p:spTree>
    <p:extLst>
      <p:ext uri="{BB962C8B-B14F-4D97-AF65-F5344CB8AC3E}">
        <p14:creationId xmlns:p14="http://schemas.microsoft.com/office/powerpoint/2010/main" val="1436170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14</a:t>
            </a:fld>
            <a:endParaRPr lang="zh-CN" altLang="en-US"/>
          </a:p>
        </p:txBody>
      </p:sp>
    </p:spTree>
    <p:extLst>
      <p:ext uri="{BB962C8B-B14F-4D97-AF65-F5344CB8AC3E}">
        <p14:creationId xmlns:p14="http://schemas.microsoft.com/office/powerpoint/2010/main" val="1375696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15</a:t>
            </a:fld>
            <a:endParaRPr lang="zh-CN" altLang="en-US"/>
          </a:p>
        </p:txBody>
      </p:sp>
    </p:spTree>
    <p:extLst>
      <p:ext uri="{BB962C8B-B14F-4D97-AF65-F5344CB8AC3E}">
        <p14:creationId xmlns:p14="http://schemas.microsoft.com/office/powerpoint/2010/main" val="1901965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16</a:t>
            </a:fld>
            <a:endParaRPr lang="zh-CN" altLang="en-US"/>
          </a:p>
        </p:txBody>
      </p:sp>
    </p:spTree>
    <p:extLst>
      <p:ext uri="{BB962C8B-B14F-4D97-AF65-F5344CB8AC3E}">
        <p14:creationId xmlns:p14="http://schemas.microsoft.com/office/powerpoint/2010/main" val="2573813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17</a:t>
            </a:fld>
            <a:endParaRPr lang="zh-CN" altLang="en-US"/>
          </a:p>
        </p:txBody>
      </p:sp>
    </p:spTree>
    <p:extLst>
      <p:ext uri="{BB962C8B-B14F-4D97-AF65-F5344CB8AC3E}">
        <p14:creationId xmlns:p14="http://schemas.microsoft.com/office/powerpoint/2010/main" val="1909441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18</a:t>
            </a:fld>
            <a:endParaRPr lang="zh-CN" altLang="en-US"/>
          </a:p>
        </p:txBody>
      </p:sp>
    </p:spTree>
    <p:extLst>
      <p:ext uri="{BB962C8B-B14F-4D97-AF65-F5344CB8AC3E}">
        <p14:creationId xmlns:p14="http://schemas.microsoft.com/office/powerpoint/2010/main" val="1634867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19</a:t>
            </a:fld>
            <a:endParaRPr lang="zh-CN" altLang="en-US"/>
          </a:p>
        </p:txBody>
      </p:sp>
    </p:spTree>
    <p:extLst>
      <p:ext uri="{BB962C8B-B14F-4D97-AF65-F5344CB8AC3E}">
        <p14:creationId xmlns:p14="http://schemas.microsoft.com/office/powerpoint/2010/main" val="347933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a:t>
            </a:fld>
            <a:endParaRPr lang="zh-CN" altLang="en-US"/>
          </a:p>
        </p:txBody>
      </p:sp>
    </p:spTree>
    <p:extLst>
      <p:ext uri="{BB962C8B-B14F-4D97-AF65-F5344CB8AC3E}">
        <p14:creationId xmlns:p14="http://schemas.microsoft.com/office/powerpoint/2010/main" val="9176520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20</a:t>
            </a:fld>
            <a:endParaRPr lang="zh-CN" altLang="en-US"/>
          </a:p>
        </p:txBody>
      </p:sp>
    </p:spTree>
    <p:extLst>
      <p:ext uri="{BB962C8B-B14F-4D97-AF65-F5344CB8AC3E}">
        <p14:creationId xmlns:p14="http://schemas.microsoft.com/office/powerpoint/2010/main" val="3368486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21</a:t>
            </a:fld>
            <a:endParaRPr lang="zh-CN" altLang="en-US"/>
          </a:p>
        </p:txBody>
      </p:sp>
    </p:spTree>
    <p:extLst>
      <p:ext uri="{BB962C8B-B14F-4D97-AF65-F5344CB8AC3E}">
        <p14:creationId xmlns:p14="http://schemas.microsoft.com/office/powerpoint/2010/main" val="1169292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22</a:t>
            </a:fld>
            <a:endParaRPr lang="zh-CN" altLang="en-US"/>
          </a:p>
        </p:txBody>
      </p:sp>
    </p:spTree>
    <p:extLst>
      <p:ext uri="{BB962C8B-B14F-4D97-AF65-F5344CB8AC3E}">
        <p14:creationId xmlns:p14="http://schemas.microsoft.com/office/powerpoint/2010/main" val="1580421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23</a:t>
            </a:fld>
            <a:endParaRPr lang="zh-CN" altLang="en-US"/>
          </a:p>
        </p:txBody>
      </p:sp>
    </p:spTree>
    <p:extLst>
      <p:ext uri="{BB962C8B-B14F-4D97-AF65-F5344CB8AC3E}">
        <p14:creationId xmlns:p14="http://schemas.microsoft.com/office/powerpoint/2010/main" val="2087880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24</a:t>
            </a:fld>
            <a:endParaRPr lang="zh-CN" altLang="en-US"/>
          </a:p>
        </p:txBody>
      </p:sp>
    </p:spTree>
    <p:extLst>
      <p:ext uri="{BB962C8B-B14F-4D97-AF65-F5344CB8AC3E}">
        <p14:creationId xmlns:p14="http://schemas.microsoft.com/office/powerpoint/2010/main" val="5340803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25</a:t>
            </a:fld>
            <a:endParaRPr lang="zh-CN" altLang="en-US"/>
          </a:p>
        </p:txBody>
      </p:sp>
    </p:spTree>
    <p:extLst>
      <p:ext uri="{BB962C8B-B14F-4D97-AF65-F5344CB8AC3E}">
        <p14:creationId xmlns:p14="http://schemas.microsoft.com/office/powerpoint/2010/main" val="603502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26</a:t>
            </a:fld>
            <a:endParaRPr lang="zh-CN" altLang="en-US"/>
          </a:p>
        </p:txBody>
      </p:sp>
    </p:spTree>
    <p:extLst>
      <p:ext uri="{BB962C8B-B14F-4D97-AF65-F5344CB8AC3E}">
        <p14:creationId xmlns:p14="http://schemas.microsoft.com/office/powerpoint/2010/main" val="1683411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27</a:t>
            </a:fld>
            <a:endParaRPr lang="zh-CN" altLang="en-US"/>
          </a:p>
        </p:txBody>
      </p:sp>
    </p:spTree>
    <p:extLst>
      <p:ext uri="{BB962C8B-B14F-4D97-AF65-F5344CB8AC3E}">
        <p14:creationId xmlns:p14="http://schemas.microsoft.com/office/powerpoint/2010/main" val="42798515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28</a:t>
            </a:fld>
            <a:endParaRPr lang="zh-CN" altLang="en-US"/>
          </a:p>
        </p:txBody>
      </p:sp>
    </p:spTree>
    <p:extLst>
      <p:ext uri="{BB962C8B-B14F-4D97-AF65-F5344CB8AC3E}">
        <p14:creationId xmlns:p14="http://schemas.microsoft.com/office/powerpoint/2010/main" val="3554888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29</a:t>
            </a:fld>
            <a:endParaRPr lang="zh-CN" altLang="en-US"/>
          </a:p>
        </p:txBody>
      </p:sp>
    </p:spTree>
    <p:extLst>
      <p:ext uri="{BB962C8B-B14F-4D97-AF65-F5344CB8AC3E}">
        <p14:creationId xmlns:p14="http://schemas.microsoft.com/office/powerpoint/2010/main" val="2619704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3</a:t>
            </a:fld>
            <a:endParaRPr lang="zh-CN" altLang="en-US"/>
          </a:p>
        </p:txBody>
      </p:sp>
    </p:spTree>
    <p:extLst>
      <p:ext uri="{BB962C8B-B14F-4D97-AF65-F5344CB8AC3E}">
        <p14:creationId xmlns:p14="http://schemas.microsoft.com/office/powerpoint/2010/main" val="26584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30</a:t>
            </a:fld>
            <a:endParaRPr lang="zh-CN" altLang="en-US"/>
          </a:p>
        </p:txBody>
      </p:sp>
    </p:spTree>
    <p:extLst>
      <p:ext uri="{BB962C8B-B14F-4D97-AF65-F5344CB8AC3E}">
        <p14:creationId xmlns:p14="http://schemas.microsoft.com/office/powerpoint/2010/main" val="31247099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31</a:t>
            </a:fld>
            <a:endParaRPr lang="zh-CN" altLang="en-US"/>
          </a:p>
        </p:txBody>
      </p:sp>
    </p:spTree>
    <p:extLst>
      <p:ext uri="{BB962C8B-B14F-4D97-AF65-F5344CB8AC3E}">
        <p14:creationId xmlns:p14="http://schemas.microsoft.com/office/powerpoint/2010/main" val="34829068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C8D829EF-BE14-4A85-81EC-A78D58707CF4}" type="slidenum">
              <a:rPr lang="zh-CN" altLang="en-US" smtClean="0"/>
              <a:t>32</a:t>
            </a:fld>
            <a:endParaRPr lang="zh-CN" altLang="en-US"/>
          </a:p>
        </p:txBody>
      </p:sp>
    </p:spTree>
    <p:extLst>
      <p:ext uri="{BB962C8B-B14F-4D97-AF65-F5344CB8AC3E}">
        <p14:creationId xmlns:p14="http://schemas.microsoft.com/office/powerpoint/2010/main" val="1687692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4</a:t>
            </a:fld>
            <a:endParaRPr lang="zh-CN" altLang="en-US"/>
          </a:p>
        </p:txBody>
      </p:sp>
    </p:spTree>
    <p:extLst>
      <p:ext uri="{BB962C8B-B14F-4D97-AF65-F5344CB8AC3E}">
        <p14:creationId xmlns:p14="http://schemas.microsoft.com/office/powerpoint/2010/main" val="3260272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5</a:t>
            </a:fld>
            <a:endParaRPr lang="zh-CN" altLang="en-US"/>
          </a:p>
        </p:txBody>
      </p:sp>
    </p:spTree>
    <p:extLst>
      <p:ext uri="{BB962C8B-B14F-4D97-AF65-F5344CB8AC3E}">
        <p14:creationId xmlns:p14="http://schemas.microsoft.com/office/powerpoint/2010/main" val="2295294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6</a:t>
            </a:fld>
            <a:endParaRPr lang="zh-CN" altLang="en-US"/>
          </a:p>
        </p:txBody>
      </p:sp>
    </p:spTree>
    <p:extLst>
      <p:ext uri="{BB962C8B-B14F-4D97-AF65-F5344CB8AC3E}">
        <p14:creationId xmlns:p14="http://schemas.microsoft.com/office/powerpoint/2010/main" val="715039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7</a:t>
            </a:fld>
            <a:endParaRPr lang="zh-CN" altLang="en-US"/>
          </a:p>
        </p:txBody>
      </p:sp>
    </p:spTree>
    <p:extLst>
      <p:ext uri="{BB962C8B-B14F-4D97-AF65-F5344CB8AC3E}">
        <p14:creationId xmlns:p14="http://schemas.microsoft.com/office/powerpoint/2010/main" val="3896015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8</a:t>
            </a:fld>
            <a:endParaRPr lang="zh-CN" altLang="en-US"/>
          </a:p>
        </p:txBody>
      </p:sp>
    </p:spTree>
    <p:extLst>
      <p:ext uri="{BB962C8B-B14F-4D97-AF65-F5344CB8AC3E}">
        <p14:creationId xmlns:p14="http://schemas.microsoft.com/office/powerpoint/2010/main" val="4207345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9</a:t>
            </a:fld>
            <a:endParaRPr lang="zh-CN" altLang="en-US"/>
          </a:p>
        </p:txBody>
      </p:sp>
    </p:spTree>
    <p:extLst>
      <p:ext uri="{BB962C8B-B14F-4D97-AF65-F5344CB8AC3E}">
        <p14:creationId xmlns:p14="http://schemas.microsoft.com/office/powerpoint/2010/main" val="3037361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9613347"/>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0"/>
            <a:ext cx="12192000" cy="6858000"/>
          </a:xfrm>
          <a:prstGeom prst="rect">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1155936247"/>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2470855318"/>
      </p:ext>
    </p:extLst>
  </p:cSld>
  <p:clrMap bg1="lt1" tx1="dk1" bg2="lt2" tx2="dk2" accent1="accent1" accent2="accent2" accent3="accent3" accent4="accent4" accent5="accent5" accent6="accent6" hlink="hlink" folHlink="folHlink"/>
  <p:sldLayoutIdLst>
    <p:sldLayoutId id="2147483655" r:id="rId1"/>
    <p:sldLayoutId id="2147483656" r:id="rId2"/>
  </p:sldLayoutIdLst>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8.png"/><Relationship Id="rId18" Type="http://schemas.openxmlformats.org/officeDocument/2006/relationships/image" Target="../media/image1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7.png"/><Relationship Id="rId17" Type="http://schemas.openxmlformats.org/officeDocument/2006/relationships/slide" Target="slide15.xml"/><Relationship Id="rId2" Type="http://schemas.openxmlformats.org/officeDocument/2006/relationships/tags" Target="../tags/tag3.xml"/><Relationship Id="rId16" Type="http://schemas.openxmlformats.org/officeDocument/2006/relationships/slide" Target="slide9.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9.png"/><Relationship Id="rId5" Type="http://schemas.openxmlformats.org/officeDocument/2006/relationships/tags" Target="../tags/tag6.xml"/><Relationship Id="rId15" Type="http://schemas.openxmlformats.org/officeDocument/2006/relationships/slide" Target="slide3.xml"/><Relationship Id="rId10" Type="http://schemas.openxmlformats.org/officeDocument/2006/relationships/notesSlide" Target="../notesSlides/notesSlide3.xml"/><Relationship Id="rId4" Type="http://schemas.openxmlformats.org/officeDocument/2006/relationships/tags" Target="../tags/tag5.xml"/><Relationship Id="rId9" Type="http://schemas.openxmlformats.org/officeDocument/2006/relationships/slideLayout" Target="../slideLayouts/slideLayout1.xml"/><Relationship Id="rId1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29245" y="4357397"/>
            <a:ext cx="2872121" cy="2065258"/>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
            <a:ext cx="12227594" cy="6858001"/>
          </a:xfrm>
          <a:prstGeom prst="rect">
            <a:avLst/>
          </a:prstGeom>
        </p:spPr>
      </p:pic>
      <p:sp>
        <p:nvSpPr>
          <p:cNvPr id="8" name="矩形 7">
            <a:extLst>
              <a:ext uri="{FF2B5EF4-FFF2-40B4-BE49-F238E27FC236}">
                <a16:creationId xmlns:a16="http://schemas.microsoft.com/office/drawing/2014/main" id="{4D00D6A5-1925-46AD-845F-DBD6AB9F62C5}"/>
              </a:ext>
            </a:extLst>
          </p:cNvPr>
          <p:cNvSpPr/>
          <p:nvPr/>
        </p:nvSpPr>
        <p:spPr>
          <a:xfrm>
            <a:off x="4115946" y="4159461"/>
            <a:ext cx="5724644" cy="369332"/>
          </a:xfrm>
          <a:prstGeom prst="rect">
            <a:avLst/>
          </a:prstGeom>
        </p:spPr>
        <p:txBody>
          <a:bodyPr wrap="none">
            <a:spAutoFit/>
          </a:bodyPr>
          <a:lstStyle/>
          <a:p>
            <a:r>
              <a:rPr lang="zh-CN" altLang="en-US" b="1" i="0" dirty="0">
                <a:solidFill>
                  <a:srgbClr val="D61B23"/>
                </a:solidFill>
                <a:effectLst/>
                <a:cs typeface="+mn-ea"/>
                <a:sym typeface="+mn-lt"/>
              </a:rPr>
              <a:t>在全军开展“传承红色基因、担当强军重任”主题教育</a:t>
            </a:r>
            <a:endParaRPr lang="zh-CN" altLang="en-US" dirty="0">
              <a:solidFill>
                <a:srgbClr val="D61B23"/>
              </a:solidFill>
              <a:cs typeface="+mn-ea"/>
              <a:sym typeface="+mn-lt"/>
            </a:endParaRPr>
          </a:p>
        </p:txBody>
      </p:sp>
      <p:pic>
        <p:nvPicPr>
          <p:cNvPr id="10" name="党政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46531" y="-1573473"/>
            <a:ext cx="609600" cy="609600"/>
          </a:xfrm>
          <a:prstGeom prst="rect">
            <a:avLst/>
          </a:prstGeom>
        </p:spPr>
      </p:pic>
      <p:pic>
        <p:nvPicPr>
          <p:cNvPr id="4" name="图片 3"/>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rot="233948">
            <a:off x="3664778" y="4039184"/>
            <a:ext cx="436422" cy="636427"/>
          </a:xfrm>
          <a:prstGeom prst="rect">
            <a:avLst/>
          </a:prstGeom>
        </p:spPr>
      </p:pic>
      <p:pic>
        <p:nvPicPr>
          <p:cNvPr id="13" name="图片 12"/>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rot="233948">
            <a:off x="9824427" y="4025406"/>
            <a:ext cx="436422" cy="636427"/>
          </a:xfrm>
          <a:prstGeom prst="rect">
            <a:avLst/>
          </a:prstGeom>
        </p:spPr>
      </p:pic>
      <p:pic>
        <p:nvPicPr>
          <p:cNvPr id="6" name="图片 5"/>
          <p:cNvPicPr>
            <a:picLocks noChangeAspect="1"/>
          </p:cNvPicPr>
          <p:nvPr/>
        </p:nvPicPr>
        <p:blipFill rotWithShape="1">
          <a:blip r:embed="rId10"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7" name="图片 6"/>
          <p:cNvPicPr>
            <a:picLocks noChangeAspect="1"/>
          </p:cNvPicPr>
          <p:nvPr/>
        </p:nvPicPr>
        <p:blipFill rotWithShape="1">
          <a:blip r:embed="rId11"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11" name="图片 10"/>
          <p:cNvPicPr>
            <a:picLocks noChangeAspect="1"/>
          </p:cNvPicPr>
          <p:nvPr/>
        </p:nvPicPr>
        <p:blipFill rotWithShape="1">
          <a:blip r:embed="rId12"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84929" y="1291181"/>
            <a:ext cx="8332803" cy="2672108"/>
          </a:xfrm>
          <a:prstGeom prst="rect">
            <a:avLst/>
          </a:prstGeom>
        </p:spPr>
      </p:pic>
      <p:pic>
        <p:nvPicPr>
          <p:cNvPr id="24" name="图片 2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81591" y="1387051"/>
            <a:ext cx="1221702" cy="1089438"/>
          </a:xfrm>
          <a:prstGeom prst="rect">
            <a:avLst/>
          </a:prstGeom>
        </p:spPr>
      </p:pic>
    </p:spTree>
    <p:extLst>
      <p:ext uri="{BB962C8B-B14F-4D97-AF65-F5344CB8AC3E}">
        <p14:creationId xmlns:p14="http://schemas.microsoft.com/office/powerpoint/2010/main" val="1198624447"/>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1500"/>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3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 calcmode="lin" valueType="num">
                                      <p:cBhvr>
                                        <p:cTn id="31" dur="500" fill="hold"/>
                                        <p:tgtEl>
                                          <p:spTgt spid="24"/>
                                        </p:tgtEl>
                                        <p:attrNameLst>
                                          <p:attrName>style.rotation</p:attrName>
                                        </p:attrNameLst>
                                      </p:cBhvr>
                                      <p:tavLst>
                                        <p:tav tm="0">
                                          <p:val>
                                            <p:fltVal val="90"/>
                                          </p:val>
                                        </p:tav>
                                        <p:tav tm="100000">
                                          <p:val>
                                            <p:fltVal val="0"/>
                                          </p:val>
                                        </p:tav>
                                      </p:tavLst>
                                    </p:anim>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10"/>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6"/>
          <p:cNvSpPr>
            <a:spLocks/>
          </p:cNvSpPr>
          <p:nvPr/>
        </p:nvSpPr>
        <p:spPr bwMode="auto">
          <a:xfrm>
            <a:off x="899709" y="4821607"/>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文本框 15"/>
          <p:cNvSpPr txBox="1"/>
          <p:nvPr/>
        </p:nvSpPr>
        <p:spPr>
          <a:xfrm>
            <a:off x="814948" y="3992104"/>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latin typeface="+mn-lt"/>
                <a:ea typeface="+mn-ea"/>
                <a:cs typeface="+mn-ea"/>
                <a:sym typeface="+mn-lt"/>
              </a:rPr>
              <a:t>意见强调</a:t>
            </a:r>
          </a:p>
        </p:txBody>
      </p:sp>
      <p:pic>
        <p:nvPicPr>
          <p:cNvPr id="37" name="图片 36">
            <a:extLst>
              <a:ext uri="{FF2B5EF4-FFF2-40B4-BE49-F238E27FC236}">
                <a16:creationId xmlns:a16="http://schemas.microsoft.com/office/drawing/2014/main" id="{9C0D9177-5E7B-4F0E-8799-FBD67BE5B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622426"/>
            <a:ext cx="3382471" cy="2235559"/>
          </a:xfrm>
          <a:prstGeom prst="rect">
            <a:avLst/>
          </a:prstGeom>
        </p:spPr>
      </p:pic>
      <p:sp>
        <p:nvSpPr>
          <p:cNvPr id="15" name="圆角矩形 14"/>
          <p:cNvSpPr/>
          <p:nvPr/>
        </p:nvSpPr>
        <p:spPr>
          <a:xfrm>
            <a:off x="4198632" y="2533452"/>
            <a:ext cx="7303287" cy="1778051"/>
          </a:xfrm>
          <a:prstGeom prst="roundRect">
            <a:avLst/>
          </a:prstGeom>
          <a:noFill/>
          <a:ln w="12700">
            <a:solidFill>
              <a:srgbClr val="C00000"/>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矩形 16"/>
          <p:cNvSpPr/>
          <p:nvPr/>
        </p:nvSpPr>
        <p:spPr>
          <a:xfrm>
            <a:off x="5852119" y="2773037"/>
            <a:ext cx="5530256" cy="1754326"/>
          </a:xfrm>
          <a:prstGeom prst="rect">
            <a:avLst/>
          </a:prstGeom>
          <a:noFill/>
        </p:spPr>
        <p:txBody>
          <a:bodyPr wrap="square">
            <a:spAutoFit/>
          </a:bodyPr>
          <a:lstStyle/>
          <a:p>
            <a:pPr>
              <a:lnSpc>
                <a:spcPct val="120000"/>
              </a:lnSpc>
            </a:pPr>
            <a:r>
              <a:rPr lang="zh-CN" altLang="en-US" dirty="0">
                <a:solidFill>
                  <a:srgbClr val="333333"/>
                </a:solidFill>
                <a:cs typeface="+mn-ea"/>
                <a:sym typeface="+mn-lt"/>
              </a:rPr>
              <a:t>要紧密结合新的形势任务要求，抓住事关永葆我军性质宗旨本色、有效履行新时代军队使命任务的根本性全局性问题，抓住官兵关注的重大理论和现实问题，聚焦备战打仗，设置专题加强针对性教育和思想引导</a:t>
            </a:r>
          </a:p>
          <a:p>
            <a:pPr>
              <a:lnSpc>
                <a:spcPct val="120000"/>
              </a:lnSpc>
            </a:pPr>
            <a:r>
              <a:rPr lang="zh-CN" altLang="en-US" dirty="0">
                <a:solidFill>
                  <a:srgbClr val="333333"/>
                </a:solidFill>
                <a:cs typeface="+mn-ea"/>
                <a:sym typeface="+mn-lt"/>
              </a:rPr>
              <a:t>　　</a:t>
            </a:r>
          </a:p>
        </p:txBody>
      </p:sp>
      <p:sp>
        <p:nvSpPr>
          <p:cNvPr id="18" name="圆角矩形 17"/>
          <p:cNvSpPr/>
          <p:nvPr/>
        </p:nvSpPr>
        <p:spPr>
          <a:xfrm>
            <a:off x="4198633" y="2533452"/>
            <a:ext cx="1533942" cy="1796568"/>
          </a:xfrm>
          <a:prstGeom prst="roundRect">
            <a:avLst/>
          </a:prstGeom>
          <a:solidFill>
            <a:srgbClr val="D8171A"/>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cs typeface="+mn-ea"/>
                <a:sym typeface="+mn-lt"/>
              </a:rPr>
              <a:t>意见</a:t>
            </a:r>
            <a:endParaRPr lang="en-US" altLang="zh-CN" sz="3200" b="1" dirty="0">
              <a:cs typeface="+mn-ea"/>
              <a:sym typeface="+mn-lt"/>
            </a:endParaRPr>
          </a:p>
          <a:p>
            <a:pPr algn="ctr"/>
            <a:r>
              <a:rPr lang="zh-CN" altLang="en-US" sz="3200" b="1" dirty="0">
                <a:cs typeface="+mn-ea"/>
                <a:sym typeface="+mn-lt"/>
              </a:rPr>
              <a:t>强调</a:t>
            </a: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12" name="组合 11"/>
          <p:cNvGrpSpPr/>
          <p:nvPr/>
        </p:nvGrpSpPr>
        <p:grpSpPr>
          <a:xfrm>
            <a:off x="361950" y="186369"/>
            <a:ext cx="5463724" cy="836696"/>
            <a:chOff x="8360410" y="200091"/>
            <a:chExt cx="6265547" cy="959485"/>
          </a:xfrm>
        </p:grpSpPr>
        <p:pic>
          <p:nvPicPr>
            <p:cNvPr id="19" name="图片 18"/>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20" name="文本框 32"/>
            <p:cNvSpPr txBox="1"/>
            <p:nvPr/>
          </p:nvSpPr>
          <p:spPr>
            <a:xfrm>
              <a:off x="9470160" y="455776"/>
              <a:ext cx="5155797"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rgbClr val="C00000"/>
                  </a:solidFill>
                  <a:cs typeface="+mn-ea"/>
                  <a:sym typeface="+mn-lt"/>
                </a:rPr>
                <a:t>《</a:t>
              </a:r>
              <a:r>
                <a:rPr lang="zh-CN" altLang="en-US" sz="2800" b="1" dirty="0">
                  <a:solidFill>
                    <a:srgbClr val="C00000"/>
                  </a:solidFill>
                  <a:cs typeface="+mn-ea"/>
                  <a:sym typeface="+mn-lt"/>
                </a:rPr>
                <a:t>意见</a:t>
              </a:r>
              <a:r>
                <a:rPr lang="en-US" altLang="zh-CN" sz="2800" b="1" dirty="0">
                  <a:solidFill>
                    <a:srgbClr val="C00000"/>
                  </a:solidFill>
                  <a:cs typeface="+mn-ea"/>
                  <a:sym typeface="+mn-lt"/>
                </a:rPr>
                <a:t>》</a:t>
              </a:r>
              <a:r>
                <a:rPr lang="zh-CN" altLang="en-US" sz="2800" b="1" dirty="0">
                  <a:solidFill>
                    <a:srgbClr val="C00000"/>
                  </a:solidFill>
                  <a:cs typeface="+mn-ea"/>
                  <a:sym typeface="+mn-lt"/>
                </a:rPr>
                <a:t>的主要内容</a:t>
              </a:r>
            </a:p>
          </p:txBody>
        </p:sp>
      </p:grpSp>
      <p:cxnSp>
        <p:nvCxnSpPr>
          <p:cNvPr id="21" name="直接连接符 20"/>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787094"/>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250"/>
                            </p:stCondLst>
                            <p:childTnLst>
                              <p:par>
                                <p:cTn id="11" presetID="22" presetClass="entr" presetSubtype="2"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250"/>
                                        <p:tgtEl>
                                          <p:spTgt spid="13"/>
                                        </p:tgtEl>
                                      </p:cBhvr>
                                    </p:animEffect>
                                  </p:childTnLst>
                                </p:cTn>
                              </p:par>
                              <p:par>
                                <p:cTn id="14" presetID="47" presetClass="entr" presetSubtype="0" fill="hold" nodeType="withEffect">
                                  <p:stCondLst>
                                    <p:cond delay="40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1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p:tgtEl>
                                          <p:spTgt spid="15"/>
                                        </p:tgtEl>
                                        <p:attrNameLst>
                                          <p:attrName>ppt_x</p:attrName>
                                        </p:attrNameLst>
                                      </p:cBhvr>
                                      <p:tavLst>
                                        <p:tav tm="0">
                                          <p:val>
                                            <p:strVal val="#ppt_x-#ppt_w*1.125000"/>
                                          </p:val>
                                        </p:tav>
                                        <p:tav tm="100000">
                                          <p:val>
                                            <p:strVal val="#ppt_x"/>
                                          </p:val>
                                        </p:tav>
                                      </p:tavLst>
                                    </p:anim>
                                    <p:animEffect transition="in" filter="wipe(right)">
                                      <p:cBhvr>
                                        <p:cTn id="23" dur="500"/>
                                        <p:tgtEl>
                                          <p:spTgt spid="15"/>
                                        </p:tgtEl>
                                      </p:cBhvr>
                                    </p:animEffect>
                                  </p:childTnLst>
                                </p:cTn>
                              </p:par>
                            </p:childTnLst>
                          </p:cTn>
                        </p:par>
                        <p:par>
                          <p:cTn id="24" fill="hold">
                            <p:stCondLst>
                              <p:cond delay="21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animEffect transition="in" filter="fade">
                                      <p:cBhvr>
                                        <p:cTn id="29" dur="250"/>
                                        <p:tgtEl>
                                          <p:spTgt spid="17"/>
                                        </p:tgtEl>
                                      </p:cBhvr>
                                    </p:animEffect>
                                  </p:childTnLst>
                                </p:cTn>
                              </p:par>
                            </p:childTnLst>
                          </p:cTn>
                        </p:par>
                        <p:par>
                          <p:cTn id="30" fill="hold">
                            <p:stCondLst>
                              <p:cond delay="4675"/>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50" fill="hold"/>
                                        <p:tgtEl>
                                          <p:spTgt spid="18"/>
                                        </p:tgtEl>
                                        <p:attrNameLst>
                                          <p:attrName>ppt_w</p:attrName>
                                        </p:attrNameLst>
                                      </p:cBhvr>
                                      <p:tavLst>
                                        <p:tav tm="0">
                                          <p:val>
                                            <p:fltVal val="0"/>
                                          </p:val>
                                        </p:tav>
                                        <p:tav tm="100000">
                                          <p:val>
                                            <p:strVal val="#ppt_w"/>
                                          </p:val>
                                        </p:tav>
                                      </p:tavLst>
                                    </p:anim>
                                    <p:anim calcmode="lin" valueType="num">
                                      <p:cBhvr>
                                        <p:cTn id="34" dur="250" fill="hold"/>
                                        <p:tgtEl>
                                          <p:spTgt spid="18"/>
                                        </p:tgtEl>
                                        <p:attrNameLst>
                                          <p:attrName>ppt_h</p:attrName>
                                        </p:attrNameLst>
                                      </p:cBhvr>
                                      <p:tavLst>
                                        <p:tav tm="0">
                                          <p:val>
                                            <p:fltVal val="0"/>
                                          </p:val>
                                        </p:tav>
                                        <p:tav tm="100000">
                                          <p:val>
                                            <p:strVal val="#ppt_h"/>
                                          </p:val>
                                        </p:tav>
                                      </p:tavLst>
                                    </p:anim>
                                    <p:animEffect transition="in" filter="fade">
                                      <p:cBhvr>
                                        <p:cTn id="35" dur="250"/>
                                        <p:tgtEl>
                                          <p:spTgt spid="18"/>
                                        </p:tgtEl>
                                      </p:cBhvr>
                                    </p:animEffect>
                                  </p:childTnLst>
                                </p:cTn>
                              </p:par>
                            </p:childTnLst>
                          </p:cTn>
                        </p:par>
                        <p:par>
                          <p:cTn id="36" fill="hold">
                            <p:stCondLst>
                              <p:cond delay="4925"/>
                            </p:stCondLst>
                            <p:childTnLst>
                              <p:par>
                                <p:cTn id="37" presetID="6" presetClass="emph" presetSubtype="0" decel="100000" fill="hold" grpId="1" nodeType="afterEffect">
                                  <p:stCondLst>
                                    <p:cond delay="0"/>
                                  </p:stCondLst>
                                  <p:childTnLst>
                                    <p:animScale>
                                      <p:cBhvr>
                                        <p:cTn id="38" dur="250" fill="hold"/>
                                        <p:tgtEl>
                                          <p:spTgt spid="18"/>
                                        </p:tgtEl>
                                      </p:cBhvr>
                                      <p:by x="120000" y="120000"/>
                                    </p:animScale>
                                  </p:childTnLst>
                                </p:cTn>
                              </p:par>
                            </p:childTnLst>
                          </p:cTn>
                        </p:par>
                        <p:par>
                          <p:cTn id="39" fill="hold">
                            <p:stCondLst>
                              <p:cond delay="5175"/>
                            </p:stCondLst>
                            <p:childTnLst>
                              <p:par>
                                <p:cTn id="40" presetID="6" presetClass="emph" presetSubtype="0" decel="100000" fill="hold" grpId="2" nodeType="afterEffect">
                                  <p:stCondLst>
                                    <p:cond delay="0"/>
                                  </p:stCondLst>
                                  <p:childTnLst>
                                    <p:animScale>
                                      <p:cBhvr>
                                        <p:cTn id="41" dur="250" fill="hold"/>
                                        <p:tgtEl>
                                          <p:spTgt spid="18"/>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5" grpId="0" animBg="1"/>
      <p:bldP spid="17" grpId="0"/>
      <p:bldP spid="18" grpId="0" animBg="1"/>
      <p:bldP spid="18" grpId="1" animBg="1"/>
      <p:bldP spid="18"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1950" y="186369"/>
            <a:ext cx="5463724" cy="836696"/>
            <a:chOff x="8360410" y="200091"/>
            <a:chExt cx="6265547" cy="959485"/>
          </a:xfrm>
        </p:grpSpPr>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14" name="文本框 32"/>
            <p:cNvSpPr txBox="1"/>
            <p:nvPr/>
          </p:nvSpPr>
          <p:spPr>
            <a:xfrm>
              <a:off x="9470160" y="455776"/>
              <a:ext cx="5155797"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rgbClr val="C00000"/>
                  </a:solidFill>
                  <a:cs typeface="+mn-ea"/>
                  <a:sym typeface="+mn-lt"/>
                </a:rPr>
                <a:t>《</a:t>
              </a:r>
              <a:r>
                <a:rPr lang="zh-CN" altLang="en-US" sz="2800" b="1" dirty="0">
                  <a:solidFill>
                    <a:srgbClr val="C00000"/>
                  </a:solidFill>
                  <a:cs typeface="+mn-ea"/>
                  <a:sym typeface="+mn-lt"/>
                </a:rPr>
                <a:t>意见</a:t>
              </a:r>
              <a:r>
                <a:rPr lang="en-US" altLang="zh-CN" sz="2800" b="1" dirty="0">
                  <a:solidFill>
                    <a:srgbClr val="C00000"/>
                  </a:solidFill>
                  <a:cs typeface="+mn-ea"/>
                  <a:sym typeface="+mn-lt"/>
                </a:rPr>
                <a:t>》</a:t>
              </a:r>
              <a:r>
                <a:rPr lang="zh-CN" altLang="en-US" sz="2800" b="1" dirty="0">
                  <a:solidFill>
                    <a:srgbClr val="C00000"/>
                  </a:solidFill>
                  <a:cs typeface="+mn-ea"/>
                  <a:sym typeface="+mn-lt"/>
                </a:rPr>
                <a:t>的主要内容</a:t>
              </a:r>
            </a:p>
          </p:txBody>
        </p:sp>
      </p:grpSp>
      <p:cxnSp>
        <p:nvCxnSpPr>
          <p:cNvPr id="19" name="直接连接符 18"/>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24E63973-0997-46B1-8B5E-05556D7E2591}"/>
              </a:ext>
            </a:extLst>
          </p:cNvPr>
          <p:cNvSpPr/>
          <p:nvPr/>
        </p:nvSpPr>
        <p:spPr>
          <a:xfrm>
            <a:off x="994871" y="5091499"/>
            <a:ext cx="2698175" cy="523220"/>
          </a:xfrm>
          <a:prstGeom prst="rect">
            <a:avLst/>
          </a:prstGeom>
        </p:spPr>
        <p:txBody>
          <a:bodyPr wrap="none">
            <a:spAutoFit/>
          </a:bodyPr>
          <a:lstStyle/>
          <a:p>
            <a:r>
              <a:rPr lang="zh-CN" altLang="en-US" sz="2800" b="1" dirty="0">
                <a:solidFill>
                  <a:srgbClr val="DC0A16"/>
                </a:solidFill>
                <a:cs typeface="+mn-ea"/>
                <a:sym typeface="+mn-lt"/>
              </a:rPr>
              <a:t>意见的主要内容</a:t>
            </a:r>
          </a:p>
        </p:txBody>
      </p:sp>
      <p:sp>
        <p:nvSpPr>
          <p:cNvPr id="13"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文本框 15"/>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latin typeface="+mn-lt"/>
                <a:ea typeface="+mn-ea"/>
                <a:cs typeface="+mn-ea"/>
                <a:sym typeface="+mn-lt"/>
              </a:rPr>
              <a:t>意见强调</a:t>
            </a:r>
          </a:p>
        </p:txBody>
      </p:sp>
      <p:pic>
        <p:nvPicPr>
          <p:cNvPr id="37" name="图片 36">
            <a:extLst>
              <a:ext uri="{FF2B5EF4-FFF2-40B4-BE49-F238E27FC236}">
                <a16:creationId xmlns:a16="http://schemas.microsoft.com/office/drawing/2014/main" id="{9C0D9177-5E7B-4F0E-8799-FBD67BE5B0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562" y="1487040"/>
            <a:ext cx="3382471" cy="2235559"/>
          </a:xfrm>
          <a:prstGeom prst="rect">
            <a:avLst/>
          </a:prstGeom>
        </p:spPr>
      </p:pic>
      <p:sp>
        <p:nvSpPr>
          <p:cNvPr id="15" name="圆角矩形 14"/>
          <p:cNvSpPr/>
          <p:nvPr/>
        </p:nvSpPr>
        <p:spPr>
          <a:xfrm>
            <a:off x="4140418" y="1702478"/>
            <a:ext cx="7303287" cy="3295358"/>
          </a:xfrm>
          <a:prstGeom prst="roundRect">
            <a:avLst/>
          </a:prstGeom>
          <a:noFill/>
          <a:ln w="12700">
            <a:solidFill>
              <a:srgbClr val="C00000"/>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矩形 16"/>
          <p:cNvSpPr/>
          <p:nvPr/>
        </p:nvSpPr>
        <p:spPr>
          <a:xfrm>
            <a:off x="5793905" y="1942063"/>
            <a:ext cx="5530256" cy="3055773"/>
          </a:xfrm>
          <a:prstGeom prst="rect">
            <a:avLst/>
          </a:prstGeom>
          <a:noFill/>
        </p:spPr>
        <p:txBody>
          <a:bodyPr wrap="square">
            <a:spAutoFit/>
          </a:bodyPr>
          <a:lstStyle/>
          <a:p>
            <a:pPr>
              <a:lnSpc>
                <a:spcPct val="120000"/>
              </a:lnSpc>
            </a:pPr>
            <a:r>
              <a:rPr lang="zh-CN" altLang="en-US" dirty="0">
                <a:solidFill>
                  <a:srgbClr val="333333"/>
                </a:solidFill>
                <a:cs typeface="+mn-ea"/>
                <a:sym typeface="+mn-lt"/>
              </a:rPr>
              <a:t>要以更高标准、更严要求抓好党员干部特别是团以上领导干部学习教育，严格组织生活制度，从严查纠党员队伍中存在的思想不纯、组织不纯、作风不纯等突出问题，着力纠治形式主义和官僚主义，全面彻底肃清郭伯雄、徐才厚流毒影响。构建积极健康的党内政治文化，培育争做“四个合格”党员的新风尚。坚持党建带团建，教育引导广大团员青年放飞青春梦想、勇担强军重任。</a:t>
            </a:r>
          </a:p>
          <a:p>
            <a:pPr>
              <a:lnSpc>
                <a:spcPct val="120000"/>
              </a:lnSpc>
            </a:pPr>
            <a:r>
              <a:rPr lang="zh-CN" altLang="en-US" dirty="0">
                <a:solidFill>
                  <a:srgbClr val="333333"/>
                </a:solidFill>
                <a:cs typeface="+mn-ea"/>
                <a:sym typeface="+mn-lt"/>
              </a:rPr>
              <a:t>　　</a:t>
            </a:r>
          </a:p>
        </p:txBody>
      </p:sp>
      <p:sp>
        <p:nvSpPr>
          <p:cNvPr id="18" name="圆角矩形 17"/>
          <p:cNvSpPr/>
          <p:nvPr/>
        </p:nvSpPr>
        <p:spPr>
          <a:xfrm>
            <a:off x="4140419" y="1702478"/>
            <a:ext cx="1533942" cy="3295358"/>
          </a:xfrm>
          <a:prstGeom prst="roundRect">
            <a:avLst/>
          </a:prstGeom>
          <a:solidFill>
            <a:srgbClr val="D8171A"/>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cs typeface="+mn-ea"/>
                <a:sym typeface="+mn-lt"/>
              </a:rPr>
              <a:t>意见</a:t>
            </a:r>
            <a:endParaRPr lang="en-US" altLang="zh-CN" sz="3200" b="1" dirty="0">
              <a:cs typeface="+mn-ea"/>
              <a:sym typeface="+mn-lt"/>
            </a:endParaRPr>
          </a:p>
          <a:p>
            <a:pPr algn="ctr"/>
            <a:r>
              <a:rPr lang="zh-CN" altLang="en-US" sz="3200" b="1" dirty="0">
                <a:cs typeface="+mn-ea"/>
                <a:sym typeface="+mn-lt"/>
              </a:rPr>
              <a:t>强调</a:t>
            </a:r>
          </a:p>
        </p:txBody>
      </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Tree>
    <p:extLst>
      <p:ext uri="{BB962C8B-B14F-4D97-AF65-F5344CB8AC3E}">
        <p14:creationId xmlns:p14="http://schemas.microsoft.com/office/powerpoint/2010/main" val="2558830942"/>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50" fill="hold"/>
                                        <p:tgtEl>
                                          <p:spTgt spid="16"/>
                                        </p:tgtEl>
                                        <p:attrNameLst>
                                          <p:attrName>ppt_w</p:attrName>
                                        </p:attrNameLst>
                                      </p:cBhvr>
                                      <p:tavLst>
                                        <p:tav tm="0">
                                          <p:val>
                                            <p:fltVal val="0"/>
                                          </p:val>
                                        </p:tav>
                                        <p:tav tm="100000">
                                          <p:val>
                                            <p:strVal val="#ppt_w"/>
                                          </p:val>
                                        </p:tav>
                                      </p:tavLst>
                                    </p:anim>
                                    <p:anim calcmode="lin" valueType="num">
                                      <p:cBhvr>
                                        <p:cTn id="14" dur="250" fill="hold"/>
                                        <p:tgtEl>
                                          <p:spTgt spid="16"/>
                                        </p:tgtEl>
                                        <p:attrNameLst>
                                          <p:attrName>ppt_h</p:attrName>
                                        </p:attrNameLst>
                                      </p:cBhvr>
                                      <p:tavLst>
                                        <p:tav tm="0">
                                          <p:val>
                                            <p:fltVal val="0"/>
                                          </p:val>
                                        </p:tav>
                                        <p:tav tm="100000">
                                          <p:val>
                                            <p:strVal val="#ppt_h"/>
                                          </p:val>
                                        </p:tav>
                                      </p:tavLst>
                                    </p:anim>
                                    <p:animEffect transition="in" filter="fade">
                                      <p:cBhvr>
                                        <p:cTn id="15" dur="250"/>
                                        <p:tgtEl>
                                          <p:spTgt spid="16"/>
                                        </p:tgtEl>
                                      </p:cBhvr>
                                    </p:animEffect>
                                  </p:childTnLst>
                                </p:cTn>
                              </p:par>
                            </p:childTnLst>
                          </p:cTn>
                        </p:par>
                        <p:par>
                          <p:cTn id="16" fill="hold">
                            <p:stCondLst>
                              <p:cond delay="125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250"/>
                                        <p:tgtEl>
                                          <p:spTgt spid="13"/>
                                        </p:tgtEl>
                                      </p:cBhvr>
                                    </p:animEffect>
                                  </p:childTnLst>
                                </p:cTn>
                              </p:par>
                              <p:par>
                                <p:cTn id="20" presetID="47" presetClass="entr" presetSubtype="0" fill="hold" nodeType="withEffect">
                                  <p:stCondLst>
                                    <p:cond delay="4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2650"/>
                            </p:stCondLst>
                            <p:childTnLst>
                              <p:par>
                                <p:cTn id="26" presetID="1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p:tgtEl>
                                          <p:spTgt spid="15"/>
                                        </p:tgtEl>
                                        <p:attrNameLst>
                                          <p:attrName>ppt_x</p:attrName>
                                        </p:attrNameLst>
                                      </p:cBhvr>
                                      <p:tavLst>
                                        <p:tav tm="0">
                                          <p:val>
                                            <p:strVal val="#ppt_x-#ppt_w*1.125000"/>
                                          </p:val>
                                        </p:tav>
                                        <p:tav tm="100000">
                                          <p:val>
                                            <p:strVal val="#ppt_x"/>
                                          </p:val>
                                        </p:tav>
                                      </p:tavLst>
                                    </p:anim>
                                    <p:animEffect transition="in" filter="wipe(right)">
                                      <p:cBhvr>
                                        <p:cTn id="29" dur="500"/>
                                        <p:tgtEl>
                                          <p:spTgt spid="15"/>
                                        </p:tgtEl>
                                      </p:cBhvr>
                                    </p:animEffect>
                                  </p:childTnLst>
                                </p:cTn>
                              </p:par>
                            </p:childTnLst>
                          </p:cTn>
                        </p:par>
                        <p:par>
                          <p:cTn id="30" fill="hold">
                            <p:stCondLst>
                              <p:cond delay="31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250" fill="hold"/>
                                        <p:tgtEl>
                                          <p:spTgt spid="17"/>
                                        </p:tgtEl>
                                        <p:attrNameLst>
                                          <p:attrName>ppt_w</p:attrName>
                                        </p:attrNameLst>
                                      </p:cBhvr>
                                      <p:tavLst>
                                        <p:tav tm="0">
                                          <p:val>
                                            <p:fltVal val="0"/>
                                          </p:val>
                                        </p:tav>
                                        <p:tav tm="100000">
                                          <p:val>
                                            <p:strVal val="#ppt_w"/>
                                          </p:val>
                                        </p:tav>
                                      </p:tavLst>
                                    </p:anim>
                                    <p:anim calcmode="lin" valueType="num">
                                      <p:cBhvr>
                                        <p:cTn id="34" dur="250" fill="hold"/>
                                        <p:tgtEl>
                                          <p:spTgt spid="17"/>
                                        </p:tgtEl>
                                        <p:attrNameLst>
                                          <p:attrName>ppt_h</p:attrName>
                                        </p:attrNameLst>
                                      </p:cBhvr>
                                      <p:tavLst>
                                        <p:tav tm="0">
                                          <p:val>
                                            <p:fltVal val="0"/>
                                          </p:val>
                                        </p:tav>
                                        <p:tav tm="100000">
                                          <p:val>
                                            <p:strVal val="#ppt_h"/>
                                          </p:val>
                                        </p:tav>
                                      </p:tavLst>
                                    </p:anim>
                                    <p:animEffect transition="in" filter="fade">
                                      <p:cBhvr>
                                        <p:cTn id="35" dur="250"/>
                                        <p:tgtEl>
                                          <p:spTgt spid="17"/>
                                        </p:tgtEl>
                                      </p:cBhvr>
                                    </p:animEffect>
                                  </p:childTnLst>
                                </p:cTn>
                              </p:par>
                            </p:childTnLst>
                          </p:cTn>
                        </p:par>
                        <p:par>
                          <p:cTn id="36" fill="hold">
                            <p:stCondLst>
                              <p:cond delay="7575"/>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250" fill="hold"/>
                                        <p:tgtEl>
                                          <p:spTgt spid="18"/>
                                        </p:tgtEl>
                                        <p:attrNameLst>
                                          <p:attrName>ppt_w</p:attrName>
                                        </p:attrNameLst>
                                      </p:cBhvr>
                                      <p:tavLst>
                                        <p:tav tm="0">
                                          <p:val>
                                            <p:fltVal val="0"/>
                                          </p:val>
                                        </p:tav>
                                        <p:tav tm="100000">
                                          <p:val>
                                            <p:strVal val="#ppt_w"/>
                                          </p:val>
                                        </p:tav>
                                      </p:tavLst>
                                    </p:anim>
                                    <p:anim calcmode="lin" valueType="num">
                                      <p:cBhvr>
                                        <p:cTn id="40" dur="250" fill="hold"/>
                                        <p:tgtEl>
                                          <p:spTgt spid="18"/>
                                        </p:tgtEl>
                                        <p:attrNameLst>
                                          <p:attrName>ppt_h</p:attrName>
                                        </p:attrNameLst>
                                      </p:cBhvr>
                                      <p:tavLst>
                                        <p:tav tm="0">
                                          <p:val>
                                            <p:fltVal val="0"/>
                                          </p:val>
                                        </p:tav>
                                        <p:tav tm="100000">
                                          <p:val>
                                            <p:strVal val="#ppt_h"/>
                                          </p:val>
                                        </p:tav>
                                      </p:tavLst>
                                    </p:anim>
                                    <p:animEffect transition="in" filter="fade">
                                      <p:cBhvr>
                                        <p:cTn id="41" dur="250"/>
                                        <p:tgtEl>
                                          <p:spTgt spid="18"/>
                                        </p:tgtEl>
                                      </p:cBhvr>
                                    </p:animEffect>
                                  </p:childTnLst>
                                </p:cTn>
                              </p:par>
                            </p:childTnLst>
                          </p:cTn>
                        </p:par>
                        <p:par>
                          <p:cTn id="42" fill="hold">
                            <p:stCondLst>
                              <p:cond delay="7825"/>
                            </p:stCondLst>
                            <p:childTnLst>
                              <p:par>
                                <p:cTn id="43" presetID="6" presetClass="emph" presetSubtype="0" decel="100000" fill="hold" grpId="1" nodeType="afterEffect">
                                  <p:stCondLst>
                                    <p:cond delay="0"/>
                                  </p:stCondLst>
                                  <p:childTnLst>
                                    <p:animScale>
                                      <p:cBhvr>
                                        <p:cTn id="44" dur="250" fill="hold"/>
                                        <p:tgtEl>
                                          <p:spTgt spid="18"/>
                                        </p:tgtEl>
                                      </p:cBhvr>
                                      <p:by x="120000" y="120000"/>
                                    </p:animScale>
                                  </p:childTnLst>
                                </p:cTn>
                              </p:par>
                            </p:childTnLst>
                          </p:cTn>
                        </p:par>
                        <p:par>
                          <p:cTn id="45" fill="hold">
                            <p:stCondLst>
                              <p:cond delay="8075"/>
                            </p:stCondLst>
                            <p:childTnLst>
                              <p:par>
                                <p:cTn id="46" presetID="6" presetClass="emph" presetSubtype="0" decel="100000" fill="hold" grpId="2" nodeType="afterEffect">
                                  <p:stCondLst>
                                    <p:cond delay="0"/>
                                  </p:stCondLst>
                                  <p:childTnLst>
                                    <p:animScale>
                                      <p:cBhvr>
                                        <p:cTn id="47" dur="250" fill="hold"/>
                                        <p:tgtEl>
                                          <p:spTgt spid="18"/>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6" grpId="0"/>
      <p:bldP spid="15" grpId="0" animBg="1"/>
      <p:bldP spid="17" grpId="0"/>
      <p:bldP spid="18" grpId="0" animBg="1"/>
      <p:bldP spid="18" grpId="1" animBg="1"/>
      <p:bldP spid="18"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文本框 15"/>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latin typeface="+mn-lt"/>
                <a:ea typeface="+mn-ea"/>
                <a:cs typeface="+mn-ea"/>
                <a:sym typeface="+mn-lt"/>
              </a:rPr>
              <a:t>意见强调</a:t>
            </a:r>
          </a:p>
        </p:txBody>
      </p:sp>
      <p:pic>
        <p:nvPicPr>
          <p:cNvPr id="37" name="图片 36">
            <a:extLst>
              <a:ext uri="{FF2B5EF4-FFF2-40B4-BE49-F238E27FC236}">
                <a16:creationId xmlns:a16="http://schemas.microsoft.com/office/drawing/2014/main" id="{9C0D9177-5E7B-4F0E-8799-FBD67BE5B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62" y="1487040"/>
            <a:ext cx="3382471" cy="2235559"/>
          </a:xfrm>
          <a:prstGeom prst="rect">
            <a:avLst/>
          </a:prstGeom>
        </p:spPr>
      </p:pic>
      <p:sp>
        <p:nvSpPr>
          <p:cNvPr id="15" name="圆角矩形 14"/>
          <p:cNvSpPr/>
          <p:nvPr/>
        </p:nvSpPr>
        <p:spPr>
          <a:xfrm>
            <a:off x="4140418" y="1702478"/>
            <a:ext cx="7303287" cy="3295358"/>
          </a:xfrm>
          <a:prstGeom prst="roundRect">
            <a:avLst/>
          </a:prstGeom>
          <a:noFill/>
          <a:ln w="12700">
            <a:solidFill>
              <a:srgbClr val="C00000"/>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矩形 16"/>
          <p:cNvSpPr/>
          <p:nvPr/>
        </p:nvSpPr>
        <p:spPr>
          <a:xfrm>
            <a:off x="5793905" y="1942063"/>
            <a:ext cx="5530256" cy="3194721"/>
          </a:xfrm>
          <a:prstGeom prst="rect">
            <a:avLst/>
          </a:prstGeom>
          <a:noFill/>
        </p:spPr>
        <p:txBody>
          <a:bodyPr wrap="square">
            <a:spAutoFit/>
          </a:bodyPr>
          <a:lstStyle/>
          <a:p>
            <a:pPr>
              <a:lnSpc>
                <a:spcPct val="200000"/>
              </a:lnSpc>
            </a:pPr>
            <a:r>
              <a:rPr lang="zh-CN" altLang="en-US" dirty="0">
                <a:solidFill>
                  <a:srgbClr val="333333"/>
                </a:solidFill>
                <a:cs typeface="+mn-ea"/>
                <a:sym typeface="+mn-lt"/>
              </a:rPr>
              <a:t>各级要切实把主题教育摆在突出位置，加大领导和统筹力度，认真筹划设计，加强具体指导，把严实要求贯穿教、学、做各个环节，抓实思想调查，坚持领导带头，改进创新教育形式方法，推动教育展现新风新貌。严格检查督导，确保教育落到实处。</a:t>
            </a:r>
          </a:p>
          <a:p>
            <a:pPr>
              <a:lnSpc>
                <a:spcPct val="120000"/>
              </a:lnSpc>
            </a:pPr>
            <a:r>
              <a:rPr lang="zh-CN" altLang="en-US" dirty="0">
                <a:solidFill>
                  <a:srgbClr val="333333"/>
                </a:solidFill>
                <a:cs typeface="+mn-ea"/>
                <a:sym typeface="+mn-lt"/>
              </a:rPr>
              <a:t>　　</a:t>
            </a:r>
          </a:p>
        </p:txBody>
      </p:sp>
      <p:sp>
        <p:nvSpPr>
          <p:cNvPr id="18" name="圆角矩形 17"/>
          <p:cNvSpPr/>
          <p:nvPr/>
        </p:nvSpPr>
        <p:spPr>
          <a:xfrm>
            <a:off x="4140419" y="1702478"/>
            <a:ext cx="1533942" cy="3295358"/>
          </a:xfrm>
          <a:prstGeom prst="roundRect">
            <a:avLst/>
          </a:prstGeom>
          <a:solidFill>
            <a:srgbClr val="D8171A"/>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cs typeface="+mn-ea"/>
                <a:sym typeface="+mn-lt"/>
              </a:rPr>
              <a:t>意见</a:t>
            </a:r>
            <a:endParaRPr lang="en-US" altLang="zh-CN" sz="3200" b="1" dirty="0">
              <a:cs typeface="+mn-ea"/>
              <a:sym typeface="+mn-lt"/>
            </a:endParaRPr>
          </a:p>
          <a:p>
            <a:pPr algn="ctr"/>
            <a:r>
              <a:rPr lang="zh-CN" altLang="en-US" sz="3200" b="1" dirty="0">
                <a:cs typeface="+mn-ea"/>
                <a:sym typeface="+mn-lt"/>
              </a:rPr>
              <a:t>要求</a:t>
            </a: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11" name="组合 10"/>
          <p:cNvGrpSpPr/>
          <p:nvPr/>
        </p:nvGrpSpPr>
        <p:grpSpPr>
          <a:xfrm>
            <a:off x="361950" y="186369"/>
            <a:ext cx="5463724" cy="836696"/>
            <a:chOff x="8360410" y="200091"/>
            <a:chExt cx="6265547" cy="959485"/>
          </a:xfrm>
        </p:grpSpPr>
        <p:pic>
          <p:nvPicPr>
            <p:cNvPr id="12" name="图片 11"/>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14" name="文本框 32"/>
            <p:cNvSpPr txBox="1"/>
            <p:nvPr/>
          </p:nvSpPr>
          <p:spPr>
            <a:xfrm>
              <a:off x="9470160" y="455776"/>
              <a:ext cx="5155797"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rgbClr val="C00000"/>
                  </a:solidFill>
                  <a:cs typeface="+mn-ea"/>
                  <a:sym typeface="+mn-lt"/>
                </a:rPr>
                <a:t>《</a:t>
              </a:r>
              <a:r>
                <a:rPr lang="zh-CN" altLang="en-US" sz="2800" b="1" dirty="0">
                  <a:solidFill>
                    <a:srgbClr val="C00000"/>
                  </a:solidFill>
                  <a:cs typeface="+mn-ea"/>
                  <a:sym typeface="+mn-lt"/>
                </a:rPr>
                <a:t>意见</a:t>
              </a:r>
              <a:r>
                <a:rPr lang="en-US" altLang="zh-CN" sz="2800" b="1" dirty="0">
                  <a:solidFill>
                    <a:srgbClr val="C00000"/>
                  </a:solidFill>
                  <a:cs typeface="+mn-ea"/>
                  <a:sym typeface="+mn-lt"/>
                </a:rPr>
                <a:t>》</a:t>
              </a:r>
              <a:r>
                <a:rPr lang="zh-CN" altLang="en-US" sz="2800" b="1" dirty="0">
                  <a:solidFill>
                    <a:srgbClr val="C00000"/>
                  </a:solidFill>
                  <a:cs typeface="+mn-ea"/>
                  <a:sym typeface="+mn-lt"/>
                </a:rPr>
                <a:t>的主要内容</a:t>
              </a:r>
            </a:p>
          </p:txBody>
        </p:sp>
      </p:grpSp>
      <p:cxnSp>
        <p:nvCxnSpPr>
          <p:cNvPr id="19" name="直接连接符 18"/>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7418716"/>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250"/>
                            </p:stCondLst>
                            <p:childTnLst>
                              <p:par>
                                <p:cTn id="11" presetID="22" presetClass="entr" presetSubtype="2"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250"/>
                                        <p:tgtEl>
                                          <p:spTgt spid="13"/>
                                        </p:tgtEl>
                                      </p:cBhvr>
                                    </p:animEffect>
                                  </p:childTnLst>
                                </p:cTn>
                              </p:par>
                              <p:par>
                                <p:cTn id="14" presetID="47" presetClass="entr" presetSubtype="0" fill="hold" nodeType="withEffect">
                                  <p:stCondLst>
                                    <p:cond delay="40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1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p:tgtEl>
                                          <p:spTgt spid="15"/>
                                        </p:tgtEl>
                                        <p:attrNameLst>
                                          <p:attrName>ppt_x</p:attrName>
                                        </p:attrNameLst>
                                      </p:cBhvr>
                                      <p:tavLst>
                                        <p:tav tm="0">
                                          <p:val>
                                            <p:strVal val="#ppt_x-#ppt_w*1.125000"/>
                                          </p:val>
                                        </p:tav>
                                        <p:tav tm="100000">
                                          <p:val>
                                            <p:strVal val="#ppt_x"/>
                                          </p:val>
                                        </p:tav>
                                      </p:tavLst>
                                    </p:anim>
                                    <p:animEffect transition="in" filter="wipe(right)">
                                      <p:cBhvr>
                                        <p:cTn id="23" dur="500"/>
                                        <p:tgtEl>
                                          <p:spTgt spid="15"/>
                                        </p:tgtEl>
                                      </p:cBhvr>
                                    </p:animEffect>
                                  </p:childTnLst>
                                </p:cTn>
                              </p:par>
                            </p:childTnLst>
                          </p:cTn>
                        </p:par>
                        <p:par>
                          <p:cTn id="24" fill="hold">
                            <p:stCondLst>
                              <p:cond delay="21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animEffect transition="in" filter="fade">
                                      <p:cBhvr>
                                        <p:cTn id="29" dur="250"/>
                                        <p:tgtEl>
                                          <p:spTgt spid="17"/>
                                        </p:tgtEl>
                                      </p:cBhvr>
                                    </p:animEffect>
                                  </p:childTnLst>
                                </p:cTn>
                              </p:par>
                            </p:childTnLst>
                          </p:cTn>
                        </p:par>
                        <p:par>
                          <p:cTn id="30" fill="hold">
                            <p:stCondLst>
                              <p:cond delay="5125"/>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50" fill="hold"/>
                                        <p:tgtEl>
                                          <p:spTgt spid="18"/>
                                        </p:tgtEl>
                                        <p:attrNameLst>
                                          <p:attrName>ppt_w</p:attrName>
                                        </p:attrNameLst>
                                      </p:cBhvr>
                                      <p:tavLst>
                                        <p:tav tm="0">
                                          <p:val>
                                            <p:fltVal val="0"/>
                                          </p:val>
                                        </p:tav>
                                        <p:tav tm="100000">
                                          <p:val>
                                            <p:strVal val="#ppt_w"/>
                                          </p:val>
                                        </p:tav>
                                      </p:tavLst>
                                    </p:anim>
                                    <p:anim calcmode="lin" valueType="num">
                                      <p:cBhvr>
                                        <p:cTn id="34" dur="250" fill="hold"/>
                                        <p:tgtEl>
                                          <p:spTgt spid="18"/>
                                        </p:tgtEl>
                                        <p:attrNameLst>
                                          <p:attrName>ppt_h</p:attrName>
                                        </p:attrNameLst>
                                      </p:cBhvr>
                                      <p:tavLst>
                                        <p:tav tm="0">
                                          <p:val>
                                            <p:fltVal val="0"/>
                                          </p:val>
                                        </p:tav>
                                        <p:tav tm="100000">
                                          <p:val>
                                            <p:strVal val="#ppt_h"/>
                                          </p:val>
                                        </p:tav>
                                      </p:tavLst>
                                    </p:anim>
                                    <p:animEffect transition="in" filter="fade">
                                      <p:cBhvr>
                                        <p:cTn id="35" dur="250"/>
                                        <p:tgtEl>
                                          <p:spTgt spid="18"/>
                                        </p:tgtEl>
                                      </p:cBhvr>
                                    </p:animEffect>
                                  </p:childTnLst>
                                </p:cTn>
                              </p:par>
                            </p:childTnLst>
                          </p:cTn>
                        </p:par>
                        <p:par>
                          <p:cTn id="36" fill="hold">
                            <p:stCondLst>
                              <p:cond delay="5375"/>
                            </p:stCondLst>
                            <p:childTnLst>
                              <p:par>
                                <p:cTn id="37" presetID="6" presetClass="emph" presetSubtype="0" decel="100000" fill="hold" grpId="1" nodeType="afterEffect">
                                  <p:stCondLst>
                                    <p:cond delay="0"/>
                                  </p:stCondLst>
                                  <p:childTnLst>
                                    <p:animScale>
                                      <p:cBhvr>
                                        <p:cTn id="38" dur="250" fill="hold"/>
                                        <p:tgtEl>
                                          <p:spTgt spid="18"/>
                                        </p:tgtEl>
                                      </p:cBhvr>
                                      <p:by x="120000" y="120000"/>
                                    </p:animScale>
                                  </p:childTnLst>
                                </p:cTn>
                              </p:par>
                            </p:childTnLst>
                          </p:cTn>
                        </p:par>
                        <p:par>
                          <p:cTn id="39" fill="hold">
                            <p:stCondLst>
                              <p:cond delay="5625"/>
                            </p:stCondLst>
                            <p:childTnLst>
                              <p:par>
                                <p:cTn id="40" presetID="6" presetClass="emph" presetSubtype="0" decel="100000" fill="hold" grpId="2" nodeType="afterEffect">
                                  <p:stCondLst>
                                    <p:cond delay="0"/>
                                  </p:stCondLst>
                                  <p:childTnLst>
                                    <p:animScale>
                                      <p:cBhvr>
                                        <p:cTn id="41" dur="250" fill="hold"/>
                                        <p:tgtEl>
                                          <p:spTgt spid="18"/>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5" grpId="0" animBg="1"/>
      <p:bldP spid="17" grpId="0"/>
      <p:bldP spid="18" grpId="0" animBg="1"/>
      <p:bldP spid="18" grpId="1" animBg="1"/>
      <p:bldP spid="18"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8" name="矩形: 圆角 2"/>
          <p:cNvSpPr/>
          <p:nvPr/>
        </p:nvSpPr>
        <p:spPr>
          <a:xfrm>
            <a:off x="1781175" y="2051413"/>
            <a:ext cx="8373890" cy="3719290"/>
          </a:xfrm>
          <a:prstGeom prst="roundRect">
            <a:avLst>
              <a:gd name="adj" fmla="val 4528"/>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l="48333" t="8489" r="34882" b="70086"/>
          <a:stretch>
            <a:fillRect/>
          </a:stretch>
        </p:blipFill>
        <p:spPr>
          <a:xfrm>
            <a:off x="5213060" y="1475873"/>
            <a:ext cx="1764156" cy="1151079"/>
          </a:xfrm>
          <a:prstGeom prst="rect">
            <a:avLst/>
          </a:prstGeom>
        </p:spPr>
      </p:pic>
      <p:sp>
        <p:nvSpPr>
          <p:cNvPr id="5" name="矩形 4">
            <a:extLst>
              <a:ext uri="{FF2B5EF4-FFF2-40B4-BE49-F238E27FC236}">
                <a16:creationId xmlns:a16="http://schemas.microsoft.com/office/drawing/2014/main" id="{1822A0C9-03F0-4E86-92AD-F91D06343EC6}"/>
              </a:ext>
            </a:extLst>
          </p:cNvPr>
          <p:cNvSpPr/>
          <p:nvPr/>
        </p:nvSpPr>
        <p:spPr>
          <a:xfrm>
            <a:off x="1596781" y="2816913"/>
            <a:ext cx="9063599" cy="2510687"/>
          </a:xfrm>
          <a:prstGeom prst="rect">
            <a:avLst/>
          </a:prstGeom>
        </p:spPr>
        <p:txBody>
          <a:bodyPr wrap="square">
            <a:spAutoFit/>
          </a:bodyPr>
          <a:lstStyle/>
          <a:p>
            <a:pPr algn="ctr">
              <a:lnSpc>
                <a:spcPct val="150000"/>
              </a:lnSpc>
            </a:pPr>
            <a:r>
              <a:rPr lang="zh-CN" altLang="en-US" sz="6600" b="1" dirty="0">
                <a:gradFill>
                  <a:gsLst>
                    <a:gs pos="0">
                      <a:srgbClr val="FFC000"/>
                    </a:gs>
                    <a:gs pos="74000">
                      <a:schemeClr val="accent1"/>
                    </a:gs>
                    <a:gs pos="34000">
                      <a:schemeClr val="accent1"/>
                    </a:gs>
                    <a:gs pos="100000">
                      <a:srgbClr val="FFC000"/>
                    </a:gs>
                  </a:gsLst>
                  <a:lin ang="2400000" scaled="0"/>
                </a:gradFill>
                <a:cs typeface="+mn-ea"/>
                <a:sym typeface="+mn-lt"/>
              </a:rPr>
              <a:t>第三部分</a:t>
            </a:r>
            <a:endParaRPr lang="en-US" altLang="zh-CN" sz="6600" b="1" dirty="0">
              <a:gradFill>
                <a:gsLst>
                  <a:gs pos="0">
                    <a:srgbClr val="FFC000"/>
                  </a:gs>
                  <a:gs pos="74000">
                    <a:schemeClr val="accent1"/>
                  </a:gs>
                  <a:gs pos="34000">
                    <a:schemeClr val="accent1"/>
                  </a:gs>
                  <a:gs pos="100000">
                    <a:srgbClr val="FFC000"/>
                  </a:gs>
                </a:gsLst>
                <a:lin ang="2400000" scaled="0"/>
              </a:gradFill>
              <a:cs typeface="+mn-ea"/>
              <a:sym typeface="+mn-lt"/>
            </a:endParaRPr>
          </a:p>
          <a:p>
            <a:pPr algn="ctr">
              <a:lnSpc>
                <a:spcPct val="150000"/>
              </a:lnSpc>
            </a:pPr>
            <a:r>
              <a:rPr lang="zh-CN" altLang="en-US" sz="4400" b="1" dirty="0">
                <a:gradFill>
                  <a:gsLst>
                    <a:gs pos="0">
                      <a:srgbClr val="FFC000"/>
                    </a:gs>
                    <a:gs pos="74000">
                      <a:schemeClr val="accent1"/>
                    </a:gs>
                    <a:gs pos="34000">
                      <a:schemeClr val="accent1"/>
                    </a:gs>
                    <a:gs pos="100000">
                      <a:srgbClr val="FFC000"/>
                    </a:gs>
                  </a:gsLst>
                  <a:lin ang="2400000" scaled="0"/>
                </a:gradFill>
                <a:cs typeface="+mn-ea"/>
                <a:sym typeface="+mn-lt"/>
              </a:rPr>
              <a:t>传承红色基因  塑造新时代革命军人</a:t>
            </a:r>
          </a:p>
        </p:txBody>
      </p:sp>
    </p:spTree>
    <p:extLst>
      <p:ext uri="{BB962C8B-B14F-4D97-AF65-F5344CB8AC3E}">
        <p14:creationId xmlns:p14="http://schemas.microsoft.com/office/powerpoint/2010/main" val="893503486"/>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39" name="组合 38">
            <a:extLst>
              <a:ext uri="{FF2B5EF4-FFF2-40B4-BE49-F238E27FC236}">
                <a16:creationId xmlns:a16="http://schemas.microsoft.com/office/drawing/2014/main" id="{2BF82AF1-03A1-464A-B24E-1061A68BF6E8}"/>
              </a:ext>
            </a:extLst>
          </p:cNvPr>
          <p:cNvGrpSpPr/>
          <p:nvPr/>
        </p:nvGrpSpPr>
        <p:grpSpPr>
          <a:xfrm>
            <a:off x="995031" y="3271299"/>
            <a:ext cx="2790826" cy="2619375"/>
            <a:chOff x="1085849" y="2933700"/>
            <a:chExt cx="2790826" cy="2619375"/>
          </a:xfrm>
        </p:grpSpPr>
        <p:sp>
          <p:nvSpPr>
            <p:cNvPr id="40" name="弧形 39">
              <a:extLst>
                <a:ext uri="{FF2B5EF4-FFF2-40B4-BE49-F238E27FC236}">
                  <a16:creationId xmlns:a16="http://schemas.microsoft.com/office/drawing/2014/main" id="{C2C9A96A-BD77-492D-895D-F8D9A829AFEE}"/>
                </a:ext>
              </a:extLst>
            </p:cNvPr>
            <p:cNvSpPr/>
            <p:nvPr/>
          </p:nvSpPr>
          <p:spPr>
            <a:xfrm>
              <a:off x="1085849" y="2933700"/>
              <a:ext cx="2619375" cy="2619375"/>
            </a:xfrm>
            <a:prstGeom prst="arc">
              <a:avLst>
                <a:gd name="adj1" fmla="val 19185089"/>
                <a:gd name="adj2" fmla="val 2568900"/>
              </a:avLst>
            </a:prstGeom>
            <a:ln>
              <a:solidFill>
                <a:srgbClr val="D8171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cs typeface="+mn-ea"/>
                <a:sym typeface="+mn-lt"/>
              </a:endParaRPr>
            </a:p>
          </p:txBody>
        </p:sp>
        <p:grpSp>
          <p:nvGrpSpPr>
            <p:cNvPr id="41" name="组合 40">
              <a:extLst>
                <a:ext uri="{FF2B5EF4-FFF2-40B4-BE49-F238E27FC236}">
                  <a16:creationId xmlns:a16="http://schemas.microsoft.com/office/drawing/2014/main" id="{AEC2702E-530D-49E3-8EEA-0C9D74395FC7}"/>
                </a:ext>
              </a:extLst>
            </p:cNvPr>
            <p:cNvGrpSpPr/>
            <p:nvPr/>
          </p:nvGrpSpPr>
          <p:grpSpPr>
            <a:xfrm>
              <a:off x="3267075" y="3324225"/>
              <a:ext cx="609600" cy="1885950"/>
              <a:chOff x="3267075" y="3324225"/>
              <a:chExt cx="609600" cy="1885950"/>
            </a:xfrm>
          </p:grpSpPr>
          <p:sp>
            <p:nvSpPr>
              <p:cNvPr id="42" name="椭圆 41">
                <a:extLst>
                  <a:ext uri="{FF2B5EF4-FFF2-40B4-BE49-F238E27FC236}">
                    <a16:creationId xmlns:a16="http://schemas.microsoft.com/office/drawing/2014/main" id="{8BB02CDF-A340-405A-A866-A14DAD39919B}"/>
                  </a:ext>
                </a:extLst>
              </p:cNvPr>
              <p:cNvSpPr/>
              <p:nvPr/>
            </p:nvSpPr>
            <p:spPr>
              <a:xfrm>
                <a:off x="3333750" y="3324225"/>
                <a:ext cx="361950" cy="361950"/>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cs typeface="+mn-ea"/>
                  <a:sym typeface="+mn-lt"/>
                </a:endParaRPr>
              </a:p>
            </p:txBody>
          </p:sp>
          <p:sp>
            <p:nvSpPr>
              <p:cNvPr id="43" name="椭圆 42">
                <a:extLst>
                  <a:ext uri="{FF2B5EF4-FFF2-40B4-BE49-F238E27FC236}">
                    <a16:creationId xmlns:a16="http://schemas.microsoft.com/office/drawing/2014/main" id="{0B8836D4-C527-4864-8116-816FFF258C0C}"/>
                  </a:ext>
                </a:extLst>
              </p:cNvPr>
              <p:cNvSpPr/>
              <p:nvPr/>
            </p:nvSpPr>
            <p:spPr>
              <a:xfrm>
                <a:off x="3514725" y="4095750"/>
                <a:ext cx="361950" cy="361950"/>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4" name="椭圆 43">
                <a:extLst>
                  <a:ext uri="{FF2B5EF4-FFF2-40B4-BE49-F238E27FC236}">
                    <a16:creationId xmlns:a16="http://schemas.microsoft.com/office/drawing/2014/main" id="{18D230C9-F417-4BB4-975B-8C415B907BC7}"/>
                  </a:ext>
                </a:extLst>
              </p:cNvPr>
              <p:cNvSpPr/>
              <p:nvPr/>
            </p:nvSpPr>
            <p:spPr>
              <a:xfrm>
                <a:off x="3267075" y="4848225"/>
                <a:ext cx="361950" cy="361950"/>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8485" y="1000642"/>
            <a:ext cx="2151826" cy="1777595"/>
          </a:xfrm>
          <a:prstGeom prst="rect">
            <a:avLst/>
          </a:prstGeom>
        </p:spPr>
      </p:pic>
      <p:sp>
        <p:nvSpPr>
          <p:cNvPr id="11" name="文本框 10"/>
          <p:cNvSpPr txBox="1"/>
          <p:nvPr/>
        </p:nvSpPr>
        <p:spPr>
          <a:xfrm>
            <a:off x="3630311" y="1535496"/>
            <a:ext cx="5827236" cy="707886"/>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4000" b="1" dirty="0">
                <a:solidFill>
                  <a:srgbClr val="C00000"/>
                </a:solidFill>
                <a:effectLst/>
                <a:latin typeface="+mn-lt"/>
                <a:ea typeface="+mn-ea"/>
                <a:cs typeface="+mn-ea"/>
                <a:sym typeface="+mn-lt"/>
              </a:rPr>
              <a:t>筑牢听党指挥的政治信念</a:t>
            </a:r>
          </a:p>
        </p:txBody>
      </p:sp>
      <p:sp>
        <p:nvSpPr>
          <p:cNvPr id="12" name="矩形 11">
            <a:extLst>
              <a:ext uri="{FF2B5EF4-FFF2-40B4-BE49-F238E27FC236}">
                <a16:creationId xmlns:a16="http://schemas.microsoft.com/office/drawing/2014/main" id="{BD70D0AC-769C-4307-8640-AA9C06609813}"/>
              </a:ext>
            </a:extLst>
          </p:cNvPr>
          <p:cNvSpPr/>
          <p:nvPr/>
        </p:nvSpPr>
        <p:spPr>
          <a:xfrm>
            <a:off x="1837799" y="2840102"/>
            <a:ext cx="4339650" cy="369332"/>
          </a:xfrm>
          <a:prstGeom prst="rect">
            <a:avLst/>
          </a:prstGeom>
        </p:spPr>
        <p:txBody>
          <a:bodyPr wrap="none">
            <a:spAutoFit/>
          </a:bodyPr>
          <a:lstStyle/>
          <a:p>
            <a:r>
              <a:rPr lang="zh-CN" altLang="en-US" b="1" dirty="0">
                <a:solidFill>
                  <a:srgbClr val="D8171A"/>
                </a:solidFill>
                <a:cs typeface="+mn-ea"/>
                <a:sym typeface="+mn-lt"/>
              </a:rPr>
              <a:t>我军是中国共产党缔造和领导的人民军队</a:t>
            </a:r>
          </a:p>
        </p:txBody>
      </p:sp>
      <p:sp>
        <p:nvSpPr>
          <p:cNvPr id="14" name="椭圆 13">
            <a:extLst>
              <a:ext uri="{FF2B5EF4-FFF2-40B4-BE49-F238E27FC236}">
                <a16:creationId xmlns:a16="http://schemas.microsoft.com/office/drawing/2014/main" id="{FAA04713-BD99-4D5E-9719-85D3E5C14761}"/>
              </a:ext>
            </a:extLst>
          </p:cNvPr>
          <p:cNvSpPr/>
          <p:nvPr/>
        </p:nvSpPr>
        <p:spPr>
          <a:xfrm>
            <a:off x="1321574" y="3707393"/>
            <a:ext cx="1790700" cy="1790700"/>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id="{AD752CD1-2DAC-45E7-B1DD-718859D80109}"/>
              </a:ext>
            </a:extLst>
          </p:cNvPr>
          <p:cNvSpPr/>
          <p:nvPr/>
        </p:nvSpPr>
        <p:spPr>
          <a:xfrm>
            <a:off x="1458262" y="4227577"/>
            <a:ext cx="1644487" cy="757130"/>
          </a:xfrm>
          <a:prstGeom prst="rect">
            <a:avLst/>
          </a:prstGeom>
        </p:spPr>
        <p:txBody>
          <a:bodyPr wrap="square">
            <a:spAutoFit/>
          </a:bodyPr>
          <a:lstStyle/>
          <a:p>
            <a:pPr algn="ctr">
              <a:lnSpc>
                <a:spcPct val="120000"/>
              </a:lnSpc>
            </a:pPr>
            <a:r>
              <a:rPr lang="zh-CN" altLang="en-US" b="1" dirty="0">
                <a:solidFill>
                  <a:schemeClr val="bg1"/>
                </a:solidFill>
                <a:cs typeface="+mn-ea"/>
                <a:sym typeface="+mn-lt"/>
              </a:rPr>
              <a:t>坚持党对军队的绝对领导</a:t>
            </a:r>
          </a:p>
        </p:txBody>
      </p:sp>
      <p:sp>
        <p:nvSpPr>
          <p:cNvPr id="20" name="矩形 19">
            <a:extLst>
              <a:ext uri="{FF2B5EF4-FFF2-40B4-BE49-F238E27FC236}">
                <a16:creationId xmlns:a16="http://schemas.microsoft.com/office/drawing/2014/main" id="{7932123B-27AC-4E62-BBF5-11EAD6D601C2}"/>
              </a:ext>
            </a:extLst>
          </p:cNvPr>
          <p:cNvSpPr/>
          <p:nvPr/>
        </p:nvSpPr>
        <p:spPr>
          <a:xfrm>
            <a:off x="3729330" y="3489003"/>
            <a:ext cx="2852063" cy="510524"/>
          </a:xfrm>
          <a:prstGeom prst="rect">
            <a:avLst/>
          </a:prstGeom>
        </p:spPr>
        <p:txBody>
          <a:bodyPr wrap="none">
            <a:spAutoFit/>
          </a:bodyPr>
          <a:lstStyle/>
          <a:p>
            <a:pPr>
              <a:lnSpc>
                <a:spcPct val="200000"/>
              </a:lnSpc>
            </a:pPr>
            <a:r>
              <a:rPr lang="zh-CN" altLang="en-US" sz="1600" dirty="0">
                <a:solidFill>
                  <a:srgbClr val="333333"/>
                </a:solidFill>
                <a:cs typeface="+mn-ea"/>
                <a:sym typeface="+mn-lt"/>
              </a:rPr>
              <a:t>是我军的立军之本、建军之魂</a:t>
            </a:r>
            <a:endParaRPr lang="en-US" altLang="zh-CN" sz="1600" dirty="0">
              <a:solidFill>
                <a:srgbClr val="333333"/>
              </a:solidFill>
              <a:cs typeface="+mn-ea"/>
              <a:sym typeface="+mn-lt"/>
            </a:endParaRPr>
          </a:p>
        </p:txBody>
      </p:sp>
      <p:sp>
        <p:nvSpPr>
          <p:cNvPr id="21" name="矩形 20">
            <a:extLst>
              <a:ext uri="{FF2B5EF4-FFF2-40B4-BE49-F238E27FC236}">
                <a16:creationId xmlns:a16="http://schemas.microsoft.com/office/drawing/2014/main" id="{DDEA2C13-D0F1-4DFF-A775-2DAEB9994CCA}"/>
              </a:ext>
            </a:extLst>
          </p:cNvPr>
          <p:cNvSpPr/>
          <p:nvPr/>
        </p:nvSpPr>
        <p:spPr>
          <a:xfrm>
            <a:off x="3844746" y="4336728"/>
            <a:ext cx="2646878" cy="510524"/>
          </a:xfrm>
          <a:prstGeom prst="rect">
            <a:avLst/>
          </a:prstGeom>
        </p:spPr>
        <p:txBody>
          <a:bodyPr wrap="none">
            <a:spAutoFit/>
          </a:bodyPr>
          <a:lstStyle/>
          <a:p>
            <a:pPr>
              <a:lnSpc>
                <a:spcPct val="200000"/>
              </a:lnSpc>
            </a:pPr>
            <a:r>
              <a:rPr lang="zh-CN" altLang="en-US" sz="1600" dirty="0">
                <a:solidFill>
                  <a:srgbClr val="333333"/>
                </a:solidFill>
                <a:cs typeface="+mn-ea"/>
                <a:sym typeface="+mn-lt"/>
              </a:rPr>
              <a:t>是我军发展壮大的历史必然</a:t>
            </a:r>
            <a:endParaRPr lang="en-US" altLang="zh-CN" sz="1600" dirty="0">
              <a:solidFill>
                <a:srgbClr val="333333"/>
              </a:solidFill>
              <a:cs typeface="+mn-ea"/>
              <a:sym typeface="+mn-lt"/>
            </a:endParaRPr>
          </a:p>
        </p:txBody>
      </p:sp>
      <p:sp>
        <p:nvSpPr>
          <p:cNvPr id="22" name="矩形 21">
            <a:extLst>
              <a:ext uri="{FF2B5EF4-FFF2-40B4-BE49-F238E27FC236}">
                <a16:creationId xmlns:a16="http://schemas.microsoft.com/office/drawing/2014/main" id="{E2D2FFEA-C1C2-4450-9D53-47A670B0A102}"/>
              </a:ext>
            </a:extLst>
          </p:cNvPr>
          <p:cNvSpPr/>
          <p:nvPr/>
        </p:nvSpPr>
        <p:spPr>
          <a:xfrm>
            <a:off x="3627904" y="5246752"/>
            <a:ext cx="2236510" cy="338554"/>
          </a:xfrm>
          <a:prstGeom prst="rect">
            <a:avLst/>
          </a:prstGeom>
        </p:spPr>
        <p:txBody>
          <a:bodyPr wrap="none">
            <a:spAutoFit/>
          </a:bodyPr>
          <a:lstStyle/>
          <a:p>
            <a:r>
              <a:rPr lang="zh-CN" altLang="en-US" sz="1600" dirty="0">
                <a:solidFill>
                  <a:srgbClr val="333333"/>
                </a:solidFill>
                <a:cs typeface="+mn-ea"/>
                <a:sym typeface="+mn-lt"/>
              </a:rPr>
              <a:t>是我军最大的政治优势</a:t>
            </a:r>
            <a:endParaRPr lang="zh-CN" altLang="en-US" sz="1600" dirty="0">
              <a:cs typeface="+mn-ea"/>
              <a:sym typeface="+mn-lt"/>
            </a:endParaRPr>
          </a:p>
        </p:txBody>
      </p:sp>
      <p:sp>
        <p:nvSpPr>
          <p:cNvPr id="23" name="矩形: 圆角 57">
            <a:extLst>
              <a:ext uri="{FF2B5EF4-FFF2-40B4-BE49-F238E27FC236}">
                <a16:creationId xmlns:a16="http://schemas.microsoft.com/office/drawing/2014/main" id="{B846E0D6-96D5-4150-86BF-75539F4297C3}"/>
              </a:ext>
            </a:extLst>
          </p:cNvPr>
          <p:cNvSpPr/>
          <p:nvPr/>
        </p:nvSpPr>
        <p:spPr>
          <a:xfrm>
            <a:off x="1378724" y="2758068"/>
            <a:ext cx="5168900" cy="495300"/>
          </a:xfrm>
          <a:prstGeom prst="roundRect">
            <a:avLst>
              <a:gd name="adj" fmla="val 50000"/>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a:extLst>
              <a:ext uri="{FF2B5EF4-FFF2-40B4-BE49-F238E27FC236}">
                <a16:creationId xmlns:a16="http://schemas.microsoft.com/office/drawing/2014/main" id="{709B7680-9D96-40F5-8FA6-AC1809C2654C}"/>
              </a:ext>
            </a:extLst>
          </p:cNvPr>
          <p:cNvSpPr/>
          <p:nvPr/>
        </p:nvSpPr>
        <p:spPr>
          <a:xfrm>
            <a:off x="3174199" y="5264006"/>
            <a:ext cx="406705" cy="276999"/>
          </a:xfrm>
          <a:prstGeom prst="rect">
            <a:avLst/>
          </a:prstGeom>
        </p:spPr>
        <p:txBody>
          <a:bodyPr wrap="square">
            <a:spAutoFit/>
          </a:bodyPr>
          <a:lstStyle/>
          <a:p>
            <a:pPr algn="ctr"/>
            <a:r>
              <a:rPr lang="en-US" altLang="zh-CN" sz="1200" b="1" dirty="0">
                <a:solidFill>
                  <a:schemeClr val="bg1"/>
                </a:solidFill>
                <a:cs typeface="+mn-ea"/>
                <a:sym typeface="+mn-lt"/>
              </a:rPr>
              <a:t>03</a:t>
            </a:r>
            <a:endParaRPr lang="zh-CN" altLang="en-US" sz="1200" b="1" dirty="0">
              <a:solidFill>
                <a:schemeClr val="bg1"/>
              </a:solidFill>
              <a:cs typeface="+mn-ea"/>
              <a:sym typeface="+mn-lt"/>
            </a:endParaRPr>
          </a:p>
        </p:txBody>
      </p:sp>
      <p:sp>
        <p:nvSpPr>
          <p:cNvPr id="27" name="矩形: 圆角 34">
            <a:extLst>
              <a:ext uri="{FF2B5EF4-FFF2-40B4-BE49-F238E27FC236}">
                <a16:creationId xmlns:a16="http://schemas.microsoft.com/office/drawing/2014/main" id="{36F7E434-A2A1-4FCF-866F-66342A8390BA}"/>
              </a:ext>
            </a:extLst>
          </p:cNvPr>
          <p:cNvSpPr/>
          <p:nvPr/>
        </p:nvSpPr>
        <p:spPr>
          <a:xfrm>
            <a:off x="7030223" y="2770768"/>
            <a:ext cx="3917721" cy="1197320"/>
          </a:xfrm>
          <a:prstGeom prst="roundRect">
            <a:avLst>
              <a:gd name="adj" fmla="val 10498"/>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矩形 27">
            <a:extLst>
              <a:ext uri="{FF2B5EF4-FFF2-40B4-BE49-F238E27FC236}">
                <a16:creationId xmlns:a16="http://schemas.microsoft.com/office/drawing/2014/main" id="{2CDE9C3E-0CD5-4755-8F90-1455423CC1FC}"/>
              </a:ext>
            </a:extLst>
          </p:cNvPr>
          <p:cNvSpPr/>
          <p:nvPr/>
        </p:nvSpPr>
        <p:spPr>
          <a:xfrm>
            <a:off x="7408528" y="2912017"/>
            <a:ext cx="3153826" cy="954107"/>
          </a:xfrm>
          <a:prstGeom prst="rect">
            <a:avLst/>
          </a:prstGeom>
        </p:spPr>
        <p:txBody>
          <a:bodyPr wrap="square">
            <a:spAutoFit/>
          </a:bodyPr>
          <a:lstStyle/>
          <a:p>
            <a:pPr algn="ctr"/>
            <a:r>
              <a:rPr lang="zh-CN" altLang="en-US" sz="2800" b="1" dirty="0">
                <a:solidFill>
                  <a:srgbClr val="D8171A"/>
                </a:solidFill>
                <a:cs typeface="+mn-ea"/>
                <a:sym typeface="+mn-lt"/>
              </a:rPr>
              <a:t>高举旗帜 听党指挥的政治信念</a:t>
            </a:r>
          </a:p>
        </p:txBody>
      </p:sp>
      <p:sp>
        <p:nvSpPr>
          <p:cNvPr id="29" name="矩形: 圆角 36">
            <a:extLst>
              <a:ext uri="{FF2B5EF4-FFF2-40B4-BE49-F238E27FC236}">
                <a16:creationId xmlns:a16="http://schemas.microsoft.com/office/drawing/2014/main" id="{1C081418-60BB-490B-964D-28EF99A31BF5}"/>
              </a:ext>
            </a:extLst>
          </p:cNvPr>
          <p:cNvSpPr/>
          <p:nvPr/>
        </p:nvSpPr>
        <p:spPr>
          <a:xfrm>
            <a:off x="7025940" y="4695201"/>
            <a:ext cx="3988105" cy="1053304"/>
          </a:xfrm>
          <a:prstGeom prst="roundRect">
            <a:avLst>
              <a:gd name="adj" fmla="val 19288"/>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cs typeface="+mn-ea"/>
              <a:sym typeface="+mn-lt"/>
            </a:endParaRPr>
          </a:p>
        </p:txBody>
      </p:sp>
      <p:sp>
        <p:nvSpPr>
          <p:cNvPr id="30" name="箭头: 下 37">
            <a:extLst>
              <a:ext uri="{FF2B5EF4-FFF2-40B4-BE49-F238E27FC236}">
                <a16:creationId xmlns:a16="http://schemas.microsoft.com/office/drawing/2014/main" id="{ACDDEFCE-D59D-42B9-B58A-3BE39861C280}"/>
              </a:ext>
            </a:extLst>
          </p:cNvPr>
          <p:cNvSpPr/>
          <p:nvPr/>
        </p:nvSpPr>
        <p:spPr>
          <a:xfrm>
            <a:off x="8602361" y="4111307"/>
            <a:ext cx="814238" cy="451692"/>
          </a:xfrm>
          <a:prstGeom prst="downArrow">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a:extLst>
              <a:ext uri="{FF2B5EF4-FFF2-40B4-BE49-F238E27FC236}">
                <a16:creationId xmlns:a16="http://schemas.microsoft.com/office/drawing/2014/main" id="{A4AA314A-0907-4114-99B2-2CFCB41EB328}"/>
              </a:ext>
            </a:extLst>
          </p:cNvPr>
          <p:cNvSpPr/>
          <p:nvPr/>
        </p:nvSpPr>
        <p:spPr>
          <a:xfrm>
            <a:off x="7322944" y="4988094"/>
            <a:ext cx="3775393" cy="523220"/>
          </a:xfrm>
          <a:prstGeom prst="rect">
            <a:avLst/>
          </a:prstGeom>
        </p:spPr>
        <p:txBody>
          <a:bodyPr wrap="none">
            <a:spAutoFit/>
          </a:bodyPr>
          <a:lstStyle/>
          <a:p>
            <a:r>
              <a:rPr lang="zh-CN" altLang="en-US" sz="2800" b="1" dirty="0">
                <a:solidFill>
                  <a:schemeClr val="bg1"/>
                </a:solidFill>
                <a:cs typeface="+mn-ea"/>
                <a:sym typeface="+mn-lt"/>
              </a:rPr>
              <a:t>是红色基因的“灵魂”</a:t>
            </a:r>
          </a:p>
        </p:txBody>
      </p:sp>
      <p:sp>
        <p:nvSpPr>
          <p:cNvPr id="45" name="矩形 44">
            <a:extLst>
              <a:ext uri="{FF2B5EF4-FFF2-40B4-BE49-F238E27FC236}">
                <a16:creationId xmlns:a16="http://schemas.microsoft.com/office/drawing/2014/main" id="{7CD8191D-497A-451C-BF73-A88EC41B61B7}"/>
              </a:ext>
            </a:extLst>
          </p:cNvPr>
          <p:cNvSpPr/>
          <p:nvPr/>
        </p:nvSpPr>
        <p:spPr>
          <a:xfrm>
            <a:off x="3204847" y="3691089"/>
            <a:ext cx="406705" cy="276999"/>
          </a:xfrm>
          <a:prstGeom prst="rect">
            <a:avLst/>
          </a:prstGeom>
        </p:spPr>
        <p:txBody>
          <a:bodyPr wrap="square">
            <a:spAutoFit/>
          </a:bodyPr>
          <a:lstStyle/>
          <a:p>
            <a:pPr algn="ctr"/>
            <a:r>
              <a:rPr lang="en-US" altLang="zh-CN" sz="1200" b="1" dirty="0">
                <a:solidFill>
                  <a:schemeClr val="bg1"/>
                </a:solidFill>
                <a:cs typeface="+mn-ea"/>
                <a:sym typeface="+mn-lt"/>
              </a:rPr>
              <a:t>01</a:t>
            </a:r>
            <a:endParaRPr lang="zh-CN" altLang="en-US" sz="1200" b="1" dirty="0">
              <a:solidFill>
                <a:schemeClr val="bg1"/>
              </a:solidFill>
              <a:cs typeface="+mn-ea"/>
              <a:sym typeface="+mn-lt"/>
            </a:endParaRPr>
          </a:p>
        </p:txBody>
      </p:sp>
      <p:sp>
        <p:nvSpPr>
          <p:cNvPr id="46" name="矩形 45">
            <a:extLst>
              <a:ext uri="{FF2B5EF4-FFF2-40B4-BE49-F238E27FC236}">
                <a16:creationId xmlns:a16="http://schemas.microsoft.com/office/drawing/2014/main" id="{13119B5C-E18A-421A-9CE2-C5FBAF814E65}"/>
              </a:ext>
            </a:extLst>
          </p:cNvPr>
          <p:cNvSpPr/>
          <p:nvPr/>
        </p:nvSpPr>
        <p:spPr>
          <a:xfrm>
            <a:off x="3395347" y="4453089"/>
            <a:ext cx="406705" cy="276999"/>
          </a:xfrm>
          <a:prstGeom prst="rect">
            <a:avLst/>
          </a:prstGeom>
        </p:spPr>
        <p:txBody>
          <a:bodyPr wrap="square">
            <a:spAutoFit/>
          </a:bodyPr>
          <a:lstStyle/>
          <a:p>
            <a:pPr algn="ctr"/>
            <a:r>
              <a:rPr lang="en-US" altLang="zh-CN" sz="1200" b="1" dirty="0">
                <a:solidFill>
                  <a:schemeClr val="bg1"/>
                </a:solidFill>
                <a:cs typeface="+mn-ea"/>
                <a:sym typeface="+mn-lt"/>
              </a:rPr>
              <a:t>02</a:t>
            </a:r>
            <a:endParaRPr lang="zh-CN" altLang="en-US" sz="1200" b="1" dirty="0">
              <a:solidFill>
                <a:schemeClr val="bg1"/>
              </a:solidFill>
              <a:cs typeface="+mn-ea"/>
              <a:sym typeface="+mn-lt"/>
            </a:endParaRPr>
          </a:p>
        </p:txBody>
      </p:sp>
      <p:pic>
        <p:nvPicPr>
          <p:cNvPr id="34" name="图片 33"/>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36" name="直接连接符 35"/>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spTree>
    <p:extLst>
      <p:ext uri="{BB962C8B-B14F-4D97-AF65-F5344CB8AC3E}">
        <p14:creationId xmlns:p14="http://schemas.microsoft.com/office/powerpoint/2010/main" val="3168241931"/>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35" presetClass="path" presetSubtype="0" accel="50000" decel="50000" fill="hold" nodeType="withEffect">
                                  <p:stCondLst>
                                    <p:cond delay="0"/>
                                  </p:stCondLst>
                                  <p:childTnLst>
                                    <p:animMotion origin="layout" path="M 4.16667E-6 2.59259E-6 L 0.18997 2.59259E-6 " pathEditMode="relative" rAng="0" ptsTypes="AA">
                                      <p:cBhvr>
                                        <p:cTn id="11" dur="1000" spd="-100000" fill="hold"/>
                                        <p:tgtEl>
                                          <p:spTgt spid="9"/>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35" presetClass="path" presetSubtype="0" accel="50000" decel="50000" fill="hold" grpId="1" nodeType="withEffect">
                                  <p:stCondLst>
                                    <p:cond delay="300"/>
                                  </p:stCondLst>
                                  <p:childTnLst>
                                    <p:animMotion origin="layout" path="M 6.25E-7 2.59259E-6 L 0.18997 2.59259E-6 " pathEditMode="relative" rAng="0" ptsTypes="AA">
                                      <p:cBhvr>
                                        <p:cTn id="18" dur="1000" spd="-100000" fill="hold"/>
                                        <p:tgtEl>
                                          <p:spTgt spid="11"/>
                                        </p:tgtEl>
                                        <p:attrNameLst>
                                          <p:attrName>ppt_x</p:attrName>
                                          <p:attrName>ppt_y</p:attrName>
                                        </p:attrNameLst>
                                      </p:cBhvr>
                                      <p:rCtr x="9492" y="0"/>
                                    </p:animMotion>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childTnLst>
                          </p:cTn>
                        </p:par>
                        <p:par>
                          <p:cTn id="59" fill="hold">
                            <p:stCondLst>
                              <p:cond delay="13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1000"/>
                                        <p:tgtEl>
                                          <p:spTgt spid="45"/>
                                        </p:tgtEl>
                                      </p:cBhvr>
                                    </p:animEffect>
                                    <p:anim calcmode="lin" valueType="num">
                                      <p:cBhvr>
                                        <p:cTn id="93" dur="1000" fill="hold"/>
                                        <p:tgtEl>
                                          <p:spTgt spid="45"/>
                                        </p:tgtEl>
                                        <p:attrNameLst>
                                          <p:attrName>ppt_x</p:attrName>
                                        </p:attrNameLst>
                                      </p:cBhvr>
                                      <p:tavLst>
                                        <p:tav tm="0">
                                          <p:val>
                                            <p:strVal val="#ppt_x"/>
                                          </p:val>
                                        </p:tav>
                                        <p:tav tm="100000">
                                          <p:val>
                                            <p:strVal val="#ppt_x"/>
                                          </p:val>
                                        </p:tav>
                                      </p:tavLst>
                                    </p:anim>
                                    <p:anim calcmode="lin" valueType="num">
                                      <p:cBhvr>
                                        <p:cTn id="94" dur="1000" fill="hold"/>
                                        <p:tgtEl>
                                          <p:spTgt spid="4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0"/>
                                        <p:tgtEl>
                                          <p:spTgt spid="46"/>
                                        </p:tgtEl>
                                      </p:cBhvr>
                                    </p:animEffect>
                                    <p:anim calcmode="lin" valueType="num">
                                      <p:cBhvr>
                                        <p:cTn id="98" dur="1000" fill="hold"/>
                                        <p:tgtEl>
                                          <p:spTgt spid="46"/>
                                        </p:tgtEl>
                                        <p:attrNameLst>
                                          <p:attrName>ppt_x</p:attrName>
                                        </p:attrNameLst>
                                      </p:cBhvr>
                                      <p:tavLst>
                                        <p:tav tm="0">
                                          <p:val>
                                            <p:strVal val="#ppt_x"/>
                                          </p:val>
                                        </p:tav>
                                        <p:tav tm="100000">
                                          <p:val>
                                            <p:strVal val="#ppt_x"/>
                                          </p:val>
                                        </p:tav>
                                      </p:tavLst>
                                    </p:anim>
                                    <p:anim calcmode="lin" valueType="num">
                                      <p:cBhvr>
                                        <p:cTn id="99" dur="1000" fill="hold"/>
                                        <p:tgtEl>
                                          <p:spTgt spid="46"/>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1000"/>
                                        <p:tgtEl>
                                          <p:spTgt spid="37"/>
                                        </p:tgtEl>
                                      </p:cBhvr>
                                    </p:animEffect>
                                    <p:anim calcmode="lin" valueType="num">
                                      <p:cBhvr>
                                        <p:cTn id="103" dur="1000" fill="hold"/>
                                        <p:tgtEl>
                                          <p:spTgt spid="37"/>
                                        </p:tgtEl>
                                        <p:attrNameLst>
                                          <p:attrName>ppt_x</p:attrName>
                                        </p:attrNameLst>
                                      </p:cBhvr>
                                      <p:tavLst>
                                        <p:tav tm="0">
                                          <p:val>
                                            <p:strVal val="#ppt_x"/>
                                          </p:val>
                                        </p:tav>
                                        <p:tav tm="100000">
                                          <p:val>
                                            <p:strVal val="#ppt_x"/>
                                          </p:val>
                                        </p:tav>
                                      </p:tavLst>
                                    </p:anim>
                                    <p:anim calcmode="lin" valueType="num">
                                      <p:cBhvr>
                                        <p:cTn id="10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4" grpId="0" animBg="1"/>
      <p:bldP spid="19" grpId="0"/>
      <p:bldP spid="20" grpId="0"/>
      <p:bldP spid="21" grpId="0"/>
      <p:bldP spid="22" grpId="0"/>
      <p:bldP spid="23" grpId="0" animBg="1"/>
      <p:bldP spid="26" grpId="0"/>
      <p:bldP spid="27" grpId="0" animBg="1"/>
      <p:bldP spid="28" grpId="0"/>
      <p:bldP spid="29" grpId="0" animBg="1"/>
      <p:bldP spid="30" grpId="0" animBg="1"/>
      <p:bldP spid="31" grpId="0"/>
      <p:bldP spid="45" grpId="0"/>
      <p:bldP spid="4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32" name="等腰三角形 31"/>
          <p:cNvSpPr/>
          <p:nvPr/>
        </p:nvSpPr>
        <p:spPr>
          <a:xfrm rot="21075164">
            <a:off x="1681308" y="1813026"/>
            <a:ext cx="3156005" cy="3385390"/>
          </a:xfrm>
          <a:prstGeom prst="triangle">
            <a:avLst/>
          </a:prstGeom>
          <a:noFill/>
          <a:ln w="190500">
            <a:solidFill>
              <a:srgbClr val="D8171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cs typeface="+mn-ea"/>
              <a:sym typeface="+mn-lt"/>
            </a:endParaRPr>
          </a:p>
        </p:txBody>
      </p:sp>
      <p:sp>
        <p:nvSpPr>
          <p:cNvPr id="33" name="等腰三角形 32"/>
          <p:cNvSpPr/>
          <p:nvPr/>
        </p:nvSpPr>
        <p:spPr>
          <a:xfrm rot="484372">
            <a:off x="2595374" y="2333857"/>
            <a:ext cx="2220620" cy="2382019"/>
          </a:xfrm>
          <a:prstGeom prst="triangle">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cs typeface="+mn-ea"/>
              <a:sym typeface="+mn-lt"/>
            </a:endParaRPr>
          </a:p>
        </p:txBody>
      </p:sp>
      <p:sp>
        <p:nvSpPr>
          <p:cNvPr id="34" name="等腰三角形 33"/>
          <p:cNvSpPr/>
          <p:nvPr/>
        </p:nvSpPr>
        <p:spPr>
          <a:xfrm rot="2405841">
            <a:off x="3428309" y="2795806"/>
            <a:ext cx="1512477" cy="1622407"/>
          </a:xfrm>
          <a:prstGeom prst="triangle">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cs typeface="+mn-ea"/>
              <a:sym typeface="+mn-lt"/>
            </a:endParaRPr>
          </a:p>
        </p:txBody>
      </p:sp>
      <p:sp>
        <p:nvSpPr>
          <p:cNvPr id="35" name="文本框 4"/>
          <p:cNvSpPr txBox="1"/>
          <p:nvPr/>
        </p:nvSpPr>
        <p:spPr>
          <a:xfrm>
            <a:off x="5128753" y="1378752"/>
            <a:ext cx="6225047" cy="978729"/>
          </a:xfrm>
          <a:prstGeom prst="rect">
            <a:avLst/>
          </a:prstGeom>
          <a:noFill/>
        </p:spPr>
        <p:txBody>
          <a:bodyPr wrap="square" rtlCol="0">
            <a:spAutoFit/>
          </a:bodyPr>
          <a:lstStyle/>
          <a:p>
            <a:pPr algn="just">
              <a:lnSpc>
                <a:spcPct val="120000"/>
              </a:lnSpc>
            </a:pPr>
            <a:r>
              <a:rPr lang="zh-CN" altLang="en-US" sz="1600" dirty="0">
                <a:solidFill>
                  <a:schemeClr val="tx1">
                    <a:lumMod val="75000"/>
                    <a:lumOff val="25000"/>
                  </a:schemeClr>
                </a:solidFill>
                <a:cs typeface="+mn-ea"/>
                <a:sym typeface="+mn-lt"/>
              </a:rPr>
              <a:t>在长期的革命斗争和实践中，人民军队牢牢坚持思想建党、政治建军，毫不动摇坚持党指挥枪的根本原则和制度，确保了我军不断走向胜利、走向强大。</a:t>
            </a:r>
            <a:endParaRPr lang="en-US" altLang="zh-CN" sz="1600" dirty="0">
              <a:solidFill>
                <a:schemeClr val="tx1">
                  <a:lumMod val="75000"/>
                  <a:lumOff val="25000"/>
                </a:schemeClr>
              </a:solidFill>
              <a:cs typeface="+mn-ea"/>
              <a:sym typeface="+mn-lt"/>
            </a:endParaRPr>
          </a:p>
        </p:txBody>
      </p:sp>
      <p:cxnSp>
        <p:nvCxnSpPr>
          <p:cNvPr id="36" name="直接连接符 35"/>
          <p:cNvCxnSpPr/>
          <p:nvPr/>
        </p:nvCxnSpPr>
        <p:spPr>
          <a:xfrm>
            <a:off x="2795701" y="1762385"/>
            <a:ext cx="1569449" cy="1"/>
          </a:xfrm>
          <a:prstGeom prst="line">
            <a:avLst/>
          </a:prstGeom>
          <a:ln>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856592" y="2671913"/>
            <a:ext cx="1569449" cy="1"/>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8" name="文本框 7"/>
          <p:cNvSpPr txBox="1"/>
          <p:nvPr/>
        </p:nvSpPr>
        <p:spPr>
          <a:xfrm>
            <a:off x="5616702" y="2525880"/>
            <a:ext cx="5737097" cy="683264"/>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cs typeface="+mn-ea"/>
                <a:sym typeface="+mn-lt"/>
              </a:rPr>
              <a:t>习主席强调，要深入进行党史军史和光荣传统教育，确保部队建设坚定正确的政治方向</a:t>
            </a:r>
            <a:endParaRPr lang="en-US" altLang="zh-CN" sz="1600" dirty="0">
              <a:solidFill>
                <a:schemeClr val="tx1">
                  <a:lumMod val="75000"/>
                  <a:lumOff val="25000"/>
                </a:schemeClr>
              </a:solidFill>
              <a:cs typeface="+mn-ea"/>
              <a:sym typeface="+mn-lt"/>
            </a:endParaRPr>
          </a:p>
        </p:txBody>
      </p:sp>
      <p:cxnSp>
        <p:nvCxnSpPr>
          <p:cNvPr id="47" name="直接连接符 46"/>
          <p:cNvCxnSpPr/>
          <p:nvPr/>
        </p:nvCxnSpPr>
        <p:spPr>
          <a:xfrm>
            <a:off x="4425616" y="4054784"/>
            <a:ext cx="505625" cy="1"/>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8" name="文本框 9"/>
          <p:cNvSpPr txBox="1"/>
          <p:nvPr/>
        </p:nvSpPr>
        <p:spPr>
          <a:xfrm>
            <a:off x="5616702" y="3782062"/>
            <a:ext cx="5646608" cy="1274195"/>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cs typeface="+mn-ea"/>
                <a:sym typeface="+mn-lt"/>
              </a:rPr>
              <a:t>在弘扬优良传统、传承红色基因中不断增强政治意识、大局意识、核心意识、看齐意识，坚决维护党中央权威、维护核心、维护和贯彻军委主席负责制，坚决听从党中央、中央军委和习主席指挥。</a:t>
            </a:r>
          </a:p>
        </p:txBody>
      </p:sp>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4" name="直接连接符 13"/>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spTree>
    <p:extLst>
      <p:ext uri="{BB962C8B-B14F-4D97-AF65-F5344CB8AC3E}">
        <p14:creationId xmlns:p14="http://schemas.microsoft.com/office/powerpoint/2010/main" val="1474542461"/>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left)">
                                      <p:cBhvr>
                                        <p:cTn id="14" dur="750"/>
                                        <p:tgtEl>
                                          <p:spTgt spid="47"/>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up)">
                                      <p:cBhvr>
                                        <p:cTn id="18" dur="1250"/>
                                        <p:tgtEl>
                                          <p:spTgt spid="48"/>
                                        </p:tgtEl>
                                      </p:cBhvr>
                                    </p:animEffect>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000" fill="hold"/>
                                        <p:tgtEl>
                                          <p:spTgt spid="33"/>
                                        </p:tgtEl>
                                        <p:attrNameLst>
                                          <p:attrName>ppt_w</p:attrName>
                                        </p:attrNameLst>
                                      </p:cBhvr>
                                      <p:tavLst>
                                        <p:tav tm="0">
                                          <p:val>
                                            <p:fltVal val="0"/>
                                          </p:val>
                                        </p:tav>
                                        <p:tav tm="100000">
                                          <p:val>
                                            <p:strVal val="#ppt_w"/>
                                          </p:val>
                                        </p:tav>
                                      </p:tavLst>
                                    </p:anim>
                                    <p:anim calcmode="lin" valueType="num">
                                      <p:cBhvr>
                                        <p:cTn id="23" dur="1000" fill="hold"/>
                                        <p:tgtEl>
                                          <p:spTgt spid="33"/>
                                        </p:tgtEl>
                                        <p:attrNameLst>
                                          <p:attrName>ppt_h</p:attrName>
                                        </p:attrNameLst>
                                      </p:cBhvr>
                                      <p:tavLst>
                                        <p:tav tm="0">
                                          <p:val>
                                            <p:fltVal val="0"/>
                                          </p:val>
                                        </p:tav>
                                        <p:tav tm="100000">
                                          <p:val>
                                            <p:strVal val="#ppt_h"/>
                                          </p:val>
                                        </p:tav>
                                      </p:tavLst>
                                    </p:anim>
                                    <p:anim calcmode="lin" valueType="num">
                                      <p:cBhvr>
                                        <p:cTn id="24" dur="1000" fill="hold"/>
                                        <p:tgtEl>
                                          <p:spTgt spid="33"/>
                                        </p:tgtEl>
                                        <p:attrNameLst>
                                          <p:attrName>style.rotation</p:attrName>
                                        </p:attrNameLst>
                                      </p:cBhvr>
                                      <p:tavLst>
                                        <p:tav tm="0">
                                          <p:val>
                                            <p:fltVal val="90"/>
                                          </p:val>
                                        </p:tav>
                                        <p:tav tm="100000">
                                          <p:val>
                                            <p:fltVal val="0"/>
                                          </p:val>
                                        </p:tav>
                                      </p:tavLst>
                                    </p:anim>
                                    <p:animEffect transition="in" filter="fade">
                                      <p:cBhvr>
                                        <p:cTn id="25" dur="1000"/>
                                        <p:tgtEl>
                                          <p:spTgt spid="33"/>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750"/>
                                        <p:tgtEl>
                                          <p:spTgt spid="37"/>
                                        </p:tgtEl>
                                      </p:cBhvr>
                                    </p:animEffect>
                                  </p:childTnLst>
                                </p:cTn>
                              </p:par>
                            </p:childTnLst>
                          </p:cTn>
                        </p:par>
                        <p:par>
                          <p:cTn id="30" fill="hold">
                            <p:stCondLst>
                              <p:cond delay="475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1250"/>
                                        <p:tgtEl>
                                          <p:spTgt spid="38"/>
                                        </p:tgtEl>
                                      </p:cBhvr>
                                    </p:animEffect>
                                  </p:childTnLst>
                                </p:cTn>
                              </p:par>
                            </p:childTnLst>
                          </p:cTn>
                        </p:par>
                        <p:par>
                          <p:cTn id="34" fill="hold">
                            <p:stCondLst>
                              <p:cond delay="6000"/>
                            </p:stCondLst>
                            <p:childTnLst>
                              <p:par>
                                <p:cTn id="35" presetID="31"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ppt_w</p:attrName>
                                        </p:attrNameLst>
                                      </p:cBhvr>
                                      <p:tavLst>
                                        <p:tav tm="0">
                                          <p:val>
                                            <p:fltVal val="0"/>
                                          </p:val>
                                        </p:tav>
                                        <p:tav tm="100000">
                                          <p:val>
                                            <p:strVal val="#ppt_w"/>
                                          </p:val>
                                        </p:tav>
                                      </p:tavLst>
                                    </p:anim>
                                    <p:anim calcmode="lin" valueType="num">
                                      <p:cBhvr>
                                        <p:cTn id="38" dur="1000" fill="hold"/>
                                        <p:tgtEl>
                                          <p:spTgt spid="32"/>
                                        </p:tgtEl>
                                        <p:attrNameLst>
                                          <p:attrName>ppt_h</p:attrName>
                                        </p:attrNameLst>
                                      </p:cBhvr>
                                      <p:tavLst>
                                        <p:tav tm="0">
                                          <p:val>
                                            <p:fltVal val="0"/>
                                          </p:val>
                                        </p:tav>
                                        <p:tav tm="100000">
                                          <p:val>
                                            <p:strVal val="#ppt_h"/>
                                          </p:val>
                                        </p:tav>
                                      </p:tavLst>
                                    </p:anim>
                                    <p:anim calcmode="lin" valueType="num">
                                      <p:cBhvr>
                                        <p:cTn id="39" dur="1000" fill="hold"/>
                                        <p:tgtEl>
                                          <p:spTgt spid="32"/>
                                        </p:tgtEl>
                                        <p:attrNameLst>
                                          <p:attrName>style.rotation</p:attrName>
                                        </p:attrNameLst>
                                      </p:cBhvr>
                                      <p:tavLst>
                                        <p:tav tm="0">
                                          <p:val>
                                            <p:fltVal val="90"/>
                                          </p:val>
                                        </p:tav>
                                        <p:tav tm="100000">
                                          <p:val>
                                            <p:fltVal val="0"/>
                                          </p:val>
                                        </p:tav>
                                      </p:tavLst>
                                    </p:anim>
                                    <p:animEffect transition="in" filter="fade">
                                      <p:cBhvr>
                                        <p:cTn id="40" dur="1000"/>
                                        <p:tgtEl>
                                          <p:spTgt spid="32"/>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750"/>
                                        <p:tgtEl>
                                          <p:spTgt spid="36"/>
                                        </p:tgtEl>
                                      </p:cBhvr>
                                    </p:animEffect>
                                  </p:childTnLst>
                                </p:cTn>
                              </p:par>
                            </p:childTnLst>
                          </p:cTn>
                        </p:par>
                        <p:par>
                          <p:cTn id="45" fill="hold">
                            <p:stCondLst>
                              <p:cond delay="7750"/>
                            </p:stCondLst>
                            <p:childTnLst>
                              <p:par>
                                <p:cTn id="46" presetID="22" presetClass="entr" presetSubtype="1"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1250"/>
                                        <p:tgtEl>
                                          <p:spTgt spid="35"/>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p:bldP spid="38" grpId="0"/>
      <p:bldP spid="48"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2661" y="833374"/>
            <a:ext cx="2151826" cy="1777595"/>
          </a:xfrm>
          <a:prstGeom prst="rect">
            <a:avLst/>
          </a:prstGeom>
        </p:spPr>
      </p:pic>
      <p:sp>
        <p:nvSpPr>
          <p:cNvPr id="13" name="文本框 12"/>
          <p:cNvSpPr txBox="1"/>
          <p:nvPr/>
        </p:nvSpPr>
        <p:spPr>
          <a:xfrm>
            <a:off x="3864487" y="1368228"/>
            <a:ext cx="5827236" cy="707886"/>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4000" b="1" dirty="0">
                <a:solidFill>
                  <a:srgbClr val="C00000"/>
                </a:solidFill>
                <a:effectLst/>
                <a:latin typeface="+mn-lt"/>
                <a:ea typeface="+mn-ea"/>
                <a:cs typeface="+mn-ea"/>
                <a:sym typeface="+mn-lt"/>
              </a:rPr>
              <a:t>坚守服务人民的根本宗旨</a:t>
            </a:r>
          </a:p>
        </p:txBody>
      </p:sp>
      <p:sp>
        <p:nvSpPr>
          <p:cNvPr id="14" name="椭圆 13">
            <a:extLst>
              <a:ext uri="{FF2B5EF4-FFF2-40B4-BE49-F238E27FC236}">
                <a16:creationId xmlns:a16="http://schemas.microsoft.com/office/drawing/2014/main" id="{27E81514-0E1A-4C97-A131-5E9DF09CE68B}"/>
              </a:ext>
            </a:extLst>
          </p:cNvPr>
          <p:cNvSpPr/>
          <p:nvPr/>
        </p:nvSpPr>
        <p:spPr>
          <a:xfrm>
            <a:off x="1442243" y="2735373"/>
            <a:ext cx="1790700" cy="1790700"/>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a:extLst>
              <a:ext uri="{FF2B5EF4-FFF2-40B4-BE49-F238E27FC236}">
                <a16:creationId xmlns:a16="http://schemas.microsoft.com/office/drawing/2014/main" id="{09C9A8D7-77C9-4CD5-8A1F-825AB58DBD9A}"/>
              </a:ext>
            </a:extLst>
          </p:cNvPr>
          <p:cNvSpPr/>
          <p:nvPr/>
        </p:nvSpPr>
        <p:spPr>
          <a:xfrm>
            <a:off x="1578931" y="3255557"/>
            <a:ext cx="1644487" cy="757130"/>
          </a:xfrm>
          <a:prstGeom prst="rect">
            <a:avLst/>
          </a:prstGeom>
        </p:spPr>
        <p:txBody>
          <a:bodyPr wrap="square">
            <a:spAutoFit/>
          </a:bodyPr>
          <a:lstStyle/>
          <a:p>
            <a:pPr algn="ctr">
              <a:lnSpc>
                <a:spcPct val="120000"/>
              </a:lnSpc>
            </a:pPr>
            <a:r>
              <a:rPr lang="zh-CN" altLang="en-US" b="1" dirty="0">
                <a:solidFill>
                  <a:schemeClr val="bg1"/>
                </a:solidFill>
                <a:cs typeface="+mn-ea"/>
                <a:sym typeface="+mn-lt"/>
              </a:rPr>
              <a:t>中国共产党人的初心和使命</a:t>
            </a:r>
          </a:p>
        </p:txBody>
      </p:sp>
      <p:grpSp>
        <p:nvGrpSpPr>
          <p:cNvPr id="16" name="组合 15">
            <a:extLst>
              <a:ext uri="{FF2B5EF4-FFF2-40B4-BE49-F238E27FC236}">
                <a16:creationId xmlns:a16="http://schemas.microsoft.com/office/drawing/2014/main" id="{509ACE5A-8480-4457-967F-61177D4E8F36}"/>
              </a:ext>
            </a:extLst>
          </p:cNvPr>
          <p:cNvGrpSpPr/>
          <p:nvPr/>
        </p:nvGrpSpPr>
        <p:grpSpPr>
          <a:xfrm>
            <a:off x="1137442" y="2348023"/>
            <a:ext cx="2901951" cy="2619375"/>
            <a:chOff x="1085849" y="2933700"/>
            <a:chExt cx="2901951" cy="2619375"/>
          </a:xfrm>
        </p:grpSpPr>
        <p:sp>
          <p:nvSpPr>
            <p:cNvPr id="17" name="弧形 16">
              <a:extLst>
                <a:ext uri="{FF2B5EF4-FFF2-40B4-BE49-F238E27FC236}">
                  <a16:creationId xmlns:a16="http://schemas.microsoft.com/office/drawing/2014/main" id="{85C582BE-A57E-4A37-84D0-08ED7F159A2A}"/>
                </a:ext>
              </a:extLst>
            </p:cNvPr>
            <p:cNvSpPr/>
            <p:nvPr/>
          </p:nvSpPr>
          <p:spPr>
            <a:xfrm>
              <a:off x="1085849" y="2933700"/>
              <a:ext cx="2619375" cy="2619375"/>
            </a:xfrm>
            <a:prstGeom prst="arc">
              <a:avLst>
                <a:gd name="adj1" fmla="val 19185089"/>
                <a:gd name="adj2" fmla="val 211510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cs typeface="+mn-ea"/>
                <a:sym typeface="+mn-lt"/>
              </a:endParaRPr>
            </a:p>
          </p:txBody>
        </p:sp>
        <p:grpSp>
          <p:nvGrpSpPr>
            <p:cNvPr id="18" name="组合 17">
              <a:extLst>
                <a:ext uri="{FF2B5EF4-FFF2-40B4-BE49-F238E27FC236}">
                  <a16:creationId xmlns:a16="http://schemas.microsoft.com/office/drawing/2014/main" id="{7B2968F5-0C62-4C1D-A4EB-19A985907492}"/>
                </a:ext>
              </a:extLst>
            </p:cNvPr>
            <p:cNvGrpSpPr/>
            <p:nvPr/>
          </p:nvGrpSpPr>
          <p:grpSpPr>
            <a:xfrm>
              <a:off x="3208338" y="3127374"/>
              <a:ext cx="779462" cy="2363788"/>
              <a:chOff x="3208338" y="3127374"/>
              <a:chExt cx="779462" cy="2363788"/>
            </a:xfrm>
          </p:grpSpPr>
          <p:sp>
            <p:nvSpPr>
              <p:cNvPr id="19" name="椭圆 18">
                <a:extLst>
                  <a:ext uri="{FF2B5EF4-FFF2-40B4-BE49-F238E27FC236}">
                    <a16:creationId xmlns:a16="http://schemas.microsoft.com/office/drawing/2014/main" id="{9CA2C60F-AD49-4526-AB24-27B7A4EC78FA}"/>
                  </a:ext>
                </a:extLst>
              </p:cNvPr>
              <p:cNvSpPr/>
              <p:nvPr/>
            </p:nvSpPr>
            <p:spPr>
              <a:xfrm>
                <a:off x="3219449" y="3127374"/>
                <a:ext cx="708025" cy="708025"/>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cs typeface="+mn-ea"/>
                  <a:sym typeface="+mn-lt"/>
                </a:endParaRPr>
              </a:p>
            </p:txBody>
          </p:sp>
          <p:sp>
            <p:nvSpPr>
              <p:cNvPr id="20" name="椭圆 19">
                <a:extLst>
                  <a:ext uri="{FF2B5EF4-FFF2-40B4-BE49-F238E27FC236}">
                    <a16:creationId xmlns:a16="http://schemas.microsoft.com/office/drawing/2014/main" id="{ADEF6A93-84E1-41D7-92B7-BE9A713F5591}"/>
                  </a:ext>
                </a:extLst>
              </p:cNvPr>
              <p:cNvSpPr/>
              <p:nvPr/>
            </p:nvSpPr>
            <p:spPr>
              <a:xfrm>
                <a:off x="3208338" y="4711700"/>
                <a:ext cx="779462" cy="779462"/>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grpSp>
      </p:grpSp>
      <p:sp>
        <p:nvSpPr>
          <p:cNvPr id="21" name="矩形 20">
            <a:extLst>
              <a:ext uri="{FF2B5EF4-FFF2-40B4-BE49-F238E27FC236}">
                <a16:creationId xmlns:a16="http://schemas.microsoft.com/office/drawing/2014/main" id="{D8A8280C-5952-4160-AFE4-EB4DC79BE846}"/>
              </a:ext>
            </a:extLst>
          </p:cNvPr>
          <p:cNvSpPr/>
          <p:nvPr/>
        </p:nvSpPr>
        <p:spPr>
          <a:xfrm>
            <a:off x="4188182" y="2400143"/>
            <a:ext cx="1631751" cy="874407"/>
          </a:xfrm>
          <a:prstGeom prst="rect">
            <a:avLst/>
          </a:prstGeom>
        </p:spPr>
        <p:txBody>
          <a:bodyPr wrap="square">
            <a:spAutoFit/>
          </a:bodyPr>
          <a:lstStyle/>
          <a:p>
            <a:pPr>
              <a:lnSpc>
                <a:spcPct val="150000"/>
              </a:lnSpc>
            </a:pPr>
            <a:r>
              <a:rPr lang="zh-CN" altLang="en-US" dirty="0">
                <a:solidFill>
                  <a:srgbClr val="222222"/>
                </a:solidFill>
                <a:cs typeface="+mn-ea"/>
                <a:sym typeface="+mn-lt"/>
              </a:rPr>
              <a:t>就是为中国人民谋幸福</a:t>
            </a:r>
            <a:endParaRPr lang="en-US" altLang="zh-CN" dirty="0">
              <a:solidFill>
                <a:srgbClr val="333333"/>
              </a:solidFill>
              <a:cs typeface="+mn-ea"/>
              <a:sym typeface="+mn-lt"/>
            </a:endParaRPr>
          </a:p>
        </p:txBody>
      </p:sp>
      <p:sp>
        <p:nvSpPr>
          <p:cNvPr id="22" name="矩形 21">
            <a:extLst>
              <a:ext uri="{FF2B5EF4-FFF2-40B4-BE49-F238E27FC236}">
                <a16:creationId xmlns:a16="http://schemas.microsoft.com/office/drawing/2014/main" id="{22C59186-8ACD-4456-B1C3-A059AD4E50E8}"/>
              </a:ext>
            </a:extLst>
          </p:cNvPr>
          <p:cNvSpPr/>
          <p:nvPr/>
        </p:nvSpPr>
        <p:spPr>
          <a:xfrm>
            <a:off x="4317206" y="4110198"/>
            <a:ext cx="1261428" cy="787523"/>
          </a:xfrm>
          <a:prstGeom prst="rect">
            <a:avLst/>
          </a:prstGeom>
        </p:spPr>
        <p:txBody>
          <a:bodyPr wrap="square">
            <a:spAutoFit/>
          </a:bodyPr>
          <a:lstStyle/>
          <a:p>
            <a:pPr>
              <a:lnSpc>
                <a:spcPct val="150000"/>
              </a:lnSpc>
            </a:pPr>
            <a:r>
              <a:rPr lang="zh-CN" altLang="en-US" sz="1600" dirty="0">
                <a:solidFill>
                  <a:srgbClr val="222222"/>
                </a:solidFill>
                <a:cs typeface="+mn-ea"/>
                <a:sym typeface="+mn-lt"/>
              </a:rPr>
              <a:t>为中华民族谋复兴</a:t>
            </a:r>
            <a:endParaRPr lang="en-US" altLang="zh-CN" sz="1600" dirty="0">
              <a:solidFill>
                <a:srgbClr val="333333"/>
              </a:solidFill>
              <a:cs typeface="+mn-ea"/>
              <a:sym typeface="+mn-lt"/>
            </a:endParaRPr>
          </a:p>
        </p:txBody>
      </p:sp>
      <p:sp>
        <p:nvSpPr>
          <p:cNvPr id="23" name="矩形 22">
            <a:extLst>
              <a:ext uri="{FF2B5EF4-FFF2-40B4-BE49-F238E27FC236}">
                <a16:creationId xmlns:a16="http://schemas.microsoft.com/office/drawing/2014/main" id="{C23A78BF-05A5-4B62-A933-02B39BC42F6B}"/>
              </a:ext>
            </a:extLst>
          </p:cNvPr>
          <p:cNvSpPr/>
          <p:nvPr/>
        </p:nvSpPr>
        <p:spPr>
          <a:xfrm>
            <a:off x="3304392" y="2631234"/>
            <a:ext cx="655625" cy="523220"/>
          </a:xfrm>
          <a:prstGeom prst="rect">
            <a:avLst/>
          </a:prstGeom>
        </p:spPr>
        <p:txBody>
          <a:bodyPr wrap="square">
            <a:spAutoFit/>
          </a:bodyPr>
          <a:lstStyle/>
          <a:p>
            <a:pPr algn="ctr"/>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24" name="矩形 23">
            <a:extLst>
              <a:ext uri="{FF2B5EF4-FFF2-40B4-BE49-F238E27FC236}">
                <a16:creationId xmlns:a16="http://schemas.microsoft.com/office/drawing/2014/main" id="{F52933B1-3E9E-43E3-99CF-3F99136C45A5}"/>
              </a:ext>
            </a:extLst>
          </p:cNvPr>
          <p:cNvSpPr/>
          <p:nvPr/>
        </p:nvSpPr>
        <p:spPr>
          <a:xfrm>
            <a:off x="3305980" y="4248806"/>
            <a:ext cx="666738" cy="523220"/>
          </a:xfrm>
          <a:prstGeom prst="rect">
            <a:avLst/>
          </a:prstGeom>
        </p:spPr>
        <p:txBody>
          <a:bodyPr wrap="square">
            <a:spAutoFit/>
          </a:bodyPr>
          <a:lstStyle/>
          <a:p>
            <a:pPr algn="ctr"/>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sp>
        <p:nvSpPr>
          <p:cNvPr id="25" name="矩形 24">
            <a:extLst>
              <a:ext uri="{FF2B5EF4-FFF2-40B4-BE49-F238E27FC236}">
                <a16:creationId xmlns:a16="http://schemas.microsoft.com/office/drawing/2014/main" id="{5D8EC276-039D-4AA5-8CC5-6E014DE2D585}"/>
              </a:ext>
            </a:extLst>
          </p:cNvPr>
          <p:cNvSpPr/>
          <p:nvPr/>
        </p:nvSpPr>
        <p:spPr>
          <a:xfrm>
            <a:off x="6788428" y="2273753"/>
            <a:ext cx="3976915" cy="1569660"/>
          </a:xfrm>
          <a:prstGeom prst="rect">
            <a:avLst/>
          </a:prstGeom>
        </p:spPr>
        <p:txBody>
          <a:bodyPr wrap="square">
            <a:spAutoFit/>
          </a:bodyPr>
          <a:lstStyle/>
          <a:p>
            <a:pPr>
              <a:lnSpc>
                <a:spcPct val="150000"/>
              </a:lnSpc>
            </a:pPr>
            <a:r>
              <a:rPr lang="zh-CN" altLang="en-US" sz="1600" dirty="0">
                <a:solidFill>
                  <a:srgbClr val="222222"/>
                </a:solidFill>
                <a:cs typeface="+mn-ea"/>
                <a:sym typeface="+mn-lt"/>
              </a:rPr>
              <a:t>来自人民、为了人民，始终与人民血肉相连、生死与共，是我军的制胜之本、力量之源。为人民牺牲一切、奉献一切是我军的最高价值追求。</a:t>
            </a:r>
            <a:endParaRPr lang="zh-CN" altLang="en-US" sz="1600" b="1" dirty="0">
              <a:solidFill>
                <a:schemeClr val="accent1"/>
              </a:solidFill>
              <a:cs typeface="+mn-ea"/>
              <a:sym typeface="+mn-lt"/>
            </a:endParaRPr>
          </a:p>
        </p:txBody>
      </p:sp>
      <p:sp>
        <p:nvSpPr>
          <p:cNvPr id="26" name="矩形: 圆角 56">
            <a:extLst>
              <a:ext uri="{FF2B5EF4-FFF2-40B4-BE49-F238E27FC236}">
                <a16:creationId xmlns:a16="http://schemas.microsoft.com/office/drawing/2014/main" id="{C3CE0721-83BF-415C-9865-152A9D445333}"/>
              </a:ext>
            </a:extLst>
          </p:cNvPr>
          <p:cNvSpPr/>
          <p:nvPr/>
        </p:nvSpPr>
        <p:spPr>
          <a:xfrm>
            <a:off x="6489880" y="2250440"/>
            <a:ext cx="4281278" cy="1792230"/>
          </a:xfrm>
          <a:prstGeom prst="roundRect">
            <a:avLst>
              <a:gd name="adj" fmla="val 10498"/>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矩形 26">
            <a:extLst>
              <a:ext uri="{FF2B5EF4-FFF2-40B4-BE49-F238E27FC236}">
                <a16:creationId xmlns:a16="http://schemas.microsoft.com/office/drawing/2014/main" id="{69711D4C-2A1D-4B5E-BC5C-B2652F139887}"/>
              </a:ext>
            </a:extLst>
          </p:cNvPr>
          <p:cNvSpPr/>
          <p:nvPr/>
        </p:nvSpPr>
        <p:spPr>
          <a:xfrm>
            <a:off x="6658196" y="4229034"/>
            <a:ext cx="4267198" cy="757130"/>
          </a:xfrm>
          <a:prstGeom prst="rect">
            <a:avLst/>
          </a:prstGeom>
        </p:spPr>
        <p:txBody>
          <a:bodyPr wrap="square">
            <a:spAutoFit/>
          </a:bodyPr>
          <a:lstStyle/>
          <a:p>
            <a:pPr>
              <a:lnSpc>
                <a:spcPct val="120000"/>
              </a:lnSpc>
            </a:pPr>
            <a:r>
              <a:rPr lang="zh-CN" altLang="en-US" b="1" dirty="0">
                <a:solidFill>
                  <a:srgbClr val="D8171A"/>
                </a:solidFill>
                <a:cs typeface="+mn-ea"/>
                <a:sym typeface="+mn-lt"/>
              </a:rPr>
              <a:t>这是极其宝贵的优良传统和作风，也是红色基因的“命脉”。</a:t>
            </a:r>
            <a:endParaRPr lang="zh-CN" altLang="en-US" dirty="0">
              <a:solidFill>
                <a:srgbClr val="D8171A"/>
              </a:solidFill>
              <a:cs typeface="+mn-ea"/>
              <a:sym typeface="+mn-lt"/>
            </a:endParaRPr>
          </a:p>
        </p:txBody>
      </p:sp>
      <p:sp>
        <p:nvSpPr>
          <p:cNvPr id="28" name="矩形: 圆角 58">
            <a:extLst>
              <a:ext uri="{FF2B5EF4-FFF2-40B4-BE49-F238E27FC236}">
                <a16:creationId xmlns:a16="http://schemas.microsoft.com/office/drawing/2014/main" id="{A2C695C4-4AB8-457D-9C4D-373980E20CAC}"/>
              </a:ext>
            </a:extLst>
          </p:cNvPr>
          <p:cNvSpPr/>
          <p:nvPr/>
        </p:nvSpPr>
        <p:spPr>
          <a:xfrm>
            <a:off x="6489880" y="3873286"/>
            <a:ext cx="4281278" cy="1219353"/>
          </a:xfrm>
          <a:prstGeom prst="roundRect">
            <a:avLst>
              <a:gd name="adj" fmla="val 10498"/>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矩形 28">
            <a:extLst>
              <a:ext uri="{FF2B5EF4-FFF2-40B4-BE49-F238E27FC236}">
                <a16:creationId xmlns:a16="http://schemas.microsoft.com/office/drawing/2014/main" id="{791640FA-B2DF-4E29-83DA-D8B5D59EF135}"/>
              </a:ext>
            </a:extLst>
          </p:cNvPr>
          <p:cNvSpPr/>
          <p:nvPr/>
        </p:nvSpPr>
        <p:spPr>
          <a:xfrm>
            <a:off x="1578931" y="5056935"/>
            <a:ext cx="9207500" cy="700576"/>
          </a:xfrm>
          <a:prstGeom prst="rect">
            <a:avLst/>
          </a:prstGeom>
        </p:spPr>
        <p:txBody>
          <a:bodyPr wrap="square">
            <a:spAutoFit/>
          </a:bodyPr>
          <a:lstStyle/>
          <a:p>
            <a:pPr>
              <a:lnSpc>
                <a:spcPct val="150000"/>
              </a:lnSpc>
            </a:pPr>
            <a:r>
              <a:rPr lang="zh-CN" altLang="en-US" sz="1400" b="1" dirty="0">
                <a:solidFill>
                  <a:schemeClr val="accent1"/>
                </a:solidFill>
                <a:cs typeface="+mn-ea"/>
                <a:sym typeface="+mn-lt"/>
              </a:rPr>
              <a:t>弘扬优良传统、传承红色基因，必须做到</a:t>
            </a:r>
            <a:r>
              <a:rPr lang="zh-CN" altLang="en-US" sz="1400" dirty="0">
                <a:solidFill>
                  <a:srgbClr val="222222"/>
                </a:solidFill>
                <a:cs typeface="+mn-ea"/>
                <a:sym typeface="+mn-lt"/>
              </a:rPr>
              <a:t>与人民同呼吸共命运的立场不能变、全心全意为人民服务的宗旨不能忘、群众是真正英雄的历史唯物主义观不能丢。始终把人民利益摆在第一位，永远做人民的子弟兵。</a:t>
            </a:r>
          </a:p>
        </p:txBody>
      </p:sp>
      <p:pic>
        <p:nvPicPr>
          <p:cNvPr id="31" name="图片 30"/>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32" name="直接连接符 31"/>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spTree>
    <p:extLst>
      <p:ext uri="{BB962C8B-B14F-4D97-AF65-F5344CB8AC3E}">
        <p14:creationId xmlns:p14="http://schemas.microsoft.com/office/powerpoint/2010/main" val="1966280810"/>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5" presetClass="path" presetSubtype="0" accel="50000" decel="50000" fill="hold" nodeType="withEffect">
                                  <p:stCondLst>
                                    <p:cond delay="0"/>
                                  </p:stCondLst>
                                  <p:childTnLst>
                                    <p:animMotion origin="layout" path="M 4.16667E-6 2.59259E-6 L 0.18997 2.59259E-6 " pathEditMode="relative" rAng="0" ptsTypes="AA">
                                      <p:cBhvr>
                                        <p:cTn id="11" dur="1000" spd="-100000" fill="hold"/>
                                        <p:tgtEl>
                                          <p:spTgt spid="12"/>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35" presetClass="path" presetSubtype="0" accel="50000" decel="50000" fill="hold" grpId="1" nodeType="withEffect">
                                  <p:stCondLst>
                                    <p:cond delay="300"/>
                                  </p:stCondLst>
                                  <p:childTnLst>
                                    <p:animMotion origin="layout" path="M 6.25E-7 2.59259E-6 L 0.18997 2.59259E-6 " pathEditMode="relative" rAng="0" ptsTypes="AA">
                                      <p:cBhvr>
                                        <p:cTn id="18" dur="1000" spd="-100000" fill="hold"/>
                                        <p:tgtEl>
                                          <p:spTgt spid="13"/>
                                        </p:tgtEl>
                                        <p:attrNameLst>
                                          <p:attrName>ppt_x</p:attrName>
                                          <p:attrName>ppt_y</p:attrName>
                                        </p:attrNameLst>
                                      </p:cBhvr>
                                      <p:rCtr x="9492" y="0"/>
                                    </p:animMotion>
                                  </p:childTnLst>
                                </p:cTn>
                              </p:par>
                              <p:par>
                                <p:cTn id="19" presetID="42"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1300"/>
                            </p:stCondLst>
                            <p:childTnLst>
                              <p:par>
                                <p:cTn id="55" presetID="42"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1000"/>
                                        <p:tgtEl>
                                          <p:spTgt spid="33"/>
                                        </p:tgtEl>
                                      </p:cBhvr>
                                    </p:animEffect>
                                    <p:anim calcmode="lin" valueType="num">
                                      <p:cBhvr>
                                        <p:cTn id="83" dur="1000" fill="hold"/>
                                        <p:tgtEl>
                                          <p:spTgt spid="33"/>
                                        </p:tgtEl>
                                        <p:attrNameLst>
                                          <p:attrName>ppt_x</p:attrName>
                                        </p:attrNameLst>
                                      </p:cBhvr>
                                      <p:tavLst>
                                        <p:tav tm="0">
                                          <p:val>
                                            <p:strVal val="#ppt_x"/>
                                          </p:val>
                                        </p:tav>
                                        <p:tav tm="100000">
                                          <p:val>
                                            <p:strVal val="#ppt_x"/>
                                          </p:val>
                                        </p:tav>
                                      </p:tavLst>
                                    </p:anim>
                                    <p:anim calcmode="lin" valueType="num">
                                      <p:cBhvr>
                                        <p:cTn id="8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animBg="1"/>
      <p:bldP spid="15" grpId="0"/>
      <p:bldP spid="21" grpId="0"/>
      <p:bldP spid="22" grpId="0"/>
      <p:bldP spid="23" grpId="0"/>
      <p:bldP spid="24" grpId="0"/>
      <p:bldP spid="25" grpId="0"/>
      <p:bldP spid="26" grpId="0" animBg="1"/>
      <p:bldP spid="27" grpId="0"/>
      <p:bldP spid="28" grpId="0" animBg="1"/>
      <p:bldP spid="29"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6675" y="2306978"/>
            <a:ext cx="4774465" cy="4292099"/>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2661" y="833374"/>
            <a:ext cx="2151826" cy="1777595"/>
          </a:xfrm>
          <a:prstGeom prst="rect">
            <a:avLst/>
          </a:prstGeom>
        </p:spPr>
      </p:pic>
      <p:sp>
        <p:nvSpPr>
          <p:cNvPr id="13" name="文本框 12"/>
          <p:cNvSpPr txBox="1"/>
          <p:nvPr/>
        </p:nvSpPr>
        <p:spPr>
          <a:xfrm>
            <a:off x="3864487" y="1368228"/>
            <a:ext cx="5827236" cy="707886"/>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4000" b="1" dirty="0">
                <a:solidFill>
                  <a:srgbClr val="C00000"/>
                </a:solidFill>
                <a:effectLst/>
                <a:latin typeface="+mn-lt"/>
                <a:ea typeface="+mn-ea"/>
                <a:cs typeface="+mn-ea"/>
                <a:sym typeface="+mn-lt"/>
              </a:rPr>
              <a:t>锤炼英勇顽强的战斗精神</a:t>
            </a:r>
          </a:p>
        </p:txBody>
      </p:sp>
      <p:sp>
        <p:nvSpPr>
          <p:cNvPr id="46" name="圆角矩形 45"/>
          <p:cNvSpPr/>
          <p:nvPr/>
        </p:nvSpPr>
        <p:spPr>
          <a:xfrm>
            <a:off x="5360643" y="2610968"/>
            <a:ext cx="3809615" cy="3099478"/>
          </a:xfrm>
          <a:prstGeom prst="roundRect">
            <a:avLst>
              <a:gd name="adj" fmla="val 10006"/>
            </a:avLst>
          </a:prstGeom>
          <a:solidFill>
            <a:schemeClr val="bg1"/>
          </a:solid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圆角矩形 46"/>
          <p:cNvSpPr/>
          <p:nvPr/>
        </p:nvSpPr>
        <p:spPr>
          <a:xfrm>
            <a:off x="1155950" y="2569081"/>
            <a:ext cx="3809615" cy="3099478"/>
          </a:xfrm>
          <a:prstGeom prst="roundRect">
            <a:avLst>
              <a:gd name="adj" fmla="val 10006"/>
            </a:avLst>
          </a:prstGeom>
          <a:no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cs typeface="+mn-ea"/>
              <a:sym typeface="+mn-lt"/>
            </a:endParaRPr>
          </a:p>
        </p:txBody>
      </p:sp>
      <p:sp>
        <p:nvSpPr>
          <p:cNvPr id="48" name="任意多边形 47"/>
          <p:cNvSpPr/>
          <p:nvPr/>
        </p:nvSpPr>
        <p:spPr>
          <a:xfrm>
            <a:off x="1155951" y="2569082"/>
            <a:ext cx="3809614"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49" name="矩形 48"/>
          <p:cNvSpPr/>
          <p:nvPr/>
        </p:nvSpPr>
        <p:spPr>
          <a:xfrm>
            <a:off x="2160512" y="2639344"/>
            <a:ext cx="1800493" cy="369332"/>
          </a:xfrm>
          <a:prstGeom prst="rect">
            <a:avLst/>
          </a:prstGeom>
        </p:spPr>
        <p:txBody>
          <a:bodyPr wrap="none">
            <a:spAutoFit/>
          </a:bodyPr>
          <a:lstStyle/>
          <a:p>
            <a:pPr algn="ctr"/>
            <a:r>
              <a:rPr lang="zh-CN" altLang="en-US" b="1" dirty="0">
                <a:solidFill>
                  <a:schemeClr val="bg1"/>
                </a:solidFill>
                <a:cs typeface="+mn-ea"/>
                <a:sym typeface="+mn-lt"/>
              </a:rPr>
              <a:t>顽强的战斗精神</a:t>
            </a:r>
          </a:p>
        </p:txBody>
      </p:sp>
      <p:sp>
        <p:nvSpPr>
          <p:cNvPr id="50" name="任意多边形 49"/>
          <p:cNvSpPr/>
          <p:nvPr/>
        </p:nvSpPr>
        <p:spPr>
          <a:xfrm>
            <a:off x="5360644" y="2610968"/>
            <a:ext cx="3809614"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51" name="矩形 50"/>
          <p:cNvSpPr/>
          <p:nvPr/>
        </p:nvSpPr>
        <p:spPr>
          <a:xfrm>
            <a:off x="6365204" y="2681230"/>
            <a:ext cx="1800493" cy="369332"/>
          </a:xfrm>
          <a:prstGeom prst="rect">
            <a:avLst/>
          </a:prstGeom>
        </p:spPr>
        <p:txBody>
          <a:bodyPr wrap="none">
            <a:spAutoFit/>
          </a:bodyPr>
          <a:lstStyle/>
          <a:p>
            <a:pPr algn="ctr"/>
            <a:r>
              <a:rPr lang="zh-CN" altLang="en-US" b="1" dirty="0">
                <a:solidFill>
                  <a:schemeClr val="bg1"/>
                </a:solidFill>
                <a:cs typeface="+mn-ea"/>
                <a:sym typeface="+mn-lt"/>
              </a:rPr>
              <a:t>顽强的战斗精神</a:t>
            </a:r>
          </a:p>
        </p:txBody>
      </p:sp>
      <p:sp>
        <p:nvSpPr>
          <p:cNvPr id="52" name="矩形 51"/>
          <p:cNvSpPr/>
          <p:nvPr/>
        </p:nvSpPr>
        <p:spPr>
          <a:xfrm>
            <a:off x="1326286" y="3241647"/>
            <a:ext cx="3639279" cy="2354491"/>
          </a:xfrm>
          <a:prstGeom prst="rect">
            <a:avLst/>
          </a:prstGeom>
        </p:spPr>
        <p:txBody>
          <a:bodyPr wrap="square">
            <a:spAutoFit/>
          </a:bodyPr>
          <a:lstStyle/>
          <a:p>
            <a:pPr>
              <a:lnSpc>
                <a:spcPct val="150000"/>
              </a:lnSpc>
            </a:pPr>
            <a:r>
              <a:rPr lang="zh-CN" altLang="en-US" sz="1400" b="1" dirty="0">
                <a:solidFill>
                  <a:schemeClr val="tx1">
                    <a:lumMod val="75000"/>
                    <a:lumOff val="25000"/>
                  </a:schemeClr>
                </a:solidFill>
                <a:cs typeface="+mn-ea"/>
                <a:sym typeface="+mn-lt"/>
              </a:rPr>
              <a:t>必须牢记</a:t>
            </a:r>
            <a:r>
              <a:rPr lang="zh-CN" altLang="en-US" sz="1400" dirty="0">
                <a:solidFill>
                  <a:schemeClr val="tx1">
                    <a:lumMod val="75000"/>
                    <a:lumOff val="25000"/>
                  </a:schemeClr>
                </a:solidFill>
                <a:cs typeface="+mn-ea"/>
                <a:sym typeface="+mn-lt"/>
              </a:rPr>
              <a:t>我军根本职能，强化当兵打仗、带兵打仗、练兵打仗思想，大力弘扬革命英雄主义精神，锤炼勇猛顽强、敢打必胜的血性胆魄，敢于压倒一切敌人而决不被一切敌人所压倒，敢于征服一切困难而决不被任何困难所屈服，时刻准备为祖国和人民去战斗，做到召之即来、来之能战、战之必胜。</a:t>
            </a:r>
          </a:p>
        </p:txBody>
      </p:sp>
      <p:sp>
        <p:nvSpPr>
          <p:cNvPr id="53" name="矩形 52"/>
          <p:cNvSpPr/>
          <p:nvPr/>
        </p:nvSpPr>
        <p:spPr>
          <a:xfrm>
            <a:off x="5530752" y="3241442"/>
            <a:ext cx="3428652" cy="1384995"/>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敢于斗争、敢于胜利，一不怕苦、二不怕死，是人民军队战斗精神的生动写照。实践证明，</a:t>
            </a:r>
            <a:r>
              <a:rPr lang="zh-CN" altLang="en-US" sz="1400" b="1" dirty="0">
                <a:solidFill>
                  <a:schemeClr val="tx1">
                    <a:lumMod val="75000"/>
                    <a:lumOff val="25000"/>
                  </a:schemeClr>
                </a:solidFill>
                <a:cs typeface="+mn-ea"/>
                <a:sym typeface="+mn-lt"/>
              </a:rPr>
              <a:t>英勇顽强的战斗精神是红色基因的“特质”。</a:t>
            </a:r>
            <a:endParaRPr lang="zh-CN" altLang="en-US" sz="1400" dirty="0">
              <a:solidFill>
                <a:schemeClr val="tx1">
                  <a:lumMod val="75000"/>
                  <a:lumOff val="25000"/>
                </a:schemeClr>
              </a:solidFill>
              <a:cs typeface="+mn-ea"/>
              <a:sym typeface="+mn-lt"/>
            </a:endParaRPr>
          </a:p>
        </p:txBody>
      </p:sp>
      <p:pic>
        <p:nvPicPr>
          <p:cNvPr id="17" name="图片 16"/>
          <p:cNvPicPr>
            <a:picLocks noChangeAspect="1"/>
          </p:cNvPicPr>
          <p:nvPr/>
        </p:nvPicPr>
        <p:blipFill>
          <a:blip r:embed="rId6" cstate="print">
            <a:extLst>
              <a:ext uri="{BEBA8EAE-BF5A-486C-A8C5-ECC9F3942E4B}">
                <a14:imgProps xmlns:a14="http://schemas.microsoft.com/office/drawing/2010/main">
                  <a14:imgLayer r:embed="rId7">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8" name="直接连接符 17"/>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spTree>
    <p:extLst>
      <p:ext uri="{BB962C8B-B14F-4D97-AF65-F5344CB8AC3E}">
        <p14:creationId xmlns:p14="http://schemas.microsoft.com/office/powerpoint/2010/main" val="3287711325"/>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5" presetClass="path" presetSubtype="0" accel="50000" decel="50000" fill="hold" nodeType="withEffect">
                                  <p:stCondLst>
                                    <p:cond delay="0"/>
                                  </p:stCondLst>
                                  <p:childTnLst>
                                    <p:animMotion origin="layout" path="M 4.16667E-6 2.59259E-6 L 0.18997 2.59259E-6 " pathEditMode="relative" rAng="0" ptsTypes="AA">
                                      <p:cBhvr>
                                        <p:cTn id="11" dur="1000" spd="-100000" fill="hold"/>
                                        <p:tgtEl>
                                          <p:spTgt spid="12"/>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35" presetClass="path" presetSubtype="0" accel="50000" decel="50000" fill="hold" grpId="1" nodeType="withEffect">
                                  <p:stCondLst>
                                    <p:cond delay="300"/>
                                  </p:stCondLst>
                                  <p:childTnLst>
                                    <p:animMotion origin="layout" path="M 6.25E-7 2.59259E-6 L 0.18997 2.59259E-6 " pathEditMode="relative" rAng="0" ptsTypes="AA">
                                      <p:cBhvr>
                                        <p:cTn id="18" dur="1000" spd="-100000" fill="hold"/>
                                        <p:tgtEl>
                                          <p:spTgt spid="13"/>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300" fill="hold"/>
                                        <p:tgtEl>
                                          <p:spTgt spid="47"/>
                                        </p:tgtEl>
                                        <p:attrNameLst>
                                          <p:attrName>ppt_w</p:attrName>
                                        </p:attrNameLst>
                                      </p:cBhvr>
                                      <p:tavLst>
                                        <p:tav tm="0">
                                          <p:val>
                                            <p:fltVal val="0"/>
                                          </p:val>
                                        </p:tav>
                                        <p:tav tm="100000">
                                          <p:val>
                                            <p:strVal val="#ppt_w"/>
                                          </p:val>
                                        </p:tav>
                                      </p:tavLst>
                                    </p:anim>
                                    <p:anim calcmode="lin" valueType="num">
                                      <p:cBhvr>
                                        <p:cTn id="23" dur="300" fill="hold"/>
                                        <p:tgtEl>
                                          <p:spTgt spid="47"/>
                                        </p:tgtEl>
                                        <p:attrNameLst>
                                          <p:attrName>ppt_h</p:attrName>
                                        </p:attrNameLst>
                                      </p:cBhvr>
                                      <p:tavLst>
                                        <p:tav tm="0">
                                          <p:val>
                                            <p:fltVal val="0"/>
                                          </p:val>
                                        </p:tav>
                                        <p:tav tm="100000">
                                          <p:val>
                                            <p:strVal val="#ppt_h"/>
                                          </p:val>
                                        </p:tav>
                                      </p:tavLst>
                                    </p:anim>
                                    <p:animEffect transition="in" filter="fade">
                                      <p:cBhvr>
                                        <p:cTn id="24" dur="300"/>
                                        <p:tgtEl>
                                          <p:spTgt spid="47"/>
                                        </p:tgtEl>
                                      </p:cBhvr>
                                    </p:animEffect>
                                  </p:childTnLst>
                                </p:cTn>
                              </p:par>
                            </p:childTnLst>
                          </p:cTn>
                        </p:par>
                        <p:par>
                          <p:cTn id="25" fill="hold">
                            <p:stCondLst>
                              <p:cond delay="1600"/>
                            </p:stCondLst>
                            <p:childTnLst>
                              <p:par>
                                <p:cTn id="26" presetID="53" presetClass="entr" presetSubtype="16"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300" fill="hold"/>
                                        <p:tgtEl>
                                          <p:spTgt spid="48"/>
                                        </p:tgtEl>
                                        <p:attrNameLst>
                                          <p:attrName>ppt_w</p:attrName>
                                        </p:attrNameLst>
                                      </p:cBhvr>
                                      <p:tavLst>
                                        <p:tav tm="0">
                                          <p:val>
                                            <p:fltVal val="0"/>
                                          </p:val>
                                        </p:tav>
                                        <p:tav tm="100000">
                                          <p:val>
                                            <p:strVal val="#ppt_w"/>
                                          </p:val>
                                        </p:tav>
                                      </p:tavLst>
                                    </p:anim>
                                    <p:anim calcmode="lin" valueType="num">
                                      <p:cBhvr>
                                        <p:cTn id="29" dur="300" fill="hold"/>
                                        <p:tgtEl>
                                          <p:spTgt spid="48"/>
                                        </p:tgtEl>
                                        <p:attrNameLst>
                                          <p:attrName>ppt_h</p:attrName>
                                        </p:attrNameLst>
                                      </p:cBhvr>
                                      <p:tavLst>
                                        <p:tav tm="0">
                                          <p:val>
                                            <p:fltVal val="0"/>
                                          </p:val>
                                        </p:tav>
                                        <p:tav tm="100000">
                                          <p:val>
                                            <p:strVal val="#ppt_h"/>
                                          </p:val>
                                        </p:tav>
                                      </p:tavLst>
                                    </p:anim>
                                    <p:animEffect transition="in" filter="fade">
                                      <p:cBhvr>
                                        <p:cTn id="30" dur="300"/>
                                        <p:tgtEl>
                                          <p:spTgt spid="48"/>
                                        </p:tgtEl>
                                      </p:cBhvr>
                                    </p:animEffect>
                                  </p:childTnLst>
                                </p:cTn>
                              </p:par>
                            </p:childTnLst>
                          </p:cTn>
                        </p:par>
                        <p:par>
                          <p:cTn id="31" fill="hold">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par>
                          <p:cTn id="35" fill="hold">
                            <p:stCondLst>
                              <p:cond delay="240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250" fill="hold"/>
                                        <p:tgtEl>
                                          <p:spTgt spid="52"/>
                                        </p:tgtEl>
                                        <p:attrNameLst>
                                          <p:attrName>ppt_w</p:attrName>
                                        </p:attrNameLst>
                                      </p:cBhvr>
                                      <p:tavLst>
                                        <p:tav tm="0">
                                          <p:val>
                                            <p:fltVal val="0"/>
                                          </p:val>
                                        </p:tav>
                                        <p:tav tm="100000">
                                          <p:val>
                                            <p:strVal val="#ppt_w"/>
                                          </p:val>
                                        </p:tav>
                                      </p:tavLst>
                                    </p:anim>
                                    <p:anim calcmode="lin" valueType="num">
                                      <p:cBhvr>
                                        <p:cTn id="39" dur="250" fill="hold"/>
                                        <p:tgtEl>
                                          <p:spTgt spid="52"/>
                                        </p:tgtEl>
                                        <p:attrNameLst>
                                          <p:attrName>ppt_h</p:attrName>
                                        </p:attrNameLst>
                                      </p:cBhvr>
                                      <p:tavLst>
                                        <p:tav tm="0">
                                          <p:val>
                                            <p:fltVal val="0"/>
                                          </p:val>
                                        </p:tav>
                                        <p:tav tm="100000">
                                          <p:val>
                                            <p:strVal val="#ppt_h"/>
                                          </p:val>
                                        </p:tav>
                                      </p:tavLst>
                                    </p:anim>
                                    <p:animEffect transition="in" filter="fade">
                                      <p:cBhvr>
                                        <p:cTn id="40" dur="250"/>
                                        <p:tgtEl>
                                          <p:spTgt spid="52"/>
                                        </p:tgtEl>
                                      </p:cBhvr>
                                    </p:animEffect>
                                  </p:childTnLst>
                                </p:cTn>
                              </p:par>
                            </p:childTnLst>
                          </p:cTn>
                        </p:par>
                        <p:par>
                          <p:cTn id="41" fill="hold">
                            <p:stCondLst>
                              <p:cond delay="5900"/>
                            </p:stCondLst>
                            <p:childTnLst>
                              <p:par>
                                <p:cTn id="42" presetID="53" presetClass="entr" presetSubtype="16"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300" fill="hold"/>
                                        <p:tgtEl>
                                          <p:spTgt spid="46"/>
                                        </p:tgtEl>
                                        <p:attrNameLst>
                                          <p:attrName>ppt_w</p:attrName>
                                        </p:attrNameLst>
                                      </p:cBhvr>
                                      <p:tavLst>
                                        <p:tav tm="0">
                                          <p:val>
                                            <p:fltVal val="0"/>
                                          </p:val>
                                        </p:tav>
                                        <p:tav tm="100000">
                                          <p:val>
                                            <p:strVal val="#ppt_w"/>
                                          </p:val>
                                        </p:tav>
                                      </p:tavLst>
                                    </p:anim>
                                    <p:anim calcmode="lin" valueType="num">
                                      <p:cBhvr>
                                        <p:cTn id="45" dur="300" fill="hold"/>
                                        <p:tgtEl>
                                          <p:spTgt spid="46"/>
                                        </p:tgtEl>
                                        <p:attrNameLst>
                                          <p:attrName>ppt_h</p:attrName>
                                        </p:attrNameLst>
                                      </p:cBhvr>
                                      <p:tavLst>
                                        <p:tav tm="0">
                                          <p:val>
                                            <p:fltVal val="0"/>
                                          </p:val>
                                        </p:tav>
                                        <p:tav tm="100000">
                                          <p:val>
                                            <p:strVal val="#ppt_h"/>
                                          </p:val>
                                        </p:tav>
                                      </p:tavLst>
                                    </p:anim>
                                    <p:animEffect transition="in" filter="fade">
                                      <p:cBhvr>
                                        <p:cTn id="46" dur="300"/>
                                        <p:tgtEl>
                                          <p:spTgt spid="46"/>
                                        </p:tgtEl>
                                      </p:cBhvr>
                                    </p:animEffect>
                                  </p:childTnLst>
                                </p:cTn>
                              </p:par>
                            </p:childTnLst>
                          </p:cTn>
                        </p:par>
                        <p:par>
                          <p:cTn id="47" fill="hold">
                            <p:stCondLst>
                              <p:cond delay="6200"/>
                            </p:stCondLst>
                            <p:childTnLst>
                              <p:par>
                                <p:cTn id="48" presetID="53" presetClass="entr" presetSubtype="16"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300" fill="hold"/>
                                        <p:tgtEl>
                                          <p:spTgt spid="50"/>
                                        </p:tgtEl>
                                        <p:attrNameLst>
                                          <p:attrName>ppt_w</p:attrName>
                                        </p:attrNameLst>
                                      </p:cBhvr>
                                      <p:tavLst>
                                        <p:tav tm="0">
                                          <p:val>
                                            <p:fltVal val="0"/>
                                          </p:val>
                                        </p:tav>
                                        <p:tav tm="100000">
                                          <p:val>
                                            <p:strVal val="#ppt_w"/>
                                          </p:val>
                                        </p:tav>
                                      </p:tavLst>
                                    </p:anim>
                                    <p:anim calcmode="lin" valueType="num">
                                      <p:cBhvr>
                                        <p:cTn id="51" dur="300" fill="hold"/>
                                        <p:tgtEl>
                                          <p:spTgt spid="50"/>
                                        </p:tgtEl>
                                        <p:attrNameLst>
                                          <p:attrName>ppt_h</p:attrName>
                                        </p:attrNameLst>
                                      </p:cBhvr>
                                      <p:tavLst>
                                        <p:tav tm="0">
                                          <p:val>
                                            <p:fltVal val="0"/>
                                          </p:val>
                                        </p:tav>
                                        <p:tav tm="100000">
                                          <p:val>
                                            <p:strVal val="#ppt_h"/>
                                          </p:val>
                                        </p:tav>
                                      </p:tavLst>
                                    </p:anim>
                                    <p:animEffect transition="in" filter="fade">
                                      <p:cBhvr>
                                        <p:cTn id="52" dur="300"/>
                                        <p:tgtEl>
                                          <p:spTgt spid="50"/>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70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53"/>
                                        </p:tgtEl>
                                        <p:attrNameLst>
                                          <p:attrName>style.visibility</p:attrName>
                                        </p:attrNameLst>
                                      </p:cBhvr>
                                      <p:to>
                                        <p:strVal val="visible"/>
                                      </p:to>
                                    </p:set>
                                    <p:anim calcmode="lin" valueType="num">
                                      <p:cBhvr>
                                        <p:cTn id="60" dur="250" fill="hold"/>
                                        <p:tgtEl>
                                          <p:spTgt spid="53"/>
                                        </p:tgtEl>
                                        <p:attrNameLst>
                                          <p:attrName>ppt_w</p:attrName>
                                        </p:attrNameLst>
                                      </p:cBhvr>
                                      <p:tavLst>
                                        <p:tav tm="0">
                                          <p:val>
                                            <p:fltVal val="0"/>
                                          </p:val>
                                        </p:tav>
                                        <p:tav tm="100000">
                                          <p:val>
                                            <p:strVal val="#ppt_w"/>
                                          </p:val>
                                        </p:tav>
                                      </p:tavLst>
                                    </p:anim>
                                    <p:anim calcmode="lin" valueType="num">
                                      <p:cBhvr>
                                        <p:cTn id="61" dur="250" fill="hold"/>
                                        <p:tgtEl>
                                          <p:spTgt spid="53"/>
                                        </p:tgtEl>
                                        <p:attrNameLst>
                                          <p:attrName>ppt_h</p:attrName>
                                        </p:attrNameLst>
                                      </p:cBhvr>
                                      <p:tavLst>
                                        <p:tav tm="0">
                                          <p:val>
                                            <p:fltVal val="0"/>
                                          </p:val>
                                        </p:tav>
                                        <p:tav tm="100000">
                                          <p:val>
                                            <p:strVal val="#ppt_h"/>
                                          </p:val>
                                        </p:tav>
                                      </p:tavLst>
                                    </p:anim>
                                    <p:animEffect transition="in" filter="fade">
                                      <p:cBhvr>
                                        <p:cTn id="62" dur="250"/>
                                        <p:tgtEl>
                                          <p:spTgt spid="53"/>
                                        </p:tgtEl>
                                      </p:cBhvr>
                                    </p:animEffect>
                                  </p:childTnLst>
                                </p:cTn>
                              </p:par>
                              <p:par>
                                <p:cTn id="63" presetID="47"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1000"/>
                                        <p:tgtEl>
                                          <p:spTgt spid="19"/>
                                        </p:tgtEl>
                                      </p:cBhvr>
                                    </p:animEffect>
                                    <p:anim calcmode="lin" valueType="num">
                                      <p:cBhvr>
                                        <p:cTn id="66" dur="1000" fill="hold"/>
                                        <p:tgtEl>
                                          <p:spTgt spid="19"/>
                                        </p:tgtEl>
                                        <p:attrNameLst>
                                          <p:attrName>ppt_x</p:attrName>
                                        </p:attrNameLst>
                                      </p:cBhvr>
                                      <p:tavLst>
                                        <p:tav tm="0">
                                          <p:val>
                                            <p:strVal val="#ppt_x"/>
                                          </p:val>
                                        </p:tav>
                                        <p:tav tm="100000">
                                          <p:val>
                                            <p:strVal val="#ppt_x"/>
                                          </p:val>
                                        </p:tav>
                                      </p:tavLst>
                                    </p:anim>
                                    <p:anim calcmode="lin" valueType="num">
                                      <p:cBhvr>
                                        <p:cTn id="6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6" grpId="0" animBg="1"/>
      <p:bldP spid="47" grpId="0" animBg="1"/>
      <p:bldP spid="48" grpId="0" animBg="1"/>
      <p:bldP spid="49" grpId="0"/>
      <p:bldP spid="50" grpId="0" animBg="1"/>
      <p:bldP spid="51" grpId="0"/>
      <p:bldP spid="52" grpId="0"/>
      <p:bldP spid="53"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6046" y="1056399"/>
            <a:ext cx="2151826" cy="1777595"/>
          </a:xfrm>
          <a:prstGeom prst="rect">
            <a:avLst/>
          </a:prstGeom>
        </p:spPr>
      </p:pic>
      <p:sp>
        <p:nvSpPr>
          <p:cNvPr id="13" name="文本框 12"/>
          <p:cNvSpPr txBox="1"/>
          <p:nvPr/>
        </p:nvSpPr>
        <p:spPr>
          <a:xfrm>
            <a:off x="4187872" y="1591253"/>
            <a:ext cx="5827236" cy="707886"/>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4000" b="1" dirty="0">
                <a:solidFill>
                  <a:srgbClr val="C00000"/>
                </a:solidFill>
                <a:effectLst/>
                <a:latin typeface="+mn-lt"/>
                <a:ea typeface="+mn-ea"/>
                <a:cs typeface="+mn-ea"/>
                <a:sym typeface="+mn-lt"/>
              </a:rPr>
              <a:t>严明令行禁止的纪律规矩</a:t>
            </a:r>
          </a:p>
        </p:txBody>
      </p:sp>
      <p:sp>
        <p:nvSpPr>
          <p:cNvPr id="46" name="圆角矩形 45"/>
          <p:cNvSpPr/>
          <p:nvPr/>
        </p:nvSpPr>
        <p:spPr>
          <a:xfrm>
            <a:off x="5684028" y="2833993"/>
            <a:ext cx="4367090" cy="3099478"/>
          </a:xfrm>
          <a:prstGeom prst="roundRect">
            <a:avLst>
              <a:gd name="adj" fmla="val 10006"/>
            </a:avLst>
          </a:prstGeom>
          <a:no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圆角矩形 46"/>
          <p:cNvSpPr/>
          <p:nvPr/>
        </p:nvSpPr>
        <p:spPr>
          <a:xfrm>
            <a:off x="1479335" y="2792106"/>
            <a:ext cx="3809615" cy="3099478"/>
          </a:xfrm>
          <a:prstGeom prst="roundRect">
            <a:avLst>
              <a:gd name="adj" fmla="val 10006"/>
            </a:avLst>
          </a:prstGeom>
          <a:no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cs typeface="+mn-ea"/>
              <a:sym typeface="+mn-lt"/>
            </a:endParaRPr>
          </a:p>
        </p:txBody>
      </p:sp>
      <p:sp>
        <p:nvSpPr>
          <p:cNvPr id="48" name="任意多边形 47"/>
          <p:cNvSpPr/>
          <p:nvPr/>
        </p:nvSpPr>
        <p:spPr>
          <a:xfrm>
            <a:off x="1479336" y="2792107"/>
            <a:ext cx="3809614"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49" name="矩形 48"/>
          <p:cNvSpPr/>
          <p:nvPr/>
        </p:nvSpPr>
        <p:spPr>
          <a:xfrm>
            <a:off x="2483897" y="2862369"/>
            <a:ext cx="1800493" cy="369332"/>
          </a:xfrm>
          <a:prstGeom prst="rect">
            <a:avLst/>
          </a:prstGeom>
        </p:spPr>
        <p:txBody>
          <a:bodyPr wrap="none">
            <a:spAutoFit/>
          </a:bodyPr>
          <a:lstStyle/>
          <a:p>
            <a:pPr algn="ctr"/>
            <a:r>
              <a:rPr lang="zh-CN" altLang="en-US" b="1" dirty="0">
                <a:solidFill>
                  <a:schemeClr val="bg1"/>
                </a:solidFill>
                <a:cs typeface="+mn-ea"/>
                <a:sym typeface="+mn-lt"/>
              </a:rPr>
              <a:t>禁止的纪律规矩</a:t>
            </a:r>
          </a:p>
        </p:txBody>
      </p:sp>
      <p:sp>
        <p:nvSpPr>
          <p:cNvPr id="50" name="任意多边形 49"/>
          <p:cNvSpPr/>
          <p:nvPr/>
        </p:nvSpPr>
        <p:spPr>
          <a:xfrm>
            <a:off x="5684028" y="2833993"/>
            <a:ext cx="4367089"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51" name="矩形 50"/>
          <p:cNvSpPr/>
          <p:nvPr/>
        </p:nvSpPr>
        <p:spPr>
          <a:xfrm>
            <a:off x="5711466" y="2890067"/>
            <a:ext cx="4339651" cy="369332"/>
          </a:xfrm>
          <a:prstGeom prst="rect">
            <a:avLst/>
          </a:prstGeom>
        </p:spPr>
        <p:txBody>
          <a:bodyPr wrap="none">
            <a:spAutoFit/>
          </a:bodyPr>
          <a:lstStyle/>
          <a:p>
            <a:pPr algn="ctr"/>
            <a:r>
              <a:rPr lang="zh-CN" altLang="en-US" b="1" dirty="0">
                <a:solidFill>
                  <a:schemeClr val="bg1"/>
                </a:solidFill>
                <a:cs typeface="+mn-ea"/>
                <a:sym typeface="+mn-lt"/>
              </a:rPr>
              <a:t>弘扬优良传统、传承红色基因，必须贯彻</a:t>
            </a:r>
          </a:p>
        </p:txBody>
      </p:sp>
      <p:sp>
        <p:nvSpPr>
          <p:cNvPr id="52" name="矩形 51"/>
          <p:cNvSpPr/>
          <p:nvPr/>
        </p:nvSpPr>
        <p:spPr>
          <a:xfrm>
            <a:off x="1649671" y="3464672"/>
            <a:ext cx="3639279" cy="2031325"/>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我军是唱着“三大纪律、八项注意”走向胜利的，是秉持“一靠理想二靠纪律”走向正规化的，是在坚持依法治军、从严治军中发展进步的。事实证明，铁的纪律是新型人民军队的显著标志，令行禁止的严明纪律是红色基因的“筋骨”。</a:t>
            </a:r>
          </a:p>
        </p:txBody>
      </p:sp>
      <p:sp>
        <p:nvSpPr>
          <p:cNvPr id="53" name="矩形 52"/>
          <p:cNvSpPr/>
          <p:nvPr/>
        </p:nvSpPr>
        <p:spPr>
          <a:xfrm>
            <a:off x="5854136" y="3464467"/>
            <a:ext cx="4160971" cy="1708160"/>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依法治军、从严治军要求，强化法治信仰和法治思维，严肃政治纪律和政治规矩，严格落实条令条例和规章制度，确保政令军令畅通和部队高度集中统一，任何时候任何情况下都必须一切行动听指挥、步调一致向前进。</a:t>
            </a:r>
          </a:p>
        </p:txBody>
      </p:sp>
      <p:pic>
        <p:nvPicPr>
          <p:cNvPr id="15" name="图片 14"/>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6" name="直接连接符 15"/>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spTree>
    <p:extLst>
      <p:ext uri="{BB962C8B-B14F-4D97-AF65-F5344CB8AC3E}">
        <p14:creationId xmlns:p14="http://schemas.microsoft.com/office/powerpoint/2010/main" val="2505934957"/>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5" presetClass="path" presetSubtype="0" accel="50000" decel="50000" fill="hold" nodeType="withEffect">
                                  <p:stCondLst>
                                    <p:cond delay="0"/>
                                  </p:stCondLst>
                                  <p:childTnLst>
                                    <p:animMotion origin="layout" path="M 4.16667E-6 2.59259E-6 L 0.18997 2.59259E-6 " pathEditMode="relative" rAng="0" ptsTypes="AA">
                                      <p:cBhvr>
                                        <p:cTn id="11" dur="1000" spd="-100000" fill="hold"/>
                                        <p:tgtEl>
                                          <p:spTgt spid="12"/>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35" presetClass="path" presetSubtype="0" accel="50000" decel="50000" fill="hold" grpId="1" nodeType="withEffect">
                                  <p:stCondLst>
                                    <p:cond delay="300"/>
                                  </p:stCondLst>
                                  <p:childTnLst>
                                    <p:animMotion origin="layout" path="M 6.25E-7 2.59259E-6 L 0.18997 2.59259E-6 " pathEditMode="relative" rAng="0" ptsTypes="AA">
                                      <p:cBhvr>
                                        <p:cTn id="18" dur="1000" spd="-100000" fill="hold"/>
                                        <p:tgtEl>
                                          <p:spTgt spid="13"/>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300" fill="hold"/>
                                        <p:tgtEl>
                                          <p:spTgt spid="47"/>
                                        </p:tgtEl>
                                        <p:attrNameLst>
                                          <p:attrName>ppt_w</p:attrName>
                                        </p:attrNameLst>
                                      </p:cBhvr>
                                      <p:tavLst>
                                        <p:tav tm="0">
                                          <p:val>
                                            <p:fltVal val="0"/>
                                          </p:val>
                                        </p:tav>
                                        <p:tav tm="100000">
                                          <p:val>
                                            <p:strVal val="#ppt_w"/>
                                          </p:val>
                                        </p:tav>
                                      </p:tavLst>
                                    </p:anim>
                                    <p:anim calcmode="lin" valueType="num">
                                      <p:cBhvr>
                                        <p:cTn id="23" dur="300" fill="hold"/>
                                        <p:tgtEl>
                                          <p:spTgt spid="47"/>
                                        </p:tgtEl>
                                        <p:attrNameLst>
                                          <p:attrName>ppt_h</p:attrName>
                                        </p:attrNameLst>
                                      </p:cBhvr>
                                      <p:tavLst>
                                        <p:tav tm="0">
                                          <p:val>
                                            <p:fltVal val="0"/>
                                          </p:val>
                                        </p:tav>
                                        <p:tav tm="100000">
                                          <p:val>
                                            <p:strVal val="#ppt_h"/>
                                          </p:val>
                                        </p:tav>
                                      </p:tavLst>
                                    </p:anim>
                                    <p:animEffect transition="in" filter="fade">
                                      <p:cBhvr>
                                        <p:cTn id="24" dur="300"/>
                                        <p:tgtEl>
                                          <p:spTgt spid="47"/>
                                        </p:tgtEl>
                                      </p:cBhvr>
                                    </p:animEffect>
                                  </p:childTnLst>
                                </p:cTn>
                              </p:par>
                            </p:childTnLst>
                          </p:cTn>
                        </p:par>
                        <p:par>
                          <p:cTn id="25" fill="hold">
                            <p:stCondLst>
                              <p:cond delay="1600"/>
                            </p:stCondLst>
                            <p:childTnLst>
                              <p:par>
                                <p:cTn id="26" presetID="53" presetClass="entr" presetSubtype="16"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300" fill="hold"/>
                                        <p:tgtEl>
                                          <p:spTgt spid="48"/>
                                        </p:tgtEl>
                                        <p:attrNameLst>
                                          <p:attrName>ppt_w</p:attrName>
                                        </p:attrNameLst>
                                      </p:cBhvr>
                                      <p:tavLst>
                                        <p:tav tm="0">
                                          <p:val>
                                            <p:fltVal val="0"/>
                                          </p:val>
                                        </p:tav>
                                        <p:tav tm="100000">
                                          <p:val>
                                            <p:strVal val="#ppt_w"/>
                                          </p:val>
                                        </p:tav>
                                      </p:tavLst>
                                    </p:anim>
                                    <p:anim calcmode="lin" valueType="num">
                                      <p:cBhvr>
                                        <p:cTn id="29" dur="300" fill="hold"/>
                                        <p:tgtEl>
                                          <p:spTgt spid="48"/>
                                        </p:tgtEl>
                                        <p:attrNameLst>
                                          <p:attrName>ppt_h</p:attrName>
                                        </p:attrNameLst>
                                      </p:cBhvr>
                                      <p:tavLst>
                                        <p:tav tm="0">
                                          <p:val>
                                            <p:fltVal val="0"/>
                                          </p:val>
                                        </p:tav>
                                        <p:tav tm="100000">
                                          <p:val>
                                            <p:strVal val="#ppt_h"/>
                                          </p:val>
                                        </p:tav>
                                      </p:tavLst>
                                    </p:anim>
                                    <p:animEffect transition="in" filter="fade">
                                      <p:cBhvr>
                                        <p:cTn id="30" dur="300"/>
                                        <p:tgtEl>
                                          <p:spTgt spid="48"/>
                                        </p:tgtEl>
                                      </p:cBhvr>
                                    </p:animEffect>
                                  </p:childTnLst>
                                </p:cTn>
                              </p:par>
                            </p:childTnLst>
                          </p:cTn>
                        </p:par>
                        <p:par>
                          <p:cTn id="31" fill="hold">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par>
                          <p:cTn id="35" fill="hold">
                            <p:stCondLst>
                              <p:cond delay="240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250" fill="hold"/>
                                        <p:tgtEl>
                                          <p:spTgt spid="52"/>
                                        </p:tgtEl>
                                        <p:attrNameLst>
                                          <p:attrName>ppt_w</p:attrName>
                                        </p:attrNameLst>
                                      </p:cBhvr>
                                      <p:tavLst>
                                        <p:tav tm="0">
                                          <p:val>
                                            <p:fltVal val="0"/>
                                          </p:val>
                                        </p:tav>
                                        <p:tav tm="100000">
                                          <p:val>
                                            <p:strVal val="#ppt_w"/>
                                          </p:val>
                                        </p:tav>
                                      </p:tavLst>
                                    </p:anim>
                                    <p:anim calcmode="lin" valueType="num">
                                      <p:cBhvr>
                                        <p:cTn id="39" dur="250" fill="hold"/>
                                        <p:tgtEl>
                                          <p:spTgt spid="52"/>
                                        </p:tgtEl>
                                        <p:attrNameLst>
                                          <p:attrName>ppt_h</p:attrName>
                                        </p:attrNameLst>
                                      </p:cBhvr>
                                      <p:tavLst>
                                        <p:tav tm="0">
                                          <p:val>
                                            <p:fltVal val="0"/>
                                          </p:val>
                                        </p:tav>
                                        <p:tav tm="100000">
                                          <p:val>
                                            <p:strVal val="#ppt_h"/>
                                          </p:val>
                                        </p:tav>
                                      </p:tavLst>
                                    </p:anim>
                                    <p:animEffect transition="in" filter="fade">
                                      <p:cBhvr>
                                        <p:cTn id="40" dur="250"/>
                                        <p:tgtEl>
                                          <p:spTgt spid="52"/>
                                        </p:tgtEl>
                                      </p:cBhvr>
                                    </p:animEffect>
                                  </p:childTnLst>
                                </p:cTn>
                              </p:par>
                            </p:childTnLst>
                          </p:cTn>
                        </p:par>
                        <p:par>
                          <p:cTn id="41" fill="hold">
                            <p:stCondLst>
                              <p:cond delay="5225"/>
                            </p:stCondLst>
                            <p:childTnLst>
                              <p:par>
                                <p:cTn id="42" presetID="53" presetClass="entr" presetSubtype="16"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300" fill="hold"/>
                                        <p:tgtEl>
                                          <p:spTgt spid="46"/>
                                        </p:tgtEl>
                                        <p:attrNameLst>
                                          <p:attrName>ppt_w</p:attrName>
                                        </p:attrNameLst>
                                      </p:cBhvr>
                                      <p:tavLst>
                                        <p:tav tm="0">
                                          <p:val>
                                            <p:fltVal val="0"/>
                                          </p:val>
                                        </p:tav>
                                        <p:tav tm="100000">
                                          <p:val>
                                            <p:strVal val="#ppt_w"/>
                                          </p:val>
                                        </p:tav>
                                      </p:tavLst>
                                    </p:anim>
                                    <p:anim calcmode="lin" valueType="num">
                                      <p:cBhvr>
                                        <p:cTn id="45" dur="300" fill="hold"/>
                                        <p:tgtEl>
                                          <p:spTgt spid="46"/>
                                        </p:tgtEl>
                                        <p:attrNameLst>
                                          <p:attrName>ppt_h</p:attrName>
                                        </p:attrNameLst>
                                      </p:cBhvr>
                                      <p:tavLst>
                                        <p:tav tm="0">
                                          <p:val>
                                            <p:fltVal val="0"/>
                                          </p:val>
                                        </p:tav>
                                        <p:tav tm="100000">
                                          <p:val>
                                            <p:strVal val="#ppt_h"/>
                                          </p:val>
                                        </p:tav>
                                      </p:tavLst>
                                    </p:anim>
                                    <p:animEffect transition="in" filter="fade">
                                      <p:cBhvr>
                                        <p:cTn id="46" dur="300"/>
                                        <p:tgtEl>
                                          <p:spTgt spid="46"/>
                                        </p:tgtEl>
                                      </p:cBhvr>
                                    </p:animEffect>
                                  </p:childTnLst>
                                </p:cTn>
                              </p:par>
                            </p:childTnLst>
                          </p:cTn>
                        </p:par>
                        <p:par>
                          <p:cTn id="47" fill="hold">
                            <p:stCondLst>
                              <p:cond delay="5525"/>
                            </p:stCondLst>
                            <p:childTnLst>
                              <p:par>
                                <p:cTn id="48" presetID="53" presetClass="entr" presetSubtype="16"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300" fill="hold"/>
                                        <p:tgtEl>
                                          <p:spTgt spid="50"/>
                                        </p:tgtEl>
                                        <p:attrNameLst>
                                          <p:attrName>ppt_w</p:attrName>
                                        </p:attrNameLst>
                                      </p:cBhvr>
                                      <p:tavLst>
                                        <p:tav tm="0">
                                          <p:val>
                                            <p:fltVal val="0"/>
                                          </p:val>
                                        </p:tav>
                                        <p:tav tm="100000">
                                          <p:val>
                                            <p:strVal val="#ppt_w"/>
                                          </p:val>
                                        </p:tav>
                                      </p:tavLst>
                                    </p:anim>
                                    <p:anim calcmode="lin" valueType="num">
                                      <p:cBhvr>
                                        <p:cTn id="51" dur="300" fill="hold"/>
                                        <p:tgtEl>
                                          <p:spTgt spid="50"/>
                                        </p:tgtEl>
                                        <p:attrNameLst>
                                          <p:attrName>ppt_h</p:attrName>
                                        </p:attrNameLst>
                                      </p:cBhvr>
                                      <p:tavLst>
                                        <p:tav tm="0">
                                          <p:val>
                                            <p:fltVal val="0"/>
                                          </p:val>
                                        </p:tav>
                                        <p:tav tm="100000">
                                          <p:val>
                                            <p:strVal val="#ppt_h"/>
                                          </p:val>
                                        </p:tav>
                                      </p:tavLst>
                                    </p:anim>
                                    <p:animEffect transition="in" filter="fade">
                                      <p:cBhvr>
                                        <p:cTn id="52" dur="300"/>
                                        <p:tgtEl>
                                          <p:spTgt spid="50"/>
                                        </p:tgtEl>
                                      </p:cBhvr>
                                    </p:animEffect>
                                  </p:childTnLst>
                                </p:cTn>
                              </p:par>
                            </p:childTnLst>
                          </p:cTn>
                        </p:par>
                        <p:par>
                          <p:cTn id="53" fill="hold">
                            <p:stCondLst>
                              <p:cond delay="5825"/>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6325"/>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53"/>
                                        </p:tgtEl>
                                        <p:attrNameLst>
                                          <p:attrName>style.visibility</p:attrName>
                                        </p:attrNameLst>
                                      </p:cBhvr>
                                      <p:to>
                                        <p:strVal val="visible"/>
                                      </p:to>
                                    </p:set>
                                    <p:anim calcmode="lin" valueType="num">
                                      <p:cBhvr>
                                        <p:cTn id="60" dur="250" fill="hold"/>
                                        <p:tgtEl>
                                          <p:spTgt spid="53"/>
                                        </p:tgtEl>
                                        <p:attrNameLst>
                                          <p:attrName>ppt_w</p:attrName>
                                        </p:attrNameLst>
                                      </p:cBhvr>
                                      <p:tavLst>
                                        <p:tav tm="0">
                                          <p:val>
                                            <p:fltVal val="0"/>
                                          </p:val>
                                        </p:tav>
                                        <p:tav tm="100000">
                                          <p:val>
                                            <p:strVal val="#ppt_w"/>
                                          </p:val>
                                        </p:tav>
                                      </p:tavLst>
                                    </p:anim>
                                    <p:anim calcmode="lin" valueType="num">
                                      <p:cBhvr>
                                        <p:cTn id="61" dur="250" fill="hold"/>
                                        <p:tgtEl>
                                          <p:spTgt spid="53"/>
                                        </p:tgtEl>
                                        <p:attrNameLst>
                                          <p:attrName>ppt_h</p:attrName>
                                        </p:attrNameLst>
                                      </p:cBhvr>
                                      <p:tavLst>
                                        <p:tav tm="0">
                                          <p:val>
                                            <p:fltVal val="0"/>
                                          </p:val>
                                        </p:tav>
                                        <p:tav tm="100000">
                                          <p:val>
                                            <p:strVal val="#ppt_h"/>
                                          </p:val>
                                        </p:tav>
                                      </p:tavLst>
                                    </p:anim>
                                    <p:animEffect transition="in" filter="fade">
                                      <p:cBhvr>
                                        <p:cTn id="62" dur="250"/>
                                        <p:tgtEl>
                                          <p:spTgt spid="53"/>
                                        </p:tgtEl>
                                      </p:cBhvr>
                                    </p:animEffect>
                                  </p:childTnLst>
                                </p:cTn>
                              </p:par>
                              <p:par>
                                <p:cTn id="63" presetID="47" presetClass="entr" presetSubtype="0"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6" grpId="0" animBg="1"/>
      <p:bldP spid="47" grpId="0" animBg="1"/>
      <p:bldP spid="48" grpId="0" animBg="1"/>
      <p:bldP spid="49" grpId="0"/>
      <p:bldP spid="50" grpId="0" animBg="1"/>
      <p:bldP spid="51" grpId="0"/>
      <p:bldP spid="52" grpId="0"/>
      <p:bldP spid="53"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020642" y="3148522"/>
            <a:ext cx="4171358" cy="3689352"/>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2661" y="833374"/>
            <a:ext cx="2151826" cy="1777595"/>
          </a:xfrm>
          <a:prstGeom prst="rect">
            <a:avLst/>
          </a:prstGeom>
        </p:spPr>
      </p:pic>
      <p:sp>
        <p:nvSpPr>
          <p:cNvPr id="13" name="文本框 12"/>
          <p:cNvSpPr txBox="1"/>
          <p:nvPr/>
        </p:nvSpPr>
        <p:spPr>
          <a:xfrm>
            <a:off x="3864487" y="1368228"/>
            <a:ext cx="5827236" cy="707886"/>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4000" b="1" dirty="0">
                <a:solidFill>
                  <a:srgbClr val="C00000"/>
                </a:solidFill>
                <a:effectLst/>
                <a:latin typeface="+mn-lt"/>
                <a:ea typeface="+mn-ea"/>
                <a:cs typeface="+mn-ea"/>
                <a:sym typeface="+mn-lt"/>
              </a:rPr>
              <a:t>永葆艰苦奋斗的政治本色</a:t>
            </a:r>
          </a:p>
        </p:txBody>
      </p:sp>
      <p:sp>
        <p:nvSpPr>
          <p:cNvPr id="46" name="圆角矩形 45"/>
          <p:cNvSpPr/>
          <p:nvPr/>
        </p:nvSpPr>
        <p:spPr>
          <a:xfrm>
            <a:off x="5360643" y="2610968"/>
            <a:ext cx="4367090" cy="3099478"/>
          </a:xfrm>
          <a:prstGeom prst="roundRect">
            <a:avLst>
              <a:gd name="adj" fmla="val 10006"/>
            </a:avLst>
          </a:prstGeom>
          <a:solidFill>
            <a:srgbClr val="FFFFFF">
              <a:alpha val="63137"/>
            </a:srgbClr>
          </a:solid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圆角矩形 46"/>
          <p:cNvSpPr/>
          <p:nvPr/>
        </p:nvSpPr>
        <p:spPr>
          <a:xfrm>
            <a:off x="1155950" y="2569081"/>
            <a:ext cx="3809615" cy="3099478"/>
          </a:xfrm>
          <a:prstGeom prst="roundRect">
            <a:avLst>
              <a:gd name="adj" fmla="val 10006"/>
            </a:avLst>
          </a:prstGeom>
          <a:solidFill>
            <a:srgbClr val="FFFFFF">
              <a:alpha val="63137"/>
            </a:srgbClr>
          </a:solid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cs typeface="+mn-ea"/>
              <a:sym typeface="+mn-lt"/>
            </a:endParaRPr>
          </a:p>
        </p:txBody>
      </p:sp>
      <p:sp>
        <p:nvSpPr>
          <p:cNvPr id="48" name="任意多边形 47"/>
          <p:cNvSpPr/>
          <p:nvPr/>
        </p:nvSpPr>
        <p:spPr>
          <a:xfrm>
            <a:off x="1155951" y="2569082"/>
            <a:ext cx="3809614"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49" name="矩形 48"/>
          <p:cNvSpPr/>
          <p:nvPr/>
        </p:nvSpPr>
        <p:spPr>
          <a:xfrm>
            <a:off x="2506759" y="2639344"/>
            <a:ext cx="1107996" cy="369332"/>
          </a:xfrm>
          <a:prstGeom prst="rect">
            <a:avLst/>
          </a:prstGeom>
        </p:spPr>
        <p:txBody>
          <a:bodyPr wrap="none">
            <a:spAutoFit/>
          </a:bodyPr>
          <a:lstStyle/>
          <a:p>
            <a:pPr algn="ctr"/>
            <a:r>
              <a:rPr lang="zh-CN" altLang="en-US" b="1" dirty="0">
                <a:solidFill>
                  <a:schemeClr val="bg1"/>
                </a:solidFill>
                <a:cs typeface="+mn-ea"/>
                <a:sym typeface="+mn-lt"/>
              </a:rPr>
              <a:t>政治本色</a:t>
            </a:r>
          </a:p>
        </p:txBody>
      </p:sp>
      <p:sp>
        <p:nvSpPr>
          <p:cNvPr id="50" name="任意多边形 49"/>
          <p:cNvSpPr/>
          <p:nvPr/>
        </p:nvSpPr>
        <p:spPr>
          <a:xfrm>
            <a:off x="5360643" y="2610968"/>
            <a:ext cx="4367089"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51" name="矩形 50"/>
          <p:cNvSpPr/>
          <p:nvPr/>
        </p:nvSpPr>
        <p:spPr>
          <a:xfrm>
            <a:off x="5388081" y="2667042"/>
            <a:ext cx="4339651" cy="369332"/>
          </a:xfrm>
          <a:prstGeom prst="rect">
            <a:avLst/>
          </a:prstGeom>
        </p:spPr>
        <p:txBody>
          <a:bodyPr wrap="none">
            <a:spAutoFit/>
          </a:bodyPr>
          <a:lstStyle/>
          <a:p>
            <a:pPr algn="ctr"/>
            <a:r>
              <a:rPr lang="zh-CN" altLang="en-US" b="1" dirty="0">
                <a:solidFill>
                  <a:schemeClr val="bg1"/>
                </a:solidFill>
                <a:cs typeface="+mn-ea"/>
                <a:sym typeface="+mn-lt"/>
              </a:rPr>
              <a:t>弘扬优良传统、传承红色基因，必须牢记</a:t>
            </a:r>
          </a:p>
        </p:txBody>
      </p:sp>
      <p:sp>
        <p:nvSpPr>
          <p:cNvPr id="52" name="矩形 51"/>
          <p:cNvSpPr/>
          <p:nvPr/>
        </p:nvSpPr>
        <p:spPr>
          <a:xfrm>
            <a:off x="1326286" y="3241647"/>
            <a:ext cx="3639279" cy="1708160"/>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艰苦奋斗、无私奉献的高尚品质，是我军生存、发展和壮大的巨大精神力量和特有政治本色。历史证明，我党我军从组建以来就把艰苦奋斗的政治本色融入血液、植入骨髓，成为红色基因的“内核”。</a:t>
            </a:r>
          </a:p>
        </p:txBody>
      </p:sp>
      <p:sp>
        <p:nvSpPr>
          <p:cNvPr id="53" name="矩形 52"/>
          <p:cNvSpPr/>
          <p:nvPr/>
        </p:nvSpPr>
        <p:spPr>
          <a:xfrm>
            <a:off x="5530751" y="3241442"/>
            <a:ext cx="4160971" cy="1384995"/>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“两个务必”，始终保持艰苦奋斗的本色，不丢勤俭节约的美德、廉洁奉公的情操，永远保持革命战争时期那么一股劲、那么一种革命热情、那么一种拼命精神。</a:t>
            </a:r>
          </a:p>
        </p:txBody>
      </p:sp>
      <p:pic>
        <p:nvPicPr>
          <p:cNvPr id="14" name="图片 13"/>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5" name="直接连接符 14"/>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Tree>
    <p:extLst>
      <p:ext uri="{BB962C8B-B14F-4D97-AF65-F5344CB8AC3E}">
        <p14:creationId xmlns:p14="http://schemas.microsoft.com/office/powerpoint/2010/main" val="718332266"/>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5" presetClass="path" presetSubtype="0" accel="50000" decel="50000" fill="hold" nodeType="withEffect">
                                  <p:stCondLst>
                                    <p:cond delay="0"/>
                                  </p:stCondLst>
                                  <p:childTnLst>
                                    <p:animMotion origin="layout" path="M 4.16667E-6 2.59259E-6 L 0.18997 2.59259E-6 " pathEditMode="relative" rAng="0" ptsTypes="AA">
                                      <p:cBhvr>
                                        <p:cTn id="11" dur="1000" spd="-100000" fill="hold"/>
                                        <p:tgtEl>
                                          <p:spTgt spid="12"/>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35" presetClass="path" presetSubtype="0" accel="50000" decel="50000" fill="hold" grpId="1" nodeType="withEffect">
                                  <p:stCondLst>
                                    <p:cond delay="300"/>
                                  </p:stCondLst>
                                  <p:childTnLst>
                                    <p:animMotion origin="layout" path="M 6.25E-7 2.59259E-6 L 0.18997 2.59259E-6 " pathEditMode="relative" rAng="0" ptsTypes="AA">
                                      <p:cBhvr>
                                        <p:cTn id="18" dur="1000" spd="-100000" fill="hold"/>
                                        <p:tgtEl>
                                          <p:spTgt spid="13"/>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300" fill="hold"/>
                                        <p:tgtEl>
                                          <p:spTgt spid="47"/>
                                        </p:tgtEl>
                                        <p:attrNameLst>
                                          <p:attrName>ppt_w</p:attrName>
                                        </p:attrNameLst>
                                      </p:cBhvr>
                                      <p:tavLst>
                                        <p:tav tm="0">
                                          <p:val>
                                            <p:fltVal val="0"/>
                                          </p:val>
                                        </p:tav>
                                        <p:tav tm="100000">
                                          <p:val>
                                            <p:strVal val="#ppt_w"/>
                                          </p:val>
                                        </p:tav>
                                      </p:tavLst>
                                    </p:anim>
                                    <p:anim calcmode="lin" valueType="num">
                                      <p:cBhvr>
                                        <p:cTn id="23" dur="300" fill="hold"/>
                                        <p:tgtEl>
                                          <p:spTgt spid="47"/>
                                        </p:tgtEl>
                                        <p:attrNameLst>
                                          <p:attrName>ppt_h</p:attrName>
                                        </p:attrNameLst>
                                      </p:cBhvr>
                                      <p:tavLst>
                                        <p:tav tm="0">
                                          <p:val>
                                            <p:fltVal val="0"/>
                                          </p:val>
                                        </p:tav>
                                        <p:tav tm="100000">
                                          <p:val>
                                            <p:strVal val="#ppt_h"/>
                                          </p:val>
                                        </p:tav>
                                      </p:tavLst>
                                    </p:anim>
                                    <p:animEffect transition="in" filter="fade">
                                      <p:cBhvr>
                                        <p:cTn id="24" dur="300"/>
                                        <p:tgtEl>
                                          <p:spTgt spid="47"/>
                                        </p:tgtEl>
                                      </p:cBhvr>
                                    </p:animEffect>
                                  </p:childTnLst>
                                </p:cTn>
                              </p:par>
                            </p:childTnLst>
                          </p:cTn>
                        </p:par>
                        <p:par>
                          <p:cTn id="25" fill="hold">
                            <p:stCondLst>
                              <p:cond delay="1600"/>
                            </p:stCondLst>
                            <p:childTnLst>
                              <p:par>
                                <p:cTn id="26" presetID="53" presetClass="entr" presetSubtype="16"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300" fill="hold"/>
                                        <p:tgtEl>
                                          <p:spTgt spid="48"/>
                                        </p:tgtEl>
                                        <p:attrNameLst>
                                          <p:attrName>ppt_w</p:attrName>
                                        </p:attrNameLst>
                                      </p:cBhvr>
                                      <p:tavLst>
                                        <p:tav tm="0">
                                          <p:val>
                                            <p:fltVal val="0"/>
                                          </p:val>
                                        </p:tav>
                                        <p:tav tm="100000">
                                          <p:val>
                                            <p:strVal val="#ppt_w"/>
                                          </p:val>
                                        </p:tav>
                                      </p:tavLst>
                                    </p:anim>
                                    <p:anim calcmode="lin" valueType="num">
                                      <p:cBhvr>
                                        <p:cTn id="29" dur="300" fill="hold"/>
                                        <p:tgtEl>
                                          <p:spTgt spid="48"/>
                                        </p:tgtEl>
                                        <p:attrNameLst>
                                          <p:attrName>ppt_h</p:attrName>
                                        </p:attrNameLst>
                                      </p:cBhvr>
                                      <p:tavLst>
                                        <p:tav tm="0">
                                          <p:val>
                                            <p:fltVal val="0"/>
                                          </p:val>
                                        </p:tav>
                                        <p:tav tm="100000">
                                          <p:val>
                                            <p:strVal val="#ppt_h"/>
                                          </p:val>
                                        </p:tav>
                                      </p:tavLst>
                                    </p:anim>
                                    <p:animEffect transition="in" filter="fade">
                                      <p:cBhvr>
                                        <p:cTn id="30" dur="300"/>
                                        <p:tgtEl>
                                          <p:spTgt spid="48"/>
                                        </p:tgtEl>
                                      </p:cBhvr>
                                    </p:animEffect>
                                  </p:childTnLst>
                                </p:cTn>
                              </p:par>
                            </p:childTnLst>
                          </p:cTn>
                        </p:par>
                        <p:par>
                          <p:cTn id="31" fill="hold">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par>
                          <p:cTn id="35" fill="hold">
                            <p:stCondLst>
                              <p:cond delay="240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250" fill="hold"/>
                                        <p:tgtEl>
                                          <p:spTgt spid="52"/>
                                        </p:tgtEl>
                                        <p:attrNameLst>
                                          <p:attrName>ppt_w</p:attrName>
                                        </p:attrNameLst>
                                      </p:cBhvr>
                                      <p:tavLst>
                                        <p:tav tm="0">
                                          <p:val>
                                            <p:fltVal val="0"/>
                                          </p:val>
                                        </p:tav>
                                        <p:tav tm="100000">
                                          <p:val>
                                            <p:strVal val="#ppt_w"/>
                                          </p:val>
                                        </p:tav>
                                      </p:tavLst>
                                    </p:anim>
                                    <p:anim calcmode="lin" valueType="num">
                                      <p:cBhvr>
                                        <p:cTn id="39" dur="250" fill="hold"/>
                                        <p:tgtEl>
                                          <p:spTgt spid="52"/>
                                        </p:tgtEl>
                                        <p:attrNameLst>
                                          <p:attrName>ppt_h</p:attrName>
                                        </p:attrNameLst>
                                      </p:cBhvr>
                                      <p:tavLst>
                                        <p:tav tm="0">
                                          <p:val>
                                            <p:fltVal val="0"/>
                                          </p:val>
                                        </p:tav>
                                        <p:tav tm="100000">
                                          <p:val>
                                            <p:strVal val="#ppt_h"/>
                                          </p:val>
                                        </p:tav>
                                      </p:tavLst>
                                    </p:anim>
                                    <p:animEffect transition="in" filter="fade">
                                      <p:cBhvr>
                                        <p:cTn id="40" dur="250"/>
                                        <p:tgtEl>
                                          <p:spTgt spid="52"/>
                                        </p:tgtEl>
                                      </p:cBhvr>
                                    </p:animEffect>
                                  </p:childTnLst>
                                </p:cTn>
                              </p:par>
                            </p:childTnLst>
                          </p:cTn>
                        </p:par>
                        <p:par>
                          <p:cTn id="41" fill="hold">
                            <p:stCondLst>
                              <p:cond delay="4825"/>
                            </p:stCondLst>
                            <p:childTnLst>
                              <p:par>
                                <p:cTn id="42" presetID="53" presetClass="entr" presetSubtype="16"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300" fill="hold"/>
                                        <p:tgtEl>
                                          <p:spTgt spid="46"/>
                                        </p:tgtEl>
                                        <p:attrNameLst>
                                          <p:attrName>ppt_w</p:attrName>
                                        </p:attrNameLst>
                                      </p:cBhvr>
                                      <p:tavLst>
                                        <p:tav tm="0">
                                          <p:val>
                                            <p:fltVal val="0"/>
                                          </p:val>
                                        </p:tav>
                                        <p:tav tm="100000">
                                          <p:val>
                                            <p:strVal val="#ppt_w"/>
                                          </p:val>
                                        </p:tav>
                                      </p:tavLst>
                                    </p:anim>
                                    <p:anim calcmode="lin" valueType="num">
                                      <p:cBhvr>
                                        <p:cTn id="45" dur="300" fill="hold"/>
                                        <p:tgtEl>
                                          <p:spTgt spid="46"/>
                                        </p:tgtEl>
                                        <p:attrNameLst>
                                          <p:attrName>ppt_h</p:attrName>
                                        </p:attrNameLst>
                                      </p:cBhvr>
                                      <p:tavLst>
                                        <p:tav tm="0">
                                          <p:val>
                                            <p:fltVal val="0"/>
                                          </p:val>
                                        </p:tav>
                                        <p:tav tm="100000">
                                          <p:val>
                                            <p:strVal val="#ppt_h"/>
                                          </p:val>
                                        </p:tav>
                                      </p:tavLst>
                                    </p:anim>
                                    <p:animEffect transition="in" filter="fade">
                                      <p:cBhvr>
                                        <p:cTn id="46" dur="300"/>
                                        <p:tgtEl>
                                          <p:spTgt spid="46"/>
                                        </p:tgtEl>
                                      </p:cBhvr>
                                    </p:animEffect>
                                  </p:childTnLst>
                                </p:cTn>
                              </p:par>
                            </p:childTnLst>
                          </p:cTn>
                        </p:par>
                        <p:par>
                          <p:cTn id="47" fill="hold">
                            <p:stCondLst>
                              <p:cond delay="5125"/>
                            </p:stCondLst>
                            <p:childTnLst>
                              <p:par>
                                <p:cTn id="48" presetID="53" presetClass="entr" presetSubtype="16"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300" fill="hold"/>
                                        <p:tgtEl>
                                          <p:spTgt spid="50"/>
                                        </p:tgtEl>
                                        <p:attrNameLst>
                                          <p:attrName>ppt_w</p:attrName>
                                        </p:attrNameLst>
                                      </p:cBhvr>
                                      <p:tavLst>
                                        <p:tav tm="0">
                                          <p:val>
                                            <p:fltVal val="0"/>
                                          </p:val>
                                        </p:tav>
                                        <p:tav tm="100000">
                                          <p:val>
                                            <p:strVal val="#ppt_w"/>
                                          </p:val>
                                        </p:tav>
                                      </p:tavLst>
                                    </p:anim>
                                    <p:anim calcmode="lin" valueType="num">
                                      <p:cBhvr>
                                        <p:cTn id="51" dur="300" fill="hold"/>
                                        <p:tgtEl>
                                          <p:spTgt spid="50"/>
                                        </p:tgtEl>
                                        <p:attrNameLst>
                                          <p:attrName>ppt_h</p:attrName>
                                        </p:attrNameLst>
                                      </p:cBhvr>
                                      <p:tavLst>
                                        <p:tav tm="0">
                                          <p:val>
                                            <p:fltVal val="0"/>
                                          </p:val>
                                        </p:tav>
                                        <p:tav tm="100000">
                                          <p:val>
                                            <p:strVal val="#ppt_h"/>
                                          </p:val>
                                        </p:tav>
                                      </p:tavLst>
                                    </p:anim>
                                    <p:animEffect transition="in" filter="fade">
                                      <p:cBhvr>
                                        <p:cTn id="52" dur="300"/>
                                        <p:tgtEl>
                                          <p:spTgt spid="50"/>
                                        </p:tgtEl>
                                      </p:cBhvr>
                                    </p:animEffect>
                                  </p:childTnLst>
                                </p:cTn>
                              </p:par>
                            </p:childTnLst>
                          </p:cTn>
                        </p:par>
                        <p:par>
                          <p:cTn id="53" fill="hold">
                            <p:stCondLst>
                              <p:cond delay="5425"/>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5925"/>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53"/>
                                        </p:tgtEl>
                                        <p:attrNameLst>
                                          <p:attrName>style.visibility</p:attrName>
                                        </p:attrNameLst>
                                      </p:cBhvr>
                                      <p:to>
                                        <p:strVal val="visible"/>
                                      </p:to>
                                    </p:set>
                                    <p:anim calcmode="lin" valueType="num">
                                      <p:cBhvr>
                                        <p:cTn id="60" dur="250" fill="hold"/>
                                        <p:tgtEl>
                                          <p:spTgt spid="53"/>
                                        </p:tgtEl>
                                        <p:attrNameLst>
                                          <p:attrName>ppt_w</p:attrName>
                                        </p:attrNameLst>
                                      </p:cBhvr>
                                      <p:tavLst>
                                        <p:tav tm="0">
                                          <p:val>
                                            <p:fltVal val="0"/>
                                          </p:val>
                                        </p:tav>
                                        <p:tav tm="100000">
                                          <p:val>
                                            <p:strVal val="#ppt_w"/>
                                          </p:val>
                                        </p:tav>
                                      </p:tavLst>
                                    </p:anim>
                                    <p:anim calcmode="lin" valueType="num">
                                      <p:cBhvr>
                                        <p:cTn id="61" dur="250" fill="hold"/>
                                        <p:tgtEl>
                                          <p:spTgt spid="53"/>
                                        </p:tgtEl>
                                        <p:attrNameLst>
                                          <p:attrName>ppt_h</p:attrName>
                                        </p:attrNameLst>
                                      </p:cBhvr>
                                      <p:tavLst>
                                        <p:tav tm="0">
                                          <p:val>
                                            <p:fltVal val="0"/>
                                          </p:val>
                                        </p:tav>
                                        <p:tav tm="100000">
                                          <p:val>
                                            <p:strVal val="#ppt_h"/>
                                          </p:val>
                                        </p:tav>
                                      </p:tavLst>
                                    </p:anim>
                                    <p:animEffect transition="in" filter="fade">
                                      <p:cBhvr>
                                        <p:cTn id="62" dur="250"/>
                                        <p:tgtEl>
                                          <p:spTgt spid="53"/>
                                        </p:tgtEl>
                                      </p:cBhvr>
                                    </p:animEffect>
                                  </p:childTnLst>
                                </p:cTn>
                              </p:par>
                              <p:par>
                                <p:cTn id="63" presetID="47"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1000"/>
                                        <p:tgtEl>
                                          <p:spTgt spid="16"/>
                                        </p:tgtEl>
                                      </p:cBhvr>
                                    </p:animEffect>
                                    <p:anim calcmode="lin" valueType="num">
                                      <p:cBhvr>
                                        <p:cTn id="66" dur="1000" fill="hold"/>
                                        <p:tgtEl>
                                          <p:spTgt spid="16"/>
                                        </p:tgtEl>
                                        <p:attrNameLst>
                                          <p:attrName>ppt_x</p:attrName>
                                        </p:attrNameLst>
                                      </p:cBhvr>
                                      <p:tavLst>
                                        <p:tav tm="0">
                                          <p:val>
                                            <p:strVal val="#ppt_x"/>
                                          </p:val>
                                        </p:tav>
                                        <p:tav tm="100000">
                                          <p:val>
                                            <p:strVal val="#ppt_x"/>
                                          </p:val>
                                        </p:tav>
                                      </p:tavLst>
                                    </p:anim>
                                    <p:anim calcmode="lin" valueType="num">
                                      <p:cBhvr>
                                        <p:cTn id="6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6" grpId="0" animBg="1"/>
      <p:bldP spid="47" grpId="0" animBg="1"/>
      <p:bldP spid="48" grpId="0" animBg="1"/>
      <p:bldP spid="49" grpId="0"/>
      <p:bldP spid="50" grpId="0" animBg="1"/>
      <p:bldP spid="51" grpId="0"/>
      <p:bldP spid="52" grpId="0"/>
      <p:bldP spid="53"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sp>
        <p:nvSpPr>
          <p:cNvPr id="24" name="矩形 23">
            <a:extLst>
              <a:ext uri="{FF2B5EF4-FFF2-40B4-BE49-F238E27FC236}">
                <a16:creationId xmlns:a16="http://schemas.microsoft.com/office/drawing/2014/main" id="{899D1038-0210-40E9-B42E-20106B0A2E31}"/>
              </a:ext>
            </a:extLst>
          </p:cNvPr>
          <p:cNvSpPr/>
          <p:nvPr/>
        </p:nvSpPr>
        <p:spPr>
          <a:xfrm>
            <a:off x="4071364" y="2818406"/>
            <a:ext cx="4572000" cy="369332"/>
          </a:xfrm>
          <a:prstGeom prst="rect">
            <a:avLst/>
          </a:prstGeom>
        </p:spPr>
        <p:txBody>
          <a:bodyPr wrap="square">
            <a:spAutoFit/>
          </a:bodyPr>
          <a:lstStyle/>
          <a:p>
            <a:r>
              <a:rPr lang="zh-CN" altLang="en-US" b="0" i="0" dirty="0">
                <a:solidFill>
                  <a:srgbClr val="333333"/>
                </a:solidFill>
                <a:effectLst/>
                <a:cs typeface="+mn-ea"/>
                <a:sym typeface="+mn-lt"/>
              </a:rPr>
              <a:t>经中央军委批准，中央军委办公厅近日印发</a:t>
            </a:r>
            <a:endParaRPr lang="en-US" altLang="zh-CN" b="0" i="0" dirty="0">
              <a:solidFill>
                <a:srgbClr val="333333"/>
              </a:solidFill>
              <a:effectLst/>
              <a:cs typeface="+mn-ea"/>
              <a:sym typeface="+mn-lt"/>
            </a:endParaRPr>
          </a:p>
        </p:txBody>
      </p:sp>
      <p:sp>
        <p:nvSpPr>
          <p:cNvPr id="30" name="矩形 29">
            <a:extLst>
              <a:ext uri="{FF2B5EF4-FFF2-40B4-BE49-F238E27FC236}">
                <a16:creationId xmlns:a16="http://schemas.microsoft.com/office/drawing/2014/main" id="{4001FC78-D889-48C5-8CE7-DE6563D27F03}"/>
              </a:ext>
            </a:extLst>
          </p:cNvPr>
          <p:cNvSpPr/>
          <p:nvPr/>
        </p:nvSpPr>
        <p:spPr>
          <a:xfrm>
            <a:off x="3590986" y="3232615"/>
            <a:ext cx="5486400" cy="1135054"/>
          </a:xfrm>
          <a:prstGeom prst="rect">
            <a:avLst/>
          </a:prstGeom>
        </p:spPr>
        <p:txBody>
          <a:bodyPr wrap="square">
            <a:spAutoFit/>
          </a:bodyPr>
          <a:lstStyle/>
          <a:p>
            <a:pPr algn="ctr">
              <a:lnSpc>
                <a:spcPct val="150000"/>
              </a:lnSpc>
            </a:pPr>
            <a:r>
              <a:rPr lang="en-US" altLang="zh-CN" sz="2400" b="1" i="0" dirty="0">
                <a:solidFill>
                  <a:srgbClr val="C00000"/>
                </a:solidFill>
                <a:effectLst/>
                <a:cs typeface="+mn-ea"/>
                <a:sym typeface="+mn-lt"/>
              </a:rPr>
              <a:t>《</a:t>
            </a:r>
            <a:r>
              <a:rPr lang="zh-CN" altLang="en-US" sz="2400" b="1" i="0" dirty="0">
                <a:solidFill>
                  <a:srgbClr val="C00000"/>
                </a:solidFill>
                <a:effectLst/>
                <a:cs typeface="+mn-ea"/>
                <a:sym typeface="+mn-lt"/>
              </a:rPr>
              <a:t>关于在全军开展“传承红色基因、担当强军重任”主题教育的意见</a:t>
            </a:r>
            <a:r>
              <a:rPr lang="en-US" altLang="zh-CN" sz="2400" b="1" i="0" dirty="0">
                <a:solidFill>
                  <a:srgbClr val="C00000"/>
                </a:solidFill>
                <a:effectLst/>
                <a:cs typeface="+mn-ea"/>
                <a:sym typeface="+mn-lt"/>
              </a:rPr>
              <a:t>》</a:t>
            </a:r>
            <a:endParaRPr lang="zh-CN" altLang="en-US" sz="2400" b="1" dirty="0">
              <a:solidFill>
                <a:srgbClr val="C00000"/>
              </a:solidFill>
              <a:cs typeface="+mn-ea"/>
              <a:sym typeface="+mn-lt"/>
            </a:endParaRPr>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33" name="组合 32">
            <a:extLst>
              <a:ext uri="{FF2B5EF4-FFF2-40B4-BE49-F238E27FC236}">
                <a16:creationId xmlns:a16="http://schemas.microsoft.com/office/drawing/2014/main" id="{0CE6875A-D8CD-436A-A016-DA42F86A4817}"/>
              </a:ext>
            </a:extLst>
          </p:cNvPr>
          <p:cNvGrpSpPr/>
          <p:nvPr/>
        </p:nvGrpSpPr>
        <p:grpSpPr>
          <a:xfrm>
            <a:off x="4782906" y="1696122"/>
            <a:ext cx="734968" cy="648072"/>
            <a:chOff x="5941486" y="3363838"/>
            <a:chExt cx="734968" cy="648072"/>
          </a:xfrm>
        </p:grpSpPr>
        <p:sp>
          <p:nvSpPr>
            <p:cNvPr id="45" name="椭圆 44">
              <a:extLst>
                <a:ext uri="{FF2B5EF4-FFF2-40B4-BE49-F238E27FC236}">
                  <a16:creationId xmlns:a16="http://schemas.microsoft.com/office/drawing/2014/main" id="{58FB632D-903B-4103-B366-1BB1FBD0684F}"/>
                </a:ext>
              </a:extLst>
            </p:cNvPr>
            <p:cNvSpPr/>
            <p:nvPr/>
          </p:nvSpPr>
          <p:spPr>
            <a:xfrm>
              <a:off x="5978009"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46" name="矩形 45">
              <a:extLst>
                <a:ext uri="{FF2B5EF4-FFF2-40B4-BE49-F238E27FC236}">
                  <a16:creationId xmlns:a16="http://schemas.microsoft.com/office/drawing/2014/main" id="{30467AA0-CF4D-4FA7-9BF1-968A33900017}"/>
                </a:ext>
              </a:extLst>
            </p:cNvPr>
            <p:cNvSpPr/>
            <p:nvPr/>
          </p:nvSpPr>
          <p:spPr>
            <a:xfrm>
              <a:off x="5941486" y="3395486"/>
              <a:ext cx="734968"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前</a:t>
              </a:r>
            </a:p>
          </p:txBody>
        </p:sp>
      </p:grpSp>
      <p:grpSp>
        <p:nvGrpSpPr>
          <p:cNvPr id="34" name="组合 33">
            <a:extLst>
              <a:ext uri="{FF2B5EF4-FFF2-40B4-BE49-F238E27FC236}">
                <a16:creationId xmlns:a16="http://schemas.microsoft.com/office/drawing/2014/main" id="{362B9E39-C002-4F86-B15A-F379AD636696}"/>
              </a:ext>
            </a:extLst>
          </p:cNvPr>
          <p:cNvGrpSpPr/>
          <p:nvPr/>
        </p:nvGrpSpPr>
        <p:grpSpPr>
          <a:xfrm>
            <a:off x="5530212" y="1696122"/>
            <a:ext cx="734968" cy="648072"/>
            <a:chOff x="6688792" y="3363838"/>
            <a:chExt cx="734968" cy="648072"/>
          </a:xfrm>
        </p:grpSpPr>
        <p:sp>
          <p:nvSpPr>
            <p:cNvPr id="43" name="椭圆 42">
              <a:extLst>
                <a:ext uri="{FF2B5EF4-FFF2-40B4-BE49-F238E27FC236}">
                  <a16:creationId xmlns:a16="http://schemas.microsoft.com/office/drawing/2014/main" id="{EC7C1F95-9296-4C41-A34B-350F2A53BD97}"/>
                </a:ext>
              </a:extLst>
            </p:cNvPr>
            <p:cNvSpPr/>
            <p:nvPr/>
          </p:nvSpPr>
          <p:spPr>
            <a:xfrm>
              <a:off x="6732240"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44" name="矩形 43">
              <a:extLst>
                <a:ext uri="{FF2B5EF4-FFF2-40B4-BE49-F238E27FC236}">
                  <a16:creationId xmlns:a16="http://schemas.microsoft.com/office/drawing/2014/main" id="{B750683C-0F70-4C1B-8683-B6A50328BF8B}"/>
                </a:ext>
              </a:extLst>
            </p:cNvPr>
            <p:cNvSpPr/>
            <p:nvPr/>
          </p:nvSpPr>
          <p:spPr>
            <a:xfrm>
              <a:off x="6688792" y="3395486"/>
              <a:ext cx="734968"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言</a:t>
              </a:r>
            </a:p>
          </p:txBody>
        </p:sp>
      </p:grpSp>
      <p:grpSp>
        <p:nvGrpSpPr>
          <p:cNvPr id="35" name="组合 34">
            <a:extLst>
              <a:ext uri="{FF2B5EF4-FFF2-40B4-BE49-F238E27FC236}">
                <a16:creationId xmlns:a16="http://schemas.microsoft.com/office/drawing/2014/main" id="{7643150E-396C-4C17-A378-DEE56C0533C6}"/>
              </a:ext>
            </a:extLst>
          </p:cNvPr>
          <p:cNvGrpSpPr/>
          <p:nvPr/>
        </p:nvGrpSpPr>
        <p:grpSpPr>
          <a:xfrm>
            <a:off x="6313916" y="1696122"/>
            <a:ext cx="734968" cy="648072"/>
            <a:chOff x="7472496" y="3363838"/>
            <a:chExt cx="734968" cy="648072"/>
          </a:xfrm>
        </p:grpSpPr>
        <p:sp>
          <p:nvSpPr>
            <p:cNvPr id="41" name="椭圆 40">
              <a:extLst>
                <a:ext uri="{FF2B5EF4-FFF2-40B4-BE49-F238E27FC236}">
                  <a16:creationId xmlns:a16="http://schemas.microsoft.com/office/drawing/2014/main" id="{BF2D5A0A-C149-4245-9E8E-0C2F7A5F1052}"/>
                </a:ext>
              </a:extLst>
            </p:cNvPr>
            <p:cNvSpPr/>
            <p:nvPr/>
          </p:nvSpPr>
          <p:spPr>
            <a:xfrm>
              <a:off x="7515944"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42" name="矩形 41">
              <a:extLst>
                <a:ext uri="{FF2B5EF4-FFF2-40B4-BE49-F238E27FC236}">
                  <a16:creationId xmlns:a16="http://schemas.microsoft.com/office/drawing/2014/main" id="{B3601C60-9C85-42BF-BCB5-B4B82E5873BA}"/>
                </a:ext>
              </a:extLst>
            </p:cNvPr>
            <p:cNvSpPr/>
            <p:nvPr/>
          </p:nvSpPr>
          <p:spPr>
            <a:xfrm>
              <a:off x="7472496" y="3377949"/>
              <a:ext cx="734968"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导</a:t>
              </a:r>
            </a:p>
          </p:txBody>
        </p:sp>
      </p:grpSp>
      <p:grpSp>
        <p:nvGrpSpPr>
          <p:cNvPr id="36" name="组合 35">
            <a:extLst>
              <a:ext uri="{FF2B5EF4-FFF2-40B4-BE49-F238E27FC236}">
                <a16:creationId xmlns:a16="http://schemas.microsoft.com/office/drawing/2014/main" id="{EDD3B1AA-94BB-43FF-889A-A083FD3AFE60}"/>
              </a:ext>
            </a:extLst>
          </p:cNvPr>
          <p:cNvGrpSpPr/>
          <p:nvPr/>
        </p:nvGrpSpPr>
        <p:grpSpPr>
          <a:xfrm>
            <a:off x="7070940" y="1696122"/>
            <a:ext cx="734968" cy="648072"/>
            <a:chOff x="8200960" y="3363838"/>
            <a:chExt cx="734968" cy="648072"/>
          </a:xfrm>
        </p:grpSpPr>
        <p:sp>
          <p:nvSpPr>
            <p:cNvPr id="39" name="椭圆 38">
              <a:extLst>
                <a:ext uri="{FF2B5EF4-FFF2-40B4-BE49-F238E27FC236}">
                  <a16:creationId xmlns:a16="http://schemas.microsoft.com/office/drawing/2014/main" id="{7359615E-35CA-4F51-8071-2179A87E7FC1}"/>
                </a:ext>
              </a:extLst>
            </p:cNvPr>
            <p:cNvSpPr/>
            <p:nvPr/>
          </p:nvSpPr>
          <p:spPr>
            <a:xfrm>
              <a:off x="8244408"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40" name="矩形 39">
              <a:extLst>
                <a:ext uri="{FF2B5EF4-FFF2-40B4-BE49-F238E27FC236}">
                  <a16:creationId xmlns:a16="http://schemas.microsoft.com/office/drawing/2014/main" id="{DE1F3716-F823-430A-961B-94EC4A8BD27B}"/>
                </a:ext>
              </a:extLst>
            </p:cNvPr>
            <p:cNvSpPr/>
            <p:nvPr/>
          </p:nvSpPr>
          <p:spPr>
            <a:xfrm>
              <a:off x="8200960" y="3377949"/>
              <a:ext cx="734968"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cs typeface="+mn-cs"/>
                </a:rPr>
                <a:t>读</a:t>
              </a:r>
            </a:p>
          </p:txBody>
        </p:sp>
      </p:grpSp>
      <p:pic>
        <p:nvPicPr>
          <p:cNvPr id="37" name="图片 36">
            <a:extLst>
              <a:ext uri="{FF2B5EF4-FFF2-40B4-BE49-F238E27FC236}">
                <a16:creationId xmlns:a16="http://schemas.microsoft.com/office/drawing/2014/main" id="{7BE3F9C2-DC1A-4C86-BC7D-2D9177A58A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6802" y="1791049"/>
            <a:ext cx="682696" cy="552093"/>
          </a:xfrm>
          <a:prstGeom prst="rect">
            <a:avLst/>
          </a:prstGeom>
        </p:spPr>
      </p:pic>
      <p:pic>
        <p:nvPicPr>
          <p:cNvPr id="38" name="图片 37">
            <a:extLst>
              <a:ext uri="{FF2B5EF4-FFF2-40B4-BE49-F238E27FC236}">
                <a16:creationId xmlns:a16="http://schemas.microsoft.com/office/drawing/2014/main" id="{856CF574-496F-4787-8954-4546E7A327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51258" y="1788381"/>
            <a:ext cx="682696" cy="557430"/>
          </a:xfrm>
          <a:prstGeom prst="rect">
            <a:avLst/>
          </a:prstGeom>
        </p:spPr>
      </p:pic>
      <p:sp>
        <p:nvSpPr>
          <p:cNvPr id="2" name="圆角矩形 1"/>
          <p:cNvSpPr/>
          <p:nvPr/>
        </p:nvSpPr>
        <p:spPr>
          <a:xfrm>
            <a:off x="3074305" y="2593634"/>
            <a:ext cx="6381750" cy="2195661"/>
          </a:xfrm>
          <a:prstGeom prst="roundRect">
            <a:avLst>
              <a:gd name="adj" fmla="val 6689"/>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2995070"/>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87A4A92-0161-49F1-B2E5-DADB029693F7}"/>
              </a:ext>
            </a:extLst>
          </p:cNvPr>
          <p:cNvPicPr>
            <a:picLocks noChangeAspect="1"/>
          </p:cNvPicPr>
          <p:nvPr/>
        </p:nvPicPr>
        <p:blipFill>
          <a:blip r:embed="rId3"/>
          <a:stretch>
            <a:fillRect/>
          </a:stretch>
        </p:blipFill>
        <p:spPr>
          <a:xfrm>
            <a:off x="8183137" y="4267199"/>
            <a:ext cx="4477664" cy="3006839"/>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2661" y="833374"/>
            <a:ext cx="2151826" cy="1777595"/>
          </a:xfrm>
          <a:prstGeom prst="rect">
            <a:avLst/>
          </a:prstGeom>
        </p:spPr>
      </p:pic>
      <p:sp>
        <p:nvSpPr>
          <p:cNvPr id="13" name="文本框 12"/>
          <p:cNvSpPr txBox="1"/>
          <p:nvPr/>
        </p:nvSpPr>
        <p:spPr>
          <a:xfrm>
            <a:off x="3864487" y="1368228"/>
            <a:ext cx="5827236" cy="707886"/>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4000" b="1" dirty="0">
                <a:solidFill>
                  <a:srgbClr val="C00000"/>
                </a:solidFill>
                <a:effectLst/>
                <a:latin typeface="+mn-lt"/>
                <a:ea typeface="+mn-ea"/>
                <a:cs typeface="+mn-ea"/>
                <a:sym typeface="+mn-lt"/>
              </a:rPr>
              <a:t>弘扬求真务实的优良作风</a:t>
            </a:r>
          </a:p>
        </p:txBody>
      </p:sp>
      <p:sp>
        <p:nvSpPr>
          <p:cNvPr id="46" name="圆角矩形 45"/>
          <p:cNvSpPr/>
          <p:nvPr/>
        </p:nvSpPr>
        <p:spPr>
          <a:xfrm>
            <a:off x="5360643" y="2610968"/>
            <a:ext cx="4367090" cy="3099478"/>
          </a:xfrm>
          <a:prstGeom prst="roundRect">
            <a:avLst>
              <a:gd name="adj" fmla="val 10006"/>
            </a:avLst>
          </a:prstGeom>
          <a:solidFill>
            <a:srgbClr val="FFFFFF">
              <a:alpha val="63137"/>
            </a:srgbClr>
          </a:solid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圆角矩形 46"/>
          <p:cNvSpPr/>
          <p:nvPr/>
        </p:nvSpPr>
        <p:spPr>
          <a:xfrm>
            <a:off x="1155950" y="2569081"/>
            <a:ext cx="3809615" cy="3099478"/>
          </a:xfrm>
          <a:prstGeom prst="roundRect">
            <a:avLst>
              <a:gd name="adj" fmla="val 10006"/>
            </a:avLst>
          </a:prstGeom>
          <a:solidFill>
            <a:srgbClr val="FFFFFF">
              <a:alpha val="63137"/>
            </a:srgbClr>
          </a:solidFill>
          <a:ln w="12700">
            <a:solidFill>
              <a:srgbClr val="D8171A"/>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cs typeface="+mn-ea"/>
              <a:sym typeface="+mn-lt"/>
            </a:endParaRPr>
          </a:p>
        </p:txBody>
      </p:sp>
      <p:sp>
        <p:nvSpPr>
          <p:cNvPr id="48" name="任意多边形 47"/>
          <p:cNvSpPr/>
          <p:nvPr/>
        </p:nvSpPr>
        <p:spPr>
          <a:xfrm>
            <a:off x="1155951" y="2569082"/>
            <a:ext cx="3809614"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49" name="矩形 48"/>
          <p:cNvSpPr/>
          <p:nvPr/>
        </p:nvSpPr>
        <p:spPr>
          <a:xfrm>
            <a:off x="2275928" y="2639344"/>
            <a:ext cx="1569661" cy="369332"/>
          </a:xfrm>
          <a:prstGeom prst="rect">
            <a:avLst/>
          </a:prstGeom>
        </p:spPr>
        <p:txBody>
          <a:bodyPr wrap="none">
            <a:spAutoFit/>
          </a:bodyPr>
          <a:lstStyle/>
          <a:p>
            <a:pPr algn="ctr"/>
            <a:r>
              <a:rPr lang="zh-CN" altLang="en-US" b="1" dirty="0">
                <a:solidFill>
                  <a:schemeClr val="bg1"/>
                </a:solidFill>
                <a:cs typeface="+mn-ea"/>
                <a:sym typeface="+mn-lt"/>
              </a:rPr>
              <a:t>弘扬优良作风</a:t>
            </a:r>
          </a:p>
        </p:txBody>
      </p:sp>
      <p:sp>
        <p:nvSpPr>
          <p:cNvPr id="50" name="任意多边形 49"/>
          <p:cNvSpPr/>
          <p:nvPr/>
        </p:nvSpPr>
        <p:spPr>
          <a:xfrm>
            <a:off x="5360643" y="2610968"/>
            <a:ext cx="4367089" cy="48148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D8171A"/>
          </a:soli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51" name="矩形 50"/>
          <p:cNvSpPr/>
          <p:nvPr/>
        </p:nvSpPr>
        <p:spPr>
          <a:xfrm>
            <a:off x="5388081" y="2667042"/>
            <a:ext cx="4339651" cy="369332"/>
          </a:xfrm>
          <a:prstGeom prst="rect">
            <a:avLst/>
          </a:prstGeom>
        </p:spPr>
        <p:txBody>
          <a:bodyPr wrap="none">
            <a:spAutoFit/>
          </a:bodyPr>
          <a:lstStyle/>
          <a:p>
            <a:pPr algn="ctr"/>
            <a:r>
              <a:rPr lang="zh-CN" altLang="en-US" b="1" dirty="0">
                <a:solidFill>
                  <a:schemeClr val="bg1"/>
                </a:solidFill>
                <a:cs typeface="+mn-ea"/>
                <a:sym typeface="+mn-lt"/>
              </a:rPr>
              <a:t>弘扬优良传统、传承红色基因，必须坚持</a:t>
            </a:r>
          </a:p>
        </p:txBody>
      </p:sp>
      <p:sp>
        <p:nvSpPr>
          <p:cNvPr id="52" name="矩形 51"/>
          <p:cNvSpPr/>
          <p:nvPr/>
        </p:nvSpPr>
        <p:spPr>
          <a:xfrm>
            <a:off x="1326286" y="3241647"/>
            <a:ext cx="3639279" cy="1061829"/>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实事求是、一切从实际出发，是我们党的基本思想方法、工作方法、领导方法，也是红色基因的“基石”。</a:t>
            </a:r>
          </a:p>
        </p:txBody>
      </p:sp>
      <p:sp>
        <p:nvSpPr>
          <p:cNvPr id="53" name="矩形 52"/>
          <p:cNvSpPr/>
          <p:nvPr/>
        </p:nvSpPr>
        <p:spPr>
          <a:xfrm>
            <a:off x="5530751" y="3241442"/>
            <a:ext cx="4160971" cy="1384995"/>
          </a:xfrm>
          <a:prstGeom prst="rect">
            <a:avLst/>
          </a:prstGeom>
        </p:spPr>
        <p:txBody>
          <a:bodyPr wrap="square">
            <a:spAutoFit/>
          </a:bodyPr>
          <a:lstStyle/>
          <a:p>
            <a:pPr>
              <a:lnSpc>
                <a:spcPct val="150000"/>
              </a:lnSpc>
            </a:pPr>
            <a:r>
              <a:rPr lang="zh-CN" altLang="en-US" sz="1400" dirty="0">
                <a:solidFill>
                  <a:schemeClr val="tx1">
                    <a:lumMod val="75000"/>
                    <a:lumOff val="25000"/>
                  </a:schemeClr>
                </a:solidFill>
                <a:cs typeface="+mn-ea"/>
                <a:sym typeface="+mn-lt"/>
              </a:rPr>
              <a:t>辩证唯物主义和历史唯物主义，强化问题导向、实践导向，一切以提高战斗力为根本目的，一切以能打仗、打胜仗为检验标准，继往开来推动军队建设实现新跨越。</a:t>
            </a:r>
          </a:p>
        </p:txBody>
      </p:sp>
      <p:pic>
        <p:nvPicPr>
          <p:cNvPr id="15" name="图片 14"/>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6" name="直接连接符 15"/>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24E63973-0997-46B1-8B5E-05556D7E2591}"/>
              </a:ext>
            </a:extLst>
          </p:cNvPr>
          <p:cNvSpPr/>
          <p:nvPr/>
        </p:nvSpPr>
        <p:spPr>
          <a:xfrm>
            <a:off x="1378724" y="376494"/>
            <a:ext cx="5678157" cy="523220"/>
          </a:xfrm>
          <a:prstGeom prst="rect">
            <a:avLst/>
          </a:prstGeom>
        </p:spPr>
        <p:txBody>
          <a:bodyPr wrap="none">
            <a:spAutoFit/>
          </a:bodyPr>
          <a:lstStyle/>
          <a:p>
            <a:r>
              <a:rPr lang="zh-CN" altLang="en-US" sz="2800" b="1" dirty="0">
                <a:solidFill>
                  <a:srgbClr val="DC0A16"/>
                </a:solidFill>
                <a:cs typeface="+mn-ea"/>
                <a:sym typeface="+mn-lt"/>
              </a:rPr>
              <a:t>传承红色基因 塑造新时代革命军人</a:t>
            </a:r>
          </a:p>
        </p:txBody>
      </p:sp>
      <p:pic>
        <p:nvPicPr>
          <p:cNvPr id="18" name="图片 17"/>
          <p:cNvPicPr>
            <a:picLocks noChangeAspect="1"/>
          </p:cNvPicPr>
          <p:nvPr/>
        </p:nvPicPr>
        <p:blipFill rotWithShape="1">
          <a:blip r:embed="rId7"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Tree>
    <p:extLst>
      <p:ext uri="{BB962C8B-B14F-4D97-AF65-F5344CB8AC3E}">
        <p14:creationId xmlns:p14="http://schemas.microsoft.com/office/powerpoint/2010/main" val="2135245423"/>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5" presetClass="path" presetSubtype="0" accel="50000" decel="50000" fill="hold" nodeType="withEffect">
                                  <p:stCondLst>
                                    <p:cond delay="0"/>
                                  </p:stCondLst>
                                  <p:childTnLst>
                                    <p:animMotion origin="layout" path="M 4.16667E-6 2.59259E-6 L 0.18997 2.59259E-6 " pathEditMode="relative" rAng="0" ptsTypes="AA">
                                      <p:cBhvr>
                                        <p:cTn id="11" dur="1000" spd="-100000" fill="hold"/>
                                        <p:tgtEl>
                                          <p:spTgt spid="12"/>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35" presetClass="path" presetSubtype="0" accel="50000" decel="50000" fill="hold" grpId="1" nodeType="withEffect">
                                  <p:stCondLst>
                                    <p:cond delay="300"/>
                                  </p:stCondLst>
                                  <p:childTnLst>
                                    <p:animMotion origin="layout" path="M 6.25E-7 2.59259E-6 L 0.18997 2.59259E-6 " pathEditMode="relative" rAng="0" ptsTypes="AA">
                                      <p:cBhvr>
                                        <p:cTn id="18" dur="1000" spd="-100000" fill="hold"/>
                                        <p:tgtEl>
                                          <p:spTgt spid="13"/>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300" fill="hold"/>
                                        <p:tgtEl>
                                          <p:spTgt spid="47"/>
                                        </p:tgtEl>
                                        <p:attrNameLst>
                                          <p:attrName>ppt_w</p:attrName>
                                        </p:attrNameLst>
                                      </p:cBhvr>
                                      <p:tavLst>
                                        <p:tav tm="0">
                                          <p:val>
                                            <p:fltVal val="0"/>
                                          </p:val>
                                        </p:tav>
                                        <p:tav tm="100000">
                                          <p:val>
                                            <p:strVal val="#ppt_w"/>
                                          </p:val>
                                        </p:tav>
                                      </p:tavLst>
                                    </p:anim>
                                    <p:anim calcmode="lin" valueType="num">
                                      <p:cBhvr>
                                        <p:cTn id="23" dur="300" fill="hold"/>
                                        <p:tgtEl>
                                          <p:spTgt spid="47"/>
                                        </p:tgtEl>
                                        <p:attrNameLst>
                                          <p:attrName>ppt_h</p:attrName>
                                        </p:attrNameLst>
                                      </p:cBhvr>
                                      <p:tavLst>
                                        <p:tav tm="0">
                                          <p:val>
                                            <p:fltVal val="0"/>
                                          </p:val>
                                        </p:tav>
                                        <p:tav tm="100000">
                                          <p:val>
                                            <p:strVal val="#ppt_h"/>
                                          </p:val>
                                        </p:tav>
                                      </p:tavLst>
                                    </p:anim>
                                    <p:animEffect transition="in" filter="fade">
                                      <p:cBhvr>
                                        <p:cTn id="24" dur="300"/>
                                        <p:tgtEl>
                                          <p:spTgt spid="47"/>
                                        </p:tgtEl>
                                      </p:cBhvr>
                                    </p:animEffect>
                                  </p:childTnLst>
                                </p:cTn>
                              </p:par>
                            </p:childTnLst>
                          </p:cTn>
                        </p:par>
                        <p:par>
                          <p:cTn id="25" fill="hold">
                            <p:stCondLst>
                              <p:cond delay="1600"/>
                            </p:stCondLst>
                            <p:childTnLst>
                              <p:par>
                                <p:cTn id="26" presetID="53" presetClass="entr" presetSubtype="16"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300" fill="hold"/>
                                        <p:tgtEl>
                                          <p:spTgt spid="48"/>
                                        </p:tgtEl>
                                        <p:attrNameLst>
                                          <p:attrName>ppt_w</p:attrName>
                                        </p:attrNameLst>
                                      </p:cBhvr>
                                      <p:tavLst>
                                        <p:tav tm="0">
                                          <p:val>
                                            <p:fltVal val="0"/>
                                          </p:val>
                                        </p:tav>
                                        <p:tav tm="100000">
                                          <p:val>
                                            <p:strVal val="#ppt_w"/>
                                          </p:val>
                                        </p:tav>
                                      </p:tavLst>
                                    </p:anim>
                                    <p:anim calcmode="lin" valueType="num">
                                      <p:cBhvr>
                                        <p:cTn id="29" dur="300" fill="hold"/>
                                        <p:tgtEl>
                                          <p:spTgt spid="48"/>
                                        </p:tgtEl>
                                        <p:attrNameLst>
                                          <p:attrName>ppt_h</p:attrName>
                                        </p:attrNameLst>
                                      </p:cBhvr>
                                      <p:tavLst>
                                        <p:tav tm="0">
                                          <p:val>
                                            <p:fltVal val="0"/>
                                          </p:val>
                                        </p:tav>
                                        <p:tav tm="100000">
                                          <p:val>
                                            <p:strVal val="#ppt_h"/>
                                          </p:val>
                                        </p:tav>
                                      </p:tavLst>
                                    </p:anim>
                                    <p:animEffect transition="in" filter="fade">
                                      <p:cBhvr>
                                        <p:cTn id="30" dur="300"/>
                                        <p:tgtEl>
                                          <p:spTgt spid="48"/>
                                        </p:tgtEl>
                                      </p:cBhvr>
                                    </p:animEffect>
                                  </p:childTnLst>
                                </p:cTn>
                              </p:par>
                            </p:childTnLst>
                          </p:cTn>
                        </p:par>
                        <p:par>
                          <p:cTn id="31" fill="hold">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par>
                          <p:cTn id="35" fill="hold">
                            <p:stCondLst>
                              <p:cond delay="240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250" fill="hold"/>
                                        <p:tgtEl>
                                          <p:spTgt spid="52"/>
                                        </p:tgtEl>
                                        <p:attrNameLst>
                                          <p:attrName>ppt_w</p:attrName>
                                        </p:attrNameLst>
                                      </p:cBhvr>
                                      <p:tavLst>
                                        <p:tav tm="0">
                                          <p:val>
                                            <p:fltVal val="0"/>
                                          </p:val>
                                        </p:tav>
                                        <p:tav tm="100000">
                                          <p:val>
                                            <p:strVal val="#ppt_w"/>
                                          </p:val>
                                        </p:tav>
                                      </p:tavLst>
                                    </p:anim>
                                    <p:anim calcmode="lin" valueType="num">
                                      <p:cBhvr>
                                        <p:cTn id="39" dur="250" fill="hold"/>
                                        <p:tgtEl>
                                          <p:spTgt spid="52"/>
                                        </p:tgtEl>
                                        <p:attrNameLst>
                                          <p:attrName>ppt_h</p:attrName>
                                        </p:attrNameLst>
                                      </p:cBhvr>
                                      <p:tavLst>
                                        <p:tav tm="0">
                                          <p:val>
                                            <p:fltVal val="0"/>
                                          </p:val>
                                        </p:tav>
                                        <p:tav tm="100000">
                                          <p:val>
                                            <p:strVal val="#ppt_h"/>
                                          </p:val>
                                        </p:tav>
                                      </p:tavLst>
                                    </p:anim>
                                    <p:animEffect transition="in" filter="fade">
                                      <p:cBhvr>
                                        <p:cTn id="40" dur="250"/>
                                        <p:tgtEl>
                                          <p:spTgt spid="52"/>
                                        </p:tgtEl>
                                      </p:cBhvr>
                                    </p:animEffect>
                                  </p:childTnLst>
                                </p:cTn>
                              </p:par>
                            </p:childTnLst>
                          </p:cTn>
                        </p:par>
                        <p:par>
                          <p:cTn id="41" fill="hold">
                            <p:stCondLst>
                              <p:cond delay="3800"/>
                            </p:stCondLst>
                            <p:childTnLst>
                              <p:par>
                                <p:cTn id="42" presetID="53" presetClass="entr" presetSubtype="16"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300" fill="hold"/>
                                        <p:tgtEl>
                                          <p:spTgt spid="46"/>
                                        </p:tgtEl>
                                        <p:attrNameLst>
                                          <p:attrName>ppt_w</p:attrName>
                                        </p:attrNameLst>
                                      </p:cBhvr>
                                      <p:tavLst>
                                        <p:tav tm="0">
                                          <p:val>
                                            <p:fltVal val="0"/>
                                          </p:val>
                                        </p:tav>
                                        <p:tav tm="100000">
                                          <p:val>
                                            <p:strVal val="#ppt_w"/>
                                          </p:val>
                                        </p:tav>
                                      </p:tavLst>
                                    </p:anim>
                                    <p:anim calcmode="lin" valueType="num">
                                      <p:cBhvr>
                                        <p:cTn id="45" dur="300" fill="hold"/>
                                        <p:tgtEl>
                                          <p:spTgt spid="46"/>
                                        </p:tgtEl>
                                        <p:attrNameLst>
                                          <p:attrName>ppt_h</p:attrName>
                                        </p:attrNameLst>
                                      </p:cBhvr>
                                      <p:tavLst>
                                        <p:tav tm="0">
                                          <p:val>
                                            <p:fltVal val="0"/>
                                          </p:val>
                                        </p:tav>
                                        <p:tav tm="100000">
                                          <p:val>
                                            <p:strVal val="#ppt_h"/>
                                          </p:val>
                                        </p:tav>
                                      </p:tavLst>
                                    </p:anim>
                                    <p:animEffect transition="in" filter="fade">
                                      <p:cBhvr>
                                        <p:cTn id="46" dur="300"/>
                                        <p:tgtEl>
                                          <p:spTgt spid="46"/>
                                        </p:tgtEl>
                                      </p:cBhvr>
                                    </p:animEffect>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300" fill="hold"/>
                                        <p:tgtEl>
                                          <p:spTgt spid="50"/>
                                        </p:tgtEl>
                                        <p:attrNameLst>
                                          <p:attrName>ppt_w</p:attrName>
                                        </p:attrNameLst>
                                      </p:cBhvr>
                                      <p:tavLst>
                                        <p:tav tm="0">
                                          <p:val>
                                            <p:fltVal val="0"/>
                                          </p:val>
                                        </p:tav>
                                        <p:tav tm="100000">
                                          <p:val>
                                            <p:strVal val="#ppt_w"/>
                                          </p:val>
                                        </p:tav>
                                      </p:tavLst>
                                    </p:anim>
                                    <p:anim calcmode="lin" valueType="num">
                                      <p:cBhvr>
                                        <p:cTn id="51" dur="300" fill="hold"/>
                                        <p:tgtEl>
                                          <p:spTgt spid="50"/>
                                        </p:tgtEl>
                                        <p:attrNameLst>
                                          <p:attrName>ppt_h</p:attrName>
                                        </p:attrNameLst>
                                      </p:cBhvr>
                                      <p:tavLst>
                                        <p:tav tm="0">
                                          <p:val>
                                            <p:fltVal val="0"/>
                                          </p:val>
                                        </p:tav>
                                        <p:tav tm="100000">
                                          <p:val>
                                            <p:strVal val="#ppt_h"/>
                                          </p:val>
                                        </p:tav>
                                      </p:tavLst>
                                    </p:anim>
                                    <p:animEffect transition="in" filter="fade">
                                      <p:cBhvr>
                                        <p:cTn id="52" dur="300"/>
                                        <p:tgtEl>
                                          <p:spTgt spid="50"/>
                                        </p:tgtEl>
                                      </p:cBhvr>
                                    </p:animEffect>
                                  </p:childTnLst>
                                </p:cTn>
                              </p:par>
                            </p:childTnLst>
                          </p:cTn>
                        </p:par>
                        <p:par>
                          <p:cTn id="53" fill="hold">
                            <p:stCondLst>
                              <p:cond delay="440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49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53"/>
                                        </p:tgtEl>
                                        <p:attrNameLst>
                                          <p:attrName>style.visibility</p:attrName>
                                        </p:attrNameLst>
                                      </p:cBhvr>
                                      <p:to>
                                        <p:strVal val="visible"/>
                                      </p:to>
                                    </p:set>
                                    <p:anim calcmode="lin" valueType="num">
                                      <p:cBhvr>
                                        <p:cTn id="60" dur="250" fill="hold"/>
                                        <p:tgtEl>
                                          <p:spTgt spid="53"/>
                                        </p:tgtEl>
                                        <p:attrNameLst>
                                          <p:attrName>ppt_w</p:attrName>
                                        </p:attrNameLst>
                                      </p:cBhvr>
                                      <p:tavLst>
                                        <p:tav tm="0">
                                          <p:val>
                                            <p:fltVal val="0"/>
                                          </p:val>
                                        </p:tav>
                                        <p:tav tm="100000">
                                          <p:val>
                                            <p:strVal val="#ppt_w"/>
                                          </p:val>
                                        </p:tav>
                                      </p:tavLst>
                                    </p:anim>
                                    <p:anim calcmode="lin" valueType="num">
                                      <p:cBhvr>
                                        <p:cTn id="61" dur="250" fill="hold"/>
                                        <p:tgtEl>
                                          <p:spTgt spid="53"/>
                                        </p:tgtEl>
                                        <p:attrNameLst>
                                          <p:attrName>ppt_h</p:attrName>
                                        </p:attrNameLst>
                                      </p:cBhvr>
                                      <p:tavLst>
                                        <p:tav tm="0">
                                          <p:val>
                                            <p:fltVal val="0"/>
                                          </p:val>
                                        </p:tav>
                                        <p:tav tm="100000">
                                          <p:val>
                                            <p:strVal val="#ppt_h"/>
                                          </p:val>
                                        </p:tav>
                                      </p:tavLst>
                                    </p:anim>
                                    <p:animEffect transition="in" filter="fade">
                                      <p:cBhvr>
                                        <p:cTn id="62" dur="250"/>
                                        <p:tgtEl>
                                          <p:spTgt spid="53"/>
                                        </p:tgtEl>
                                      </p:cBhvr>
                                    </p:animEffect>
                                  </p:childTnLst>
                                </p:cTn>
                              </p:par>
                            </p:childTnLst>
                          </p:cTn>
                        </p:par>
                        <p:par>
                          <p:cTn id="63" fill="hold">
                            <p:stCondLst>
                              <p:cond delay="6925"/>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par>
                                <p:cTn id="67" presetID="47"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6" grpId="0" animBg="1"/>
      <p:bldP spid="47" grpId="0" animBg="1"/>
      <p:bldP spid="48" grpId="0" animBg="1"/>
      <p:bldP spid="49" grpId="0"/>
      <p:bldP spid="50" grpId="0" animBg="1"/>
      <p:bldP spid="51" grpId="0"/>
      <p:bldP spid="52" grpId="0"/>
      <p:bldP spid="53"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8" name="矩形: 圆角 2"/>
          <p:cNvSpPr/>
          <p:nvPr/>
        </p:nvSpPr>
        <p:spPr>
          <a:xfrm>
            <a:off x="1781175" y="2051413"/>
            <a:ext cx="8373890" cy="3719290"/>
          </a:xfrm>
          <a:prstGeom prst="roundRect">
            <a:avLst>
              <a:gd name="adj" fmla="val 4528"/>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l="48333" t="8489" r="34882" b="70086"/>
          <a:stretch>
            <a:fillRect/>
          </a:stretch>
        </p:blipFill>
        <p:spPr>
          <a:xfrm>
            <a:off x="5213060" y="1475873"/>
            <a:ext cx="1764156" cy="1151079"/>
          </a:xfrm>
          <a:prstGeom prst="rect">
            <a:avLst/>
          </a:prstGeom>
        </p:spPr>
      </p:pic>
      <p:sp>
        <p:nvSpPr>
          <p:cNvPr id="4" name="矩形 3">
            <a:extLst>
              <a:ext uri="{FF2B5EF4-FFF2-40B4-BE49-F238E27FC236}">
                <a16:creationId xmlns:a16="http://schemas.microsoft.com/office/drawing/2014/main" id="{1822A0C9-03F0-4E86-92AD-F91D06343EC6}"/>
              </a:ext>
            </a:extLst>
          </p:cNvPr>
          <p:cNvSpPr/>
          <p:nvPr/>
        </p:nvSpPr>
        <p:spPr>
          <a:xfrm>
            <a:off x="1563338" y="2691381"/>
            <a:ext cx="9063599" cy="2510687"/>
          </a:xfrm>
          <a:prstGeom prst="rect">
            <a:avLst/>
          </a:prstGeom>
        </p:spPr>
        <p:txBody>
          <a:bodyPr wrap="square">
            <a:spAutoFit/>
          </a:bodyPr>
          <a:lstStyle/>
          <a:p>
            <a:pPr algn="ctr">
              <a:lnSpc>
                <a:spcPct val="150000"/>
              </a:lnSpc>
            </a:pPr>
            <a:r>
              <a:rPr lang="zh-CN" altLang="en-US" sz="6600" b="1" dirty="0">
                <a:gradFill>
                  <a:gsLst>
                    <a:gs pos="0">
                      <a:srgbClr val="FFC000"/>
                    </a:gs>
                    <a:gs pos="74000">
                      <a:schemeClr val="accent1"/>
                    </a:gs>
                    <a:gs pos="34000">
                      <a:schemeClr val="accent1"/>
                    </a:gs>
                    <a:gs pos="100000">
                      <a:srgbClr val="FFC000"/>
                    </a:gs>
                  </a:gsLst>
                  <a:lin ang="2400000" scaled="0"/>
                </a:gradFill>
                <a:cs typeface="+mn-ea"/>
                <a:sym typeface="+mn-lt"/>
              </a:rPr>
              <a:t>第四部分</a:t>
            </a:r>
            <a:endParaRPr lang="en-US" altLang="zh-CN" sz="6600" b="1" dirty="0">
              <a:gradFill>
                <a:gsLst>
                  <a:gs pos="0">
                    <a:srgbClr val="FFC000"/>
                  </a:gs>
                  <a:gs pos="74000">
                    <a:schemeClr val="accent1"/>
                  </a:gs>
                  <a:gs pos="34000">
                    <a:schemeClr val="accent1"/>
                  </a:gs>
                  <a:gs pos="100000">
                    <a:srgbClr val="FFC000"/>
                  </a:gs>
                </a:gsLst>
                <a:lin ang="2400000" scaled="0"/>
              </a:gradFill>
              <a:cs typeface="+mn-ea"/>
              <a:sym typeface="+mn-lt"/>
            </a:endParaRPr>
          </a:p>
          <a:p>
            <a:pPr algn="ctr">
              <a:lnSpc>
                <a:spcPct val="150000"/>
              </a:lnSpc>
            </a:pPr>
            <a:r>
              <a:rPr lang="zh-CN" altLang="en-US" sz="4400" b="1" dirty="0">
                <a:gradFill>
                  <a:gsLst>
                    <a:gs pos="0">
                      <a:srgbClr val="FFC000"/>
                    </a:gs>
                    <a:gs pos="74000">
                      <a:schemeClr val="accent1"/>
                    </a:gs>
                    <a:gs pos="34000">
                      <a:schemeClr val="accent1"/>
                    </a:gs>
                    <a:gs pos="100000">
                      <a:srgbClr val="FFC000"/>
                    </a:gs>
                  </a:gsLst>
                  <a:lin ang="2400000" scaled="0"/>
                </a:gradFill>
                <a:cs typeface="+mn-ea"/>
                <a:sym typeface="+mn-lt"/>
              </a:rPr>
              <a:t>深入学习贯彻习近平强军思想</a:t>
            </a:r>
          </a:p>
        </p:txBody>
      </p:sp>
    </p:spTree>
    <p:extLst>
      <p:ext uri="{BB962C8B-B14F-4D97-AF65-F5344CB8AC3E}">
        <p14:creationId xmlns:p14="http://schemas.microsoft.com/office/powerpoint/2010/main" val="3709875198"/>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3140" y="-1"/>
            <a:ext cx="6858000" cy="6858000"/>
          </a:xfrm>
          <a:prstGeom prst="rect">
            <a:avLst/>
          </a:prstGeom>
        </p:spPr>
      </p:pic>
      <p:sp>
        <p:nvSpPr>
          <p:cNvPr id="21" name="矩形: 圆角 17">
            <a:extLst>
              <a:ext uri="{FF2B5EF4-FFF2-40B4-BE49-F238E27FC236}">
                <a16:creationId xmlns:a16="http://schemas.microsoft.com/office/drawing/2014/main" id="{0508786B-6660-48D3-90C2-D54FE946A4AB}"/>
              </a:ext>
            </a:extLst>
          </p:cNvPr>
          <p:cNvSpPr/>
          <p:nvPr/>
        </p:nvSpPr>
        <p:spPr>
          <a:xfrm>
            <a:off x="996194" y="1398590"/>
            <a:ext cx="9683959" cy="638629"/>
          </a:xfrm>
          <a:prstGeom prst="roundRect">
            <a:avLst/>
          </a:prstGeom>
          <a:solidFill>
            <a:srgbClr val="D8171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a:extLst>
              <a:ext uri="{FF2B5EF4-FFF2-40B4-BE49-F238E27FC236}">
                <a16:creationId xmlns:a16="http://schemas.microsoft.com/office/drawing/2014/main" id="{155005FB-9A6C-4CD8-B62E-838FAA07977D}"/>
              </a:ext>
            </a:extLst>
          </p:cNvPr>
          <p:cNvSpPr/>
          <p:nvPr/>
        </p:nvSpPr>
        <p:spPr>
          <a:xfrm>
            <a:off x="2578592" y="1439092"/>
            <a:ext cx="9544340" cy="497957"/>
          </a:xfrm>
          <a:prstGeom prst="rect">
            <a:avLst/>
          </a:prstGeom>
        </p:spPr>
        <p:txBody>
          <a:bodyPr wrap="square">
            <a:spAutoFit/>
          </a:bodyPr>
          <a:lstStyle/>
          <a:p>
            <a:pPr>
              <a:lnSpc>
                <a:spcPct val="120000"/>
              </a:lnSpc>
            </a:pPr>
            <a:r>
              <a:rPr lang="zh-CN" altLang="en-US" sz="2400" b="1" dirty="0">
                <a:solidFill>
                  <a:schemeClr val="bg1"/>
                </a:solidFill>
                <a:cs typeface="+mn-ea"/>
                <a:sym typeface="+mn-lt"/>
              </a:rPr>
              <a:t>深刻认识习近平强军思想的重大里程碑意义</a:t>
            </a:r>
          </a:p>
        </p:txBody>
      </p:sp>
      <p:sp>
        <p:nvSpPr>
          <p:cNvPr id="23" name="矩形 22">
            <a:extLst>
              <a:ext uri="{FF2B5EF4-FFF2-40B4-BE49-F238E27FC236}">
                <a16:creationId xmlns:a16="http://schemas.microsoft.com/office/drawing/2014/main" id="{D78F6DE0-99EE-4C6F-9420-B19B0418E9AB}"/>
              </a:ext>
            </a:extLst>
          </p:cNvPr>
          <p:cNvSpPr/>
          <p:nvPr/>
        </p:nvSpPr>
        <p:spPr>
          <a:xfrm>
            <a:off x="1212442" y="2642937"/>
            <a:ext cx="5574888" cy="3170099"/>
          </a:xfrm>
          <a:prstGeom prst="rect">
            <a:avLst/>
          </a:prstGeom>
        </p:spPr>
        <p:txBody>
          <a:bodyPr wrap="square">
            <a:spAutoFit/>
          </a:bodyPr>
          <a:lstStyle/>
          <a:p>
            <a:pPr>
              <a:lnSpc>
                <a:spcPct val="200000"/>
              </a:lnSpc>
            </a:pPr>
            <a:r>
              <a:rPr lang="zh-CN" altLang="en-US" sz="2000" b="1" dirty="0">
                <a:solidFill>
                  <a:schemeClr val="tx1">
                    <a:lumMod val="85000"/>
                    <a:lumOff val="15000"/>
                  </a:schemeClr>
                </a:solidFill>
                <a:cs typeface="+mn-ea"/>
                <a:sym typeface="+mn-lt"/>
              </a:rPr>
              <a:t>习近平强军思想，植根强国复兴新时代，指引强军兴军新征程，在马克思主义军事理论中国化进程中，在党的军事指导理论创新发展中，在我们党治国理政实践中，具有重大政治意义、理论意义、实践意义</a:t>
            </a:r>
          </a:p>
        </p:txBody>
      </p:sp>
      <p:pic>
        <p:nvPicPr>
          <p:cNvPr id="9" name="图片 8"/>
          <p:cNvPicPr>
            <a:picLocks noChangeAspect="1"/>
          </p:cNvPicPr>
          <p:nvPr/>
        </p:nvPicPr>
        <p:blipFill>
          <a:blip r:embed="rId4" cstate="print">
            <a:extLst>
              <a:ext uri="{BEBA8EAE-BF5A-486C-A8C5-ECC9F3942E4B}">
                <a14:imgProps xmlns:a14="http://schemas.microsoft.com/office/drawing/2010/main">
                  <a14:imgLayer r:embed="rId5">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1" name="直接连接符 10"/>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Tree>
    <p:extLst>
      <p:ext uri="{BB962C8B-B14F-4D97-AF65-F5344CB8AC3E}">
        <p14:creationId xmlns:p14="http://schemas.microsoft.com/office/powerpoint/2010/main" val="2988591683"/>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6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6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1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图片 84"/>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29" name="椭圆 28"/>
          <p:cNvSpPr/>
          <p:nvPr/>
        </p:nvSpPr>
        <p:spPr>
          <a:xfrm>
            <a:off x="619968" y="2136130"/>
            <a:ext cx="2601840" cy="2601840"/>
          </a:xfrm>
          <a:prstGeom prst="ellipse">
            <a:avLst/>
          </a:prstGeom>
          <a:gradFill flip="none" rotWithShape="1">
            <a:gsLst>
              <a:gs pos="0">
                <a:srgbClr val="B40000"/>
              </a:gs>
              <a:gs pos="100000">
                <a:srgbClr val="FFFF00"/>
              </a:gs>
              <a:gs pos="67000">
                <a:srgbClr val="FF0000"/>
              </a:gs>
            </a:gsLst>
            <a:lin ang="16200000" scaled="1"/>
            <a:tileRect/>
          </a:gradFill>
          <a:ln w="28575" cap="flat" cmpd="sng" algn="ctr">
            <a:gradFill>
              <a:gsLst>
                <a:gs pos="0">
                  <a:srgbClr val="FFFF00"/>
                </a:gs>
                <a:gs pos="100000">
                  <a:srgbClr val="FFA000"/>
                </a:gs>
              </a:gsLst>
              <a:lin ang="5400000" scaled="1"/>
            </a:gradFill>
            <a:prstDash val="solid"/>
            <a:miter lim="800000"/>
          </a:ln>
          <a:effectLst>
            <a:outerShdw blurRad="203200" dist="101600" dir="2700000" algn="tl"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p:cNvSpPr/>
          <p:nvPr/>
        </p:nvSpPr>
        <p:spPr>
          <a:xfrm>
            <a:off x="396761" y="1912923"/>
            <a:ext cx="3048251" cy="3048251"/>
          </a:xfrm>
          <a:prstGeom prst="ellipse">
            <a:avLst/>
          </a:prstGeom>
          <a:noFill/>
          <a:ln w="12700" cap="flat" cmpd="sng" algn="ctr">
            <a:solidFill>
              <a:srgbClr val="BE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矩形 30"/>
          <p:cNvSpPr/>
          <p:nvPr/>
        </p:nvSpPr>
        <p:spPr>
          <a:xfrm>
            <a:off x="839403" y="3120388"/>
            <a:ext cx="2162966" cy="1200329"/>
          </a:xfrm>
          <a:prstGeom prst="rect">
            <a:avLst/>
          </a:prstGeom>
          <a:noFill/>
          <a:effectLst/>
        </p:spPr>
        <p:txBody>
          <a:bodyPr wrap="square" rtlCol="0">
            <a:spAutoFit/>
          </a:bodyPr>
          <a:lstStyle/>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cs typeface="+mn-ea"/>
                <a:sym typeface="+mn-lt"/>
              </a:rPr>
              <a:t>重大里</a:t>
            </a:r>
            <a:endParaRPr lang="en-US" altLang="zh-CN"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cs typeface="+mn-ea"/>
              <a:sym typeface="+mn-lt"/>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cs typeface="+mn-ea"/>
                <a:sym typeface="+mn-lt"/>
              </a:rPr>
              <a:t>程碑</a:t>
            </a:r>
          </a:p>
        </p:txBody>
      </p:sp>
      <p:pic>
        <p:nvPicPr>
          <p:cNvPr id="32" name="图片 31"/>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520422" y="2480542"/>
            <a:ext cx="800929" cy="681218"/>
          </a:xfrm>
          <a:prstGeom prst="rect">
            <a:avLst/>
          </a:prstGeom>
        </p:spPr>
      </p:pic>
      <p:sp>
        <p:nvSpPr>
          <p:cNvPr id="42" name="矩形 41">
            <a:extLst>
              <a:ext uri="{FF2B5EF4-FFF2-40B4-BE49-F238E27FC236}">
                <a16:creationId xmlns:a16="http://schemas.microsoft.com/office/drawing/2014/main" id="{078D03E1-5F68-4C11-856D-4AD5254C9911}"/>
              </a:ext>
            </a:extLst>
          </p:cNvPr>
          <p:cNvSpPr/>
          <p:nvPr/>
        </p:nvSpPr>
        <p:spPr>
          <a:xfrm>
            <a:off x="4422422" y="3316343"/>
            <a:ext cx="3029380" cy="2169825"/>
          </a:xfrm>
          <a:prstGeom prst="rect">
            <a:avLst/>
          </a:prstGeom>
        </p:spPr>
        <p:txBody>
          <a:bodyPr wrap="square">
            <a:spAutoFit/>
          </a:bodyPr>
          <a:lstStyle/>
          <a:p>
            <a:pPr>
              <a:lnSpc>
                <a:spcPct val="150000"/>
              </a:lnSpc>
            </a:pPr>
            <a:r>
              <a:rPr lang="zh-CN" altLang="en-US" b="1" dirty="0">
                <a:solidFill>
                  <a:srgbClr val="222222"/>
                </a:solidFill>
                <a:cs typeface="+mn-ea"/>
                <a:sym typeface="+mn-lt"/>
              </a:rPr>
              <a:t>维护核心、听党指挥，</a:t>
            </a:r>
            <a:r>
              <a:rPr lang="zh-CN" altLang="en-US" dirty="0">
                <a:solidFill>
                  <a:srgbClr val="222222"/>
                </a:solidFill>
                <a:cs typeface="+mn-ea"/>
                <a:sym typeface="+mn-lt"/>
              </a:rPr>
              <a:t>最内在最根本的是自觉向党中央看齐，向习主席看齐，向党的基本理论、基本路线、基本方略看齐。</a:t>
            </a:r>
            <a:endParaRPr lang="zh-CN" altLang="en-US" dirty="0">
              <a:cs typeface="+mn-ea"/>
              <a:sym typeface="+mn-lt"/>
            </a:endParaRPr>
          </a:p>
        </p:txBody>
      </p:sp>
      <p:sp>
        <p:nvSpPr>
          <p:cNvPr id="43" name="矩形 42">
            <a:extLst>
              <a:ext uri="{FF2B5EF4-FFF2-40B4-BE49-F238E27FC236}">
                <a16:creationId xmlns:a16="http://schemas.microsoft.com/office/drawing/2014/main" id="{034737E6-74F8-4FC1-A5FE-0DDD4A420ECD}"/>
              </a:ext>
            </a:extLst>
          </p:cNvPr>
          <p:cNvSpPr/>
          <p:nvPr/>
        </p:nvSpPr>
        <p:spPr>
          <a:xfrm>
            <a:off x="4820288" y="2224921"/>
            <a:ext cx="2631513" cy="646331"/>
          </a:xfrm>
          <a:prstGeom prst="rect">
            <a:avLst/>
          </a:prstGeom>
        </p:spPr>
        <p:txBody>
          <a:bodyPr wrap="square">
            <a:spAutoFit/>
          </a:bodyPr>
          <a:lstStyle/>
          <a:p>
            <a:r>
              <a:rPr lang="zh-CN" altLang="en-US" dirty="0">
                <a:solidFill>
                  <a:schemeClr val="accent1"/>
                </a:solidFill>
                <a:cs typeface="+mn-ea"/>
                <a:sym typeface="+mn-lt"/>
              </a:rPr>
              <a:t>新时代维护核心、听党指挥的看齐基准</a:t>
            </a:r>
          </a:p>
        </p:txBody>
      </p:sp>
      <p:sp>
        <p:nvSpPr>
          <p:cNvPr id="44" name="菱形 43">
            <a:extLst>
              <a:ext uri="{FF2B5EF4-FFF2-40B4-BE49-F238E27FC236}">
                <a16:creationId xmlns:a16="http://schemas.microsoft.com/office/drawing/2014/main" id="{69870591-7C21-43B3-B544-C49351B53FB2}"/>
              </a:ext>
            </a:extLst>
          </p:cNvPr>
          <p:cNvSpPr/>
          <p:nvPr/>
        </p:nvSpPr>
        <p:spPr>
          <a:xfrm>
            <a:off x="3656577" y="1352114"/>
            <a:ext cx="1197320" cy="1197320"/>
          </a:xfrm>
          <a:prstGeom prst="diamond">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a:extLst>
              <a:ext uri="{FF2B5EF4-FFF2-40B4-BE49-F238E27FC236}">
                <a16:creationId xmlns:a16="http://schemas.microsoft.com/office/drawing/2014/main" id="{C1AA47D2-0B0F-4F7E-A5F7-A25ADEB94DAA}"/>
              </a:ext>
            </a:extLst>
          </p:cNvPr>
          <p:cNvSpPr/>
          <p:nvPr/>
        </p:nvSpPr>
        <p:spPr>
          <a:xfrm>
            <a:off x="3927923" y="1727624"/>
            <a:ext cx="639919" cy="584775"/>
          </a:xfrm>
          <a:prstGeom prst="rect">
            <a:avLst/>
          </a:prstGeom>
        </p:spPr>
        <p:txBody>
          <a:bodyPr wrap="none">
            <a:spAutoFit/>
          </a:bodyPr>
          <a:lstStyle/>
          <a:p>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46" name="矩形 45">
            <a:extLst>
              <a:ext uri="{FF2B5EF4-FFF2-40B4-BE49-F238E27FC236}">
                <a16:creationId xmlns:a16="http://schemas.microsoft.com/office/drawing/2014/main" id="{2E484973-4F0A-43D5-AE7B-5D90A122D25D}"/>
              </a:ext>
            </a:extLst>
          </p:cNvPr>
          <p:cNvSpPr/>
          <p:nvPr/>
        </p:nvSpPr>
        <p:spPr>
          <a:xfrm>
            <a:off x="4815595" y="1551355"/>
            <a:ext cx="1415772" cy="584775"/>
          </a:xfrm>
          <a:prstGeom prst="rect">
            <a:avLst/>
          </a:prstGeom>
        </p:spPr>
        <p:txBody>
          <a:bodyPr wrap="none">
            <a:spAutoFit/>
          </a:bodyPr>
          <a:lstStyle/>
          <a:p>
            <a:r>
              <a:rPr lang="zh-CN" altLang="en-US" sz="3200" b="1" dirty="0">
                <a:solidFill>
                  <a:srgbClr val="D8171A"/>
                </a:solidFill>
                <a:cs typeface="+mn-ea"/>
                <a:sym typeface="+mn-lt"/>
              </a:rPr>
              <a:t>立起了</a:t>
            </a:r>
          </a:p>
        </p:txBody>
      </p:sp>
      <p:sp>
        <p:nvSpPr>
          <p:cNvPr id="47" name="矩形: 圆角 68">
            <a:extLst>
              <a:ext uri="{FF2B5EF4-FFF2-40B4-BE49-F238E27FC236}">
                <a16:creationId xmlns:a16="http://schemas.microsoft.com/office/drawing/2014/main" id="{C9293170-1184-4C83-B503-06F32A38074A}"/>
              </a:ext>
            </a:extLst>
          </p:cNvPr>
          <p:cNvSpPr/>
          <p:nvPr/>
        </p:nvSpPr>
        <p:spPr>
          <a:xfrm>
            <a:off x="4247971" y="1303610"/>
            <a:ext cx="3330668" cy="4380909"/>
          </a:xfrm>
          <a:prstGeom prst="roundRect">
            <a:avLst>
              <a:gd name="adj" fmla="val 8431"/>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a:extLst>
              <a:ext uri="{FF2B5EF4-FFF2-40B4-BE49-F238E27FC236}">
                <a16:creationId xmlns:a16="http://schemas.microsoft.com/office/drawing/2014/main" id="{4D6BB20D-9E76-4415-9C2C-CA81A830AF8F}"/>
              </a:ext>
            </a:extLst>
          </p:cNvPr>
          <p:cNvGrpSpPr/>
          <p:nvPr/>
        </p:nvGrpSpPr>
        <p:grpSpPr>
          <a:xfrm>
            <a:off x="6369089" y="1700218"/>
            <a:ext cx="503435" cy="275422"/>
            <a:chOff x="8521916" y="1817783"/>
            <a:chExt cx="583984" cy="319489"/>
          </a:xfrm>
        </p:grpSpPr>
        <p:sp>
          <p:nvSpPr>
            <p:cNvPr id="49" name="箭头: V 形 78">
              <a:extLst>
                <a:ext uri="{FF2B5EF4-FFF2-40B4-BE49-F238E27FC236}">
                  <a16:creationId xmlns:a16="http://schemas.microsoft.com/office/drawing/2014/main" id="{6799776A-FE10-4EB3-B66A-5C85C47DE67B}"/>
                </a:ext>
              </a:extLst>
            </p:cNvPr>
            <p:cNvSpPr/>
            <p:nvPr/>
          </p:nvSpPr>
          <p:spPr>
            <a:xfrm>
              <a:off x="8521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50" name="箭头: V 形 79">
              <a:extLst>
                <a:ext uri="{FF2B5EF4-FFF2-40B4-BE49-F238E27FC236}">
                  <a16:creationId xmlns:a16="http://schemas.microsoft.com/office/drawing/2014/main" id="{C2D7CA58-9F3C-468A-AA4E-1E6208B4AC89}"/>
                </a:ext>
              </a:extLst>
            </p:cNvPr>
            <p:cNvSpPr/>
            <p:nvPr/>
          </p:nvSpPr>
          <p:spPr>
            <a:xfrm>
              <a:off x="87124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51" name="箭头: V 形 80">
              <a:extLst>
                <a:ext uri="{FF2B5EF4-FFF2-40B4-BE49-F238E27FC236}">
                  <a16:creationId xmlns:a16="http://schemas.microsoft.com/office/drawing/2014/main" id="{5A5A5C31-F060-49CC-AE67-EE6958F19905}"/>
                </a:ext>
              </a:extLst>
            </p:cNvPr>
            <p:cNvSpPr/>
            <p:nvPr/>
          </p:nvSpPr>
          <p:spPr>
            <a:xfrm>
              <a:off x="8902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grpSp>
      <p:grpSp>
        <p:nvGrpSpPr>
          <p:cNvPr id="52" name="组合 51">
            <a:extLst>
              <a:ext uri="{FF2B5EF4-FFF2-40B4-BE49-F238E27FC236}">
                <a16:creationId xmlns:a16="http://schemas.microsoft.com/office/drawing/2014/main" id="{C3F41030-265D-46CF-9359-F145B7518F58}"/>
              </a:ext>
            </a:extLst>
          </p:cNvPr>
          <p:cNvGrpSpPr/>
          <p:nvPr/>
        </p:nvGrpSpPr>
        <p:grpSpPr>
          <a:xfrm>
            <a:off x="4867460" y="2939960"/>
            <a:ext cx="1930400" cy="236810"/>
            <a:chOff x="7708900" y="2971800"/>
            <a:chExt cx="1930400" cy="236810"/>
          </a:xfrm>
          <a:solidFill>
            <a:srgbClr val="D8171A"/>
          </a:solidFill>
        </p:grpSpPr>
        <p:grpSp>
          <p:nvGrpSpPr>
            <p:cNvPr id="53" name="组合 52">
              <a:extLst>
                <a:ext uri="{FF2B5EF4-FFF2-40B4-BE49-F238E27FC236}">
                  <a16:creationId xmlns:a16="http://schemas.microsoft.com/office/drawing/2014/main" id="{9DFF4238-0133-4DD2-A711-5F40EADD5075}"/>
                </a:ext>
              </a:extLst>
            </p:cNvPr>
            <p:cNvGrpSpPr/>
            <p:nvPr/>
          </p:nvGrpSpPr>
          <p:grpSpPr>
            <a:xfrm>
              <a:off x="7708900" y="2971800"/>
              <a:ext cx="901700" cy="236810"/>
              <a:chOff x="7950200" y="3035300"/>
              <a:chExt cx="1257300" cy="330200"/>
            </a:xfrm>
            <a:grpFill/>
          </p:grpSpPr>
          <p:sp>
            <p:nvSpPr>
              <p:cNvPr id="58" name="星形: 五角 87">
                <a:extLst>
                  <a:ext uri="{FF2B5EF4-FFF2-40B4-BE49-F238E27FC236}">
                    <a16:creationId xmlns:a16="http://schemas.microsoft.com/office/drawing/2014/main" id="{EB5C8ACD-8019-4CB3-B637-304E8DDF04F3}"/>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星形: 五角 88">
                <a:extLst>
                  <a:ext uri="{FF2B5EF4-FFF2-40B4-BE49-F238E27FC236}">
                    <a16:creationId xmlns:a16="http://schemas.microsoft.com/office/drawing/2014/main" id="{06547BAC-5A10-48D8-AC56-A13A3D9B8AC6}"/>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星形: 五角 89">
                <a:extLst>
                  <a:ext uri="{FF2B5EF4-FFF2-40B4-BE49-F238E27FC236}">
                    <a16:creationId xmlns:a16="http://schemas.microsoft.com/office/drawing/2014/main" id="{F19454CF-C402-49BB-A8A9-BA5E60C28BF3}"/>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a:extLst>
                <a:ext uri="{FF2B5EF4-FFF2-40B4-BE49-F238E27FC236}">
                  <a16:creationId xmlns:a16="http://schemas.microsoft.com/office/drawing/2014/main" id="{7CD5492A-4330-4119-9A29-5641E3A6D447}"/>
                </a:ext>
              </a:extLst>
            </p:cNvPr>
            <p:cNvGrpSpPr/>
            <p:nvPr/>
          </p:nvGrpSpPr>
          <p:grpSpPr>
            <a:xfrm>
              <a:off x="8737600" y="2971800"/>
              <a:ext cx="901700" cy="236810"/>
              <a:chOff x="7950200" y="3035300"/>
              <a:chExt cx="1257300" cy="330200"/>
            </a:xfrm>
            <a:grpFill/>
          </p:grpSpPr>
          <p:sp>
            <p:nvSpPr>
              <p:cNvPr id="55" name="星形: 五角 84">
                <a:extLst>
                  <a:ext uri="{FF2B5EF4-FFF2-40B4-BE49-F238E27FC236}">
                    <a16:creationId xmlns:a16="http://schemas.microsoft.com/office/drawing/2014/main" id="{16FD3689-91ED-4696-8794-845F09A5B18F}"/>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星形: 五角 85">
                <a:extLst>
                  <a:ext uri="{FF2B5EF4-FFF2-40B4-BE49-F238E27FC236}">
                    <a16:creationId xmlns:a16="http://schemas.microsoft.com/office/drawing/2014/main" id="{6AC69E18-BE4E-411A-80B9-E3CCADD6EB9B}"/>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星形: 五角 86">
                <a:extLst>
                  <a:ext uri="{FF2B5EF4-FFF2-40B4-BE49-F238E27FC236}">
                    <a16:creationId xmlns:a16="http://schemas.microsoft.com/office/drawing/2014/main" id="{9ACB376B-9468-472F-8419-42C97A4C93BD}"/>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3" name="矩形 62">
            <a:extLst>
              <a:ext uri="{FF2B5EF4-FFF2-40B4-BE49-F238E27FC236}">
                <a16:creationId xmlns:a16="http://schemas.microsoft.com/office/drawing/2014/main" id="{EA326B5C-2127-4212-A84E-5E1ED1D79B1F}"/>
              </a:ext>
            </a:extLst>
          </p:cNvPr>
          <p:cNvSpPr/>
          <p:nvPr/>
        </p:nvSpPr>
        <p:spPr>
          <a:xfrm>
            <a:off x="8760126" y="1616663"/>
            <a:ext cx="1415772" cy="584775"/>
          </a:xfrm>
          <a:prstGeom prst="rect">
            <a:avLst/>
          </a:prstGeom>
        </p:spPr>
        <p:txBody>
          <a:bodyPr wrap="none">
            <a:spAutoFit/>
          </a:bodyPr>
          <a:lstStyle/>
          <a:p>
            <a:r>
              <a:rPr lang="zh-CN" altLang="en-US" sz="3200" b="1" dirty="0">
                <a:solidFill>
                  <a:srgbClr val="D8171A"/>
                </a:solidFill>
                <a:cs typeface="+mn-ea"/>
                <a:sym typeface="+mn-lt"/>
              </a:rPr>
              <a:t>实现了</a:t>
            </a:r>
          </a:p>
        </p:txBody>
      </p:sp>
      <p:grpSp>
        <p:nvGrpSpPr>
          <p:cNvPr id="64" name="组合 63">
            <a:extLst>
              <a:ext uri="{FF2B5EF4-FFF2-40B4-BE49-F238E27FC236}">
                <a16:creationId xmlns:a16="http://schemas.microsoft.com/office/drawing/2014/main" id="{A576E618-A352-49F3-B116-2E39D4060B3A}"/>
              </a:ext>
            </a:extLst>
          </p:cNvPr>
          <p:cNvGrpSpPr/>
          <p:nvPr/>
        </p:nvGrpSpPr>
        <p:grpSpPr>
          <a:xfrm>
            <a:off x="10243337" y="1771339"/>
            <a:ext cx="503435" cy="275422"/>
            <a:chOff x="8521916" y="1817783"/>
            <a:chExt cx="583984" cy="319489"/>
          </a:xfrm>
        </p:grpSpPr>
        <p:sp>
          <p:nvSpPr>
            <p:cNvPr id="65" name="箭头: V 形 59">
              <a:extLst>
                <a:ext uri="{FF2B5EF4-FFF2-40B4-BE49-F238E27FC236}">
                  <a16:creationId xmlns:a16="http://schemas.microsoft.com/office/drawing/2014/main" id="{11FC086E-015B-410D-9670-6DBA6C4D7C64}"/>
                </a:ext>
              </a:extLst>
            </p:cNvPr>
            <p:cNvSpPr/>
            <p:nvPr/>
          </p:nvSpPr>
          <p:spPr>
            <a:xfrm>
              <a:off x="8521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66" name="箭头: V 形 60">
              <a:extLst>
                <a:ext uri="{FF2B5EF4-FFF2-40B4-BE49-F238E27FC236}">
                  <a16:creationId xmlns:a16="http://schemas.microsoft.com/office/drawing/2014/main" id="{0E6DA290-D139-4094-B376-671AF9CB4996}"/>
                </a:ext>
              </a:extLst>
            </p:cNvPr>
            <p:cNvSpPr/>
            <p:nvPr/>
          </p:nvSpPr>
          <p:spPr>
            <a:xfrm>
              <a:off x="87124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67" name="箭头: V 形 61">
              <a:extLst>
                <a:ext uri="{FF2B5EF4-FFF2-40B4-BE49-F238E27FC236}">
                  <a16:creationId xmlns:a16="http://schemas.microsoft.com/office/drawing/2014/main" id="{92B9E73B-6E04-4F46-8F84-9F78C2EED615}"/>
                </a:ext>
              </a:extLst>
            </p:cNvPr>
            <p:cNvSpPr/>
            <p:nvPr/>
          </p:nvSpPr>
          <p:spPr>
            <a:xfrm>
              <a:off x="8902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grpSp>
      <p:grpSp>
        <p:nvGrpSpPr>
          <p:cNvPr id="68" name="组合 67">
            <a:extLst>
              <a:ext uri="{FF2B5EF4-FFF2-40B4-BE49-F238E27FC236}">
                <a16:creationId xmlns:a16="http://schemas.microsoft.com/office/drawing/2014/main" id="{B6C14D28-4AFC-4377-843B-B3408808A63F}"/>
              </a:ext>
            </a:extLst>
          </p:cNvPr>
          <p:cNvGrpSpPr/>
          <p:nvPr/>
        </p:nvGrpSpPr>
        <p:grpSpPr>
          <a:xfrm>
            <a:off x="8804980" y="2892429"/>
            <a:ext cx="1930400" cy="236810"/>
            <a:chOff x="7708900" y="2971800"/>
            <a:chExt cx="1930400" cy="236810"/>
          </a:xfrm>
          <a:solidFill>
            <a:srgbClr val="D8171A"/>
          </a:solidFill>
        </p:grpSpPr>
        <p:grpSp>
          <p:nvGrpSpPr>
            <p:cNvPr id="69" name="组合 68">
              <a:extLst>
                <a:ext uri="{FF2B5EF4-FFF2-40B4-BE49-F238E27FC236}">
                  <a16:creationId xmlns:a16="http://schemas.microsoft.com/office/drawing/2014/main" id="{B60A0982-8751-4C6C-85AE-E2BD2A026F2B}"/>
                </a:ext>
              </a:extLst>
            </p:cNvPr>
            <p:cNvGrpSpPr/>
            <p:nvPr/>
          </p:nvGrpSpPr>
          <p:grpSpPr>
            <a:xfrm>
              <a:off x="7708900" y="2971800"/>
              <a:ext cx="901700" cy="236810"/>
              <a:chOff x="7950200" y="3035300"/>
              <a:chExt cx="1257300" cy="330200"/>
            </a:xfrm>
            <a:grpFill/>
          </p:grpSpPr>
          <p:sp>
            <p:nvSpPr>
              <p:cNvPr id="74" name="星形: 五角 69">
                <a:extLst>
                  <a:ext uri="{FF2B5EF4-FFF2-40B4-BE49-F238E27FC236}">
                    <a16:creationId xmlns:a16="http://schemas.microsoft.com/office/drawing/2014/main" id="{BFF213EB-0D00-44C0-8F70-4FAC8ADD3FEE}"/>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星形: 五角 70">
                <a:extLst>
                  <a:ext uri="{FF2B5EF4-FFF2-40B4-BE49-F238E27FC236}">
                    <a16:creationId xmlns:a16="http://schemas.microsoft.com/office/drawing/2014/main" id="{83A4C04C-673B-4ECF-A7BE-D0AFCB16D80B}"/>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星形: 五角 71">
                <a:extLst>
                  <a:ext uri="{FF2B5EF4-FFF2-40B4-BE49-F238E27FC236}">
                    <a16:creationId xmlns:a16="http://schemas.microsoft.com/office/drawing/2014/main" id="{266FEB8D-B525-488C-B146-934C2700FA85}"/>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0" name="组合 69">
              <a:extLst>
                <a:ext uri="{FF2B5EF4-FFF2-40B4-BE49-F238E27FC236}">
                  <a16:creationId xmlns:a16="http://schemas.microsoft.com/office/drawing/2014/main" id="{E308468A-DDE7-4EC3-8C0D-DD21B9EF1B18}"/>
                </a:ext>
              </a:extLst>
            </p:cNvPr>
            <p:cNvGrpSpPr/>
            <p:nvPr/>
          </p:nvGrpSpPr>
          <p:grpSpPr>
            <a:xfrm>
              <a:off x="8737600" y="2971800"/>
              <a:ext cx="901700" cy="236810"/>
              <a:chOff x="7950200" y="3035300"/>
              <a:chExt cx="1257300" cy="330200"/>
            </a:xfrm>
            <a:grpFill/>
          </p:grpSpPr>
          <p:sp>
            <p:nvSpPr>
              <p:cNvPr id="71" name="星形: 五角 65">
                <a:extLst>
                  <a:ext uri="{FF2B5EF4-FFF2-40B4-BE49-F238E27FC236}">
                    <a16:creationId xmlns:a16="http://schemas.microsoft.com/office/drawing/2014/main" id="{1B30BE8B-C07C-4FE3-BDAC-28C7F3BCF93E}"/>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星形: 五角 66">
                <a:extLst>
                  <a:ext uri="{FF2B5EF4-FFF2-40B4-BE49-F238E27FC236}">
                    <a16:creationId xmlns:a16="http://schemas.microsoft.com/office/drawing/2014/main" id="{736FD4E1-2A00-4D97-80FE-122A712150BA}"/>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星形: 五角 67">
                <a:extLst>
                  <a:ext uri="{FF2B5EF4-FFF2-40B4-BE49-F238E27FC236}">
                    <a16:creationId xmlns:a16="http://schemas.microsoft.com/office/drawing/2014/main" id="{48470817-09C8-40D1-BE73-C76062097113}"/>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7" name="矩形 76">
            <a:extLst>
              <a:ext uri="{FF2B5EF4-FFF2-40B4-BE49-F238E27FC236}">
                <a16:creationId xmlns:a16="http://schemas.microsoft.com/office/drawing/2014/main" id="{ACFF6873-6F2C-4E24-8B43-6486A3093C82}"/>
              </a:ext>
            </a:extLst>
          </p:cNvPr>
          <p:cNvSpPr/>
          <p:nvPr/>
        </p:nvSpPr>
        <p:spPr>
          <a:xfrm>
            <a:off x="8443479" y="3363937"/>
            <a:ext cx="2772602" cy="1754326"/>
          </a:xfrm>
          <a:prstGeom prst="rect">
            <a:avLst/>
          </a:prstGeom>
        </p:spPr>
        <p:txBody>
          <a:bodyPr wrap="square">
            <a:spAutoFit/>
          </a:bodyPr>
          <a:lstStyle/>
          <a:p>
            <a:pPr>
              <a:lnSpc>
                <a:spcPct val="150000"/>
              </a:lnSpc>
            </a:pPr>
            <a:r>
              <a:rPr lang="zh-CN" altLang="en-US" dirty="0">
                <a:solidFill>
                  <a:srgbClr val="222222"/>
                </a:solidFill>
                <a:cs typeface="+mn-ea"/>
                <a:sym typeface="+mn-lt"/>
              </a:rPr>
              <a:t>坚持用鲜活的马克思主义军事理论指导实践，是我们党建军治军的一条根本经验。</a:t>
            </a:r>
          </a:p>
        </p:txBody>
      </p:sp>
      <p:sp>
        <p:nvSpPr>
          <p:cNvPr id="78" name="矩形: 圆角 73">
            <a:extLst>
              <a:ext uri="{FF2B5EF4-FFF2-40B4-BE49-F238E27FC236}">
                <a16:creationId xmlns:a16="http://schemas.microsoft.com/office/drawing/2014/main" id="{358AFAA0-2667-4638-94A6-F6F675FB4C17}"/>
              </a:ext>
            </a:extLst>
          </p:cNvPr>
          <p:cNvSpPr/>
          <p:nvPr/>
        </p:nvSpPr>
        <p:spPr>
          <a:xfrm>
            <a:off x="8027147" y="1424569"/>
            <a:ext cx="3302003" cy="4259950"/>
          </a:xfrm>
          <a:prstGeom prst="roundRect">
            <a:avLst>
              <a:gd name="adj" fmla="val 7436"/>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矩形 78">
            <a:extLst>
              <a:ext uri="{FF2B5EF4-FFF2-40B4-BE49-F238E27FC236}">
                <a16:creationId xmlns:a16="http://schemas.microsoft.com/office/drawing/2014/main" id="{73BE9341-5C42-4918-8F39-6A673B1AADDD}"/>
              </a:ext>
            </a:extLst>
          </p:cNvPr>
          <p:cNvSpPr/>
          <p:nvPr/>
        </p:nvSpPr>
        <p:spPr>
          <a:xfrm>
            <a:off x="8753180" y="2176076"/>
            <a:ext cx="2575970" cy="646331"/>
          </a:xfrm>
          <a:prstGeom prst="rect">
            <a:avLst/>
          </a:prstGeom>
        </p:spPr>
        <p:txBody>
          <a:bodyPr wrap="square">
            <a:spAutoFit/>
          </a:bodyPr>
          <a:lstStyle/>
          <a:p>
            <a:r>
              <a:rPr lang="zh-CN" altLang="en-US" dirty="0">
                <a:solidFill>
                  <a:schemeClr val="accent1"/>
                </a:solidFill>
                <a:cs typeface="+mn-ea"/>
                <a:sym typeface="+mn-lt"/>
              </a:rPr>
              <a:t>马克思主义军事理论中国化时代化新飞跃</a:t>
            </a:r>
          </a:p>
        </p:txBody>
      </p:sp>
      <p:grpSp>
        <p:nvGrpSpPr>
          <p:cNvPr id="80" name="组合 79">
            <a:extLst>
              <a:ext uri="{FF2B5EF4-FFF2-40B4-BE49-F238E27FC236}">
                <a16:creationId xmlns:a16="http://schemas.microsoft.com/office/drawing/2014/main" id="{DD995169-60FA-4BFA-A6D6-E768A9A101C3}"/>
              </a:ext>
            </a:extLst>
          </p:cNvPr>
          <p:cNvGrpSpPr/>
          <p:nvPr/>
        </p:nvGrpSpPr>
        <p:grpSpPr>
          <a:xfrm>
            <a:off x="7626253" y="1206372"/>
            <a:ext cx="1112096" cy="1112096"/>
            <a:chOff x="6197661" y="1406180"/>
            <a:chExt cx="1112096" cy="1112096"/>
          </a:xfrm>
        </p:grpSpPr>
        <p:sp>
          <p:nvSpPr>
            <p:cNvPr id="81" name="菱形 80">
              <a:extLst>
                <a:ext uri="{FF2B5EF4-FFF2-40B4-BE49-F238E27FC236}">
                  <a16:creationId xmlns:a16="http://schemas.microsoft.com/office/drawing/2014/main" id="{7A1AE299-CCD8-47AA-A4A6-CADE39DD66FA}"/>
                </a:ext>
              </a:extLst>
            </p:cNvPr>
            <p:cNvSpPr/>
            <p:nvPr/>
          </p:nvSpPr>
          <p:spPr>
            <a:xfrm>
              <a:off x="6197661" y="1406180"/>
              <a:ext cx="1112096" cy="1112096"/>
            </a:xfrm>
            <a:prstGeom prst="diamond">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a:extLst>
                <a:ext uri="{FF2B5EF4-FFF2-40B4-BE49-F238E27FC236}">
                  <a16:creationId xmlns:a16="http://schemas.microsoft.com/office/drawing/2014/main" id="{1D431D10-F7A0-4CF1-8B75-BA05E5AC0DB2}"/>
                </a:ext>
              </a:extLst>
            </p:cNvPr>
            <p:cNvSpPr/>
            <p:nvPr/>
          </p:nvSpPr>
          <p:spPr>
            <a:xfrm>
              <a:off x="6392807" y="1667390"/>
              <a:ext cx="639919" cy="584775"/>
            </a:xfrm>
            <a:prstGeom prst="rect">
              <a:avLst/>
            </a:prstGeom>
          </p:spPr>
          <p:txBody>
            <a:bodyPr wrap="none">
              <a:spAutoFit/>
            </a:body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grpSp>
      <p:cxnSp>
        <p:nvCxnSpPr>
          <p:cNvPr id="83" name="直接箭头连接符 82"/>
          <p:cNvCxnSpPr/>
          <p:nvPr/>
        </p:nvCxnSpPr>
        <p:spPr>
          <a:xfrm>
            <a:off x="3472073" y="3541079"/>
            <a:ext cx="720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pic>
        <p:nvPicPr>
          <p:cNvPr id="61" name="图片 60"/>
          <p:cNvPicPr>
            <a:picLocks noChangeAspect="1"/>
          </p:cNvPicPr>
          <p:nvPr/>
        </p:nvPicPr>
        <p:blipFill>
          <a:blip r:embed="rId6" cstate="print">
            <a:extLst>
              <a:ext uri="{BEBA8EAE-BF5A-486C-A8C5-ECC9F3942E4B}">
                <a14:imgProps xmlns:a14="http://schemas.microsoft.com/office/drawing/2010/main">
                  <a14:imgLayer r:embed="rId7">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62" name="直接连接符 61"/>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84" name="矩形 83">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1084592669"/>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250" fill="hold"/>
                                        <p:tgtEl>
                                          <p:spTgt spid="30"/>
                                        </p:tgtEl>
                                        <p:attrNameLst>
                                          <p:attrName>ppt_w</p:attrName>
                                        </p:attrNameLst>
                                      </p:cBhvr>
                                      <p:tavLst>
                                        <p:tav tm="0">
                                          <p:val>
                                            <p:fltVal val="0"/>
                                          </p:val>
                                        </p:tav>
                                        <p:tav tm="100000">
                                          <p:val>
                                            <p:strVal val="#ppt_w"/>
                                          </p:val>
                                        </p:tav>
                                      </p:tavLst>
                                    </p:anim>
                                    <p:anim calcmode="lin" valueType="num">
                                      <p:cBhvr>
                                        <p:cTn id="8" dur="250" fill="hold"/>
                                        <p:tgtEl>
                                          <p:spTgt spid="30"/>
                                        </p:tgtEl>
                                        <p:attrNameLst>
                                          <p:attrName>ppt_h</p:attrName>
                                        </p:attrNameLst>
                                      </p:cBhvr>
                                      <p:tavLst>
                                        <p:tav tm="0">
                                          <p:val>
                                            <p:fltVal val="0"/>
                                          </p:val>
                                        </p:tav>
                                        <p:tav tm="100000">
                                          <p:val>
                                            <p:strVal val="#ppt_h"/>
                                          </p:val>
                                        </p:tav>
                                      </p:tavLst>
                                    </p:anim>
                                    <p:animEffect transition="in" filter="fade">
                                      <p:cBhvr>
                                        <p:cTn id="9" dur="250"/>
                                        <p:tgtEl>
                                          <p:spTgt spid="30"/>
                                        </p:tgtEl>
                                      </p:cBhvr>
                                    </p:animEffect>
                                  </p:childTnLst>
                                </p:cTn>
                              </p:par>
                              <p:par>
                                <p:cTn id="10" presetID="6" presetClass="emph" presetSubtype="0" decel="100000" fill="hold" grpId="1" nodeType="withEffect">
                                  <p:stCondLst>
                                    <p:cond delay="200"/>
                                  </p:stCondLst>
                                  <p:childTnLst>
                                    <p:animScale>
                                      <p:cBhvr>
                                        <p:cTn id="11" dur="250" fill="hold"/>
                                        <p:tgtEl>
                                          <p:spTgt spid="30"/>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30"/>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250" fill="hold"/>
                                        <p:tgtEl>
                                          <p:spTgt spid="29"/>
                                        </p:tgtEl>
                                        <p:attrNameLst>
                                          <p:attrName>ppt_w</p:attrName>
                                        </p:attrNameLst>
                                      </p:cBhvr>
                                      <p:tavLst>
                                        <p:tav tm="0">
                                          <p:val>
                                            <p:fltVal val="0"/>
                                          </p:val>
                                        </p:tav>
                                        <p:tav tm="100000">
                                          <p:val>
                                            <p:strVal val="#ppt_w"/>
                                          </p:val>
                                        </p:tav>
                                      </p:tavLst>
                                    </p:anim>
                                    <p:anim calcmode="lin" valueType="num">
                                      <p:cBhvr>
                                        <p:cTn id="17" dur="250" fill="hold"/>
                                        <p:tgtEl>
                                          <p:spTgt spid="29"/>
                                        </p:tgtEl>
                                        <p:attrNameLst>
                                          <p:attrName>ppt_h</p:attrName>
                                        </p:attrNameLst>
                                      </p:cBhvr>
                                      <p:tavLst>
                                        <p:tav tm="0">
                                          <p:val>
                                            <p:fltVal val="0"/>
                                          </p:val>
                                        </p:tav>
                                        <p:tav tm="100000">
                                          <p:val>
                                            <p:strVal val="#ppt_h"/>
                                          </p:val>
                                        </p:tav>
                                      </p:tavLst>
                                    </p:anim>
                                    <p:animEffect transition="in" filter="fade">
                                      <p:cBhvr>
                                        <p:cTn id="18" dur="250"/>
                                        <p:tgtEl>
                                          <p:spTgt spid="29"/>
                                        </p:tgtEl>
                                      </p:cBhvr>
                                    </p:animEffect>
                                  </p:childTnLst>
                                </p:cTn>
                              </p:par>
                              <p:par>
                                <p:cTn id="19" presetID="6" presetClass="emph" presetSubtype="0" decel="100000" fill="hold" grpId="1" nodeType="withEffect">
                                  <p:stCondLst>
                                    <p:cond delay="600"/>
                                  </p:stCondLst>
                                  <p:childTnLst>
                                    <p:animScale>
                                      <p:cBhvr>
                                        <p:cTn id="20" dur="250" fill="hold"/>
                                        <p:tgtEl>
                                          <p:spTgt spid="29"/>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29"/>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32"/>
                                        </p:tgtEl>
                                        <p:attrNameLst>
                                          <p:attrName>style.visibility</p:attrName>
                                        </p:attrNameLst>
                                      </p:cBhvr>
                                      <p:to>
                                        <p:strVal val="visible"/>
                                      </p:to>
                                    </p:set>
                                    <p:anim calcmode="lin" valueType="num">
                                      <p:cBhvr>
                                        <p:cTn id="25" dur="250" fill="hold"/>
                                        <p:tgtEl>
                                          <p:spTgt spid="32"/>
                                        </p:tgtEl>
                                        <p:attrNameLst>
                                          <p:attrName>ppt_w</p:attrName>
                                        </p:attrNameLst>
                                      </p:cBhvr>
                                      <p:tavLst>
                                        <p:tav tm="0">
                                          <p:val>
                                            <p:fltVal val="0"/>
                                          </p:val>
                                        </p:tav>
                                        <p:tav tm="100000">
                                          <p:val>
                                            <p:strVal val="#ppt_w"/>
                                          </p:val>
                                        </p:tav>
                                      </p:tavLst>
                                    </p:anim>
                                    <p:anim calcmode="lin" valueType="num">
                                      <p:cBhvr>
                                        <p:cTn id="26" dur="250" fill="hold"/>
                                        <p:tgtEl>
                                          <p:spTgt spid="32"/>
                                        </p:tgtEl>
                                        <p:attrNameLst>
                                          <p:attrName>ppt_h</p:attrName>
                                        </p:attrNameLst>
                                      </p:cBhvr>
                                      <p:tavLst>
                                        <p:tav tm="0">
                                          <p:val>
                                            <p:fltVal val="0"/>
                                          </p:val>
                                        </p:tav>
                                        <p:tav tm="100000">
                                          <p:val>
                                            <p:strVal val="#ppt_h"/>
                                          </p:val>
                                        </p:tav>
                                      </p:tavLst>
                                    </p:anim>
                                    <p:animEffect transition="in" filter="fade">
                                      <p:cBhvr>
                                        <p:cTn id="27" dur="250"/>
                                        <p:tgtEl>
                                          <p:spTgt spid="32"/>
                                        </p:tgtEl>
                                      </p:cBhvr>
                                    </p:animEffect>
                                  </p:childTnLst>
                                </p:cTn>
                              </p:par>
                              <p:par>
                                <p:cTn id="28" presetID="6" presetClass="emph" presetSubtype="0" decel="100000" fill="hold" nodeType="withEffect">
                                  <p:stCondLst>
                                    <p:cond delay="800"/>
                                  </p:stCondLst>
                                  <p:childTnLst>
                                    <p:animScale>
                                      <p:cBhvr>
                                        <p:cTn id="29" dur="250" fill="hold"/>
                                        <p:tgtEl>
                                          <p:spTgt spid="32"/>
                                        </p:tgtEl>
                                      </p:cBhvr>
                                      <p:by x="120000" y="120000"/>
                                    </p:animScale>
                                  </p:childTnLst>
                                </p:cTn>
                              </p:par>
                              <p:par>
                                <p:cTn id="30" presetID="6" presetClass="emph" presetSubtype="0" decel="100000" fill="hold" nodeType="withEffect">
                                  <p:stCondLst>
                                    <p:cond delay="1000"/>
                                  </p:stCondLst>
                                  <p:childTnLst>
                                    <p:animScale>
                                      <p:cBhvr>
                                        <p:cTn id="31" dur="250" fill="hold"/>
                                        <p:tgtEl>
                                          <p:spTgt spid="32"/>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31"/>
                                        </p:tgtEl>
                                        <p:attrNameLst>
                                          <p:attrName>style.visibility</p:attrName>
                                        </p:attrNameLst>
                                      </p:cBhvr>
                                      <p:to>
                                        <p:strVal val="visible"/>
                                      </p:to>
                                    </p:set>
                                    <p:anim calcmode="lin" valueType="num">
                                      <p:cBhvr>
                                        <p:cTn id="34" dur="250" fill="hold"/>
                                        <p:tgtEl>
                                          <p:spTgt spid="31"/>
                                        </p:tgtEl>
                                        <p:attrNameLst>
                                          <p:attrName>ppt_w</p:attrName>
                                        </p:attrNameLst>
                                      </p:cBhvr>
                                      <p:tavLst>
                                        <p:tav tm="0">
                                          <p:val>
                                            <p:fltVal val="0"/>
                                          </p:val>
                                        </p:tav>
                                        <p:tav tm="100000">
                                          <p:val>
                                            <p:strVal val="#ppt_w"/>
                                          </p:val>
                                        </p:tav>
                                      </p:tavLst>
                                    </p:anim>
                                    <p:anim calcmode="lin" valueType="num">
                                      <p:cBhvr>
                                        <p:cTn id="35" dur="250" fill="hold"/>
                                        <p:tgtEl>
                                          <p:spTgt spid="31"/>
                                        </p:tgtEl>
                                        <p:attrNameLst>
                                          <p:attrName>ppt_h</p:attrName>
                                        </p:attrNameLst>
                                      </p:cBhvr>
                                      <p:tavLst>
                                        <p:tav tm="0">
                                          <p:val>
                                            <p:fltVal val="0"/>
                                          </p:val>
                                        </p:tav>
                                        <p:tav tm="100000">
                                          <p:val>
                                            <p:strVal val="#ppt_h"/>
                                          </p:val>
                                        </p:tav>
                                      </p:tavLst>
                                    </p:anim>
                                    <p:animEffect transition="in" filter="fade">
                                      <p:cBhvr>
                                        <p:cTn id="36" dur="250"/>
                                        <p:tgtEl>
                                          <p:spTgt spid="31"/>
                                        </p:tgtEl>
                                      </p:cBhvr>
                                    </p:animEffect>
                                  </p:childTnLst>
                                </p:cTn>
                              </p:par>
                              <p:par>
                                <p:cTn id="37" presetID="6" presetClass="emph" presetSubtype="0" decel="100000" fill="hold" grpId="1" nodeType="withEffect">
                                  <p:stCondLst>
                                    <p:cond delay="800"/>
                                  </p:stCondLst>
                                  <p:childTnLst>
                                    <p:animScale>
                                      <p:cBhvr>
                                        <p:cTn id="38" dur="250" fill="hold"/>
                                        <p:tgtEl>
                                          <p:spTgt spid="31"/>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31"/>
                                        </p:tgtEl>
                                      </p:cBhvr>
                                      <p:by x="83000" y="83000"/>
                                    </p:animScale>
                                  </p:childTnLst>
                                </p:cTn>
                              </p:par>
                            </p:childTnLst>
                          </p:cTn>
                        </p:par>
                        <p:par>
                          <p:cTn id="41" fill="hold">
                            <p:stCondLst>
                              <p:cond delay="1250"/>
                            </p:stCondLst>
                            <p:childTnLst>
                              <p:par>
                                <p:cTn id="42" presetID="42"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1000"/>
                                        <p:tgtEl>
                                          <p:spTgt spid="46"/>
                                        </p:tgtEl>
                                      </p:cBhvr>
                                    </p:animEffect>
                                    <p:anim calcmode="lin" valueType="num">
                                      <p:cBhvr>
                                        <p:cTn id="65" dur="1000" fill="hold"/>
                                        <p:tgtEl>
                                          <p:spTgt spid="46"/>
                                        </p:tgtEl>
                                        <p:attrNameLst>
                                          <p:attrName>ppt_x</p:attrName>
                                        </p:attrNameLst>
                                      </p:cBhvr>
                                      <p:tavLst>
                                        <p:tav tm="0">
                                          <p:val>
                                            <p:strVal val="#ppt_x"/>
                                          </p:val>
                                        </p:tav>
                                        <p:tav tm="100000">
                                          <p:val>
                                            <p:strVal val="#ppt_x"/>
                                          </p:val>
                                        </p:tav>
                                      </p:tavLst>
                                    </p:anim>
                                    <p:anim calcmode="lin" valueType="num">
                                      <p:cBhvr>
                                        <p:cTn id="66" dur="1000" fill="hold"/>
                                        <p:tgtEl>
                                          <p:spTgt spid="4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fade">
                                      <p:cBhvr>
                                        <p:cTn id="74" dur="1000"/>
                                        <p:tgtEl>
                                          <p:spTgt spid="48"/>
                                        </p:tgtEl>
                                      </p:cBhvr>
                                    </p:animEffect>
                                    <p:anim calcmode="lin" valueType="num">
                                      <p:cBhvr>
                                        <p:cTn id="75" dur="1000" fill="hold"/>
                                        <p:tgtEl>
                                          <p:spTgt spid="48"/>
                                        </p:tgtEl>
                                        <p:attrNameLst>
                                          <p:attrName>ppt_x</p:attrName>
                                        </p:attrNameLst>
                                      </p:cBhvr>
                                      <p:tavLst>
                                        <p:tav tm="0">
                                          <p:val>
                                            <p:strVal val="#ppt_x"/>
                                          </p:val>
                                        </p:tav>
                                        <p:tav tm="100000">
                                          <p:val>
                                            <p:strVal val="#ppt_x"/>
                                          </p:val>
                                        </p:tav>
                                      </p:tavLst>
                                    </p:anim>
                                    <p:anim calcmode="lin" valueType="num">
                                      <p:cBhvr>
                                        <p:cTn id="76" dur="1000" fill="hold"/>
                                        <p:tgtEl>
                                          <p:spTgt spid="4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1000"/>
                                        <p:tgtEl>
                                          <p:spTgt spid="52"/>
                                        </p:tgtEl>
                                      </p:cBhvr>
                                    </p:animEffect>
                                    <p:anim calcmode="lin" valueType="num">
                                      <p:cBhvr>
                                        <p:cTn id="80" dur="1000" fill="hold"/>
                                        <p:tgtEl>
                                          <p:spTgt spid="52"/>
                                        </p:tgtEl>
                                        <p:attrNameLst>
                                          <p:attrName>ppt_x</p:attrName>
                                        </p:attrNameLst>
                                      </p:cBhvr>
                                      <p:tavLst>
                                        <p:tav tm="0">
                                          <p:val>
                                            <p:strVal val="#ppt_x"/>
                                          </p:val>
                                        </p:tav>
                                        <p:tav tm="100000">
                                          <p:val>
                                            <p:strVal val="#ppt_x"/>
                                          </p:val>
                                        </p:tav>
                                      </p:tavLst>
                                    </p:anim>
                                    <p:anim calcmode="lin" valueType="num">
                                      <p:cBhvr>
                                        <p:cTn id="81" dur="1000" fill="hold"/>
                                        <p:tgtEl>
                                          <p:spTgt spid="5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1000"/>
                                        <p:tgtEl>
                                          <p:spTgt spid="63"/>
                                        </p:tgtEl>
                                      </p:cBhvr>
                                    </p:animEffect>
                                    <p:anim calcmode="lin" valueType="num">
                                      <p:cBhvr>
                                        <p:cTn id="85" dur="1000" fill="hold"/>
                                        <p:tgtEl>
                                          <p:spTgt spid="63"/>
                                        </p:tgtEl>
                                        <p:attrNameLst>
                                          <p:attrName>ppt_x</p:attrName>
                                        </p:attrNameLst>
                                      </p:cBhvr>
                                      <p:tavLst>
                                        <p:tav tm="0">
                                          <p:val>
                                            <p:strVal val="#ppt_x"/>
                                          </p:val>
                                        </p:tav>
                                        <p:tav tm="100000">
                                          <p:val>
                                            <p:strVal val="#ppt_x"/>
                                          </p:val>
                                        </p:tav>
                                      </p:tavLst>
                                    </p:anim>
                                    <p:anim calcmode="lin" valueType="num">
                                      <p:cBhvr>
                                        <p:cTn id="86" dur="1000" fill="hold"/>
                                        <p:tgtEl>
                                          <p:spTgt spid="63"/>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fade">
                                      <p:cBhvr>
                                        <p:cTn id="89" dur="1000"/>
                                        <p:tgtEl>
                                          <p:spTgt spid="64"/>
                                        </p:tgtEl>
                                      </p:cBhvr>
                                    </p:animEffect>
                                    <p:anim calcmode="lin" valueType="num">
                                      <p:cBhvr>
                                        <p:cTn id="90" dur="1000" fill="hold"/>
                                        <p:tgtEl>
                                          <p:spTgt spid="64"/>
                                        </p:tgtEl>
                                        <p:attrNameLst>
                                          <p:attrName>ppt_x</p:attrName>
                                        </p:attrNameLst>
                                      </p:cBhvr>
                                      <p:tavLst>
                                        <p:tav tm="0">
                                          <p:val>
                                            <p:strVal val="#ppt_x"/>
                                          </p:val>
                                        </p:tav>
                                        <p:tav tm="100000">
                                          <p:val>
                                            <p:strVal val="#ppt_x"/>
                                          </p:val>
                                        </p:tav>
                                      </p:tavLst>
                                    </p:anim>
                                    <p:anim calcmode="lin" valueType="num">
                                      <p:cBhvr>
                                        <p:cTn id="91" dur="1000" fill="hold"/>
                                        <p:tgtEl>
                                          <p:spTgt spid="64"/>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1000"/>
                                        <p:tgtEl>
                                          <p:spTgt spid="68"/>
                                        </p:tgtEl>
                                      </p:cBhvr>
                                    </p:animEffect>
                                    <p:anim calcmode="lin" valueType="num">
                                      <p:cBhvr>
                                        <p:cTn id="95" dur="1000" fill="hold"/>
                                        <p:tgtEl>
                                          <p:spTgt spid="68"/>
                                        </p:tgtEl>
                                        <p:attrNameLst>
                                          <p:attrName>ppt_x</p:attrName>
                                        </p:attrNameLst>
                                      </p:cBhvr>
                                      <p:tavLst>
                                        <p:tav tm="0">
                                          <p:val>
                                            <p:strVal val="#ppt_x"/>
                                          </p:val>
                                        </p:tav>
                                        <p:tav tm="100000">
                                          <p:val>
                                            <p:strVal val="#ppt_x"/>
                                          </p:val>
                                        </p:tav>
                                      </p:tavLst>
                                    </p:anim>
                                    <p:anim calcmode="lin" valueType="num">
                                      <p:cBhvr>
                                        <p:cTn id="96" dur="1000" fill="hold"/>
                                        <p:tgtEl>
                                          <p:spTgt spid="6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7"/>
                                        </p:tgtEl>
                                        <p:attrNameLst>
                                          <p:attrName>style.visibility</p:attrName>
                                        </p:attrNameLst>
                                      </p:cBhvr>
                                      <p:to>
                                        <p:strVal val="visible"/>
                                      </p:to>
                                    </p:set>
                                    <p:animEffect transition="in" filter="fade">
                                      <p:cBhvr>
                                        <p:cTn id="99" dur="1000"/>
                                        <p:tgtEl>
                                          <p:spTgt spid="77"/>
                                        </p:tgtEl>
                                      </p:cBhvr>
                                    </p:animEffect>
                                    <p:anim calcmode="lin" valueType="num">
                                      <p:cBhvr>
                                        <p:cTn id="100" dur="1000" fill="hold"/>
                                        <p:tgtEl>
                                          <p:spTgt spid="77"/>
                                        </p:tgtEl>
                                        <p:attrNameLst>
                                          <p:attrName>ppt_x</p:attrName>
                                        </p:attrNameLst>
                                      </p:cBhvr>
                                      <p:tavLst>
                                        <p:tav tm="0">
                                          <p:val>
                                            <p:strVal val="#ppt_x"/>
                                          </p:val>
                                        </p:tav>
                                        <p:tav tm="100000">
                                          <p:val>
                                            <p:strVal val="#ppt_x"/>
                                          </p:val>
                                        </p:tav>
                                      </p:tavLst>
                                    </p:anim>
                                    <p:anim calcmode="lin" valueType="num">
                                      <p:cBhvr>
                                        <p:cTn id="101" dur="1000" fill="hold"/>
                                        <p:tgtEl>
                                          <p:spTgt spid="7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fade">
                                      <p:cBhvr>
                                        <p:cTn id="104" dur="1000"/>
                                        <p:tgtEl>
                                          <p:spTgt spid="78"/>
                                        </p:tgtEl>
                                      </p:cBhvr>
                                    </p:animEffect>
                                    <p:anim calcmode="lin" valueType="num">
                                      <p:cBhvr>
                                        <p:cTn id="105" dur="1000" fill="hold"/>
                                        <p:tgtEl>
                                          <p:spTgt spid="78"/>
                                        </p:tgtEl>
                                        <p:attrNameLst>
                                          <p:attrName>ppt_x</p:attrName>
                                        </p:attrNameLst>
                                      </p:cBhvr>
                                      <p:tavLst>
                                        <p:tav tm="0">
                                          <p:val>
                                            <p:strVal val="#ppt_x"/>
                                          </p:val>
                                        </p:tav>
                                        <p:tav tm="100000">
                                          <p:val>
                                            <p:strVal val="#ppt_x"/>
                                          </p:val>
                                        </p:tav>
                                      </p:tavLst>
                                    </p:anim>
                                    <p:anim calcmode="lin" valueType="num">
                                      <p:cBhvr>
                                        <p:cTn id="106" dur="1000" fill="hold"/>
                                        <p:tgtEl>
                                          <p:spTgt spid="7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fade">
                                      <p:cBhvr>
                                        <p:cTn id="109" dur="1000"/>
                                        <p:tgtEl>
                                          <p:spTgt spid="79"/>
                                        </p:tgtEl>
                                      </p:cBhvr>
                                    </p:animEffect>
                                    <p:anim calcmode="lin" valueType="num">
                                      <p:cBhvr>
                                        <p:cTn id="110" dur="1000" fill="hold"/>
                                        <p:tgtEl>
                                          <p:spTgt spid="79"/>
                                        </p:tgtEl>
                                        <p:attrNameLst>
                                          <p:attrName>ppt_x</p:attrName>
                                        </p:attrNameLst>
                                      </p:cBhvr>
                                      <p:tavLst>
                                        <p:tav tm="0">
                                          <p:val>
                                            <p:strVal val="#ppt_x"/>
                                          </p:val>
                                        </p:tav>
                                        <p:tav tm="100000">
                                          <p:val>
                                            <p:strVal val="#ppt_x"/>
                                          </p:val>
                                        </p:tav>
                                      </p:tavLst>
                                    </p:anim>
                                    <p:anim calcmode="lin" valueType="num">
                                      <p:cBhvr>
                                        <p:cTn id="111" dur="1000" fill="hold"/>
                                        <p:tgtEl>
                                          <p:spTgt spid="79"/>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80"/>
                                        </p:tgtEl>
                                        <p:attrNameLst>
                                          <p:attrName>style.visibility</p:attrName>
                                        </p:attrNameLst>
                                      </p:cBhvr>
                                      <p:to>
                                        <p:strVal val="visible"/>
                                      </p:to>
                                    </p:set>
                                    <p:animEffect transition="in" filter="fade">
                                      <p:cBhvr>
                                        <p:cTn id="114" dur="1000"/>
                                        <p:tgtEl>
                                          <p:spTgt spid="80"/>
                                        </p:tgtEl>
                                      </p:cBhvr>
                                    </p:animEffect>
                                    <p:anim calcmode="lin" valueType="num">
                                      <p:cBhvr>
                                        <p:cTn id="115" dur="1000" fill="hold"/>
                                        <p:tgtEl>
                                          <p:spTgt spid="80"/>
                                        </p:tgtEl>
                                        <p:attrNameLst>
                                          <p:attrName>ppt_x</p:attrName>
                                        </p:attrNameLst>
                                      </p:cBhvr>
                                      <p:tavLst>
                                        <p:tav tm="0">
                                          <p:val>
                                            <p:strVal val="#ppt_x"/>
                                          </p:val>
                                        </p:tav>
                                        <p:tav tm="100000">
                                          <p:val>
                                            <p:strVal val="#ppt_x"/>
                                          </p:val>
                                        </p:tav>
                                      </p:tavLst>
                                    </p:anim>
                                    <p:anim calcmode="lin" valueType="num">
                                      <p:cBhvr>
                                        <p:cTn id="116" dur="1000" fill="hold"/>
                                        <p:tgtEl>
                                          <p:spTgt spid="80"/>
                                        </p:tgtEl>
                                        <p:attrNameLst>
                                          <p:attrName>ppt_y</p:attrName>
                                        </p:attrNameLst>
                                      </p:cBhvr>
                                      <p:tavLst>
                                        <p:tav tm="0">
                                          <p:val>
                                            <p:strVal val="#ppt_y+.1"/>
                                          </p:val>
                                        </p:tav>
                                        <p:tav tm="100000">
                                          <p:val>
                                            <p:strVal val="#ppt_y"/>
                                          </p:val>
                                        </p:tav>
                                      </p:tavLst>
                                    </p:anim>
                                  </p:childTnLst>
                                </p:cTn>
                              </p:par>
                              <p:par>
                                <p:cTn id="117" presetID="22" presetClass="entr" presetSubtype="8" fill="hold" nodeType="withEffect">
                                  <p:stCondLst>
                                    <p:cond delay="0"/>
                                  </p:stCondLst>
                                  <p:childTnLst>
                                    <p:set>
                                      <p:cBhvr>
                                        <p:cTn id="118" dur="1" fill="hold">
                                          <p:stCondLst>
                                            <p:cond delay="0"/>
                                          </p:stCondLst>
                                        </p:cTn>
                                        <p:tgtEl>
                                          <p:spTgt spid="83"/>
                                        </p:tgtEl>
                                        <p:attrNameLst>
                                          <p:attrName>style.visibility</p:attrName>
                                        </p:attrNameLst>
                                      </p:cBhvr>
                                      <p:to>
                                        <p:strVal val="visible"/>
                                      </p:to>
                                    </p:set>
                                    <p:animEffect transition="in" filter="wipe(left)">
                                      <p:cBhvr>
                                        <p:cTn id="119" dur="500"/>
                                        <p:tgtEl>
                                          <p:spTgt spid="83"/>
                                        </p:tgtEl>
                                      </p:cBhvr>
                                    </p:animEffect>
                                  </p:childTnLst>
                                </p:cTn>
                              </p:par>
                              <p:par>
                                <p:cTn id="120" presetID="47" presetClass="entr" presetSubtype="0" fill="hold" grpId="0" nodeType="withEffect">
                                  <p:stCondLst>
                                    <p:cond delay="0"/>
                                  </p:stCondLst>
                                  <p:childTnLst>
                                    <p:set>
                                      <p:cBhvr>
                                        <p:cTn id="121" dur="1" fill="hold">
                                          <p:stCondLst>
                                            <p:cond delay="0"/>
                                          </p:stCondLst>
                                        </p:cTn>
                                        <p:tgtEl>
                                          <p:spTgt spid="84"/>
                                        </p:tgtEl>
                                        <p:attrNameLst>
                                          <p:attrName>style.visibility</p:attrName>
                                        </p:attrNameLst>
                                      </p:cBhvr>
                                      <p:to>
                                        <p:strVal val="visible"/>
                                      </p:to>
                                    </p:set>
                                    <p:animEffect transition="in" filter="fade">
                                      <p:cBhvr>
                                        <p:cTn id="122" dur="1000"/>
                                        <p:tgtEl>
                                          <p:spTgt spid="84"/>
                                        </p:tgtEl>
                                      </p:cBhvr>
                                    </p:animEffect>
                                    <p:anim calcmode="lin" valueType="num">
                                      <p:cBhvr>
                                        <p:cTn id="123" dur="1000" fill="hold"/>
                                        <p:tgtEl>
                                          <p:spTgt spid="84"/>
                                        </p:tgtEl>
                                        <p:attrNameLst>
                                          <p:attrName>ppt_x</p:attrName>
                                        </p:attrNameLst>
                                      </p:cBhvr>
                                      <p:tavLst>
                                        <p:tav tm="0">
                                          <p:val>
                                            <p:strVal val="#ppt_x"/>
                                          </p:val>
                                        </p:tav>
                                        <p:tav tm="100000">
                                          <p:val>
                                            <p:strVal val="#ppt_x"/>
                                          </p:val>
                                        </p:tav>
                                      </p:tavLst>
                                    </p:anim>
                                    <p:anim calcmode="lin" valueType="num">
                                      <p:cBhvr>
                                        <p:cTn id="124"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9" grpId="2" animBg="1"/>
      <p:bldP spid="30" grpId="0" animBg="1"/>
      <p:bldP spid="30" grpId="1" animBg="1"/>
      <p:bldP spid="30" grpId="2" animBg="1"/>
      <p:bldP spid="31" grpId="0"/>
      <p:bldP spid="31" grpId="1"/>
      <p:bldP spid="31" grpId="2"/>
      <p:bldP spid="42" grpId="0"/>
      <p:bldP spid="43" grpId="0"/>
      <p:bldP spid="44" grpId="0" animBg="1"/>
      <p:bldP spid="45" grpId="0"/>
      <p:bldP spid="46" grpId="0"/>
      <p:bldP spid="47" grpId="0" animBg="1"/>
      <p:bldP spid="63" grpId="0"/>
      <p:bldP spid="77" grpId="0"/>
      <p:bldP spid="78" grpId="0" animBg="1"/>
      <p:bldP spid="79" grpId="0"/>
      <p:bldP spid="8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29" name="椭圆 28"/>
          <p:cNvSpPr/>
          <p:nvPr/>
        </p:nvSpPr>
        <p:spPr>
          <a:xfrm>
            <a:off x="619968" y="2136130"/>
            <a:ext cx="2601840" cy="2601840"/>
          </a:xfrm>
          <a:prstGeom prst="ellipse">
            <a:avLst/>
          </a:prstGeom>
          <a:gradFill flip="none" rotWithShape="1">
            <a:gsLst>
              <a:gs pos="0">
                <a:srgbClr val="B40000"/>
              </a:gs>
              <a:gs pos="100000">
                <a:srgbClr val="FFFF00"/>
              </a:gs>
              <a:gs pos="67000">
                <a:srgbClr val="FF0000"/>
              </a:gs>
            </a:gsLst>
            <a:lin ang="16200000" scaled="1"/>
            <a:tileRect/>
          </a:gradFill>
          <a:ln w="28575" cap="flat" cmpd="sng" algn="ctr">
            <a:gradFill>
              <a:gsLst>
                <a:gs pos="0">
                  <a:srgbClr val="FFFF00"/>
                </a:gs>
                <a:gs pos="100000">
                  <a:srgbClr val="FFA000"/>
                </a:gs>
              </a:gsLst>
              <a:lin ang="5400000" scaled="1"/>
            </a:gradFill>
            <a:prstDash val="solid"/>
            <a:miter lim="800000"/>
          </a:ln>
          <a:effectLst>
            <a:outerShdw blurRad="203200" dist="101600" dir="2700000" algn="tl"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p:cNvSpPr/>
          <p:nvPr/>
        </p:nvSpPr>
        <p:spPr>
          <a:xfrm>
            <a:off x="396761" y="1912923"/>
            <a:ext cx="3048251" cy="3048251"/>
          </a:xfrm>
          <a:prstGeom prst="ellipse">
            <a:avLst/>
          </a:prstGeom>
          <a:noFill/>
          <a:ln w="12700" cap="flat" cmpd="sng" algn="ctr">
            <a:solidFill>
              <a:srgbClr val="BE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矩形 30"/>
          <p:cNvSpPr/>
          <p:nvPr/>
        </p:nvSpPr>
        <p:spPr>
          <a:xfrm>
            <a:off x="839403" y="3120388"/>
            <a:ext cx="2162966" cy="1200329"/>
          </a:xfrm>
          <a:prstGeom prst="rect">
            <a:avLst/>
          </a:prstGeom>
          <a:noFill/>
          <a:effectLst/>
        </p:spPr>
        <p:txBody>
          <a:bodyPr wrap="square" rtlCol="0">
            <a:spAutoFit/>
          </a:bodyPr>
          <a:lstStyle/>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cs typeface="+mn-ea"/>
                <a:sym typeface="+mn-lt"/>
              </a:rPr>
              <a:t>重大里</a:t>
            </a:r>
            <a:endParaRPr lang="en-US" altLang="zh-CN"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cs typeface="+mn-ea"/>
              <a:sym typeface="+mn-lt"/>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cs typeface="+mn-ea"/>
                <a:sym typeface="+mn-lt"/>
              </a:rPr>
              <a:t>程碑</a:t>
            </a:r>
          </a:p>
        </p:txBody>
      </p:sp>
      <p:pic>
        <p:nvPicPr>
          <p:cNvPr id="32" name="图片 31"/>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520422" y="2480542"/>
            <a:ext cx="800929" cy="681218"/>
          </a:xfrm>
          <a:prstGeom prst="rect">
            <a:avLst/>
          </a:prstGeom>
        </p:spPr>
      </p:pic>
      <p:sp>
        <p:nvSpPr>
          <p:cNvPr id="42" name="矩形 41">
            <a:extLst>
              <a:ext uri="{FF2B5EF4-FFF2-40B4-BE49-F238E27FC236}">
                <a16:creationId xmlns:a16="http://schemas.microsoft.com/office/drawing/2014/main" id="{078D03E1-5F68-4C11-856D-4AD5254C9911}"/>
              </a:ext>
            </a:extLst>
          </p:cNvPr>
          <p:cNvSpPr/>
          <p:nvPr/>
        </p:nvSpPr>
        <p:spPr>
          <a:xfrm>
            <a:off x="4422422" y="3316343"/>
            <a:ext cx="3029380" cy="1754326"/>
          </a:xfrm>
          <a:prstGeom prst="rect">
            <a:avLst/>
          </a:prstGeom>
        </p:spPr>
        <p:txBody>
          <a:bodyPr wrap="square">
            <a:spAutoFit/>
          </a:bodyPr>
          <a:lstStyle/>
          <a:p>
            <a:pPr>
              <a:lnSpc>
                <a:spcPct val="120000"/>
              </a:lnSpc>
            </a:pPr>
            <a:r>
              <a:rPr lang="zh-CN" altLang="en-US" dirty="0">
                <a:solidFill>
                  <a:srgbClr val="222222"/>
                </a:solidFill>
                <a:cs typeface="+mn-ea"/>
                <a:sym typeface="+mn-lt"/>
              </a:rPr>
              <a:t>过去一个时期，我军一度存在许多突出矛盾和问题，这种状态任其发展下去，军队不但打不了仗，甚至有变质变色的危险。</a:t>
            </a:r>
          </a:p>
        </p:txBody>
      </p:sp>
      <p:sp>
        <p:nvSpPr>
          <p:cNvPr id="43" name="矩形 42">
            <a:extLst>
              <a:ext uri="{FF2B5EF4-FFF2-40B4-BE49-F238E27FC236}">
                <a16:creationId xmlns:a16="http://schemas.microsoft.com/office/drawing/2014/main" id="{034737E6-74F8-4FC1-A5FE-0DDD4A420ECD}"/>
              </a:ext>
            </a:extLst>
          </p:cNvPr>
          <p:cNvSpPr/>
          <p:nvPr/>
        </p:nvSpPr>
        <p:spPr>
          <a:xfrm>
            <a:off x="4820288" y="2224921"/>
            <a:ext cx="2631513" cy="646331"/>
          </a:xfrm>
          <a:prstGeom prst="rect">
            <a:avLst/>
          </a:prstGeom>
        </p:spPr>
        <p:txBody>
          <a:bodyPr wrap="square">
            <a:spAutoFit/>
          </a:bodyPr>
          <a:lstStyle/>
          <a:p>
            <a:r>
              <a:rPr lang="zh-CN" altLang="en-US" dirty="0">
                <a:solidFill>
                  <a:schemeClr val="accent1"/>
                </a:solidFill>
                <a:cs typeface="+mn-ea"/>
                <a:sym typeface="+mn-lt"/>
              </a:rPr>
              <a:t>大踏步走中国特色强军之路的根本遵循</a:t>
            </a:r>
          </a:p>
        </p:txBody>
      </p:sp>
      <p:sp>
        <p:nvSpPr>
          <p:cNvPr id="44" name="菱形 43">
            <a:extLst>
              <a:ext uri="{FF2B5EF4-FFF2-40B4-BE49-F238E27FC236}">
                <a16:creationId xmlns:a16="http://schemas.microsoft.com/office/drawing/2014/main" id="{69870591-7C21-43B3-B544-C49351B53FB2}"/>
              </a:ext>
            </a:extLst>
          </p:cNvPr>
          <p:cNvSpPr/>
          <p:nvPr/>
        </p:nvSpPr>
        <p:spPr>
          <a:xfrm>
            <a:off x="3656577" y="1352114"/>
            <a:ext cx="1197320" cy="1197320"/>
          </a:xfrm>
          <a:prstGeom prst="diamond">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a:extLst>
              <a:ext uri="{FF2B5EF4-FFF2-40B4-BE49-F238E27FC236}">
                <a16:creationId xmlns:a16="http://schemas.microsoft.com/office/drawing/2014/main" id="{C1AA47D2-0B0F-4F7E-A5F7-A25ADEB94DAA}"/>
              </a:ext>
            </a:extLst>
          </p:cNvPr>
          <p:cNvSpPr/>
          <p:nvPr/>
        </p:nvSpPr>
        <p:spPr>
          <a:xfrm>
            <a:off x="3927923" y="1727624"/>
            <a:ext cx="639919" cy="584775"/>
          </a:xfrm>
          <a:prstGeom prst="rect">
            <a:avLst/>
          </a:prstGeom>
        </p:spPr>
        <p:txBody>
          <a:bodyPr wrap="none">
            <a:spAutoFit/>
          </a:bodyPr>
          <a:lstStyle/>
          <a:p>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46" name="矩形 45">
            <a:extLst>
              <a:ext uri="{FF2B5EF4-FFF2-40B4-BE49-F238E27FC236}">
                <a16:creationId xmlns:a16="http://schemas.microsoft.com/office/drawing/2014/main" id="{2E484973-4F0A-43D5-AE7B-5D90A122D25D}"/>
              </a:ext>
            </a:extLst>
          </p:cNvPr>
          <p:cNvSpPr/>
          <p:nvPr/>
        </p:nvSpPr>
        <p:spPr>
          <a:xfrm>
            <a:off x="4815595" y="1551355"/>
            <a:ext cx="1415772" cy="584775"/>
          </a:xfrm>
          <a:prstGeom prst="rect">
            <a:avLst/>
          </a:prstGeom>
        </p:spPr>
        <p:txBody>
          <a:bodyPr wrap="none">
            <a:spAutoFit/>
          </a:bodyPr>
          <a:lstStyle/>
          <a:p>
            <a:r>
              <a:rPr lang="zh-CN" altLang="en-US" sz="3200" b="1" dirty="0">
                <a:solidFill>
                  <a:srgbClr val="D8171A"/>
                </a:solidFill>
                <a:cs typeface="+mn-ea"/>
                <a:sym typeface="+mn-lt"/>
              </a:rPr>
              <a:t>提供了</a:t>
            </a:r>
          </a:p>
        </p:txBody>
      </p:sp>
      <p:sp>
        <p:nvSpPr>
          <p:cNvPr id="47" name="矩形: 圆角 68">
            <a:extLst>
              <a:ext uri="{FF2B5EF4-FFF2-40B4-BE49-F238E27FC236}">
                <a16:creationId xmlns:a16="http://schemas.microsoft.com/office/drawing/2014/main" id="{C9293170-1184-4C83-B503-06F32A38074A}"/>
              </a:ext>
            </a:extLst>
          </p:cNvPr>
          <p:cNvSpPr/>
          <p:nvPr/>
        </p:nvSpPr>
        <p:spPr>
          <a:xfrm>
            <a:off x="4247971" y="1303610"/>
            <a:ext cx="3330668" cy="4380909"/>
          </a:xfrm>
          <a:prstGeom prst="roundRect">
            <a:avLst>
              <a:gd name="adj" fmla="val 8431"/>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a:extLst>
              <a:ext uri="{FF2B5EF4-FFF2-40B4-BE49-F238E27FC236}">
                <a16:creationId xmlns:a16="http://schemas.microsoft.com/office/drawing/2014/main" id="{4D6BB20D-9E76-4415-9C2C-CA81A830AF8F}"/>
              </a:ext>
            </a:extLst>
          </p:cNvPr>
          <p:cNvGrpSpPr/>
          <p:nvPr/>
        </p:nvGrpSpPr>
        <p:grpSpPr>
          <a:xfrm>
            <a:off x="6369089" y="1700218"/>
            <a:ext cx="503435" cy="275422"/>
            <a:chOff x="8521916" y="1817783"/>
            <a:chExt cx="583984" cy="319489"/>
          </a:xfrm>
        </p:grpSpPr>
        <p:sp>
          <p:nvSpPr>
            <p:cNvPr id="49" name="箭头: V 形 78">
              <a:extLst>
                <a:ext uri="{FF2B5EF4-FFF2-40B4-BE49-F238E27FC236}">
                  <a16:creationId xmlns:a16="http://schemas.microsoft.com/office/drawing/2014/main" id="{6799776A-FE10-4EB3-B66A-5C85C47DE67B}"/>
                </a:ext>
              </a:extLst>
            </p:cNvPr>
            <p:cNvSpPr/>
            <p:nvPr/>
          </p:nvSpPr>
          <p:spPr>
            <a:xfrm>
              <a:off x="8521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50" name="箭头: V 形 79">
              <a:extLst>
                <a:ext uri="{FF2B5EF4-FFF2-40B4-BE49-F238E27FC236}">
                  <a16:creationId xmlns:a16="http://schemas.microsoft.com/office/drawing/2014/main" id="{C2D7CA58-9F3C-468A-AA4E-1E6208B4AC89}"/>
                </a:ext>
              </a:extLst>
            </p:cNvPr>
            <p:cNvSpPr/>
            <p:nvPr/>
          </p:nvSpPr>
          <p:spPr>
            <a:xfrm>
              <a:off x="87124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51" name="箭头: V 形 80">
              <a:extLst>
                <a:ext uri="{FF2B5EF4-FFF2-40B4-BE49-F238E27FC236}">
                  <a16:creationId xmlns:a16="http://schemas.microsoft.com/office/drawing/2014/main" id="{5A5A5C31-F060-49CC-AE67-EE6958F19905}"/>
                </a:ext>
              </a:extLst>
            </p:cNvPr>
            <p:cNvSpPr/>
            <p:nvPr/>
          </p:nvSpPr>
          <p:spPr>
            <a:xfrm>
              <a:off x="8902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grpSp>
      <p:grpSp>
        <p:nvGrpSpPr>
          <p:cNvPr id="52" name="组合 51">
            <a:extLst>
              <a:ext uri="{FF2B5EF4-FFF2-40B4-BE49-F238E27FC236}">
                <a16:creationId xmlns:a16="http://schemas.microsoft.com/office/drawing/2014/main" id="{C3F41030-265D-46CF-9359-F145B7518F58}"/>
              </a:ext>
            </a:extLst>
          </p:cNvPr>
          <p:cNvGrpSpPr/>
          <p:nvPr/>
        </p:nvGrpSpPr>
        <p:grpSpPr>
          <a:xfrm>
            <a:off x="4867460" y="2939960"/>
            <a:ext cx="1930400" cy="236810"/>
            <a:chOff x="7708900" y="2971800"/>
            <a:chExt cx="1930400" cy="236810"/>
          </a:xfrm>
          <a:solidFill>
            <a:srgbClr val="D8171A"/>
          </a:solidFill>
        </p:grpSpPr>
        <p:grpSp>
          <p:nvGrpSpPr>
            <p:cNvPr id="53" name="组合 52">
              <a:extLst>
                <a:ext uri="{FF2B5EF4-FFF2-40B4-BE49-F238E27FC236}">
                  <a16:creationId xmlns:a16="http://schemas.microsoft.com/office/drawing/2014/main" id="{9DFF4238-0133-4DD2-A711-5F40EADD5075}"/>
                </a:ext>
              </a:extLst>
            </p:cNvPr>
            <p:cNvGrpSpPr/>
            <p:nvPr/>
          </p:nvGrpSpPr>
          <p:grpSpPr>
            <a:xfrm>
              <a:off x="7708900" y="2971800"/>
              <a:ext cx="901700" cy="236810"/>
              <a:chOff x="7950200" y="3035300"/>
              <a:chExt cx="1257300" cy="330200"/>
            </a:xfrm>
            <a:grpFill/>
          </p:grpSpPr>
          <p:sp>
            <p:nvSpPr>
              <p:cNvPr id="58" name="星形: 五角 87">
                <a:extLst>
                  <a:ext uri="{FF2B5EF4-FFF2-40B4-BE49-F238E27FC236}">
                    <a16:creationId xmlns:a16="http://schemas.microsoft.com/office/drawing/2014/main" id="{EB5C8ACD-8019-4CB3-B637-304E8DDF04F3}"/>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星形: 五角 88">
                <a:extLst>
                  <a:ext uri="{FF2B5EF4-FFF2-40B4-BE49-F238E27FC236}">
                    <a16:creationId xmlns:a16="http://schemas.microsoft.com/office/drawing/2014/main" id="{06547BAC-5A10-48D8-AC56-A13A3D9B8AC6}"/>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星形: 五角 89">
                <a:extLst>
                  <a:ext uri="{FF2B5EF4-FFF2-40B4-BE49-F238E27FC236}">
                    <a16:creationId xmlns:a16="http://schemas.microsoft.com/office/drawing/2014/main" id="{F19454CF-C402-49BB-A8A9-BA5E60C28BF3}"/>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a:extLst>
                <a:ext uri="{FF2B5EF4-FFF2-40B4-BE49-F238E27FC236}">
                  <a16:creationId xmlns:a16="http://schemas.microsoft.com/office/drawing/2014/main" id="{7CD5492A-4330-4119-9A29-5641E3A6D447}"/>
                </a:ext>
              </a:extLst>
            </p:cNvPr>
            <p:cNvGrpSpPr/>
            <p:nvPr/>
          </p:nvGrpSpPr>
          <p:grpSpPr>
            <a:xfrm>
              <a:off x="8737600" y="2971800"/>
              <a:ext cx="901700" cy="236810"/>
              <a:chOff x="7950200" y="3035300"/>
              <a:chExt cx="1257300" cy="330200"/>
            </a:xfrm>
            <a:grpFill/>
          </p:grpSpPr>
          <p:sp>
            <p:nvSpPr>
              <p:cNvPr id="55" name="星形: 五角 84">
                <a:extLst>
                  <a:ext uri="{FF2B5EF4-FFF2-40B4-BE49-F238E27FC236}">
                    <a16:creationId xmlns:a16="http://schemas.microsoft.com/office/drawing/2014/main" id="{16FD3689-91ED-4696-8794-845F09A5B18F}"/>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星形: 五角 85">
                <a:extLst>
                  <a:ext uri="{FF2B5EF4-FFF2-40B4-BE49-F238E27FC236}">
                    <a16:creationId xmlns:a16="http://schemas.microsoft.com/office/drawing/2014/main" id="{6AC69E18-BE4E-411A-80B9-E3CCADD6EB9B}"/>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星形: 五角 86">
                <a:extLst>
                  <a:ext uri="{FF2B5EF4-FFF2-40B4-BE49-F238E27FC236}">
                    <a16:creationId xmlns:a16="http://schemas.microsoft.com/office/drawing/2014/main" id="{9ACB376B-9468-472F-8419-42C97A4C93BD}"/>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3" name="矩形 62">
            <a:extLst>
              <a:ext uri="{FF2B5EF4-FFF2-40B4-BE49-F238E27FC236}">
                <a16:creationId xmlns:a16="http://schemas.microsoft.com/office/drawing/2014/main" id="{EA326B5C-2127-4212-A84E-5E1ED1D79B1F}"/>
              </a:ext>
            </a:extLst>
          </p:cNvPr>
          <p:cNvSpPr/>
          <p:nvPr/>
        </p:nvSpPr>
        <p:spPr>
          <a:xfrm>
            <a:off x="8760126" y="1616663"/>
            <a:ext cx="1415772" cy="584775"/>
          </a:xfrm>
          <a:prstGeom prst="rect">
            <a:avLst/>
          </a:prstGeom>
        </p:spPr>
        <p:txBody>
          <a:bodyPr wrap="none">
            <a:spAutoFit/>
          </a:bodyPr>
          <a:lstStyle/>
          <a:p>
            <a:r>
              <a:rPr lang="zh-CN" altLang="en-US" sz="3200" b="1" dirty="0">
                <a:solidFill>
                  <a:srgbClr val="D8171A"/>
                </a:solidFill>
                <a:cs typeface="+mn-ea"/>
                <a:sym typeface="+mn-lt"/>
              </a:rPr>
              <a:t>丰富了</a:t>
            </a:r>
          </a:p>
        </p:txBody>
      </p:sp>
      <p:grpSp>
        <p:nvGrpSpPr>
          <p:cNvPr id="64" name="组合 63">
            <a:extLst>
              <a:ext uri="{FF2B5EF4-FFF2-40B4-BE49-F238E27FC236}">
                <a16:creationId xmlns:a16="http://schemas.microsoft.com/office/drawing/2014/main" id="{A576E618-A352-49F3-B116-2E39D4060B3A}"/>
              </a:ext>
            </a:extLst>
          </p:cNvPr>
          <p:cNvGrpSpPr/>
          <p:nvPr/>
        </p:nvGrpSpPr>
        <p:grpSpPr>
          <a:xfrm>
            <a:off x="10243337" y="1771339"/>
            <a:ext cx="503435" cy="275422"/>
            <a:chOff x="8521916" y="1817783"/>
            <a:chExt cx="583984" cy="319489"/>
          </a:xfrm>
        </p:grpSpPr>
        <p:sp>
          <p:nvSpPr>
            <p:cNvPr id="65" name="箭头: V 形 59">
              <a:extLst>
                <a:ext uri="{FF2B5EF4-FFF2-40B4-BE49-F238E27FC236}">
                  <a16:creationId xmlns:a16="http://schemas.microsoft.com/office/drawing/2014/main" id="{11FC086E-015B-410D-9670-6DBA6C4D7C64}"/>
                </a:ext>
              </a:extLst>
            </p:cNvPr>
            <p:cNvSpPr/>
            <p:nvPr/>
          </p:nvSpPr>
          <p:spPr>
            <a:xfrm>
              <a:off x="8521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66" name="箭头: V 形 60">
              <a:extLst>
                <a:ext uri="{FF2B5EF4-FFF2-40B4-BE49-F238E27FC236}">
                  <a16:creationId xmlns:a16="http://schemas.microsoft.com/office/drawing/2014/main" id="{0E6DA290-D139-4094-B376-671AF9CB4996}"/>
                </a:ext>
              </a:extLst>
            </p:cNvPr>
            <p:cNvSpPr/>
            <p:nvPr/>
          </p:nvSpPr>
          <p:spPr>
            <a:xfrm>
              <a:off x="87124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sp>
          <p:nvSpPr>
            <p:cNvPr id="67" name="箭头: V 形 61">
              <a:extLst>
                <a:ext uri="{FF2B5EF4-FFF2-40B4-BE49-F238E27FC236}">
                  <a16:creationId xmlns:a16="http://schemas.microsoft.com/office/drawing/2014/main" id="{92B9E73B-6E04-4F46-8F84-9F78C2EED615}"/>
                </a:ext>
              </a:extLst>
            </p:cNvPr>
            <p:cNvSpPr/>
            <p:nvPr/>
          </p:nvSpPr>
          <p:spPr>
            <a:xfrm>
              <a:off x="8902916" y="1817783"/>
              <a:ext cx="202984" cy="319489"/>
            </a:xfrm>
            <a:prstGeom prst="chevron">
              <a:avLst>
                <a:gd name="adj" fmla="val 706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8171A"/>
                </a:solidFill>
                <a:cs typeface="+mn-ea"/>
                <a:sym typeface="+mn-lt"/>
              </a:endParaRPr>
            </a:p>
          </p:txBody>
        </p:sp>
      </p:grpSp>
      <p:grpSp>
        <p:nvGrpSpPr>
          <p:cNvPr id="68" name="组合 67">
            <a:extLst>
              <a:ext uri="{FF2B5EF4-FFF2-40B4-BE49-F238E27FC236}">
                <a16:creationId xmlns:a16="http://schemas.microsoft.com/office/drawing/2014/main" id="{B6C14D28-4AFC-4377-843B-B3408808A63F}"/>
              </a:ext>
            </a:extLst>
          </p:cNvPr>
          <p:cNvGrpSpPr/>
          <p:nvPr/>
        </p:nvGrpSpPr>
        <p:grpSpPr>
          <a:xfrm>
            <a:off x="8804980" y="2892429"/>
            <a:ext cx="1930400" cy="236810"/>
            <a:chOff x="7708900" y="2971800"/>
            <a:chExt cx="1930400" cy="236810"/>
          </a:xfrm>
          <a:solidFill>
            <a:srgbClr val="D8171A"/>
          </a:solidFill>
        </p:grpSpPr>
        <p:grpSp>
          <p:nvGrpSpPr>
            <p:cNvPr id="69" name="组合 68">
              <a:extLst>
                <a:ext uri="{FF2B5EF4-FFF2-40B4-BE49-F238E27FC236}">
                  <a16:creationId xmlns:a16="http://schemas.microsoft.com/office/drawing/2014/main" id="{B60A0982-8751-4C6C-85AE-E2BD2A026F2B}"/>
                </a:ext>
              </a:extLst>
            </p:cNvPr>
            <p:cNvGrpSpPr/>
            <p:nvPr/>
          </p:nvGrpSpPr>
          <p:grpSpPr>
            <a:xfrm>
              <a:off x="7708900" y="2971800"/>
              <a:ext cx="901700" cy="236810"/>
              <a:chOff x="7950200" y="3035300"/>
              <a:chExt cx="1257300" cy="330200"/>
            </a:xfrm>
            <a:grpFill/>
          </p:grpSpPr>
          <p:sp>
            <p:nvSpPr>
              <p:cNvPr id="74" name="星形: 五角 69">
                <a:extLst>
                  <a:ext uri="{FF2B5EF4-FFF2-40B4-BE49-F238E27FC236}">
                    <a16:creationId xmlns:a16="http://schemas.microsoft.com/office/drawing/2014/main" id="{BFF213EB-0D00-44C0-8F70-4FAC8ADD3FEE}"/>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星形: 五角 70">
                <a:extLst>
                  <a:ext uri="{FF2B5EF4-FFF2-40B4-BE49-F238E27FC236}">
                    <a16:creationId xmlns:a16="http://schemas.microsoft.com/office/drawing/2014/main" id="{83A4C04C-673B-4ECF-A7BE-D0AFCB16D80B}"/>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星形: 五角 71">
                <a:extLst>
                  <a:ext uri="{FF2B5EF4-FFF2-40B4-BE49-F238E27FC236}">
                    <a16:creationId xmlns:a16="http://schemas.microsoft.com/office/drawing/2014/main" id="{266FEB8D-B525-488C-B146-934C2700FA85}"/>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0" name="组合 69">
              <a:extLst>
                <a:ext uri="{FF2B5EF4-FFF2-40B4-BE49-F238E27FC236}">
                  <a16:creationId xmlns:a16="http://schemas.microsoft.com/office/drawing/2014/main" id="{E308468A-DDE7-4EC3-8C0D-DD21B9EF1B18}"/>
                </a:ext>
              </a:extLst>
            </p:cNvPr>
            <p:cNvGrpSpPr/>
            <p:nvPr/>
          </p:nvGrpSpPr>
          <p:grpSpPr>
            <a:xfrm>
              <a:off x="8737600" y="2971800"/>
              <a:ext cx="901700" cy="236810"/>
              <a:chOff x="7950200" y="3035300"/>
              <a:chExt cx="1257300" cy="330200"/>
            </a:xfrm>
            <a:grpFill/>
          </p:grpSpPr>
          <p:sp>
            <p:nvSpPr>
              <p:cNvPr id="71" name="星形: 五角 65">
                <a:extLst>
                  <a:ext uri="{FF2B5EF4-FFF2-40B4-BE49-F238E27FC236}">
                    <a16:creationId xmlns:a16="http://schemas.microsoft.com/office/drawing/2014/main" id="{1B30BE8B-C07C-4FE3-BDAC-28C7F3BCF93E}"/>
                  </a:ext>
                </a:extLst>
              </p:cNvPr>
              <p:cNvSpPr/>
              <p:nvPr/>
            </p:nvSpPr>
            <p:spPr>
              <a:xfrm>
                <a:off x="79502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星形: 五角 66">
                <a:extLst>
                  <a:ext uri="{FF2B5EF4-FFF2-40B4-BE49-F238E27FC236}">
                    <a16:creationId xmlns:a16="http://schemas.microsoft.com/office/drawing/2014/main" id="{736FD4E1-2A00-4D97-80FE-122A712150BA}"/>
                  </a:ext>
                </a:extLst>
              </p:cNvPr>
              <p:cNvSpPr/>
              <p:nvPr/>
            </p:nvSpPr>
            <p:spPr>
              <a:xfrm>
                <a:off x="84201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星形: 五角 67">
                <a:extLst>
                  <a:ext uri="{FF2B5EF4-FFF2-40B4-BE49-F238E27FC236}">
                    <a16:creationId xmlns:a16="http://schemas.microsoft.com/office/drawing/2014/main" id="{48470817-09C8-40D1-BE73-C76062097113}"/>
                  </a:ext>
                </a:extLst>
              </p:cNvPr>
              <p:cNvSpPr/>
              <p:nvPr/>
            </p:nvSpPr>
            <p:spPr>
              <a:xfrm>
                <a:off x="8877300" y="3035300"/>
                <a:ext cx="330200" cy="3302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7" name="矩形 76">
            <a:extLst>
              <a:ext uri="{FF2B5EF4-FFF2-40B4-BE49-F238E27FC236}">
                <a16:creationId xmlns:a16="http://schemas.microsoft.com/office/drawing/2014/main" id="{ACFF6873-6F2C-4E24-8B43-6486A3093C82}"/>
              </a:ext>
            </a:extLst>
          </p:cNvPr>
          <p:cNvSpPr/>
          <p:nvPr/>
        </p:nvSpPr>
        <p:spPr>
          <a:xfrm>
            <a:off x="8443479" y="3363937"/>
            <a:ext cx="2772602" cy="1338828"/>
          </a:xfrm>
          <a:prstGeom prst="rect">
            <a:avLst/>
          </a:prstGeom>
        </p:spPr>
        <p:txBody>
          <a:bodyPr wrap="square">
            <a:spAutoFit/>
          </a:bodyPr>
          <a:lstStyle/>
          <a:p>
            <a:pPr>
              <a:lnSpc>
                <a:spcPct val="150000"/>
              </a:lnSpc>
            </a:pPr>
            <a:r>
              <a:rPr lang="zh-CN" altLang="en-US" dirty="0">
                <a:solidFill>
                  <a:srgbClr val="222222"/>
                </a:solidFill>
                <a:cs typeface="+mn-ea"/>
                <a:sym typeface="+mn-lt"/>
              </a:rPr>
              <a:t>拥抱新时代，践行新思想，实现新作为，必须有一代新人来担当。</a:t>
            </a:r>
          </a:p>
        </p:txBody>
      </p:sp>
      <p:sp>
        <p:nvSpPr>
          <p:cNvPr id="78" name="矩形: 圆角 73">
            <a:extLst>
              <a:ext uri="{FF2B5EF4-FFF2-40B4-BE49-F238E27FC236}">
                <a16:creationId xmlns:a16="http://schemas.microsoft.com/office/drawing/2014/main" id="{358AFAA0-2667-4638-94A6-F6F675FB4C17}"/>
              </a:ext>
            </a:extLst>
          </p:cNvPr>
          <p:cNvSpPr/>
          <p:nvPr/>
        </p:nvSpPr>
        <p:spPr>
          <a:xfrm>
            <a:off x="8027147" y="1424569"/>
            <a:ext cx="3302003" cy="4259950"/>
          </a:xfrm>
          <a:prstGeom prst="roundRect">
            <a:avLst>
              <a:gd name="adj" fmla="val 7436"/>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矩形 78">
            <a:extLst>
              <a:ext uri="{FF2B5EF4-FFF2-40B4-BE49-F238E27FC236}">
                <a16:creationId xmlns:a16="http://schemas.microsoft.com/office/drawing/2014/main" id="{73BE9341-5C42-4918-8F39-6A673B1AADDD}"/>
              </a:ext>
            </a:extLst>
          </p:cNvPr>
          <p:cNvSpPr/>
          <p:nvPr/>
        </p:nvSpPr>
        <p:spPr>
          <a:xfrm>
            <a:off x="8753180" y="2176076"/>
            <a:ext cx="2575970" cy="646331"/>
          </a:xfrm>
          <a:prstGeom prst="rect">
            <a:avLst/>
          </a:prstGeom>
        </p:spPr>
        <p:txBody>
          <a:bodyPr wrap="square">
            <a:spAutoFit/>
          </a:bodyPr>
          <a:lstStyle/>
          <a:p>
            <a:r>
              <a:rPr lang="zh-CN" altLang="en-US" dirty="0">
                <a:solidFill>
                  <a:schemeClr val="accent1"/>
                </a:solidFill>
                <a:cs typeface="+mn-ea"/>
                <a:sym typeface="+mn-lt"/>
              </a:rPr>
              <a:t>培养“四有”新时代革命军人的精神滋养</a:t>
            </a:r>
          </a:p>
        </p:txBody>
      </p:sp>
      <p:grpSp>
        <p:nvGrpSpPr>
          <p:cNvPr id="80" name="组合 79">
            <a:extLst>
              <a:ext uri="{FF2B5EF4-FFF2-40B4-BE49-F238E27FC236}">
                <a16:creationId xmlns:a16="http://schemas.microsoft.com/office/drawing/2014/main" id="{DD995169-60FA-4BFA-A6D6-E768A9A101C3}"/>
              </a:ext>
            </a:extLst>
          </p:cNvPr>
          <p:cNvGrpSpPr/>
          <p:nvPr/>
        </p:nvGrpSpPr>
        <p:grpSpPr>
          <a:xfrm>
            <a:off x="7626253" y="1206372"/>
            <a:ext cx="1112096" cy="1112096"/>
            <a:chOff x="6197661" y="1406180"/>
            <a:chExt cx="1112096" cy="1112096"/>
          </a:xfrm>
        </p:grpSpPr>
        <p:sp>
          <p:nvSpPr>
            <p:cNvPr id="81" name="菱形 80">
              <a:extLst>
                <a:ext uri="{FF2B5EF4-FFF2-40B4-BE49-F238E27FC236}">
                  <a16:creationId xmlns:a16="http://schemas.microsoft.com/office/drawing/2014/main" id="{7A1AE299-CCD8-47AA-A4A6-CADE39DD66FA}"/>
                </a:ext>
              </a:extLst>
            </p:cNvPr>
            <p:cNvSpPr/>
            <p:nvPr/>
          </p:nvSpPr>
          <p:spPr>
            <a:xfrm>
              <a:off x="6197661" y="1406180"/>
              <a:ext cx="1112096" cy="1112096"/>
            </a:xfrm>
            <a:prstGeom prst="diamond">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a:extLst>
                <a:ext uri="{FF2B5EF4-FFF2-40B4-BE49-F238E27FC236}">
                  <a16:creationId xmlns:a16="http://schemas.microsoft.com/office/drawing/2014/main" id="{1D431D10-F7A0-4CF1-8B75-BA05E5AC0DB2}"/>
                </a:ext>
              </a:extLst>
            </p:cNvPr>
            <p:cNvSpPr/>
            <p:nvPr/>
          </p:nvSpPr>
          <p:spPr>
            <a:xfrm>
              <a:off x="6392807" y="1667390"/>
              <a:ext cx="639919" cy="584775"/>
            </a:xfrm>
            <a:prstGeom prst="rect">
              <a:avLst/>
            </a:prstGeom>
          </p:spPr>
          <p:txBody>
            <a:bodyPr wrap="none">
              <a:spAutoFit/>
            </a:body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grpSp>
      <p:cxnSp>
        <p:nvCxnSpPr>
          <p:cNvPr id="83" name="直接箭头连接符 82"/>
          <p:cNvCxnSpPr/>
          <p:nvPr/>
        </p:nvCxnSpPr>
        <p:spPr>
          <a:xfrm>
            <a:off x="3472073" y="3541079"/>
            <a:ext cx="720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pic>
        <p:nvPicPr>
          <p:cNvPr id="62" name="图片 61"/>
          <p:cNvPicPr>
            <a:picLocks noChangeAspect="1"/>
          </p:cNvPicPr>
          <p:nvPr/>
        </p:nvPicPr>
        <p:blipFill>
          <a:blip r:embed="rId6" cstate="print">
            <a:extLst>
              <a:ext uri="{BEBA8EAE-BF5A-486C-A8C5-ECC9F3942E4B}">
                <a14:imgProps xmlns:a14="http://schemas.microsoft.com/office/drawing/2010/main">
                  <a14:imgLayer r:embed="rId7">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84" name="直接连接符 83"/>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932880960"/>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250" fill="hold"/>
                                        <p:tgtEl>
                                          <p:spTgt spid="30"/>
                                        </p:tgtEl>
                                        <p:attrNameLst>
                                          <p:attrName>ppt_w</p:attrName>
                                        </p:attrNameLst>
                                      </p:cBhvr>
                                      <p:tavLst>
                                        <p:tav tm="0">
                                          <p:val>
                                            <p:fltVal val="0"/>
                                          </p:val>
                                        </p:tav>
                                        <p:tav tm="100000">
                                          <p:val>
                                            <p:strVal val="#ppt_w"/>
                                          </p:val>
                                        </p:tav>
                                      </p:tavLst>
                                    </p:anim>
                                    <p:anim calcmode="lin" valueType="num">
                                      <p:cBhvr>
                                        <p:cTn id="8" dur="250" fill="hold"/>
                                        <p:tgtEl>
                                          <p:spTgt spid="30"/>
                                        </p:tgtEl>
                                        <p:attrNameLst>
                                          <p:attrName>ppt_h</p:attrName>
                                        </p:attrNameLst>
                                      </p:cBhvr>
                                      <p:tavLst>
                                        <p:tav tm="0">
                                          <p:val>
                                            <p:fltVal val="0"/>
                                          </p:val>
                                        </p:tav>
                                        <p:tav tm="100000">
                                          <p:val>
                                            <p:strVal val="#ppt_h"/>
                                          </p:val>
                                        </p:tav>
                                      </p:tavLst>
                                    </p:anim>
                                    <p:animEffect transition="in" filter="fade">
                                      <p:cBhvr>
                                        <p:cTn id="9" dur="250"/>
                                        <p:tgtEl>
                                          <p:spTgt spid="30"/>
                                        </p:tgtEl>
                                      </p:cBhvr>
                                    </p:animEffect>
                                  </p:childTnLst>
                                </p:cTn>
                              </p:par>
                              <p:par>
                                <p:cTn id="10" presetID="6" presetClass="emph" presetSubtype="0" decel="100000" fill="hold" grpId="1" nodeType="withEffect">
                                  <p:stCondLst>
                                    <p:cond delay="200"/>
                                  </p:stCondLst>
                                  <p:childTnLst>
                                    <p:animScale>
                                      <p:cBhvr>
                                        <p:cTn id="11" dur="250" fill="hold"/>
                                        <p:tgtEl>
                                          <p:spTgt spid="30"/>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30"/>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250" fill="hold"/>
                                        <p:tgtEl>
                                          <p:spTgt spid="29"/>
                                        </p:tgtEl>
                                        <p:attrNameLst>
                                          <p:attrName>ppt_w</p:attrName>
                                        </p:attrNameLst>
                                      </p:cBhvr>
                                      <p:tavLst>
                                        <p:tav tm="0">
                                          <p:val>
                                            <p:fltVal val="0"/>
                                          </p:val>
                                        </p:tav>
                                        <p:tav tm="100000">
                                          <p:val>
                                            <p:strVal val="#ppt_w"/>
                                          </p:val>
                                        </p:tav>
                                      </p:tavLst>
                                    </p:anim>
                                    <p:anim calcmode="lin" valueType="num">
                                      <p:cBhvr>
                                        <p:cTn id="17" dur="250" fill="hold"/>
                                        <p:tgtEl>
                                          <p:spTgt spid="29"/>
                                        </p:tgtEl>
                                        <p:attrNameLst>
                                          <p:attrName>ppt_h</p:attrName>
                                        </p:attrNameLst>
                                      </p:cBhvr>
                                      <p:tavLst>
                                        <p:tav tm="0">
                                          <p:val>
                                            <p:fltVal val="0"/>
                                          </p:val>
                                        </p:tav>
                                        <p:tav tm="100000">
                                          <p:val>
                                            <p:strVal val="#ppt_h"/>
                                          </p:val>
                                        </p:tav>
                                      </p:tavLst>
                                    </p:anim>
                                    <p:animEffect transition="in" filter="fade">
                                      <p:cBhvr>
                                        <p:cTn id="18" dur="250"/>
                                        <p:tgtEl>
                                          <p:spTgt spid="29"/>
                                        </p:tgtEl>
                                      </p:cBhvr>
                                    </p:animEffect>
                                  </p:childTnLst>
                                </p:cTn>
                              </p:par>
                              <p:par>
                                <p:cTn id="19" presetID="6" presetClass="emph" presetSubtype="0" decel="100000" fill="hold" grpId="1" nodeType="withEffect">
                                  <p:stCondLst>
                                    <p:cond delay="600"/>
                                  </p:stCondLst>
                                  <p:childTnLst>
                                    <p:animScale>
                                      <p:cBhvr>
                                        <p:cTn id="20" dur="250" fill="hold"/>
                                        <p:tgtEl>
                                          <p:spTgt spid="29"/>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29"/>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32"/>
                                        </p:tgtEl>
                                        <p:attrNameLst>
                                          <p:attrName>style.visibility</p:attrName>
                                        </p:attrNameLst>
                                      </p:cBhvr>
                                      <p:to>
                                        <p:strVal val="visible"/>
                                      </p:to>
                                    </p:set>
                                    <p:anim calcmode="lin" valueType="num">
                                      <p:cBhvr>
                                        <p:cTn id="25" dur="250" fill="hold"/>
                                        <p:tgtEl>
                                          <p:spTgt spid="32"/>
                                        </p:tgtEl>
                                        <p:attrNameLst>
                                          <p:attrName>ppt_w</p:attrName>
                                        </p:attrNameLst>
                                      </p:cBhvr>
                                      <p:tavLst>
                                        <p:tav tm="0">
                                          <p:val>
                                            <p:fltVal val="0"/>
                                          </p:val>
                                        </p:tav>
                                        <p:tav tm="100000">
                                          <p:val>
                                            <p:strVal val="#ppt_w"/>
                                          </p:val>
                                        </p:tav>
                                      </p:tavLst>
                                    </p:anim>
                                    <p:anim calcmode="lin" valueType="num">
                                      <p:cBhvr>
                                        <p:cTn id="26" dur="250" fill="hold"/>
                                        <p:tgtEl>
                                          <p:spTgt spid="32"/>
                                        </p:tgtEl>
                                        <p:attrNameLst>
                                          <p:attrName>ppt_h</p:attrName>
                                        </p:attrNameLst>
                                      </p:cBhvr>
                                      <p:tavLst>
                                        <p:tav tm="0">
                                          <p:val>
                                            <p:fltVal val="0"/>
                                          </p:val>
                                        </p:tav>
                                        <p:tav tm="100000">
                                          <p:val>
                                            <p:strVal val="#ppt_h"/>
                                          </p:val>
                                        </p:tav>
                                      </p:tavLst>
                                    </p:anim>
                                    <p:animEffect transition="in" filter="fade">
                                      <p:cBhvr>
                                        <p:cTn id="27" dur="250"/>
                                        <p:tgtEl>
                                          <p:spTgt spid="32"/>
                                        </p:tgtEl>
                                      </p:cBhvr>
                                    </p:animEffect>
                                  </p:childTnLst>
                                </p:cTn>
                              </p:par>
                              <p:par>
                                <p:cTn id="28" presetID="6" presetClass="emph" presetSubtype="0" decel="100000" fill="hold" nodeType="withEffect">
                                  <p:stCondLst>
                                    <p:cond delay="800"/>
                                  </p:stCondLst>
                                  <p:childTnLst>
                                    <p:animScale>
                                      <p:cBhvr>
                                        <p:cTn id="29" dur="250" fill="hold"/>
                                        <p:tgtEl>
                                          <p:spTgt spid="32"/>
                                        </p:tgtEl>
                                      </p:cBhvr>
                                      <p:by x="120000" y="120000"/>
                                    </p:animScale>
                                  </p:childTnLst>
                                </p:cTn>
                              </p:par>
                              <p:par>
                                <p:cTn id="30" presetID="6" presetClass="emph" presetSubtype="0" decel="100000" fill="hold" nodeType="withEffect">
                                  <p:stCondLst>
                                    <p:cond delay="1000"/>
                                  </p:stCondLst>
                                  <p:childTnLst>
                                    <p:animScale>
                                      <p:cBhvr>
                                        <p:cTn id="31" dur="250" fill="hold"/>
                                        <p:tgtEl>
                                          <p:spTgt spid="32"/>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31"/>
                                        </p:tgtEl>
                                        <p:attrNameLst>
                                          <p:attrName>style.visibility</p:attrName>
                                        </p:attrNameLst>
                                      </p:cBhvr>
                                      <p:to>
                                        <p:strVal val="visible"/>
                                      </p:to>
                                    </p:set>
                                    <p:anim calcmode="lin" valueType="num">
                                      <p:cBhvr>
                                        <p:cTn id="34" dur="250" fill="hold"/>
                                        <p:tgtEl>
                                          <p:spTgt spid="31"/>
                                        </p:tgtEl>
                                        <p:attrNameLst>
                                          <p:attrName>ppt_w</p:attrName>
                                        </p:attrNameLst>
                                      </p:cBhvr>
                                      <p:tavLst>
                                        <p:tav tm="0">
                                          <p:val>
                                            <p:fltVal val="0"/>
                                          </p:val>
                                        </p:tav>
                                        <p:tav tm="100000">
                                          <p:val>
                                            <p:strVal val="#ppt_w"/>
                                          </p:val>
                                        </p:tav>
                                      </p:tavLst>
                                    </p:anim>
                                    <p:anim calcmode="lin" valueType="num">
                                      <p:cBhvr>
                                        <p:cTn id="35" dur="250" fill="hold"/>
                                        <p:tgtEl>
                                          <p:spTgt spid="31"/>
                                        </p:tgtEl>
                                        <p:attrNameLst>
                                          <p:attrName>ppt_h</p:attrName>
                                        </p:attrNameLst>
                                      </p:cBhvr>
                                      <p:tavLst>
                                        <p:tav tm="0">
                                          <p:val>
                                            <p:fltVal val="0"/>
                                          </p:val>
                                        </p:tav>
                                        <p:tav tm="100000">
                                          <p:val>
                                            <p:strVal val="#ppt_h"/>
                                          </p:val>
                                        </p:tav>
                                      </p:tavLst>
                                    </p:anim>
                                    <p:animEffect transition="in" filter="fade">
                                      <p:cBhvr>
                                        <p:cTn id="36" dur="250"/>
                                        <p:tgtEl>
                                          <p:spTgt spid="31"/>
                                        </p:tgtEl>
                                      </p:cBhvr>
                                    </p:animEffect>
                                  </p:childTnLst>
                                </p:cTn>
                              </p:par>
                              <p:par>
                                <p:cTn id="37" presetID="6" presetClass="emph" presetSubtype="0" decel="100000" fill="hold" grpId="1" nodeType="withEffect">
                                  <p:stCondLst>
                                    <p:cond delay="800"/>
                                  </p:stCondLst>
                                  <p:childTnLst>
                                    <p:animScale>
                                      <p:cBhvr>
                                        <p:cTn id="38" dur="250" fill="hold"/>
                                        <p:tgtEl>
                                          <p:spTgt spid="31"/>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31"/>
                                        </p:tgtEl>
                                      </p:cBhvr>
                                      <p:by x="83000" y="83000"/>
                                    </p:animScale>
                                  </p:childTnLst>
                                </p:cTn>
                              </p:par>
                            </p:childTnLst>
                          </p:cTn>
                        </p:par>
                        <p:par>
                          <p:cTn id="41" fill="hold">
                            <p:stCondLst>
                              <p:cond delay="1250"/>
                            </p:stCondLst>
                            <p:childTnLst>
                              <p:par>
                                <p:cTn id="42" presetID="42"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1000"/>
                                        <p:tgtEl>
                                          <p:spTgt spid="46"/>
                                        </p:tgtEl>
                                      </p:cBhvr>
                                    </p:animEffect>
                                    <p:anim calcmode="lin" valueType="num">
                                      <p:cBhvr>
                                        <p:cTn id="65" dur="1000" fill="hold"/>
                                        <p:tgtEl>
                                          <p:spTgt spid="46"/>
                                        </p:tgtEl>
                                        <p:attrNameLst>
                                          <p:attrName>ppt_x</p:attrName>
                                        </p:attrNameLst>
                                      </p:cBhvr>
                                      <p:tavLst>
                                        <p:tav tm="0">
                                          <p:val>
                                            <p:strVal val="#ppt_x"/>
                                          </p:val>
                                        </p:tav>
                                        <p:tav tm="100000">
                                          <p:val>
                                            <p:strVal val="#ppt_x"/>
                                          </p:val>
                                        </p:tav>
                                      </p:tavLst>
                                    </p:anim>
                                    <p:anim calcmode="lin" valueType="num">
                                      <p:cBhvr>
                                        <p:cTn id="66" dur="1000" fill="hold"/>
                                        <p:tgtEl>
                                          <p:spTgt spid="4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fade">
                                      <p:cBhvr>
                                        <p:cTn id="74" dur="1000"/>
                                        <p:tgtEl>
                                          <p:spTgt spid="48"/>
                                        </p:tgtEl>
                                      </p:cBhvr>
                                    </p:animEffect>
                                    <p:anim calcmode="lin" valueType="num">
                                      <p:cBhvr>
                                        <p:cTn id="75" dur="1000" fill="hold"/>
                                        <p:tgtEl>
                                          <p:spTgt spid="48"/>
                                        </p:tgtEl>
                                        <p:attrNameLst>
                                          <p:attrName>ppt_x</p:attrName>
                                        </p:attrNameLst>
                                      </p:cBhvr>
                                      <p:tavLst>
                                        <p:tav tm="0">
                                          <p:val>
                                            <p:strVal val="#ppt_x"/>
                                          </p:val>
                                        </p:tav>
                                        <p:tav tm="100000">
                                          <p:val>
                                            <p:strVal val="#ppt_x"/>
                                          </p:val>
                                        </p:tav>
                                      </p:tavLst>
                                    </p:anim>
                                    <p:anim calcmode="lin" valueType="num">
                                      <p:cBhvr>
                                        <p:cTn id="76" dur="1000" fill="hold"/>
                                        <p:tgtEl>
                                          <p:spTgt spid="4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1000"/>
                                        <p:tgtEl>
                                          <p:spTgt spid="52"/>
                                        </p:tgtEl>
                                      </p:cBhvr>
                                    </p:animEffect>
                                    <p:anim calcmode="lin" valueType="num">
                                      <p:cBhvr>
                                        <p:cTn id="80" dur="1000" fill="hold"/>
                                        <p:tgtEl>
                                          <p:spTgt spid="52"/>
                                        </p:tgtEl>
                                        <p:attrNameLst>
                                          <p:attrName>ppt_x</p:attrName>
                                        </p:attrNameLst>
                                      </p:cBhvr>
                                      <p:tavLst>
                                        <p:tav tm="0">
                                          <p:val>
                                            <p:strVal val="#ppt_x"/>
                                          </p:val>
                                        </p:tav>
                                        <p:tav tm="100000">
                                          <p:val>
                                            <p:strVal val="#ppt_x"/>
                                          </p:val>
                                        </p:tav>
                                      </p:tavLst>
                                    </p:anim>
                                    <p:anim calcmode="lin" valueType="num">
                                      <p:cBhvr>
                                        <p:cTn id="81" dur="1000" fill="hold"/>
                                        <p:tgtEl>
                                          <p:spTgt spid="5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1000"/>
                                        <p:tgtEl>
                                          <p:spTgt spid="63"/>
                                        </p:tgtEl>
                                      </p:cBhvr>
                                    </p:animEffect>
                                    <p:anim calcmode="lin" valueType="num">
                                      <p:cBhvr>
                                        <p:cTn id="85" dur="1000" fill="hold"/>
                                        <p:tgtEl>
                                          <p:spTgt spid="63"/>
                                        </p:tgtEl>
                                        <p:attrNameLst>
                                          <p:attrName>ppt_x</p:attrName>
                                        </p:attrNameLst>
                                      </p:cBhvr>
                                      <p:tavLst>
                                        <p:tav tm="0">
                                          <p:val>
                                            <p:strVal val="#ppt_x"/>
                                          </p:val>
                                        </p:tav>
                                        <p:tav tm="100000">
                                          <p:val>
                                            <p:strVal val="#ppt_x"/>
                                          </p:val>
                                        </p:tav>
                                      </p:tavLst>
                                    </p:anim>
                                    <p:anim calcmode="lin" valueType="num">
                                      <p:cBhvr>
                                        <p:cTn id="86" dur="1000" fill="hold"/>
                                        <p:tgtEl>
                                          <p:spTgt spid="63"/>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fade">
                                      <p:cBhvr>
                                        <p:cTn id="89" dur="1000"/>
                                        <p:tgtEl>
                                          <p:spTgt spid="64"/>
                                        </p:tgtEl>
                                      </p:cBhvr>
                                    </p:animEffect>
                                    <p:anim calcmode="lin" valueType="num">
                                      <p:cBhvr>
                                        <p:cTn id="90" dur="1000" fill="hold"/>
                                        <p:tgtEl>
                                          <p:spTgt spid="64"/>
                                        </p:tgtEl>
                                        <p:attrNameLst>
                                          <p:attrName>ppt_x</p:attrName>
                                        </p:attrNameLst>
                                      </p:cBhvr>
                                      <p:tavLst>
                                        <p:tav tm="0">
                                          <p:val>
                                            <p:strVal val="#ppt_x"/>
                                          </p:val>
                                        </p:tav>
                                        <p:tav tm="100000">
                                          <p:val>
                                            <p:strVal val="#ppt_x"/>
                                          </p:val>
                                        </p:tav>
                                      </p:tavLst>
                                    </p:anim>
                                    <p:anim calcmode="lin" valueType="num">
                                      <p:cBhvr>
                                        <p:cTn id="91" dur="1000" fill="hold"/>
                                        <p:tgtEl>
                                          <p:spTgt spid="64"/>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1000"/>
                                        <p:tgtEl>
                                          <p:spTgt spid="68"/>
                                        </p:tgtEl>
                                      </p:cBhvr>
                                    </p:animEffect>
                                    <p:anim calcmode="lin" valueType="num">
                                      <p:cBhvr>
                                        <p:cTn id="95" dur="1000" fill="hold"/>
                                        <p:tgtEl>
                                          <p:spTgt spid="68"/>
                                        </p:tgtEl>
                                        <p:attrNameLst>
                                          <p:attrName>ppt_x</p:attrName>
                                        </p:attrNameLst>
                                      </p:cBhvr>
                                      <p:tavLst>
                                        <p:tav tm="0">
                                          <p:val>
                                            <p:strVal val="#ppt_x"/>
                                          </p:val>
                                        </p:tav>
                                        <p:tav tm="100000">
                                          <p:val>
                                            <p:strVal val="#ppt_x"/>
                                          </p:val>
                                        </p:tav>
                                      </p:tavLst>
                                    </p:anim>
                                    <p:anim calcmode="lin" valueType="num">
                                      <p:cBhvr>
                                        <p:cTn id="96" dur="1000" fill="hold"/>
                                        <p:tgtEl>
                                          <p:spTgt spid="6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7"/>
                                        </p:tgtEl>
                                        <p:attrNameLst>
                                          <p:attrName>style.visibility</p:attrName>
                                        </p:attrNameLst>
                                      </p:cBhvr>
                                      <p:to>
                                        <p:strVal val="visible"/>
                                      </p:to>
                                    </p:set>
                                    <p:animEffect transition="in" filter="fade">
                                      <p:cBhvr>
                                        <p:cTn id="99" dur="1000"/>
                                        <p:tgtEl>
                                          <p:spTgt spid="77"/>
                                        </p:tgtEl>
                                      </p:cBhvr>
                                    </p:animEffect>
                                    <p:anim calcmode="lin" valueType="num">
                                      <p:cBhvr>
                                        <p:cTn id="100" dur="1000" fill="hold"/>
                                        <p:tgtEl>
                                          <p:spTgt spid="77"/>
                                        </p:tgtEl>
                                        <p:attrNameLst>
                                          <p:attrName>ppt_x</p:attrName>
                                        </p:attrNameLst>
                                      </p:cBhvr>
                                      <p:tavLst>
                                        <p:tav tm="0">
                                          <p:val>
                                            <p:strVal val="#ppt_x"/>
                                          </p:val>
                                        </p:tav>
                                        <p:tav tm="100000">
                                          <p:val>
                                            <p:strVal val="#ppt_x"/>
                                          </p:val>
                                        </p:tav>
                                      </p:tavLst>
                                    </p:anim>
                                    <p:anim calcmode="lin" valueType="num">
                                      <p:cBhvr>
                                        <p:cTn id="101" dur="1000" fill="hold"/>
                                        <p:tgtEl>
                                          <p:spTgt spid="7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fade">
                                      <p:cBhvr>
                                        <p:cTn id="104" dur="1000"/>
                                        <p:tgtEl>
                                          <p:spTgt spid="78"/>
                                        </p:tgtEl>
                                      </p:cBhvr>
                                    </p:animEffect>
                                    <p:anim calcmode="lin" valueType="num">
                                      <p:cBhvr>
                                        <p:cTn id="105" dur="1000" fill="hold"/>
                                        <p:tgtEl>
                                          <p:spTgt spid="78"/>
                                        </p:tgtEl>
                                        <p:attrNameLst>
                                          <p:attrName>ppt_x</p:attrName>
                                        </p:attrNameLst>
                                      </p:cBhvr>
                                      <p:tavLst>
                                        <p:tav tm="0">
                                          <p:val>
                                            <p:strVal val="#ppt_x"/>
                                          </p:val>
                                        </p:tav>
                                        <p:tav tm="100000">
                                          <p:val>
                                            <p:strVal val="#ppt_x"/>
                                          </p:val>
                                        </p:tav>
                                      </p:tavLst>
                                    </p:anim>
                                    <p:anim calcmode="lin" valueType="num">
                                      <p:cBhvr>
                                        <p:cTn id="106" dur="1000" fill="hold"/>
                                        <p:tgtEl>
                                          <p:spTgt spid="7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fade">
                                      <p:cBhvr>
                                        <p:cTn id="109" dur="1000"/>
                                        <p:tgtEl>
                                          <p:spTgt spid="79"/>
                                        </p:tgtEl>
                                      </p:cBhvr>
                                    </p:animEffect>
                                    <p:anim calcmode="lin" valueType="num">
                                      <p:cBhvr>
                                        <p:cTn id="110" dur="1000" fill="hold"/>
                                        <p:tgtEl>
                                          <p:spTgt spid="79"/>
                                        </p:tgtEl>
                                        <p:attrNameLst>
                                          <p:attrName>ppt_x</p:attrName>
                                        </p:attrNameLst>
                                      </p:cBhvr>
                                      <p:tavLst>
                                        <p:tav tm="0">
                                          <p:val>
                                            <p:strVal val="#ppt_x"/>
                                          </p:val>
                                        </p:tav>
                                        <p:tav tm="100000">
                                          <p:val>
                                            <p:strVal val="#ppt_x"/>
                                          </p:val>
                                        </p:tav>
                                      </p:tavLst>
                                    </p:anim>
                                    <p:anim calcmode="lin" valueType="num">
                                      <p:cBhvr>
                                        <p:cTn id="111" dur="1000" fill="hold"/>
                                        <p:tgtEl>
                                          <p:spTgt spid="79"/>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80"/>
                                        </p:tgtEl>
                                        <p:attrNameLst>
                                          <p:attrName>style.visibility</p:attrName>
                                        </p:attrNameLst>
                                      </p:cBhvr>
                                      <p:to>
                                        <p:strVal val="visible"/>
                                      </p:to>
                                    </p:set>
                                    <p:animEffect transition="in" filter="fade">
                                      <p:cBhvr>
                                        <p:cTn id="114" dur="1000"/>
                                        <p:tgtEl>
                                          <p:spTgt spid="80"/>
                                        </p:tgtEl>
                                      </p:cBhvr>
                                    </p:animEffect>
                                    <p:anim calcmode="lin" valueType="num">
                                      <p:cBhvr>
                                        <p:cTn id="115" dur="1000" fill="hold"/>
                                        <p:tgtEl>
                                          <p:spTgt spid="80"/>
                                        </p:tgtEl>
                                        <p:attrNameLst>
                                          <p:attrName>ppt_x</p:attrName>
                                        </p:attrNameLst>
                                      </p:cBhvr>
                                      <p:tavLst>
                                        <p:tav tm="0">
                                          <p:val>
                                            <p:strVal val="#ppt_x"/>
                                          </p:val>
                                        </p:tav>
                                        <p:tav tm="100000">
                                          <p:val>
                                            <p:strVal val="#ppt_x"/>
                                          </p:val>
                                        </p:tav>
                                      </p:tavLst>
                                    </p:anim>
                                    <p:anim calcmode="lin" valueType="num">
                                      <p:cBhvr>
                                        <p:cTn id="116" dur="1000" fill="hold"/>
                                        <p:tgtEl>
                                          <p:spTgt spid="80"/>
                                        </p:tgtEl>
                                        <p:attrNameLst>
                                          <p:attrName>ppt_y</p:attrName>
                                        </p:attrNameLst>
                                      </p:cBhvr>
                                      <p:tavLst>
                                        <p:tav tm="0">
                                          <p:val>
                                            <p:strVal val="#ppt_y+.1"/>
                                          </p:val>
                                        </p:tav>
                                        <p:tav tm="100000">
                                          <p:val>
                                            <p:strVal val="#ppt_y"/>
                                          </p:val>
                                        </p:tav>
                                      </p:tavLst>
                                    </p:anim>
                                  </p:childTnLst>
                                </p:cTn>
                              </p:par>
                              <p:par>
                                <p:cTn id="117" presetID="22" presetClass="entr" presetSubtype="8" fill="hold" nodeType="withEffect">
                                  <p:stCondLst>
                                    <p:cond delay="0"/>
                                  </p:stCondLst>
                                  <p:childTnLst>
                                    <p:set>
                                      <p:cBhvr>
                                        <p:cTn id="118" dur="1" fill="hold">
                                          <p:stCondLst>
                                            <p:cond delay="0"/>
                                          </p:stCondLst>
                                        </p:cTn>
                                        <p:tgtEl>
                                          <p:spTgt spid="83"/>
                                        </p:tgtEl>
                                        <p:attrNameLst>
                                          <p:attrName>style.visibility</p:attrName>
                                        </p:attrNameLst>
                                      </p:cBhvr>
                                      <p:to>
                                        <p:strVal val="visible"/>
                                      </p:to>
                                    </p:set>
                                    <p:animEffect transition="in" filter="wipe(left)">
                                      <p:cBhvr>
                                        <p:cTn id="119" dur="500"/>
                                        <p:tgtEl>
                                          <p:spTgt spid="83"/>
                                        </p:tgtEl>
                                      </p:cBhvr>
                                    </p:animEffect>
                                  </p:childTnLst>
                                </p:cTn>
                              </p:par>
                              <p:par>
                                <p:cTn id="120" presetID="47" presetClass="entr" presetSubtype="0" fill="hold" grpId="0" nodeType="withEffect">
                                  <p:stCondLst>
                                    <p:cond delay="0"/>
                                  </p:stCondLst>
                                  <p:childTnLst>
                                    <p:set>
                                      <p:cBhvr>
                                        <p:cTn id="121" dur="1" fill="hold">
                                          <p:stCondLst>
                                            <p:cond delay="0"/>
                                          </p:stCondLst>
                                        </p:cTn>
                                        <p:tgtEl>
                                          <p:spTgt spid="85"/>
                                        </p:tgtEl>
                                        <p:attrNameLst>
                                          <p:attrName>style.visibility</p:attrName>
                                        </p:attrNameLst>
                                      </p:cBhvr>
                                      <p:to>
                                        <p:strVal val="visible"/>
                                      </p:to>
                                    </p:set>
                                    <p:animEffect transition="in" filter="fade">
                                      <p:cBhvr>
                                        <p:cTn id="122" dur="1000"/>
                                        <p:tgtEl>
                                          <p:spTgt spid="85"/>
                                        </p:tgtEl>
                                      </p:cBhvr>
                                    </p:animEffect>
                                    <p:anim calcmode="lin" valueType="num">
                                      <p:cBhvr>
                                        <p:cTn id="123" dur="1000" fill="hold"/>
                                        <p:tgtEl>
                                          <p:spTgt spid="85"/>
                                        </p:tgtEl>
                                        <p:attrNameLst>
                                          <p:attrName>ppt_x</p:attrName>
                                        </p:attrNameLst>
                                      </p:cBhvr>
                                      <p:tavLst>
                                        <p:tav tm="0">
                                          <p:val>
                                            <p:strVal val="#ppt_x"/>
                                          </p:val>
                                        </p:tav>
                                        <p:tav tm="100000">
                                          <p:val>
                                            <p:strVal val="#ppt_x"/>
                                          </p:val>
                                        </p:tav>
                                      </p:tavLst>
                                    </p:anim>
                                    <p:anim calcmode="lin" valueType="num">
                                      <p:cBhvr>
                                        <p:cTn id="124"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9" grpId="2" animBg="1"/>
      <p:bldP spid="30" grpId="0" animBg="1"/>
      <p:bldP spid="30" grpId="1" animBg="1"/>
      <p:bldP spid="30" grpId="2" animBg="1"/>
      <p:bldP spid="31" grpId="0"/>
      <p:bldP spid="31" grpId="1"/>
      <p:bldP spid="31" grpId="2"/>
      <p:bldP spid="42" grpId="0"/>
      <p:bldP spid="43" grpId="0"/>
      <p:bldP spid="44" grpId="0" animBg="1"/>
      <p:bldP spid="45" grpId="0"/>
      <p:bldP spid="46" grpId="0"/>
      <p:bldP spid="47" grpId="0" animBg="1"/>
      <p:bldP spid="63" grpId="0"/>
      <p:bldP spid="77" grpId="0"/>
      <p:bldP spid="78" grpId="0" animBg="1"/>
      <p:bldP spid="79" grpId="0"/>
      <p:bldP spid="8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7388" y="3300761"/>
            <a:ext cx="6363387" cy="3557238"/>
          </a:xfrm>
          <a:prstGeom prst="rect">
            <a:avLst/>
          </a:prstGeom>
        </p:spPr>
      </p:pic>
      <p:sp>
        <p:nvSpPr>
          <p:cNvPr id="21" name="矩形: 圆角 17">
            <a:extLst>
              <a:ext uri="{FF2B5EF4-FFF2-40B4-BE49-F238E27FC236}">
                <a16:creationId xmlns:a16="http://schemas.microsoft.com/office/drawing/2014/main" id="{0508786B-6660-48D3-90C2-D54FE946A4AB}"/>
              </a:ext>
            </a:extLst>
          </p:cNvPr>
          <p:cNvSpPr/>
          <p:nvPr/>
        </p:nvSpPr>
        <p:spPr>
          <a:xfrm>
            <a:off x="1263823" y="1637675"/>
            <a:ext cx="9683959" cy="638629"/>
          </a:xfrm>
          <a:prstGeom prst="roundRect">
            <a:avLst/>
          </a:prstGeom>
          <a:solidFill>
            <a:srgbClr val="D8171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a:extLst>
              <a:ext uri="{FF2B5EF4-FFF2-40B4-BE49-F238E27FC236}">
                <a16:creationId xmlns:a16="http://schemas.microsoft.com/office/drawing/2014/main" id="{155005FB-9A6C-4CD8-B62E-838FAA07977D}"/>
              </a:ext>
            </a:extLst>
          </p:cNvPr>
          <p:cNvSpPr/>
          <p:nvPr/>
        </p:nvSpPr>
        <p:spPr>
          <a:xfrm>
            <a:off x="2836002" y="1689223"/>
            <a:ext cx="9544340" cy="497957"/>
          </a:xfrm>
          <a:prstGeom prst="rect">
            <a:avLst/>
          </a:prstGeom>
        </p:spPr>
        <p:txBody>
          <a:bodyPr wrap="square">
            <a:spAutoFit/>
          </a:bodyPr>
          <a:lstStyle/>
          <a:p>
            <a:pPr>
              <a:lnSpc>
                <a:spcPct val="120000"/>
              </a:lnSpc>
            </a:pPr>
            <a:r>
              <a:rPr lang="zh-CN" altLang="en-US" sz="2400" b="1" dirty="0">
                <a:solidFill>
                  <a:schemeClr val="bg1"/>
                </a:solidFill>
                <a:cs typeface="+mn-ea"/>
                <a:sym typeface="+mn-lt"/>
              </a:rPr>
              <a:t>全面领会习近平强军思想的精神实质和丰富内涵</a:t>
            </a:r>
          </a:p>
        </p:txBody>
      </p:sp>
      <p:sp>
        <p:nvSpPr>
          <p:cNvPr id="23" name="矩形 22">
            <a:extLst>
              <a:ext uri="{FF2B5EF4-FFF2-40B4-BE49-F238E27FC236}">
                <a16:creationId xmlns:a16="http://schemas.microsoft.com/office/drawing/2014/main" id="{D78F6DE0-99EE-4C6F-9420-B19B0418E9AB}"/>
              </a:ext>
            </a:extLst>
          </p:cNvPr>
          <p:cNvSpPr/>
          <p:nvPr/>
        </p:nvSpPr>
        <p:spPr>
          <a:xfrm>
            <a:off x="1401205" y="2647073"/>
            <a:ext cx="4902801" cy="2554545"/>
          </a:xfrm>
          <a:prstGeom prst="rect">
            <a:avLst/>
          </a:prstGeom>
        </p:spPr>
        <p:txBody>
          <a:bodyPr wrap="square">
            <a:spAutoFit/>
          </a:bodyPr>
          <a:lstStyle/>
          <a:p>
            <a:pPr>
              <a:lnSpc>
                <a:spcPct val="200000"/>
              </a:lnSpc>
            </a:pPr>
            <a:r>
              <a:rPr lang="zh-CN" altLang="en-US" sz="2000" b="1" dirty="0">
                <a:solidFill>
                  <a:schemeClr val="tx1">
                    <a:lumMod val="85000"/>
                    <a:lumOff val="15000"/>
                  </a:schemeClr>
                </a:solidFill>
                <a:cs typeface="+mn-ea"/>
                <a:sym typeface="+mn-lt"/>
              </a:rPr>
              <a:t>习近平强军思想内涵丰富、思想深邃，涵盖新时代国防和军队建设方方面面，构成一个系统完整、逻辑严密、相互贯通的科学军事理论体系。</a:t>
            </a: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11" name="直接连接符 10"/>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2933570109"/>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6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6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1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8" name="Group 143">
            <a:extLst>
              <a:ext uri="{FF2B5EF4-FFF2-40B4-BE49-F238E27FC236}">
                <a16:creationId xmlns:a16="http://schemas.microsoft.com/office/drawing/2014/main" id="{59FCB350-92B9-4CFB-A974-E1D378593BBA}"/>
              </a:ext>
            </a:extLst>
          </p:cNvPr>
          <p:cNvGrpSpPr/>
          <p:nvPr/>
        </p:nvGrpSpPr>
        <p:grpSpPr>
          <a:xfrm>
            <a:off x="3926954" y="2788576"/>
            <a:ext cx="3910762" cy="2363192"/>
            <a:chOff x="6554039" y="1863510"/>
            <a:chExt cx="4799761" cy="2900395"/>
          </a:xfrm>
          <a:solidFill>
            <a:schemeClr val="tx2">
              <a:lumMod val="20000"/>
              <a:lumOff val="80000"/>
            </a:schemeClr>
          </a:solidFill>
        </p:grpSpPr>
        <p:grpSp>
          <p:nvGrpSpPr>
            <p:cNvPr id="62" name="Group 142">
              <a:extLst>
                <a:ext uri="{FF2B5EF4-FFF2-40B4-BE49-F238E27FC236}">
                  <a16:creationId xmlns:a16="http://schemas.microsoft.com/office/drawing/2014/main" id="{075D7BB2-37A1-46FD-B366-AEE571BA9FBC}"/>
                </a:ext>
              </a:extLst>
            </p:cNvPr>
            <p:cNvGrpSpPr/>
            <p:nvPr/>
          </p:nvGrpSpPr>
          <p:grpSpPr>
            <a:xfrm>
              <a:off x="6554039" y="2133544"/>
              <a:ext cx="4799761" cy="2630361"/>
              <a:chOff x="6554039" y="2133544"/>
              <a:chExt cx="4799761" cy="2630361"/>
            </a:xfrm>
            <a:grpFill/>
          </p:grpSpPr>
          <p:sp>
            <p:nvSpPr>
              <p:cNvPr id="72" name="Freeform 6">
                <a:extLst>
                  <a:ext uri="{FF2B5EF4-FFF2-40B4-BE49-F238E27FC236}">
                    <a16:creationId xmlns:a16="http://schemas.microsoft.com/office/drawing/2014/main" id="{A5E98A0A-49C6-4802-812F-AF63A64B68B6}"/>
                  </a:ext>
                </a:extLst>
              </p:cNvPr>
              <p:cNvSpPr/>
              <p:nvPr/>
            </p:nvSpPr>
            <p:spPr bwMode="auto">
              <a:xfrm>
                <a:off x="7046946" y="2265138"/>
                <a:ext cx="3788845" cy="1894042"/>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3" name="Freeform 7">
                <a:extLst>
                  <a:ext uri="{FF2B5EF4-FFF2-40B4-BE49-F238E27FC236}">
                    <a16:creationId xmlns:a16="http://schemas.microsoft.com/office/drawing/2014/main" id="{E81D3F60-50DC-45C7-B3B5-0B6DB2B62E99}"/>
                  </a:ext>
                </a:extLst>
              </p:cNvPr>
              <p:cNvSpPr/>
              <p:nvPr/>
            </p:nvSpPr>
            <p:spPr bwMode="auto">
              <a:xfrm>
                <a:off x="7239393" y="2410424"/>
                <a:ext cx="3405472" cy="162096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4" name="Freeform 8">
                <a:extLst>
                  <a:ext uri="{FF2B5EF4-FFF2-40B4-BE49-F238E27FC236}">
                    <a16:creationId xmlns:a16="http://schemas.microsoft.com/office/drawing/2014/main" id="{B6B71474-2913-464E-A629-E4AA4389F0E1}"/>
                  </a:ext>
                </a:extLst>
              </p:cNvPr>
              <p:cNvSpPr>
                <a:spLocks noEditPoints="1"/>
              </p:cNvSpPr>
              <p:nvPr/>
            </p:nvSpPr>
            <p:spPr bwMode="auto">
              <a:xfrm>
                <a:off x="6881123" y="2135826"/>
                <a:ext cx="4122013" cy="2169401"/>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5" name="Freeform 49">
                <a:extLst>
                  <a:ext uri="{FF2B5EF4-FFF2-40B4-BE49-F238E27FC236}">
                    <a16:creationId xmlns:a16="http://schemas.microsoft.com/office/drawing/2014/main" id="{B8DD8A10-3471-4548-B819-820FC947C783}"/>
                  </a:ext>
                </a:extLst>
              </p:cNvPr>
              <p:cNvSpPr>
                <a:spLocks noEditPoints="1"/>
              </p:cNvSpPr>
              <p:nvPr/>
            </p:nvSpPr>
            <p:spPr bwMode="auto">
              <a:xfrm>
                <a:off x="9668179" y="2387604"/>
                <a:ext cx="1183586" cy="1079376"/>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6" name="Freeform 51">
                <a:extLst>
                  <a:ext uri="{FF2B5EF4-FFF2-40B4-BE49-F238E27FC236}">
                    <a16:creationId xmlns:a16="http://schemas.microsoft.com/office/drawing/2014/main" id="{EFE9EF64-77AE-4B25-A82E-D3D89917A4D8}"/>
                  </a:ext>
                </a:extLst>
              </p:cNvPr>
              <p:cNvSpPr>
                <a:spLocks noEditPoints="1"/>
              </p:cNvSpPr>
              <p:nvPr/>
            </p:nvSpPr>
            <p:spPr bwMode="auto">
              <a:xfrm>
                <a:off x="10274424" y="3684529"/>
                <a:ext cx="1079376" cy="1079376"/>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7" name="Freeform 53">
                <a:extLst>
                  <a:ext uri="{FF2B5EF4-FFF2-40B4-BE49-F238E27FC236}">
                    <a16:creationId xmlns:a16="http://schemas.microsoft.com/office/drawing/2014/main" id="{EBF8608F-A97F-4A53-8C10-8F34E812AECC}"/>
                  </a:ext>
                </a:extLst>
              </p:cNvPr>
              <p:cNvSpPr>
                <a:spLocks noEditPoints="1"/>
              </p:cNvSpPr>
              <p:nvPr/>
            </p:nvSpPr>
            <p:spPr bwMode="auto">
              <a:xfrm>
                <a:off x="7056074" y="2387604"/>
                <a:ext cx="1183586" cy="1079376"/>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8" name="Freeform 55">
                <a:extLst>
                  <a:ext uri="{FF2B5EF4-FFF2-40B4-BE49-F238E27FC236}">
                    <a16:creationId xmlns:a16="http://schemas.microsoft.com/office/drawing/2014/main" id="{DF4D37F4-5181-4A4E-B746-EDDF7346712F}"/>
                  </a:ext>
                </a:extLst>
              </p:cNvPr>
              <p:cNvSpPr>
                <a:spLocks noEditPoints="1"/>
              </p:cNvSpPr>
              <p:nvPr/>
            </p:nvSpPr>
            <p:spPr bwMode="auto">
              <a:xfrm>
                <a:off x="6554039" y="3684529"/>
                <a:ext cx="1079376" cy="1079376"/>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9" name="Freeform 56">
                <a:extLst>
                  <a:ext uri="{FF2B5EF4-FFF2-40B4-BE49-F238E27FC236}">
                    <a16:creationId xmlns:a16="http://schemas.microsoft.com/office/drawing/2014/main" id="{B9766B53-A499-4712-8AF0-7C91B541BAC4}"/>
                  </a:ext>
                </a:extLst>
              </p:cNvPr>
              <p:cNvSpPr>
                <a:spLocks noEditPoints="1"/>
              </p:cNvSpPr>
              <p:nvPr/>
            </p:nvSpPr>
            <p:spPr bwMode="auto">
              <a:xfrm>
                <a:off x="10432641" y="3364291"/>
                <a:ext cx="604724" cy="276880"/>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0" name="Freeform 59">
                <a:extLst>
                  <a:ext uri="{FF2B5EF4-FFF2-40B4-BE49-F238E27FC236}">
                    <a16:creationId xmlns:a16="http://schemas.microsoft.com/office/drawing/2014/main" id="{0C264788-FD2E-420B-B0FB-5CC0B1E47BFA}"/>
                  </a:ext>
                </a:extLst>
              </p:cNvPr>
              <p:cNvSpPr>
                <a:spLocks noEditPoints="1"/>
              </p:cNvSpPr>
              <p:nvPr/>
            </p:nvSpPr>
            <p:spPr bwMode="auto">
              <a:xfrm>
                <a:off x="9577660" y="2133544"/>
                <a:ext cx="277641" cy="604724"/>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1" name="Freeform 62">
                <a:extLst>
                  <a:ext uri="{FF2B5EF4-FFF2-40B4-BE49-F238E27FC236}">
                    <a16:creationId xmlns:a16="http://schemas.microsoft.com/office/drawing/2014/main" id="{02E7A1F5-3797-4900-80D7-CB226CC13C3F}"/>
                  </a:ext>
                </a:extLst>
              </p:cNvPr>
              <p:cNvSpPr>
                <a:spLocks noEditPoints="1"/>
              </p:cNvSpPr>
              <p:nvPr/>
            </p:nvSpPr>
            <p:spPr bwMode="auto">
              <a:xfrm>
                <a:off x="6886447" y="3364291"/>
                <a:ext cx="604724" cy="276880"/>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2" name="Freeform 65">
                <a:extLst>
                  <a:ext uri="{FF2B5EF4-FFF2-40B4-BE49-F238E27FC236}">
                    <a16:creationId xmlns:a16="http://schemas.microsoft.com/office/drawing/2014/main" id="{AECB7EFD-349C-4C30-940F-38E9C139F454}"/>
                  </a:ext>
                </a:extLst>
              </p:cNvPr>
              <p:cNvSpPr>
                <a:spLocks noEditPoints="1"/>
              </p:cNvSpPr>
              <p:nvPr/>
            </p:nvSpPr>
            <p:spPr bwMode="auto">
              <a:xfrm>
                <a:off x="8068512" y="2133544"/>
                <a:ext cx="279162" cy="604724"/>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63" name="Freeform 57">
              <a:extLst>
                <a:ext uri="{FF2B5EF4-FFF2-40B4-BE49-F238E27FC236}">
                  <a16:creationId xmlns:a16="http://schemas.microsoft.com/office/drawing/2014/main" id="{A233236D-B9AA-4A97-9042-819579C67DEC}"/>
                </a:ext>
              </a:extLst>
            </p:cNvPr>
            <p:cNvSpPr/>
            <p:nvPr/>
          </p:nvSpPr>
          <p:spPr bwMode="auto">
            <a:xfrm>
              <a:off x="10405258" y="3603138"/>
              <a:ext cx="61613" cy="61613"/>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4" name="Freeform 58">
              <a:extLst>
                <a:ext uri="{FF2B5EF4-FFF2-40B4-BE49-F238E27FC236}">
                  <a16:creationId xmlns:a16="http://schemas.microsoft.com/office/drawing/2014/main" id="{75776057-2A06-4588-B23A-8D12E231A39C}"/>
                </a:ext>
              </a:extLst>
            </p:cNvPr>
            <p:cNvSpPr/>
            <p:nvPr/>
          </p:nvSpPr>
          <p:spPr bwMode="auto">
            <a:xfrm>
              <a:off x="11009982" y="3342232"/>
              <a:ext cx="69981" cy="65417"/>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5" name="Freeform 60">
              <a:extLst>
                <a:ext uri="{FF2B5EF4-FFF2-40B4-BE49-F238E27FC236}">
                  <a16:creationId xmlns:a16="http://schemas.microsoft.com/office/drawing/2014/main" id="{8D211063-A939-48D1-8DC1-D7B8BF4B4A97}"/>
                </a:ext>
              </a:extLst>
            </p:cNvPr>
            <p:cNvSpPr/>
            <p:nvPr/>
          </p:nvSpPr>
          <p:spPr bwMode="auto">
            <a:xfrm>
              <a:off x="9552558" y="2702517"/>
              <a:ext cx="63135" cy="62374"/>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6" name="Freeform 61">
              <a:extLst>
                <a:ext uri="{FF2B5EF4-FFF2-40B4-BE49-F238E27FC236}">
                  <a16:creationId xmlns:a16="http://schemas.microsoft.com/office/drawing/2014/main" id="{ABC8D167-0B82-4568-9EF0-F428B080A067}"/>
                </a:ext>
              </a:extLst>
            </p:cNvPr>
            <p:cNvSpPr/>
            <p:nvPr/>
          </p:nvSpPr>
          <p:spPr bwMode="auto">
            <a:xfrm>
              <a:off x="9811943" y="2088665"/>
              <a:ext cx="64656" cy="72263"/>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7" name="Freeform 63">
              <a:extLst>
                <a:ext uri="{FF2B5EF4-FFF2-40B4-BE49-F238E27FC236}">
                  <a16:creationId xmlns:a16="http://schemas.microsoft.com/office/drawing/2014/main" id="{82C41B78-019F-4E78-89D8-CB1E98DD684B}"/>
                </a:ext>
              </a:extLst>
            </p:cNvPr>
            <p:cNvSpPr/>
            <p:nvPr/>
          </p:nvSpPr>
          <p:spPr bwMode="auto">
            <a:xfrm>
              <a:off x="7456942" y="3603138"/>
              <a:ext cx="60853" cy="61613"/>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8" name="Freeform 64">
              <a:extLst>
                <a:ext uri="{FF2B5EF4-FFF2-40B4-BE49-F238E27FC236}">
                  <a16:creationId xmlns:a16="http://schemas.microsoft.com/office/drawing/2014/main" id="{19248F2F-6AEB-4A80-9CC5-6B777430BF5D}"/>
                </a:ext>
              </a:extLst>
            </p:cNvPr>
            <p:cNvSpPr/>
            <p:nvPr/>
          </p:nvSpPr>
          <p:spPr bwMode="auto">
            <a:xfrm>
              <a:off x="6843090" y="3342232"/>
              <a:ext cx="70741" cy="65417"/>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9" name="Freeform 66">
              <a:extLst>
                <a:ext uri="{FF2B5EF4-FFF2-40B4-BE49-F238E27FC236}">
                  <a16:creationId xmlns:a16="http://schemas.microsoft.com/office/drawing/2014/main" id="{4ED510A6-109C-4DA8-BCF0-FD0F5E881CDD}"/>
                </a:ext>
              </a:extLst>
            </p:cNvPr>
            <p:cNvSpPr/>
            <p:nvPr/>
          </p:nvSpPr>
          <p:spPr bwMode="auto">
            <a:xfrm>
              <a:off x="8309641" y="2702517"/>
              <a:ext cx="60853" cy="62374"/>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0" name="Freeform 67">
              <a:extLst>
                <a:ext uri="{FF2B5EF4-FFF2-40B4-BE49-F238E27FC236}">
                  <a16:creationId xmlns:a16="http://schemas.microsoft.com/office/drawing/2014/main" id="{8CE6F3ED-2E14-4D9E-B3A2-7929E1117FA5}"/>
                </a:ext>
              </a:extLst>
            </p:cNvPr>
            <p:cNvSpPr/>
            <p:nvPr/>
          </p:nvSpPr>
          <p:spPr bwMode="auto">
            <a:xfrm>
              <a:off x="8047213" y="2090187"/>
              <a:ext cx="64656" cy="7074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1" name="Freeform 47">
              <a:extLst>
                <a:ext uri="{FF2B5EF4-FFF2-40B4-BE49-F238E27FC236}">
                  <a16:creationId xmlns:a16="http://schemas.microsoft.com/office/drawing/2014/main" id="{449DC8BF-6E70-4010-B539-96CF0C8DD8F8}"/>
                </a:ext>
              </a:extLst>
            </p:cNvPr>
            <p:cNvSpPr>
              <a:spLocks noEditPoints="1"/>
            </p:cNvSpPr>
            <p:nvPr/>
          </p:nvSpPr>
          <p:spPr bwMode="auto">
            <a:xfrm>
              <a:off x="8413851" y="1863510"/>
              <a:ext cx="1079376" cy="1079376"/>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1" name="Freeform 48">
            <a:extLst>
              <a:ext uri="{FF2B5EF4-FFF2-40B4-BE49-F238E27FC236}">
                <a16:creationId xmlns:a16="http://schemas.microsoft.com/office/drawing/2014/main" id="{99B4EABB-90F0-4434-B9F8-BA5514203D82}"/>
              </a:ext>
            </a:extLst>
          </p:cNvPr>
          <p:cNvSpPr/>
          <p:nvPr/>
        </p:nvSpPr>
        <p:spPr bwMode="auto">
          <a:xfrm>
            <a:off x="6480415" y="3229854"/>
            <a:ext cx="932137" cy="850328"/>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2" name="Oval 50">
            <a:extLst>
              <a:ext uri="{FF2B5EF4-FFF2-40B4-BE49-F238E27FC236}">
                <a16:creationId xmlns:a16="http://schemas.microsoft.com/office/drawing/2014/main" id="{690FF53F-700D-46D7-8995-72B050F06E78}"/>
              </a:ext>
            </a:extLst>
          </p:cNvPr>
          <p:cNvSpPr>
            <a:spLocks noChangeArrowheads="1"/>
          </p:cNvSpPr>
          <p:nvPr/>
        </p:nvSpPr>
        <p:spPr bwMode="auto">
          <a:xfrm>
            <a:off x="6972514" y="4286565"/>
            <a:ext cx="850328" cy="850328"/>
          </a:xfrm>
          <a:prstGeom prst="ellipse">
            <a:avLst/>
          </a:prstGeom>
          <a:solidFill>
            <a:srgbClr val="D8171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3" name="Freeform 52">
            <a:extLst>
              <a:ext uri="{FF2B5EF4-FFF2-40B4-BE49-F238E27FC236}">
                <a16:creationId xmlns:a16="http://schemas.microsoft.com/office/drawing/2014/main" id="{E7A9CC33-B552-4E6D-BA0D-407CECF4969B}"/>
              </a:ext>
            </a:extLst>
          </p:cNvPr>
          <p:cNvSpPr/>
          <p:nvPr/>
        </p:nvSpPr>
        <p:spPr bwMode="auto">
          <a:xfrm>
            <a:off x="4352117" y="3229854"/>
            <a:ext cx="932137" cy="850328"/>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4" name="Oval 54">
            <a:extLst>
              <a:ext uri="{FF2B5EF4-FFF2-40B4-BE49-F238E27FC236}">
                <a16:creationId xmlns:a16="http://schemas.microsoft.com/office/drawing/2014/main" id="{50C58344-4275-40DF-A444-89BF203F882A}"/>
              </a:ext>
            </a:extLst>
          </p:cNvPr>
          <p:cNvSpPr>
            <a:spLocks noChangeArrowheads="1"/>
          </p:cNvSpPr>
          <p:nvPr/>
        </p:nvSpPr>
        <p:spPr bwMode="auto">
          <a:xfrm>
            <a:off x="3941209" y="4286565"/>
            <a:ext cx="850328" cy="850328"/>
          </a:xfrm>
          <a:prstGeom prst="ellipse">
            <a:avLst/>
          </a:prstGeom>
          <a:solidFill>
            <a:srgbClr val="D8171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6" name="Oval 46">
            <a:extLst>
              <a:ext uri="{FF2B5EF4-FFF2-40B4-BE49-F238E27FC236}">
                <a16:creationId xmlns:a16="http://schemas.microsoft.com/office/drawing/2014/main" id="{8704A9C0-0DB2-4CFA-A467-471BCDCE629E}"/>
              </a:ext>
            </a:extLst>
          </p:cNvPr>
          <p:cNvSpPr>
            <a:spLocks noChangeArrowheads="1"/>
          </p:cNvSpPr>
          <p:nvPr/>
        </p:nvSpPr>
        <p:spPr bwMode="auto">
          <a:xfrm>
            <a:off x="5457171" y="2803451"/>
            <a:ext cx="850328" cy="850328"/>
          </a:xfrm>
          <a:prstGeom prst="ellipse">
            <a:avLst/>
          </a:prstGeom>
          <a:solidFill>
            <a:srgbClr val="D8171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3" name="矩形 82">
            <a:extLst>
              <a:ext uri="{FF2B5EF4-FFF2-40B4-BE49-F238E27FC236}">
                <a16:creationId xmlns:a16="http://schemas.microsoft.com/office/drawing/2014/main" id="{7375E25C-0D9D-4AA4-A9E8-8AFF3F1DD296}"/>
              </a:ext>
            </a:extLst>
          </p:cNvPr>
          <p:cNvSpPr/>
          <p:nvPr/>
        </p:nvSpPr>
        <p:spPr>
          <a:xfrm>
            <a:off x="4080783" y="4433278"/>
            <a:ext cx="636360" cy="565604"/>
          </a:xfrm>
          <a:prstGeom prst="rect">
            <a:avLst/>
          </a:prstGeom>
        </p:spPr>
        <p:txBody>
          <a:bodyPr wrap="square">
            <a:spAutoFit/>
          </a:bodyPr>
          <a:lstStyle/>
          <a:p>
            <a:pPr>
              <a:lnSpc>
                <a:spcPct val="120000"/>
              </a:lnSpc>
            </a:pPr>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84" name="矩形 83">
            <a:extLst>
              <a:ext uri="{FF2B5EF4-FFF2-40B4-BE49-F238E27FC236}">
                <a16:creationId xmlns:a16="http://schemas.microsoft.com/office/drawing/2014/main" id="{6F89BA26-BA02-40EA-A5EA-76F1E0D4A58D}"/>
              </a:ext>
            </a:extLst>
          </p:cNvPr>
          <p:cNvSpPr/>
          <p:nvPr/>
        </p:nvSpPr>
        <p:spPr>
          <a:xfrm>
            <a:off x="4516211" y="3344707"/>
            <a:ext cx="636360" cy="565604"/>
          </a:xfrm>
          <a:prstGeom prst="rect">
            <a:avLst/>
          </a:prstGeom>
        </p:spPr>
        <p:txBody>
          <a:bodyPr wrap="square">
            <a:spAutoFit/>
          </a:bodyPr>
          <a:lstStyle/>
          <a:p>
            <a:pPr>
              <a:lnSpc>
                <a:spcPct val="120000"/>
              </a:lnSpc>
            </a:pPr>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sp>
        <p:nvSpPr>
          <p:cNvPr id="85" name="矩形 84">
            <a:extLst>
              <a:ext uri="{FF2B5EF4-FFF2-40B4-BE49-F238E27FC236}">
                <a16:creationId xmlns:a16="http://schemas.microsoft.com/office/drawing/2014/main" id="{86402BD6-47A9-444F-9934-763B7C09BEF6}"/>
              </a:ext>
            </a:extLst>
          </p:cNvPr>
          <p:cNvSpPr/>
          <p:nvPr/>
        </p:nvSpPr>
        <p:spPr>
          <a:xfrm>
            <a:off x="5575754" y="2923793"/>
            <a:ext cx="636360" cy="565604"/>
          </a:xfrm>
          <a:prstGeom prst="rect">
            <a:avLst/>
          </a:prstGeom>
        </p:spPr>
        <p:txBody>
          <a:bodyPr wrap="square">
            <a:spAutoFit/>
          </a:bodyPr>
          <a:lstStyle/>
          <a:p>
            <a:pPr>
              <a:lnSpc>
                <a:spcPct val="120000"/>
              </a:lnSpc>
            </a:pPr>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sp>
        <p:nvSpPr>
          <p:cNvPr id="86" name="矩形 85">
            <a:extLst>
              <a:ext uri="{FF2B5EF4-FFF2-40B4-BE49-F238E27FC236}">
                <a16:creationId xmlns:a16="http://schemas.microsoft.com/office/drawing/2014/main" id="{E2B45460-9A6F-46CF-8361-7EB062C7E46B}"/>
              </a:ext>
            </a:extLst>
          </p:cNvPr>
          <p:cNvSpPr/>
          <p:nvPr/>
        </p:nvSpPr>
        <p:spPr>
          <a:xfrm>
            <a:off x="6635297" y="3359221"/>
            <a:ext cx="636360" cy="565604"/>
          </a:xfrm>
          <a:prstGeom prst="rect">
            <a:avLst/>
          </a:prstGeom>
        </p:spPr>
        <p:txBody>
          <a:bodyPr wrap="square">
            <a:spAutoFit/>
          </a:bodyPr>
          <a:lstStyle/>
          <a:p>
            <a:pPr>
              <a:lnSpc>
                <a:spcPct val="120000"/>
              </a:lnSpc>
            </a:pPr>
            <a:r>
              <a:rPr lang="en-US" altLang="zh-CN" sz="2800" b="1" dirty="0">
                <a:solidFill>
                  <a:schemeClr val="bg1"/>
                </a:solidFill>
                <a:cs typeface="+mn-ea"/>
                <a:sym typeface="+mn-lt"/>
              </a:rPr>
              <a:t>04</a:t>
            </a:r>
            <a:endParaRPr lang="zh-CN" altLang="en-US" sz="2800" b="1" dirty="0">
              <a:solidFill>
                <a:schemeClr val="bg1"/>
              </a:solidFill>
              <a:cs typeface="+mn-ea"/>
              <a:sym typeface="+mn-lt"/>
            </a:endParaRPr>
          </a:p>
        </p:txBody>
      </p:sp>
      <p:sp>
        <p:nvSpPr>
          <p:cNvPr id="87" name="矩形 86">
            <a:extLst>
              <a:ext uri="{FF2B5EF4-FFF2-40B4-BE49-F238E27FC236}">
                <a16:creationId xmlns:a16="http://schemas.microsoft.com/office/drawing/2014/main" id="{D878E6F7-4384-4D7E-9F5C-D20179E34CBD}"/>
              </a:ext>
            </a:extLst>
          </p:cNvPr>
          <p:cNvSpPr/>
          <p:nvPr/>
        </p:nvSpPr>
        <p:spPr>
          <a:xfrm>
            <a:off x="7114268" y="4404250"/>
            <a:ext cx="636360" cy="565604"/>
          </a:xfrm>
          <a:prstGeom prst="rect">
            <a:avLst/>
          </a:prstGeom>
        </p:spPr>
        <p:txBody>
          <a:bodyPr wrap="square">
            <a:spAutoFit/>
          </a:bodyPr>
          <a:lstStyle/>
          <a:p>
            <a:pPr>
              <a:lnSpc>
                <a:spcPct val="120000"/>
              </a:lnSpc>
            </a:pPr>
            <a:r>
              <a:rPr lang="en-US" altLang="zh-CN" sz="2800" b="1" dirty="0">
                <a:solidFill>
                  <a:schemeClr val="bg1"/>
                </a:solidFill>
                <a:cs typeface="+mn-ea"/>
                <a:sym typeface="+mn-lt"/>
              </a:rPr>
              <a:t>05</a:t>
            </a:r>
            <a:endParaRPr lang="zh-CN" altLang="en-US" sz="2800" b="1" dirty="0">
              <a:solidFill>
                <a:schemeClr val="bg1"/>
              </a:solidFill>
              <a:cs typeface="+mn-ea"/>
              <a:sym typeface="+mn-lt"/>
            </a:endParaRPr>
          </a:p>
        </p:txBody>
      </p:sp>
      <p:sp>
        <p:nvSpPr>
          <p:cNvPr id="88" name="矩形 87">
            <a:extLst>
              <a:ext uri="{FF2B5EF4-FFF2-40B4-BE49-F238E27FC236}">
                <a16:creationId xmlns:a16="http://schemas.microsoft.com/office/drawing/2014/main" id="{49764BDC-733C-44E5-ACF0-E687CBFE2CDE}"/>
              </a:ext>
            </a:extLst>
          </p:cNvPr>
          <p:cNvSpPr/>
          <p:nvPr/>
        </p:nvSpPr>
        <p:spPr>
          <a:xfrm>
            <a:off x="916668" y="4456500"/>
            <a:ext cx="2915106" cy="1126462"/>
          </a:xfrm>
          <a:prstGeom prst="rect">
            <a:avLst/>
          </a:prstGeom>
        </p:spPr>
        <p:txBody>
          <a:bodyPr wrap="square">
            <a:spAutoFit/>
          </a:bodyPr>
          <a:lstStyle/>
          <a:p>
            <a:pPr algn="r">
              <a:lnSpc>
                <a:spcPct val="120000"/>
              </a:lnSpc>
            </a:pPr>
            <a:r>
              <a:rPr lang="zh-CN" altLang="en-US" sz="1400" b="1" dirty="0">
                <a:solidFill>
                  <a:schemeClr val="accent1"/>
                </a:solidFill>
                <a:cs typeface="+mn-ea"/>
                <a:sym typeface="+mn-lt"/>
              </a:rPr>
              <a:t>明确</a:t>
            </a:r>
            <a:r>
              <a:rPr lang="zh-CN" altLang="en-US" sz="1400" dirty="0">
                <a:solidFill>
                  <a:srgbClr val="222222"/>
                </a:solidFill>
                <a:cs typeface="+mn-ea"/>
                <a:sym typeface="+mn-lt"/>
              </a:rPr>
              <a:t>强国必须强军，巩固国防和强大人民军队是新时代坚持和发展中国特色社会主义、实现中华民族伟大复兴的战略支撑</a:t>
            </a:r>
          </a:p>
        </p:txBody>
      </p:sp>
      <p:sp>
        <p:nvSpPr>
          <p:cNvPr id="89" name="矩形 88">
            <a:extLst>
              <a:ext uri="{FF2B5EF4-FFF2-40B4-BE49-F238E27FC236}">
                <a16:creationId xmlns:a16="http://schemas.microsoft.com/office/drawing/2014/main" id="{B774C518-4D08-4091-BD42-9A0F81372D67}"/>
              </a:ext>
            </a:extLst>
          </p:cNvPr>
          <p:cNvSpPr/>
          <p:nvPr/>
        </p:nvSpPr>
        <p:spPr>
          <a:xfrm>
            <a:off x="705393" y="2566740"/>
            <a:ext cx="3648894" cy="1384995"/>
          </a:xfrm>
          <a:prstGeom prst="rect">
            <a:avLst/>
          </a:prstGeom>
        </p:spPr>
        <p:txBody>
          <a:bodyPr wrap="square">
            <a:spAutoFit/>
          </a:bodyPr>
          <a:lstStyle/>
          <a:p>
            <a:pPr algn="r">
              <a:lnSpc>
                <a:spcPct val="120000"/>
              </a:lnSpc>
            </a:pPr>
            <a:r>
              <a:rPr lang="zh-CN" altLang="en-US" sz="1400" b="1" dirty="0">
                <a:solidFill>
                  <a:schemeClr val="accent1"/>
                </a:solidFill>
                <a:cs typeface="+mn-ea"/>
                <a:sym typeface="+mn-lt"/>
              </a:rPr>
              <a:t>明确</a:t>
            </a:r>
            <a:r>
              <a:rPr lang="zh-CN" altLang="en-US" sz="1400" dirty="0">
                <a:solidFill>
                  <a:schemeClr val="tx1">
                    <a:lumMod val="85000"/>
                    <a:lumOff val="15000"/>
                  </a:schemeClr>
                </a:solidFill>
                <a:cs typeface="+mn-ea"/>
                <a:sym typeface="+mn-lt"/>
              </a:rPr>
              <a:t>党在新时代的强军目标是建设一支听党指挥、能打胜仗、作风优良的人民军队，必须同国家现代化进程相一致，力争到</a:t>
            </a:r>
            <a:r>
              <a:rPr lang="en-US" altLang="zh-CN" sz="1400" dirty="0">
                <a:solidFill>
                  <a:schemeClr val="tx1">
                    <a:lumMod val="85000"/>
                    <a:lumOff val="15000"/>
                  </a:schemeClr>
                </a:solidFill>
                <a:cs typeface="+mn-ea"/>
                <a:sym typeface="+mn-lt"/>
              </a:rPr>
              <a:t>2035</a:t>
            </a:r>
            <a:r>
              <a:rPr lang="zh-CN" altLang="en-US" sz="1400" dirty="0">
                <a:solidFill>
                  <a:schemeClr val="tx1">
                    <a:lumMod val="85000"/>
                    <a:lumOff val="15000"/>
                  </a:schemeClr>
                </a:solidFill>
                <a:cs typeface="+mn-ea"/>
                <a:sym typeface="+mn-lt"/>
              </a:rPr>
              <a:t>年基本实现国防和军队现代化，到本世纪中叶把人民军队全面建成世界一流军队</a:t>
            </a:r>
          </a:p>
        </p:txBody>
      </p:sp>
      <p:sp>
        <p:nvSpPr>
          <p:cNvPr id="90" name="矩形 89">
            <a:extLst>
              <a:ext uri="{FF2B5EF4-FFF2-40B4-BE49-F238E27FC236}">
                <a16:creationId xmlns:a16="http://schemas.microsoft.com/office/drawing/2014/main" id="{1F5BEEB6-607A-4EE7-BA40-DB96BE24D53A}"/>
              </a:ext>
            </a:extLst>
          </p:cNvPr>
          <p:cNvSpPr/>
          <p:nvPr/>
        </p:nvSpPr>
        <p:spPr>
          <a:xfrm>
            <a:off x="4563291" y="1486878"/>
            <a:ext cx="3378926" cy="1126462"/>
          </a:xfrm>
          <a:prstGeom prst="rect">
            <a:avLst/>
          </a:prstGeom>
        </p:spPr>
        <p:txBody>
          <a:bodyPr wrap="square">
            <a:spAutoFit/>
          </a:bodyPr>
          <a:lstStyle/>
          <a:p>
            <a:pPr>
              <a:lnSpc>
                <a:spcPct val="120000"/>
              </a:lnSpc>
            </a:pPr>
            <a:r>
              <a:rPr lang="zh-CN" altLang="en-US" sz="1400" b="1" dirty="0">
                <a:solidFill>
                  <a:schemeClr val="accent1"/>
                </a:solidFill>
                <a:cs typeface="+mn-ea"/>
                <a:sym typeface="+mn-lt"/>
              </a:rPr>
              <a:t>明确</a:t>
            </a:r>
            <a:r>
              <a:rPr lang="zh-CN" altLang="en-US" sz="1400" dirty="0">
                <a:solidFill>
                  <a:schemeClr val="tx1">
                    <a:lumMod val="85000"/>
                    <a:lumOff val="15000"/>
                  </a:schemeClr>
                </a:solidFill>
                <a:cs typeface="+mn-ea"/>
                <a:sym typeface="+mn-lt"/>
              </a:rPr>
              <a:t>党对军队绝对领导是人民军队建军之本、强军之魂，必须全面贯彻党领导军队的一系列根本原则和制度，确保部队绝对忠诚、绝对纯洁、绝对可靠</a:t>
            </a:r>
          </a:p>
        </p:txBody>
      </p:sp>
      <p:sp>
        <p:nvSpPr>
          <p:cNvPr id="91" name="矩形 90">
            <a:extLst>
              <a:ext uri="{FF2B5EF4-FFF2-40B4-BE49-F238E27FC236}">
                <a16:creationId xmlns:a16="http://schemas.microsoft.com/office/drawing/2014/main" id="{2E3B2FFD-B50E-4C85-8684-6E4A1996858D}"/>
              </a:ext>
            </a:extLst>
          </p:cNvPr>
          <p:cNvSpPr/>
          <p:nvPr/>
        </p:nvSpPr>
        <p:spPr>
          <a:xfrm>
            <a:off x="7576457" y="2907214"/>
            <a:ext cx="4136572" cy="1126462"/>
          </a:xfrm>
          <a:prstGeom prst="rect">
            <a:avLst/>
          </a:prstGeom>
        </p:spPr>
        <p:txBody>
          <a:bodyPr wrap="square">
            <a:spAutoFit/>
          </a:bodyPr>
          <a:lstStyle/>
          <a:p>
            <a:pPr>
              <a:lnSpc>
                <a:spcPct val="120000"/>
              </a:lnSpc>
            </a:pPr>
            <a:r>
              <a:rPr lang="zh-CN" altLang="en-US" sz="1400" b="1" dirty="0">
                <a:solidFill>
                  <a:schemeClr val="accent1"/>
                </a:solidFill>
                <a:cs typeface="+mn-ea"/>
                <a:sym typeface="+mn-lt"/>
              </a:rPr>
              <a:t>明确</a:t>
            </a:r>
            <a:r>
              <a:rPr lang="zh-CN" altLang="en-US" sz="1400" dirty="0">
                <a:solidFill>
                  <a:schemeClr val="tx1">
                    <a:lumMod val="85000"/>
                    <a:lumOff val="15000"/>
                  </a:schemeClr>
                </a:solidFill>
                <a:cs typeface="+mn-ea"/>
                <a:sym typeface="+mn-lt"/>
              </a:rPr>
              <a:t>军队是要准备打仗的，必须聚焦能打仗、打胜仗，创新发展军事战略指导，构建中国特色现代作战体系，全面提高新时代备战打仗能力，有效塑造态势、管控危机、遏制战争、打赢战争</a:t>
            </a:r>
          </a:p>
        </p:txBody>
      </p:sp>
      <p:sp>
        <p:nvSpPr>
          <p:cNvPr id="92" name="矩形 91">
            <a:extLst>
              <a:ext uri="{FF2B5EF4-FFF2-40B4-BE49-F238E27FC236}">
                <a16:creationId xmlns:a16="http://schemas.microsoft.com/office/drawing/2014/main" id="{6C9C186A-7B0E-48A8-BC3E-A4BA0CF06698}"/>
              </a:ext>
            </a:extLst>
          </p:cNvPr>
          <p:cNvSpPr/>
          <p:nvPr/>
        </p:nvSpPr>
        <p:spPr>
          <a:xfrm>
            <a:off x="7898674" y="4448629"/>
            <a:ext cx="3796937" cy="1126462"/>
          </a:xfrm>
          <a:prstGeom prst="rect">
            <a:avLst/>
          </a:prstGeom>
        </p:spPr>
        <p:txBody>
          <a:bodyPr wrap="square">
            <a:spAutoFit/>
          </a:bodyPr>
          <a:lstStyle/>
          <a:p>
            <a:pPr algn="just">
              <a:lnSpc>
                <a:spcPct val="120000"/>
              </a:lnSpc>
            </a:pPr>
            <a:r>
              <a:rPr lang="zh-CN" altLang="en-US" sz="1400" b="1" dirty="0">
                <a:solidFill>
                  <a:schemeClr val="accent1"/>
                </a:solidFill>
                <a:cs typeface="+mn-ea"/>
                <a:sym typeface="+mn-lt"/>
              </a:rPr>
              <a:t>明确</a:t>
            </a:r>
            <a:r>
              <a:rPr lang="zh-CN" altLang="en-US" sz="1400" dirty="0">
                <a:solidFill>
                  <a:schemeClr val="tx1">
                    <a:lumMod val="85000"/>
                    <a:lumOff val="15000"/>
                  </a:schemeClr>
                </a:solidFill>
                <a:cs typeface="+mn-ea"/>
                <a:sym typeface="+mn-lt"/>
              </a:rPr>
              <a:t>作风优良是我军鲜明特色和政治优势，必须加强作风建设、纪律建设，坚定不移正风肃纪、反腐惩恶，大力弘扬我党我军光荣传统和优良作风，永葆人民军队性质、宗旨、本色</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8642" y="2922448"/>
            <a:ext cx="6055682" cy="3529208"/>
          </a:xfrm>
          <a:prstGeom prst="rect">
            <a:avLst/>
          </a:prstGeom>
        </p:spPr>
      </p:pic>
      <p:pic>
        <p:nvPicPr>
          <p:cNvPr id="42" name="图片 41"/>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43" name="直接连接符 42"/>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851302876"/>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anim calcmode="lin" valueType="num">
                                      <p:cBhvr>
                                        <p:cTn id="8" dur="1000" fill="hold"/>
                                        <p:tgtEl>
                                          <p:spTgt spid="83"/>
                                        </p:tgtEl>
                                        <p:attrNameLst>
                                          <p:attrName>ppt_x</p:attrName>
                                        </p:attrNameLst>
                                      </p:cBhvr>
                                      <p:tavLst>
                                        <p:tav tm="0">
                                          <p:val>
                                            <p:strVal val="#ppt_x"/>
                                          </p:val>
                                        </p:tav>
                                        <p:tav tm="100000">
                                          <p:val>
                                            <p:strVal val="#ppt_x"/>
                                          </p:val>
                                        </p:tav>
                                      </p:tavLst>
                                    </p:anim>
                                    <p:anim calcmode="lin" valueType="num">
                                      <p:cBhvr>
                                        <p:cTn id="9" dur="1000" fill="hold"/>
                                        <p:tgtEl>
                                          <p:spTgt spid="8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1000"/>
                                        <p:tgtEl>
                                          <p:spTgt spid="84"/>
                                        </p:tgtEl>
                                      </p:cBhvr>
                                    </p:animEffect>
                                    <p:anim calcmode="lin" valueType="num">
                                      <p:cBhvr>
                                        <p:cTn id="13" dur="1000" fill="hold"/>
                                        <p:tgtEl>
                                          <p:spTgt spid="84"/>
                                        </p:tgtEl>
                                        <p:attrNameLst>
                                          <p:attrName>ppt_x</p:attrName>
                                        </p:attrNameLst>
                                      </p:cBhvr>
                                      <p:tavLst>
                                        <p:tav tm="0">
                                          <p:val>
                                            <p:strVal val="#ppt_x"/>
                                          </p:val>
                                        </p:tav>
                                        <p:tav tm="100000">
                                          <p:val>
                                            <p:strVal val="#ppt_x"/>
                                          </p:val>
                                        </p:tav>
                                      </p:tavLst>
                                    </p:anim>
                                    <p:anim calcmode="lin" valueType="num">
                                      <p:cBhvr>
                                        <p:cTn id="14" dur="1000" fill="hold"/>
                                        <p:tgtEl>
                                          <p:spTgt spid="8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1000"/>
                                        <p:tgtEl>
                                          <p:spTgt spid="85"/>
                                        </p:tgtEl>
                                      </p:cBhvr>
                                    </p:animEffect>
                                    <p:anim calcmode="lin" valueType="num">
                                      <p:cBhvr>
                                        <p:cTn id="18" dur="1000" fill="hold"/>
                                        <p:tgtEl>
                                          <p:spTgt spid="85"/>
                                        </p:tgtEl>
                                        <p:attrNameLst>
                                          <p:attrName>ppt_x</p:attrName>
                                        </p:attrNameLst>
                                      </p:cBhvr>
                                      <p:tavLst>
                                        <p:tav tm="0">
                                          <p:val>
                                            <p:strVal val="#ppt_x"/>
                                          </p:val>
                                        </p:tav>
                                        <p:tav tm="100000">
                                          <p:val>
                                            <p:strVal val="#ppt_x"/>
                                          </p:val>
                                        </p:tav>
                                      </p:tavLst>
                                    </p:anim>
                                    <p:anim calcmode="lin" valueType="num">
                                      <p:cBhvr>
                                        <p:cTn id="19" dur="1000" fill="hold"/>
                                        <p:tgtEl>
                                          <p:spTgt spid="8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1000"/>
                                        <p:tgtEl>
                                          <p:spTgt spid="86"/>
                                        </p:tgtEl>
                                      </p:cBhvr>
                                    </p:animEffect>
                                    <p:anim calcmode="lin" valueType="num">
                                      <p:cBhvr>
                                        <p:cTn id="23" dur="1000" fill="hold"/>
                                        <p:tgtEl>
                                          <p:spTgt spid="86"/>
                                        </p:tgtEl>
                                        <p:attrNameLst>
                                          <p:attrName>ppt_x</p:attrName>
                                        </p:attrNameLst>
                                      </p:cBhvr>
                                      <p:tavLst>
                                        <p:tav tm="0">
                                          <p:val>
                                            <p:strVal val="#ppt_x"/>
                                          </p:val>
                                        </p:tav>
                                        <p:tav tm="100000">
                                          <p:val>
                                            <p:strVal val="#ppt_x"/>
                                          </p:val>
                                        </p:tav>
                                      </p:tavLst>
                                    </p:anim>
                                    <p:anim calcmode="lin" valueType="num">
                                      <p:cBhvr>
                                        <p:cTn id="24" dur="1000" fill="hold"/>
                                        <p:tgtEl>
                                          <p:spTgt spid="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1000"/>
                                        <p:tgtEl>
                                          <p:spTgt spid="87"/>
                                        </p:tgtEl>
                                      </p:cBhvr>
                                    </p:animEffect>
                                    <p:anim calcmode="lin" valueType="num">
                                      <p:cBhvr>
                                        <p:cTn id="28" dur="1000" fill="hold"/>
                                        <p:tgtEl>
                                          <p:spTgt spid="87"/>
                                        </p:tgtEl>
                                        <p:attrNameLst>
                                          <p:attrName>ppt_x</p:attrName>
                                        </p:attrNameLst>
                                      </p:cBhvr>
                                      <p:tavLst>
                                        <p:tav tm="0">
                                          <p:val>
                                            <p:strVal val="#ppt_x"/>
                                          </p:val>
                                        </p:tav>
                                        <p:tav tm="100000">
                                          <p:val>
                                            <p:strVal val="#ppt_x"/>
                                          </p:val>
                                        </p:tav>
                                      </p:tavLst>
                                    </p:anim>
                                    <p:anim calcmode="lin" valueType="num">
                                      <p:cBhvr>
                                        <p:cTn id="29" dur="1000" fill="hold"/>
                                        <p:tgtEl>
                                          <p:spTgt spid="87"/>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fade">
                                      <p:cBhvr>
                                        <p:cTn id="33" dur="1000"/>
                                        <p:tgtEl>
                                          <p:spTgt spid="88"/>
                                        </p:tgtEl>
                                      </p:cBhvr>
                                    </p:animEffect>
                                    <p:anim calcmode="lin" valueType="num">
                                      <p:cBhvr>
                                        <p:cTn id="34" dur="1000" fill="hold"/>
                                        <p:tgtEl>
                                          <p:spTgt spid="88"/>
                                        </p:tgtEl>
                                        <p:attrNameLst>
                                          <p:attrName>ppt_x</p:attrName>
                                        </p:attrNameLst>
                                      </p:cBhvr>
                                      <p:tavLst>
                                        <p:tav tm="0">
                                          <p:val>
                                            <p:strVal val="#ppt_x"/>
                                          </p:val>
                                        </p:tav>
                                        <p:tav tm="100000">
                                          <p:val>
                                            <p:strVal val="#ppt_x"/>
                                          </p:val>
                                        </p:tav>
                                      </p:tavLst>
                                    </p:anim>
                                    <p:anim calcmode="lin" valueType="num">
                                      <p:cBhvr>
                                        <p:cTn id="35" dur="1000" fill="hold"/>
                                        <p:tgtEl>
                                          <p:spTgt spid="8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50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80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1000"/>
                                        <p:tgtEl>
                                          <p:spTgt spid="90"/>
                                        </p:tgtEl>
                                      </p:cBhvr>
                                    </p:animEffect>
                                    <p:anim calcmode="lin" valueType="num">
                                      <p:cBhvr>
                                        <p:cTn id="44" dur="1000" fill="hold"/>
                                        <p:tgtEl>
                                          <p:spTgt spid="90"/>
                                        </p:tgtEl>
                                        <p:attrNameLst>
                                          <p:attrName>ppt_x</p:attrName>
                                        </p:attrNameLst>
                                      </p:cBhvr>
                                      <p:tavLst>
                                        <p:tav tm="0">
                                          <p:val>
                                            <p:strVal val="#ppt_x"/>
                                          </p:val>
                                        </p:tav>
                                        <p:tav tm="100000">
                                          <p:val>
                                            <p:strVal val="#ppt_x"/>
                                          </p:val>
                                        </p:tav>
                                      </p:tavLst>
                                    </p:anim>
                                    <p:anim calcmode="lin" valueType="num">
                                      <p:cBhvr>
                                        <p:cTn id="45" dur="1000" fill="hold"/>
                                        <p:tgtEl>
                                          <p:spTgt spid="9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100"/>
                                  </p:stCondLst>
                                  <p:childTnLst>
                                    <p:set>
                                      <p:cBhvr>
                                        <p:cTn id="47" dur="1" fill="hold">
                                          <p:stCondLst>
                                            <p:cond delay="0"/>
                                          </p:stCondLst>
                                        </p:cTn>
                                        <p:tgtEl>
                                          <p:spTgt spid="91"/>
                                        </p:tgtEl>
                                        <p:attrNameLst>
                                          <p:attrName>style.visibility</p:attrName>
                                        </p:attrNameLst>
                                      </p:cBhvr>
                                      <p:to>
                                        <p:strVal val="visible"/>
                                      </p:to>
                                    </p:set>
                                    <p:animEffect transition="in" filter="fade">
                                      <p:cBhvr>
                                        <p:cTn id="48" dur="1000"/>
                                        <p:tgtEl>
                                          <p:spTgt spid="91"/>
                                        </p:tgtEl>
                                      </p:cBhvr>
                                    </p:animEffect>
                                    <p:anim calcmode="lin" valueType="num">
                                      <p:cBhvr>
                                        <p:cTn id="49" dur="1000" fill="hold"/>
                                        <p:tgtEl>
                                          <p:spTgt spid="91"/>
                                        </p:tgtEl>
                                        <p:attrNameLst>
                                          <p:attrName>ppt_x</p:attrName>
                                        </p:attrNameLst>
                                      </p:cBhvr>
                                      <p:tavLst>
                                        <p:tav tm="0">
                                          <p:val>
                                            <p:strVal val="#ppt_x"/>
                                          </p:val>
                                        </p:tav>
                                        <p:tav tm="100000">
                                          <p:val>
                                            <p:strVal val="#ppt_x"/>
                                          </p:val>
                                        </p:tav>
                                      </p:tavLst>
                                    </p:anim>
                                    <p:anim calcmode="lin" valueType="num">
                                      <p:cBhvr>
                                        <p:cTn id="50" dur="1000" fill="hold"/>
                                        <p:tgtEl>
                                          <p:spTgt spid="9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50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1000"/>
                                        <p:tgtEl>
                                          <p:spTgt spid="92"/>
                                        </p:tgtEl>
                                      </p:cBhvr>
                                    </p:animEffect>
                                    <p:anim calcmode="lin" valueType="num">
                                      <p:cBhvr>
                                        <p:cTn id="54" dur="1000" fill="hold"/>
                                        <p:tgtEl>
                                          <p:spTgt spid="92"/>
                                        </p:tgtEl>
                                        <p:attrNameLst>
                                          <p:attrName>ppt_x</p:attrName>
                                        </p:attrNameLst>
                                      </p:cBhvr>
                                      <p:tavLst>
                                        <p:tav tm="0">
                                          <p:val>
                                            <p:strVal val="#ppt_x"/>
                                          </p:val>
                                        </p:tav>
                                        <p:tav tm="100000">
                                          <p:val>
                                            <p:strVal val="#ppt_x"/>
                                          </p:val>
                                        </p:tav>
                                      </p:tavLst>
                                    </p:anim>
                                    <p:anim calcmode="lin" valueType="num">
                                      <p:cBhvr>
                                        <p:cTn id="55" dur="1000" fill="hold"/>
                                        <p:tgtEl>
                                          <p:spTgt spid="92"/>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89" grpId="0"/>
      <p:bldP spid="90" grpId="0"/>
      <p:bldP spid="91" grpId="0"/>
      <p:bldP spid="92"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139" name="Group 90">
            <a:extLst>
              <a:ext uri="{FF2B5EF4-FFF2-40B4-BE49-F238E27FC236}">
                <a16:creationId xmlns:a16="http://schemas.microsoft.com/office/drawing/2014/main" id="{31AE568C-C392-416C-8888-F3A432C6C6AF}"/>
              </a:ext>
            </a:extLst>
          </p:cNvPr>
          <p:cNvGrpSpPr/>
          <p:nvPr/>
        </p:nvGrpSpPr>
        <p:grpSpPr>
          <a:xfrm>
            <a:off x="2955377" y="2765874"/>
            <a:ext cx="1309156" cy="959343"/>
            <a:chOff x="4931737" y="3548664"/>
            <a:chExt cx="1886158" cy="913306"/>
          </a:xfrm>
        </p:grpSpPr>
        <p:cxnSp>
          <p:nvCxnSpPr>
            <p:cNvPr id="140" name="Straight Connector 54">
              <a:extLst>
                <a:ext uri="{FF2B5EF4-FFF2-40B4-BE49-F238E27FC236}">
                  <a16:creationId xmlns:a16="http://schemas.microsoft.com/office/drawing/2014/main" id="{784DEFEA-42C0-43AF-A682-1C1933355490}"/>
                </a:ext>
              </a:extLst>
            </p:cNvPr>
            <p:cNvCxnSpPr/>
            <p:nvPr/>
          </p:nvCxnSpPr>
          <p:spPr>
            <a:xfrm flipV="1">
              <a:off x="4931737" y="3548664"/>
              <a:ext cx="990158" cy="913306"/>
            </a:xfrm>
            <a:prstGeom prst="line">
              <a:avLst/>
            </a:prstGeom>
            <a:ln>
              <a:solidFill>
                <a:schemeClr val="bg1">
                  <a:lumMod val="8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1" name="Straight Connector 62">
              <a:extLst>
                <a:ext uri="{FF2B5EF4-FFF2-40B4-BE49-F238E27FC236}">
                  <a16:creationId xmlns:a16="http://schemas.microsoft.com/office/drawing/2014/main" id="{88539388-C494-470E-88FD-0DD569244BCF}"/>
                </a:ext>
              </a:extLst>
            </p:cNvPr>
            <p:cNvCxnSpPr/>
            <p:nvPr/>
          </p:nvCxnSpPr>
          <p:spPr>
            <a:xfrm>
              <a:off x="5921895" y="3548664"/>
              <a:ext cx="89600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42" name="Group 89">
            <a:extLst>
              <a:ext uri="{FF2B5EF4-FFF2-40B4-BE49-F238E27FC236}">
                <a16:creationId xmlns:a16="http://schemas.microsoft.com/office/drawing/2014/main" id="{9C352C92-59A7-46CA-B803-8854D480BBD4}"/>
              </a:ext>
            </a:extLst>
          </p:cNvPr>
          <p:cNvGrpSpPr/>
          <p:nvPr/>
        </p:nvGrpSpPr>
        <p:grpSpPr>
          <a:xfrm>
            <a:off x="2955068" y="1700905"/>
            <a:ext cx="1308106" cy="1912062"/>
            <a:chOff x="4931737" y="2429657"/>
            <a:chExt cx="1884646" cy="1631512"/>
          </a:xfrm>
        </p:grpSpPr>
        <p:cxnSp>
          <p:nvCxnSpPr>
            <p:cNvPr id="143" name="Straight Connector 4">
              <a:extLst>
                <a:ext uri="{FF2B5EF4-FFF2-40B4-BE49-F238E27FC236}">
                  <a16:creationId xmlns:a16="http://schemas.microsoft.com/office/drawing/2014/main" id="{41A22AD0-B0EE-4BEE-A54C-52B791C2CB20}"/>
                </a:ext>
              </a:extLst>
            </p:cNvPr>
            <p:cNvCxnSpPr/>
            <p:nvPr/>
          </p:nvCxnSpPr>
          <p:spPr>
            <a:xfrm flipV="1">
              <a:off x="4931737" y="2429657"/>
              <a:ext cx="739076" cy="1631512"/>
            </a:xfrm>
            <a:prstGeom prst="line">
              <a:avLst/>
            </a:prstGeom>
            <a:ln>
              <a:solidFill>
                <a:schemeClr val="bg1">
                  <a:lumMod val="8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4" name="Straight Connector 6">
              <a:extLst>
                <a:ext uri="{FF2B5EF4-FFF2-40B4-BE49-F238E27FC236}">
                  <a16:creationId xmlns:a16="http://schemas.microsoft.com/office/drawing/2014/main" id="{A2658565-5257-4617-9D81-63D71B1A6131}"/>
                </a:ext>
              </a:extLst>
            </p:cNvPr>
            <p:cNvCxnSpPr/>
            <p:nvPr/>
          </p:nvCxnSpPr>
          <p:spPr>
            <a:xfrm>
              <a:off x="5670813" y="2429657"/>
              <a:ext cx="114557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cxnSp>
        <p:nvCxnSpPr>
          <p:cNvPr id="145" name="Straight Connector 78">
            <a:extLst>
              <a:ext uri="{FF2B5EF4-FFF2-40B4-BE49-F238E27FC236}">
                <a16:creationId xmlns:a16="http://schemas.microsoft.com/office/drawing/2014/main" id="{AD120FC0-3075-4686-A7B9-AABC84F329D9}"/>
              </a:ext>
            </a:extLst>
          </p:cNvPr>
          <p:cNvCxnSpPr>
            <a:cxnSpLocks/>
          </p:cNvCxnSpPr>
          <p:nvPr/>
        </p:nvCxnSpPr>
        <p:spPr>
          <a:xfrm>
            <a:off x="2955067" y="3824804"/>
            <a:ext cx="1308106" cy="0"/>
          </a:xfrm>
          <a:prstGeom prst="line">
            <a:avLst/>
          </a:prstGeom>
          <a:ln>
            <a:solidFill>
              <a:schemeClr val="bg1">
                <a:lumMod val="8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Group 91">
            <a:extLst>
              <a:ext uri="{FF2B5EF4-FFF2-40B4-BE49-F238E27FC236}">
                <a16:creationId xmlns:a16="http://schemas.microsoft.com/office/drawing/2014/main" id="{0720E37D-A8F8-4F29-9938-1400D744B43B}"/>
              </a:ext>
            </a:extLst>
          </p:cNvPr>
          <p:cNvGrpSpPr/>
          <p:nvPr/>
        </p:nvGrpSpPr>
        <p:grpSpPr>
          <a:xfrm>
            <a:off x="2955377" y="3995518"/>
            <a:ext cx="1309156" cy="959343"/>
            <a:chOff x="4931737" y="5106494"/>
            <a:chExt cx="1886158" cy="913306"/>
          </a:xfrm>
        </p:grpSpPr>
        <p:cxnSp>
          <p:nvCxnSpPr>
            <p:cNvPr id="147" name="Straight Connector 181">
              <a:extLst>
                <a:ext uri="{FF2B5EF4-FFF2-40B4-BE49-F238E27FC236}">
                  <a16:creationId xmlns:a16="http://schemas.microsoft.com/office/drawing/2014/main" id="{4F84D622-B497-4115-B30B-B27476DFE483}"/>
                </a:ext>
              </a:extLst>
            </p:cNvPr>
            <p:cNvCxnSpPr/>
            <p:nvPr/>
          </p:nvCxnSpPr>
          <p:spPr>
            <a:xfrm>
              <a:off x="4931737" y="5106494"/>
              <a:ext cx="990158" cy="913306"/>
            </a:xfrm>
            <a:prstGeom prst="line">
              <a:avLst/>
            </a:prstGeom>
            <a:ln>
              <a:solidFill>
                <a:schemeClr val="bg1">
                  <a:lumMod val="8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8" name="Straight Connector 191">
              <a:extLst>
                <a:ext uri="{FF2B5EF4-FFF2-40B4-BE49-F238E27FC236}">
                  <a16:creationId xmlns:a16="http://schemas.microsoft.com/office/drawing/2014/main" id="{CAFF58DE-AB3B-422C-B10F-10AE630D10DA}"/>
                </a:ext>
              </a:extLst>
            </p:cNvPr>
            <p:cNvCxnSpPr/>
            <p:nvPr/>
          </p:nvCxnSpPr>
          <p:spPr>
            <a:xfrm flipV="1">
              <a:off x="5921895" y="6019800"/>
              <a:ext cx="89600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49" name="Group 91">
            <a:extLst>
              <a:ext uri="{FF2B5EF4-FFF2-40B4-BE49-F238E27FC236}">
                <a16:creationId xmlns:a16="http://schemas.microsoft.com/office/drawing/2014/main" id="{A0B350F9-1EAC-4E25-A1CF-7148790D3F55}"/>
              </a:ext>
            </a:extLst>
          </p:cNvPr>
          <p:cNvGrpSpPr/>
          <p:nvPr/>
        </p:nvGrpSpPr>
        <p:grpSpPr>
          <a:xfrm>
            <a:off x="2971800" y="4162425"/>
            <a:ext cx="1292733" cy="1714500"/>
            <a:chOff x="4955398" y="4387575"/>
            <a:chExt cx="1862497" cy="1632225"/>
          </a:xfrm>
        </p:grpSpPr>
        <p:cxnSp>
          <p:nvCxnSpPr>
            <p:cNvPr id="150" name="Straight Connector 181">
              <a:extLst>
                <a:ext uri="{FF2B5EF4-FFF2-40B4-BE49-F238E27FC236}">
                  <a16:creationId xmlns:a16="http://schemas.microsoft.com/office/drawing/2014/main" id="{A697D981-6D3B-4C2E-9AD2-BEBDD19FDDB1}"/>
                </a:ext>
              </a:extLst>
            </p:cNvPr>
            <p:cNvCxnSpPr>
              <a:cxnSpLocks/>
            </p:cNvCxnSpPr>
            <p:nvPr/>
          </p:nvCxnSpPr>
          <p:spPr>
            <a:xfrm>
              <a:off x="4955398" y="4387575"/>
              <a:ext cx="966497" cy="1632225"/>
            </a:xfrm>
            <a:prstGeom prst="line">
              <a:avLst/>
            </a:prstGeom>
            <a:ln>
              <a:solidFill>
                <a:schemeClr val="bg1">
                  <a:lumMod val="8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51" name="Straight Connector 191">
              <a:extLst>
                <a:ext uri="{FF2B5EF4-FFF2-40B4-BE49-F238E27FC236}">
                  <a16:creationId xmlns:a16="http://schemas.microsoft.com/office/drawing/2014/main" id="{9F4DEB2D-C620-41D2-A142-7EC7FD2531B9}"/>
                </a:ext>
              </a:extLst>
            </p:cNvPr>
            <p:cNvCxnSpPr/>
            <p:nvPr/>
          </p:nvCxnSpPr>
          <p:spPr>
            <a:xfrm flipV="1">
              <a:off x="5921895" y="6019800"/>
              <a:ext cx="89600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52" name="Oval 88">
            <a:extLst>
              <a:ext uri="{FF2B5EF4-FFF2-40B4-BE49-F238E27FC236}">
                <a16:creationId xmlns:a16="http://schemas.microsoft.com/office/drawing/2014/main" id="{F0BBF3A2-9E5C-45CB-AF2E-E4FE749DB9BD}"/>
              </a:ext>
            </a:extLst>
          </p:cNvPr>
          <p:cNvSpPr/>
          <p:nvPr/>
        </p:nvSpPr>
        <p:spPr>
          <a:xfrm>
            <a:off x="4475271" y="1347642"/>
            <a:ext cx="705852" cy="705852"/>
          </a:xfrm>
          <a:prstGeom prst="ellipse">
            <a:avLst/>
          </a:prstGeom>
          <a:solidFill>
            <a:schemeClr val="accent6"/>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3" name="AutoShape 87">
            <a:extLst>
              <a:ext uri="{FF2B5EF4-FFF2-40B4-BE49-F238E27FC236}">
                <a16:creationId xmlns:a16="http://schemas.microsoft.com/office/drawing/2014/main" id="{C533D0E6-0D85-4889-B359-6E6142819286}"/>
              </a:ext>
            </a:extLst>
          </p:cNvPr>
          <p:cNvSpPr>
            <a:spLocks noChangeAspect="1"/>
          </p:cNvSpPr>
          <p:nvPr/>
        </p:nvSpPr>
        <p:spPr bwMode="auto">
          <a:xfrm>
            <a:off x="4658993" y="1531321"/>
            <a:ext cx="338408" cy="33849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sp>
        <p:nvSpPr>
          <p:cNvPr id="154" name="矩形 153">
            <a:extLst>
              <a:ext uri="{FF2B5EF4-FFF2-40B4-BE49-F238E27FC236}">
                <a16:creationId xmlns:a16="http://schemas.microsoft.com/office/drawing/2014/main" id="{60D7FC1B-DBB2-4B93-8393-FEA1A0788F37}"/>
              </a:ext>
            </a:extLst>
          </p:cNvPr>
          <p:cNvSpPr/>
          <p:nvPr/>
        </p:nvSpPr>
        <p:spPr>
          <a:xfrm>
            <a:off x="5429249" y="1323886"/>
            <a:ext cx="6067425" cy="932563"/>
          </a:xfrm>
          <a:prstGeom prst="rect">
            <a:avLst/>
          </a:prstGeom>
          <a:solidFill>
            <a:schemeClr val="bg1"/>
          </a:solidFill>
        </p:spPr>
        <p:txBody>
          <a:bodyPr wrap="square">
            <a:spAutoFit/>
          </a:bodyPr>
          <a:lstStyle/>
          <a:p>
            <a:pPr>
              <a:lnSpc>
                <a:spcPct val="130000"/>
              </a:lnSpc>
            </a:pPr>
            <a:r>
              <a:rPr lang="zh-CN" altLang="en-US" sz="1400" dirty="0">
                <a:solidFill>
                  <a:srgbClr val="222222"/>
                </a:solidFill>
                <a:cs typeface="+mn-ea"/>
                <a:sym typeface="+mn-lt"/>
              </a:rPr>
              <a:t>明确推进强军事业必须坚持政治建军、改革强军、科技兴军、依法治军，更加注重聚焦实战、更加注重创新驱动、更加注重体系建设、更加注重集约高效、更加注重军民融合，全面提高革命化现代化正规化水平</a:t>
            </a:r>
            <a:endParaRPr lang="zh-CN" altLang="en-US" sz="1400" dirty="0">
              <a:cs typeface="+mn-ea"/>
              <a:sym typeface="+mn-lt"/>
            </a:endParaRPr>
          </a:p>
        </p:txBody>
      </p:sp>
      <p:sp>
        <p:nvSpPr>
          <p:cNvPr id="155" name="Oval 192">
            <a:extLst>
              <a:ext uri="{FF2B5EF4-FFF2-40B4-BE49-F238E27FC236}">
                <a16:creationId xmlns:a16="http://schemas.microsoft.com/office/drawing/2014/main" id="{6C530026-A291-4580-A398-F989426E7D69}"/>
              </a:ext>
            </a:extLst>
          </p:cNvPr>
          <p:cNvSpPr/>
          <p:nvPr/>
        </p:nvSpPr>
        <p:spPr>
          <a:xfrm>
            <a:off x="4475271" y="2390710"/>
            <a:ext cx="705852" cy="705852"/>
          </a:xfrm>
          <a:prstGeom prst="ellipse">
            <a:avLst/>
          </a:prstGeom>
          <a:solidFill>
            <a:schemeClr val="accent3"/>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6" name="AutoShape 29">
            <a:extLst>
              <a:ext uri="{FF2B5EF4-FFF2-40B4-BE49-F238E27FC236}">
                <a16:creationId xmlns:a16="http://schemas.microsoft.com/office/drawing/2014/main" id="{1938FBAF-7144-4EA0-830A-4DE49FEC9849}"/>
              </a:ext>
            </a:extLst>
          </p:cNvPr>
          <p:cNvSpPr>
            <a:spLocks noChangeAspect="1"/>
          </p:cNvSpPr>
          <p:nvPr/>
        </p:nvSpPr>
        <p:spPr bwMode="auto">
          <a:xfrm>
            <a:off x="4672409" y="2587807"/>
            <a:ext cx="311577" cy="3116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sp>
        <p:nvSpPr>
          <p:cNvPr id="157" name="矩形 156">
            <a:extLst>
              <a:ext uri="{FF2B5EF4-FFF2-40B4-BE49-F238E27FC236}">
                <a16:creationId xmlns:a16="http://schemas.microsoft.com/office/drawing/2014/main" id="{73C97541-4D68-4C9C-BB1F-D24C9CCCFCF7}"/>
              </a:ext>
            </a:extLst>
          </p:cNvPr>
          <p:cNvSpPr/>
          <p:nvPr/>
        </p:nvSpPr>
        <p:spPr>
          <a:xfrm>
            <a:off x="5438775" y="2395835"/>
            <a:ext cx="6086475" cy="625171"/>
          </a:xfrm>
          <a:prstGeom prst="rect">
            <a:avLst/>
          </a:prstGeom>
          <a:solidFill>
            <a:schemeClr val="bg1"/>
          </a:solidFill>
        </p:spPr>
        <p:txBody>
          <a:bodyPr wrap="square">
            <a:spAutoFit/>
          </a:bodyPr>
          <a:lstStyle/>
          <a:p>
            <a:pPr>
              <a:lnSpc>
                <a:spcPct val="130000"/>
              </a:lnSpc>
            </a:pPr>
            <a:r>
              <a:rPr lang="zh-CN" altLang="en-US" sz="1400" dirty="0">
                <a:solidFill>
                  <a:srgbClr val="222222"/>
                </a:solidFill>
                <a:cs typeface="+mn-ea"/>
                <a:sym typeface="+mn-lt"/>
              </a:rPr>
              <a:t>明确改革是强军的必由之路，必须推进军队组织形态现代化，构建中国特色现代军事力量体系，完善中国特色社会主义军事制度</a:t>
            </a:r>
          </a:p>
        </p:txBody>
      </p:sp>
      <p:sp>
        <p:nvSpPr>
          <p:cNvPr id="158" name="Oval 195">
            <a:extLst>
              <a:ext uri="{FF2B5EF4-FFF2-40B4-BE49-F238E27FC236}">
                <a16:creationId xmlns:a16="http://schemas.microsoft.com/office/drawing/2014/main" id="{1C784E59-21B1-444A-97B7-61765EB6EB18}"/>
              </a:ext>
            </a:extLst>
          </p:cNvPr>
          <p:cNvSpPr/>
          <p:nvPr/>
        </p:nvSpPr>
        <p:spPr>
          <a:xfrm>
            <a:off x="4475271" y="3424253"/>
            <a:ext cx="705852" cy="705852"/>
          </a:xfrm>
          <a:prstGeom prst="ellipse">
            <a:avLst/>
          </a:prstGeom>
          <a:solidFill>
            <a:schemeClr val="accent6"/>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9" name="AutoShape 115">
            <a:extLst>
              <a:ext uri="{FF2B5EF4-FFF2-40B4-BE49-F238E27FC236}">
                <a16:creationId xmlns:a16="http://schemas.microsoft.com/office/drawing/2014/main" id="{CC591800-3B33-400E-B9E1-E730C802352E}"/>
              </a:ext>
            </a:extLst>
          </p:cNvPr>
          <p:cNvSpPr>
            <a:spLocks noChangeAspect="1"/>
          </p:cNvSpPr>
          <p:nvPr/>
        </p:nvSpPr>
        <p:spPr bwMode="auto">
          <a:xfrm>
            <a:off x="4636173" y="3587303"/>
            <a:ext cx="384048" cy="379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50789" tIns="50789" rIns="50789" bIns="50789" anchor="ctr"/>
          <a:lstStyle/>
          <a:p>
            <a:pPr defTabSz="456565">
              <a:defRPr/>
            </a:pPr>
            <a:endParaRPr lang="es-ES" sz="3600" dirty="0">
              <a:solidFill>
                <a:srgbClr val="44CEB9"/>
              </a:solidFill>
              <a:effectLst>
                <a:outerShdw blurRad="38100" dist="38100" dir="2700000" algn="tl">
                  <a:srgbClr val="000000"/>
                </a:outerShdw>
              </a:effectLst>
              <a:cs typeface="+mn-ea"/>
              <a:sym typeface="+mn-lt"/>
            </a:endParaRPr>
          </a:p>
        </p:txBody>
      </p:sp>
      <p:sp>
        <p:nvSpPr>
          <p:cNvPr id="160" name="矩形 159">
            <a:extLst>
              <a:ext uri="{FF2B5EF4-FFF2-40B4-BE49-F238E27FC236}">
                <a16:creationId xmlns:a16="http://schemas.microsoft.com/office/drawing/2014/main" id="{3584FD76-69C8-47C8-99D7-C7D1F4C6A082}"/>
              </a:ext>
            </a:extLst>
          </p:cNvPr>
          <p:cNvSpPr/>
          <p:nvPr/>
        </p:nvSpPr>
        <p:spPr>
          <a:xfrm>
            <a:off x="5476874" y="3434060"/>
            <a:ext cx="6143625" cy="625171"/>
          </a:xfrm>
          <a:prstGeom prst="rect">
            <a:avLst/>
          </a:prstGeom>
          <a:solidFill>
            <a:schemeClr val="bg1"/>
          </a:solidFill>
        </p:spPr>
        <p:txBody>
          <a:bodyPr wrap="square">
            <a:spAutoFit/>
          </a:bodyPr>
          <a:lstStyle/>
          <a:p>
            <a:pPr>
              <a:lnSpc>
                <a:spcPct val="130000"/>
              </a:lnSpc>
            </a:pPr>
            <a:r>
              <a:rPr lang="zh-CN" altLang="en-US" sz="1400" dirty="0">
                <a:solidFill>
                  <a:srgbClr val="222222"/>
                </a:solidFill>
                <a:cs typeface="+mn-ea"/>
                <a:sym typeface="+mn-lt"/>
              </a:rPr>
              <a:t>明确创新是引领发展的第一动力，必须坚持向科技创新要战斗力，统筹推进军事理论、技术、组织、管理、文化等各方面创新，建设创新型人民军队</a:t>
            </a:r>
          </a:p>
        </p:txBody>
      </p:sp>
      <p:sp>
        <p:nvSpPr>
          <p:cNvPr id="161" name="Oval 194">
            <a:extLst>
              <a:ext uri="{FF2B5EF4-FFF2-40B4-BE49-F238E27FC236}">
                <a16:creationId xmlns:a16="http://schemas.microsoft.com/office/drawing/2014/main" id="{31D4DA65-B245-4EC0-A2C8-DC35FCB1FAA9}"/>
              </a:ext>
            </a:extLst>
          </p:cNvPr>
          <p:cNvSpPr/>
          <p:nvPr/>
        </p:nvSpPr>
        <p:spPr>
          <a:xfrm>
            <a:off x="4475271" y="4486372"/>
            <a:ext cx="705852" cy="705852"/>
          </a:xfrm>
          <a:prstGeom prst="ellipse">
            <a:avLst/>
          </a:pr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2" name="AutoShape 125">
            <a:extLst>
              <a:ext uri="{FF2B5EF4-FFF2-40B4-BE49-F238E27FC236}">
                <a16:creationId xmlns:a16="http://schemas.microsoft.com/office/drawing/2014/main" id="{90A4DA35-3666-458C-848D-AB2066936050}"/>
              </a:ext>
            </a:extLst>
          </p:cNvPr>
          <p:cNvSpPr>
            <a:spLocks noChangeAspect="1"/>
          </p:cNvSpPr>
          <p:nvPr/>
        </p:nvSpPr>
        <p:spPr bwMode="auto">
          <a:xfrm>
            <a:off x="4641294" y="4653094"/>
            <a:ext cx="373807" cy="372409"/>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sp>
        <p:nvSpPr>
          <p:cNvPr id="163" name="矩形 162">
            <a:extLst>
              <a:ext uri="{FF2B5EF4-FFF2-40B4-BE49-F238E27FC236}">
                <a16:creationId xmlns:a16="http://schemas.microsoft.com/office/drawing/2014/main" id="{4942BBFA-8218-40B8-A7E7-359930A57F3E}"/>
              </a:ext>
            </a:extLst>
          </p:cNvPr>
          <p:cNvSpPr/>
          <p:nvPr/>
        </p:nvSpPr>
        <p:spPr>
          <a:xfrm>
            <a:off x="5495925" y="4410760"/>
            <a:ext cx="6096000" cy="625171"/>
          </a:xfrm>
          <a:prstGeom prst="rect">
            <a:avLst/>
          </a:prstGeom>
          <a:solidFill>
            <a:schemeClr val="bg1"/>
          </a:solidFill>
        </p:spPr>
        <p:txBody>
          <a:bodyPr wrap="square">
            <a:spAutoFit/>
          </a:bodyPr>
          <a:lstStyle/>
          <a:p>
            <a:pPr>
              <a:lnSpc>
                <a:spcPct val="130000"/>
              </a:lnSpc>
            </a:pPr>
            <a:r>
              <a:rPr lang="zh-CN" altLang="en-US" sz="1400" dirty="0">
                <a:solidFill>
                  <a:srgbClr val="222222"/>
                </a:solidFill>
                <a:cs typeface="+mn-ea"/>
                <a:sym typeface="+mn-lt"/>
              </a:rPr>
              <a:t>明确现代化军队必须构建中国特色军事法治体系，推动治军方式根本性转变，提高国防和军队建设法治化水平</a:t>
            </a:r>
          </a:p>
        </p:txBody>
      </p:sp>
      <p:sp>
        <p:nvSpPr>
          <p:cNvPr id="164" name="Oval 194">
            <a:extLst>
              <a:ext uri="{FF2B5EF4-FFF2-40B4-BE49-F238E27FC236}">
                <a16:creationId xmlns:a16="http://schemas.microsoft.com/office/drawing/2014/main" id="{9EBADF6E-F58E-49D0-BB27-DA6E67FE3B5C}"/>
              </a:ext>
            </a:extLst>
          </p:cNvPr>
          <p:cNvSpPr/>
          <p:nvPr/>
        </p:nvSpPr>
        <p:spPr>
          <a:xfrm>
            <a:off x="4475271" y="5505547"/>
            <a:ext cx="705852" cy="705852"/>
          </a:xfrm>
          <a:prstGeom prst="ellipse">
            <a:avLst/>
          </a:prstGeom>
          <a:solidFill>
            <a:schemeClr val="accent6"/>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5" name="AutoShape 125">
            <a:extLst>
              <a:ext uri="{FF2B5EF4-FFF2-40B4-BE49-F238E27FC236}">
                <a16:creationId xmlns:a16="http://schemas.microsoft.com/office/drawing/2014/main" id="{0BF94C6D-F1EF-4F19-9E6C-24CF16C09347}"/>
              </a:ext>
            </a:extLst>
          </p:cNvPr>
          <p:cNvSpPr>
            <a:spLocks noChangeAspect="1"/>
          </p:cNvSpPr>
          <p:nvPr/>
        </p:nvSpPr>
        <p:spPr bwMode="auto">
          <a:xfrm>
            <a:off x="4641294" y="5672269"/>
            <a:ext cx="373807" cy="372409"/>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sp>
        <p:nvSpPr>
          <p:cNvPr id="166" name="矩形 165">
            <a:extLst>
              <a:ext uri="{FF2B5EF4-FFF2-40B4-BE49-F238E27FC236}">
                <a16:creationId xmlns:a16="http://schemas.microsoft.com/office/drawing/2014/main" id="{EFAECC8F-500C-4E5A-A51F-CBD6C983A232}"/>
              </a:ext>
            </a:extLst>
          </p:cNvPr>
          <p:cNvSpPr/>
          <p:nvPr/>
        </p:nvSpPr>
        <p:spPr>
          <a:xfrm>
            <a:off x="5505450" y="5410111"/>
            <a:ext cx="6096000" cy="932563"/>
          </a:xfrm>
          <a:prstGeom prst="rect">
            <a:avLst/>
          </a:prstGeom>
          <a:solidFill>
            <a:schemeClr val="bg1"/>
          </a:solidFill>
        </p:spPr>
        <p:txBody>
          <a:bodyPr wrap="square">
            <a:spAutoFit/>
          </a:bodyPr>
          <a:lstStyle/>
          <a:p>
            <a:pPr>
              <a:lnSpc>
                <a:spcPct val="130000"/>
              </a:lnSpc>
            </a:pPr>
            <a:r>
              <a:rPr lang="zh-CN" altLang="en-US" sz="1400" dirty="0">
                <a:solidFill>
                  <a:srgbClr val="222222"/>
                </a:solidFill>
                <a:cs typeface="+mn-ea"/>
                <a:sym typeface="+mn-lt"/>
              </a:rPr>
              <a:t>明确军民融合发展是兴国之举、强军之策，必须坚持发展和安全兼顾、富国和强军统一，形成全要素、多领域、高效益军民融合深度发展格局，构建一体化的国家战略体系和能力</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36" name="直接连接符 35"/>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3" y="2654671"/>
            <a:ext cx="4066484" cy="2179636"/>
          </a:xfrm>
          <a:prstGeom prst="rect">
            <a:avLst/>
          </a:prstGeom>
        </p:spPr>
      </p:pic>
    </p:spTree>
    <p:extLst>
      <p:ext uri="{BB962C8B-B14F-4D97-AF65-F5344CB8AC3E}">
        <p14:creationId xmlns:p14="http://schemas.microsoft.com/office/powerpoint/2010/main" val="3481678202"/>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left)">
                                      <p:cBhvr>
                                        <p:cTn id="7" dur="500"/>
                                        <p:tgtEl>
                                          <p:spTgt spid="1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9"/>
                                        </p:tgtEl>
                                        <p:attrNameLst>
                                          <p:attrName>style.visibility</p:attrName>
                                        </p:attrNameLst>
                                      </p:cBhvr>
                                      <p:to>
                                        <p:strVal val="visible"/>
                                      </p:to>
                                    </p:set>
                                    <p:animEffect transition="in" filter="wipe(left)">
                                      <p:cBhvr>
                                        <p:cTn id="11" dur="500"/>
                                        <p:tgtEl>
                                          <p:spTgt spid="1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5"/>
                                        </p:tgtEl>
                                        <p:attrNameLst>
                                          <p:attrName>style.visibility</p:attrName>
                                        </p:attrNameLst>
                                      </p:cBhvr>
                                      <p:to>
                                        <p:strVal val="visible"/>
                                      </p:to>
                                    </p:set>
                                    <p:animEffect transition="in" filter="wipe(left)">
                                      <p:cBhvr>
                                        <p:cTn id="15" dur="500"/>
                                        <p:tgtEl>
                                          <p:spTgt spid="14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6"/>
                                        </p:tgtEl>
                                        <p:attrNameLst>
                                          <p:attrName>style.visibility</p:attrName>
                                        </p:attrNameLst>
                                      </p:cBhvr>
                                      <p:to>
                                        <p:strVal val="visible"/>
                                      </p:to>
                                    </p:set>
                                    <p:animEffect transition="in" filter="wipe(left)">
                                      <p:cBhvr>
                                        <p:cTn id="19" dur="500"/>
                                        <p:tgtEl>
                                          <p:spTgt spid="14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9"/>
                                        </p:tgtEl>
                                        <p:attrNameLst>
                                          <p:attrName>style.visibility</p:attrName>
                                        </p:attrNameLst>
                                      </p:cBhvr>
                                      <p:to>
                                        <p:strVal val="visible"/>
                                      </p:to>
                                    </p:set>
                                    <p:animEffect transition="in" filter="wipe(left)">
                                      <p:cBhvr>
                                        <p:cTn id="23" dur="500"/>
                                        <p:tgtEl>
                                          <p:spTgt spid="149"/>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52"/>
                                        </p:tgtEl>
                                        <p:attrNameLst>
                                          <p:attrName>style.visibility</p:attrName>
                                        </p:attrNameLst>
                                      </p:cBhvr>
                                      <p:to>
                                        <p:strVal val="visible"/>
                                      </p:to>
                                    </p:set>
                                    <p:anim calcmode="lin" valueType="num">
                                      <p:cBhvr>
                                        <p:cTn id="27" dur="500" fill="hold"/>
                                        <p:tgtEl>
                                          <p:spTgt spid="152"/>
                                        </p:tgtEl>
                                        <p:attrNameLst>
                                          <p:attrName>ppt_w</p:attrName>
                                        </p:attrNameLst>
                                      </p:cBhvr>
                                      <p:tavLst>
                                        <p:tav tm="0">
                                          <p:val>
                                            <p:fltVal val="0"/>
                                          </p:val>
                                        </p:tav>
                                        <p:tav tm="100000">
                                          <p:val>
                                            <p:strVal val="#ppt_w"/>
                                          </p:val>
                                        </p:tav>
                                      </p:tavLst>
                                    </p:anim>
                                    <p:anim calcmode="lin" valueType="num">
                                      <p:cBhvr>
                                        <p:cTn id="28" dur="500" fill="hold"/>
                                        <p:tgtEl>
                                          <p:spTgt spid="152"/>
                                        </p:tgtEl>
                                        <p:attrNameLst>
                                          <p:attrName>ppt_h</p:attrName>
                                        </p:attrNameLst>
                                      </p:cBhvr>
                                      <p:tavLst>
                                        <p:tav tm="0">
                                          <p:val>
                                            <p:fltVal val="0"/>
                                          </p:val>
                                        </p:tav>
                                        <p:tav tm="100000">
                                          <p:val>
                                            <p:strVal val="#ppt_h"/>
                                          </p:val>
                                        </p:tav>
                                      </p:tavLst>
                                    </p:anim>
                                    <p:animEffect transition="in" filter="fade">
                                      <p:cBhvr>
                                        <p:cTn id="29" dur="500"/>
                                        <p:tgtEl>
                                          <p:spTgt spid="15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3"/>
                                        </p:tgtEl>
                                        <p:attrNameLst>
                                          <p:attrName>style.visibility</p:attrName>
                                        </p:attrNameLst>
                                      </p:cBhvr>
                                      <p:to>
                                        <p:strVal val="visible"/>
                                      </p:to>
                                    </p:set>
                                    <p:anim calcmode="lin" valueType="num">
                                      <p:cBhvr>
                                        <p:cTn id="32" dur="500" fill="hold"/>
                                        <p:tgtEl>
                                          <p:spTgt spid="153"/>
                                        </p:tgtEl>
                                        <p:attrNameLst>
                                          <p:attrName>ppt_w</p:attrName>
                                        </p:attrNameLst>
                                      </p:cBhvr>
                                      <p:tavLst>
                                        <p:tav tm="0">
                                          <p:val>
                                            <p:fltVal val="0"/>
                                          </p:val>
                                        </p:tav>
                                        <p:tav tm="100000">
                                          <p:val>
                                            <p:strVal val="#ppt_w"/>
                                          </p:val>
                                        </p:tav>
                                      </p:tavLst>
                                    </p:anim>
                                    <p:anim calcmode="lin" valueType="num">
                                      <p:cBhvr>
                                        <p:cTn id="33" dur="500" fill="hold"/>
                                        <p:tgtEl>
                                          <p:spTgt spid="153"/>
                                        </p:tgtEl>
                                        <p:attrNameLst>
                                          <p:attrName>ppt_h</p:attrName>
                                        </p:attrNameLst>
                                      </p:cBhvr>
                                      <p:tavLst>
                                        <p:tav tm="0">
                                          <p:val>
                                            <p:fltVal val="0"/>
                                          </p:val>
                                        </p:tav>
                                        <p:tav tm="100000">
                                          <p:val>
                                            <p:strVal val="#ppt_h"/>
                                          </p:val>
                                        </p:tav>
                                      </p:tavLst>
                                    </p:anim>
                                    <p:animEffect transition="in" filter="fade">
                                      <p:cBhvr>
                                        <p:cTn id="34" dur="500"/>
                                        <p:tgtEl>
                                          <p:spTgt spid="153"/>
                                        </p:tgtEl>
                                      </p:cBhvr>
                                    </p:animEffect>
                                  </p:childTnLst>
                                </p:cTn>
                              </p:par>
                            </p:childTnLst>
                          </p:cTn>
                        </p:par>
                        <p:par>
                          <p:cTn id="35" fill="hold">
                            <p:stCondLst>
                              <p:cond delay="3000"/>
                            </p:stCondLst>
                            <p:childTnLst>
                              <p:par>
                                <p:cTn id="36" presetID="2" presetClass="entr" presetSubtype="6" fill="hold" grpId="0" nodeType="afterEffect">
                                  <p:stCondLst>
                                    <p:cond delay="0"/>
                                  </p:stCondLst>
                                  <p:childTnLst>
                                    <p:set>
                                      <p:cBhvr>
                                        <p:cTn id="37" dur="1" fill="hold">
                                          <p:stCondLst>
                                            <p:cond delay="0"/>
                                          </p:stCondLst>
                                        </p:cTn>
                                        <p:tgtEl>
                                          <p:spTgt spid="154"/>
                                        </p:tgtEl>
                                        <p:attrNameLst>
                                          <p:attrName>style.visibility</p:attrName>
                                        </p:attrNameLst>
                                      </p:cBhvr>
                                      <p:to>
                                        <p:strVal val="visible"/>
                                      </p:to>
                                    </p:set>
                                    <p:anim calcmode="lin" valueType="num">
                                      <p:cBhvr additive="base">
                                        <p:cTn id="38" dur="500" fill="hold"/>
                                        <p:tgtEl>
                                          <p:spTgt spid="154"/>
                                        </p:tgtEl>
                                        <p:attrNameLst>
                                          <p:attrName>ppt_x</p:attrName>
                                        </p:attrNameLst>
                                      </p:cBhvr>
                                      <p:tavLst>
                                        <p:tav tm="0">
                                          <p:val>
                                            <p:strVal val="1+#ppt_w/2"/>
                                          </p:val>
                                        </p:tav>
                                        <p:tav tm="100000">
                                          <p:val>
                                            <p:strVal val="#ppt_x"/>
                                          </p:val>
                                        </p:tav>
                                      </p:tavLst>
                                    </p:anim>
                                    <p:anim calcmode="lin" valueType="num">
                                      <p:cBhvr additive="base">
                                        <p:cTn id="39" dur="500" fill="hold"/>
                                        <p:tgtEl>
                                          <p:spTgt spid="154"/>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6"/>
                                        </p:tgtEl>
                                        <p:attrNameLst>
                                          <p:attrName>style.visibility</p:attrName>
                                        </p:attrNameLst>
                                      </p:cBhvr>
                                      <p:to>
                                        <p:strVal val="visible"/>
                                      </p:to>
                                    </p:set>
                                    <p:anim calcmode="lin" valueType="num">
                                      <p:cBhvr>
                                        <p:cTn id="48" dur="500" fill="hold"/>
                                        <p:tgtEl>
                                          <p:spTgt spid="156"/>
                                        </p:tgtEl>
                                        <p:attrNameLst>
                                          <p:attrName>ppt_w</p:attrName>
                                        </p:attrNameLst>
                                      </p:cBhvr>
                                      <p:tavLst>
                                        <p:tav tm="0">
                                          <p:val>
                                            <p:fltVal val="0"/>
                                          </p:val>
                                        </p:tav>
                                        <p:tav tm="100000">
                                          <p:val>
                                            <p:strVal val="#ppt_w"/>
                                          </p:val>
                                        </p:tav>
                                      </p:tavLst>
                                    </p:anim>
                                    <p:anim calcmode="lin" valueType="num">
                                      <p:cBhvr>
                                        <p:cTn id="49" dur="500" fill="hold"/>
                                        <p:tgtEl>
                                          <p:spTgt spid="156"/>
                                        </p:tgtEl>
                                        <p:attrNameLst>
                                          <p:attrName>ppt_h</p:attrName>
                                        </p:attrNameLst>
                                      </p:cBhvr>
                                      <p:tavLst>
                                        <p:tav tm="0">
                                          <p:val>
                                            <p:fltVal val="0"/>
                                          </p:val>
                                        </p:tav>
                                        <p:tav tm="100000">
                                          <p:val>
                                            <p:strVal val="#ppt_h"/>
                                          </p:val>
                                        </p:tav>
                                      </p:tavLst>
                                    </p:anim>
                                    <p:animEffect transition="in" filter="fade">
                                      <p:cBhvr>
                                        <p:cTn id="50" dur="500"/>
                                        <p:tgtEl>
                                          <p:spTgt spid="156"/>
                                        </p:tgtEl>
                                      </p:cBhvr>
                                    </p:animEffect>
                                  </p:childTnLst>
                                </p:cTn>
                              </p:par>
                              <p:par>
                                <p:cTn id="51" presetID="2" presetClass="entr" presetSubtype="6" fill="hold" grpId="0" nodeType="withEffect">
                                  <p:stCondLst>
                                    <p:cond delay="200"/>
                                  </p:stCondLst>
                                  <p:childTnLst>
                                    <p:set>
                                      <p:cBhvr>
                                        <p:cTn id="52" dur="1" fill="hold">
                                          <p:stCondLst>
                                            <p:cond delay="0"/>
                                          </p:stCondLst>
                                        </p:cTn>
                                        <p:tgtEl>
                                          <p:spTgt spid="157"/>
                                        </p:tgtEl>
                                        <p:attrNameLst>
                                          <p:attrName>style.visibility</p:attrName>
                                        </p:attrNameLst>
                                      </p:cBhvr>
                                      <p:to>
                                        <p:strVal val="visible"/>
                                      </p:to>
                                    </p:set>
                                    <p:anim calcmode="lin" valueType="num">
                                      <p:cBhvr additive="base">
                                        <p:cTn id="53" dur="500" fill="hold"/>
                                        <p:tgtEl>
                                          <p:spTgt spid="157"/>
                                        </p:tgtEl>
                                        <p:attrNameLst>
                                          <p:attrName>ppt_x</p:attrName>
                                        </p:attrNameLst>
                                      </p:cBhvr>
                                      <p:tavLst>
                                        <p:tav tm="0">
                                          <p:val>
                                            <p:strVal val="1+#ppt_w/2"/>
                                          </p:val>
                                        </p:tav>
                                        <p:tav tm="100000">
                                          <p:val>
                                            <p:strVal val="#ppt_x"/>
                                          </p:val>
                                        </p:tav>
                                      </p:tavLst>
                                    </p:anim>
                                    <p:anim calcmode="lin" valueType="num">
                                      <p:cBhvr additive="base">
                                        <p:cTn id="54" dur="500" fill="hold"/>
                                        <p:tgtEl>
                                          <p:spTgt spid="157"/>
                                        </p:tgtEl>
                                        <p:attrNameLst>
                                          <p:attrName>ppt_y</p:attrName>
                                        </p:attrNameLst>
                                      </p:cBhvr>
                                      <p:tavLst>
                                        <p:tav tm="0">
                                          <p:val>
                                            <p:strVal val="1+#ppt_h/2"/>
                                          </p:val>
                                        </p:tav>
                                        <p:tav tm="100000">
                                          <p:val>
                                            <p:strVal val="#ppt_y"/>
                                          </p:val>
                                        </p:tav>
                                      </p:tavLst>
                                    </p:anim>
                                  </p:childTnLst>
                                </p:cTn>
                              </p:par>
                            </p:childTnLst>
                          </p:cTn>
                        </p:par>
                        <p:par>
                          <p:cTn id="55" fill="hold">
                            <p:stCondLst>
                              <p:cond delay="4200"/>
                            </p:stCondLst>
                            <p:childTnLst>
                              <p:par>
                                <p:cTn id="56" presetID="53" presetClass="entr" presetSubtype="16" fill="hold" grpId="0" nodeType="afterEffect">
                                  <p:stCondLst>
                                    <p:cond delay="0"/>
                                  </p:stCondLst>
                                  <p:childTnLst>
                                    <p:set>
                                      <p:cBhvr>
                                        <p:cTn id="57" dur="1" fill="hold">
                                          <p:stCondLst>
                                            <p:cond delay="0"/>
                                          </p:stCondLst>
                                        </p:cTn>
                                        <p:tgtEl>
                                          <p:spTgt spid="158"/>
                                        </p:tgtEl>
                                        <p:attrNameLst>
                                          <p:attrName>style.visibility</p:attrName>
                                        </p:attrNameLst>
                                      </p:cBhvr>
                                      <p:to>
                                        <p:strVal val="visible"/>
                                      </p:to>
                                    </p:set>
                                    <p:anim calcmode="lin" valueType="num">
                                      <p:cBhvr>
                                        <p:cTn id="58" dur="500" fill="hold"/>
                                        <p:tgtEl>
                                          <p:spTgt spid="158"/>
                                        </p:tgtEl>
                                        <p:attrNameLst>
                                          <p:attrName>ppt_w</p:attrName>
                                        </p:attrNameLst>
                                      </p:cBhvr>
                                      <p:tavLst>
                                        <p:tav tm="0">
                                          <p:val>
                                            <p:fltVal val="0"/>
                                          </p:val>
                                        </p:tav>
                                        <p:tav tm="100000">
                                          <p:val>
                                            <p:strVal val="#ppt_w"/>
                                          </p:val>
                                        </p:tav>
                                      </p:tavLst>
                                    </p:anim>
                                    <p:anim calcmode="lin" valueType="num">
                                      <p:cBhvr>
                                        <p:cTn id="59" dur="500" fill="hold"/>
                                        <p:tgtEl>
                                          <p:spTgt spid="158"/>
                                        </p:tgtEl>
                                        <p:attrNameLst>
                                          <p:attrName>ppt_h</p:attrName>
                                        </p:attrNameLst>
                                      </p:cBhvr>
                                      <p:tavLst>
                                        <p:tav tm="0">
                                          <p:val>
                                            <p:fltVal val="0"/>
                                          </p:val>
                                        </p:tav>
                                        <p:tav tm="100000">
                                          <p:val>
                                            <p:strVal val="#ppt_h"/>
                                          </p:val>
                                        </p:tav>
                                      </p:tavLst>
                                    </p:anim>
                                    <p:animEffect transition="in" filter="fade">
                                      <p:cBhvr>
                                        <p:cTn id="60" dur="500"/>
                                        <p:tgtEl>
                                          <p:spTgt spid="15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59"/>
                                        </p:tgtEl>
                                        <p:attrNameLst>
                                          <p:attrName>style.visibility</p:attrName>
                                        </p:attrNameLst>
                                      </p:cBhvr>
                                      <p:to>
                                        <p:strVal val="visible"/>
                                      </p:to>
                                    </p:set>
                                    <p:anim calcmode="lin" valueType="num">
                                      <p:cBhvr>
                                        <p:cTn id="63" dur="500" fill="hold"/>
                                        <p:tgtEl>
                                          <p:spTgt spid="159"/>
                                        </p:tgtEl>
                                        <p:attrNameLst>
                                          <p:attrName>ppt_w</p:attrName>
                                        </p:attrNameLst>
                                      </p:cBhvr>
                                      <p:tavLst>
                                        <p:tav tm="0">
                                          <p:val>
                                            <p:fltVal val="0"/>
                                          </p:val>
                                        </p:tav>
                                        <p:tav tm="100000">
                                          <p:val>
                                            <p:strVal val="#ppt_w"/>
                                          </p:val>
                                        </p:tav>
                                      </p:tavLst>
                                    </p:anim>
                                    <p:anim calcmode="lin" valueType="num">
                                      <p:cBhvr>
                                        <p:cTn id="64" dur="500" fill="hold"/>
                                        <p:tgtEl>
                                          <p:spTgt spid="159"/>
                                        </p:tgtEl>
                                        <p:attrNameLst>
                                          <p:attrName>ppt_h</p:attrName>
                                        </p:attrNameLst>
                                      </p:cBhvr>
                                      <p:tavLst>
                                        <p:tav tm="0">
                                          <p:val>
                                            <p:fltVal val="0"/>
                                          </p:val>
                                        </p:tav>
                                        <p:tav tm="100000">
                                          <p:val>
                                            <p:strVal val="#ppt_h"/>
                                          </p:val>
                                        </p:tav>
                                      </p:tavLst>
                                    </p:anim>
                                    <p:animEffect transition="in" filter="fade">
                                      <p:cBhvr>
                                        <p:cTn id="65" dur="500"/>
                                        <p:tgtEl>
                                          <p:spTgt spid="159"/>
                                        </p:tgtEl>
                                      </p:cBhvr>
                                    </p:animEffect>
                                  </p:childTnLst>
                                </p:cTn>
                              </p:par>
                              <p:par>
                                <p:cTn id="66" presetID="2" presetClass="entr" presetSubtype="6" fill="hold" grpId="0" nodeType="withEffect">
                                  <p:stCondLst>
                                    <p:cond delay="500"/>
                                  </p:stCondLst>
                                  <p:childTnLst>
                                    <p:set>
                                      <p:cBhvr>
                                        <p:cTn id="67" dur="1" fill="hold">
                                          <p:stCondLst>
                                            <p:cond delay="0"/>
                                          </p:stCondLst>
                                        </p:cTn>
                                        <p:tgtEl>
                                          <p:spTgt spid="160"/>
                                        </p:tgtEl>
                                        <p:attrNameLst>
                                          <p:attrName>style.visibility</p:attrName>
                                        </p:attrNameLst>
                                      </p:cBhvr>
                                      <p:to>
                                        <p:strVal val="visible"/>
                                      </p:to>
                                    </p:set>
                                    <p:anim calcmode="lin" valueType="num">
                                      <p:cBhvr additive="base">
                                        <p:cTn id="68" dur="500" fill="hold"/>
                                        <p:tgtEl>
                                          <p:spTgt spid="160"/>
                                        </p:tgtEl>
                                        <p:attrNameLst>
                                          <p:attrName>ppt_x</p:attrName>
                                        </p:attrNameLst>
                                      </p:cBhvr>
                                      <p:tavLst>
                                        <p:tav tm="0">
                                          <p:val>
                                            <p:strVal val="1+#ppt_w/2"/>
                                          </p:val>
                                        </p:tav>
                                        <p:tav tm="100000">
                                          <p:val>
                                            <p:strVal val="#ppt_x"/>
                                          </p:val>
                                        </p:tav>
                                      </p:tavLst>
                                    </p:anim>
                                    <p:anim calcmode="lin" valueType="num">
                                      <p:cBhvr additive="base">
                                        <p:cTn id="69" dur="500" fill="hold"/>
                                        <p:tgtEl>
                                          <p:spTgt spid="160"/>
                                        </p:tgtEl>
                                        <p:attrNameLst>
                                          <p:attrName>ppt_y</p:attrName>
                                        </p:attrNameLst>
                                      </p:cBhvr>
                                      <p:tavLst>
                                        <p:tav tm="0">
                                          <p:val>
                                            <p:strVal val="1+#ppt_h/2"/>
                                          </p:val>
                                        </p:tav>
                                        <p:tav tm="100000">
                                          <p:val>
                                            <p:strVal val="#ppt_y"/>
                                          </p:val>
                                        </p:tav>
                                      </p:tavLst>
                                    </p:anim>
                                  </p:childTnLst>
                                </p:cTn>
                              </p:par>
                            </p:childTnLst>
                          </p:cTn>
                        </p:par>
                        <p:par>
                          <p:cTn id="70" fill="hold">
                            <p:stCondLst>
                              <p:cond delay="5200"/>
                            </p:stCondLst>
                            <p:childTnLst>
                              <p:par>
                                <p:cTn id="71" presetID="53" presetClass="entr" presetSubtype="16" fill="hold" grpId="0" nodeType="afterEffect">
                                  <p:stCondLst>
                                    <p:cond delay="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62"/>
                                        </p:tgtEl>
                                        <p:attrNameLst>
                                          <p:attrName>style.visibility</p:attrName>
                                        </p:attrNameLst>
                                      </p:cBhvr>
                                      <p:to>
                                        <p:strVal val="visible"/>
                                      </p:to>
                                    </p:set>
                                    <p:anim calcmode="lin" valueType="num">
                                      <p:cBhvr>
                                        <p:cTn id="78" dur="500" fill="hold"/>
                                        <p:tgtEl>
                                          <p:spTgt spid="162"/>
                                        </p:tgtEl>
                                        <p:attrNameLst>
                                          <p:attrName>ppt_w</p:attrName>
                                        </p:attrNameLst>
                                      </p:cBhvr>
                                      <p:tavLst>
                                        <p:tav tm="0">
                                          <p:val>
                                            <p:fltVal val="0"/>
                                          </p:val>
                                        </p:tav>
                                        <p:tav tm="100000">
                                          <p:val>
                                            <p:strVal val="#ppt_w"/>
                                          </p:val>
                                        </p:tav>
                                      </p:tavLst>
                                    </p:anim>
                                    <p:anim calcmode="lin" valueType="num">
                                      <p:cBhvr>
                                        <p:cTn id="79" dur="500" fill="hold"/>
                                        <p:tgtEl>
                                          <p:spTgt spid="162"/>
                                        </p:tgtEl>
                                        <p:attrNameLst>
                                          <p:attrName>ppt_h</p:attrName>
                                        </p:attrNameLst>
                                      </p:cBhvr>
                                      <p:tavLst>
                                        <p:tav tm="0">
                                          <p:val>
                                            <p:fltVal val="0"/>
                                          </p:val>
                                        </p:tav>
                                        <p:tav tm="100000">
                                          <p:val>
                                            <p:strVal val="#ppt_h"/>
                                          </p:val>
                                        </p:tav>
                                      </p:tavLst>
                                    </p:anim>
                                    <p:animEffect transition="in" filter="fade">
                                      <p:cBhvr>
                                        <p:cTn id="80" dur="500"/>
                                        <p:tgtEl>
                                          <p:spTgt spid="162"/>
                                        </p:tgtEl>
                                      </p:cBhvr>
                                    </p:animEffect>
                                  </p:childTnLst>
                                </p:cTn>
                              </p:par>
                              <p:par>
                                <p:cTn id="81" presetID="2" presetClass="entr" presetSubtype="6" fill="hold" grpId="0" nodeType="withEffect">
                                  <p:stCondLst>
                                    <p:cond delay="800"/>
                                  </p:stCondLst>
                                  <p:childTnLst>
                                    <p:set>
                                      <p:cBhvr>
                                        <p:cTn id="82" dur="1" fill="hold">
                                          <p:stCondLst>
                                            <p:cond delay="0"/>
                                          </p:stCondLst>
                                        </p:cTn>
                                        <p:tgtEl>
                                          <p:spTgt spid="163"/>
                                        </p:tgtEl>
                                        <p:attrNameLst>
                                          <p:attrName>style.visibility</p:attrName>
                                        </p:attrNameLst>
                                      </p:cBhvr>
                                      <p:to>
                                        <p:strVal val="visible"/>
                                      </p:to>
                                    </p:set>
                                    <p:anim calcmode="lin" valueType="num">
                                      <p:cBhvr additive="base">
                                        <p:cTn id="83" dur="500" fill="hold"/>
                                        <p:tgtEl>
                                          <p:spTgt spid="163"/>
                                        </p:tgtEl>
                                        <p:attrNameLst>
                                          <p:attrName>ppt_x</p:attrName>
                                        </p:attrNameLst>
                                      </p:cBhvr>
                                      <p:tavLst>
                                        <p:tav tm="0">
                                          <p:val>
                                            <p:strVal val="1+#ppt_w/2"/>
                                          </p:val>
                                        </p:tav>
                                        <p:tav tm="100000">
                                          <p:val>
                                            <p:strVal val="#ppt_x"/>
                                          </p:val>
                                        </p:tav>
                                      </p:tavLst>
                                    </p:anim>
                                    <p:anim calcmode="lin" valueType="num">
                                      <p:cBhvr additive="base">
                                        <p:cTn id="84" dur="500" fill="hold"/>
                                        <p:tgtEl>
                                          <p:spTgt spid="163"/>
                                        </p:tgtEl>
                                        <p:attrNameLst>
                                          <p:attrName>ppt_y</p:attrName>
                                        </p:attrNameLst>
                                      </p:cBhvr>
                                      <p:tavLst>
                                        <p:tav tm="0">
                                          <p:val>
                                            <p:strVal val="1+#ppt_h/2"/>
                                          </p:val>
                                        </p:tav>
                                        <p:tav tm="100000">
                                          <p:val>
                                            <p:strVal val="#ppt_y"/>
                                          </p:val>
                                        </p:tav>
                                      </p:tavLst>
                                    </p:anim>
                                  </p:childTnLst>
                                </p:cTn>
                              </p:par>
                            </p:childTnLst>
                          </p:cTn>
                        </p:par>
                        <p:par>
                          <p:cTn id="85" fill="hold">
                            <p:stCondLst>
                              <p:cond delay="6500"/>
                            </p:stCondLst>
                            <p:childTnLst>
                              <p:par>
                                <p:cTn id="86" presetID="53" presetClass="entr" presetSubtype="16" fill="hold" grpId="0" nodeType="afterEffect">
                                  <p:stCondLst>
                                    <p:cond delay="0"/>
                                  </p:stCondLst>
                                  <p:childTnLst>
                                    <p:set>
                                      <p:cBhvr>
                                        <p:cTn id="87" dur="1" fill="hold">
                                          <p:stCondLst>
                                            <p:cond delay="0"/>
                                          </p:stCondLst>
                                        </p:cTn>
                                        <p:tgtEl>
                                          <p:spTgt spid="164"/>
                                        </p:tgtEl>
                                        <p:attrNameLst>
                                          <p:attrName>style.visibility</p:attrName>
                                        </p:attrNameLst>
                                      </p:cBhvr>
                                      <p:to>
                                        <p:strVal val="visible"/>
                                      </p:to>
                                    </p:set>
                                    <p:anim calcmode="lin" valueType="num">
                                      <p:cBhvr>
                                        <p:cTn id="88" dur="500" fill="hold"/>
                                        <p:tgtEl>
                                          <p:spTgt spid="164"/>
                                        </p:tgtEl>
                                        <p:attrNameLst>
                                          <p:attrName>ppt_w</p:attrName>
                                        </p:attrNameLst>
                                      </p:cBhvr>
                                      <p:tavLst>
                                        <p:tav tm="0">
                                          <p:val>
                                            <p:fltVal val="0"/>
                                          </p:val>
                                        </p:tav>
                                        <p:tav tm="100000">
                                          <p:val>
                                            <p:strVal val="#ppt_w"/>
                                          </p:val>
                                        </p:tav>
                                      </p:tavLst>
                                    </p:anim>
                                    <p:anim calcmode="lin" valueType="num">
                                      <p:cBhvr>
                                        <p:cTn id="89" dur="500" fill="hold"/>
                                        <p:tgtEl>
                                          <p:spTgt spid="164"/>
                                        </p:tgtEl>
                                        <p:attrNameLst>
                                          <p:attrName>ppt_h</p:attrName>
                                        </p:attrNameLst>
                                      </p:cBhvr>
                                      <p:tavLst>
                                        <p:tav tm="0">
                                          <p:val>
                                            <p:fltVal val="0"/>
                                          </p:val>
                                        </p:tav>
                                        <p:tav tm="100000">
                                          <p:val>
                                            <p:strVal val="#ppt_h"/>
                                          </p:val>
                                        </p:tav>
                                      </p:tavLst>
                                    </p:anim>
                                    <p:animEffect transition="in" filter="fade">
                                      <p:cBhvr>
                                        <p:cTn id="90" dur="500"/>
                                        <p:tgtEl>
                                          <p:spTgt spid="16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65"/>
                                        </p:tgtEl>
                                        <p:attrNameLst>
                                          <p:attrName>style.visibility</p:attrName>
                                        </p:attrNameLst>
                                      </p:cBhvr>
                                      <p:to>
                                        <p:strVal val="visible"/>
                                      </p:to>
                                    </p:set>
                                    <p:anim calcmode="lin" valueType="num">
                                      <p:cBhvr>
                                        <p:cTn id="93" dur="500" fill="hold"/>
                                        <p:tgtEl>
                                          <p:spTgt spid="165"/>
                                        </p:tgtEl>
                                        <p:attrNameLst>
                                          <p:attrName>ppt_w</p:attrName>
                                        </p:attrNameLst>
                                      </p:cBhvr>
                                      <p:tavLst>
                                        <p:tav tm="0">
                                          <p:val>
                                            <p:fltVal val="0"/>
                                          </p:val>
                                        </p:tav>
                                        <p:tav tm="100000">
                                          <p:val>
                                            <p:strVal val="#ppt_w"/>
                                          </p:val>
                                        </p:tav>
                                      </p:tavLst>
                                    </p:anim>
                                    <p:anim calcmode="lin" valueType="num">
                                      <p:cBhvr>
                                        <p:cTn id="94" dur="500" fill="hold"/>
                                        <p:tgtEl>
                                          <p:spTgt spid="165"/>
                                        </p:tgtEl>
                                        <p:attrNameLst>
                                          <p:attrName>ppt_h</p:attrName>
                                        </p:attrNameLst>
                                      </p:cBhvr>
                                      <p:tavLst>
                                        <p:tav tm="0">
                                          <p:val>
                                            <p:fltVal val="0"/>
                                          </p:val>
                                        </p:tav>
                                        <p:tav tm="100000">
                                          <p:val>
                                            <p:strVal val="#ppt_h"/>
                                          </p:val>
                                        </p:tav>
                                      </p:tavLst>
                                    </p:anim>
                                    <p:animEffect transition="in" filter="fade">
                                      <p:cBhvr>
                                        <p:cTn id="95" dur="500"/>
                                        <p:tgtEl>
                                          <p:spTgt spid="165"/>
                                        </p:tgtEl>
                                      </p:cBhvr>
                                    </p:animEffect>
                                  </p:childTnLst>
                                </p:cTn>
                              </p:par>
                              <p:par>
                                <p:cTn id="96" presetID="2" presetClass="entr" presetSubtype="6" fill="hold" grpId="0" nodeType="withEffect">
                                  <p:stCondLst>
                                    <p:cond delay="1200"/>
                                  </p:stCondLst>
                                  <p:childTnLst>
                                    <p:set>
                                      <p:cBhvr>
                                        <p:cTn id="97" dur="1" fill="hold">
                                          <p:stCondLst>
                                            <p:cond delay="0"/>
                                          </p:stCondLst>
                                        </p:cTn>
                                        <p:tgtEl>
                                          <p:spTgt spid="166"/>
                                        </p:tgtEl>
                                        <p:attrNameLst>
                                          <p:attrName>style.visibility</p:attrName>
                                        </p:attrNameLst>
                                      </p:cBhvr>
                                      <p:to>
                                        <p:strVal val="visible"/>
                                      </p:to>
                                    </p:set>
                                    <p:anim calcmode="lin" valueType="num">
                                      <p:cBhvr additive="base">
                                        <p:cTn id="98" dur="500" fill="hold"/>
                                        <p:tgtEl>
                                          <p:spTgt spid="166"/>
                                        </p:tgtEl>
                                        <p:attrNameLst>
                                          <p:attrName>ppt_x</p:attrName>
                                        </p:attrNameLst>
                                      </p:cBhvr>
                                      <p:tavLst>
                                        <p:tav tm="0">
                                          <p:val>
                                            <p:strVal val="1+#ppt_w/2"/>
                                          </p:val>
                                        </p:tav>
                                        <p:tav tm="100000">
                                          <p:val>
                                            <p:strVal val="#ppt_x"/>
                                          </p:val>
                                        </p:tav>
                                      </p:tavLst>
                                    </p:anim>
                                    <p:anim calcmode="lin" valueType="num">
                                      <p:cBhvr additive="base">
                                        <p:cTn id="99" dur="500" fill="hold"/>
                                        <p:tgtEl>
                                          <p:spTgt spid="166"/>
                                        </p:tgtEl>
                                        <p:attrNameLst>
                                          <p:attrName>ppt_y</p:attrName>
                                        </p:attrNameLst>
                                      </p:cBhvr>
                                      <p:tavLst>
                                        <p:tav tm="0">
                                          <p:val>
                                            <p:strVal val="1+#ppt_h/2"/>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1000"/>
                                        <p:tgtEl>
                                          <p:spTgt spid="37"/>
                                        </p:tgtEl>
                                      </p:cBhvr>
                                    </p:animEffect>
                                    <p:anim calcmode="lin" valueType="num">
                                      <p:cBhvr>
                                        <p:cTn id="103" dur="1000" fill="hold"/>
                                        <p:tgtEl>
                                          <p:spTgt spid="37"/>
                                        </p:tgtEl>
                                        <p:attrNameLst>
                                          <p:attrName>ppt_x</p:attrName>
                                        </p:attrNameLst>
                                      </p:cBhvr>
                                      <p:tavLst>
                                        <p:tav tm="0">
                                          <p:val>
                                            <p:strVal val="#ppt_x"/>
                                          </p:val>
                                        </p:tav>
                                        <p:tav tm="100000">
                                          <p:val>
                                            <p:strVal val="#ppt_x"/>
                                          </p:val>
                                        </p:tav>
                                      </p:tavLst>
                                    </p:anim>
                                    <p:anim calcmode="lin" valueType="num">
                                      <p:cBhvr>
                                        <p:cTn id="10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6282" y="757044"/>
            <a:ext cx="4575717" cy="6100956"/>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34" name="矩形 33">
            <a:extLst>
              <a:ext uri="{FF2B5EF4-FFF2-40B4-BE49-F238E27FC236}">
                <a16:creationId xmlns:a16="http://schemas.microsoft.com/office/drawing/2014/main" id="{B6956195-AAB9-4C25-865C-274CFA5005A9}"/>
              </a:ext>
            </a:extLst>
          </p:cNvPr>
          <p:cNvSpPr/>
          <p:nvPr/>
        </p:nvSpPr>
        <p:spPr>
          <a:xfrm>
            <a:off x="1627795" y="3144965"/>
            <a:ext cx="5789977" cy="2400657"/>
          </a:xfrm>
          <a:prstGeom prst="rect">
            <a:avLst/>
          </a:prstGeom>
        </p:spPr>
        <p:txBody>
          <a:bodyPr wrap="square">
            <a:spAutoFit/>
          </a:bodyPr>
          <a:lstStyle/>
          <a:p>
            <a:pPr>
              <a:lnSpc>
                <a:spcPct val="150000"/>
              </a:lnSpc>
            </a:pPr>
            <a:r>
              <a:rPr lang="zh-CN" altLang="en-US" sz="2000" b="1" dirty="0">
                <a:solidFill>
                  <a:schemeClr val="tx1">
                    <a:lumMod val="85000"/>
                    <a:lumOff val="15000"/>
                  </a:schemeClr>
                </a:solidFill>
                <a:cs typeface="+mn-ea"/>
                <a:sym typeface="+mn-lt"/>
              </a:rPr>
              <a:t>习近平强军思想蕴含着辩证唯物主义和历史唯物主义的立场观点方法，凝结着共产党人的理想信念、价值追求、思想风范，体现了我们党新时代建军治军的先进理念、指导原则、高超艺术，为强军制胜提供了科学的思想方法和工作方法。</a:t>
            </a:r>
          </a:p>
        </p:txBody>
      </p:sp>
      <p:sp>
        <p:nvSpPr>
          <p:cNvPr id="35" name="矩形 34">
            <a:extLst>
              <a:ext uri="{FF2B5EF4-FFF2-40B4-BE49-F238E27FC236}">
                <a16:creationId xmlns:a16="http://schemas.microsoft.com/office/drawing/2014/main" id="{CB67BEFD-D270-42D9-A745-445119A794E2}"/>
              </a:ext>
            </a:extLst>
          </p:cNvPr>
          <p:cNvSpPr/>
          <p:nvPr/>
        </p:nvSpPr>
        <p:spPr>
          <a:xfrm>
            <a:off x="1643518" y="1582890"/>
            <a:ext cx="5701681" cy="1365567"/>
          </a:xfrm>
          <a:prstGeom prst="rect">
            <a:avLst/>
          </a:prstGeom>
        </p:spPr>
        <p:txBody>
          <a:bodyPr wrap="square">
            <a:spAutoFit/>
          </a:bodyPr>
          <a:lstStyle/>
          <a:p>
            <a:pPr>
              <a:lnSpc>
                <a:spcPct val="120000"/>
              </a:lnSpc>
            </a:pPr>
            <a:r>
              <a:rPr lang="zh-CN" altLang="en-US" sz="3600" b="1" dirty="0">
                <a:solidFill>
                  <a:srgbClr val="D8171A"/>
                </a:solidFill>
                <a:cs typeface="+mn-ea"/>
                <a:sym typeface="+mn-lt"/>
              </a:rPr>
              <a:t>努力掌握习近平强军思想蕴含的科学立场观点方法</a:t>
            </a:r>
          </a:p>
        </p:txBody>
      </p:sp>
      <p:pic>
        <p:nvPicPr>
          <p:cNvPr id="7" name="图片 6"/>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8" name="直接连接符 7"/>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1272342984"/>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6" name="矩形 5">
            <a:extLst>
              <a:ext uri="{FF2B5EF4-FFF2-40B4-BE49-F238E27FC236}">
                <a16:creationId xmlns:a16="http://schemas.microsoft.com/office/drawing/2014/main" id="{FC9FFAD8-DDE7-40D3-AA17-4C15AE817C67}"/>
              </a:ext>
            </a:extLst>
          </p:cNvPr>
          <p:cNvSpPr/>
          <p:nvPr/>
        </p:nvSpPr>
        <p:spPr>
          <a:xfrm>
            <a:off x="1862772" y="1542534"/>
            <a:ext cx="2723823" cy="369332"/>
          </a:xfrm>
          <a:prstGeom prst="rect">
            <a:avLst/>
          </a:prstGeom>
        </p:spPr>
        <p:txBody>
          <a:bodyPr wrap="none">
            <a:spAutoFit/>
          </a:bodyPr>
          <a:lstStyle/>
          <a:p>
            <a:r>
              <a:rPr lang="zh-CN" altLang="en-US" b="1" dirty="0">
                <a:solidFill>
                  <a:srgbClr val="D8171A"/>
                </a:solidFill>
                <a:cs typeface="+mn-ea"/>
                <a:sym typeface="+mn-lt"/>
              </a:rPr>
              <a:t>勠力强军兴军的使命担当</a:t>
            </a:r>
          </a:p>
        </p:txBody>
      </p:sp>
      <p:sp>
        <p:nvSpPr>
          <p:cNvPr id="7" name="矩形 6">
            <a:extLst>
              <a:ext uri="{FF2B5EF4-FFF2-40B4-BE49-F238E27FC236}">
                <a16:creationId xmlns:a16="http://schemas.microsoft.com/office/drawing/2014/main" id="{B8728213-14AC-423D-9891-8AFF3D606A06}"/>
              </a:ext>
            </a:extLst>
          </p:cNvPr>
          <p:cNvSpPr/>
          <p:nvPr/>
        </p:nvSpPr>
        <p:spPr>
          <a:xfrm>
            <a:off x="1854200" y="1977936"/>
            <a:ext cx="3835400" cy="1052596"/>
          </a:xfrm>
          <a:prstGeom prst="rect">
            <a:avLst/>
          </a:prstGeom>
        </p:spPr>
        <p:txBody>
          <a:bodyPr wrap="square">
            <a:spAutoFit/>
          </a:bodyPr>
          <a:lstStyle/>
          <a:p>
            <a:pPr>
              <a:lnSpc>
                <a:spcPct val="130000"/>
              </a:lnSpc>
            </a:pPr>
            <a:r>
              <a:rPr lang="zh-CN" altLang="en-US" sz="1200" dirty="0">
                <a:solidFill>
                  <a:srgbClr val="222222"/>
                </a:solidFill>
                <a:cs typeface="+mn-ea"/>
                <a:sym typeface="+mn-lt"/>
              </a:rPr>
              <a:t>习近平强军思想，贯穿的一个高频词就是“担当”，嘱托最多的就是“使命”，生动展现了以党和人民为念，以国家主权、安全、领土完整为念，以国防和军队建设为念的深厚革命情怀。</a:t>
            </a:r>
            <a:endParaRPr lang="zh-CN" altLang="en-US" sz="1200" dirty="0">
              <a:cs typeface="+mn-ea"/>
              <a:sym typeface="+mn-lt"/>
            </a:endParaRPr>
          </a:p>
        </p:txBody>
      </p:sp>
      <p:grpSp>
        <p:nvGrpSpPr>
          <p:cNvPr id="8" name="组合 7">
            <a:extLst>
              <a:ext uri="{FF2B5EF4-FFF2-40B4-BE49-F238E27FC236}">
                <a16:creationId xmlns:a16="http://schemas.microsoft.com/office/drawing/2014/main" id="{6352B55E-18EE-4FD4-8092-BCB794253BF3}"/>
              </a:ext>
            </a:extLst>
          </p:cNvPr>
          <p:cNvGrpSpPr/>
          <p:nvPr/>
        </p:nvGrpSpPr>
        <p:grpSpPr>
          <a:xfrm>
            <a:off x="1193800" y="1549400"/>
            <a:ext cx="622300" cy="622300"/>
            <a:chOff x="800100" y="1968500"/>
            <a:chExt cx="622300" cy="622300"/>
          </a:xfrm>
        </p:grpSpPr>
        <p:sp>
          <p:nvSpPr>
            <p:cNvPr id="9" name="椭圆 8">
              <a:extLst>
                <a:ext uri="{FF2B5EF4-FFF2-40B4-BE49-F238E27FC236}">
                  <a16:creationId xmlns:a16="http://schemas.microsoft.com/office/drawing/2014/main" id="{0AF98F5F-F51E-41EA-BA04-0553614723B0}"/>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id="{0CB17921-F223-4381-BE8E-D4DF588C400D}"/>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grpSp>
      <p:sp>
        <p:nvSpPr>
          <p:cNvPr id="12" name="矩形 11">
            <a:extLst>
              <a:ext uri="{FF2B5EF4-FFF2-40B4-BE49-F238E27FC236}">
                <a16:creationId xmlns:a16="http://schemas.microsoft.com/office/drawing/2014/main" id="{470A920C-E6BE-4F72-989D-0882779E1D39}"/>
              </a:ext>
            </a:extLst>
          </p:cNvPr>
          <p:cNvSpPr/>
          <p:nvPr/>
        </p:nvSpPr>
        <p:spPr>
          <a:xfrm>
            <a:off x="1862772" y="3587234"/>
            <a:ext cx="2723823" cy="369332"/>
          </a:xfrm>
          <a:prstGeom prst="rect">
            <a:avLst/>
          </a:prstGeom>
        </p:spPr>
        <p:txBody>
          <a:bodyPr wrap="none">
            <a:spAutoFit/>
          </a:bodyPr>
          <a:lstStyle/>
          <a:p>
            <a:r>
              <a:rPr lang="zh-CN" altLang="en-US" b="1" dirty="0">
                <a:solidFill>
                  <a:srgbClr val="D8171A"/>
                </a:solidFill>
                <a:cs typeface="+mn-ea"/>
                <a:sym typeface="+mn-lt"/>
              </a:rPr>
              <a:t>军事服从政治的战略智慧</a:t>
            </a:r>
          </a:p>
        </p:txBody>
      </p:sp>
      <p:sp>
        <p:nvSpPr>
          <p:cNvPr id="13" name="矩形 12">
            <a:extLst>
              <a:ext uri="{FF2B5EF4-FFF2-40B4-BE49-F238E27FC236}">
                <a16:creationId xmlns:a16="http://schemas.microsoft.com/office/drawing/2014/main" id="{40BF7612-38A9-4E22-A615-11D7EFC503FC}"/>
              </a:ext>
            </a:extLst>
          </p:cNvPr>
          <p:cNvSpPr/>
          <p:nvPr/>
        </p:nvSpPr>
        <p:spPr>
          <a:xfrm>
            <a:off x="1854200" y="3946436"/>
            <a:ext cx="3695700" cy="549061"/>
          </a:xfrm>
          <a:prstGeom prst="rect">
            <a:avLst/>
          </a:prstGeom>
        </p:spPr>
        <p:txBody>
          <a:bodyPr wrap="square">
            <a:spAutoFit/>
          </a:bodyPr>
          <a:lstStyle/>
          <a:p>
            <a:pPr>
              <a:lnSpc>
                <a:spcPct val="130000"/>
              </a:lnSpc>
            </a:pPr>
            <a:r>
              <a:rPr lang="zh-CN" altLang="en-US" sz="1200" dirty="0">
                <a:solidFill>
                  <a:srgbClr val="222222"/>
                </a:solidFill>
                <a:cs typeface="+mn-ea"/>
                <a:sym typeface="+mn-lt"/>
              </a:rPr>
              <a:t>“凡战法必本于政胜。”马克思主义认为，军事是实现政治目的的工具和手段。</a:t>
            </a:r>
          </a:p>
        </p:txBody>
      </p:sp>
      <p:grpSp>
        <p:nvGrpSpPr>
          <p:cNvPr id="14" name="组合 13">
            <a:extLst>
              <a:ext uri="{FF2B5EF4-FFF2-40B4-BE49-F238E27FC236}">
                <a16:creationId xmlns:a16="http://schemas.microsoft.com/office/drawing/2014/main" id="{C21C53F9-922E-4387-8DD5-C39D5BEA2ECB}"/>
              </a:ext>
            </a:extLst>
          </p:cNvPr>
          <p:cNvGrpSpPr/>
          <p:nvPr/>
        </p:nvGrpSpPr>
        <p:grpSpPr>
          <a:xfrm>
            <a:off x="1193800" y="3619500"/>
            <a:ext cx="622300" cy="622300"/>
            <a:chOff x="800100" y="1968500"/>
            <a:chExt cx="622300" cy="622300"/>
          </a:xfrm>
        </p:grpSpPr>
        <p:sp>
          <p:nvSpPr>
            <p:cNvPr id="15" name="椭圆 14">
              <a:extLst>
                <a:ext uri="{FF2B5EF4-FFF2-40B4-BE49-F238E27FC236}">
                  <a16:creationId xmlns:a16="http://schemas.microsoft.com/office/drawing/2014/main" id="{26185375-CFB3-42FA-B54A-2517046C2B1F}"/>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a:extLst>
                <a:ext uri="{FF2B5EF4-FFF2-40B4-BE49-F238E27FC236}">
                  <a16:creationId xmlns:a16="http://schemas.microsoft.com/office/drawing/2014/main" id="{9DD7CD0F-1182-4490-8ECC-5D1E9C5CEE07}"/>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02</a:t>
              </a:r>
              <a:endParaRPr lang="zh-CN" altLang="en-US" sz="2400" b="1" dirty="0">
                <a:solidFill>
                  <a:schemeClr val="bg1"/>
                </a:solidFill>
                <a:cs typeface="+mn-ea"/>
                <a:sym typeface="+mn-lt"/>
              </a:endParaRPr>
            </a:p>
          </p:txBody>
        </p:sp>
      </p:grpSp>
      <p:sp>
        <p:nvSpPr>
          <p:cNvPr id="17" name="矩形 16">
            <a:extLst>
              <a:ext uri="{FF2B5EF4-FFF2-40B4-BE49-F238E27FC236}">
                <a16:creationId xmlns:a16="http://schemas.microsoft.com/office/drawing/2014/main" id="{9C18BBAF-AD2C-43ED-9C0E-AFF1F9845B60}"/>
              </a:ext>
            </a:extLst>
          </p:cNvPr>
          <p:cNvSpPr/>
          <p:nvPr/>
        </p:nvSpPr>
        <p:spPr>
          <a:xfrm>
            <a:off x="1862772" y="5136634"/>
            <a:ext cx="2723823" cy="369332"/>
          </a:xfrm>
          <a:prstGeom prst="rect">
            <a:avLst/>
          </a:prstGeom>
        </p:spPr>
        <p:txBody>
          <a:bodyPr wrap="none">
            <a:spAutoFit/>
          </a:bodyPr>
          <a:lstStyle/>
          <a:p>
            <a:r>
              <a:rPr lang="zh-CN" altLang="en-US" b="1" dirty="0">
                <a:solidFill>
                  <a:srgbClr val="D8171A"/>
                </a:solidFill>
                <a:cs typeface="+mn-ea"/>
                <a:sym typeface="+mn-lt"/>
              </a:rPr>
              <a:t>勇于破解矛盾的问题导向</a:t>
            </a:r>
          </a:p>
        </p:txBody>
      </p:sp>
      <p:sp>
        <p:nvSpPr>
          <p:cNvPr id="18" name="矩形 17">
            <a:extLst>
              <a:ext uri="{FF2B5EF4-FFF2-40B4-BE49-F238E27FC236}">
                <a16:creationId xmlns:a16="http://schemas.microsoft.com/office/drawing/2014/main" id="{8ABBA675-615E-45B3-A7C6-A409F3CA00D0}"/>
              </a:ext>
            </a:extLst>
          </p:cNvPr>
          <p:cNvSpPr/>
          <p:nvPr/>
        </p:nvSpPr>
        <p:spPr>
          <a:xfrm>
            <a:off x="1854200" y="5461000"/>
            <a:ext cx="3530600" cy="308995"/>
          </a:xfrm>
          <a:prstGeom prst="rect">
            <a:avLst/>
          </a:prstGeom>
        </p:spPr>
        <p:txBody>
          <a:bodyPr wrap="square">
            <a:spAutoFit/>
          </a:bodyPr>
          <a:lstStyle/>
          <a:p>
            <a:pPr>
              <a:lnSpc>
                <a:spcPct val="130000"/>
              </a:lnSpc>
            </a:pPr>
            <a:r>
              <a:rPr lang="zh-CN" altLang="en-US" sz="1200" dirty="0">
                <a:solidFill>
                  <a:srgbClr val="222222"/>
                </a:solidFill>
                <a:cs typeface="+mn-ea"/>
                <a:sym typeface="+mn-lt"/>
              </a:rPr>
              <a:t>抓住关节点、奔着问题去，是矛盾论的时代运用</a:t>
            </a:r>
          </a:p>
        </p:txBody>
      </p:sp>
      <p:grpSp>
        <p:nvGrpSpPr>
          <p:cNvPr id="19" name="组合 18">
            <a:extLst>
              <a:ext uri="{FF2B5EF4-FFF2-40B4-BE49-F238E27FC236}">
                <a16:creationId xmlns:a16="http://schemas.microsoft.com/office/drawing/2014/main" id="{7FEEED19-CAC5-44ED-9407-2683D1A0CCD9}"/>
              </a:ext>
            </a:extLst>
          </p:cNvPr>
          <p:cNvGrpSpPr/>
          <p:nvPr/>
        </p:nvGrpSpPr>
        <p:grpSpPr>
          <a:xfrm>
            <a:off x="1193800" y="5054600"/>
            <a:ext cx="622300" cy="622300"/>
            <a:chOff x="800100" y="1968500"/>
            <a:chExt cx="622300" cy="622300"/>
          </a:xfrm>
        </p:grpSpPr>
        <p:sp>
          <p:nvSpPr>
            <p:cNvPr id="20" name="椭圆 19">
              <a:extLst>
                <a:ext uri="{FF2B5EF4-FFF2-40B4-BE49-F238E27FC236}">
                  <a16:creationId xmlns:a16="http://schemas.microsoft.com/office/drawing/2014/main" id="{047FFB11-894F-4D5A-91C2-7EF0A0951E4F}"/>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a:extLst>
                <a:ext uri="{FF2B5EF4-FFF2-40B4-BE49-F238E27FC236}">
                  <a16:creationId xmlns:a16="http://schemas.microsoft.com/office/drawing/2014/main" id="{0546E91B-F70C-4751-A951-9F4FD2E17B12}"/>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03</a:t>
              </a:r>
              <a:endParaRPr lang="zh-CN" altLang="en-US" sz="2400" b="1" dirty="0">
                <a:solidFill>
                  <a:schemeClr val="bg1"/>
                </a:solidFill>
                <a:cs typeface="+mn-ea"/>
                <a:sym typeface="+mn-lt"/>
              </a:endParaRPr>
            </a:p>
          </p:txBody>
        </p:sp>
      </p:grpSp>
      <p:sp>
        <p:nvSpPr>
          <p:cNvPr id="22" name="矩形 21">
            <a:extLst>
              <a:ext uri="{FF2B5EF4-FFF2-40B4-BE49-F238E27FC236}">
                <a16:creationId xmlns:a16="http://schemas.microsoft.com/office/drawing/2014/main" id="{BA51791D-DF69-41F1-AD03-1EE71B165B29}"/>
              </a:ext>
            </a:extLst>
          </p:cNvPr>
          <p:cNvSpPr/>
          <p:nvPr/>
        </p:nvSpPr>
        <p:spPr>
          <a:xfrm>
            <a:off x="6383972" y="1491734"/>
            <a:ext cx="2723823" cy="369332"/>
          </a:xfrm>
          <a:prstGeom prst="rect">
            <a:avLst/>
          </a:prstGeom>
        </p:spPr>
        <p:txBody>
          <a:bodyPr wrap="none">
            <a:spAutoFit/>
          </a:bodyPr>
          <a:lstStyle/>
          <a:p>
            <a:r>
              <a:rPr lang="zh-CN" altLang="en-US" b="1" dirty="0">
                <a:solidFill>
                  <a:srgbClr val="D8171A"/>
                </a:solidFill>
                <a:cs typeface="+mn-ea"/>
                <a:sym typeface="+mn-lt"/>
              </a:rPr>
              <a:t>防范风险挑战的忧患意识</a:t>
            </a:r>
          </a:p>
        </p:txBody>
      </p:sp>
      <p:sp>
        <p:nvSpPr>
          <p:cNvPr id="23" name="矩形 22">
            <a:extLst>
              <a:ext uri="{FF2B5EF4-FFF2-40B4-BE49-F238E27FC236}">
                <a16:creationId xmlns:a16="http://schemas.microsoft.com/office/drawing/2014/main" id="{492052E0-4736-4487-B2FB-3BDF0A8440A7}"/>
              </a:ext>
            </a:extLst>
          </p:cNvPr>
          <p:cNvSpPr/>
          <p:nvPr/>
        </p:nvSpPr>
        <p:spPr>
          <a:xfrm>
            <a:off x="6375400" y="1816100"/>
            <a:ext cx="5105400" cy="1052596"/>
          </a:xfrm>
          <a:prstGeom prst="rect">
            <a:avLst/>
          </a:prstGeom>
        </p:spPr>
        <p:txBody>
          <a:bodyPr wrap="square">
            <a:spAutoFit/>
          </a:bodyPr>
          <a:lstStyle/>
          <a:p>
            <a:pPr>
              <a:lnSpc>
                <a:spcPct val="130000"/>
              </a:lnSpc>
            </a:pPr>
            <a:r>
              <a:rPr lang="zh-CN" altLang="en-US" sz="1200" dirty="0">
                <a:solidFill>
                  <a:srgbClr val="222222"/>
                </a:solidFill>
                <a:cs typeface="+mn-ea"/>
                <a:sym typeface="+mn-lt"/>
              </a:rPr>
              <a:t>“备豫不虞，为国常道”。面对波谲云诡的国际形势、复杂敏感的周边环境、艰巨繁重的斗争任务，习主席郑重告诫全党全军，必须居安思危、知危图安，时刻准备进行具有许多新的历史特点的伟大斗争，保持“三个高度警惕”，重点防控可能迟滞或中断中华民族伟大复兴进程的全局性风险。</a:t>
            </a:r>
          </a:p>
        </p:txBody>
      </p:sp>
      <p:grpSp>
        <p:nvGrpSpPr>
          <p:cNvPr id="24" name="组合 23">
            <a:extLst>
              <a:ext uri="{FF2B5EF4-FFF2-40B4-BE49-F238E27FC236}">
                <a16:creationId xmlns:a16="http://schemas.microsoft.com/office/drawing/2014/main" id="{46C5ABBE-C587-4229-8519-D43F64C8C844}"/>
              </a:ext>
            </a:extLst>
          </p:cNvPr>
          <p:cNvGrpSpPr/>
          <p:nvPr/>
        </p:nvGrpSpPr>
        <p:grpSpPr>
          <a:xfrm>
            <a:off x="5676900" y="1485900"/>
            <a:ext cx="622300" cy="622300"/>
            <a:chOff x="800100" y="1968500"/>
            <a:chExt cx="622300" cy="622300"/>
          </a:xfrm>
        </p:grpSpPr>
        <p:sp>
          <p:nvSpPr>
            <p:cNvPr id="25" name="椭圆 24">
              <a:extLst>
                <a:ext uri="{FF2B5EF4-FFF2-40B4-BE49-F238E27FC236}">
                  <a16:creationId xmlns:a16="http://schemas.microsoft.com/office/drawing/2014/main" id="{268498EA-360B-40C2-80F2-99E7AECF6A35}"/>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a:extLst>
                <a:ext uri="{FF2B5EF4-FFF2-40B4-BE49-F238E27FC236}">
                  <a16:creationId xmlns:a16="http://schemas.microsoft.com/office/drawing/2014/main" id="{7574920C-8A2B-4F91-92F4-99A68605257F}"/>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04</a:t>
              </a:r>
              <a:endParaRPr lang="zh-CN" altLang="en-US" sz="2400" b="1" dirty="0">
                <a:solidFill>
                  <a:schemeClr val="bg1"/>
                </a:solidFill>
                <a:cs typeface="+mn-ea"/>
                <a:sym typeface="+mn-lt"/>
              </a:endParaRPr>
            </a:p>
          </p:txBody>
        </p:sp>
      </p:grpSp>
      <p:sp>
        <p:nvSpPr>
          <p:cNvPr id="27" name="矩形 26">
            <a:extLst>
              <a:ext uri="{FF2B5EF4-FFF2-40B4-BE49-F238E27FC236}">
                <a16:creationId xmlns:a16="http://schemas.microsoft.com/office/drawing/2014/main" id="{EFF51FDB-77A9-46E2-B426-10468964DEB3}"/>
              </a:ext>
            </a:extLst>
          </p:cNvPr>
          <p:cNvSpPr/>
          <p:nvPr/>
        </p:nvSpPr>
        <p:spPr>
          <a:xfrm>
            <a:off x="6383972" y="3028434"/>
            <a:ext cx="2723823" cy="369332"/>
          </a:xfrm>
          <a:prstGeom prst="rect">
            <a:avLst/>
          </a:prstGeom>
        </p:spPr>
        <p:txBody>
          <a:bodyPr wrap="none">
            <a:spAutoFit/>
          </a:bodyPr>
          <a:lstStyle/>
          <a:p>
            <a:r>
              <a:rPr lang="zh-CN" altLang="en-US" b="1" dirty="0">
                <a:solidFill>
                  <a:srgbClr val="D8171A"/>
                </a:solidFill>
                <a:cs typeface="+mn-ea"/>
                <a:sym typeface="+mn-lt"/>
              </a:rPr>
              <a:t>主动谋势造势的进取品格</a:t>
            </a:r>
          </a:p>
        </p:txBody>
      </p:sp>
      <p:sp>
        <p:nvSpPr>
          <p:cNvPr id="28" name="矩形 27">
            <a:extLst>
              <a:ext uri="{FF2B5EF4-FFF2-40B4-BE49-F238E27FC236}">
                <a16:creationId xmlns:a16="http://schemas.microsoft.com/office/drawing/2014/main" id="{467A4D11-8D5C-427A-88A7-77DCDD2CE55A}"/>
              </a:ext>
            </a:extLst>
          </p:cNvPr>
          <p:cNvSpPr/>
          <p:nvPr/>
        </p:nvSpPr>
        <p:spPr>
          <a:xfrm>
            <a:off x="6362700" y="3352800"/>
            <a:ext cx="3708400" cy="308995"/>
          </a:xfrm>
          <a:prstGeom prst="rect">
            <a:avLst/>
          </a:prstGeom>
        </p:spPr>
        <p:txBody>
          <a:bodyPr wrap="square">
            <a:spAutoFit/>
          </a:bodyPr>
          <a:lstStyle/>
          <a:p>
            <a:pPr>
              <a:lnSpc>
                <a:spcPct val="130000"/>
              </a:lnSpc>
            </a:pPr>
            <a:r>
              <a:rPr lang="zh-CN" altLang="en-US" sz="1200" dirty="0">
                <a:solidFill>
                  <a:srgbClr val="222222"/>
                </a:solidFill>
                <a:cs typeface="+mn-ea"/>
                <a:sym typeface="+mn-lt"/>
              </a:rPr>
              <a:t>良好战略环境是要争取的，不可能坐等天下太平</a:t>
            </a:r>
          </a:p>
        </p:txBody>
      </p:sp>
      <p:grpSp>
        <p:nvGrpSpPr>
          <p:cNvPr id="29" name="组合 28">
            <a:extLst>
              <a:ext uri="{FF2B5EF4-FFF2-40B4-BE49-F238E27FC236}">
                <a16:creationId xmlns:a16="http://schemas.microsoft.com/office/drawing/2014/main" id="{5B0B9FDA-1B07-4F06-9A67-03120B03149F}"/>
              </a:ext>
            </a:extLst>
          </p:cNvPr>
          <p:cNvGrpSpPr/>
          <p:nvPr/>
        </p:nvGrpSpPr>
        <p:grpSpPr>
          <a:xfrm>
            <a:off x="5676900" y="3022600"/>
            <a:ext cx="622300" cy="622300"/>
            <a:chOff x="800100" y="1968500"/>
            <a:chExt cx="622300" cy="622300"/>
          </a:xfrm>
        </p:grpSpPr>
        <p:sp>
          <p:nvSpPr>
            <p:cNvPr id="30" name="椭圆 29">
              <a:extLst>
                <a:ext uri="{FF2B5EF4-FFF2-40B4-BE49-F238E27FC236}">
                  <a16:creationId xmlns:a16="http://schemas.microsoft.com/office/drawing/2014/main" id="{F13AEE15-4CF7-4DA0-BA73-C2F0CA6A37A6}"/>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a:extLst>
                <a:ext uri="{FF2B5EF4-FFF2-40B4-BE49-F238E27FC236}">
                  <a16:creationId xmlns:a16="http://schemas.microsoft.com/office/drawing/2014/main" id="{A5B3E51A-826C-42F4-B532-DC87891D9322}"/>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05</a:t>
              </a:r>
              <a:endParaRPr lang="zh-CN" altLang="en-US" sz="2400" b="1" dirty="0">
                <a:solidFill>
                  <a:schemeClr val="bg1"/>
                </a:solidFill>
                <a:cs typeface="+mn-ea"/>
                <a:sym typeface="+mn-lt"/>
              </a:endParaRPr>
            </a:p>
          </p:txBody>
        </p:sp>
      </p:grpSp>
      <p:sp>
        <p:nvSpPr>
          <p:cNvPr id="32" name="矩形 31">
            <a:extLst>
              <a:ext uri="{FF2B5EF4-FFF2-40B4-BE49-F238E27FC236}">
                <a16:creationId xmlns:a16="http://schemas.microsoft.com/office/drawing/2014/main" id="{4F544364-6573-4956-8A18-FFE34189C031}"/>
              </a:ext>
            </a:extLst>
          </p:cNvPr>
          <p:cNvSpPr/>
          <p:nvPr/>
        </p:nvSpPr>
        <p:spPr>
          <a:xfrm>
            <a:off x="6383972" y="3879334"/>
            <a:ext cx="2723823" cy="369332"/>
          </a:xfrm>
          <a:prstGeom prst="rect">
            <a:avLst/>
          </a:prstGeom>
        </p:spPr>
        <p:txBody>
          <a:bodyPr wrap="none">
            <a:spAutoFit/>
          </a:bodyPr>
          <a:lstStyle/>
          <a:p>
            <a:r>
              <a:rPr lang="zh-CN" altLang="en-US" b="1" dirty="0">
                <a:solidFill>
                  <a:srgbClr val="D8171A"/>
                </a:solidFill>
                <a:cs typeface="+mn-ea"/>
                <a:sym typeface="+mn-lt"/>
              </a:rPr>
              <a:t>求实务实落实的领导作风</a:t>
            </a:r>
          </a:p>
        </p:txBody>
      </p:sp>
      <p:sp>
        <p:nvSpPr>
          <p:cNvPr id="33" name="矩形 32">
            <a:extLst>
              <a:ext uri="{FF2B5EF4-FFF2-40B4-BE49-F238E27FC236}">
                <a16:creationId xmlns:a16="http://schemas.microsoft.com/office/drawing/2014/main" id="{D774D8C6-EA9A-4E7E-A413-90964B176CA4}"/>
              </a:ext>
            </a:extLst>
          </p:cNvPr>
          <p:cNvSpPr/>
          <p:nvPr/>
        </p:nvSpPr>
        <p:spPr>
          <a:xfrm>
            <a:off x="6362700" y="4203700"/>
            <a:ext cx="4495800" cy="308995"/>
          </a:xfrm>
          <a:prstGeom prst="rect">
            <a:avLst/>
          </a:prstGeom>
        </p:spPr>
        <p:txBody>
          <a:bodyPr wrap="square">
            <a:spAutoFit/>
          </a:bodyPr>
          <a:lstStyle/>
          <a:p>
            <a:pPr>
              <a:lnSpc>
                <a:spcPct val="130000"/>
              </a:lnSpc>
            </a:pPr>
            <a:r>
              <a:rPr lang="zh-CN" altLang="en-US" sz="1200" dirty="0">
                <a:solidFill>
                  <a:srgbClr val="222222"/>
                </a:solidFill>
                <a:cs typeface="+mn-ea"/>
                <a:sym typeface="+mn-lt"/>
              </a:rPr>
              <a:t>我们党和军队是靠实事求是起家的，也要靠实事求是赢得未来</a:t>
            </a:r>
          </a:p>
        </p:txBody>
      </p:sp>
      <p:grpSp>
        <p:nvGrpSpPr>
          <p:cNvPr id="37" name="组合 36">
            <a:extLst>
              <a:ext uri="{FF2B5EF4-FFF2-40B4-BE49-F238E27FC236}">
                <a16:creationId xmlns:a16="http://schemas.microsoft.com/office/drawing/2014/main" id="{7CDC8DC4-920C-47C7-A64C-962C8E5041BC}"/>
              </a:ext>
            </a:extLst>
          </p:cNvPr>
          <p:cNvGrpSpPr/>
          <p:nvPr/>
        </p:nvGrpSpPr>
        <p:grpSpPr>
          <a:xfrm>
            <a:off x="5676900" y="3949700"/>
            <a:ext cx="622300" cy="622300"/>
            <a:chOff x="800100" y="1968500"/>
            <a:chExt cx="622300" cy="622300"/>
          </a:xfrm>
        </p:grpSpPr>
        <p:sp>
          <p:nvSpPr>
            <p:cNvPr id="38" name="椭圆 37">
              <a:extLst>
                <a:ext uri="{FF2B5EF4-FFF2-40B4-BE49-F238E27FC236}">
                  <a16:creationId xmlns:a16="http://schemas.microsoft.com/office/drawing/2014/main" id="{4613EE10-4D46-423E-A2DA-7A078B85CC26}"/>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a:extLst>
                <a:ext uri="{FF2B5EF4-FFF2-40B4-BE49-F238E27FC236}">
                  <a16:creationId xmlns:a16="http://schemas.microsoft.com/office/drawing/2014/main" id="{A4D2240A-DFA9-4C60-A914-2A610A8572CC}"/>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06</a:t>
              </a:r>
              <a:endParaRPr lang="zh-CN" altLang="en-US" sz="2400" b="1" dirty="0">
                <a:solidFill>
                  <a:schemeClr val="bg1"/>
                </a:solidFill>
                <a:cs typeface="+mn-ea"/>
                <a:sym typeface="+mn-lt"/>
              </a:endParaRPr>
            </a:p>
          </p:txBody>
        </p:sp>
      </p:grpSp>
      <p:sp>
        <p:nvSpPr>
          <p:cNvPr id="40" name="矩形 39">
            <a:extLst>
              <a:ext uri="{FF2B5EF4-FFF2-40B4-BE49-F238E27FC236}">
                <a16:creationId xmlns:a16="http://schemas.microsoft.com/office/drawing/2014/main" id="{2341CFB0-DE2F-41CF-A427-D810A2FBD7F4}"/>
              </a:ext>
            </a:extLst>
          </p:cNvPr>
          <p:cNvSpPr/>
          <p:nvPr/>
        </p:nvSpPr>
        <p:spPr>
          <a:xfrm>
            <a:off x="6383972" y="4781034"/>
            <a:ext cx="2723823" cy="369332"/>
          </a:xfrm>
          <a:prstGeom prst="rect">
            <a:avLst/>
          </a:prstGeom>
        </p:spPr>
        <p:txBody>
          <a:bodyPr wrap="none">
            <a:spAutoFit/>
          </a:bodyPr>
          <a:lstStyle/>
          <a:p>
            <a:r>
              <a:rPr lang="zh-CN" altLang="en-US" b="1" dirty="0">
                <a:solidFill>
                  <a:srgbClr val="D8171A"/>
                </a:solidFill>
                <a:cs typeface="+mn-ea"/>
                <a:sym typeface="+mn-lt"/>
              </a:rPr>
              <a:t>锐意开拓奋进的创新精神</a:t>
            </a:r>
          </a:p>
        </p:txBody>
      </p:sp>
      <p:sp>
        <p:nvSpPr>
          <p:cNvPr id="41" name="矩形 40">
            <a:extLst>
              <a:ext uri="{FF2B5EF4-FFF2-40B4-BE49-F238E27FC236}">
                <a16:creationId xmlns:a16="http://schemas.microsoft.com/office/drawing/2014/main" id="{D5845AFE-1244-4C3D-A763-1876B07BF740}"/>
              </a:ext>
            </a:extLst>
          </p:cNvPr>
          <p:cNvSpPr/>
          <p:nvPr/>
        </p:nvSpPr>
        <p:spPr>
          <a:xfrm>
            <a:off x="6362700" y="5105400"/>
            <a:ext cx="4495800" cy="812530"/>
          </a:xfrm>
          <a:prstGeom prst="rect">
            <a:avLst/>
          </a:prstGeom>
        </p:spPr>
        <p:txBody>
          <a:bodyPr wrap="square">
            <a:spAutoFit/>
          </a:bodyPr>
          <a:lstStyle/>
          <a:p>
            <a:pPr>
              <a:lnSpc>
                <a:spcPct val="130000"/>
              </a:lnSpc>
            </a:pPr>
            <a:r>
              <a:rPr lang="zh-CN" altLang="en-US" sz="1200" dirty="0">
                <a:solidFill>
                  <a:srgbClr val="222222"/>
                </a:solidFill>
                <a:cs typeface="+mn-ea"/>
                <a:sym typeface="+mn-lt"/>
              </a:rPr>
              <a:t>习主席把改革创新作为军队建设发展的根本动力，强调身子转过来了，脑子也要转过来，主动来一场思想革命、头脑风暴，从一切不合时宜的思维定势、固有模式、路径依赖中解放出来</a:t>
            </a:r>
          </a:p>
        </p:txBody>
      </p:sp>
      <p:grpSp>
        <p:nvGrpSpPr>
          <p:cNvPr id="42" name="组合 41">
            <a:extLst>
              <a:ext uri="{FF2B5EF4-FFF2-40B4-BE49-F238E27FC236}">
                <a16:creationId xmlns:a16="http://schemas.microsoft.com/office/drawing/2014/main" id="{B40B5FC8-2B1F-4CF1-A7B7-4804D88B7F9C}"/>
              </a:ext>
            </a:extLst>
          </p:cNvPr>
          <p:cNvGrpSpPr/>
          <p:nvPr/>
        </p:nvGrpSpPr>
        <p:grpSpPr>
          <a:xfrm>
            <a:off x="5676900" y="5003800"/>
            <a:ext cx="622300" cy="622300"/>
            <a:chOff x="800100" y="1968500"/>
            <a:chExt cx="622300" cy="622300"/>
          </a:xfrm>
        </p:grpSpPr>
        <p:sp>
          <p:nvSpPr>
            <p:cNvPr id="43" name="椭圆 42">
              <a:extLst>
                <a:ext uri="{FF2B5EF4-FFF2-40B4-BE49-F238E27FC236}">
                  <a16:creationId xmlns:a16="http://schemas.microsoft.com/office/drawing/2014/main" id="{1EC16C0F-B346-47C8-AD4B-5D7A28C8E98B}"/>
                </a:ext>
              </a:extLst>
            </p:cNvPr>
            <p:cNvSpPr/>
            <p:nvPr/>
          </p:nvSpPr>
          <p:spPr>
            <a:xfrm>
              <a:off x="800100" y="1968500"/>
              <a:ext cx="622300" cy="622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a:extLst>
                <a:ext uri="{FF2B5EF4-FFF2-40B4-BE49-F238E27FC236}">
                  <a16:creationId xmlns:a16="http://schemas.microsoft.com/office/drawing/2014/main" id="{EA2BE040-2B3F-4CD5-B294-741E7AF0B74C}"/>
                </a:ext>
              </a:extLst>
            </p:cNvPr>
            <p:cNvSpPr/>
            <p:nvPr/>
          </p:nvSpPr>
          <p:spPr>
            <a:xfrm>
              <a:off x="846772" y="2037834"/>
              <a:ext cx="527709" cy="461665"/>
            </a:xfrm>
            <a:prstGeom prst="rect">
              <a:avLst/>
            </a:prstGeom>
          </p:spPr>
          <p:txBody>
            <a:bodyPr wrap="none">
              <a:spAutoFit/>
            </a:bodyPr>
            <a:lstStyle/>
            <a:p>
              <a:r>
                <a:rPr lang="en-US" altLang="zh-CN" sz="2400" b="1" dirty="0">
                  <a:solidFill>
                    <a:schemeClr val="bg1"/>
                  </a:solidFill>
                  <a:cs typeface="+mn-ea"/>
                  <a:sym typeface="+mn-lt"/>
                </a:rPr>
                <a:t>07</a:t>
              </a:r>
              <a:endParaRPr lang="zh-CN" altLang="en-US" sz="2400" b="1" dirty="0">
                <a:solidFill>
                  <a:schemeClr val="bg1"/>
                </a:solidFill>
                <a:cs typeface="+mn-ea"/>
                <a:sym typeface="+mn-lt"/>
              </a:endParaRPr>
            </a:p>
          </p:txBody>
        </p:sp>
      </p:grpSp>
      <p:pic>
        <p:nvPicPr>
          <p:cNvPr id="46" name="图片 45"/>
          <p:cNvPicPr>
            <a:picLocks noChangeAspect="1"/>
          </p:cNvPicPr>
          <p:nvPr/>
        </p:nvPicPr>
        <p:blipFill>
          <a:blip r:embed="rId4" cstate="print">
            <a:extLst>
              <a:ext uri="{BEBA8EAE-BF5A-486C-A8C5-ECC9F3942E4B}">
                <a14:imgProps xmlns:a14="http://schemas.microsoft.com/office/drawing/2010/main">
                  <a14:imgLayer r:embed="rId5">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47" name="直接连接符 46"/>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3993482149"/>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anim calcmode="lin" valueType="num">
                                      <p:cBhvr>
                                        <p:cTn id="61" dur="1000" fill="hold"/>
                                        <p:tgtEl>
                                          <p:spTgt spid="23"/>
                                        </p:tgtEl>
                                        <p:attrNameLst>
                                          <p:attrName>ppt_x</p:attrName>
                                        </p:attrNameLst>
                                      </p:cBhvr>
                                      <p:tavLst>
                                        <p:tav tm="0">
                                          <p:val>
                                            <p:strVal val="#ppt_x"/>
                                          </p:val>
                                        </p:tav>
                                        <p:tav tm="100000">
                                          <p:val>
                                            <p:strVal val="#ppt_x"/>
                                          </p:val>
                                        </p:tav>
                                      </p:tavLst>
                                    </p:anim>
                                    <p:anim calcmode="lin" valueType="num">
                                      <p:cBhvr>
                                        <p:cTn id="62" dur="10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42"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1000"/>
                                        <p:tgtEl>
                                          <p:spTgt spid="28"/>
                                        </p:tgtEl>
                                      </p:cBhvr>
                                    </p:animEffect>
                                    <p:anim calcmode="lin" valueType="num">
                                      <p:cBhvr>
                                        <p:cTn id="77" dur="1000" fill="hold"/>
                                        <p:tgtEl>
                                          <p:spTgt spid="28"/>
                                        </p:tgtEl>
                                        <p:attrNameLst>
                                          <p:attrName>ppt_x</p:attrName>
                                        </p:attrNameLst>
                                      </p:cBhvr>
                                      <p:tavLst>
                                        <p:tav tm="0">
                                          <p:val>
                                            <p:strVal val="#ppt_x"/>
                                          </p:val>
                                        </p:tav>
                                        <p:tav tm="100000">
                                          <p:val>
                                            <p:strVal val="#ppt_x"/>
                                          </p:val>
                                        </p:tav>
                                      </p:tavLst>
                                    </p:anim>
                                    <p:anim calcmode="lin" valueType="num">
                                      <p:cBhvr>
                                        <p:cTn id="78" dur="1000" fill="hold"/>
                                        <p:tgtEl>
                                          <p:spTgt spid="2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2"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par>
                          <p:cTn id="100" fill="hold">
                            <p:stCondLst>
                              <p:cond delay="6000"/>
                            </p:stCondLst>
                            <p:childTnLst>
                              <p:par>
                                <p:cTn id="101" presetID="42" presetClass="entr" presetSubtype="0"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1000"/>
                                        <p:tgtEl>
                                          <p:spTgt spid="40"/>
                                        </p:tgtEl>
                                      </p:cBhvr>
                                    </p:animEffect>
                                    <p:anim calcmode="lin" valueType="num">
                                      <p:cBhvr>
                                        <p:cTn id="104" dur="1000" fill="hold"/>
                                        <p:tgtEl>
                                          <p:spTgt spid="40"/>
                                        </p:tgtEl>
                                        <p:attrNameLst>
                                          <p:attrName>ppt_x</p:attrName>
                                        </p:attrNameLst>
                                      </p:cBhvr>
                                      <p:tavLst>
                                        <p:tav tm="0">
                                          <p:val>
                                            <p:strVal val="#ppt_x"/>
                                          </p:val>
                                        </p:tav>
                                        <p:tav tm="100000">
                                          <p:val>
                                            <p:strVal val="#ppt_x"/>
                                          </p:val>
                                        </p:tav>
                                      </p:tavLst>
                                    </p:anim>
                                    <p:anim calcmode="lin" valueType="num">
                                      <p:cBhvr>
                                        <p:cTn id="105" dur="1000" fill="hold"/>
                                        <p:tgtEl>
                                          <p:spTgt spid="4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fade">
                                      <p:cBhvr>
                                        <p:cTn id="108" dur="1000"/>
                                        <p:tgtEl>
                                          <p:spTgt spid="41"/>
                                        </p:tgtEl>
                                      </p:cBhvr>
                                    </p:animEffect>
                                    <p:anim calcmode="lin" valueType="num">
                                      <p:cBhvr>
                                        <p:cTn id="109" dur="1000" fill="hold"/>
                                        <p:tgtEl>
                                          <p:spTgt spid="41"/>
                                        </p:tgtEl>
                                        <p:attrNameLst>
                                          <p:attrName>ppt_x</p:attrName>
                                        </p:attrNameLst>
                                      </p:cBhvr>
                                      <p:tavLst>
                                        <p:tav tm="0">
                                          <p:val>
                                            <p:strVal val="#ppt_x"/>
                                          </p:val>
                                        </p:tav>
                                        <p:tav tm="100000">
                                          <p:val>
                                            <p:strVal val="#ppt_x"/>
                                          </p:val>
                                        </p:tav>
                                      </p:tavLst>
                                    </p:anim>
                                    <p:anim calcmode="lin" valueType="num">
                                      <p:cBhvr>
                                        <p:cTn id="110" dur="1000" fill="hold"/>
                                        <p:tgtEl>
                                          <p:spTgt spid="41"/>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1000"/>
                                        <p:tgtEl>
                                          <p:spTgt spid="42"/>
                                        </p:tgtEl>
                                      </p:cBhvr>
                                    </p:animEffect>
                                    <p:anim calcmode="lin" valueType="num">
                                      <p:cBhvr>
                                        <p:cTn id="114" dur="1000" fill="hold"/>
                                        <p:tgtEl>
                                          <p:spTgt spid="42"/>
                                        </p:tgtEl>
                                        <p:attrNameLst>
                                          <p:attrName>ppt_x</p:attrName>
                                        </p:attrNameLst>
                                      </p:cBhvr>
                                      <p:tavLst>
                                        <p:tav tm="0">
                                          <p:val>
                                            <p:strVal val="#ppt_x"/>
                                          </p:val>
                                        </p:tav>
                                        <p:tav tm="100000">
                                          <p:val>
                                            <p:strVal val="#ppt_x"/>
                                          </p:val>
                                        </p:tav>
                                      </p:tavLst>
                                    </p:anim>
                                    <p:anim calcmode="lin" valueType="num">
                                      <p:cBhvr>
                                        <p:cTn id="115" dur="1000" fill="hold"/>
                                        <p:tgtEl>
                                          <p:spTgt spid="42"/>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48"/>
                                        </p:tgtEl>
                                        <p:attrNameLst>
                                          <p:attrName>style.visibility</p:attrName>
                                        </p:attrNameLst>
                                      </p:cBhvr>
                                      <p:to>
                                        <p:strVal val="visible"/>
                                      </p:to>
                                    </p:set>
                                    <p:animEffect transition="in" filter="fade">
                                      <p:cBhvr>
                                        <p:cTn id="118" dur="1000"/>
                                        <p:tgtEl>
                                          <p:spTgt spid="48"/>
                                        </p:tgtEl>
                                      </p:cBhvr>
                                    </p:animEffect>
                                    <p:anim calcmode="lin" valueType="num">
                                      <p:cBhvr>
                                        <p:cTn id="119" dur="1000" fill="hold"/>
                                        <p:tgtEl>
                                          <p:spTgt spid="48"/>
                                        </p:tgtEl>
                                        <p:attrNameLst>
                                          <p:attrName>ppt_x</p:attrName>
                                        </p:attrNameLst>
                                      </p:cBhvr>
                                      <p:tavLst>
                                        <p:tav tm="0">
                                          <p:val>
                                            <p:strVal val="#ppt_x"/>
                                          </p:val>
                                        </p:tav>
                                        <p:tav tm="100000">
                                          <p:val>
                                            <p:strVal val="#ppt_x"/>
                                          </p:val>
                                        </p:tav>
                                      </p:tavLst>
                                    </p:anim>
                                    <p:anim calcmode="lin" valueType="num">
                                      <p:cBhvr>
                                        <p:cTn id="12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7" grpId="0"/>
      <p:bldP spid="18" grpId="0"/>
      <p:bldP spid="22" grpId="0"/>
      <p:bldP spid="23" grpId="0"/>
      <p:bldP spid="27" grpId="0"/>
      <p:bldP spid="28" grpId="0"/>
      <p:bldP spid="32" grpId="0"/>
      <p:bldP spid="33" grpId="0"/>
      <p:bldP spid="40" grpId="0"/>
      <p:bldP spid="41"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1"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pic>
        <p:nvPicPr>
          <p:cNvPr id="23" name="图片 22"/>
          <p:cNvPicPr>
            <a:picLocks noChangeAspect="1"/>
          </p:cNvPicPr>
          <p:nvPr/>
        </p:nvPicPr>
        <p:blipFill rotWithShape="1">
          <a:blip r:embed="rId12"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24" name="图片 23"/>
          <p:cNvPicPr>
            <a:picLocks noChangeAspect="1"/>
          </p:cNvPicPr>
          <p:nvPr/>
        </p:nvPicPr>
        <p:blipFill rotWithShape="1">
          <a:blip r:embed="rId1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85" name="组合 84"/>
          <p:cNvGrpSpPr/>
          <p:nvPr/>
        </p:nvGrpSpPr>
        <p:grpSpPr>
          <a:xfrm>
            <a:off x="5068431" y="1622835"/>
            <a:ext cx="5291551" cy="571807"/>
            <a:chOff x="4164544" y="1715433"/>
            <a:chExt cx="4527154" cy="489206"/>
          </a:xfrm>
        </p:grpSpPr>
        <p:sp>
          <p:nvSpPr>
            <p:cNvPr id="86" name="MH_Number_1">
              <a:hlinkClick r:id="rId14" action="ppaction://hlinksldjump"/>
            </p:cNvPr>
            <p:cNvSpPr/>
            <p:nvPr>
              <p:custDataLst>
                <p:tags r:id="rId7"/>
              </p:custDataLst>
            </p:nvPr>
          </p:nvSpPr>
          <p:spPr>
            <a:xfrm>
              <a:off x="4164544" y="1715433"/>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b="1" dirty="0">
                  <a:solidFill>
                    <a:srgbClr val="FFFFFF"/>
                  </a:solidFill>
                  <a:cs typeface="+mn-ea"/>
                  <a:sym typeface="+mn-lt"/>
                </a:rPr>
                <a:t>第</a:t>
              </a:r>
              <a:r>
                <a:rPr lang="en-US" altLang="zh-CN" b="1" dirty="0">
                  <a:solidFill>
                    <a:srgbClr val="FFFFFF"/>
                  </a:solidFill>
                  <a:cs typeface="+mn-ea"/>
                  <a:sym typeface="+mn-lt"/>
                </a:rPr>
                <a:t>1</a:t>
              </a:r>
              <a:r>
                <a:rPr lang="zh-CN" altLang="en-US" b="1" dirty="0">
                  <a:solidFill>
                    <a:srgbClr val="FFFFFF"/>
                  </a:solidFill>
                  <a:cs typeface="+mn-ea"/>
                  <a:sym typeface="+mn-lt"/>
                </a:rPr>
                <a:t>章</a:t>
              </a:r>
            </a:p>
          </p:txBody>
        </p:sp>
        <p:sp>
          <p:nvSpPr>
            <p:cNvPr id="87" name="MH_Entry_1">
              <a:hlinkClick r:id="rId14" action="ppaction://hlinksldjump"/>
            </p:cNvPr>
            <p:cNvSpPr/>
            <p:nvPr>
              <p:custDataLst>
                <p:tags r:id="rId8"/>
              </p:custDataLst>
            </p:nvPr>
          </p:nvSpPr>
          <p:spPr>
            <a:xfrm flipH="1">
              <a:off x="5166027" y="1715433"/>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b="1" dirty="0">
                  <a:solidFill>
                    <a:srgbClr val="FFFFFF"/>
                  </a:solidFill>
                  <a:cs typeface="+mn-ea"/>
                  <a:sym typeface="+mn-lt"/>
                </a:rPr>
                <a:t>什么是红色基因</a:t>
              </a:r>
              <a:r>
                <a:rPr lang="en-US" altLang="zh-CN" b="1" dirty="0">
                  <a:solidFill>
                    <a:srgbClr val="FFFFFF"/>
                  </a:solidFill>
                  <a:cs typeface="+mn-ea"/>
                  <a:sym typeface="+mn-lt"/>
                </a:rPr>
                <a:t>?</a:t>
              </a:r>
              <a:endParaRPr lang="zh-CN" altLang="en-US" b="1" dirty="0">
                <a:solidFill>
                  <a:srgbClr val="FFFFFF"/>
                </a:solidFill>
                <a:cs typeface="+mn-ea"/>
                <a:sym typeface="+mn-lt"/>
              </a:endParaRPr>
            </a:p>
          </p:txBody>
        </p:sp>
      </p:grpSp>
      <p:grpSp>
        <p:nvGrpSpPr>
          <p:cNvPr id="88" name="组合 87"/>
          <p:cNvGrpSpPr/>
          <p:nvPr/>
        </p:nvGrpSpPr>
        <p:grpSpPr>
          <a:xfrm>
            <a:off x="5068431" y="2480877"/>
            <a:ext cx="5291551" cy="571807"/>
            <a:chOff x="4164544" y="2573475"/>
            <a:chExt cx="4527154" cy="489206"/>
          </a:xfrm>
        </p:grpSpPr>
        <p:sp>
          <p:nvSpPr>
            <p:cNvPr id="89" name="MH_Number_2">
              <a:hlinkClick r:id="rId15" action="ppaction://hlinksldjump"/>
            </p:cNvPr>
            <p:cNvSpPr/>
            <p:nvPr>
              <p:custDataLst>
                <p:tags r:id="rId5"/>
              </p:custDataLst>
            </p:nvPr>
          </p:nvSpPr>
          <p:spPr>
            <a:xfrm>
              <a:off x="4164544" y="2573475"/>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b="1" dirty="0">
                  <a:solidFill>
                    <a:srgbClr val="FFFFFF"/>
                  </a:solidFill>
                  <a:cs typeface="+mn-ea"/>
                  <a:sym typeface="+mn-lt"/>
                </a:rPr>
                <a:t>第</a:t>
              </a:r>
              <a:r>
                <a:rPr lang="en-US" altLang="zh-CN" b="1" dirty="0">
                  <a:solidFill>
                    <a:srgbClr val="FFFFFF"/>
                  </a:solidFill>
                  <a:cs typeface="+mn-ea"/>
                  <a:sym typeface="+mn-lt"/>
                </a:rPr>
                <a:t>2</a:t>
              </a:r>
              <a:r>
                <a:rPr lang="zh-CN" altLang="en-US" b="1" dirty="0">
                  <a:solidFill>
                    <a:srgbClr val="FFFFFF"/>
                  </a:solidFill>
                  <a:cs typeface="+mn-ea"/>
                  <a:sym typeface="+mn-lt"/>
                </a:rPr>
                <a:t>章</a:t>
              </a:r>
            </a:p>
          </p:txBody>
        </p:sp>
        <p:sp>
          <p:nvSpPr>
            <p:cNvPr id="90" name="MH_Entry_2">
              <a:hlinkClick r:id="rId15" action="ppaction://hlinksldjump"/>
            </p:cNvPr>
            <p:cNvSpPr/>
            <p:nvPr>
              <p:custDataLst>
                <p:tags r:id="rId6"/>
              </p:custDataLst>
            </p:nvPr>
          </p:nvSpPr>
          <p:spPr>
            <a:xfrm flipH="1">
              <a:off x="5166027" y="2573475"/>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en-US" altLang="zh-CN" b="1" dirty="0">
                  <a:solidFill>
                    <a:srgbClr val="FFFFFF"/>
                  </a:solidFill>
                  <a:cs typeface="+mn-ea"/>
                  <a:sym typeface="+mn-lt"/>
                </a:rPr>
                <a:t>《</a:t>
              </a:r>
              <a:r>
                <a:rPr lang="zh-CN" altLang="en-US" b="1" dirty="0">
                  <a:solidFill>
                    <a:srgbClr val="FFFFFF"/>
                  </a:solidFill>
                  <a:cs typeface="+mn-ea"/>
                  <a:sym typeface="+mn-lt"/>
                </a:rPr>
                <a:t>意见</a:t>
              </a:r>
              <a:r>
                <a:rPr lang="en-US" altLang="zh-CN" b="1" dirty="0">
                  <a:solidFill>
                    <a:srgbClr val="FFFFFF"/>
                  </a:solidFill>
                  <a:cs typeface="+mn-ea"/>
                  <a:sym typeface="+mn-lt"/>
                </a:rPr>
                <a:t>》</a:t>
              </a:r>
              <a:r>
                <a:rPr lang="zh-CN" altLang="en-US" b="1" dirty="0">
                  <a:solidFill>
                    <a:srgbClr val="FFFFFF"/>
                  </a:solidFill>
                  <a:cs typeface="+mn-ea"/>
                  <a:sym typeface="+mn-lt"/>
                </a:rPr>
                <a:t>的主要内容</a:t>
              </a:r>
            </a:p>
          </p:txBody>
        </p:sp>
      </p:grpSp>
      <p:grpSp>
        <p:nvGrpSpPr>
          <p:cNvPr id="91" name="组合 90"/>
          <p:cNvGrpSpPr/>
          <p:nvPr/>
        </p:nvGrpSpPr>
        <p:grpSpPr>
          <a:xfrm>
            <a:off x="5068431" y="3338920"/>
            <a:ext cx="5291551" cy="571807"/>
            <a:chOff x="4164544" y="3431518"/>
            <a:chExt cx="4527154" cy="489206"/>
          </a:xfrm>
        </p:grpSpPr>
        <p:sp>
          <p:nvSpPr>
            <p:cNvPr id="92" name="MH_Number_3">
              <a:hlinkClick r:id="rId16" action="ppaction://hlinksldjump"/>
            </p:cNvPr>
            <p:cNvSpPr/>
            <p:nvPr>
              <p:custDataLst>
                <p:tags r:id="rId3"/>
              </p:custDataLst>
            </p:nvPr>
          </p:nvSpPr>
          <p:spPr>
            <a:xfrm>
              <a:off x="4164544" y="3431518"/>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b="1" dirty="0">
                  <a:solidFill>
                    <a:srgbClr val="FFFFFF"/>
                  </a:solidFill>
                  <a:cs typeface="+mn-ea"/>
                  <a:sym typeface="+mn-lt"/>
                </a:rPr>
                <a:t>第</a:t>
              </a:r>
              <a:r>
                <a:rPr lang="en-US" altLang="zh-CN" b="1" dirty="0">
                  <a:solidFill>
                    <a:srgbClr val="FFFFFF"/>
                  </a:solidFill>
                  <a:cs typeface="+mn-ea"/>
                  <a:sym typeface="+mn-lt"/>
                </a:rPr>
                <a:t>3</a:t>
              </a:r>
              <a:r>
                <a:rPr lang="zh-CN" altLang="en-US" b="1" dirty="0">
                  <a:solidFill>
                    <a:srgbClr val="FFFFFF"/>
                  </a:solidFill>
                  <a:cs typeface="+mn-ea"/>
                  <a:sym typeface="+mn-lt"/>
                </a:rPr>
                <a:t>章</a:t>
              </a:r>
            </a:p>
          </p:txBody>
        </p:sp>
        <p:sp>
          <p:nvSpPr>
            <p:cNvPr id="93" name="MH_Entry_3">
              <a:hlinkClick r:id="rId16" action="ppaction://hlinksldjump"/>
            </p:cNvPr>
            <p:cNvSpPr/>
            <p:nvPr>
              <p:custDataLst>
                <p:tags r:id="rId4"/>
              </p:custDataLst>
            </p:nvPr>
          </p:nvSpPr>
          <p:spPr>
            <a:xfrm flipH="1">
              <a:off x="5166027" y="3431518"/>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b="1" dirty="0">
                  <a:solidFill>
                    <a:srgbClr val="FFFFFF"/>
                  </a:solidFill>
                  <a:cs typeface="+mn-ea"/>
                  <a:sym typeface="+mn-lt"/>
                </a:rPr>
                <a:t>传承红色基因  塑造新时代革命军人</a:t>
              </a:r>
            </a:p>
          </p:txBody>
        </p:sp>
      </p:grpSp>
      <p:grpSp>
        <p:nvGrpSpPr>
          <p:cNvPr id="94" name="组合 93"/>
          <p:cNvGrpSpPr/>
          <p:nvPr/>
        </p:nvGrpSpPr>
        <p:grpSpPr>
          <a:xfrm>
            <a:off x="5068431" y="4196962"/>
            <a:ext cx="5291551" cy="571807"/>
            <a:chOff x="4164544" y="4289560"/>
            <a:chExt cx="4527154" cy="489206"/>
          </a:xfrm>
        </p:grpSpPr>
        <p:sp>
          <p:nvSpPr>
            <p:cNvPr id="95" name="MH_Number_4">
              <a:hlinkClick r:id="rId17" action="ppaction://hlinksldjump"/>
            </p:cNvPr>
            <p:cNvSpPr/>
            <p:nvPr>
              <p:custDataLst>
                <p:tags r:id="rId1"/>
              </p:custDataLst>
            </p:nvPr>
          </p:nvSpPr>
          <p:spPr>
            <a:xfrm>
              <a:off x="4164544" y="4289560"/>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b="1" dirty="0">
                  <a:solidFill>
                    <a:srgbClr val="FFFFFF"/>
                  </a:solidFill>
                  <a:cs typeface="+mn-ea"/>
                  <a:sym typeface="+mn-lt"/>
                </a:rPr>
                <a:t>第</a:t>
              </a:r>
              <a:r>
                <a:rPr lang="en-US" altLang="zh-CN" b="1" dirty="0">
                  <a:solidFill>
                    <a:srgbClr val="FFFFFF"/>
                  </a:solidFill>
                  <a:cs typeface="+mn-ea"/>
                  <a:sym typeface="+mn-lt"/>
                </a:rPr>
                <a:t>4</a:t>
              </a:r>
              <a:r>
                <a:rPr lang="zh-CN" altLang="en-US" b="1" dirty="0">
                  <a:solidFill>
                    <a:srgbClr val="FFFFFF"/>
                  </a:solidFill>
                  <a:cs typeface="+mn-ea"/>
                  <a:sym typeface="+mn-lt"/>
                </a:rPr>
                <a:t>章</a:t>
              </a:r>
            </a:p>
          </p:txBody>
        </p:sp>
        <p:sp>
          <p:nvSpPr>
            <p:cNvPr id="96" name="MH_Entry_4">
              <a:hlinkClick r:id="rId17" action="ppaction://hlinksldjump"/>
            </p:cNvPr>
            <p:cNvSpPr/>
            <p:nvPr>
              <p:custDataLst>
                <p:tags r:id="rId2"/>
              </p:custDataLst>
            </p:nvPr>
          </p:nvSpPr>
          <p:spPr>
            <a:xfrm flipH="1">
              <a:off x="5166027" y="4289560"/>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b="1" dirty="0">
                  <a:solidFill>
                    <a:srgbClr val="FFFFFF"/>
                  </a:solidFill>
                  <a:cs typeface="+mn-ea"/>
                  <a:sym typeface="+mn-lt"/>
                </a:rPr>
                <a:t>深入学习贯彻习近平强军思想</a:t>
              </a:r>
            </a:p>
          </p:txBody>
        </p:sp>
      </p:grpSp>
      <p:sp>
        <p:nvSpPr>
          <p:cNvPr id="25" name="PA_文本框 5"/>
          <p:cNvSpPr txBox="1"/>
          <p:nvPr/>
        </p:nvSpPr>
        <p:spPr>
          <a:xfrm>
            <a:off x="2383016" y="2924747"/>
            <a:ext cx="2244369" cy="1249136"/>
          </a:xfrm>
          <a:custGeom>
            <a:avLst/>
            <a:gdLst/>
            <a:ahLst/>
            <a:cxnLst/>
            <a:rect l="l" t="t" r="r" b="b"/>
            <a:pathLst>
              <a:path w="1838344" h="1023157">
                <a:moveTo>
                  <a:pt x="152341" y="810709"/>
                </a:moveTo>
                <a:cubicBezTo>
                  <a:pt x="152341" y="812886"/>
                  <a:pt x="153436" y="813731"/>
                  <a:pt x="155626" y="813244"/>
                </a:cubicBezTo>
                <a:lnTo>
                  <a:pt x="156596" y="812707"/>
                </a:lnTo>
                <a:lnTo>
                  <a:pt x="156245" y="812669"/>
                </a:lnTo>
                <a:lnTo>
                  <a:pt x="156864" y="811448"/>
                </a:lnTo>
                <a:close/>
                <a:moveTo>
                  <a:pt x="498483" y="747681"/>
                </a:moveTo>
                <a:lnTo>
                  <a:pt x="498560" y="748391"/>
                </a:lnTo>
                <a:lnTo>
                  <a:pt x="498515" y="749281"/>
                </a:lnTo>
                <a:close/>
                <a:moveTo>
                  <a:pt x="497613" y="736825"/>
                </a:moveTo>
                <a:cubicBezTo>
                  <a:pt x="497939" y="736825"/>
                  <a:pt x="498178" y="737863"/>
                  <a:pt x="498328" y="739939"/>
                </a:cubicBezTo>
                <a:lnTo>
                  <a:pt x="498483" y="747681"/>
                </a:lnTo>
                <a:lnTo>
                  <a:pt x="498119" y="744347"/>
                </a:lnTo>
                <a:cubicBezTo>
                  <a:pt x="497945" y="742269"/>
                  <a:pt x="497776" y="739761"/>
                  <a:pt x="497613" y="736825"/>
                </a:cubicBezTo>
                <a:close/>
                <a:moveTo>
                  <a:pt x="508957" y="684434"/>
                </a:moveTo>
                <a:lnTo>
                  <a:pt x="507843" y="685628"/>
                </a:lnTo>
                <a:lnTo>
                  <a:pt x="513071" y="686990"/>
                </a:lnTo>
                <a:cubicBezTo>
                  <a:pt x="516720" y="687763"/>
                  <a:pt x="518545" y="687703"/>
                  <a:pt x="518545" y="686811"/>
                </a:cubicBezTo>
                <a:cubicBezTo>
                  <a:pt x="518545" y="685920"/>
                  <a:pt x="516885" y="685251"/>
                  <a:pt x="513565" y="684805"/>
                </a:cubicBezTo>
                <a:close/>
                <a:moveTo>
                  <a:pt x="1111846" y="679658"/>
                </a:moveTo>
                <a:cubicBezTo>
                  <a:pt x="1097331" y="681731"/>
                  <a:pt x="1084476" y="701119"/>
                  <a:pt x="1073279" y="737820"/>
                </a:cubicBezTo>
                <a:lnTo>
                  <a:pt x="1076949" y="737820"/>
                </a:lnTo>
                <a:cubicBezTo>
                  <a:pt x="1093081" y="737820"/>
                  <a:pt x="1104713" y="718432"/>
                  <a:pt x="1111846" y="679658"/>
                </a:cubicBezTo>
                <a:close/>
                <a:moveTo>
                  <a:pt x="104428" y="676049"/>
                </a:moveTo>
                <a:cubicBezTo>
                  <a:pt x="103816" y="676218"/>
                  <a:pt x="103510" y="676674"/>
                  <a:pt x="103510" y="677418"/>
                </a:cubicBezTo>
                <a:lnTo>
                  <a:pt x="108375" y="678477"/>
                </a:lnTo>
                <a:lnTo>
                  <a:pt x="109846" y="677609"/>
                </a:lnTo>
                <a:lnTo>
                  <a:pt x="107184" y="676404"/>
                </a:lnTo>
                <a:cubicBezTo>
                  <a:pt x="105959" y="675998"/>
                  <a:pt x="105041" y="675880"/>
                  <a:pt x="104428" y="676049"/>
                </a:cubicBezTo>
                <a:close/>
                <a:moveTo>
                  <a:pt x="494415" y="662338"/>
                </a:moveTo>
                <a:lnTo>
                  <a:pt x="488488" y="665245"/>
                </a:lnTo>
                <a:cubicBezTo>
                  <a:pt x="485375" y="666057"/>
                  <a:pt x="481963" y="666299"/>
                  <a:pt x="478251" y="665973"/>
                </a:cubicBezTo>
                <a:cubicBezTo>
                  <a:pt x="478946" y="665952"/>
                  <a:pt x="478495" y="666745"/>
                  <a:pt x="476898" y="668352"/>
                </a:cubicBezTo>
                <a:cubicBezTo>
                  <a:pt x="465162" y="670021"/>
                  <a:pt x="455728" y="671410"/>
                  <a:pt x="448595" y="672520"/>
                </a:cubicBezTo>
                <a:cubicBezTo>
                  <a:pt x="444883" y="674375"/>
                  <a:pt x="440005" y="676599"/>
                  <a:pt x="433961" y="679191"/>
                </a:cubicBezTo>
                <a:cubicBezTo>
                  <a:pt x="426538" y="680529"/>
                  <a:pt x="420991" y="681892"/>
                  <a:pt x="417321" y="683281"/>
                </a:cubicBezTo>
                <a:cubicBezTo>
                  <a:pt x="408478" y="687687"/>
                  <a:pt x="400168" y="690860"/>
                  <a:pt x="392392" y="692799"/>
                </a:cubicBezTo>
                <a:cubicBezTo>
                  <a:pt x="382823" y="697588"/>
                  <a:pt x="373922" y="701632"/>
                  <a:pt x="365691" y="704929"/>
                </a:cubicBezTo>
                <a:cubicBezTo>
                  <a:pt x="362051" y="710009"/>
                  <a:pt x="356894" y="713389"/>
                  <a:pt x="350217" y="715068"/>
                </a:cubicBezTo>
                <a:cubicBezTo>
                  <a:pt x="327035" y="730516"/>
                  <a:pt x="307979" y="744600"/>
                  <a:pt x="293050" y="757321"/>
                </a:cubicBezTo>
                <a:cubicBezTo>
                  <a:pt x="335018" y="747669"/>
                  <a:pt x="381050" y="739914"/>
                  <a:pt x="431146" y="734056"/>
                </a:cubicBezTo>
                <a:cubicBezTo>
                  <a:pt x="453089" y="731537"/>
                  <a:pt x="471455" y="734170"/>
                  <a:pt x="486242" y="741956"/>
                </a:cubicBezTo>
                <a:lnTo>
                  <a:pt x="499049" y="750908"/>
                </a:lnTo>
                <a:lnTo>
                  <a:pt x="498659" y="749293"/>
                </a:lnTo>
                <a:lnTo>
                  <a:pt x="498560" y="748391"/>
                </a:lnTo>
                <a:lnTo>
                  <a:pt x="499168" y="736521"/>
                </a:lnTo>
                <a:lnTo>
                  <a:pt x="499379" y="736388"/>
                </a:lnTo>
                <a:lnTo>
                  <a:pt x="499441" y="735272"/>
                </a:lnTo>
                <a:cubicBezTo>
                  <a:pt x="500738" y="730994"/>
                  <a:pt x="504142" y="726907"/>
                  <a:pt x="509651" y="723010"/>
                </a:cubicBezTo>
                <a:lnTo>
                  <a:pt x="517848" y="718261"/>
                </a:lnTo>
                <a:lnTo>
                  <a:pt x="515019" y="718777"/>
                </a:lnTo>
                <a:cubicBezTo>
                  <a:pt x="513527" y="718941"/>
                  <a:pt x="511663" y="719063"/>
                  <a:pt x="509425" y="719145"/>
                </a:cubicBezTo>
                <a:lnTo>
                  <a:pt x="502362" y="719255"/>
                </a:lnTo>
                <a:lnTo>
                  <a:pt x="499743" y="720620"/>
                </a:lnTo>
                <a:cubicBezTo>
                  <a:pt x="497680" y="708220"/>
                  <a:pt x="496649" y="695406"/>
                  <a:pt x="496649" y="682177"/>
                </a:cubicBezTo>
                <a:lnTo>
                  <a:pt x="499018" y="682927"/>
                </a:lnTo>
                <a:lnTo>
                  <a:pt x="500095" y="679618"/>
                </a:lnTo>
                <a:lnTo>
                  <a:pt x="496826" y="674011"/>
                </a:lnTo>
                <a:lnTo>
                  <a:pt x="494914" y="663717"/>
                </a:lnTo>
                <a:lnTo>
                  <a:pt x="494814" y="663649"/>
                </a:lnTo>
                <a:close/>
                <a:moveTo>
                  <a:pt x="507030" y="652693"/>
                </a:moveTo>
                <a:lnTo>
                  <a:pt x="503577" y="652848"/>
                </a:lnTo>
                <a:cubicBezTo>
                  <a:pt x="501905" y="652889"/>
                  <a:pt x="499927" y="652909"/>
                  <a:pt x="497644" y="652909"/>
                </a:cubicBezTo>
                <a:lnTo>
                  <a:pt x="498645" y="655235"/>
                </a:lnTo>
                <a:lnTo>
                  <a:pt x="499049" y="654521"/>
                </a:lnTo>
                <a:close/>
                <a:moveTo>
                  <a:pt x="495653" y="639240"/>
                </a:moveTo>
                <a:lnTo>
                  <a:pt x="495653" y="644219"/>
                </a:lnTo>
                <a:lnTo>
                  <a:pt x="496820" y="639240"/>
                </a:lnTo>
                <a:close/>
                <a:moveTo>
                  <a:pt x="110629" y="573138"/>
                </a:moveTo>
                <a:lnTo>
                  <a:pt x="111942" y="574232"/>
                </a:lnTo>
                <a:lnTo>
                  <a:pt x="109851" y="574897"/>
                </a:lnTo>
                <a:close/>
                <a:moveTo>
                  <a:pt x="118441" y="568360"/>
                </a:moveTo>
                <a:lnTo>
                  <a:pt x="119110" y="568501"/>
                </a:lnTo>
                <a:lnTo>
                  <a:pt x="120728" y="569677"/>
                </a:lnTo>
                <a:lnTo>
                  <a:pt x="117790" y="571754"/>
                </a:lnTo>
                <a:lnTo>
                  <a:pt x="115856" y="572587"/>
                </a:lnTo>
                <a:lnTo>
                  <a:pt x="112383" y="570099"/>
                </a:lnTo>
                <a:close/>
                <a:moveTo>
                  <a:pt x="121814" y="567392"/>
                </a:moveTo>
                <a:lnTo>
                  <a:pt x="118441" y="568360"/>
                </a:lnTo>
                <a:lnTo>
                  <a:pt x="114956" y="567626"/>
                </a:lnTo>
                <a:lnTo>
                  <a:pt x="112215" y="569979"/>
                </a:lnTo>
                <a:lnTo>
                  <a:pt x="112383" y="570099"/>
                </a:lnTo>
                <a:lnTo>
                  <a:pt x="111920" y="570232"/>
                </a:lnTo>
                <a:lnTo>
                  <a:pt x="111908" y="570243"/>
                </a:lnTo>
                <a:lnTo>
                  <a:pt x="110629" y="573138"/>
                </a:lnTo>
                <a:lnTo>
                  <a:pt x="110251" y="572824"/>
                </a:lnTo>
                <a:lnTo>
                  <a:pt x="109832" y="572025"/>
                </a:lnTo>
                <a:lnTo>
                  <a:pt x="104505" y="576599"/>
                </a:lnTo>
                <a:lnTo>
                  <a:pt x="109851" y="574897"/>
                </a:lnTo>
                <a:lnTo>
                  <a:pt x="106496" y="582493"/>
                </a:lnTo>
                <a:cubicBezTo>
                  <a:pt x="109647" y="581845"/>
                  <a:pt x="112405" y="581112"/>
                  <a:pt x="114769" y="580293"/>
                </a:cubicBezTo>
                <a:lnTo>
                  <a:pt x="118314" y="578667"/>
                </a:lnTo>
                <a:lnTo>
                  <a:pt x="115638" y="577311"/>
                </a:lnTo>
                <a:lnTo>
                  <a:pt x="111942" y="574232"/>
                </a:lnTo>
                <a:lnTo>
                  <a:pt x="112305" y="574116"/>
                </a:lnTo>
                <a:lnTo>
                  <a:pt x="115856" y="572587"/>
                </a:lnTo>
                <a:lnTo>
                  <a:pt x="118719" y="574639"/>
                </a:lnTo>
                <a:cubicBezTo>
                  <a:pt x="120948" y="572690"/>
                  <a:pt x="121749" y="571131"/>
                  <a:pt x="121122" y="569962"/>
                </a:cubicBezTo>
                <a:lnTo>
                  <a:pt x="120728" y="569677"/>
                </a:lnTo>
                <a:lnTo>
                  <a:pt x="120960" y="569513"/>
                </a:lnTo>
                <a:cubicBezTo>
                  <a:pt x="121630" y="568786"/>
                  <a:pt x="121915" y="568079"/>
                  <a:pt x="121814" y="567392"/>
                </a:cubicBezTo>
                <a:close/>
                <a:moveTo>
                  <a:pt x="128010" y="541946"/>
                </a:moveTo>
                <a:lnTo>
                  <a:pt x="130024" y="544079"/>
                </a:lnTo>
                <a:lnTo>
                  <a:pt x="130219" y="544945"/>
                </a:lnTo>
                <a:lnTo>
                  <a:pt x="127647" y="545000"/>
                </a:lnTo>
                <a:lnTo>
                  <a:pt x="127537" y="543676"/>
                </a:lnTo>
                <a:close/>
                <a:moveTo>
                  <a:pt x="652815" y="428902"/>
                </a:moveTo>
                <a:lnTo>
                  <a:pt x="651025" y="429298"/>
                </a:lnTo>
                <a:lnTo>
                  <a:pt x="651996" y="429372"/>
                </a:lnTo>
                <a:close/>
                <a:moveTo>
                  <a:pt x="186637" y="376146"/>
                </a:moveTo>
                <a:lnTo>
                  <a:pt x="185859" y="377712"/>
                </a:lnTo>
                <a:lnTo>
                  <a:pt x="187100" y="377712"/>
                </a:lnTo>
                <a:close/>
                <a:moveTo>
                  <a:pt x="464037" y="118533"/>
                </a:moveTo>
                <a:cubicBezTo>
                  <a:pt x="460554" y="118533"/>
                  <a:pt x="455334" y="119523"/>
                  <a:pt x="448377" y="121503"/>
                </a:cubicBezTo>
                <a:cubicBezTo>
                  <a:pt x="444209" y="124282"/>
                  <a:pt x="438238" y="126215"/>
                  <a:pt x="430462" y="127304"/>
                </a:cubicBezTo>
                <a:cubicBezTo>
                  <a:pt x="429944" y="126008"/>
                  <a:pt x="430172" y="125925"/>
                  <a:pt x="431146" y="127055"/>
                </a:cubicBezTo>
                <a:cubicBezTo>
                  <a:pt x="425403" y="127698"/>
                  <a:pt x="421219" y="128802"/>
                  <a:pt x="418596" y="130367"/>
                </a:cubicBezTo>
                <a:cubicBezTo>
                  <a:pt x="411505" y="132731"/>
                  <a:pt x="404880" y="136381"/>
                  <a:pt x="398722" y="141316"/>
                </a:cubicBezTo>
                <a:cubicBezTo>
                  <a:pt x="387836" y="146759"/>
                  <a:pt x="379417" y="153264"/>
                  <a:pt x="373466" y="160833"/>
                </a:cubicBezTo>
                <a:cubicBezTo>
                  <a:pt x="351290" y="185621"/>
                  <a:pt x="330410" y="209332"/>
                  <a:pt x="310825" y="231965"/>
                </a:cubicBezTo>
                <a:cubicBezTo>
                  <a:pt x="310825" y="233064"/>
                  <a:pt x="309980" y="237045"/>
                  <a:pt x="308290" y="243908"/>
                </a:cubicBezTo>
                <a:cubicBezTo>
                  <a:pt x="304309" y="245235"/>
                  <a:pt x="300349" y="247029"/>
                  <a:pt x="296409" y="249289"/>
                </a:cubicBezTo>
                <a:cubicBezTo>
                  <a:pt x="286881" y="246199"/>
                  <a:pt x="282117" y="245551"/>
                  <a:pt x="282117" y="247345"/>
                </a:cubicBezTo>
                <a:cubicBezTo>
                  <a:pt x="291780" y="251409"/>
                  <a:pt x="291474" y="257588"/>
                  <a:pt x="281200" y="265882"/>
                </a:cubicBezTo>
                <a:lnTo>
                  <a:pt x="277679" y="263303"/>
                </a:lnTo>
                <a:lnTo>
                  <a:pt x="274404" y="266986"/>
                </a:lnTo>
                <a:cubicBezTo>
                  <a:pt x="274622" y="265483"/>
                  <a:pt x="275052" y="266649"/>
                  <a:pt x="275695" y="270485"/>
                </a:cubicBezTo>
                <a:cubicBezTo>
                  <a:pt x="270656" y="272974"/>
                  <a:pt x="267338" y="275016"/>
                  <a:pt x="265742" y="276613"/>
                </a:cubicBezTo>
                <a:lnTo>
                  <a:pt x="264498" y="276613"/>
                </a:lnTo>
                <a:cubicBezTo>
                  <a:pt x="260758" y="280011"/>
                  <a:pt x="253431" y="284703"/>
                  <a:pt x="242518" y="290691"/>
                </a:cubicBezTo>
                <a:lnTo>
                  <a:pt x="230483" y="297070"/>
                </a:lnTo>
                <a:lnTo>
                  <a:pt x="230917" y="302589"/>
                </a:lnTo>
                <a:cubicBezTo>
                  <a:pt x="230356" y="309661"/>
                  <a:pt x="226583" y="318570"/>
                  <a:pt x="219601" y="329316"/>
                </a:cubicBezTo>
                <a:cubicBezTo>
                  <a:pt x="208591" y="326216"/>
                  <a:pt x="203085" y="325563"/>
                  <a:pt x="203085" y="327357"/>
                </a:cubicBezTo>
                <a:cubicBezTo>
                  <a:pt x="204703" y="339414"/>
                  <a:pt x="200789" y="352519"/>
                  <a:pt x="191344" y="366671"/>
                </a:cubicBezTo>
                <a:lnTo>
                  <a:pt x="189737" y="369905"/>
                </a:lnTo>
                <a:lnTo>
                  <a:pt x="193801" y="369905"/>
                </a:lnTo>
                <a:cubicBezTo>
                  <a:pt x="194382" y="368931"/>
                  <a:pt x="196300" y="366821"/>
                  <a:pt x="199555" y="363576"/>
                </a:cubicBezTo>
                <a:cubicBezTo>
                  <a:pt x="203796" y="357926"/>
                  <a:pt x="210275" y="352477"/>
                  <a:pt x="218994" y="347231"/>
                </a:cubicBezTo>
                <a:cubicBezTo>
                  <a:pt x="231031" y="341809"/>
                  <a:pt x="241829" y="335174"/>
                  <a:pt x="251388" y="327326"/>
                </a:cubicBezTo>
                <a:cubicBezTo>
                  <a:pt x="255120" y="322329"/>
                  <a:pt x="259858" y="317279"/>
                  <a:pt x="265602" y="312179"/>
                </a:cubicBezTo>
                <a:cubicBezTo>
                  <a:pt x="284761" y="292760"/>
                  <a:pt x="308109" y="285161"/>
                  <a:pt x="335645" y="289380"/>
                </a:cubicBezTo>
                <a:cubicBezTo>
                  <a:pt x="352772" y="297954"/>
                  <a:pt x="369926" y="304387"/>
                  <a:pt x="387105" y="308680"/>
                </a:cubicBezTo>
                <a:cubicBezTo>
                  <a:pt x="398841" y="312598"/>
                  <a:pt x="409032" y="317881"/>
                  <a:pt x="417679" y="324526"/>
                </a:cubicBezTo>
                <a:cubicBezTo>
                  <a:pt x="424864" y="329752"/>
                  <a:pt x="434137" y="335210"/>
                  <a:pt x="445500" y="340902"/>
                </a:cubicBezTo>
                <a:cubicBezTo>
                  <a:pt x="445500" y="342219"/>
                  <a:pt x="444868" y="342556"/>
                  <a:pt x="443603" y="341913"/>
                </a:cubicBezTo>
                <a:cubicBezTo>
                  <a:pt x="452250" y="351327"/>
                  <a:pt x="458605" y="360792"/>
                  <a:pt x="462669" y="370310"/>
                </a:cubicBezTo>
                <a:cubicBezTo>
                  <a:pt x="467873" y="378117"/>
                  <a:pt x="472782" y="386245"/>
                  <a:pt x="477396" y="394694"/>
                </a:cubicBezTo>
                <a:cubicBezTo>
                  <a:pt x="478246" y="408079"/>
                  <a:pt x="476069" y="418700"/>
                  <a:pt x="470865" y="426559"/>
                </a:cubicBezTo>
                <a:cubicBezTo>
                  <a:pt x="470865" y="430706"/>
                  <a:pt x="468843" y="434122"/>
                  <a:pt x="464799" y="436807"/>
                </a:cubicBezTo>
                <a:cubicBezTo>
                  <a:pt x="452659" y="452525"/>
                  <a:pt x="436828" y="461778"/>
                  <a:pt x="417306" y="464567"/>
                </a:cubicBezTo>
                <a:cubicBezTo>
                  <a:pt x="411946" y="467428"/>
                  <a:pt x="405963" y="468206"/>
                  <a:pt x="399359" y="466899"/>
                </a:cubicBezTo>
                <a:cubicBezTo>
                  <a:pt x="386006" y="468206"/>
                  <a:pt x="373347" y="467884"/>
                  <a:pt x="361383" y="465935"/>
                </a:cubicBezTo>
                <a:cubicBezTo>
                  <a:pt x="347946" y="468537"/>
                  <a:pt x="336527" y="468211"/>
                  <a:pt x="327123" y="464955"/>
                </a:cubicBezTo>
                <a:cubicBezTo>
                  <a:pt x="316185" y="472648"/>
                  <a:pt x="305102" y="481181"/>
                  <a:pt x="293874" y="490553"/>
                </a:cubicBezTo>
                <a:cubicBezTo>
                  <a:pt x="285777" y="500267"/>
                  <a:pt x="280220" y="511454"/>
                  <a:pt x="277203" y="524113"/>
                </a:cubicBezTo>
                <a:cubicBezTo>
                  <a:pt x="273595" y="532873"/>
                  <a:pt x="272745" y="539415"/>
                  <a:pt x="274653" y="543739"/>
                </a:cubicBezTo>
                <a:cubicBezTo>
                  <a:pt x="304978" y="529711"/>
                  <a:pt x="339238" y="519136"/>
                  <a:pt x="377432" y="512014"/>
                </a:cubicBezTo>
                <a:cubicBezTo>
                  <a:pt x="397628" y="502496"/>
                  <a:pt x="417300" y="503010"/>
                  <a:pt x="436449" y="513553"/>
                </a:cubicBezTo>
                <a:cubicBezTo>
                  <a:pt x="448134" y="518561"/>
                  <a:pt x="459035" y="523662"/>
                  <a:pt x="469154" y="528856"/>
                </a:cubicBezTo>
                <a:lnTo>
                  <a:pt x="489854" y="540580"/>
                </a:lnTo>
                <a:lnTo>
                  <a:pt x="488941" y="473530"/>
                </a:lnTo>
                <a:cubicBezTo>
                  <a:pt x="488821" y="397138"/>
                  <a:pt x="491447" y="319783"/>
                  <a:pt x="496820" y="241466"/>
                </a:cubicBezTo>
                <a:cubicBezTo>
                  <a:pt x="498116" y="205906"/>
                  <a:pt x="499738" y="171895"/>
                  <a:pt x="501687" y="139434"/>
                </a:cubicBezTo>
                <a:cubicBezTo>
                  <a:pt x="496255" y="134986"/>
                  <a:pt x="492424" y="129642"/>
                  <a:pt x="490195" y="123400"/>
                </a:cubicBezTo>
                <a:cubicBezTo>
                  <a:pt x="489168" y="126656"/>
                  <a:pt x="484664" y="127532"/>
                  <a:pt x="476681" y="126029"/>
                </a:cubicBezTo>
                <a:cubicBezTo>
                  <a:pt x="469382" y="124971"/>
                  <a:pt x="465168" y="122473"/>
                  <a:pt x="464037" y="118533"/>
                </a:cubicBezTo>
                <a:close/>
                <a:moveTo>
                  <a:pt x="496851" y="26640"/>
                </a:moveTo>
                <a:cubicBezTo>
                  <a:pt x="538995" y="24535"/>
                  <a:pt x="578553" y="32549"/>
                  <a:pt x="615523" y="50682"/>
                </a:cubicBezTo>
                <a:cubicBezTo>
                  <a:pt x="639898" y="61516"/>
                  <a:pt x="658756" y="77114"/>
                  <a:pt x="672099" y="97476"/>
                </a:cubicBezTo>
                <a:cubicBezTo>
                  <a:pt x="687236" y="116729"/>
                  <a:pt x="696598" y="138174"/>
                  <a:pt x="700185" y="161812"/>
                </a:cubicBezTo>
                <a:cubicBezTo>
                  <a:pt x="705400" y="183118"/>
                  <a:pt x="703207" y="203651"/>
                  <a:pt x="693607" y="223411"/>
                </a:cubicBezTo>
                <a:cubicBezTo>
                  <a:pt x="692643" y="226760"/>
                  <a:pt x="691798" y="231695"/>
                  <a:pt x="691072" y="238216"/>
                </a:cubicBezTo>
                <a:cubicBezTo>
                  <a:pt x="688698" y="242975"/>
                  <a:pt x="687511" y="247480"/>
                  <a:pt x="687511" y="251730"/>
                </a:cubicBezTo>
                <a:cubicBezTo>
                  <a:pt x="684753" y="268277"/>
                  <a:pt x="683048" y="284207"/>
                  <a:pt x="682394" y="299520"/>
                </a:cubicBezTo>
                <a:cubicBezTo>
                  <a:pt x="678496" y="317746"/>
                  <a:pt x="675873" y="336216"/>
                  <a:pt x="674525" y="354929"/>
                </a:cubicBezTo>
                <a:cubicBezTo>
                  <a:pt x="672996" y="359833"/>
                  <a:pt x="671849" y="364606"/>
                  <a:pt x="671085" y="369248"/>
                </a:cubicBezTo>
                <a:lnTo>
                  <a:pt x="670520" y="375911"/>
                </a:lnTo>
                <a:lnTo>
                  <a:pt x="671897" y="373809"/>
                </a:lnTo>
                <a:cubicBezTo>
                  <a:pt x="669689" y="385514"/>
                  <a:pt x="668118" y="393357"/>
                  <a:pt x="667185" y="397338"/>
                </a:cubicBezTo>
                <a:cubicBezTo>
                  <a:pt x="666719" y="399329"/>
                  <a:pt x="666301" y="401909"/>
                  <a:pt x="665933" y="405079"/>
                </a:cubicBezTo>
                <a:lnTo>
                  <a:pt x="665714" y="407660"/>
                </a:lnTo>
                <a:lnTo>
                  <a:pt x="667399" y="416793"/>
                </a:lnTo>
                <a:lnTo>
                  <a:pt x="665605" y="423992"/>
                </a:lnTo>
                <a:lnTo>
                  <a:pt x="667014" y="423573"/>
                </a:lnTo>
                <a:cubicBezTo>
                  <a:pt x="665718" y="433723"/>
                  <a:pt x="665392" y="439296"/>
                  <a:pt x="666034" y="440291"/>
                </a:cubicBezTo>
                <a:cubicBezTo>
                  <a:pt x="666034" y="449580"/>
                  <a:pt x="664515" y="454225"/>
                  <a:pt x="661478" y="454225"/>
                </a:cubicBezTo>
                <a:cubicBezTo>
                  <a:pt x="661322" y="454233"/>
                  <a:pt x="657671" y="453611"/>
                  <a:pt x="650523" y="452359"/>
                </a:cubicBezTo>
                <a:lnTo>
                  <a:pt x="647770" y="451875"/>
                </a:lnTo>
                <a:lnTo>
                  <a:pt x="652150" y="454176"/>
                </a:lnTo>
                <a:cubicBezTo>
                  <a:pt x="660600" y="459165"/>
                  <a:pt x="664580" y="463447"/>
                  <a:pt x="664090" y="467024"/>
                </a:cubicBezTo>
                <a:lnTo>
                  <a:pt x="664090" y="501983"/>
                </a:lnTo>
                <a:lnTo>
                  <a:pt x="663111" y="504902"/>
                </a:lnTo>
                <a:lnTo>
                  <a:pt x="663111" y="511594"/>
                </a:lnTo>
                <a:lnTo>
                  <a:pt x="663111" y="515684"/>
                </a:lnTo>
                <a:cubicBezTo>
                  <a:pt x="662458" y="514367"/>
                  <a:pt x="662069" y="512994"/>
                  <a:pt x="661944" y="511563"/>
                </a:cubicBezTo>
                <a:lnTo>
                  <a:pt x="662894" y="519731"/>
                </a:lnTo>
                <a:lnTo>
                  <a:pt x="663111" y="519214"/>
                </a:lnTo>
                <a:lnTo>
                  <a:pt x="662964" y="520331"/>
                </a:lnTo>
                <a:lnTo>
                  <a:pt x="663313" y="523328"/>
                </a:lnTo>
                <a:lnTo>
                  <a:pt x="662931" y="524727"/>
                </a:lnTo>
                <a:lnTo>
                  <a:pt x="661653" y="536157"/>
                </a:lnTo>
                <a:cubicBezTo>
                  <a:pt x="661329" y="539371"/>
                  <a:pt x="661167" y="541453"/>
                  <a:pt x="661167" y="542401"/>
                </a:cubicBezTo>
                <a:cubicBezTo>
                  <a:pt x="662463" y="548684"/>
                  <a:pt x="662463" y="554153"/>
                  <a:pt x="661167" y="558808"/>
                </a:cubicBezTo>
                <a:cubicBezTo>
                  <a:pt x="662463" y="560239"/>
                  <a:pt x="663111" y="563650"/>
                  <a:pt x="663111" y="569041"/>
                </a:cubicBezTo>
                <a:cubicBezTo>
                  <a:pt x="661162" y="570285"/>
                  <a:pt x="661162" y="571747"/>
                  <a:pt x="663111" y="573426"/>
                </a:cubicBezTo>
                <a:cubicBezTo>
                  <a:pt x="661815" y="580010"/>
                  <a:pt x="661815" y="585904"/>
                  <a:pt x="663111" y="591108"/>
                </a:cubicBezTo>
                <a:cubicBezTo>
                  <a:pt x="661815" y="593109"/>
                  <a:pt x="661815" y="594758"/>
                  <a:pt x="663111" y="596054"/>
                </a:cubicBezTo>
                <a:lnTo>
                  <a:pt x="663111" y="628929"/>
                </a:lnTo>
                <a:cubicBezTo>
                  <a:pt x="664417" y="633512"/>
                  <a:pt x="664417" y="637529"/>
                  <a:pt x="663111" y="640981"/>
                </a:cubicBezTo>
                <a:cubicBezTo>
                  <a:pt x="664417" y="651753"/>
                  <a:pt x="665070" y="662463"/>
                  <a:pt x="665070" y="673111"/>
                </a:cubicBezTo>
                <a:cubicBezTo>
                  <a:pt x="667600" y="698356"/>
                  <a:pt x="668191" y="723352"/>
                  <a:pt x="666843" y="748099"/>
                </a:cubicBezTo>
                <a:cubicBezTo>
                  <a:pt x="666252" y="759348"/>
                  <a:pt x="667201" y="770270"/>
                  <a:pt x="669689" y="780866"/>
                </a:cubicBezTo>
                <a:cubicBezTo>
                  <a:pt x="673711" y="815618"/>
                  <a:pt x="674422" y="849857"/>
                  <a:pt x="671819" y="883583"/>
                </a:cubicBezTo>
                <a:cubicBezTo>
                  <a:pt x="673820" y="898813"/>
                  <a:pt x="672359" y="914769"/>
                  <a:pt x="667434" y="931450"/>
                </a:cubicBezTo>
                <a:cubicBezTo>
                  <a:pt x="661162" y="935027"/>
                  <a:pt x="658093" y="936769"/>
                  <a:pt x="658228" y="936675"/>
                </a:cubicBezTo>
                <a:cubicBezTo>
                  <a:pt x="658228" y="940159"/>
                  <a:pt x="656864" y="942808"/>
                  <a:pt x="654138" y="944622"/>
                </a:cubicBezTo>
                <a:cubicBezTo>
                  <a:pt x="653142" y="949132"/>
                  <a:pt x="650835" y="954098"/>
                  <a:pt x="647217" y="959520"/>
                </a:cubicBezTo>
                <a:cubicBezTo>
                  <a:pt x="640323" y="964663"/>
                  <a:pt x="634595" y="966912"/>
                  <a:pt x="630033" y="966270"/>
                </a:cubicBezTo>
                <a:cubicBezTo>
                  <a:pt x="627420" y="968545"/>
                  <a:pt x="623876" y="969863"/>
                  <a:pt x="619400" y="970224"/>
                </a:cubicBezTo>
                <a:lnTo>
                  <a:pt x="606002" y="968743"/>
                </a:lnTo>
                <a:lnTo>
                  <a:pt x="603549" y="975041"/>
                </a:lnTo>
                <a:cubicBezTo>
                  <a:pt x="595063" y="975041"/>
                  <a:pt x="588332" y="974228"/>
                  <a:pt x="583355" y="972603"/>
                </a:cubicBezTo>
                <a:lnTo>
                  <a:pt x="579970" y="970925"/>
                </a:lnTo>
                <a:lnTo>
                  <a:pt x="580160" y="977000"/>
                </a:lnTo>
                <a:cubicBezTo>
                  <a:pt x="559010" y="971692"/>
                  <a:pt x="545558" y="964108"/>
                  <a:pt x="539804" y="954248"/>
                </a:cubicBezTo>
                <a:cubicBezTo>
                  <a:pt x="536222" y="949370"/>
                  <a:pt x="533266" y="944680"/>
                  <a:pt x="530936" y="940178"/>
                </a:cubicBezTo>
                <a:lnTo>
                  <a:pt x="526162" y="928093"/>
                </a:lnTo>
                <a:lnTo>
                  <a:pt x="524221" y="928200"/>
                </a:lnTo>
                <a:cubicBezTo>
                  <a:pt x="516777" y="921689"/>
                  <a:pt x="510241" y="914691"/>
                  <a:pt x="504611" y="907206"/>
                </a:cubicBezTo>
                <a:cubicBezTo>
                  <a:pt x="504611" y="903245"/>
                  <a:pt x="503294" y="899419"/>
                  <a:pt x="500661" y="895729"/>
                </a:cubicBezTo>
                <a:cubicBezTo>
                  <a:pt x="499614" y="894422"/>
                  <a:pt x="498962" y="893385"/>
                  <a:pt x="498705" y="892618"/>
                </a:cubicBezTo>
                <a:lnTo>
                  <a:pt x="498958" y="891711"/>
                </a:lnTo>
                <a:lnTo>
                  <a:pt x="494681" y="889894"/>
                </a:lnTo>
                <a:cubicBezTo>
                  <a:pt x="488111" y="886513"/>
                  <a:pt x="484246" y="882518"/>
                  <a:pt x="483088" y="877907"/>
                </a:cubicBezTo>
                <a:cubicBezTo>
                  <a:pt x="480734" y="876030"/>
                  <a:pt x="477826" y="871961"/>
                  <a:pt x="474364" y="865699"/>
                </a:cubicBezTo>
                <a:lnTo>
                  <a:pt x="474936" y="863643"/>
                </a:lnTo>
                <a:lnTo>
                  <a:pt x="464037" y="852091"/>
                </a:lnTo>
                <a:cubicBezTo>
                  <a:pt x="457672" y="853387"/>
                  <a:pt x="450689" y="854035"/>
                  <a:pt x="443090" y="854035"/>
                </a:cubicBezTo>
                <a:cubicBezTo>
                  <a:pt x="437958" y="855342"/>
                  <a:pt x="434236" y="855668"/>
                  <a:pt x="431924" y="855015"/>
                </a:cubicBezTo>
                <a:cubicBezTo>
                  <a:pt x="415066" y="857617"/>
                  <a:pt x="396990" y="860204"/>
                  <a:pt x="377696" y="862775"/>
                </a:cubicBezTo>
                <a:cubicBezTo>
                  <a:pt x="360196" y="866673"/>
                  <a:pt x="343125" y="868954"/>
                  <a:pt x="326485" y="869618"/>
                </a:cubicBezTo>
                <a:cubicBezTo>
                  <a:pt x="302733" y="871556"/>
                  <a:pt x="278764" y="873195"/>
                  <a:pt x="254576" y="874532"/>
                </a:cubicBezTo>
                <a:cubicBezTo>
                  <a:pt x="246562" y="874532"/>
                  <a:pt x="241114" y="873884"/>
                  <a:pt x="238231" y="872588"/>
                </a:cubicBezTo>
                <a:cubicBezTo>
                  <a:pt x="234001" y="874537"/>
                  <a:pt x="228657" y="875139"/>
                  <a:pt x="222198" y="874392"/>
                </a:cubicBezTo>
                <a:cubicBezTo>
                  <a:pt x="206937" y="867850"/>
                  <a:pt x="194123" y="860619"/>
                  <a:pt x="183755" y="852698"/>
                </a:cubicBezTo>
                <a:cubicBezTo>
                  <a:pt x="178934" y="851900"/>
                  <a:pt x="173901" y="848354"/>
                  <a:pt x="168655" y="842061"/>
                </a:cubicBezTo>
                <a:lnTo>
                  <a:pt x="166925" y="836941"/>
                </a:lnTo>
                <a:lnTo>
                  <a:pt x="159643" y="836256"/>
                </a:lnTo>
                <a:cubicBezTo>
                  <a:pt x="157004" y="835238"/>
                  <a:pt x="154881" y="833497"/>
                  <a:pt x="153274" y="831035"/>
                </a:cubicBezTo>
                <a:cubicBezTo>
                  <a:pt x="151346" y="827209"/>
                  <a:pt x="150382" y="819133"/>
                  <a:pt x="150382" y="806806"/>
                </a:cubicBezTo>
                <a:lnTo>
                  <a:pt x="157623" y="809635"/>
                </a:lnTo>
                <a:lnTo>
                  <a:pt x="160366" y="801720"/>
                </a:lnTo>
                <a:cubicBezTo>
                  <a:pt x="170028" y="791260"/>
                  <a:pt x="178379" y="781918"/>
                  <a:pt x="185419" y="773697"/>
                </a:cubicBezTo>
                <a:cubicBezTo>
                  <a:pt x="204257" y="757555"/>
                  <a:pt x="223389" y="741874"/>
                  <a:pt x="242815" y="726654"/>
                </a:cubicBezTo>
                <a:lnTo>
                  <a:pt x="301914" y="682426"/>
                </a:lnTo>
                <a:lnTo>
                  <a:pt x="298944" y="682208"/>
                </a:lnTo>
                <a:cubicBezTo>
                  <a:pt x="280459" y="680891"/>
                  <a:pt x="261486" y="677797"/>
                  <a:pt x="242026" y="672924"/>
                </a:cubicBezTo>
                <a:cubicBezTo>
                  <a:pt x="228382" y="670197"/>
                  <a:pt x="216148" y="663417"/>
                  <a:pt x="205325" y="652583"/>
                </a:cubicBezTo>
                <a:cubicBezTo>
                  <a:pt x="190582" y="639768"/>
                  <a:pt x="176124" y="624518"/>
                  <a:pt x="161952" y="606831"/>
                </a:cubicBezTo>
                <a:cubicBezTo>
                  <a:pt x="156841" y="600278"/>
                  <a:pt x="155130" y="591067"/>
                  <a:pt x="156820" y="579196"/>
                </a:cubicBezTo>
                <a:cubicBezTo>
                  <a:pt x="170225" y="561633"/>
                  <a:pt x="181179" y="542982"/>
                  <a:pt x="189680" y="523242"/>
                </a:cubicBezTo>
                <a:cubicBezTo>
                  <a:pt x="206102" y="493041"/>
                  <a:pt x="224883" y="466827"/>
                  <a:pt x="246023" y="444599"/>
                </a:cubicBezTo>
                <a:cubicBezTo>
                  <a:pt x="240912" y="443790"/>
                  <a:pt x="233141" y="440400"/>
                  <a:pt x="222711" y="434428"/>
                </a:cubicBezTo>
                <a:cubicBezTo>
                  <a:pt x="204931" y="425191"/>
                  <a:pt x="197549" y="414222"/>
                  <a:pt x="200566" y="401521"/>
                </a:cubicBezTo>
                <a:cubicBezTo>
                  <a:pt x="200566" y="388904"/>
                  <a:pt x="196165" y="382595"/>
                  <a:pt x="187363" y="382595"/>
                </a:cubicBezTo>
                <a:cubicBezTo>
                  <a:pt x="186098" y="384368"/>
                  <a:pt x="185068" y="384848"/>
                  <a:pt x="184272" y="384034"/>
                </a:cubicBezTo>
                <a:lnTo>
                  <a:pt x="183730" y="381998"/>
                </a:lnTo>
                <a:lnTo>
                  <a:pt x="165218" y="419265"/>
                </a:lnTo>
                <a:cubicBezTo>
                  <a:pt x="157318" y="437134"/>
                  <a:pt x="150226" y="455340"/>
                  <a:pt x="143943" y="473882"/>
                </a:cubicBezTo>
                <a:cubicBezTo>
                  <a:pt x="144607" y="482715"/>
                  <a:pt x="143192" y="490983"/>
                  <a:pt x="139698" y="498686"/>
                </a:cubicBezTo>
                <a:cubicBezTo>
                  <a:pt x="139034" y="503984"/>
                  <a:pt x="137853" y="508344"/>
                  <a:pt x="136152" y="511765"/>
                </a:cubicBezTo>
                <a:lnTo>
                  <a:pt x="135062" y="517135"/>
                </a:lnTo>
                <a:lnTo>
                  <a:pt x="134990" y="520910"/>
                </a:lnTo>
                <a:cubicBezTo>
                  <a:pt x="134624" y="528999"/>
                  <a:pt x="133711" y="532845"/>
                  <a:pt x="132249" y="532448"/>
                </a:cubicBezTo>
                <a:cubicBezTo>
                  <a:pt x="133555" y="530022"/>
                  <a:pt x="132907" y="533547"/>
                  <a:pt x="130305" y="543023"/>
                </a:cubicBezTo>
                <a:cubicBezTo>
                  <a:pt x="130305" y="543023"/>
                  <a:pt x="130626" y="539706"/>
                  <a:pt x="131269" y="533070"/>
                </a:cubicBezTo>
                <a:lnTo>
                  <a:pt x="131358" y="532384"/>
                </a:lnTo>
                <a:lnTo>
                  <a:pt x="129325" y="537145"/>
                </a:lnTo>
                <a:lnTo>
                  <a:pt x="128010" y="541946"/>
                </a:lnTo>
                <a:lnTo>
                  <a:pt x="126289" y="540123"/>
                </a:lnTo>
                <a:cubicBezTo>
                  <a:pt x="122969" y="538013"/>
                  <a:pt x="117988" y="536958"/>
                  <a:pt x="111348" y="536958"/>
                </a:cubicBezTo>
                <a:cubicBezTo>
                  <a:pt x="113538" y="540110"/>
                  <a:pt x="115522" y="542812"/>
                  <a:pt x="117300" y="545065"/>
                </a:cubicBezTo>
                <a:lnTo>
                  <a:pt x="117580" y="545387"/>
                </a:lnTo>
                <a:lnTo>
                  <a:pt x="120030" y="545165"/>
                </a:lnTo>
                <a:lnTo>
                  <a:pt x="127647" y="545000"/>
                </a:lnTo>
                <a:lnTo>
                  <a:pt x="127863" y="547595"/>
                </a:lnTo>
                <a:cubicBezTo>
                  <a:pt x="128325" y="548466"/>
                  <a:pt x="129139" y="548902"/>
                  <a:pt x="130305" y="548902"/>
                </a:cubicBezTo>
                <a:lnTo>
                  <a:pt x="130931" y="548112"/>
                </a:lnTo>
                <a:lnTo>
                  <a:pt x="130219" y="544945"/>
                </a:lnTo>
                <a:lnTo>
                  <a:pt x="131331" y="544921"/>
                </a:lnTo>
                <a:lnTo>
                  <a:pt x="130976" y="548055"/>
                </a:lnTo>
                <a:lnTo>
                  <a:pt x="132498" y="546134"/>
                </a:lnTo>
                <a:cubicBezTo>
                  <a:pt x="132658" y="546253"/>
                  <a:pt x="132249" y="547414"/>
                  <a:pt x="131269" y="549617"/>
                </a:cubicBezTo>
                <a:lnTo>
                  <a:pt x="130956" y="548226"/>
                </a:lnTo>
                <a:lnTo>
                  <a:pt x="129873" y="557774"/>
                </a:lnTo>
                <a:cubicBezTo>
                  <a:pt x="129549" y="561081"/>
                  <a:pt x="129387" y="563411"/>
                  <a:pt x="129387" y="564764"/>
                </a:cubicBezTo>
                <a:lnTo>
                  <a:pt x="127410" y="564373"/>
                </a:lnTo>
                <a:lnTo>
                  <a:pt x="125904" y="571718"/>
                </a:lnTo>
                <a:lnTo>
                  <a:pt x="127646" y="575541"/>
                </a:lnTo>
                <a:cubicBezTo>
                  <a:pt x="128143" y="578491"/>
                  <a:pt x="128392" y="582752"/>
                  <a:pt x="128392" y="588324"/>
                </a:cubicBezTo>
                <a:lnTo>
                  <a:pt x="126817" y="586908"/>
                </a:lnTo>
                <a:lnTo>
                  <a:pt x="127463" y="590813"/>
                </a:lnTo>
                <a:cubicBezTo>
                  <a:pt x="127678" y="593674"/>
                  <a:pt x="127583" y="596225"/>
                  <a:pt x="127179" y="598464"/>
                </a:cubicBezTo>
                <a:cubicBezTo>
                  <a:pt x="126547" y="606603"/>
                  <a:pt x="125956" y="612108"/>
                  <a:pt x="125406" y="614980"/>
                </a:cubicBezTo>
                <a:cubicBezTo>
                  <a:pt x="126733" y="615498"/>
                  <a:pt x="127397" y="621672"/>
                  <a:pt x="127397" y="633501"/>
                </a:cubicBezTo>
                <a:lnTo>
                  <a:pt x="125997" y="630541"/>
                </a:lnTo>
                <a:lnTo>
                  <a:pt x="126044" y="631309"/>
                </a:lnTo>
                <a:cubicBezTo>
                  <a:pt x="125505" y="635476"/>
                  <a:pt x="124960" y="639748"/>
                  <a:pt x="124411" y="644123"/>
                </a:cubicBezTo>
                <a:lnTo>
                  <a:pt x="124674" y="645968"/>
                </a:lnTo>
                <a:lnTo>
                  <a:pt x="127397" y="645802"/>
                </a:lnTo>
                <a:cubicBezTo>
                  <a:pt x="126516" y="658710"/>
                  <a:pt x="125520" y="664417"/>
                  <a:pt x="124411" y="662924"/>
                </a:cubicBezTo>
                <a:cubicBezTo>
                  <a:pt x="125074" y="663080"/>
                  <a:pt x="124889" y="664771"/>
                  <a:pt x="123855" y="667998"/>
                </a:cubicBezTo>
                <a:lnTo>
                  <a:pt x="123079" y="669960"/>
                </a:lnTo>
                <a:lnTo>
                  <a:pt x="124364" y="669223"/>
                </a:lnTo>
                <a:cubicBezTo>
                  <a:pt x="123369" y="680378"/>
                  <a:pt x="122721" y="686366"/>
                  <a:pt x="122420" y="687185"/>
                </a:cubicBezTo>
                <a:cubicBezTo>
                  <a:pt x="122420" y="695945"/>
                  <a:pt x="120762" y="704219"/>
                  <a:pt x="117444" y="712005"/>
                </a:cubicBezTo>
                <a:cubicBezTo>
                  <a:pt x="117444" y="715405"/>
                  <a:pt x="116967" y="717572"/>
                  <a:pt x="116013" y="718505"/>
                </a:cubicBezTo>
                <a:cubicBezTo>
                  <a:pt x="115453" y="725752"/>
                  <a:pt x="114468" y="733517"/>
                  <a:pt x="113058" y="741801"/>
                </a:cubicBezTo>
                <a:lnTo>
                  <a:pt x="112933" y="741901"/>
                </a:lnTo>
                <a:lnTo>
                  <a:pt x="112568" y="744920"/>
                </a:lnTo>
                <a:lnTo>
                  <a:pt x="116449" y="741428"/>
                </a:lnTo>
                <a:cubicBezTo>
                  <a:pt x="114202" y="755043"/>
                  <a:pt x="112147" y="763937"/>
                  <a:pt x="110284" y="768111"/>
                </a:cubicBezTo>
                <a:lnTo>
                  <a:pt x="109813" y="768793"/>
                </a:lnTo>
                <a:lnTo>
                  <a:pt x="112468" y="768752"/>
                </a:lnTo>
                <a:cubicBezTo>
                  <a:pt x="109077" y="784158"/>
                  <a:pt x="105599" y="794199"/>
                  <a:pt x="102033" y="798875"/>
                </a:cubicBezTo>
                <a:cubicBezTo>
                  <a:pt x="101027" y="803333"/>
                  <a:pt x="99861" y="809947"/>
                  <a:pt x="98533" y="818718"/>
                </a:cubicBezTo>
                <a:cubicBezTo>
                  <a:pt x="98533" y="822119"/>
                  <a:pt x="97248" y="827712"/>
                  <a:pt x="94677" y="835498"/>
                </a:cubicBezTo>
                <a:cubicBezTo>
                  <a:pt x="82619" y="835498"/>
                  <a:pt x="76808" y="834197"/>
                  <a:pt x="77244" y="831595"/>
                </a:cubicBezTo>
                <a:cubicBezTo>
                  <a:pt x="77213" y="834809"/>
                  <a:pt x="74600" y="841641"/>
                  <a:pt x="69406" y="852091"/>
                </a:cubicBezTo>
                <a:cubicBezTo>
                  <a:pt x="57442" y="852091"/>
                  <a:pt x="47572" y="852993"/>
                  <a:pt x="39796" y="854797"/>
                </a:cubicBezTo>
                <a:cubicBezTo>
                  <a:pt x="33959" y="856249"/>
                  <a:pt x="28034" y="856021"/>
                  <a:pt x="22021" y="854113"/>
                </a:cubicBezTo>
                <a:cubicBezTo>
                  <a:pt x="7340" y="844565"/>
                  <a:pt x="0" y="831429"/>
                  <a:pt x="0" y="814706"/>
                </a:cubicBezTo>
                <a:cubicBezTo>
                  <a:pt x="2633" y="801539"/>
                  <a:pt x="4261" y="789269"/>
                  <a:pt x="4883" y="777896"/>
                </a:cubicBezTo>
                <a:cubicBezTo>
                  <a:pt x="1462" y="772017"/>
                  <a:pt x="1090" y="764258"/>
                  <a:pt x="3769" y="754618"/>
                </a:cubicBezTo>
                <a:lnTo>
                  <a:pt x="7325" y="744740"/>
                </a:lnTo>
                <a:lnTo>
                  <a:pt x="6590" y="743002"/>
                </a:lnTo>
                <a:cubicBezTo>
                  <a:pt x="5125" y="739470"/>
                  <a:pt x="2929" y="734067"/>
                  <a:pt x="0" y="726794"/>
                </a:cubicBezTo>
                <a:cubicBezTo>
                  <a:pt x="3328" y="726794"/>
                  <a:pt x="4655" y="728422"/>
                  <a:pt x="3981" y="731677"/>
                </a:cubicBezTo>
                <a:cubicBezTo>
                  <a:pt x="3929" y="731801"/>
                  <a:pt x="3903" y="729816"/>
                  <a:pt x="3903" y="725721"/>
                </a:cubicBezTo>
                <a:cubicBezTo>
                  <a:pt x="8693" y="720931"/>
                  <a:pt x="11342" y="715727"/>
                  <a:pt x="11850" y="710107"/>
                </a:cubicBezTo>
                <a:cubicBezTo>
                  <a:pt x="12814" y="706282"/>
                  <a:pt x="14857" y="702415"/>
                  <a:pt x="17977" y="698506"/>
                </a:cubicBezTo>
                <a:cubicBezTo>
                  <a:pt x="50397" y="635544"/>
                  <a:pt x="69826" y="568828"/>
                  <a:pt x="76264" y="498360"/>
                </a:cubicBezTo>
                <a:cubicBezTo>
                  <a:pt x="80774" y="426440"/>
                  <a:pt x="75595" y="354110"/>
                  <a:pt x="60728" y="281371"/>
                </a:cubicBezTo>
                <a:cubicBezTo>
                  <a:pt x="53606" y="246433"/>
                  <a:pt x="44643" y="212147"/>
                  <a:pt x="33840" y="178515"/>
                </a:cubicBezTo>
                <a:cubicBezTo>
                  <a:pt x="30170" y="164643"/>
                  <a:pt x="34493" y="153948"/>
                  <a:pt x="46810" y="146432"/>
                </a:cubicBezTo>
                <a:cubicBezTo>
                  <a:pt x="72926" y="148931"/>
                  <a:pt x="90758" y="160910"/>
                  <a:pt x="100306" y="182371"/>
                </a:cubicBezTo>
                <a:cubicBezTo>
                  <a:pt x="107170" y="207056"/>
                  <a:pt x="112234" y="230788"/>
                  <a:pt x="115500" y="253565"/>
                </a:cubicBezTo>
                <a:cubicBezTo>
                  <a:pt x="123265" y="281413"/>
                  <a:pt x="129082" y="309810"/>
                  <a:pt x="132949" y="338756"/>
                </a:cubicBezTo>
                <a:lnTo>
                  <a:pt x="134098" y="348799"/>
                </a:lnTo>
                <a:lnTo>
                  <a:pt x="135467" y="344076"/>
                </a:lnTo>
                <a:cubicBezTo>
                  <a:pt x="136826" y="340438"/>
                  <a:pt x="138532" y="336654"/>
                  <a:pt x="140584" y="332722"/>
                </a:cubicBezTo>
                <a:cubicBezTo>
                  <a:pt x="146877" y="319441"/>
                  <a:pt x="153865" y="306715"/>
                  <a:pt x="161548" y="294543"/>
                </a:cubicBezTo>
                <a:cubicBezTo>
                  <a:pt x="166099" y="285441"/>
                  <a:pt x="172273" y="276343"/>
                  <a:pt x="180069" y="267251"/>
                </a:cubicBezTo>
                <a:cubicBezTo>
                  <a:pt x="180069" y="267251"/>
                  <a:pt x="183912" y="266006"/>
                  <a:pt x="191599" y="263515"/>
                </a:cubicBezTo>
                <a:lnTo>
                  <a:pt x="195068" y="262392"/>
                </a:lnTo>
                <a:lnTo>
                  <a:pt x="196709" y="254798"/>
                </a:lnTo>
                <a:cubicBezTo>
                  <a:pt x="199229" y="247191"/>
                  <a:pt x="203599" y="239118"/>
                  <a:pt x="209819" y="230581"/>
                </a:cubicBezTo>
                <a:cubicBezTo>
                  <a:pt x="211929" y="227745"/>
                  <a:pt x="213886" y="226341"/>
                  <a:pt x="215690" y="226370"/>
                </a:cubicBezTo>
                <a:lnTo>
                  <a:pt x="218135" y="228533"/>
                </a:lnTo>
                <a:lnTo>
                  <a:pt x="220219" y="217424"/>
                </a:lnTo>
                <a:cubicBezTo>
                  <a:pt x="220823" y="214319"/>
                  <a:pt x="221198" y="212551"/>
                  <a:pt x="221343" y="212121"/>
                </a:cubicBezTo>
                <a:cubicBezTo>
                  <a:pt x="224380" y="207041"/>
                  <a:pt x="226749" y="203651"/>
                  <a:pt x="228450" y="201950"/>
                </a:cubicBezTo>
                <a:cubicBezTo>
                  <a:pt x="228450" y="201303"/>
                  <a:pt x="228531" y="201914"/>
                  <a:pt x="228695" y="203786"/>
                </a:cubicBezTo>
                <a:lnTo>
                  <a:pt x="229032" y="208095"/>
                </a:lnTo>
                <a:lnTo>
                  <a:pt x="257426" y="172804"/>
                </a:lnTo>
                <a:cubicBezTo>
                  <a:pt x="289306" y="136377"/>
                  <a:pt x="324067" y="105960"/>
                  <a:pt x="361709" y="81552"/>
                </a:cubicBezTo>
                <a:cubicBezTo>
                  <a:pt x="373290" y="74844"/>
                  <a:pt x="385306" y="67224"/>
                  <a:pt x="397757" y="58691"/>
                </a:cubicBezTo>
                <a:cubicBezTo>
                  <a:pt x="403874" y="56659"/>
                  <a:pt x="410406" y="54062"/>
                  <a:pt x="417352" y="50900"/>
                </a:cubicBezTo>
                <a:cubicBezTo>
                  <a:pt x="426134" y="45498"/>
                  <a:pt x="436854" y="40937"/>
                  <a:pt x="449512" y="37215"/>
                </a:cubicBezTo>
                <a:cubicBezTo>
                  <a:pt x="458118" y="34353"/>
                  <a:pt x="468153" y="31404"/>
                  <a:pt x="479620" y="28366"/>
                </a:cubicBezTo>
                <a:cubicBezTo>
                  <a:pt x="485851" y="29009"/>
                  <a:pt x="491594" y="28433"/>
                  <a:pt x="496851" y="26640"/>
                </a:cubicBezTo>
                <a:close/>
                <a:moveTo>
                  <a:pt x="1374664" y="0"/>
                </a:moveTo>
                <a:cubicBezTo>
                  <a:pt x="1454785" y="16879"/>
                  <a:pt x="1494845" y="42424"/>
                  <a:pt x="1494845" y="76637"/>
                </a:cubicBezTo>
                <a:lnTo>
                  <a:pt x="1401164" y="295165"/>
                </a:lnTo>
                <a:lnTo>
                  <a:pt x="1401164" y="296658"/>
                </a:lnTo>
                <a:lnTo>
                  <a:pt x="1550146" y="265431"/>
                </a:lnTo>
                <a:lnTo>
                  <a:pt x="1572913" y="290935"/>
                </a:lnTo>
                <a:lnTo>
                  <a:pt x="1572913" y="314200"/>
                </a:lnTo>
                <a:lnTo>
                  <a:pt x="1486945" y="383000"/>
                </a:lnTo>
                <a:lnTo>
                  <a:pt x="1411925" y="383000"/>
                </a:lnTo>
                <a:cubicBezTo>
                  <a:pt x="1369216" y="464136"/>
                  <a:pt x="1345192" y="544908"/>
                  <a:pt x="1339854" y="625314"/>
                </a:cubicBezTo>
                <a:lnTo>
                  <a:pt x="1338779" y="657653"/>
                </a:lnTo>
                <a:lnTo>
                  <a:pt x="1508220" y="503616"/>
                </a:lnTo>
                <a:lnTo>
                  <a:pt x="1541686" y="503616"/>
                </a:lnTo>
                <a:lnTo>
                  <a:pt x="1541686" y="527192"/>
                </a:lnTo>
                <a:cubicBezTo>
                  <a:pt x="1541686" y="583177"/>
                  <a:pt x="1494845" y="643972"/>
                  <a:pt x="1401164" y="709579"/>
                </a:cubicBezTo>
                <a:cubicBezTo>
                  <a:pt x="1692617" y="742299"/>
                  <a:pt x="1838344" y="769980"/>
                  <a:pt x="1838344" y="792623"/>
                </a:cubicBezTo>
                <a:lnTo>
                  <a:pt x="1838344" y="809916"/>
                </a:lnTo>
                <a:lnTo>
                  <a:pt x="1803696" y="913861"/>
                </a:lnTo>
                <a:cubicBezTo>
                  <a:pt x="1684178" y="913861"/>
                  <a:pt x="1529183" y="872225"/>
                  <a:pt x="1338710" y="788953"/>
                </a:cubicBezTo>
                <a:lnTo>
                  <a:pt x="1338710" y="839090"/>
                </a:lnTo>
                <a:lnTo>
                  <a:pt x="1369937" y="963875"/>
                </a:lnTo>
                <a:cubicBezTo>
                  <a:pt x="1369937" y="1003396"/>
                  <a:pt x="1343748" y="1023157"/>
                  <a:pt x="1291371" y="1023157"/>
                </a:cubicBezTo>
                <a:lnTo>
                  <a:pt x="1213241" y="960702"/>
                </a:lnTo>
                <a:cubicBezTo>
                  <a:pt x="1165384" y="960702"/>
                  <a:pt x="1124577" y="939884"/>
                  <a:pt x="1090821" y="898248"/>
                </a:cubicBezTo>
                <a:lnTo>
                  <a:pt x="954653" y="1007543"/>
                </a:lnTo>
                <a:lnTo>
                  <a:pt x="877642" y="989503"/>
                </a:lnTo>
                <a:lnTo>
                  <a:pt x="877642" y="945151"/>
                </a:lnTo>
                <a:cubicBezTo>
                  <a:pt x="966845" y="897875"/>
                  <a:pt x="1018890" y="853024"/>
                  <a:pt x="1033778" y="810600"/>
                </a:cubicBezTo>
                <a:lnTo>
                  <a:pt x="1002551" y="765315"/>
                </a:lnTo>
                <a:lnTo>
                  <a:pt x="1002551" y="713000"/>
                </a:lnTo>
                <a:cubicBezTo>
                  <a:pt x="1045929" y="650670"/>
                  <a:pt x="1105999" y="601693"/>
                  <a:pt x="1182760" y="566070"/>
                </a:cubicBezTo>
                <a:lnTo>
                  <a:pt x="1223505" y="566070"/>
                </a:lnTo>
                <a:lnTo>
                  <a:pt x="1260642" y="605322"/>
                </a:lnTo>
                <a:lnTo>
                  <a:pt x="1120119" y="827147"/>
                </a:lnTo>
                <a:cubicBezTo>
                  <a:pt x="1120119" y="852734"/>
                  <a:pt x="1169407" y="878881"/>
                  <a:pt x="1267982" y="905588"/>
                </a:cubicBezTo>
                <a:lnTo>
                  <a:pt x="1267982" y="757726"/>
                </a:lnTo>
                <a:cubicBezTo>
                  <a:pt x="1236755" y="757726"/>
                  <a:pt x="1221141" y="743335"/>
                  <a:pt x="1221141" y="714555"/>
                </a:cubicBezTo>
                <a:cubicBezTo>
                  <a:pt x="1221141" y="688429"/>
                  <a:pt x="1236755" y="675366"/>
                  <a:pt x="1267982" y="675366"/>
                </a:cubicBezTo>
                <a:lnTo>
                  <a:pt x="1267982" y="667714"/>
                </a:lnTo>
                <a:cubicBezTo>
                  <a:pt x="1267982" y="567771"/>
                  <a:pt x="1288800" y="489184"/>
                  <a:pt x="1330436" y="431955"/>
                </a:cubicBezTo>
                <a:lnTo>
                  <a:pt x="1330436" y="429840"/>
                </a:lnTo>
                <a:cubicBezTo>
                  <a:pt x="1304642" y="429840"/>
                  <a:pt x="1212246" y="486261"/>
                  <a:pt x="1053249" y="599102"/>
                </a:cubicBezTo>
                <a:lnTo>
                  <a:pt x="1035147" y="617203"/>
                </a:lnTo>
                <a:lnTo>
                  <a:pt x="1009269" y="617203"/>
                </a:lnTo>
                <a:lnTo>
                  <a:pt x="986937" y="594872"/>
                </a:lnTo>
                <a:lnTo>
                  <a:pt x="986937" y="524766"/>
                </a:lnTo>
                <a:lnTo>
                  <a:pt x="1204561" y="336159"/>
                </a:lnTo>
                <a:lnTo>
                  <a:pt x="1149791" y="336159"/>
                </a:lnTo>
                <a:lnTo>
                  <a:pt x="1111846" y="298213"/>
                </a:lnTo>
                <a:cubicBezTo>
                  <a:pt x="1111846" y="270262"/>
                  <a:pt x="1154540" y="245608"/>
                  <a:pt x="1239927" y="224251"/>
                </a:cubicBezTo>
                <a:lnTo>
                  <a:pt x="1267982" y="182076"/>
                </a:lnTo>
                <a:lnTo>
                  <a:pt x="1267982" y="132063"/>
                </a:lnTo>
                <a:cubicBezTo>
                  <a:pt x="1195118" y="124225"/>
                  <a:pt x="1158687" y="105003"/>
                  <a:pt x="1158687" y="74398"/>
                </a:cubicBezTo>
                <a:lnTo>
                  <a:pt x="1158687" y="20590"/>
                </a:lnTo>
                <a:close/>
              </a:path>
            </a:pathLst>
          </a:custGeom>
          <a:solidFill>
            <a:srgbClr val="E62C1B"/>
          </a:solidFill>
          <a:ln w="19050">
            <a:solidFill>
              <a:schemeClr val="bg1"/>
            </a:solidFill>
          </a:ln>
          <a:effectLst>
            <a:outerShdw blurRad="50800" dist="38100" dir="5400000" algn="t" rotWithShape="0">
              <a:prstClr val="black">
                <a:alpha val="40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8000" b="1" spc="-300">
              <a:ln w="19050">
                <a:solidFill>
                  <a:schemeClr val="bg1"/>
                </a:solidFill>
              </a:ln>
              <a:solidFill>
                <a:srgbClr val="D60E18"/>
              </a:solidFill>
              <a:latin typeface="叶根友毛笔行书2.0版" panose="02010601030101010101" pitchFamily="2" charset="-122"/>
              <a:ea typeface="叶根友毛笔行书2.0版" panose="02010601030101010101" pitchFamily="2" charset="-122"/>
            </a:endParaRPr>
          </a:p>
        </p:txBody>
      </p:sp>
      <p:pic>
        <p:nvPicPr>
          <p:cNvPr id="26" name="图片 25"/>
          <p:cNvPicPr>
            <a:picLocks noChangeAspect="1"/>
          </p:cNvPicPr>
          <p:nvPr/>
        </p:nvPicPr>
        <p:blipFill rotWithShape="1">
          <a:blip r:embed="rId18" cstate="print">
            <a:extLst>
              <a:ext uri="{28A0092B-C50C-407E-A947-70E740481C1C}">
                <a14:useLocalDpi xmlns:a14="http://schemas.microsoft.com/office/drawing/2010/main" val="0"/>
              </a:ext>
            </a:extLst>
          </a:blip>
          <a:srcRect l="48333" t="8489" r="34882" b="70086"/>
          <a:stretch>
            <a:fillRect/>
          </a:stretch>
        </p:blipFill>
        <p:spPr>
          <a:xfrm>
            <a:off x="2527872" y="1800806"/>
            <a:ext cx="1764156" cy="1151079"/>
          </a:xfrm>
          <a:prstGeom prst="rect">
            <a:avLst/>
          </a:prstGeom>
        </p:spPr>
      </p:pic>
    </p:spTree>
    <p:extLst>
      <p:ext uri="{BB962C8B-B14F-4D97-AF65-F5344CB8AC3E}">
        <p14:creationId xmlns:p14="http://schemas.microsoft.com/office/powerpoint/2010/main" val="4140702052"/>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1000"/>
                                        <p:tgtEl>
                                          <p:spTgt spid="88"/>
                                        </p:tgtEl>
                                      </p:cBhvr>
                                    </p:animEffect>
                                    <p:anim calcmode="lin" valueType="num">
                                      <p:cBhvr>
                                        <p:cTn id="14" dur="1000" fill="hold"/>
                                        <p:tgtEl>
                                          <p:spTgt spid="88"/>
                                        </p:tgtEl>
                                        <p:attrNameLst>
                                          <p:attrName>ppt_x</p:attrName>
                                        </p:attrNameLst>
                                      </p:cBhvr>
                                      <p:tavLst>
                                        <p:tav tm="0">
                                          <p:val>
                                            <p:strVal val="#ppt_x"/>
                                          </p:val>
                                        </p:tav>
                                        <p:tav tm="100000">
                                          <p:val>
                                            <p:strVal val="#ppt_x"/>
                                          </p:val>
                                        </p:tav>
                                      </p:tavLst>
                                    </p:anim>
                                    <p:anim calcmode="lin" valueType="num">
                                      <p:cBhvr>
                                        <p:cTn id="15" dur="1000" fill="hold"/>
                                        <p:tgtEl>
                                          <p:spTgt spid="8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1000"/>
                                        <p:tgtEl>
                                          <p:spTgt spid="91"/>
                                        </p:tgtEl>
                                      </p:cBhvr>
                                    </p:animEffect>
                                    <p:anim calcmode="lin" valueType="num">
                                      <p:cBhvr>
                                        <p:cTn id="20" dur="1000" fill="hold"/>
                                        <p:tgtEl>
                                          <p:spTgt spid="91"/>
                                        </p:tgtEl>
                                        <p:attrNameLst>
                                          <p:attrName>ppt_x</p:attrName>
                                        </p:attrNameLst>
                                      </p:cBhvr>
                                      <p:tavLst>
                                        <p:tav tm="0">
                                          <p:val>
                                            <p:strVal val="#ppt_x"/>
                                          </p:val>
                                        </p:tav>
                                        <p:tav tm="100000">
                                          <p:val>
                                            <p:strVal val="#ppt_x"/>
                                          </p:val>
                                        </p:tav>
                                      </p:tavLst>
                                    </p:anim>
                                    <p:anim calcmode="lin" valueType="num">
                                      <p:cBhvr>
                                        <p:cTn id="21" dur="1000" fill="hold"/>
                                        <p:tgtEl>
                                          <p:spTgt spid="9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1000"/>
                                        <p:tgtEl>
                                          <p:spTgt spid="94"/>
                                        </p:tgtEl>
                                      </p:cBhvr>
                                    </p:animEffect>
                                    <p:anim calcmode="lin" valueType="num">
                                      <p:cBhvr>
                                        <p:cTn id="26" dur="1000" fill="hold"/>
                                        <p:tgtEl>
                                          <p:spTgt spid="94"/>
                                        </p:tgtEl>
                                        <p:attrNameLst>
                                          <p:attrName>ppt_x</p:attrName>
                                        </p:attrNameLst>
                                      </p:cBhvr>
                                      <p:tavLst>
                                        <p:tav tm="0">
                                          <p:val>
                                            <p:strVal val="#ppt_x"/>
                                          </p:val>
                                        </p:tav>
                                        <p:tav tm="100000">
                                          <p:val>
                                            <p:strVal val="#ppt_x"/>
                                          </p:val>
                                        </p:tav>
                                      </p:tavLst>
                                    </p:anim>
                                    <p:anim calcmode="lin" valueType="num">
                                      <p:cBhvr>
                                        <p:cTn id="27"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4663" y="1601664"/>
            <a:ext cx="7497337" cy="4857362"/>
          </a:xfrm>
          <a:prstGeom prst="rect">
            <a:avLst/>
          </a:prstGeom>
        </p:spPr>
      </p:pic>
      <p:sp>
        <p:nvSpPr>
          <p:cNvPr id="45" name="矩形 44">
            <a:extLst>
              <a:ext uri="{FF2B5EF4-FFF2-40B4-BE49-F238E27FC236}">
                <a16:creationId xmlns:a16="http://schemas.microsoft.com/office/drawing/2014/main" id="{B6956195-AAB9-4C25-865C-274CFA5005A9}"/>
              </a:ext>
            </a:extLst>
          </p:cNvPr>
          <p:cNvSpPr/>
          <p:nvPr/>
        </p:nvSpPr>
        <p:spPr>
          <a:xfrm>
            <a:off x="725486" y="3023592"/>
            <a:ext cx="5629594" cy="2400657"/>
          </a:xfrm>
          <a:prstGeom prst="rect">
            <a:avLst/>
          </a:prstGeom>
        </p:spPr>
        <p:txBody>
          <a:bodyPr wrap="square">
            <a:spAutoFit/>
          </a:bodyPr>
          <a:lstStyle/>
          <a:p>
            <a:pPr>
              <a:lnSpc>
                <a:spcPct val="150000"/>
              </a:lnSpc>
            </a:pPr>
            <a:r>
              <a:rPr lang="zh-CN" altLang="en-US" sz="2000" b="1" dirty="0">
                <a:solidFill>
                  <a:schemeClr val="tx1">
                    <a:lumMod val="85000"/>
                    <a:lumOff val="15000"/>
                  </a:schemeClr>
                </a:solidFill>
                <a:cs typeface="+mn-ea"/>
                <a:sym typeface="+mn-lt"/>
              </a:rPr>
              <a:t>在强国复兴的新征程，要把党的十九大描绘的强军蓝图化为现实，把我军全面建成世界一流军队，必须深入学习贯彻习近平强军思想，使这一最新军事指导理论在官兵头脑中深深扎根，在部队各项建设中全面落地。</a:t>
            </a:r>
          </a:p>
        </p:txBody>
      </p:sp>
      <p:sp>
        <p:nvSpPr>
          <p:cNvPr id="46" name="矩形 45">
            <a:extLst>
              <a:ext uri="{FF2B5EF4-FFF2-40B4-BE49-F238E27FC236}">
                <a16:creationId xmlns:a16="http://schemas.microsoft.com/office/drawing/2014/main" id="{CB67BEFD-D270-42D9-A745-445119A794E2}"/>
              </a:ext>
            </a:extLst>
          </p:cNvPr>
          <p:cNvSpPr/>
          <p:nvPr/>
        </p:nvSpPr>
        <p:spPr>
          <a:xfrm>
            <a:off x="543089" y="1601664"/>
            <a:ext cx="6290033" cy="1365567"/>
          </a:xfrm>
          <a:prstGeom prst="rect">
            <a:avLst/>
          </a:prstGeom>
        </p:spPr>
        <p:txBody>
          <a:bodyPr wrap="square">
            <a:spAutoFit/>
          </a:bodyPr>
          <a:lstStyle/>
          <a:p>
            <a:pPr>
              <a:lnSpc>
                <a:spcPct val="120000"/>
              </a:lnSpc>
            </a:pPr>
            <a:r>
              <a:rPr lang="zh-CN" altLang="en-US" sz="3600" b="1" dirty="0">
                <a:solidFill>
                  <a:srgbClr val="D8171A"/>
                </a:solidFill>
                <a:cs typeface="+mn-ea"/>
                <a:sym typeface="+mn-lt"/>
              </a:rPr>
              <a:t>坚持把习近平强军思想贯彻到国防和军队建设各领域全过程</a:t>
            </a:r>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7" name="图片 6"/>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8" name="直接连接符 7"/>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3577934054"/>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6" name="组合 5"/>
          <p:cNvGrpSpPr/>
          <p:nvPr/>
        </p:nvGrpSpPr>
        <p:grpSpPr>
          <a:xfrm>
            <a:off x="3843997" y="1685127"/>
            <a:ext cx="3596153" cy="3554456"/>
            <a:chOff x="2882997" y="1263845"/>
            <a:chExt cx="2697115" cy="2665842"/>
          </a:xfrm>
        </p:grpSpPr>
        <p:sp>
          <p:nvSpPr>
            <p:cNvPr id="7" name="椭圆 6"/>
            <p:cNvSpPr/>
            <p:nvPr/>
          </p:nvSpPr>
          <p:spPr>
            <a:xfrm>
              <a:off x="2915816" y="1263845"/>
              <a:ext cx="2664296" cy="2664296"/>
            </a:xfrm>
            <a:prstGeom prst="ellipse">
              <a:avLst/>
            </a:prstGeom>
            <a:noFill/>
            <a:ln w="28575">
              <a:solidFill>
                <a:srgbClr val="DC0A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8" name="椭圆 7"/>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椭圆 8"/>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椭圆 10"/>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椭圆 11"/>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3" name="六边形 12"/>
          <p:cNvSpPr/>
          <p:nvPr/>
        </p:nvSpPr>
        <p:spPr>
          <a:xfrm rot="20402482">
            <a:off x="6101496" y="4595349"/>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4" name="六边形 13"/>
          <p:cNvSpPr/>
          <p:nvPr/>
        </p:nvSpPr>
        <p:spPr>
          <a:xfrm rot="20402482">
            <a:off x="4430848" y="1550996"/>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15" name="六边形 14"/>
          <p:cNvSpPr/>
          <p:nvPr/>
        </p:nvSpPr>
        <p:spPr>
          <a:xfrm rot="20305270">
            <a:off x="6867625" y="2332017"/>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16" name="六边形 15"/>
          <p:cNvSpPr/>
          <p:nvPr/>
        </p:nvSpPr>
        <p:spPr>
          <a:xfrm rot="19463434">
            <a:off x="3683144" y="3838679"/>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18" name="任意多边形 17"/>
          <p:cNvSpPr/>
          <p:nvPr/>
        </p:nvSpPr>
        <p:spPr>
          <a:xfrm>
            <a:off x="-17417" y="1645675"/>
            <a:ext cx="4493623" cy="2682240"/>
          </a:xfrm>
          <a:custGeom>
            <a:avLst/>
            <a:gdLst>
              <a:gd name="connsiteX0" fmla="*/ 3370217 w 3370217"/>
              <a:gd name="connsiteY0" fmla="*/ 0 h 2011680"/>
              <a:gd name="connsiteX1" fmla="*/ 666206 w 3370217"/>
              <a:gd name="connsiteY1" fmla="*/ 0 h 2011680"/>
              <a:gd name="connsiteX2" fmla="*/ 0 w 3370217"/>
              <a:gd name="connsiteY2" fmla="*/ 2011680 h 2011680"/>
            </a:gdLst>
            <a:ahLst/>
            <a:cxnLst>
              <a:cxn ang="0">
                <a:pos x="connsiteX0" y="connsiteY0"/>
              </a:cxn>
              <a:cxn ang="0">
                <a:pos x="connsiteX1" y="connsiteY1"/>
              </a:cxn>
              <a:cxn ang="0">
                <a:pos x="connsiteX2" y="connsiteY2"/>
              </a:cxn>
            </a:cxnLst>
            <a:rect l="l" t="t" r="r" b="b"/>
            <a:pathLst>
              <a:path w="3370217" h="2011680">
                <a:moveTo>
                  <a:pt x="3370217" y="0"/>
                </a:moveTo>
                <a:lnTo>
                  <a:pt x="666206" y="0"/>
                </a:lnTo>
                <a:lnTo>
                  <a:pt x="0" y="2011680"/>
                </a:ln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0" name="任意多边形 19"/>
          <p:cNvSpPr/>
          <p:nvPr/>
        </p:nvSpPr>
        <p:spPr>
          <a:xfrm>
            <a:off x="7680960" y="2551366"/>
            <a:ext cx="4511040" cy="2490652"/>
          </a:xfrm>
          <a:custGeom>
            <a:avLst/>
            <a:gdLst>
              <a:gd name="connsiteX0" fmla="*/ 0 w 3383280"/>
              <a:gd name="connsiteY0" fmla="*/ 0 h 1867989"/>
              <a:gd name="connsiteX1" fmla="*/ 2286000 w 3383280"/>
              <a:gd name="connsiteY1" fmla="*/ 0 h 1867989"/>
              <a:gd name="connsiteX2" fmla="*/ 3383280 w 3383280"/>
              <a:gd name="connsiteY2" fmla="*/ 1867989 h 1867989"/>
            </a:gdLst>
            <a:ahLst/>
            <a:cxnLst>
              <a:cxn ang="0">
                <a:pos x="connsiteX0" y="connsiteY0"/>
              </a:cxn>
              <a:cxn ang="0">
                <a:pos x="connsiteX1" y="connsiteY1"/>
              </a:cxn>
              <a:cxn ang="0">
                <a:pos x="connsiteX2" y="connsiteY2"/>
              </a:cxn>
            </a:cxnLst>
            <a:rect l="l" t="t" r="r" b="b"/>
            <a:pathLst>
              <a:path w="3383280" h="1867989">
                <a:moveTo>
                  <a:pt x="0" y="0"/>
                </a:moveTo>
                <a:lnTo>
                  <a:pt x="2286000" y="0"/>
                </a:lnTo>
                <a:lnTo>
                  <a:pt x="3383280" y="1867989"/>
                </a:ln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6" name="组合 25"/>
          <p:cNvGrpSpPr/>
          <p:nvPr/>
        </p:nvGrpSpPr>
        <p:grpSpPr>
          <a:xfrm>
            <a:off x="4655840" y="2431251"/>
            <a:ext cx="1983100" cy="1983100"/>
            <a:chOff x="3491880" y="1823438"/>
            <a:chExt cx="1487325" cy="1487325"/>
          </a:xfrm>
        </p:grpSpPr>
        <p:sp>
          <p:nvSpPr>
            <p:cNvPr id="27" name="椭圆 26"/>
            <p:cNvSpPr/>
            <p:nvPr/>
          </p:nvSpPr>
          <p:spPr>
            <a:xfrm>
              <a:off x="3491880" y="1823438"/>
              <a:ext cx="1487325" cy="1487325"/>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8" name="TextBox 28"/>
            <p:cNvSpPr txBox="1"/>
            <p:nvPr/>
          </p:nvSpPr>
          <p:spPr>
            <a:xfrm>
              <a:off x="3668075" y="2395938"/>
              <a:ext cx="1162818" cy="377075"/>
            </a:xfrm>
            <a:prstGeom prst="rect">
              <a:avLst/>
            </a:prstGeom>
            <a:noFill/>
          </p:spPr>
          <p:txBody>
            <a:bodyPr wrap="none" rtlCol="0">
              <a:spAutoFit/>
            </a:bodyPr>
            <a:lstStyle/>
            <a:p>
              <a:pPr lvl="0" algn="ctr">
                <a:defRPr/>
              </a:pPr>
              <a:r>
                <a:rPr lang="zh-CN" altLang="en-US" sz="2667" kern="0" dirty="0">
                  <a:solidFill>
                    <a:schemeClr val="tx1">
                      <a:lumMod val="65000"/>
                      <a:lumOff val="35000"/>
                    </a:schemeClr>
                  </a:solidFill>
                  <a:cs typeface="+mn-ea"/>
                  <a:sym typeface="+mn-lt"/>
                </a:rPr>
                <a:t>添加标题</a:t>
              </a:r>
            </a:p>
          </p:txBody>
        </p:sp>
      </p:grpSp>
      <p:sp>
        <p:nvSpPr>
          <p:cNvPr id="29" name="任意多边形 28"/>
          <p:cNvSpPr/>
          <p:nvPr/>
        </p:nvSpPr>
        <p:spPr>
          <a:xfrm>
            <a:off x="818606" y="4477853"/>
            <a:ext cx="2891247" cy="2337768"/>
          </a:xfrm>
          <a:custGeom>
            <a:avLst/>
            <a:gdLst>
              <a:gd name="connsiteX0" fmla="*/ 2782389 w 2782389"/>
              <a:gd name="connsiteY0" fmla="*/ 0 h 3696789"/>
              <a:gd name="connsiteX1" fmla="*/ 2782389 w 2782389"/>
              <a:gd name="connsiteY1" fmla="*/ 0 h 3696789"/>
              <a:gd name="connsiteX2" fmla="*/ 613954 w 2782389"/>
              <a:gd name="connsiteY2" fmla="*/ 13063 h 3696789"/>
              <a:gd name="connsiteX3" fmla="*/ 0 w 2782389"/>
              <a:gd name="connsiteY3" fmla="*/ 3696789 h 3696789"/>
              <a:gd name="connsiteX0" fmla="*/ 2207623 w 2207623"/>
              <a:gd name="connsiteY0" fmla="*/ 0 h 2129246"/>
              <a:gd name="connsiteX1" fmla="*/ 2207623 w 2207623"/>
              <a:gd name="connsiteY1" fmla="*/ 0 h 2129246"/>
              <a:gd name="connsiteX2" fmla="*/ 39188 w 2207623"/>
              <a:gd name="connsiteY2" fmla="*/ 13063 h 2129246"/>
              <a:gd name="connsiteX3" fmla="*/ 0 w 2207623"/>
              <a:gd name="connsiteY3" fmla="*/ 2129246 h 2129246"/>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2283736"/>
              <a:gd name="connsiteX1" fmla="*/ 2168435 w 2168435"/>
              <a:gd name="connsiteY1" fmla="*/ 0 h 2283736"/>
              <a:gd name="connsiteX2" fmla="*/ 0 w 2168435"/>
              <a:gd name="connsiteY2" fmla="*/ 13063 h 2283736"/>
              <a:gd name="connsiteX3" fmla="*/ 0 w 2168435"/>
              <a:gd name="connsiteY3" fmla="*/ 2129246 h 2283736"/>
              <a:gd name="connsiteX4" fmla="*/ 13063 w 2168435"/>
              <a:gd name="connsiteY4" fmla="*/ 2121294 h 2283736"/>
              <a:gd name="connsiteX0" fmla="*/ 2169282 w 2169282"/>
              <a:gd name="connsiteY0" fmla="*/ 0 h 2378433"/>
              <a:gd name="connsiteX1" fmla="*/ 2169282 w 2169282"/>
              <a:gd name="connsiteY1" fmla="*/ 0 h 2378433"/>
              <a:gd name="connsiteX2" fmla="*/ 847 w 2169282"/>
              <a:gd name="connsiteY2" fmla="*/ 13063 h 2378433"/>
              <a:gd name="connsiteX3" fmla="*/ 847 w 2169282"/>
              <a:gd name="connsiteY3" fmla="*/ 2129246 h 2378433"/>
              <a:gd name="connsiteX4" fmla="*/ 847 w 2169282"/>
              <a:gd name="connsiteY4" fmla="*/ 2356426 h 2378433"/>
              <a:gd name="connsiteX0" fmla="*/ 2168435 w 2730137"/>
              <a:gd name="connsiteY0" fmla="*/ 0 h 2298205"/>
              <a:gd name="connsiteX1" fmla="*/ 2168435 w 2730137"/>
              <a:gd name="connsiteY1" fmla="*/ 0 h 2298205"/>
              <a:gd name="connsiteX2" fmla="*/ 0 w 2730137"/>
              <a:gd name="connsiteY2" fmla="*/ 13063 h 2298205"/>
              <a:gd name="connsiteX3" fmla="*/ 0 w 2730137"/>
              <a:gd name="connsiteY3" fmla="*/ 2129246 h 2298205"/>
              <a:gd name="connsiteX4" fmla="*/ 2730137 w 2730137"/>
              <a:gd name="connsiteY4" fmla="*/ 2173546 h 2298205"/>
              <a:gd name="connsiteX0" fmla="*/ 2168467 w 2730169"/>
              <a:gd name="connsiteY0" fmla="*/ 0 h 2173604"/>
              <a:gd name="connsiteX1" fmla="*/ 2168467 w 2730169"/>
              <a:gd name="connsiteY1" fmla="*/ 0 h 2173604"/>
              <a:gd name="connsiteX2" fmla="*/ 32 w 2730169"/>
              <a:gd name="connsiteY2" fmla="*/ 13063 h 2173604"/>
              <a:gd name="connsiteX3" fmla="*/ 32 w 2730169"/>
              <a:gd name="connsiteY3" fmla="*/ 2129246 h 2173604"/>
              <a:gd name="connsiteX4" fmla="*/ 2730169 w 2730169"/>
              <a:gd name="connsiteY4" fmla="*/ 2173546 h 2173604"/>
              <a:gd name="connsiteX0" fmla="*/ 2168468 w 2664856"/>
              <a:gd name="connsiteY0" fmla="*/ 0 h 2131886"/>
              <a:gd name="connsiteX1" fmla="*/ 2168468 w 2664856"/>
              <a:gd name="connsiteY1" fmla="*/ 0 h 2131886"/>
              <a:gd name="connsiteX2" fmla="*/ 33 w 2664856"/>
              <a:gd name="connsiteY2" fmla="*/ 13063 h 2131886"/>
              <a:gd name="connsiteX3" fmla="*/ 33 w 2664856"/>
              <a:gd name="connsiteY3" fmla="*/ 2129246 h 2131886"/>
              <a:gd name="connsiteX4" fmla="*/ 2664856 w 2664856"/>
              <a:gd name="connsiteY4" fmla="*/ 2108231 h 2131886"/>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718102"/>
              <a:gd name="connsiteY0" fmla="*/ 0 h 2147635"/>
              <a:gd name="connsiteX1" fmla="*/ 2168461 w 3718102"/>
              <a:gd name="connsiteY1" fmla="*/ 0 h 2147635"/>
              <a:gd name="connsiteX2" fmla="*/ 26 w 3718102"/>
              <a:gd name="connsiteY2" fmla="*/ 13063 h 2147635"/>
              <a:gd name="connsiteX3" fmla="*/ 26 w 3718102"/>
              <a:gd name="connsiteY3" fmla="*/ 2129246 h 2147635"/>
              <a:gd name="connsiteX4" fmla="*/ 3461683 w 3718102"/>
              <a:gd name="connsiteY4" fmla="*/ 2147420 h 2147635"/>
              <a:gd name="connsiteX5" fmla="*/ 3461683 w 3718102"/>
              <a:gd name="connsiteY5" fmla="*/ 2134357 h 2147635"/>
              <a:gd name="connsiteX0" fmla="*/ 2168461 w 3781024"/>
              <a:gd name="connsiteY0" fmla="*/ 0 h 3597400"/>
              <a:gd name="connsiteX1" fmla="*/ 2168461 w 3781024"/>
              <a:gd name="connsiteY1" fmla="*/ 0 h 3597400"/>
              <a:gd name="connsiteX2" fmla="*/ 26 w 3781024"/>
              <a:gd name="connsiteY2" fmla="*/ 13063 h 3597400"/>
              <a:gd name="connsiteX3" fmla="*/ 26 w 3781024"/>
              <a:gd name="connsiteY3" fmla="*/ 2129246 h 3597400"/>
              <a:gd name="connsiteX4" fmla="*/ 3461683 w 3781024"/>
              <a:gd name="connsiteY4" fmla="*/ 2147420 h 3597400"/>
              <a:gd name="connsiteX5" fmla="*/ 3657626 w 3781024"/>
              <a:gd name="connsiteY5" fmla="*/ 3597397 h 3597400"/>
              <a:gd name="connsiteX0" fmla="*/ 2168461 w 3657626"/>
              <a:gd name="connsiteY0" fmla="*/ 0 h 3597400"/>
              <a:gd name="connsiteX1" fmla="*/ 2168461 w 3657626"/>
              <a:gd name="connsiteY1" fmla="*/ 0 h 3597400"/>
              <a:gd name="connsiteX2" fmla="*/ 26 w 3657626"/>
              <a:gd name="connsiteY2" fmla="*/ 13063 h 3597400"/>
              <a:gd name="connsiteX3" fmla="*/ 26 w 3657626"/>
              <a:gd name="connsiteY3" fmla="*/ 2129246 h 3597400"/>
              <a:gd name="connsiteX4" fmla="*/ 3461683 w 3657626"/>
              <a:gd name="connsiteY4" fmla="*/ 2147420 h 3597400"/>
              <a:gd name="connsiteX5" fmla="*/ 3657626 w 3657626"/>
              <a:gd name="connsiteY5" fmla="*/ 3597397 h 3597400"/>
              <a:gd name="connsiteX0" fmla="*/ 2168461 w 3500872"/>
              <a:gd name="connsiteY0" fmla="*/ 0 h 3610463"/>
              <a:gd name="connsiteX1" fmla="*/ 2168461 w 3500872"/>
              <a:gd name="connsiteY1" fmla="*/ 0 h 3610463"/>
              <a:gd name="connsiteX2" fmla="*/ 26 w 3500872"/>
              <a:gd name="connsiteY2" fmla="*/ 13063 h 3610463"/>
              <a:gd name="connsiteX3" fmla="*/ 26 w 3500872"/>
              <a:gd name="connsiteY3" fmla="*/ 2129246 h 3610463"/>
              <a:gd name="connsiteX4" fmla="*/ 3461683 w 3500872"/>
              <a:gd name="connsiteY4" fmla="*/ 2147420 h 3610463"/>
              <a:gd name="connsiteX5" fmla="*/ 3500872 w 3500872"/>
              <a:gd name="connsiteY5" fmla="*/ 3610460 h 3610463"/>
              <a:gd name="connsiteX0" fmla="*/ 2168461 w 3461683"/>
              <a:gd name="connsiteY0" fmla="*/ 0 h 3597400"/>
              <a:gd name="connsiteX1" fmla="*/ 2168461 w 3461683"/>
              <a:gd name="connsiteY1" fmla="*/ 0 h 3597400"/>
              <a:gd name="connsiteX2" fmla="*/ 26 w 3461683"/>
              <a:gd name="connsiteY2" fmla="*/ 13063 h 3597400"/>
              <a:gd name="connsiteX3" fmla="*/ 26 w 3461683"/>
              <a:gd name="connsiteY3" fmla="*/ 2129246 h 3597400"/>
              <a:gd name="connsiteX4" fmla="*/ 3461683 w 3461683"/>
              <a:gd name="connsiteY4" fmla="*/ 2147420 h 3597400"/>
              <a:gd name="connsiteX5" fmla="*/ 3461683 w 3461683"/>
              <a:gd name="connsiteY5" fmla="*/ 3597397 h 3597400"/>
              <a:gd name="connsiteX0" fmla="*/ 2168461 w 3474746"/>
              <a:gd name="connsiteY0" fmla="*/ 0 h 3584337"/>
              <a:gd name="connsiteX1" fmla="*/ 2168461 w 3474746"/>
              <a:gd name="connsiteY1" fmla="*/ 0 h 3584337"/>
              <a:gd name="connsiteX2" fmla="*/ 26 w 3474746"/>
              <a:gd name="connsiteY2" fmla="*/ 13063 h 3584337"/>
              <a:gd name="connsiteX3" fmla="*/ 26 w 3474746"/>
              <a:gd name="connsiteY3" fmla="*/ 2129246 h 3584337"/>
              <a:gd name="connsiteX4" fmla="*/ 3461683 w 3474746"/>
              <a:gd name="connsiteY4" fmla="*/ 2147420 h 3584337"/>
              <a:gd name="connsiteX5" fmla="*/ 3474746 w 3474746"/>
              <a:gd name="connsiteY5" fmla="*/ 3584334 h 3584337"/>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1753326"/>
              <a:gd name="connsiteX1" fmla="*/ 2168435 w 2168435"/>
              <a:gd name="connsiteY1" fmla="*/ 0 h 1753326"/>
              <a:gd name="connsiteX2" fmla="*/ 0 w 2168435"/>
              <a:gd name="connsiteY2" fmla="*/ 13063 h 1753326"/>
              <a:gd name="connsiteX3" fmla="*/ 0 w 2168435"/>
              <a:gd name="connsiteY3" fmla="*/ 1753326 h 1753326"/>
            </a:gdLst>
            <a:ahLst/>
            <a:cxnLst>
              <a:cxn ang="0">
                <a:pos x="connsiteX0" y="connsiteY0"/>
              </a:cxn>
              <a:cxn ang="0">
                <a:pos x="connsiteX1" y="connsiteY1"/>
              </a:cxn>
              <a:cxn ang="0">
                <a:pos x="connsiteX2" y="connsiteY2"/>
              </a:cxn>
              <a:cxn ang="0">
                <a:pos x="connsiteX3" y="connsiteY3"/>
              </a:cxn>
            </a:cxnLst>
            <a:rect l="l" t="t" r="r" b="b"/>
            <a:pathLst>
              <a:path w="2168435" h="1753326">
                <a:moveTo>
                  <a:pt x="2168435" y="0"/>
                </a:moveTo>
                <a:lnTo>
                  <a:pt x="2168435" y="0"/>
                </a:lnTo>
                <a:cubicBezTo>
                  <a:pt x="1097451" y="26775"/>
                  <a:pt x="1820146" y="13063"/>
                  <a:pt x="0" y="13063"/>
                </a:cubicBezTo>
                <a:lnTo>
                  <a:pt x="0" y="1753326"/>
                </a:ln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0" name="任意多边形 29"/>
          <p:cNvSpPr/>
          <p:nvPr/>
        </p:nvSpPr>
        <p:spPr>
          <a:xfrm>
            <a:off x="7256443" y="4823409"/>
            <a:ext cx="3842039" cy="1588831"/>
          </a:xfrm>
          <a:custGeom>
            <a:avLst/>
            <a:gdLst>
              <a:gd name="connsiteX0" fmla="*/ 0 w 3984172"/>
              <a:gd name="connsiteY0" fmla="*/ 13063 h 2926080"/>
              <a:gd name="connsiteX1" fmla="*/ 2586446 w 3984172"/>
              <a:gd name="connsiteY1" fmla="*/ 0 h 2926080"/>
              <a:gd name="connsiteX2" fmla="*/ 3984172 w 3984172"/>
              <a:gd name="connsiteY2" fmla="*/ 2926080 h 2926080"/>
              <a:gd name="connsiteX0" fmla="*/ 0 w 2599509"/>
              <a:gd name="connsiteY0" fmla="*/ 13063 h 1476103"/>
              <a:gd name="connsiteX1" fmla="*/ 2586446 w 2599509"/>
              <a:gd name="connsiteY1" fmla="*/ 0 h 1476103"/>
              <a:gd name="connsiteX2" fmla="*/ 2599509 w 2599509"/>
              <a:gd name="connsiteY2" fmla="*/ 1476103 h 1476103"/>
              <a:gd name="connsiteX0" fmla="*/ 0 w 2600476"/>
              <a:gd name="connsiteY0" fmla="*/ 13063 h 1585444"/>
              <a:gd name="connsiteX1" fmla="*/ 2586446 w 2600476"/>
              <a:gd name="connsiteY1" fmla="*/ 0 h 1585444"/>
              <a:gd name="connsiteX2" fmla="*/ 2599509 w 2600476"/>
              <a:gd name="connsiteY2" fmla="*/ 1476103 h 1585444"/>
              <a:gd name="connsiteX3" fmla="*/ 2599510 w 2600476"/>
              <a:gd name="connsiteY3" fmla="*/ 1476104 h 1585444"/>
              <a:gd name="connsiteX0" fmla="*/ 0 w 2600476"/>
              <a:gd name="connsiteY0" fmla="*/ 13063 h 1687088"/>
              <a:gd name="connsiteX1" fmla="*/ 2586446 w 2600476"/>
              <a:gd name="connsiteY1" fmla="*/ 0 h 1687088"/>
              <a:gd name="connsiteX2" fmla="*/ 2599509 w 2600476"/>
              <a:gd name="connsiteY2" fmla="*/ 1476103 h 1687088"/>
              <a:gd name="connsiteX3" fmla="*/ 2599510 w 2600476"/>
              <a:gd name="connsiteY3" fmla="*/ 1685109 h 1687088"/>
              <a:gd name="connsiteX0" fmla="*/ 0 w 3958047"/>
              <a:gd name="connsiteY0" fmla="*/ 13063 h 1666247"/>
              <a:gd name="connsiteX1" fmla="*/ 2586446 w 3958047"/>
              <a:gd name="connsiteY1" fmla="*/ 0 h 1666247"/>
              <a:gd name="connsiteX2" fmla="*/ 2599509 w 3958047"/>
              <a:gd name="connsiteY2" fmla="*/ 1476103 h 1666247"/>
              <a:gd name="connsiteX3" fmla="*/ 3958047 w 3958047"/>
              <a:gd name="connsiteY3" fmla="*/ 1658984 h 1666247"/>
              <a:gd name="connsiteX0" fmla="*/ 0 w 3958047"/>
              <a:gd name="connsiteY0" fmla="*/ 13063 h 1658984"/>
              <a:gd name="connsiteX1" fmla="*/ 2586446 w 3958047"/>
              <a:gd name="connsiteY1" fmla="*/ 0 h 1658984"/>
              <a:gd name="connsiteX2" fmla="*/ 2599509 w 3958047"/>
              <a:gd name="connsiteY2" fmla="*/ 1476103 h 1658984"/>
              <a:gd name="connsiteX3" fmla="*/ 3958047 w 3958047"/>
              <a:gd name="connsiteY3" fmla="*/ 1658984 h 1658984"/>
              <a:gd name="connsiteX0" fmla="*/ 0 w 3958047"/>
              <a:gd name="connsiteY0" fmla="*/ 13063 h 1515292"/>
              <a:gd name="connsiteX1" fmla="*/ 2586446 w 3958047"/>
              <a:gd name="connsiteY1" fmla="*/ 0 h 1515292"/>
              <a:gd name="connsiteX2" fmla="*/ 2599509 w 3958047"/>
              <a:gd name="connsiteY2" fmla="*/ 1476103 h 1515292"/>
              <a:gd name="connsiteX3" fmla="*/ 3958047 w 3958047"/>
              <a:gd name="connsiteY3" fmla="*/ 1515292 h 1515292"/>
              <a:gd name="connsiteX0" fmla="*/ 0 w 2599509"/>
              <a:gd name="connsiteY0" fmla="*/ 13063 h 1476103"/>
              <a:gd name="connsiteX1" fmla="*/ 2586446 w 2599509"/>
              <a:gd name="connsiteY1" fmla="*/ 0 h 1476103"/>
              <a:gd name="connsiteX2" fmla="*/ 2599509 w 2599509"/>
              <a:gd name="connsiteY2" fmla="*/ 1476103 h 1476103"/>
              <a:gd name="connsiteX0" fmla="*/ 0 w 2589349"/>
              <a:gd name="connsiteY0" fmla="*/ 13063 h 1191623"/>
              <a:gd name="connsiteX1" fmla="*/ 2586446 w 2589349"/>
              <a:gd name="connsiteY1" fmla="*/ 0 h 1191623"/>
              <a:gd name="connsiteX2" fmla="*/ 2589349 w 2589349"/>
              <a:gd name="connsiteY2" fmla="*/ 1191623 h 1191623"/>
            </a:gdLst>
            <a:ahLst/>
            <a:cxnLst>
              <a:cxn ang="0">
                <a:pos x="connsiteX0" y="connsiteY0"/>
              </a:cxn>
              <a:cxn ang="0">
                <a:pos x="connsiteX1" y="connsiteY1"/>
              </a:cxn>
              <a:cxn ang="0">
                <a:pos x="connsiteX2" y="connsiteY2"/>
              </a:cxn>
            </a:cxnLst>
            <a:rect l="l" t="t" r="r" b="b"/>
            <a:pathLst>
              <a:path w="2589349" h="1191623">
                <a:moveTo>
                  <a:pt x="0" y="13063"/>
                </a:moveTo>
                <a:lnTo>
                  <a:pt x="2586446" y="0"/>
                </a:lnTo>
                <a:cubicBezTo>
                  <a:pt x="2587414" y="397208"/>
                  <a:pt x="2588381" y="794415"/>
                  <a:pt x="2589349" y="1191623"/>
                </a:cubicBez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5" name="TextBox 17"/>
          <p:cNvSpPr txBox="1"/>
          <p:nvPr/>
        </p:nvSpPr>
        <p:spPr>
          <a:xfrm>
            <a:off x="911424" y="1870863"/>
            <a:ext cx="2812509" cy="954107"/>
          </a:xfrm>
          <a:prstGeom prst="rect">
            <a:avLst/>
          </a:prstGeom>
          <a:noFill/>
        </p:spPr>
        <p:txBody>
          <a:bodyPr wrap="square" rtlCol="0">
            <a:spAutoFit/>
          </a:bodyPr>
          <a:lstStyle/>
          <a:p>
            <a:pPr algn="just">
              <a:defRPr/>
            </a:pPr>
            <a:r>
              <a:rPr lang="zh-CN" altLang="en-US" sz="1400" dirty="0">
                <a:solidFill>
                  <a:srgbClr val="222222"/>
                </a:solidFill>
                <a:cs typeface="+mn-ea"/>
                <a:sym typeface="+mn-lt"/>
              </a:rPr>
              <a:t>每一次党的指导思想的与时俱进，都伴随一场持续深入的理论武装。新时代的大学习首先是新思想的大武装。</a:t>
            </a:r>
            <a:endParaRPr lang="en-US" altLang="zh-CN" sz="1400" dirty="0">
              <a:solidFill>
                <a:schemeClr val="tx1">
                  <a:lumMod val="65000"/>
                  <a:lumOff val="35000"/>
                </a:schemeClr>
              </a:solidFill>
              <a:cs typeface="+mn-ea"/>
              <a:sym typeface="+mn-lt"/>
            </a:endParaRPr>
          </a:p>
        </p:txBody>
      </p:sp>
      <p:sp>
        <p:nvSpPr>
          <p:cNvPr id="36" name="TextBox 24"/>
          <p:cNvSpPr txBox="1"/>
          <p:nvPr/>
        </p:nvSpPr>
        <p:spPr>
          <a:xfrm>
            <a:off x="436016" y="1235635"/>
            <a:ext cx="3672800"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dirty="0">
                <a:solidFill>
                  <a:srgbClr val="D8171A"/>
                </a:solidFill>
                <a:cs typeface="+mn-ea"/>
                <a:sym typeface="+mn-lt"/>
              </a:rPr>
              <a:t>坚持不懈用习近平强军思想武装全军。</a:t>
            </a:r>
            <a:endParaRPr lang="zh-CN" altLang="en-US" sz="1600" b="0" kern="0" dirty="0">
              <a:solidFill>
                <a:srgbClr val="D8171A"/>
              </a:solidFill>
              <a:cs typeface="+mn-ea"/>
              <a:sym typeface="+mn-lt"/>
            </a:endParaRPr>
          </a:p>
        </p:txBody>
      </p:sp>
      <p:sp>
        <p:nvSpPr>
          <p:cNvPr id="37" name="TextBox 13"/>
          <p:cNvSpPr txBox="1"/>
          <p:nvPr/>
        </p:nvSpPr>
        <p:spPr>
          <a:xfrm>
            <a:off x="953267" y="4818140"/>
            <a:ext cx="3083279" cy="700192"/>
          </a:xfrm>
          <a:prstGeom prst="rect">
            <a:avLst/>
          </a:prstGeom>
          <a:noFill/>
        </p:spPr>
        <p:txBody>
          <a:bodyPr wrap="square" rtlCol="0">
            <a:spAutoFit/>
          </a:bodyPr>
          <a:lstStyle/>
          <a:p>
            <a:pPr>
              <a:lnSpc>
                <a:spcPct val="150000"/>
              </a:lnSpc>
            </a:pPr>
            <a:r>
              <a:rPr lang="zh-CN" altLang="en-US" sz="1400" dirty="0">
                <a:solidFill>
                  <a:srgbClr val="222222"/>
                </a:solidFill>
                <a:cs typeface="+mn-ea"/>
                <a:sym typeface="+mn-lt"/>
              </a:rPr>
              <a:t>习主席指出，我军讲新气象新作为，归根到底要看练兵备战这一条</a:t>
            </a:r>
            <a:endParaRPr lang="zh-CN" altLang="en-US" sz="1400" dirty="0">
              <a:cs typeface="+mn-ea"/>
              <a:sym typeface="+mn-lt"/>
            </a:endParaRPr>
          </a:p>
        </p:txBody>
      </p:sp>
      <p:sp>
        <p:nvSpPr>
          <p:cNvPr id="38" name="TextBox 22"/>
          <p:cNvSpPr txBox="1"/>
          <p:nvPr/>
        </p:nvSpPr>
        <p:spPr>
          <a:xfrm>
            <a:off x="7920203" y="2799529"/>
            <a:ext cx="2812509" cy="1061829"/>
          </a:xfrm>
          <a:prstGeom prst="rect">
            <a:avLst/>
          </a:prstGeom>
          <a:noFill/>
        </p:spPr>
        <p:txBody>
          <a:bodyPr wrap="square" rtlCol="0">
            <a:spAutoFit/>
          </a:bodyPr>
          <a:lstStyle/>
          <a:p>
            <a:pPr>
              <a:lnSpc>
                <a:spcPct val="150000"/>
              </a:lnSpc>
            </a:pPr>
            <a:r>
              <a:rPr lang="zh-CN" altLang="en-US" sz="1400" dirty="0">
                <a:solidFill>
                  <a:srgbClr val="222222"/>
                </a:solidFill>
                <a:cs typeface="+mn-ea"/>
                <a:sym typeface="+mn-lt"/>
              </a:rPr>
              <a:t>思想利箭不是用来欣赏和赞美的，而是为了射入靶心，学懂弄通是为了干好工作。</a:t>
            </a:r>
            <a:endParaRPr lang="zh-CN" altLang="en-US" sz="1400" dirty="0">
              <a:cs typeface="+mn-ea"/>
              <a:sym typeface="+mn-lt"/>
            </a:endParaRPr>
          </a:p>
        </p:txBody>
      </p:sp>
      <p:sp>
        <p:nvSpPr>
          <p:cNvPr id="39" name="TextBox 23"/>
          <p:cNvSpPr txBox="1"/>
          <p:nvPr/>
        </p:nvSpPr>
        <p:spPr>
          <a:xfrm>
            <a:off x="7321994" y="4910026"/>
            <a:ext cx="3664746" cy="700192"/>
          </a:xfrm>
          <a:prstGeom prst="rect">
            <a:avLst/>
          </a:prstGeom>
          <a:noFill/>
        </p:spPr>
        <p:txBody>
          <a:bodyPr wrap="square" rtlCol="0">
            <a:spAutoFit/>
          </a:bodyPr>
          <a:lstStyle/>
          <a:p>
            <a:pPr>
              <a:lnSpc>
                <a:spcPct val="150000"/>
              </a:lnSpc>
            </a:pPr>
            <a:r>
              <a:rPr lang="zh-CN" altLang="en-US" sz="1400" dirty="0">
                <a:solidFill>
                  <a:srgbClr val="222222"/>
                </a:solidFill>
                <a:cs typeface="+mn-ea"/>
                <a:sym typeface="+mn-lt"/>
              </a:rPr>
              <a:t>领导干部信念过硬、政治过硬、责任过硬、能力过硬、作风过硬，是最有力的动员。</a:t>
            </a:r>
            <a:endParaRPr lang="zh-CN" altLang="en-US" sz="1400" dirty="0">
              <a:cs typeface="+mn-ea"/>
              <a:sym typeface="+mn-lt"/>
            </a:endParaRPr>
          </a:p>
        </p:txBody>
      </p:sp>
      <p:sp>
        <p:nvSpPr>
          <p:cNvPr id="40" name="TextBox 25"/>
          <p:cNvSpPr txBox="1"/>
          <p:nvPr/>
        </p:nvSpPr>
        <p:spPr>
          <a:xfrm>
            <a:off x="7814205" y="1996177"/>
            <a:ext cx="3672800"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dirty="0">
                <a:solidFill>
                  <a:srgbClr val="D8171A"/>
                </a:solidFill>
                <a:cs typeface="+mn-ea"/>
                <a:sym typeface="+mn-lt"/>
              </a:rPr>
              <a:t>着力在解决问题、推动工作上下功夫。</a:t>
            </a:r>
            <a:endParaRPr lang="zh-CN" altLang="en-US" sz="1600" b="0" kern="0" dirty="0">
              <a:solidFill>
                <a:srgbClr val="D8171A"/>
              </a:solidFill>
              <a:cs typeface="+mn-ea"/>
              <a:sym typeface="+mn-lt"/>
            </a:endParaRPr>
          </a:p>
        </p:txBody>
      </p:sp>
      <p:sp>
        <p:nvSpPr>
          <p:cNvPr id="41" name="TextBox 26"/>
          <p:cNvSpPr txBox="1"/>
          <p:nvPr/>
        </p:nvSpPr>
        <p:spPr>
          <a:xfrm>
            <a:off x="7630866" y="4343792"/>
            <a:ext cx="3467616"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dirty="0">
                <a:solidFill>
                  <a:srgbClr val="D8171A"/>
                </a:solidFill>
                <a:cs typeface="+mn-ea"/>
                <a:sym typeface="+mn-lt"/>
              </a:rPr>
              <a:t>领导干部坚持以上率下、真学实做。</a:t>
            </a:r>
            <a:endParaRPr lang="zh-CN" altLang="en-US" sz="1600" b="0" kern="0" dirty="0">
              <a:solidFill>
                <a:srgbClr val="D8171A"/>
              </a:solidFill>
              <a:cs typeface="+mn-ea"/>
              <a:sym typeface="+mn-lt"/>
            </a:endParaRPr>
          </a:p>
        </p:txBody>
      </p:sp>
      <p:sp>
        <p:nvSpPr>
          <p:cNvPr id="42" name="TextBox 27"/>
          <p:cNvSpPr txBox="1"/>
          <p:nvPr/>
        </p:nvSpPr>
        <p:spPr>
          <a:xfrm>
            <a:off x="579832" y="3966047"/>
            <a:ext cx="3262432"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dirty="0">
                <a:solidFill>
                  <a:srgbClr val="D8171A"/>
                </a:solidFill>
                <a:cs typeface="+mn-ea"/>
                <a:sym typeface="+mn-lt"/>
              </a:rPr>
              <a:t>始终聚焦备战打仗这个主责主业。</a:t>
            </a:r>
            <a:endParaRPr lang="zh-CN" altLang="en-US" sz="1600" b="0" kern="0" dirty="0">
              <a:solidFill>
                <a:srgbClr val="D8171A"/>
              </a:solidFill>
              <a:cs typeface="+mn-ea"/>
              <a:sym typeface="+mn-lt"/>
            </a:endParaRPr>
          </a:p>
        </p:txBody>
      </p:sp>
      <p:pic>
        <p:nvPicPr>
          <p:cNvPr id="32" name="图片 31"/>
          <p:cNvPicPr>
            <a:picLocks noChangeAspect="1"/>
          </p:cNvPicPr>
          <p:nvPr/>
        </p:nvPicPr>
        <p:blipFill>
          <a:blip r:embed="rId4" cstate="print">
            <a:extLst>
              <a:ext uri="{BEBA8EAE-BF5A-486C-A8C5-ECC9F3942E4B}">
                <a14:imgProps xmlns:a14="http://schemas.microsoft.com/office/drawing/2010/main">
                  <a14:imgLayer r:embed="rId5">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952" y="186369"/>
            <a:ext cx="1265843" cy="836696"/>
          </a:xfrm>
          <a:prstGeom prst="rect">
            <a:avLst/>
          </a:prstGeom>
        </p:spPr>
      </p:pic>
      <p:cxnSp>
        <p:nvCxnSpPr>
          <p:cNvPr id="33" name="直接连接符 32"/>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24E63973-0997-46B1-8B5E-05556D7E2591}"/>
              </a:ext>
            </a:extLst>
          </p:cNvPr>
          <p:cNvSpPr/>
          <p:nvPr/>
        </p:nvSpPr>
        <p:spPr>
          <a:xfrm>
            <a:off x="1401205" y="385080"/>
            <a:ext cx="4852610" cy="523220"/>
          </a:xfrm>
          <a:prstGeom prst="rect">
            <a:avLst/>
          </a:prstGeom>
        </p:spPr>
        <p:txBody>
          <a:bodyPr wrap="none">
            <a:spAutoFit/>
          </a:bodyPr>
          <a:lstStyle/>
          <a:p>
            <a:pPr algn="ctr"/>
            <a:r>
              <a:rPr lang="zh-CN" altLang="en-US" sz="2800" b="1" dirty="0">
                <a:solidFill>
                  <a:srgbClr val="C00000"/>
                </a:solidFill>
                <a:cs typeface="+mn-ea"/>
                <a:sym typeface="+mn-lt"/>
              </a:rPr>
              <a:t>深入学习贯彻习近平强军思想</a:t>
            </a:r>
          </a:p>
        </p:txBody>
      </p:sp>
    </p:spTree>
    <p:extLst>
      <p:ext uri="{BB962C8B-B14F-4D97-AF65-F5344CB8AC3E}">
        <p14:creationId xmlns:p14="http://schemas.microsoft.com/office/powerpoint/2010/main" val="3739018710"/>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style.rotation</p:attrName>
                                        </p:attrNameLst>
                                      </p:cBhvr>
                                      <p:tavLst>
                                        <p:tav tm="0">
                                          <p:val>
                                            <p:fltVal val="360"/>
                                          </p:val>
                                        </p:tav>
                                        <p:tav tm="100000">
                                          <p:val>
                                            <p:fltVal val="0"/>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1500"/>
                            </p:stCondLst>
                            <p:childTnLst>
                              <p:par>
                                <p:cTn id="31" presetID="2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500"/>
                            </p:stCondLst>
                            <p:childTnLst>
                              <p:par>
                                <p:cTn id="40" presetID="2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2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par>
                          <p:cTn id="57" fill="hold">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anim calcmode="lin" valueType="num">
                                      <p:cBhvr>
                                        <p:cTn id="61" dur="500" fill="hold"/>
                                        <p:tgtEl>
                                          <p:spTgt spid="36"/>
                                        </p:tgtEl>
                                        <p:attrNameLst>
                                          <p:attrName>ppt_x</p:attrName>
                                        </p:attrNameLst>
                                      </p:cBhvr>
                                      <p:tavLst>
                                        <p:tav tm="0">
                                          <p:val>
                                            <p:strVal val="#ppt_x"/>
                                          </p:val>
                                        </p:tav>
                                        <p:tav tm="100000">
                                          <p:val>
                                            <p:strVal val="#ppt_x"/>
                                          </p:val>
                                        </p:tav>
                                      </p:tavLst>
                                    </p:anim>
                                    <p:anim calcmode="lin" valueType="num">
                                      <p:cBhvr>
                                        <p:cTn id="62" dur="500" fill="hold"/>
                                        <p:tgtEl>
                                          <p:spTgt spid="3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anim calcmode="lin" valueType="num">
                                      <p:cBhvr>
                                        <p:cTn id="66" dur="500" fill="hold"/>
                                        <p:tgtEl>
                                          <p:spTgt spid="35"/>
                                        </p:tgtEl>
                                        <p:attrNameLst>
                                          <p:attrName>ppt_x</p:attrName>
                                        </p:attrNameLst>
                                      </p:cBhvr>
                                      <p:tavLst>
                                        <p:tav tm="0">
                                          <p:val>
                                            <p:strVal val="#ppt_x"/>
                                          </p:val>
                                        </p:tav>
                                        <p:tav tm="100000">
                                          <p:val>
                                            <p:strVal val="#ppt_x"/>
                                          </p:val>
                                        </p:tav>
                                      </p:tavLst>
                                    </p:anim>
                                    <p:anim calcmode="lin" valueType="num">
                                      <p:cBhvr>
                                        <p:cTn id="67" dur="500" fill="hold"/>
                                        <p:tgtEl>
                                          <p:spTgt spid="35"/>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anim calcmode="lin" valueType="num">
                                      <p:cBhvr>
                                        <p:cTn id="72" dur="500" fill="hold"/>
                                        <p:tgtEl>
                                          <p:spTgt spid="40"/>
                                        </p:tgtEl>
                                        <p:attrNameLst>
                                          <p:attrName>ppt_x</p:attrName>
                                        </p:attrNameLst>
                                      </p:cBhvr>
                                      <p:tavLst>
                                        <p:tav tm="0">
                                          <p:val>
                                            <p:strVal val="#ppt_x"/>
                                          </p:val>
                                        </p:tav>
                                        <p:tav tm="100000">
                                          <p:val>
                                            <p:strVal val="#ppt_x"/>
                                          </p:val>
                                        </p:tav>
                                      </p:tavLst>
                                    </p:anim>
                                    <p:anim calcmode="lin" valueType="num">
                                      <p:cBhvr>
                                        <p:cTn id="73" dur="500" fill="hold"/>
                                        <p:tgtEl>
                                          <p:spTgt spid="4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anim calcmode="lin" valueType="num">
                                      <p:cBhvr>
                                        <p:cTn id="77" dur="500" fill="hold"/>
                                        <p:tgtEl>
                                          <p:spTgt spid="38"/>
                                        </p:tgtEl>
                                        <p:attrNameLst>
                                          <p:attrName>ppt_x</p:attrName>
                                        </p:attrNameLst>
                                      </p:cBhvr>
                                      <p:tavLst>
                                        <p:tav tm="0">
                                          <p:val>
                                            <p:strVal val="#ppt_x"/>
                                          </p:val>
                                        </p:tav>
                                        <p:tav tm="100000">
                                          <p:val>
                                            <p:strVal val="#ppt_x"/>
                                          </p:val>
                                        </p:tav>
                                      </p:tavLst>
                                    </p:anim>
                                    <p:anim calcmode="lin" valueType="num">
                                      <p:cBhvr>
                                        <p:cTn id="78" dur="500" fill="hold"/>
                                        <p:tgtEl>
                                          <p:spTgt spid="38"/>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47" presetClass="entr" presetSubtype="0"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anim calcmode="lin" valueType="num">
                                      <p:cBhvr>
                                        <p:cTn id="83" dur="500" fill="hold"/>
                                        <p:tgtEl>
                                          <p:spTgt spid="41"/>
                                        </p:tgtEl>
                                        <p:attrNameLst>
                                          <p:attrName>ppt_x</p:attrName>
                                        </p:attrNameLst>
                                      </p:cBhvr>
                                      <p:tavLst>
                                        <p:tav tm="0">
                                          <p:val>
                                            <p:strVal val="#ppt_x"/>
                                          </p:val>
                                        </p:tav>
                                        <p:tav tm="100000">
                                          <p:val>
                                            <p:strVal val="#ppt_x"/>
                                          </p:val>
                                        </p:tav>
                                      </p:tavLst>
                                    </p:anim>
                                    <p:anim calcmode="lin" valueType="num">
                                      <p:cBhvr>
                                        <p:cTn id="84" dur="500" fill="hold"/>
                                        <p:tgtEl>
                                          <p:spTgt spid="4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childTnLst>
                          </p:cTn>
                        </p:par>
                        <p:par>
                          <p:cTn id="90" fill="hold">
                            <p:stCondLst>
                              <p:cond delay="6000"/>
                            </p:stCondLst>
                            <p:childTnLst>
                              <p:par>
                                <p:cTn id="91" presetID="47" presetClass="entr" presetSubtype="0"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anim calcmode="lin" valueType="num">
                                      <p:cBhvr>
                                        <p:cTn id="94" dur="500" fill="hold"/>
                                        <p:tgtEl>
                                          <p:spTgt spid="42"/>
                                        </p:tgtEl>
                                        <p:attrNameLst>
                                          <p:attrName>ppt_x</p:attrName>
                                        </p:attrNameLst>
                                      </p:cBhvr>
                                      <p:tavLst>
                                        <p:tav tm="0">
                                          <p:val>
                                            <p:strVal val="#ppt_x"/>
                                          </p:val>
                                        </p:tav>
                                        <p:tav tm="100000">
                                          <p:val>
                                            <p:strVal val="#ppt_x"/>
                                          </p:val>
                                        </p:tav>
                                      </p:tavLst>
                                    </p:anim>
                                    <p:anim calcmode="lin" valueType="num">
                                      <p:cBhvr>
                                        <p:cTn id="95" dur="500" fill="hold"/>
                                        <p:tgtEl>
                                          <p:spTgt spid="4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500"/>
                                        <p:tgtEl>
                                          <p:spTgt spid="37"/>
                                        </p:tgtEl>
                                      </p:cBhvr>
                                    </p:animEffect>
                                    <p:anim calcmode="lin" valueType="num">
                                      <p:cBhvr>
                                        <p:cTn id="99" dur="500" fill="hold"/>
                                        <p:tgtEl>
                                          <p:spTgt spid="37"/>
                                        </p:tgtEl>
                                        <p:attrNameLst>
                                          <p:attrName>ppt_x</p:attrName>
                                        </p:attrNameLst>
                                      </p:cBhvr>
                                      <p:tavLst>
                                        <p:tav tm="0">
                                          <p:val>
                                            <p:strVal val="#ppt_x"/>
                                          </p:val>
                                        </p:tav>
                                        <p:tav tm="100000">
                                          <p:val>
                                            <p:strVal val="#ppt_x"/>
                                          </p:val>
                                        </p:tav>
                                      </p:tavLst>
                                    </p:anim>
                                    <p:anim calcmode="lin" valueType="num">
                                      <p:cBhvr>
                                        <p:cTn id="100" dur="500" fill="hold"/>
                                        <p:tgtEl>
                                          <p:spTgt spid="37"/>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8" grpId="0" animBg="1"/>
      <p:bldP spid="20" grpId="0" animBg="1"/>
      <p:bldP spid="29" grpId="0" animBg="1"/>
      <p:bldP spid="30" grpId="0" animBg="1"/>
      <p:bldP spid="35" grpId="0"/>
      <p:bldP spid="36" grpId="0"/>
      <p:bldP spid="37" grpId="0"/>
      <p:bldP spid="38" grpId="0"/>
      <p:bldP spid="39" grpId="0"/>
      <p:bldP spid="40" grpId="0"/>
      <p:bldP spid="41" grpId="0"/>
      <p:bldP spid="42" grpId="0"/>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9245" y="4357397"/>
            <a:ext cx="2872121" cy="2065258"/>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
            <a:ext cx="12227594" cy="6858001"/>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21" name="图片 20"/>
          <p:cNvPicPr>
            <a:picLocks noChangeAspect="1"/>
          </p:cNvPicPr>
          <p:nvPr/>
        </p:nvPicPr>
        <p:blipFill rotWithShape="1">
          <a:blip r:embed="rId7"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pic>
        <p:nvPicPr>
          <p:cNvPr id="22" name="图片 21"/>
          <p:cNvPicPr>
            <a:picLocks noChangeAspect="1"/>
          </p:cNvPicPr>
          <p:nvPr/>
        </p:nvPicPr>
        <p:blipFill rotWithShape="1">
          <a:blip r:embed="rId8"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sp>
        <p:nvSpPr>
          <p:cNvPr id="8" name="矩形 7">
            <a:extLst>
              <a:ext uri="{FF2B5EF4-FFF2-40B4-BE49-F238E27FC236}">
                <a16:creationId xmlns:a16="http://schemas.microsoft.com/office/drawing/2014/main" id="{4D00D6A5-1925-46AD-845F-DBD6AB9F62C5}"/>
              </a:ext>
            </a:extLst>
          </p:cNvPr>
          <p:cNvSpPr/>
          <p:nvPr/>
        </p:nvSpPr>
        <p:spPr>
          <a:xfrm>
            <a:off x="3923254" y="1239783"/>
            <a:ext cx="6962162" cy="3631763"/>
          </a:xfrm>
          <a:prstGeom prst="rect">
            <a:avLst/>
          </a:prstGeom>
        </p:spPr>
        <p:txBody>
          <a:bodyPr wrap="none">
            <a:spAutoFit/>
          </a:bodyPr>
          <a:lstStyle/>
          <a:p>
            <a:r>
              <a:rPr lang="zh-CN" altLang="en-US" sz="11500" b="1" dirty="0">
                <a:solidFill>
                  <a:srgbClr val="D8171A"/>
                </a:solidFill>
                <a:cs typeface="+mn-ea"/>
                <a:sym typeface="+mn-lt"/>
              </a:rPr>
              <a:t>演讲完毕  </a:t>
            </a:r>
            <a:endParaRPr lang="en-US" altLang="zh-CN" sz="11500" b="1" dirty="0">
              <a:solidFill>
                <a:srgbClr val="D8171A"/>
              </a:solidFill>
              <a:cs typeface="+mn-ea"/>
              <a:sym typeface="+mn-lt"/>
            </a:endParaRPr>
          </a:p>
          <a:p>
            <a:r>
              <a:rPr lang="zh-CN" altLang="en-US" sz="11500" b="1" dirty="0">
                <a:solidFill>
                  <a:srgbClr val="D8171A"/>
                </a:solidFill>
                <a:cs typeface="+mn-ea"/>
                <a:sym typeface="+mn-lt"/>
              </a:rPr>
              <a:t>感谢聆听</a:t>
            </a:r>
          </a:p>
        </p:txBody>
      </p:sp>
    </p:spTree>
    <p:extLst>
      <p:ext uri="{BB962C8B-B14F-4D97-AF65-F5344CB8AC3E}">
        <p14:creationId xmlns:p14="http://schemas.microsoft.com/office/powerpoint/2010/main" val="4172970035"/>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8" name="矩形: 圆角 2"/>
          <p:cNvSpPr/>
          <p:nvPr/>
        </p:nvSpPr>
        <p:spPr>
          <a:xfrm>
            <a:off x="1781175" y="2051413"/>
            <a:ext cx="8373890" cy="3719290"/>
          </a:xfrm>
          <a:prstGeom prst="roundRect">
            <a:avLst>
              <a:gd name="adj" fmla="val 4528"/>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a:extLst>
              <a:ext uri="{FF2B5EF4-FFF2-40B4-BE49-F238E27FC236}">
                <a16:creationId xmlns:a16="http://schemas.microsoft.com/office/drawing/2014/main" id="{1822A0C9-03F0-4E86-92AD-F91D06343EC6}"/>
              </a:ext>
            </a:extLst>
          </p:cNvPr>
          <p:cNvSpPr/>
          <p:nvPr/>
        </p:nvSpPr>
        <p:spPr>
          <a:xfrm>
            <a:off x="3869976" y="2470194"/>
            <a:ext cx="4450325" cy="2510687"/>
          </a:xfrm>
          <a:prstGeom prst="rect">
            <a:avLst/>
          </a:prstGeom>
        </p:spPr>
        <p:txBody>
          <a:bodyPr wrap="square">
            <a:spAutoFit/>
          </a:bodyPr>
          <a:lstStyle/>
          <a:p>
            <a:pPr algn="ctr">
              <a:lnSpc>
                <a:spcPct val="150000"/>
              </a:lnSpc>
            </a:pPr>
            <a:r>
              <a:rPr lang="zh-CN" altLang="en-US" sz="6600" b="1" dirty="0">
                <a:gradFill>
                  <a:gsLst>
                    <a:gs pos="0">
                      <a:srgbClr val="FFC000"/>
                    </a:gs>
                    <a:gs pos="74000">
                      <a:schemeClr val="accent1"/>
                    </a:gs>
                    <a:gs pos="34000">
                      <a:schemeClr val="accent1"/>
                    </a:gs>
                    <a:gs pos="100000">
                      <a:srgbClr val="FFC000"/>
                    </a:gs>
                  </a:gsLst>
                  <a:lin ang="2400000" scaled="0"/>
                </a:gradFill>
                <a:cs typeface="+mn-ea"/>
                <a:sym typeface="+mn-lt"/>
              </a:rPr>
              <a:t>第一部分</a:t>
            </a:r>
            <a:endParaRPr lang="en-US" altLang="zh-CN" sz="6600" b="1" dirty="0">
              <a:gradFill>
                <a:gsLst>
                  <a:gs pos="0">
                    <a:srgbClr val="FFC000"/>
                  </a:gs>
                  <a:gs pos="74000">
                    <a:schemeClr val="accent1"/>
                  </a:gs>
                  <a:gs pos="34000">
                    <a:schemeClr val="accent1"/>
                  </a:gs>
                  <a:gs pos="100000">
                    <a:srgbClr val="FFC000"/>
                  </a:gs>
                </a:gsLst>
                <a:lin ang="2400000" scaled="0"/>
              </a:gradFill>
              <a:cs typeface="+mn-ea"/>
              <a:sym typeface="+mn-lt"/>
            </a:endParaRPr>
          </a:p>
          <a:p>
            <a:pPr algn="ctr">
              <a:lnSpc>
                <a:spcPct val="150000"/>
              </a:lnSpc>
            </a:pPr>
            <a:r>
              <a:rPr lang="zh-CN" altLang="en-US" sz="4400" b="1" dirty="0">
                <a:gradFill>
                  <a:gsLst>
                    <a:gs pos="0">
                      <a:srgbClr val="FFC000"/>
                    </a:gs>
                    <a:gs pos="74000">
                      <a:schemeClr val="accent1"/>
                    </a:gs>
                    <a:gs pos="34000">
                      <a:schemeClr val="accent1"/>
                    </a:gs>
                    <a:gs pos="100000">
                      <a:srgbClr val="FFC000"/>
                    </a:gs>
                  </a:gsLst>
                  <a:lin ang="2400000" scaled="0"/>
                </a:gradFill>
                <a:cs typeface="+mn-ea"/>
                <a:sym typeface="+mn-lt"/>
              </a:rPr>
              <a:t>什么是红色基因</a:t>
            </a:r>
          </a:p>
        </p:txBody>
      </p:sp>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48333" t="8489" r="34882" b="70086"/>
          <a:stretch>
            <a:fillRect/>
          </a:stretch>
        </p:blipFill>
        <p:spPr>
          <a:xfrm>
            <a:off x="5213060" y="1475873"/>
            <a:ext cx="1764156" cy="1151079"/>
          </a:xfrm>
          <a:prstGeom prst="rect">
            <a:avLst/>
          </a:prstGeom>
        </p:spPr>
      </p:pic>
    </p:spTree>
    <p:extLst>
      <p:ext uri="{BB962C8B-B14F-4D97-AF65-F5344CB8AC3E}">
        <p14:creationId xmlns:p14="http://schemas.microsoft.com/office/powerpoint/2010/main" val="2829674625"/>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627792" y="1575758"/>
            <a:ext cx="2917786" cy="523220"/>
          </a:xfrm>
          <a:prstGeom prst="rect">
            <a:avLst/>
          </a:prstGeom>
        </p:spPr>
        <p:txBody>
          <a:bodyPr wrap="none">
            <a:spAutoFit/>
          </a:bodyPr>
          <a:lstStyle/>
          <a:p>
            <a:r>
              <a:rPr lang="zh-CN" altLang="en-US" sz="2800" b="1" dirty="0">
                <a:solidFill>
                  <a:srgbClr val="DC0A16"/>
                </a:solidFill>
                <a:cs typeface="+mn-ea"/>
                <a:sym typeface="+mn-lt"/>
              </a:rPr>
              <a:t>红色基因是什么</a:t>
            </a:r>
            <a:r>
              <a:rPr lang="en-US" altLang="zh-CN" sz="2800" b="1" dirty="0">
                <a:solidFill>
                  <a:srgbClr val="DC0A16"/>
                </a:solidFill>
                <a:cs typeface="+mn-ea"/>
                <a:sym typeface="+mn-lt"/>
              </a:rPr>
              <a:t>?</a:t>
            </a:r>
            <a:endParaRPr lang="zh-CN" altLang="en-US" sz="2800" b="1" dirty="0">
              <a:solidFill>
                <a:srgbClr val="DC0A16"/>
              </a:solidFill>
              <a:cs typeface="+mn-ea"/>
              <a:sym typeface="+mn-lt"/>
            </a:endParaRPr>
          </a:p>
        </p:txBody>
      </p:sp>
      <p:sp>
        <p:nvSpPr>
          <p:cNvPr id="18" name="矩形: 圆角 17">
            <a:extLst>
              <a:ext uri="{FF2B5EF4-FFF2-40B4-BE49-F238E27FC236}">
                <a16:creationId xmlns:a16="http://schemas.microsoft.com/office/drawing/2014/main" id="{0508786B-6660-48D3-90C2-D54FE946A4AB}"/>
              </a:ext>
            </a:extLst>
          </p:cNvPr>
          <p:cNvSpPr/>
          <p:nvPr/>
        </p:nvSpPr>
        <p:spPr>
          <a:xfrm>
            <a:off x="1608742" y="2216150"/>
            <a:ext cx="8299047" cy="638629"/>
          </a:xfrm>
          <a:prstGeom prst="roundRect">
            <a:avLst/>
          </a:prstGeom>
          <a:solidFill>
            <a:srgbClr val="D8171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a:extLst>
              <a:ext uri="{FF2B5EF4-FFF2-40B4-BE49-F238E27FC236}">
                <a16:creationId xmlns:a16="http://schemas.microsoft.com/office/drawing/2014/main" id="{CA43535D-A56F-43D1-9B67-2B3B73471D28}"/>
              </a:ext>
            </a:extLst>
          </p:cNvPr>
          <p:cNvSpPr/>
          <p:nvPr/>
        </p:nvSpPr>
        <p:spPr>
          <a:xfrm>
            <a:off x="2151021" y="2303013"/>
            <a:ext cx="7192995" cy="461665"/>
          </a:xfrm>
          <a:prstGeom prst="rect">
            <a:avLst/>
          </a:prstGeom>
        </p:spPr>
        <p:txBody>
          <a:bodyPr wrap="none">
            <a:spAutoFit/>
          </a:bodyPr>
          <a:lstStyle/>
          <a:p>
            <a:pPr algn="just"/>
            <a:r>
              <a:rPr lang="zh-CN" altLang="en-US" sz="2400" b="1" dirty="0">
                <a:solidFill>
                  <a:schemeClr val="bg1"/>
                </a:solidFill>
                <a:cs typeface="+mn-ea"/>
                <a:sym typeface="+mn-lt"/>
              </a:rPr>
              <a:t>　红色基因是什么</a:t>
            </a:r>
            <a:r>
              <a:rPr lang="en-US" altLang="zh-CN" sz="2400" b="1" dirty="0">
                <a:solidFill>
                  <a:schemeClr val="bg1"/>
                </a:solidFill>
                <a:cs typeface="+mn-ea"/>
                <a:sym typeface="+mn-lt"/>
              </a:rPr>
              <a:t>? </a:t>
            </a:r>
            <a:r>
              <a:rPr lang="zh-CN" altLang="en-US" sz="2400" b="1" dirty="0">
                <a:solidFill>
                  <a:schemeClr val="bg1"/>
                </a:solidFill>
                <a:cs typeface="+mn-ea"/>
                <a:sym typeface="+mn-lt"/>
              </a:rPr>
              <a:t>红色基因是一种革命精神的传承</a:t>
            </a:r>
          </a:p>
        </p:txBody>
      </p:sp>
      <p:sp>
        <p:nvSpPr>
          <p:cNvPr id="7" name="矩形 6">
            <a:extLst>
              <a:ext uri="{FF2B5EF4-FFF2-40B4-BE49-F238E27FC236}">
                <a16:creationId xmlns:a16="http://schemas.microsoft.com/office/drawing/2014/main" id="{24F2FC28-BC0B-4CC5-9297-D58CD1B4756A}"/>
              </a:ext>
            </a:extLst>
          </p:cNvPr>
          <p:cNvSpPr/>
          <p:nvPr/>
        </p:nvSpPr>
        <p:spPr>
          <a:xfrm>
            <a:off x="1627792" y="3195238"/>
            <a:ext cx="8389393" cy="2169825"/>
          </a:xfrm>
          <a:prstGeom prst="rect">
            <a:avLst/>
          </a:prstGeom>
        </p:spPr>
        <p:txBody>
          <a:bodyPr wrap="square">
            <a:spAutoFit/>
          </a:bodyPr>
          <a:lstStyle/>
          <a:p>
            <a:pPr algn="just">
              <a:lnSpc>
                <a:spcPct val="150000"/>
              </a:lnSpc>
            </a:pPr>
            <a:r>
              <a:rPr lang="zh-CN" altLang="en-US" dirty="0">
                <a:solidFill>
                  <a:srgbClr val="565656"/>
                </a:solidFill>
                <a:cs typeface="+mn-ea"/>
                <a:sym typeface="+mn-lt"/>
              </a:rPr>
              <a:t>　　它形成于艰苦卓绝的战争年代，在井冈山、瑞金、遵义、延安、西柏坡等地凝聚，并伴随着中国革命、建设、改革的伟大历程传承至今。</a:t>
            </a:r>
          </a:p>
          <a:p>
            <a:pPr algn="just">
              <a:lnSpc>
                <a:spcPct val="150000"/>
              </a:lnSpc>
            </a:pPr>
            <a:r>
              <a:rPr lang="zh-CN" altLang="en-US" dirty="0">
                <a:solidFill>
                  <a:srgbClr val="565656"/>
                </a:solidFill>
                <a:cs typeface="+mn-ea"/>
                <a:sym typeface="+mn-lt"/>
              </a:rPr>
              <a:t>　　到今天，在这个承前启后、继往开来的新时代，</a:t>
            </a:r>
            <a:r>
              <a:rPr lang="zh-CN" altLang="en-US" b="1" dirty="0">
                <a:solidFill>
                  <a:srgbClr val="D8171A"/>
                </a:solidFill>
                <a:cs typeface="+mn-ea"/>
                <a:sym typeface="+mn-lt"/>
              </a:rPr>
              <a:t>以红船精神、井冈山精神、长征精神、延安精神、西柏坡精神等为代表的红色精神</a:t>
            </a:r>
            <a:r>
              <a:rPr lang="zh-CN" altLang="en-US" dirty="0">
                <a:solidFill>
                  <a:srgbClr val="565656"/>
                </a:solidFill>
                <a:cs typeface="+mn-ea"/>
                <a:sym typeface="+mn-lt"/>
              </a:rPr>
              <a:t>值得一以贯之地坚守与发扬，因为它清晰地告诉我们</a:t>
            </a:r>
            <a:r>
              <a:rPr lang="en-US" altLang="zh-CN" dirty="0">
                <a:solidFill>
                  <a:srgbClr val="565656"/>
                </a:solidFill>
                <a:cs typeface="+mn-ea"/>
                <a:sym typeface="+mn-lt"/>
              </a:rPr>
              <a:t>——</a:t>
            </a:r>
            <a:r>
              <a:rPr lang="zh-CN" altLang="en-US" dirty="0">
                <a:solidFill>
                  <a:srgbClr val="565656"/>
                </a:solidFill>
                <a:cs typeface="+mn-ea"/>
                <a:sym typeface="+mn-lt"/>
              </a:rPr>
              <a:t>今天的中国从何处来，又往何处去。</a:t>
            </a:r>
            <a:endParaRPr lang="zh-CN" altLang="en-US" b="0" i="0" u="none" strike="noStrike" dirty="0">
              <a:solidFill>
                <a:srgbClr val="565656"/>
              </a:solidFill>
              <a:effectLst/>
              <a:cs typeface="+mn-ea"/>
              <a:sym typeface="+mn-lt"/>
            </a:endParaRP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2" name="组合 1"/>
          <p:cNvGrpSpPr/>
          <p:nvPr/>
        </p:nvGrpSpPr>
        <p:grpSpPr>
          <a:xfrm>
            <a:off x="361950" y="186369"/>
            <a:ext cx="5553075" cy="836696"/>
            <a:chOff x="8360410" y="200091"/>
            <a:chExt cx="6368011" cy="959485"/>
          </a:xfrm>
        </p:grpSpPr>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14" name="文本框 32"/>
            <p:cNvSpPr txBox="1"/>
            <p:nvPr/>
          </p:nvSpPr>
          <p:spPr>
            <a:xfrm>
              <a:off x="9572625" y="454781"/>
              <a:ext cx="5155796"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C00000"/>
                  </a:solidFill>
                  <a:cs typeface="+mn-ea"/>
                  <a:sym typeface="+mn-lt"/>
                </a:rPr>
                <a:t>什么是红色基因</a:t>
              </a:r>
            </a:p>
          </p:txBody>
        </p:sp>
      </p:grpSp>
      <p:cxnSp>
        <p:nvCxnSpPr>
          <p:cNvPr id="4" name="直接连接符 3"/>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4855798"/>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14:presetBounceEnd="46000">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14:bounceEnd="46000">
                                          <p:cBhvr additive="base">
                                            <p:cTn id="13" dur="500" fill="hold"/>
                                            <p:tgtEl>
                                              <p:spTgt spid="18"/>
                                            </p:tgtEl>
                                            <p:attrNameLst>
                                              <p:attrName>ppt_x</p:attrName>
                                            </p:attrNameLst>
                                          </p:cBhvr>
                                          <p:tavLst>
                                            <p:tav tm="0">
                                              <p:val>
                                                <p:strVal val="#ppt_x"/>
                                              </p:val>
                                            </p:tav>
                                            <p:tav tm="100000">
                                              <p:val>
                                                <p:strVal val="#ppt_x"/>
                                              </p:val>
                                            </p:tav>
                                          </p:tavLst>
                                        </p:anim>
                                        <p:anim calcmode="lin" valueType="num" p14:bounceEnd="46000">
                                          <p:cBhvr additive="base">
                                            <p:cTn id="14" dur="500" fill="hold"/>
                                            <p:tgtEl>
                                              <p:spTgt spid="1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14:presetBounceEnd="46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46000">
                                          <p:cBhvr additive="base">
                                            <p:cTn id="17"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46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46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animBg="1"/>
          <p:bldP spid="1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animBg="1"/>
          <p:bldP spid="16" grpId="0"/>
          <p:bldP spid="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1950" y="186369"/>
            <a:ext cx="5553075" cy="836696"/>
            <a:chOff x="8360410" y="200091"/>
            <a:chExt cx="6368011" cy="959485"/>
          </a:xfrm>
        </p:grpSpPr>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11" name="文本框 32"/>
            <p:cNvSpPr txBox="1"/>
            <p:nvPr/>
          </p:nvSpPr>
          <p:spPr>
            <a:xfrm>
              <a:off x="9572625" y="454781"/>
              <a:ext cx="5155796"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C00000"/>
                  </a:solidFill>
                  <a:cs typeface="+mn-ea"/>
                  <a:sym typeface="+mn-lt"/>
                </a:rPr>
                <a:t>什么是红色基因</a:t>
              </a:r>
            </a:p>
          </p:txBody>
        </p:sp>
      </p:grpSp>
      <p:cxnSp>
        <p:nvCxnSpPr>
          <p:cNvPr id="12" name="直接连接符 11"/>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24E63973-0997-46B1-8B5E-05556D7E2591}"/>
              </a:ext>
            </a:extLst>
          </p:cNvPr>
          <p:cNvSpPr/>
          <p:nvPr/>
        </p:nvSpPr>
        <p:spPr>
          <a:xfrm>
            <a:off x="1419034" y="1549701"/>
            <a:ext cx="2698175" cy="523220"/>
          </a:xfrm>
          <a:prstGeom prst="rect">
            <a:avLst/>
          </a:prstGeom>
        </p:spPr>
        <p:txBody>
          <a:bodyPr wrap="none">
            <a:spAutoFit/>
          </a:bodyPr>
          <a:lstStyle/>
          <a:p>
            <a:r>
              <a:rPr lang="zh-CN" altLang="en-US" sz="2800" b="1" dirty="0">
                <a:solidFill>
                  <a:srgbClr val="DC0A16"/>
                </a:solidFill>
                <a:cs typeface="+mn-ea"/>
                <a:sym typeface="+mn-lt"/>
              </a:rPr>
              <a:t>红色基因的内涵</a:t>
            </a:r>
          </a:p>
        </p:txBody>
      </p:sp>
      <p:sp>
        <p:nvSpPr>
          <p:cNvPr id="46" name="椭圆 45">
            <a:extLst>
              <a:ext uri="{FF2B5EF4-FFF2-40B4-BE49-F238E27FC236}">
                <a16:creationId xmlns:a16="http://schemas.microsoft.com/office/drawing/2014/main" id="{6BFDF33B-2E7B-4B60-9BAE-91E256FDFBC7}"/>
              </a:ext>
            </a:extLst>
          </p:cNvPr>
          <p:cNvSpPr/>
          <p:nvPr/>
        </p:nvSpPr>
        <p:spPr>
          <a:xfrm>
            <a:off x="1547736" y="2295546"/>
            <a:ext cx="1904840" cy="1904840"/>
          </a:xfrm>
          <a:prstGeom prst="ellipse">
            <a:avLst/>
          </a:prstGeom>
          <a:solidFill>
            <a:srgbClr val="D8171A"/>
          </a:solidFill>
          <a:ln w="38100">
            <a:solidFill>
              <a:schemeClr val="bg1"/>
            </a:solidFill>
          </a:ln>
          <a:effectLst>
            <a:glow rad="63500">
              <a:schemeClr val="accent1">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cs typeface="+mn-ea"/>
                <a:sym typeface="+mn-lt"/>
              </a:rPr>
              <a:t>是信仰，目光远大，追求高远 </a:t>
            </a:r>
          </a:p>
        </p:txBody>
      </p:sp>
      <p:sp>
        <p:nvSpPr>
          <p:cNvPr id="47" name="椭圆 46">
            <a:extLst>
              <a:ext uri="{FF2B5EF4-FFF2-40B4-BE49-F238E27FC236}">
                <a16:creationId xmlns:a16="http://schemas.microsoft.com/office/drawing/2014/main" id="{A4C286EE-7A8E-48C5-90E5-75D56EE2D652}"/>
              </a:ext>
            </a:extLst>
          </p:cNvPr>
          <p:cNvSpPr/>
          <p:nvPr/>
        </p:nvSpPr>
        <p:spPr>
          <a:xfrm>
            <a:off x="3950305" y="2295546"/>
            <a:ext cx="1904840" cy="1904840"/>
          </a:xfrm>
          <a:prstGeom prst="ellipse">
            <a:avLst/>
          </a:prstGeom>
          <a:solidFill>
            <a:srgbClr val="C00000"/>
          </a:solidFill>
          <a:ln w="38100">
            <a:solidFill>
              <a:schemeClr val="bg1"/>
            </a:solidFill>
          </a:ln>
          <a:effectLst>
            <a:glow rad="63500">
              <a:schemeClr val="accent1">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cs typeface="+mn-ea"/>
                <a:sym typeface="+mn-lt"/>
              </a:rPr>
              <a:t>是忠诚，爱党爱国，矢志不渝</a:t>
            </a:r>
          </a:p>
        </p:txBody>
      </p:sp>
      <p:sp>
        <p:nvSpPr>
          <p:cNvPr id="48" name="椭圆 47">
            <a:extLst>
              <a:ext uri="{FF2B5EF4-FFF2-40B4-BE49-F238E27FC236}">
                <a16:creationId xmlns:a16="http://schemas.microsoft.com/office/drawing/2014/main" id="{4DD4D99E-B215-4675-BAED-98F39D7E22AD}"/>
              </a:ext>
            </a:extLst>
          </p:cNvPr>
          <p:cNvSpPr/>
          <p:nvPr/>
        </p:nvSpPr>
        <p:spPr>
          <a:xfrm>
            <a:off x="6352874" y="2295546"/>
            <a:ext cx="1904840" cy="1904840"/>
          </a:xfrm>
          <a:prstGeom prst="ellipse">
            <a:avLst/>
          </a:prstGeom>
          <a:solidFill>
            <a:srgbClr val="D8171A"/>
          </a:solidFill>
          <a:ln w="38100">
            <a:solidFill>
              <a:schemeClr val="bg1"/>
            </a:solidFill>
          </a:ln>
          <a:effectLst>
            <a:glow rad="63500">
              <a:schemeClr val="accent1">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cs typeface="+mn-ea"/>
                <a:sym typeface="+mn-lt"/>
              </a:rPr>
              <a:t>是追求，勇于拼搏，自强不息</a:t>
            </a:r>
          </a:p>
        </p:txBody>
      </p:sp>
      <p:sp>
        <p:nvSpPr>
          <p:cNvPr id="49" name="椭圆 48">
            <a:extLst>
              <a:ext uri="{FF2B5EF4-FFF2-40B4-BE49-F238E27FC236}">
                <a16:creationId xmlns:a16="http://schemas.microsoft.com/office/drawing/2014/main" id="{53C959F7-76AB-4ED7-AE06-1B44603C38D0}"/>
              </a:ext>
            </a:extLst>
          </p:cNvPr>
          <p:cNvSpPr/>
          <p:nvPr/>
        </p:nvSpPr>
        <p:spPr>
          <a:xfrm>
            <a:off x="8755444" y="2295546"/>
            <a:ext cx="1904840" cy="1904840"/>
          </a:xfrm>
          <a:prstGeom prst="ellipse">
            <a:avLst/>
          </a:prstGeom>
          <a:solidFill>
            <a:srgbClr val="C00000"/>
          </a:solidFill>
          <a:ln w="38100">
            <a:solidFill>
              <a:schemeClr val="bg1"/>
            </a:solidFill>
          </a:ln>
          <a:effectLst>
            <a:glow rad="63500">
              <a:schemeClr val="accent1">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cs typeface="+mn-ea"/>
                <a:sym typeface="+mn-lt"/>
              </a:rPr>
              <a:t>是忘我，无私奉献，无怨无悔</a:t>
            </a:r>
          </a:p>
        </p:txBody>
      </p:sp>
      <p:sp>
        <p:nvSpPr>
          <p:cNvPr id="51" name="矩形 50">
            <a:extLst>
              <a:ext uri="{FF2B5EF4-FFF2-40B4-BE49-F238E27FC236}">
                <a16:creationId xmlns:a16="http://schemas.microsoft.com/office/drawing/2014/main" id="{F0B2C811-28F2-4ABC-B89C-8144BBD2576A}"/>
              </a:ext>
            </a:extLst>
          </p:cNvPr>
          <p:cNvSpPr/>
          <p:nvPr/>
        </p:nvSpPr>
        <p:spPr>
          <a:xfrm>
            <a:off x="1651908" y="4727022"/>
            <a:ext cx="8905002" cy="400110"/>
          </a:xfrm>
          <a:prstGeom prst="rect">
            <a:avLst/>
          </a:prstGeom>
          <a:solidFill>
            <a:srgbClr val="D8171A"/>
          </a:solidFill>
          <a:ln w="38100">
            <a:solidFill>
              <a:schemeClr val="bg1"/>
            </a:solidFill>
          </a:ln>
          <a:effectLst>
            <a:glow rad="63500">
              <a:schemeClr val="accent1">
                <a:satMod val="175000"/>
                <a:alpha val="40000"/>
              </a:schemeClr>
            </a:glow>
          </a:effectLst>
        </p:spPr>
        <p:txBody>
          <a:bodyPr wrap="none">
            <a:spAutoFit/>
          </a:bodyPr>
          <a:lstStyle/>
          <a:p>
            <a:r>
              <a:rPr lang="zh-CN" altLang="en-US" sz="2000" b="1" dirty="0">
                <a:solidFill>
                  <a:schemeClr val="bg1"/>
                </a:solidFill>
                <a:cs typeface="+mn-ea"/>
                <a:sym typeface="+mn-lt"/>
              </a:rPr>
              <a:t>这基因，让青春常驻，让生命之花绽放，让人生的每个时期都有其独特的魅力</a:t>
            </a:r>
          </a:p>
        </p:txBody>
      </p:sp>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Tree>
    <p:extLst>
      <p:ext uri="{BB962C8B-B14F-4D97-AF65-F5344CB8AC3E}">
        <p14:creationId xmlns:p14="http://schemas.microsoft.com/office/powerpoint/2010/main" val="551940334"/>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6" grpId="0" animBg="1"/>
      <p:bldP spid="47" grpId="0" animBg="1"/>
      <p:bldP spid="48" grpId="0" animBg="1"/>
      <p:bldP spid="49"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3750" y="3085570"/>
            <a:ext cx="5048250" cy="3514725"/>
          </a:xfrm>
          <a:prstGeom prst="rect">
            <a:avLst/>
          </a:prstGeom>
        </p:spPr>
      </p:pic>
      <p:sp>
        <p:nvSpPr>
          <p:cNvPr id="10" name="矩形 9">
            <a:extLst>
              <a:ext uri="{FF2B5EF4-FFF2-40B4-BE49-F238E27FC236}">
                <a16:creationId xmlns:a16="http://schemas.microsoft.com/office/drawing/2014/main" id="{24E63973-0997-46B1-8B5E-05556D7E2591}"/>
              </a:ext>
            </a:extLst>
          </p:cNvPr>
          <p:cNvSpPr/>
          <p:nvPr/>
        </p:nvSpPr>
        <p:spPr>
          <a:xfrm>
            <a:off x="1415019" y="1221546"/>
            <a:ext cx="1620957" cy="523220"/>
          </a:xfrm>
          <a:prstGeom prst="rect">
            <a:avLst/>
          </a:prstGeom>
        </p:spPr>
        <p:txBody>
          <a:bodyPr wrap="none">
            <a:spAutoFit/>
          </a:bodyPr>
          <a:lstStyle/>
          <a:p>
            <a:r>
              <a:rPr lang="zh-CN" altLang="en-US" sz="2800" b="1" dirty="0">
                <a:solidFill>
                  <a:srgbClr val="DC0A16"/>
                </a:solidFill>
                <a:cs typeface="+mn-ea"/>
                <a:sym typeface="+mn-lt"/>
              </a:rPr>
              <a:t>红色文化</a:t>
            </a:r>
          </a:p>
        </p:txBody>
      </p:sp>
      <p:sp>
        <p:nvSpPr>
          <p:cNvPr id="18" name="矩形 17">
            <a:extLst>
              <a:ext uri="{FF2B5EF4-FFF2-40B4-BE49-F238E27FC236}">
                <a16:creationId xmlns:a16="http://schemas.microsoft.com/office/drawing/2014/main" id="{888DD6C4-D5F6-4F88-BEDB-047C55393393}"/>
              </a:ext>
            </a:extLst>
          </p:cNvPr>
          <p:cNvSpPr/>
          <p:nvPr/>
        </p:nvSpPr>
        <p:spPr>
          <a:xfrm>
            <a:off x="1415019" y="4694394"/>
            <a:ext cx="6931849" cy="1061829"/>
          </a:xfrm>
          <a:prstGeom prst="rect">
            <a:avLst/>
          </a:prstGeom>
        </p:spPr>
        <p:txBody>
          <a:bodyPr wrap="square">
            <a:spAutoFit/>
          </a:bodyPr>
          <a:lstStyle/>
          <a:p>
            <a:pPr algn="just">
              <a:lnSpc>
                <a:spcPct val="150000"/>
              </a:lnSpc>
            </a:pPr>
            <a:r>
              <a:rPr lang="zh-CN" altLang="en-US" sz="1400" dirty="0">
                <a:solidFill>
                  <a:srgbClr val="565656"/>
                </a:solidFill>
                <a:cs typeface="+mn-ea"/>
                <a:sym typeface="+mn-lt"/>
              </a:rPr>
              <a:t>红色文化是中国人民解放军特有的英勇顽强、意志如钢、敢于战斗、不怕牺牲、宁死不屈、不畏艰险的战斗精神的凝结。中国人民解放军从小到大、从弱到强、不断从胜利走向胜利的辉煌历程，就是一代又一代先烈在这种精神激励下书写的光辉篇章。</a:t>
            </a:r>
          </a:p>
        </p:txBody>
      </p:sp>
      <p:sp>
        <p:nvSpPr>
          <p:cNvPr id="19" name="椭圆 18">
            <a:extLst>
              <a:ext uri="{FF2B5EF4-FFF2-40B4-BE49-F238E27FC236}">
                <a16:creationId xmlns:a16="http://schemas.microsoft.com/office/drawing/2014/main" id="{6D1EBABF-67D4-44E7-9360-63555FD95489}"/>
              </a:ext>
            </a:extLst>
          </p:cNvPr>
          <p:cNvSpPr/>
          <p:nvPr/>
        </p:nvSpPr>
        <p:spPr>
          <a:xfrm>
            <a:off x="1396483" y="1943680"/>
            <a:ext cx="595085" cy="595085"/>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cs typeface="+mn-ea"/>
                <a:sym typeface="+mn-lt"/>
              </a:rPr>
              <a:t>01</a:t>
            </a:r>
            <a:endParaRPr lang="zh-CN" altLang="en-US" sz="1400" b="1" dirty="0">
              <a:cs typeface="+mn-ea"/>
              <a:sym typeface="+mn-lt"/>
            </a:endParaRPr>
          </a:p>
        </p:txBody>
      </p:sp>
      <p:sp>
        <p:nvSpPr>
          <p:cNvPr id="20" name="矩形 19">
            <a:extLst>
              <a:ext uri="{FF2B5EF4-FFF2-40B4-BE49-F238E27FC236}">
                <a16:creationId xmlns:a16="http://schemas.microsoft.com/office/drawing/2014/main" id="{490BF3E2-3F55-450A-98F0-83B3919BF56B}"/>
              </a:ext>
            </a:extLst>
          </p:cNvPr>
          <p:cNvSpPr/>
          <p:nvPr/>
        </p:nvSpPr>
        <p:spPr>
          <a:xfrm>
            <a:off x="1396833" y="2675810"/>
            <a:ext cx="6911408" cy="1061829"/>
          </a:xfrm>
          <a:prstGeom prst="rect">
            <a:avLst/>
          </a:prstGeom>
        </p:spPr>
        <p:txBody>
          <a:bodyPr wrap="square">
            <a:spAutoFit/>
          </a:bodyPr>
          <a:lstStyle/>
          <a:p>
            <a:pPr algn="just">
              <a:lnSpc>
                <a:spcPct val="150000"/>
              </a:lnSpc>
            </a:pPr>
            <a:r>
              <a:rPr lang="zh-CN" altLang="en-US" sz="1400" dirty="0">
                <a:solidFill>
                  <a:srgbClr val="565656"/>
                </a:solidFill>
                <a:cs typeface="+mn-ea"/>
                <a:sym typeface="+mn-lt"/>
              </a:rPr>
              <a:t>真正的革命者从来不缺乏革命的理想信念，这种理想信念突出表现在越是困难时期，他们对革命的信仰越执著、革命的意志越坚定，为了实现自己的理想和奋斗目标，即使牺牲生命也在所不惜。</a:t>
            </a:r>
          </a:p>
        </p:txBody>
      </p:sp>
      <p:sp>
        <p:nvSpPr>
          <p:cNvPr id="21" name="矩形 20">
            <a:extLst>
              <a:ext uri="{FF2B5EF4-FFF2-40B4-BE49-F238E27FC236}">
                <a16:creationId xmlns:a16="http://schemas.microsoft.com/office/drawing/2014/main" id="{596CD28F-150A-47AB-A386-3BEE09A45E9C}"/>
              </a:ext>
            </a:extLst>
          </p:cNvPr>
          <p:cNvSpPr/>
          <p:nvPr/>
        </p:nvSpPr>
        <p:spPr>
          <a:xfrm>
            <a:off x="2188977" y="2052928"/>
            <a:ext cx="3416320" cy="369332"/>
          </a:xfrm>
          <a:prstGeom prst="rect">
            <a:avLst/>
          </a:prstGeom>
        </p:spPr>
        <p:txBody>
          <a:bodyPr wrap="none">
            <a:spAutoFit/>
          </a:bodyPr>
          <a:lstStyle/>
          <a:p>
            <a:r>
              <a:rPr lang="zh-CN" altLang="en-US" b="1" dirty="0">
                <a:solidFill>
                  <a:srgbClr val="D8171A"/>
                </a:solidFill>
                <a:cs typeface="+mn-ea"/>
                <a:sym typeface="+mn-lt"/>
              </a:rPr>
              <a:t>红色文化是一种崇高的信念文化</a:t>
            </a:r>
          </a:p>
        </p:txBody>
      </p:sp>
      <p:sp>
        <p:nvSpPr>
          <p:cNvPr id="22" name="矩形: 圆角 9">
            <a:extLst>
              <a:ext uri="{FF2B5EF4-FFF2-40B4-BE49-F238E27FC236}">
                <a16:creationId xmlns:a16="http://schemas.microsoft.com/office/drawing/2014/main" id="{6DDAC0B7-1344-46BD-BE99-E5E30135D49F}"/>
              </a:ext>
            </a:extLst>
          </p:cNvPr>
          <p:cNvSpPr/>
          <p:nvPr/>
        </p:nvSpPr>
        <p:spPr>
          <a:xfrm>
            <a:off x="1510499" y="1929166"/>
            <a:ext cx="4775200" cy="595085"/>
          </a:xfrm>
          <a:prstGeom prst="roundRect">
            <a:avLst>
              <a:gd name="adj" fmla="val 50000"/>
            </a:avLst>
          </a:prstGeom>
          <a:noFill/>
          <a:ln w="9525">
            <a:solidFill>
              <a:srgbClr val="D8171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a:extLst>
              <a:ext uri="{FF2B5EF4-FFF2-40B4-BE49-F238E27FC236}">
                <a16:creationId xmlns:a16="http://schemas.microsoft.com/office/drawing/2014/main" id="{710361F0-4EAF-4AF1-B84E-0488A9F7C9CE}"/>
              </a:ext>
            </a:extLst>
          </p:cNvPr>
          <p:cNvSpPr/>
          <p:nvPr/>
        </p:nvSpPr>
        <p:spPr>
          <a:xfrm>
            <a:off x="1396483" y="4006205"/>
            <a:ext cx="595085" cy="595085"/>
          </a:xfrm>
          <a:prstGeom prst="ellipse">
            <a:avLst/>
          </a:prstGeom>
          <a:solidFill>
            <a:srgbClr val="D81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cs typeface="+mn-ea"/>
                <a:sym typeface="+mn-lt"/>
              </a:rPr>
              <a:t>01</a:t>
            </a:r>
            <a:endParaRPr lang="zh-CN" altLang="en-US" sz="1400" b="1" dirty="0">
              <a:cs typeface="+mn-ea"/>
              <a:sym typeface="+mn-lt"/>
            </a:endParaRPr>
          </a:p>
        </p:txBody>
      </p:sp>
      <p:sp>
        <p:nvSpPr>
          <p:cNvPr id="24" name="矩形 23">
            <a:extLst>
              <a:ext uri="{FF2B5EF4-FFF2-40B4-BE49-F238E27FC236}">
                <a16:creationId xmlns:a16="http://schemas.microsoft.com/office/drawing/2014/main" id="{C2A532E0-A65A-443F-AC28-4293E00A9DE2}"/>
              </a:ext>
            </a:extLst>
          </p:cNvPr>
          <p:cNvSpPr/>
          <p:nvPr/>
        </p:nvSpPr>
        <p:spPr>
          <a:xfrm>
            <a:off x="2188977" y="4115453"/>
            <a:ext cx="3416320" cy="369332"/>
          </a:xfrm>
          <a:prstGeom prst="rect">
            <a:avLst/>
          </a:prstGeom>
        </p:spPr>
        <p:txBody>
          <a:bodyPr wrap="none">
            <a:spAutoFit/>
          </a:bodyPr>
          <a:lstStyle/>
          <a:p>
            <a:r>
              <a:rPr lang="zh-CN" altLang="en-US" b="1" dirty="0">
                <a:solidFill>
                  <a:srgbClr val="D8171A"/>
                </a:solidFill>
                <a:cs typeface="+mn-ea"/>
                <a:sym typeface="+mn-lt"/>
              </a:rPr>
              <a:t>红色文化是一种不屈的战斗文化</a:t>
            </a:r>
          </a:p>
        </p:txBody>
      </p:sp>
      <p:sp>
        <p:nvSpPr>
          <p:cNvPr id="25" name="矩形: 圆角 35">
            <a:extLst>
              <a:ext uri="{FF2B5EF4-FFF2-40B4-BE49-F238E27FC236}">
                <a16:creationId xmlns:a16="http://schemas.microsoft.com/office/drawing/2014/main" id="{3F462B7A-AFBA-48E4-A0D2-6E013F083DBD}"/>
              </a:ext>
            </a:extLst>
          </p:cNvPr>
          <p:cNvSpPr/>
          <p:nvPr/>
        </p:nvSpPr>
        <p:spPr>
          <a:xfrm>
            <a:off x="1510499" y="3991691"/>
            <a:ext cx="4775200" cy="595085"/>
          </a:xfrm>
          <a:prstGeom prst="roundRect">
            <a:avLst>
              <a:gd name="adj" fmla="val 50000"/>
            </a:avLst>
          </a:prstGeom>
          <a:noFill/>
          <a:ln w="9525">
            <a:solidFill>
              <a:srgbClr val="D8171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13" name="组合 12"/>
          <p:cNvGrpSpPr/>
          <p:nvPr/>
        </p:nvGrpSpPr>
        <p:grpSpPr>
          <a:xfrm>
            <a:off x="361950" y="186369"/>
            <a:ext cx="5553075" cy="836696"/>
            <a:chOff x="8360410" y="200091"/>
            <a:chExt cx="6368011" cy="959485"/>
          </a:xfrm>
        </p:grpSpPr>
        <p:pic>
          <p:nvPicPr>
            <p:cNvPr id="14" name="图片 13"/>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15" name="文本框 32"/>
            <p:cNvSpPr txBox="1"/>
            <p:nvPr/>
          </p:nvSpPr>
          <p:spPr>
            <a:xfrm>
              <a:off x="9572625" y="454781"/>
              <a:ext cx="5155796"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C00000"/>
                  </a:solidFill>
                  <a:cs typeface="+mn-ea"/>
                  <a:sym typeface="+mn-lt"/>
                </a:rPr>
                <a:t>什么是红色基因</a:t>
              </a:r>
            </a:p>
          </p:txBody>
        </p:sp>
      </p:grpSp>
      <p:cxnSp>
        <p:nvCxnSpPr>
          <p:cNvPr id="16" name="直接连接符 15"/>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2376709"/>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animBg="1"/>
      <p:bldP spid="20" grpId="0"/>
      <p:bldP spid="21" grpId="0"/>
      <p:bldP spid="22" grpId="0" animBg="1"/>
      <p:bldP spid="23" grpId="0" animBg="1"/>
      <p:bldP spid="24" grpId="0"/>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244" b="49284"/>
          <a:stretch/>
        </p:blipFill>
        <p:spPr>
          <a:xfrm>
            <a:off x="0" y="-3"/>
            <a:ext cx="11650134" cy="2997203"/>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5552"/>
          <a:stretch/>
        </p:blipFill>
        <p:spPr>
          <a:xfrm>
            <a:off x="-861" y="4148668"/>
            <a:ext cx="12192861" cy="2709332"/>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sp>
        <p:nvSpPr>
          <p:cNvPr id="8" name="矩形: 圆角 2"/>
          <p:cNvSpPr/>
          <p:nvPr/>
        </p:nvSpPr>
        <p:spPr>
          <a:xfrm>
            <a:off x="1781175" y="2051413"/>
            <a:ext cx="8373890" cy="3719290"/>
          </a:xfrm>
          <a:prstGeom prst="roundRect">
            <a:avLst>
              <a:gd name="adj" fmla="val 4528"/>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l="48333" t="8489" r="34882" b="70086"/>
          <a:stretch>
            <a:fillRect/>
          </a:stretch>
        </p:blipFill>
        <p:spPr>
          <a:xfrm>
            <a:off x="5213060" y="1475873"/>
            <a:ext cx="1764156" cy="1151079"/>
          </a:xfrm>
          <a:prstGeom prst="rect">
            <a:avLst/>
          </a:prstGeom>
        </p:spPr>
      </p:pic>
      <p:sp>
        <p:nvSpPr>
          <p:cNvPr id="4" name="矩形 3">
            <a:extLst>
              <a:ext uri="{FF2B5EF4-FFF2-40B4-BE49-F238E27FC236}">
                <a16:creationId xmlns:a16="http://schemas.microsoft.com/office/drawing/2014/main" id="{1822A0C9-03F0-4E86-92AD-F91D06343EC6}"/>
              </a:ext>
            </a:extLst>
          </p:cNvPr>
          <p:cNvSpPr/>
          <p:nvPr/>
        </p:nvSpPr>
        <p:spPr>
          <a:xfrm>
            <a:off x="3227020" y="2695356"/>
            <a:ext cx="5482199" cy="2292935"/>
          </a:xfrm>
          <a:prstGeom prst="rect">
            <a:avLst/>
          </a:prstGeom>
        </p:spPr>
        <p:txBody>
          <a:bodyPr wrap="square">
            <a:spAutoFit/>
          </a:bodyPr>
          <a:lstStyle/>
          <a:p>
            <a:pPr algn="ctr">
              <a:lnSpc>
                <a:spcPct val="150000"/>
              </a:lnSpc>
            </a:pPr>
            <a:r>
              <a:rPr lang="zh-CN" altLang="en-US" sz="6600" b="1" dirty="0">
                <a:gradFill>
                  <a:gsLst>
                    <a:gs pos="0">
                      <a:srgbClr val="FFC000"/>
                    </a:gs>
                    <a:gs pos="74000">
                      <a:schemeClr val="accent1"/>
                    </a:gs>
                    <a:gs pos="34000">
                      <a:schemeClr val="accent1"/>
                    </a:gs>
                    <a:gs pos="100000">
                      <a:srgbClr val="FFC000"/>
                    </a:gs>
                  </a:gsLst>
                  <a:lin ang="2400000" scaled="0"/>
                </a:gradFill>
                <a:cs typeface="+mn-ea"/>
                <a:sym typeface="+mn-lt"/>
              </a:rPr>
              <a:t>第二部分</a:t>
            </a:r>
            <a:endParaRPr lang="en-US" altLang="zh-CN" sz="6600" b="1" dirty="0">
              <a:gradFill>
                <a:gsLst>
                  <a:gs pos="0">
                    <a:srgbClr val="FFC000"/>
                  </a:gs>
                  <a:gs pos="74000">
                    <a:schemeClr val="accent1"/>
                  </a:gs>
                  <a:gs pos="34000">
                    <a:schemeClr val="accent1"/>
                  </a:gs>
                  <a:gs pos="100000">
                    <a:srgbClr val="FFC000"/>
                  </a:gs>
                </a:gsLst>
                <a:lin ang="2400000" scaled="0"/>
              </a:gradFill>
              <a:cs typeface="+mn-ea"/>
              <a:sym typeface="+mn-lt"/>
            </a:endParaRPr>
          </a:p>
          <a:p>
            <a:pPr algn="ctr"/>
            <a:r>
              <a:rPr lang="en-US" altLang="zh-CN" sz="4400" b="1" dirty="0">
                <a:gradFill>
                  <a:gsLst>
                    <a:gs pos="0">
                      <a:srgbClr val="FFC000"/>
                    </a:gs>
                    <a:gs pos="74000">
                      <a:schemeClr val="accent1"/>
                    </a:gs>
                    <a:gs pos="34000">
                      <a:schemeClr val="accent1"/>
                    </a:gs>
                    <a:gs pos="100000">
                      <a:srgbClr val="FFC000"/>
                    </a:gs>
                  </a:gsLst>
                  <a:lin ang="2400000" scaled="0"/>
                </a:gradFill>
                <a:cs typeface="+mn-ea"/>
                <a:sym typeface="+mn-lt"/>
              </a:rPr>
              <a:t>《</a:t>
            </a:r>
            <a:r>
              <a:rPr lang="zh-CN" altLang="en-US" sz="4400" b="1" dirty="0">
                <a:gradFill>
                  <a:gsLst>
                    <a:gs pos="0">
                      <a:srgbClr val="FFC000"/>
                    </a:gs>
                    <a:gs pos="74000">
                      <a:schemeClr val="accent1"/>
                    </a:gs>
                    <a:gs pos="34000">
                      <a:schemeClr val="accent1"/>
                    </a:gs>
                    <a:gs pos="100000">
                      <a:srgbClr val="FFC000"/>
                    </a:gs>
                  </a:gsLst>
                  <a:lin ang="2400000" scaled="0"/>
                </a:gradFill>
                <a:cs typeface="+mn-ea"/>
                <a:sym typeface="+mn-lt"/>
              </a:rPr>
              <a:t>意见</a:t>
            </a:r>
            <a:r>
              <a:rPr lang="en-US" altLang="zh-CN" sz="4400" b="1" dirty="0">
                <a:gradFill>
                  <a:gsLst>
                    <a:gs pos="0">
                      <a:srgbClr val="FFC000"/>
                    </a:gs>
                    <a:gs pos="74000">
                      <a:schemeClr val="accent1"/>
                    </a:gs>
                    <a:gs pos="34000">
                      <a:schemeClr val="accent1"/>
                    </a:gs>
                    <a:gs pos="100000">
                      <a:srgbClr val="FFC000"/>
                    </a:gs>
                  </a:gsLst>
                  <a:lin ang="2400000" scaled="0"/>
                </a:gradFill>
                <a:cs typeface="+mn-ea"/>
                <a:sym typeface="+mn-lt"/>
              </a:rPr>
              <a:t>》</a:t>
            </a:r>
            <a:r>
              <a:rPr lang="zh-CN" altLang="en-US" sz="4400" b="1" dirty="0">
                <a:gradFill>
                  <a:gsLst>
                    <a:gs pos="0">
                      <a:srgbClr val="FFC000"/>
                    </a:gs>
                    <a:gs pos="74000">
                      <a:schemeClr val="accent1"/>
                    </a:gs>
                    <a:gs pos="34000">
                      <a:schemeClr val="accent1"/>
                    </a:gs>
                    <a:gs pos="100000">
                      <a:srgbClr val="FFC000"/>
                    </a:gs>
                  </a:gsLst>
                  <a:lin ang="2400000" scaled="0"/>
                </a:gradFill>
                <a:cs typeface="+mn-ea"/>
                <a:sym typeface="+mn-lt"/>
              </a:rPr>
              <a:t>的主要内容</a:t>
            </a:r>
          </a:p>
        </p:txBody>
      </p:sp>
    </p:spTree>
    <p:extLst>
      <p:ext uri="{BB962C8B-B14F-4D97-AF65-F5344CB8AC3E}">
        <p14:creationId xmlns:p14="http://schemas.microsoft.com/office/powerpoint/2010/main" val="1237995670"/>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913850" y="1664374"/>
            <a:ext cx="2698175" cy="523220"/>
          </a:xfrm>
          <a:prstGeom prst="rect">
            <a:avLst/>
          </a:prstGeom>
        </p:spPr>
        <p:txBody>
          <a:bodyPr wrap="none">
            <a:spAutoFit/>
          </a:bodyPr>
          <a:lstStyle/>
          <a:p>
            <a:r>
              <a:rPr lang="zh-CN" altLang="en-US" sz="2800" b="1" dirty="0">
                <a:solidFill>
                  <a:srgbClr val="DC0A16"/>
                </a:solidFill>
                <a:cs typeface="+mn-ea"/>
                <a:sym typeface="+mn-lt"/>
              </a:rPr>
              <a:t>意见的主要内容</a:t>
            </a:r>
          </a:p>
        </p:txBody>
      </p:sp>
      <p:sp>
        <p:nvSpPr>
          <p:cNvPr id="13" name="Freeform 6"/>
          <p:cNvSpPr>
            <a:spLocks/>
          </p:cNvSpPr>
          <p:nvPr/>
        </p:nvSpPr>
        <p:spPr bwMode="auto">
          <a:xfrm>
            <a:off x="787271" y="5171996"/>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文本框 15"/>
          <p:cNvSpPr txBox="1"/>
          <p:nvPr/>
        </p:nvSpPr>
        <p:spPr>
          <a:xfrm>
            <a:off x="702510" y="4342493"/>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latin typeface="+mn-lt"/>
                <a:ea typeface="+mn-ea"/>
                <a:cs typeface="+mn-ea"/>
                <a:sym typeface="+mn-lt"/>
              </a:rPr>
              <a:t>意见指出</a:t>
            </a:r>
          </a:p>
        </p:txBody>
      </p:sp>
      <p:sp>
        <p:nvSpPr>
          <p:cNvPr id="26" name="圆角矩形 25"/>
          <p:cNvSpPr/>
          <p:nvPr/>
        </p:nvSpPr>
        <p:spPr>
          <a:xfrm>
            <a:off x="4161882" y="1584991"/>
            <a:ext cx="1533942" cy="1796568"/>
          </a:xfrm>
          <a:prstGeom prst="roundRect">
            <a:avLst/>
          </a:prstGeom>
          <a:solidFill>
            <a:srgbClr val="D8171A"/>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cs typeface="+mn-ea"/>
                <a:sym typeface="+mn-lt"/>
              </a:rPr>
              <a:t>内容一</a:t>
            </a:r>
          </a:p>
        </p:txBody>
      </p:sp>
      <p:sp>
        <p:nvSpPr>
          <p:cNvPr id="27" name="圆角矩形 26"/>
          <p:cNvSpPr/>
          <p:nvPr/>
        </p:nvSpPr>
        <p:spPr>
          <a:xfrm>
            <a:off x="4161881" y="1584991"/>
            <a:ext cx="7303287" cy="1778051"/>
          </a:xfrm>
          <a:prstGeom prst="roundRect">
            <a:avLst/>
          </a:prstGeom>
          <a:noFill/>
          <a:ln w="12700">
            <a:solidFill>
              <a:srgbClr val="C00000"/>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圆角矩形 28"/>
          <p:cNvSpPr/>
          <p:nvPr/>
        </p:nvSpPr>
        <p:spPr>
          <a:xfrm>
            <a:off x="4161882" y="3723589"/>
            <a:ext cx="1533942" cy="1796568"/>
          </a:xfrm>
          <a:prstGeom prst="roundRect">
            <a:avLst/>
          </a:prstGeom>
          <a:solidFill>
            <a:srgbClr val="D8171A"/>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cs typeface="+mn-ea"/>
                <a:sym typeface="+mn-lt"/>
              </a:rPr>
              <a:t>内容二</a:t>
            </a:r>
          </a:p>
        </p:txBody>
      </p:sp>
      <p:sp>
        <p:nvSpPr>
          <p:cNvPr id="30" name="圆角矩形 29"/>
          <p:cNvSpPr/>
          <p:nvPr/>
        </p:nvSpPr>
        <p:spPr>
          <a:xfrm>
            <a:off x="4161881" y="3723589"/>
            <a:ext cx="7303287" cy="1778051"/>
          </a:xfrm>
          <a:prstGeom prst="roundRect">
            <a:avLst/>
          </a:prstGeom>
          <a:noFill/>
          <a:ln w="12700">
            <a:solidFill>
              <a:srgbClr val="C00000"/>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矩形 32"/>
          <p:cNvSpPr/>
          <p:nvPr/>
        </p:nvSpPr>
        <p:spPr>
          <a:xfrm>
            <a:off x="5825673" y="1627233"/>
            <a:ext cx="5530256" cy="1754326"/>
          </a:xfrm>
          <a:prstGeom prst="rect">
            <a:avLst/>
          </a:prstGeom>
          <a:noFill/>
        </p:spPr>
        <p:txBody>
          <a:bodyPr wrap="square">
            <a:spAutoFit/>
          </a:bodyPr>
          <a:lstStyle/>
          <a:p>
            <a:pPr>
              <a:lnSpc>
                <a:spcPct val="120000"/>
              </a:lnSpc>
            </a:pPr>
            <a:r>
              <a:rPr lang="zh-CN" altLang="en-US" dirty="0">
                <a:solidFill>
                  <a:srgbClr val="333333"/>
                </a:solidFill>
                <a:cs typeface="+mn-ea"/>
                <a:sym typeface="+mn-lt"/>
              </a:rPr>
              <a:t>要把学习贯彻习近平新时代中国特色社会主义思想作为核心内容和根本任务，贯彻学懂弄通做实要求，认真组织学习教育、开展实践活动、加强检查督导等，切实拎起教育的魂和纲，在高举思想旗帜、培育时代新人上取得扎实成效。　　</a:t>
            </a:r>
          </a:p>
        </p:txBody>
      </p:sp>
      <p:sp>
        <p:nvSpPr>
          <p:cNvPr id="34" name="矩形 33"/>
          <p:cNvSpPr/>
          <p:nvPr/>
        </p:nvSpPr>
        <p:spPr>
          <a:xfrm>
            <a:off x="5825673" y="3856718"/>
            <a:ext cx="5530256" cy="1421928"/>
          </a:xfrm>
          <a:prstGeom prst="rect">
            <a:avLst/>
          </a:prstGeom>
          <a:noFill/>
        </p:spPr>
        <p:txBody>
          <a:bodyPr wrap="square">
            <a:spAutoFit/>
          </a:bodyPr>
          <a:lstStyle/>
          <a:p>
            <a:pPr>
              <a:lnSpc>
                <a:spcPct val="120000"/>
              </a:lnSpc>
            </a:pPr>
            <a:r>
              <a:rPr lang="zh-CN" altLang="en-US" dirty="0">
                <a:solidFill>
                  <a:srgbClr val="333333"/>
                </a:solidFill>
                <a:cs typeface="+mn-ea"/>
                <a:sym typeface="+mn-lt"/>
              </a:rPr>
              <a:t>要突出学好习近平强军思想，牢固确立在国防和军队建设中的指导地位，学习贯彻全面推进国防和军队现代化的战略部署，增强投身强军事业的政治自觉和行动自觉。</a:t>
            </a:r>
          </a:p>
        </p:txBody>
      </p:sp>
      <p:pic>
        <p:nvPicPr>
          <p:cNvPr id="37" name="图片 36">
            <a:extLst>
              <a:ext uri="{FF2B5EF4-FFF2-40B4-BE49-F238E27FC236}">
                <a16:creationId xmlns:a16="http://schemas.microsoft.com/office/drawing/2014/main" id="{9C0D9177-5E7B-4F0E-8799-FBD67BE5B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62" y="1972815"/>
            <a:ext cx="3382471" cy="2235559"/>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66896"/>
          <a:stretch/>
        </p:blipFill>
        <p:spPr>
          <a:xfrm>
            <a:off x="-861" y="4842933"/>
            <a:ext cx="12192001" cy="2015066"/>
          </a:xfrm>
          <a:prstGeom prst="rect">
            <a:avLst/>
          </a:prstGeom>
        </p:spPr>
      </p:pic>
      <p:grpSp>
        <p:nvGrpSpPr>
          <p:cNvPr id="14" name="组合 13"/>
          <p:cNvGrpSpPr/>
          <p:nvPr/>
        </p:nvGrpSpPr>
        <p:grpSpPr>
          <a:xfrm>
            <a:off x="361950" y="186369"/>
            <a:ext cx="5463724" cy="836696"/>
            <a:chOff x="8360410" y="200091"/>
            <a:chExt cx="6265547" cy="959485"/>
          </a:xfrm>
        </p:grpSpPr>
        <p:pic>
          <p:nvPicPr>
            <p:cNvPr id="15" name="图片 14"/>
            <p:cNvPicPr>
              <a:picLocks noChangeAspect="1"/>
            </p:cNvPicPr>
            <p:nvPr/>
          </p:nvPicPr>
          <p:blipFill>
            <a:blip r:embed="rId5" cstate="print">
              <a:extLst>
                <a:ext uri="{BEBA8EAE-BF5A-486C-A8C5-ECC9F3942E4B}">
                  <a14:imgProps xmlns:a14="http://schemas.microsoft.com/office/drawing/2010/main">
                    <a14:imgLayer r:embed="rId6">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8360410" y="200091"/>
              <a:ext cx="1451610" cy="959485"/>
            </a:xfrm>
            <a:prstGeom prst="rect">
              <a:avLst/>
            </a:prstGeom>
          </p:spPr>
        </p:pic>
        <p:sp>
          <p:nvSpPr>
            <p:cNvPr id="17" name="文本框 32"/>
            <p:cNvSpPr txBox="1"/>
            <p:nvPr/>
          </p:nvSpPr>
          <p:spPr>
            <a:xfrm>
              <a:off x="9470160" y="455776"/>
              <a:ext cx="5155797" cy="600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rgbClr val="C00000"/>
                  </a:solidFill>
                  <a:cs typeface="+mn-ea"/>
                  <a:sym typeface="+mn-lt"/>
                </a:rPr>
                <a:t>《</a:t>
              </a:r>
              <a:r>
                <a:rPr lang="zh-CN" altLang="en-US" sz="2800" b="1" dirty="0">
                  <a:solidFill>
                    <a:srgbClr val="C00000"/>
                  </a:solidFill>
                  <a:cs typeface="+mn-ea"/>
                  <a:sym typeface="+mn-lt"/>
                </a:rPr>
                <a:t>意见</a:t>
              </a:r>
              <a:r>
                <a:rPr lang="en-US" altLang="zh-CN" sz="2800" b="1" dirty="0">
                  <a:solidFill>
                    <a:srgbClr val="C00000"/>
                  </a:solidFill>
                  <a:cs typeface="+mn-ea"/>
                  <a:sym typeface="+mn-lt"/>
                </a:rPr>
                <a:t>》</a:t>
              </a:r>
              <a:r>
                <a:rPr lang="zh-CN" altLang="en-US" sz="2800" b="1" dirty="0">
                  <a:solidFill>
                    <a:srgbClr val="C00000"/>
                  </a:solidFill>
                  <a:cs typeface="+mn-ea"/>
                  <a:sym typeface="+mn-lt"/>
                </a:rPr>
                <a:t>的主要内容</a:t>
              </a:r>
            </a:p>
          </p:txBody>
        </p:sp>
      </p:grpSp>
      <p:cxnSp>
        <p:nvCxnSpPr>
          <p:cNvPr id="18" name="直接连接符 17"/>
          <p:cNvCxnSpPr/>
          <p:nvPr/>
        </p:nvCxnSpPr>
        <p:spPr>
          <a:xfrm>
            <a:off x="762000" y="1104900"/>
            <a:ext cx="1062037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1029825"/>
      </p:ext>
    </p:extLst>
  </p:cSld>
  <p:clrMapOvr>
    <a:masterClrMapping/>
  </p:clrMapOvr>
  <mc:AlternateContent xmlns:mc="http://schemas.openxmlformats.org/markup-compatibility/2006" xmlns:p14="http://schemas.microsoft.com/office/powerpoint/2010/main">
    <mc:Choice Requires="p14">
      <p:transition spd="slow" p14:dur="2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50" fill="hold"/>
                                        <p:tgtEl>
                                          <p:spTgt spid="16"/>
                                        </p:tgtEl>
                                        <p:attrNameLst>
                                          <p:attrName>ppt_w</p:attrName>
                                        </p:attrNameLst>
                                      </p:cBhvr>
                                      <p:tavLst>
                                        <p:tav tm="0">
                                          <p:val>
                                            <p:fltVal val="0"/>
                                          </p:val>
                                        </p:tav>
                                        <p:tav tm="100000">
                                          <p:val>
                                            <p:strVal val="#ppt_w"/>
                                          </p:val>
                                        </p:tav>
                                      </p:tavLst>
                                    </p:anim>
                                    <p:anim calcmode="lin" valueType="num">
                                      <p:cBhvr>
                                        <p:cTn id="14" dur="250" fill="hold"/>
                                        <p:tgtEl>
                                          <p:spTgt spid="16"/>
                                        </p:tgtEl>
                                        <p:attrNameLst>
                                          <p:attrName>ppt_h</p:attrName>
                                        </p:attrNameLst>
                                      </p:cBhvr>
                                      <p:tavLst>
                                        <p:tav tm="0">
                                          <p:val>
                                            <p:fltVal val="0"/>
                                          </p:val>
                                        </p:tav>
                                        <p:tav tm="100000">
                                          <p:val>
                                            <p:strVal val="#ppt_h"/>
                                          </p:val>
                                        </p:tav>
                                      </p:tavLst>
                                    </p:anim>
                                    <p:animEffect transition="in" filter="fade">
                                      <p:cBhvr>
                                        <p:cTn id="15" dur="250"/>
                                        <p:tgtEl>
                                          <p:spTgt spid="16"/>
                                        </p:tgtEl>
                                      </p:cBhvr>
                                    </p:animEffect>
                                  </p:childTnLst>
                                </p:cTn>
                              </p:par>
                            </p:childTnLst>
                          </p:cTn>
                        </p:par>
                        <p:par>
                          <p:cTn id="16" fill="hold">
                            <p:stCondLst>
                              <p:cond delay="125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250"/>
                                        <p:tgtEl>
                                          <p:spTgt spid="1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250" fill="hold"/>
                                        <p:tgtEl>
                                          <p:spTgt spid="26"/>
                                        </p:tgtEl>
                                        <p:attrNameLst>
                                          <p:attrName>ppt_w</p:attrName>
                                        </p:attrNameLst>
                                      </p:cBhvr>
                                      <p:tavLst>
                                        <p:tav tm="0">
                                          <p:val>
                                            <p:fltVal val="0"/>
                                          </p:val>
                                        </p:tav>
                                        <p:tav tm="100000">
                                          <p:val>
                                            <p:strVal val="#ppt_w"/>
                                          </p:val>
                                        </p:tav>
                                      </p:tavLst>
                                    </p:anim>
                                    <p:anim calcmode="lin" valueType="num">
                                      <p:cBhvr>
                                        <p:cTn id="24" dur="250" fill="hold"/>
                                        <p:tgtEl>
                                          <p:spTgt spid="26"/>
                                        </p:tgtEl>
                                        <p:attrNameLst>
                                          <p:attrName>ppt_h</p:attrName>
                                        </p:attrNameLst>
                                      </p:cBhvr>
                                      <p:tavLst>
                                        <p:tav tm="0">
                                          <p:val>
                                            <p:fltVal val="0"/>
                                          </p:val>
                                        </p:tav>
                                        <p:tav tm="100000">
                                          <p:val>
                                            <p:strVal val="#ppt_h"/>
                                          </p:val>
                                        </p:tav>
                                      </p:tavLst>
                                    </p:anim>
                                    <p:animEffect transition="in" filter="fade">
                                      <p:cBhvr>
                                        <p:cTn id="25" dur="250"/>
                                        <p:tgtEl>
                                          <p:spTgt spid="26"/>
                                        </p:tgtEl>
                                      </p:cBhvr>
                                    </p:animEffect>
                                  </p:childTnLst>
                                </p:cTn>
                              </p:par>
                            </p:childTnLst>
                          </p:cTn>
                        </p:par>
                        <p:par>
                          <p:cTn id="26" fill="hold">
                            <p:stCondLst>
                              <p:cond delay="1750"/>
                            </p:stCondLst>
                            <p:childTnLst>
                              <p:par>
                                <p:cTn id="27" presetID="6" presetClass="emph" presetSubtype="0" decel="100000" fill="hold" grpId="1" nodeType="afterEffect">
                                  <p:stCondLst>
                                    <p:cond delay="0"/>
                                  </p:stCondLst>
                                  <p:childTnLst>
                                    <p:animScale>
                                      <p:cBhvr>
                                        <p:cTn id="28" dur="250" fill="hold"/>
                                        <p:tgtEl>
                                          <p:spTgt spid="26"/>
                                        </p:tgtEl>
                                      </p:cBhvr>
                                      <p:by x="120000" y="120000"/>
                                    </p:animScale>
                                  </p:childTnLst>
                                </p:cTn>
                              </p:par>
                            </p:childTnLst>
                          </p:cTn>
                        </p:par>
                        <p:par>
                          <p:cTn id="29" fill="hold">
                            <p:stCondLst>
                              <p:cond delay="2000"/>
                            </p:stCondLst>
                            <p:childTnLst>
                              <p:par>
                                <p:cTn id="30" presetID="6" presetClass="emph" presetSubtype="0" decel="100000" fill="hold" grpId="2" nodeType="afterEffect">
                                  <p:stCondLst>
                                    <p:cond delay="0"/>
                                  </p:stCondLst>
                                  <p:childTnLst>
                                    <p:animScale>
                                      <p:cBhvr>
                                        <p:cTn id="31" dur="250" fill="hold"/>
                                        <p:tgtEl>
                                          <p:spTgt spid="26"/>
                                        </p:tgtEl>
                                      </p:cBhvr>
                                      <p:by x="83000" y="83000"/>
                                    </p:animScale>
                                  </p:childTnLst>
                                </p:cTn>
                              </p:par>
                            </p:childTnLst>
                          </p:cTn>
                        </p:par>
                        <p:par>
                          <p:cTn id="32" fill="hold">
                            <p:stCondLst>
                              <p:cond delay="2250"/>
                            </p:stCondLst>
                            <p:childTnLst>
                              <p:par>
                                <p:cTn id="33" presetID="1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p:tgtEl>
                                          <p:spTgt spid="27"/>
                                        </p:tgtEl>
                                        <p:attrNameLst>
                                          <p:attrName>ppt_x</p:attrName>
                                        </p:attrNameLst>
                                      </p:cBhvr>
                                      <p:tavLst>
                                        <p:tav tm="0">
                                          <p:val>
                                            <p:strVal val="#ppt_x-#ppt_w*1.125000"/>
                                          </p:val>
                                        </p:tav>
                                        <p:tav tm="100000">
                                          <p:val>
                                            <p:strVal val="#ppt_x"/>
                                          </p:val>
                                        </p:tav>
                                      </p:tavLst>
                                    </p:anim>
                                    <p:animEffect transition="in" filter="wipe(right)">
                                      <p:cBhvr>
                                        <p:cTn id="36" dur="500"/>
                                        <p:tgtEl>
                                          <p:spTgt spid="27"/>
                                        </p:tgtEl>
                                      </p:cBhvr>
                                    </p:animEffect>
                                  </p:childTnLst>
                                </p:cTn>
                              </p:par>
                            </p:childTnLst>
                          </p:cTn>
                        </p:par>
                        <p:par>
                          <p:cTn id="37" fill="hold">
                            <p:stCondLst>
                              <p:cond delay="2750"/>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33"/>
                                        </p:tgtEl>
                                        <p:attrNameLst>
                                          <p:attrName>style.visibility</p:attrName>
                                        </p:attrNameLst>
                                      </p:cBhvr>
                                      <p:to>
                                        <p:strVal val="visible"/>
                                      </p:to>
                                    </p:set>
                                    <p:anim calcmode="lin" valueType="num">
                                      <p:cBhvr>
                                        <p:cTn id="40" dur="250" fill="hold"/>
                                        <p:tgtEl>
                                          <p:spTgt spid="33"/>
                                        </p:tgtEl>
                                        <p:attrNameLst>
                                          <p:attrName>ppt_w</p:attrName>
                                        </p:attrNameLst>
                                      </p:cBhvr>
                                      <p:tavLst>
                                        <p:tav tm="0">
                                          <p:val>
                                            <p:fltVal val="0"/>
                                          </p:val>
                                        </p:tav>
                                        <p:tav tm="100000">
                                          <p:val>
                                            <p:strVal val="#ppt_w"/>
                                          </p:val>
                                        </p:tav>
                                      </p:tavLst>
                                    </p:anim>
                                    <p:anim calcmode="lin" valueType="num">
                                      <p:cBhvr>
                                        <p:cTn id="41" dur="250" fill="hold"/>
                                        <p:tgtEl>
                                          <p:spTgt spid="33"/>
                                        </p:tgtEl>
                                        <p:attrNameLst>
                                          <p:attrName>ppt_h</p:attrName>
                                        </p:attrNameLst>
                                      </p:cBhvr>
                                      <p:tavLst>
                                        <p:tav tm="0">
                                          <p:val>
                                            <p:fltVal val="0"/>
                                          </p:val>
                                        </p:tav>
                                        <p:tav tm="100000">
                                          <p:val>
                                            <p:strVal val="#ppt_h"/>
                                          </p:val>
                                        </p:tav>
                                      </p:tavLst>
                                    </p:anim>
                                    <p:animEffect transition="in" filter="fade">
                                      <p:cBhvr>
                                        <p:cTn id="42" dur="250"/>
                                        <p:tgtEl>
                                          <p:spTgt spid="33"/>
                                        </p:tgtEl>
                                      </p:cBhvr>
                                    </p:animEffect>
                                  </p:childTnLst>
                                </p:cTn>
                              </p:par>
                            </p:childTnLst>
                          </p:cTn>
                        </p:par>
                        <p:par>
                          <p:cTn id="43" fill="hold">
                            <p:stCondLst>
                              <p:cond delay="5525"/>
                            </p:stCondLst>
                            <p:childTnLst>
                              <p:par>
                                <p:cTn id="44" presetID="53" presetClass="entr" presetSubtype="16"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250" fill="hold"/>
                                        <p:tgtEl>
                                          <p:spTgt spid="29"/>
                                        </p:tgtEl>
                                        <p:attrNameLst>
                                          <p:attrName>ppt_w</p:attrName>
                                        </p:attrNameLst>
                                      </p:cBhvr>
                                      <p:tavLst>
                                        <p:tav tm="0">
                                          <p:val>
                                            <p:fltVal val="0"/>
                                          </p:val>
                                        </p:tav>
                                        <p:tav tm="100000">
                                          <p:val>
                                            <p:strVal val="#ppt_w"/>
                                          </p:val>
                                        </p:tav>
                                      </p:tavLst>
                                    </p:anim>
                                    <p:anim calcmode="lin" valueType="num">
                                      <p:cBhvr>
                                        <p:cTn id="47" dur="250" fill="hold"/>
                                        <p:tgtEl>
                                          <p:spTgt spid="29"/>
                                        </p:tgtEl>
                                        <p:attrNameLst>
                                          <p:attrName>ppt_h</p:attrName>
                                        </p:attrNameLst>
                                      </p:cBhvr>
                                      <p:tavLst>
                                        <p:tav tm="0">
                                          <p:val>
                                            <p:fltVal val="0"/>
                                          </p:val>
                                        </p:tav>
                                        <p:tav tm="100000">
                                          <p:val>
                                            <p:strVal val="#ppt_h"/>
                                          </p:val>
                                        </p:tav>
                                      </p:tavLst>
                                    </p:anim>
                                    <p:animEffect transition="in" filter="fade">
                                      <p:cBhvr>
                                        <p:cTn id="48" dur="250"/>
                                        <p:tgtEl>
                                          <p:spTgt spid="29"/>
                                        </p:tgtEl>
                                      </p:cBhvr>
                                    </p:animEffect>
                                  </p:childTnLst>
                                </p:cTn>
                              </p:par>
                            </p:childTnLst>
                          </p:cTn>
                        </p:par>
                        <p:par>
                          <p:cTn id="49" fill="hold">
                            <p:stCondLst>
                              <p:cond delay="5775"/>
                            </p:stCondLst>
                            <p:childTnLst>
                              <p:par>
                                <p:cTn id="50" presetID="6" presetClass="emph" presetSubtype="0" decel="100000" fill="hold" grpId="1" nodeType="afterEffect">
                                  <p:stCondLst>
                                    <p:cond delay="0"/>
                                  </p:stCondLst>
                                  <p:childTnLst>
                                    <p:animScale>
                                      <p:cBhvr>
                                        <p:cTn id="51" dur="250" fill="hold"/>
                                        <p:tgtEl>
                                          <p:spTgt spid="29"/>
                                        </p:tgtEl>
                                      </p:cBhvr>
                                      <p:by x="120000" y="120000"/>
                                    </p:animScale>
                                  </p:childTnLst>
                                </p:cTn>
                              </p:par>
                            </p:childTnLst>
                          </p:cTn>
                        </p:par>
                        <p:par>
                          <p:cTn id="52" fill="hold">
                            <p:stCondLst>
                              <p:cond delay="6025"/>
                            </p:stCondLst>
                            <p:childTnLst>
                              <p:par>
                                <p:cTn id="53" presetID="6" presetClass="emph" presetSubtype="0" decel="100000" fill="hold" grpId="2" nodeType="afterEffect">
                                  <p:stCondLst>
                                    <p:cond delay="0"/>
                                  </p:stCondLst>
                                  <p:childTnLst>
                                    <p:animScale>
                                      <p:cBhvr>
                                        <p:cTn id="54" dur="250" fill="hold"/>
                                        <p:tgtEl>
                                          <p:spTgt spid="29"/>
                                        </p:tgtEl>
                                      </p:cBhvr>
                                      <p:by x="83000" y="83000"/>
                                    </p:animScale>
                                  </p:childTnLst>
                                </p:cTn>
                              </p:par>
                            </p:childTnLst>
                          </p:cTn>
                        </p:par>
                        <p:par>
                          <p:cTn id="55" fill="hold">
                            <p:stCondLst>
                              <p:cond delay="6275"/>
                            </p:stCondLst>
                            <p:childTnLst>
                              <p:par>
                                <p:cTn id="56" presetID="12" presetClass="entr" presetSubtype="8"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ppt_x</p:attrName>
                                        </p:attrNameLst>
                                      </p:cBhvr>
                                      <p:tavLst>
                                        <p:tav tm="0">
                                          <p:val>
                                            <p:strVal val="#ppt_x-#ppt_w*1.125000"/>
                                          </p:val>
                                        </p:tav>
                                        <p:tav tm="100000">
                                          <p:val>
                                            <p:strVal val="#ppt_x"/>
                                          </p:val>
                                        </p:tav>
                                      </p:tavLst>
                                    </p:anim>
                                    <p:animEffect transition="in" filter="wipe(right)">
                                      <p:cBhvr>
                                        <p:cTn id="59" dur="500"/>
                                        <p:tgtEl>
                                          <p:spTgt spid="30"/>
                                        </p:tgtEl>
                                      </p:cBhvr>
                                    </p:animEffect>
                                  </p:childTnLst>
                                </p:cTn>
                              </p:par>
                            </p:childTnLst>
                          </p:cTn>
                        </p:par>
                        <p:par>
                          <p:cTn id="60" fill="hold">
                            <p:stCondLst>
                              <p:cond delay="6775"/>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34"/>
                                        </p:tgtEl>
                                        <p:attrNameLst>
                                          <p:attrName>style.visibility</p:attrName>
                                        </p:attrNameLst>
                                      </p:cBhvr>
                                      <p:to>
                                        <p:strVal val="visible"/>
                                      </p:to>
                                    </p:set>
                                    <p:anim calcmode="lin" valueType="num">
                                      <p:cBhvr>
                                        <p:cTn id="63" dur="250" fill="hold"/>
                                        <p:tgtEl>
                                          <p:spTgt spid="34"/>
                                        </p:tgtEl>
                                        <p:attrNameLst>
                                          <p:attrName>ppt_w</p:attrName>
                                        </p:attrNameLst>
                                      </p:cBhvr>
                                      <p:tavLst>
                                        <p:tav tm="0">
                                          <p:val>
                                            <p:fltVal val="0"/>
                                          </p:val>
                                        </p:tav>
                                        <p:tav tm="100000">
                                          <p:val>
                                            <p:strVal val="#ppt_w"/>
                                          </p:val>
                                        </p:tav>
                                      </p:tavLst>
                                    </p:anim>
                                    <p:anim calcmode="lin" valueType="num">
                                      <p:cBhvr>
                                        <p:cTn id="64" dur="250" fill="hold"/>
                                        <p:tgtEl>
                                          <p:spTgt spid="34"/>
                                        </p:tgtEl>
                                        <p:attrNameLst>
                                          <p:attrName>ppt_h</p:attrName>
                                        </p:attrNameLst>
                                      </p:cBhvr>
                                      <p:tavLst>
                                        <p:tav tm="0">
                                          <p:val>
                                            <p:fltVal val="0"/>
                                          </p:val>
                                        </p:tav>
                                        <p:tav tm="100000">
                                          <p:val>
                                            <p:strVal val="#ppt_h"/>
                                          </p:val>
                                        </p:tav>
                                      </p:tavLst>
                                    </p:anim>
                                    <p:animEffect transition="in" filter="fade">
                                      <p:cBhvr>
                                        <p:cTn id="65" dur="250"/>
                                        <p:tgtEl>
                                          <p:spTgt spid="34"/>
                                        </p:tgtEl>
                                      </p:cBhvr>
                                    </p:animEffect>
                                  </p:childTnLst>
                                </p:cTn>
                              </p:par>
                              <p:par>
                                <p:cTn id="66" presetID="47" presetClass="entr" presetSubtype="0" fill="hold" nodeType="withEffect">
                                  <p:stCondLst>
                                    <p:cond delay="4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1000"/>
                                        <p:tgtEl>
                                          <p:spTgt spid="37"/>
                                        </p:tgtEl>
                                      </p:cBhvr>
                                    </p:animEffect>
                                    <p:anim calcmode="lin" valueType="num">
                                      <p:cBhvr>
                                        <p:cTn id="69" dur="1000" fill="hold"/>
                                        <p:tgtEl>
                                          <p:spTgt spid="37"/>
                                        </p:tgtEl>
                                        <p:attrNameLst>
                                          <p:attrName>ppt_x</p:attrName>
                                        </p:attrNameLst>
                                      </p:cBhvr>
                                      <p:tavLst>
                                        <p:tav tm="0">
                                          <p:val>
                                            <p:strVal val="#ppt_x"/>
                                          </p:val>
                                        </p:tav>
                                        <p:tav tm="100000">
                                          <p:val>
                                            <p:strVal val="#ppt_x"/>
                                          </p:val>
                                        </p:tav>
                                      </p:tavLst>
                                    </p:anim>
                                    <p:anim calcmode="lin" valueType="num">
                                      <p:cBhvr>
                                        <p:cTn id="7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6" grpId="0"/>
      <p:bldP spid="26" grpId="0" animBg="1"/>
      <p:bldP spid="26" grpId="1" animBg="1"/>
      <p:bldP spid="26" grpId="2" animBg="1"/>
      <p:bldP spid="27" grpId="0" animBg="1"/>
      <p:bldP spid="29" grpId="0" animBg="1"/>
      <p:bldP spid="29" grpId="1" animBg="1"/>
      <p:bldP spid="29" grpId="2" animBg="1"/>
      <p:bldP spid="30" grpId="0" animBg="1"/>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ags/tag2.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1"/>
</p:tagLst>
</file>

<file path=ppt/theme/theme1.xml><?xml version="1.0" encoding="utf-8"?>
<a:theme xmlns:a="http://schemas.openxmlformats.org/drawingml/2006/main" name="Office 主题​​">
  <a:themeElements>
    <a:clrScheme name="自定义 42">
      <a:dk1>
        <a:sysClr val="windowText" lastClr="000000"/>
      </a:dk1>
      <a:lt1>
        <a:sysClr val="window" lastClr="FFFFFF"/>
      </a:lt1>
      <a:dk2>
        <a:srgbClr val="44546A"/>
      </a:dk2>
      <a:lt2>
        <a:srgbClr val="E7E6E6"/>
      </a:lt2>
      <a:accent1>
        <a:srgbClr val="C4001D"/>
      </a:accent1>
      <a:accent2>
        <a:srgbClr val="FFC000"/>
      </a:accent2>
      <a:accent3>
        <a:srgbClr val="AC0019"/>
      </a:accent3>
      <a:accent4>
        <a:srgbClr val="98C000"/>
      </a:accent4>
      <a:accent5>
        <a:srgbClr val="21A498"/>
      </a:accent5>
      <a:accent6>
        <a:srgbClr val="E94F0A"/>
      </a:accent6>
      <a:hlink>
        <a:srgbClr val="0563C1"/>
      </a:hlink>
      <a:folHlink>
        <a:srgbClr val="954F72"/>
      </a:folHlink>
    </a:clrScheme>
    <a:fontScheme name="3fzzpe0w">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2891</Words>
  <Application>Microsoft Office PowerPoint</Application>
  <PresentationFormat>宽屏</PresentationFormat>
  <Paragraphs>242</Paragraphs>
  <Slides>32</Slides>
  <Notes>32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等线</vt:lpstr>
      <vt:lpstr>微软雅黑</vt:lpstr>
      <vt:lpstr>叶根友毛笔行书2.0版</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
  <cp:lastModifiedBy/>
  <cp:revision>1</cp:revision>
  <dcterms:created xsi:type="dcterms:W3CDTF">2018-04-12T08:13:08Z</dcterms:created>
  <dcterms:modified xsi:type="dcterms:W3CDTF">2018-05-06T04:10:02Z</dcterms:modified>
  <cp:category>www.99ppt.com</cp:category>
</cp:coreProperties>
</file>