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4" r:id="rId98"/>
  </p:sldIdLst>
  <p:sldSz cx="12192000" cy="6858000"/>
  <p:notesSz cx="6858000" cy="9144000"/>
  <p:custDataLst>
    <p:tags r:id="rId10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7" d="100"/>
          <a:sy n="107" d="100"/>
        </p:scale>
        <p:origin x="13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0AE06B-5887-4B98-AAEF-CF7AE483A546}" type="datetimeFigureOut">
              <a:rPr lang="zh-CN" altLang="en-US" smtClean="0"/>
              <a:t>2018/3/9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1085D2-D424-4F22-9804-7642105129AD}" type="slidenum">
              <a:rPr lang="zh-CN" altLang="en-US" smtClean="0"/>
              <a:t>‹#›</a:t>
            </a:fld>
            <a:endParaRPr lang="zh-CN" altLang="en-US"/>
          </a:p>
        </p:txBody>
      </p:sp>
    </p:spTree>
    <p:extLst>
      <p:ext uri="{BB962C8B-B14F-4D97-AF65-F5344CB8AC3E}">
        <p14:creationId xmlns:p14="http://schemas.microsoft.com/office/powerpoint/2010/main" val="3041703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C8D2F-F443-4A9E-8BD0-6284A4D4D4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40730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00845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53299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11388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31753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44545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0848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61763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60033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87606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80820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75688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1126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5227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48607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50793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571735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0930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38031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617363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2352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635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01023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4128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096320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24319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04715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88244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256619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226210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18716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994617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71604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40838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927261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86238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93647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9056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536581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910821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47965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87969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150987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22434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69632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66490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018816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99696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82732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550078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831006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30618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96724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295417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8855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42818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060153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536849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004127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189845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648163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65838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96847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99936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184111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3548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630707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39813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7940032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6774195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70877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853674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459723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839725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948341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607354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34397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265125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817912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3985177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463175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19188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297037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25137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220839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19870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012774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6409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310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1052966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419220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197886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1784683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52291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849538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0A2D4D-A08F-48AD-98C4-F1AC343874D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467224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7C8D2F-F443-4A9E-8BD0-6284A4D4D4D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449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765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233763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1579115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405E7F4-FBDF-4969-9F6C-69598C6822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1"/>
            <a:ext cx="12192000" cy="6858001"/>
          </a:xfrm>
          <a:prstGeom prst="rect">
            <a:avLst/>
          </a:prstGeom>
        </p:spPr>
      </p:pic>
      <p:pic>
        <p:nvPicPr>
          <p:cNvPr id="18" name="图片 17">
            <a:extLst>
              <a:ext uri="{FF2B5EF4-FFF2-40B4-BE49-F238E27FC236}">
                <a16:creationId xmlns:a16="http://schemas.microsoft.com/office/drawing/2014/main" id="{29473AB3-2ED6-4FF8-BB96-9240501EF7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7680" y="4589929"/>
            <a:ext cx="11704320" cy="2268071"/>
          </a:xfrm>
          <a:prstGeom prst="rect">
            <a:avLst/>
          </a:prstGeom>
        </p:spPr>
      </p:pic>
      <p:sp>
        <p:nvSpPr>
          <p:cNvPr id="5" name="矩形 4">
            <a:extLst>
              <a:ext uri="{FF2B5EF4-FFF2-40B4-BE49-F238E27FC236}">
                <a16:creationId xmlns:a16="http://schemas.microsoft.com/office/drawing/2014/main" id="{6E229913-2466-4968-8D0D-5B2C7D5F4646}"/>
              </a:ext>
            </a:extLst>
          </p:cNvPr>
          <p:cNvSpPr/>
          <p:nvPr userDrawn="1"/>
        </p:nvSpPr>
        <p:spPr>
          <a:xfrm>
            <a:off x="0" y="-22882"/>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userDrawn="1"/>
        </p:nvSpPr>
        <p:spPr>
          <a:xfrm>
            <a:off x="10213202" y="284550"/>
            <a:ext cx="1877437" cy="461665"/>
          </a:xfrm>
          <a:prstGeom prst="rect">
            <a:avLst/>
          </a:prstGeom>
          <a:noFill/>
        </p:spPr>
        <p:txBody>
          <a:bodyPr wrap="none" rtlCol="0">
            <a:spAutoFit/>
          </a:bodyPr>
          <a:lstStyle/>
          <a:p>
            <a:r>
              <a:rPr lang="zh-CN" altLang="en-US" sz="1200" b="0" dirty="0">
                <a:solidFill>
                  <a:srgbClr val="D0090F"/>
                </a:solidFill>
                <a:effectLst/>
                <a:latin typeface="全新硬笔行书简" panose="02010600040101010101" pitchFamily="2" charset="-122"/>
                <a:ea typeface="全新硬笔行书简" panose="02010600040101010101" pitchFamily="2" charset="-122"/>
              </a:rPr>
              <a:t>十三届全国人大五次会议</a:t>
            </a:r>
            <a:endParaRPr lang="en-US" altLang="zh-CN" sz="1200" b="0" dirty="0">
              <a:solidFill>
                <a:srgbClr val="D0090F"/>
              </a:solidFill>
              <a:effectLst/>
              <a:latin typeface="全新硬笔行书简" panose="02010600040101010101" pitchFamily="2" charset="-122"/>
              <a:ea typeface="全新硬笔行书简" panose="02010600040101010101" pitchFamily="2" charset="-122"/>
            </a:endParaRPr>
          </a:p>
          <a:p>
            <a:r>
              <a:rPr lang="zh-CN" altLang="en-US" sz="1200" b="0" dirty="0">
                <a:solidFill>
                  <a:srgbClr val="D0090F"/>
                </a:solidFill>
                <a:effectLst/>
                <a:latin typeface="全新硬笔行书简" panose="02010600040101010101" pitchFamily="2" charset="-122"/>
                <a:ea typeface="全新硬笔行书简" panose="02010600040101010101" pitchFamily="2" charset="-122"/>
              </a:rPr>
              <a:t>全国政协十三届一次会议</a:t>
            </a:r>
          </a:p>
        </p:txBody>
      </p:sp>
      <p:grpSp>
        <p:nvGrpSpPr>
          <p:cNvPr id="8" name="组合 7"/>
          <p:cNvGrpSpPr/>
          <p:nvPr userDrawn="1"/>
        </p:nvGrpSpPr>
        <p:grpSpPr>
          <a:xfrm>
            <a:off x="9136184" y="258775"/>
            <a:ext cx="1084150" cy="560185"/>
            <a:chOff x="3133710" y="1043732"/>
            <a:chExt cx="2786895" cy="144000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7992" y="1043732"/>
              <a:ext cx="1402613" cy="14400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grpSp>
        <p:nvGrpSpPr>
          <p:cNvPr id="12" name="组合 11">
            <a:extLst>
              <a:ext uri="{FF2B5EF4-FFF2-40B4-BE49-F238E27FC236}">
                <a16:creationId xmlns:a16="http://schemas.microsoft.com/office/drawing/2014/main" id="{B8E0D0B4-7D01-47C2-9E8D-E1AE50A23366}"/>
              </a:ext>
            </a:extLst>
          </p:cNvPr>
          <p:cNvGrpSpPr/>
          <p:nvPr userDrawn="1"/>
        </p:nvGrpSpPr>
        <p:grpSpPr>
          <a:xfrm>
            <a:off x="7482061" y="254733"/>
            <a:ext cx="1541552" cy="534410"/>
            <a:chOff x="7631620" y="284550"/>
            <a:chExt cx="1541552" cy="430888"/>
          </a:xfrm>
        </p:grpSpPr>
        <p:pic>
          <p:nvPicPr>
            <p:cNvPr id="9" name="图片 8">
              <a:extLst>
                <a:ext uri="{FF2B5EF4-FFF2-40B4-BE49-F238E27FC236}">
                  <a16:creationId xmlns:a16="http://schemas.microsoft.com/office/drawing/2014/main" id="{5167BDA1-43BA-4D50-90C8-8931D3373CB3}"/>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631620" y="284550"/>
              <a:ext cx="1541552" cy="430888"/>
            </a:xfrm>
            <a:prstGeom prst="rect">
              <a:avLst/>
            </a:prstGeom>
          </p:spPr>
        </p:pic>
        <p:sp>
          <p:nvSpPr>
            <p:cNvPr id="16" name="文本框 15">
              <a:extLst>
                <a:ext uri="{FF2B5EF4-FFF2-40B4-BE49-F238E27FC236}">
                  <a16:creationId xmlns:a16="http://schemas.microsoft.com/office/drawing/2014/main" id="{0425876B-29C4-471E-92A7-45BBA73B1A7C}"/>
                </a:ext>
              </a:extLst>
            </p:cNvPr>
            <p:cNvSpPr txBox="1"/>
            <p:nvPr userDrawn="1"/>
          </p:nvSpPr>
          <p:spPr>
            <a:xfrm>
              <a:off x="7804388" y="315327"/>
              <a:ext cx="1223412" cy="322604"/>
            </a:xfrm>
            <a:prstGeom prst="rect">
              <a:avLst/>
            </a:prstGeom>
            <a:noFill/>
          </p:spPr>
          <p:txBody>
            <a:bodyPr wrap="none" rtlCol="0">
              <a:spAutoFit/>
            </a:bodyPr>
            <a:lstStyle/>
            <a:p>
              <a:r>
                <a:rPr lang="zh-CN" altLang="en-US" sz="2000" b="1" dirty="0">
                  <a:solidFill>
                    <a:srgbClr val="FB0005"/>
                  </a:solidFill>
                  <a:effectLst/>
                  <a:latin typeface="苏新诗古印宋简" panose="02010609000101010101" pitchFamily="49" charset="-122"/>
                  <a:ea typeface="苏新诗古印宋简" panose="02010609000101010101" pitchFamily="49" charset="-122"/>
                </a:rPr>
                <a:t>聚焦两会</a:t>
              </a:r>
            </a:p>
          </p:txBody>
        </p:sp>
      </p:grpSp>
      <p:cxnSp>
        <p:nvCxnSpPr>
          <p:cNvPr id="22" name="直接连接符 21">
            <a:extLst>
              <a:ext uri="{FF2B5EF4-FFF2-40B4-BE49-F238E27FC236}">
                <a16:creationId xmlns:a16="http://schemas.microsoft.com/office/drawing/2014/main" id="{46761940-97E4-4B5D-9D3F-34EC63723A73}"/>
              </a:ext>
            </a:extLst>
          </p:cNvPr>
          <p:cNvCxnSpPr>
            <a:cxnSpLocks/>
          </p:cNvCxnSpPr>
          <p:nvPr userDrawn="1"/>
        </p:nvCxnSpPr>
        <p:spPr>
          <a:xfrm>
            <a:off x="722643" y="888533"/>
            <a:ext cx="11469357" cy="0"/>
          </a:xfrm>
          <a:prstGeom prst="line">
            <a:avLst/>
          </a:prstGeom>
          <a:ln w="22225">
            <a:solidFill>
              <a:srgbClr val="D0090F"/>
            </a:solidFill>
            <a:prstDash val="sysDot"/>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8BE16ACF-CDF6-4E68-95BE-5DE287C5428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32712" y="-121146"/>
            <a:ext cx="1387367" cy="1387367"/>
          </a:xfrm>
          <a:prstGeom prst="rect">
            <a:avLst/>
          </a:prstGeom>
        </p:spPr>
      </p:pic>
    </p:spTree>
    <p:extLst>
      <p:ext uri="{BB962C8B-B14F-4D97-AF65-F5344CB8AC3E}">
        <p14:creationId xmlns:p14="http://schemas.microsoft.com/office/powerpoint/2010/main" val="29904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4" presetClass="entr" presetSubtype="1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5"/>
            <a:ext cx="12192000" cy="6858000"/>
          </a:xfrm>
          <a:prstGeom prst="rect">
            <a:avLst/>
          </a:prstGeom>
        </p:spPr>
      </p:pic>
      <p:pic>
        <p:nvPicPr>
          <p:cNvPr id="8" name="图片 7">
            <a:extLst>
              <a:ext uri="{FF2B5EF4-FFF2-40B4-BE49-F238E27FC236}">
                <a16:creationId xmlns:a16="http://schemas.microsoft.com/office/drawing/2014/main" id="{088428E6-FD29-4487-810C-E5BF9E2B5F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043040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088428E6-FD29-4487-810C-E5BF9E2B5F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5AA3331A-CCF2-4F67-9D37-B293B22043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pic>
        <p:nvPicPr>
          <p:cNvPr id="14" name="图片 13">
            <a:extLst>
              <a:ext uri="{FF2B5EF4-FFF2-40B4-BE49-F238E27FC236}">
                <a16:creationId xmlns:a16="http://schemas.microsoft.com/office/drawing/2014/main" id="{4A78ACD3-ECA7-48FE-BEF4-45A9ACE8B23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15" name="图片 14">
            <a:extLst>
              <a:ext uri="{FF2B5EF4-FFF2-40B4-BE49-F238E27FC236}">
                <a16:creationId xmlns:a16="http://schemas.microsoft.com/office/drawing/2014/main" id="{BA608140-08BC-4C49-B2AC-36D880A290D6}"/>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16" name="图片 15">
            <a:extLst>
              <a:ext uri="{FF2B5EF4-FFF2-40B4-BE49-F238E27FC236}">
                <a16:creationId xmlns:a16="http://schemas.microsoft.com/office/drawing/2014/main" id="{715F7D0D-77B0-40F1-BF38-D0BCD26D9EE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pic>
        <p:nvPicPr>
          <p:cNvPr id="17" name="图片 16">
            <a:extLst>
              <a:ext uri="{FF2B5EF4-FFF2-40B4-BE49-F238E27FC236}">
                <a16:creationId xmlns:a16="http://schemas.microsoft.com/office/drawing/2014/main" id="{292C13AC-369B-49AA-8A8C-03A087772409}"/>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pic>
        <p:nvPicPr>
          <p:cNvPr id="18" name="图片 17">
            <a:extLst>
              <a:ext uri="{FF2B5EF4-FFF2-40B4-BE49-F238E27FC236}">
                <a16:creationId xmlns:a16="http://schemas.microsoft.com/office/drawing/2014/main" id="{A473692F-9783-4665-9DA1-9FC782AC894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592472" y="1809618"/>
            <a:ext cx="1287162" cy="1308092"/>
          </a:xfrm>
          <a:prstGeom prst="rect">
            <a:avLst/>
          </a:prstGeom>
        </p:spPr>
      </p:pic>
      <p:pic>
        <p:nvPicPr>
          <p:cNvPr id="19" name="图片 18">
            <a:extLst>
              <a:ext uri="{FF2B5EF4-FFF2-40B4-BE49-F238E27FC236}">
                <a16:creationId xmlns:a16="http://schemas.microsoft.com/office/drawing/2014/main" id="{E11165C0-09E5-4695-8890-8EF52F8F15C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pic>
        <p:nvPicPr>
          <p:cNvPr id="20" name="图片 19">
            <a:extLst>
              <a:ext uri="{FF2B5EF4-FFF2-40B4-BE49-F238E27FC236}">
                <a16:creationId xmlns:a16="http://schemas.microsoft.com/office/drawing/2014/main" id="{08FE117C-84FB-4819-91E1-1C116E23C64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18976" y="2297391"/>
            <a:ext cx="731156" cy="591695"/>
          </a:xfrm>
          <a:prstGeom prst="rect">
            <a:avLst/>
          </a:prstGeom>
        </p:spPr>
      </p:pic>
    </p:spTree>
    <p:extLst>
      <p:ext uri="{BB962C8B-B14F-4D97-AF65-F5344CB8AC3E}">
        <p14:creationId xmlns:p14="http://schemas.microsoft.com/office/powerpoint/2010/main" val="529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649D22-82FF-4D8A-9A7C-9A84AD043ED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DAD0837-BCB5-4BA1-917A-82CF0023E06E}"/>
              </a:ext>
            </a:extLst>
          </p:cNvPr>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4" name="页脚占位符 3">
            <a:extLst>
              <a:ext uri="{FF2B5EF4-FFF2-40B4-BE49-F238E27FC236}">
                <a16:creationId xmlns:a16="http://schemas.microsoft.com/office/drawing/2014/main" id="{C725C773-5C54-459A-80BB-EF9CEEF2E75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F4708A1-A908-4807-89A5-3740615D3E1A}"/>
              </a:ext>
            </a:extLst>
          </p:cNvPr>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229153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5"/>
            <a:ext cx="12192000" cy="6858000"/>
          </a:xfrm>
          <a:prstGeom prst="rect">
            <a:avLst/>
          </a:prstGeom>
        </p:spPr>
      </p:pic>
      <p:pic>
        <p:nvPicPr>
          <p:cNvPr id="8" name="图片 7">
            <a:extLst>
              <a:ext uri="{FF2B5EF4-FFF2-40B4-BE49-F238E27FC236}">
                <a16:creationId xmlns:a16="http://schemas.microsoft.com/office/drawing/2014/main" id="{088428E6-FD29-4487-810C-E5BF9E2B5F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0" y="1"/>
            <a:ext cx="12192000" cy="6858000"/>
          </a:xfrm>
          <a:prstGeom prst="rect">
            <a:avLst/>
          </a:prstGeom>
        </p:spPr>
      </p:pic>
    </p:spTree>
    <p:extLst>
      <p:ext uri="{BB962C8B-B14F-4D97-AF65-F5344CB8AC3E}">
        <p14:creationId xmlns:p14="http://schemas.microsoft.com/office/powerpoint/2010/main" val="2758845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617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095239" cy="4380953"/>
          </a:xfrm>
          <a:prstGeom prst="rect">
            <a:avLst/>
          </a:prstGeom>
        </p:spPr>
      </p:pic>
    </p:spTree>
    <p:extLst>
      <p:ext uri="{BB962C8B-B14F-4D97-AF65-F5344CB8AC3E}">
        <p14:creationId xmlns:p14="http://schemas.microsoft.com/office/powerpoint/2010/main" val="3475579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300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204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927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138622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545391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356974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1CF0144-344C-4A7A-80CB-46A80A8561F2}" type="datetimeFigureOut">
              <a:rPr lang="zh-CN" altLang="en-US" smtClean="0"/>
              <a:t>2018/3/9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2120746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7539648"/>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9000148"/>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1353087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CF0144-344C-4A7A-80CB-46A80A8561F2}" type="datetimeFigureOut">
              <a:rPr lang="zh-CN" altLang="en-US" smtClean="0"/>
              <a:t>2018/3/9</a:t>
            </a:fld>
            <a:endParaRPr lang="zh-CN" altLang="en-US"/>
          </a:p>
        </p:txBody>
      </p:sp>
      <p:sp>
        <p:nvSpPr>
          <p:cNvPr id="5" name="页脚占位符 4"/>
          <p:cNvSpPr>
            <a:spLocks noGrp="1"/>
          </p:cNvSpPr>
          <p:nvPr>
            <p:ph type="ftr" sz="quarter" idx="3"/>
          </p:nvPr>
        </p:nvSpPr>
        <p:spPr>
          <a:xfrm>
            <a:off x="4038600" y="1353087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1353087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E79447-94B1-4C3B-9392-4631673CF5FB}" type="slidenum">
              <a:rPr lang="zh-CN" altLang="en-US" smtClean="0"/>
              <a:t>‹#›</a:t>
            </a:fld>
            <a:endParaRPr lang="zh-CN" altLang="en-US"/>
          </a:p>
        </p:txBody>
      </p:sp>
    </p:spTree>
    <p:extLst>
      <p:ext uri="{BB962C8B-B14F-4D97-AF65-F5344CB8AC3E}">
        <p14:creationId xmlns:p14="http://schemas.microsoft.com/office/powerpoint/2010/main" val="463057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9.png"/><Relationship Id="rId3" Type="http://schemas.openxmlformats.org/officeDocument/2006/relationships/slideLayout" Target="../slideLayouts/slideLayout13.xml"/><Relationship Id="rId7" Type="http://schemas.openxmlformats.org/officeDocument/2006/relationships/image" Target="../media/image10.png"/><Relationship Id="rId12" Type="http://schemas.openxmlformats.org/officeDocument/2006/relationships/image" Target="../media/image1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17.png"/><Relationship Id="rId5" Type="http://schemas.openxmlformats.org/officeDocument/2006/relationships/image" Target="../media/image3.png"/><Relationship Id="rId10" Type="http://schemas.openxmlformats.org/officeDocument/2006/relationships/image" Target="../media/image13.png"/><Relationship Id="rId4" Type="http://schemas.openxmlformats.org/officeDocument/2006/relationships/notesSlide" Target="../notesSlides/notesSlide1.xml"/><Relationship Id="rId9" Type="http://schemas.openxmlformats.org/officeDocument/2006/relationships/image" Target="../media/image12.png"/><Relationship Id="rId1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2.png"/><Relationship Id="rId5" Type="http://schemas.openxmlformats.org/officeDocument/2006/relationships/image" Target="../media/image22.pn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44.png"/><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4.xml"/><Relationship Id="rId7"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10" Type="http://schemas.openxmlformats.org/officeDocument/2006/relationships/notesSlide" Target="../notesSlides/notesSlide31.xml"/><Relationship Id="rId4" Type="http://schemas.openxmlformats.org/officeDocument/2006/relationships/tags" Target="../tags/tag11.xml"/><Relationship Id="rId9"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18.xml"/><Relationship Id="rId7" Type="http://schemas.openxmlformats.org/officeDocument/2006/relationships/slideLayout" Target="../slideLayouts/slideLayout1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24.xml"/><Relationship Id="rId7" Type="http://schemas.openxmlformats.org/officeDocument/2006/relationships/slideLayout" Target="../slideLayouts/slideLayout1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21.png"/><Relationship Id="rId4" Type="http://schemas.openxmlformats.org/officeDocument/2006/relationships/image" Target="../media/image10.pn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tags" Target="../tags/tag30.xml"/><Relationship Id="rId7" Type="http://schemas.openxmlformats.org/officeDocument/2006/relationships/notesSlide" Target="../notesSlides/notesSlide47.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12.xml"/><Relationship Id="rId5" Type="http://schemas.openxmlformats.org/officeDocument/2006/relationships/tags" Target="../tags/tag32.xml"/><Relationship Id="rId4" Type="http://schemas.openxmlformats.org/officeDocument/2006/relationships/tags" Target="../tags/tag31.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35.xml"/><Relationship Id="rId7" Type="http://schemas.openxmlformats.org/officeDocument/2006/relationships/tags" Target="../tags/tag39.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9"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10" Type="http://schemas.openxmlformats.org/officeDocument/2006/relationships/notesSlide" Target="../notesSlides/notesSlide58.xml"/><Relationship Id="rId4" Type="http://schemas.openxmlformats.org/officeDocument/2006/relationships/tags" Target="../tags/tag43.xml"/><Relationship Id="rId9"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1.xml"/><Relationship Id="rId1" Type="http://schemas.openxmlformats.org/officeDocument/2006/relationships/slideLayout" Target="../slideLayouts/slideLayout12.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12.xml"/><Relationship Id="rId4" Type="http://schemas.openxmlformats.org/officeDocument/2006/relationships/image" Target="../media/image69.png"/></Relationships>
</file>

<file path=ppt/slides/_rels/slide8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9.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microsoft.com/office/2007/relationships/hdphoto" Target="../media/hdphoto2.wdp"/></Relationships>
</file>

<file path=ppt/slides/_rels/slide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0.xml"/><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1.xml"/><Relationship Id="rId1" Type="http://schemas.openxmlformats.org/officeDocument/2006/relationships/slideLayout" Target="../slideLayouts/slideLayout12.xml"/><Relationship Id="rId4" Type="http://schemas.microsoft.com/office/2007/relationships/hdphoto" Target="../media/hdphoto6.wdp"/></Relationships>
</file>

<file path=ppt/slides/_rels/slide9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2.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94.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12.xml"/><Relationship Id="rId4" Type="http://schemas.microsoft.com/office/2007/relationships/hdphoto" Target="../media/hdphoto7.wdp"/></Relationships>
</file>

<file path=ppt/slides/_rels/slide9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97.xml"/><Relationship Id="rId1" Type="http://schemas.openxmlformats.org/officeDocument/2006/relationships/slideLayout" Target="../slideLayouts/slideLayout13.xml"/><Relationship Id="rId6" Type="http://schemas.openxmlformats.org/officeDocument/2006/relationships/image" Target="../media/image12.png"/><Relationship Id="rId11" Type="http://schemas.openxmlformats.org/officeDocument/2006/relationships/image" Target="../media/image14.png"/><Relationship Id="rId5" Type="http://schemas.openxmlformats.org/officeDocument/2006/relationships/image" Target="../media/image11.png"/><Relationship Id="rId10" Type="http://schemas.openxmlformats.org/officeDocument/2006/relationships/image" Target="../media/image19.png"/><Relationship Id="rId4" Type="http://schemas.openxmlformats.org/officeDocument/2006/relationships/image" Target="../media/image10.png"/><Relationship Id="rId9"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FFA4003-980E-46EE-9095-A59FD08CED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pic>
        <p:nvPicPr>
          <p:cNvPr id="2" name="Immediate Music-One Man's Courag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02311" y="-1587006"/>
            <a:ext cx="609600" cy="609600"/>
          </a:xfrm>
          <a:prstGeom prst="rect">
            <a:avLst/>
          </a:prstGeom>
        </p:spPr>
      </p:pic>
      <p:sp>
        <p:nvSpPr>
          <p:cNvPr id="24" name="矩形 23"/>
          <p:cNvSpPr/>
          <p:nvPr/>
        </p:nvSpPr>
        <p:spPr>
          <a:xfrm>
            <a:off x="2509857" y="2954644"/>
            <a:ext cx="7172287" cy="646331"/>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D0090F"/>
                </a:solidFill>
                <a:effectLst>
                  <a:glow rad="127000">
                    <a:prstClr val="white"/>
                  </a:glow>
                </a:effectLst>
                <a:uLnTx/>
                <a:uFillTx/>
                <a:latin typeface="思源黑体 CN Heavy" panose="020B0A00000000000000" pitchFamily="34" charset="-122"/>
                <a:ea typeface="思源黑体 CN Heavy" panose="020B0A00000000000000" pitchFamily="34" charset="-122"/>
                <a:cs typeface="+mn-cs"/>
              </a:rPr>
              <a:t>贯彻落实政协、政府工作报告精神</a:t>
            </a:r>
          </a:p>
        </p:txBody>
      </p:sp>
      <p:sp>
        <p:nvSpPr>
          <p:cNvPr id="25" name="党"/>
          <p:cNvSpPr txBox="1"/>
          <p:nvPr/>
        </p:nvSpPr>
        <p:spPr>
          <a:xfrm>
            <a:off x="1970899" y="3729612"/>
            <a:ext cx="8109426" cy="470257"/>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在此输入您的单位或党组织</a:t>
            </a:r>
            <a:endParaRPr kumimoji="0" lang="en-US" altLang="zh-CN"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3" name="文本框 12">
            <a:extLst>
              <a:ext uri="{FF2B5EF4-FFF2-40B4-BE49-F238E27FC236}">
                <a16:creationId xmlns:a16="http://schemas.microsoft.com/office/drawing/2014/main" id="{59AC267E-00B1-4B22-93D7-801A0F85422D}"/>
              </a:ext>
            </a:extLst>
          </p:cNvPr>
          <p:cNvSpPr txBox="1"/>
          <p:nvPr/>
        </p:nvSpPr>
        <p:spPr>
          <a:xfrm>
            <a:off x="2752853" y="1547025"/>
            <a:ext cx="1052562"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焦</a:t>
            </a:r>
            <a:endParaRPr kumimoji="0" lang="zh-CN" altLang="en-US" sz="9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2" name="文本框 21">
            <a:extLst>
              <a:ext uri="{FF2B5EF4-FFF2-40B4-BE49-F238E27FC236}">
                <a16:creationId xmlns:a16="http://schemas.microsoft.com/office/drawing/2014/main" id="{2D58D546-2B1A-4526-90BA-A150D952F610}"/>
              </a:ext>
            </a:extLst>
          </p:cNvPr>
          <p:cNvSpPr txBox="1"/>
          <p:nvPr/>
        </p:nvSpPr>
        <p:spPr>
          <a:xfrm>
            <a:off x="6122318" y="1197718"/>
            <a:ext cx="1542688" cy="1862048"/>
          </a:xfrm>
          <a:prstGeom prst="rect">
            <a:avLst/>
          </a:prstGeom>
          <a:noFill/>
        </p:spPr>
        <p:txBody>
          <a:bodyPr wrap="square" rtlCol="0">
            <a:spAutoFit/>
          </a:bodyPr>
          <a:lstStyle>
            <a:defPPr>
              <a:defRPr lang="zh-CN"/>
            </a:defPPr>
            <a:lvl1pPr>
              <a:defRPr sz="11500" b="1">
                <a:solidFill>
                  <a:srgbClr val="FF0000"/>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关</a:t>
            </a:r>
            <a:endParaRPr kumimoji="0" lang="en-US" altLang="zh-CN"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21" name="图片 20">
            <a:extLst>
              <a:ext uri="{FF2B5EF4-FFF2-40B4-BE49-F238E27FC236}">
                <a16:creationId xmlns:a16="http://schemas.microsoft.com/office/drawing/2014/main" id="{453753E9-57F8-4D20-903D-F6304416E1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8" name="图片 7">
            <a:extLst>
              <a:ext uri="{FF2B5EF4-FFF2-40B4-BE49-F238E27FC236}">
                <a16:creationId xmlns:a16="http://schemas.microsoft.com/office/drawing/2014/main" id="{9ABE9FB9-16DF-4AB1-B449-F3BBD926E019}"/>
              </a:ext>
            </a:extLst>
          </p:cNvPr>
          <p:cNvPicPr>
            <a:picLocks noChangeAspect="1"/>
          </p:cNvPicPr>
          <p:nvPr/>
        </p:nvPicPr>
        <p:blipFill rotWithShape="1">
          <a:blip r:embed="rId8">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26" name="图片 25">
            <a:extLst>
              <a:ext uri="{FF2B5EF4-FFF2-40B4-BE49-F238E27FC236}">
                <a16:creationId xmlns:a16="http://schemas.microsoft.com/office/drawing/2014/main" id="{2FBB6C8E-10C1-4F8A-A0DB-52490EB2FC4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sp>
        <p:nvSpPr>
          <p:cNvPr id="27" name="文本框 26">
            <a:extLst>
              <a:ext uri="{FF2B5EF4-FFF2-40B4-BE49-F238E27FC236}">
                <a16:creationId xmlns:a16="http://schemas.microsoft.com/office/drawing/2014/main" id="{03F43900-1E2B-429B-A831-0FDC655C0D48}"/>
              </a:ext>
            </a:extLst>
          </p:cNvPr>
          <p:cNvSpPr txBox="1"/>
          <p:nvPr/>
        </p:nvSpPr>
        <p:spPr>
          <a:xfrm>
            <a:off x="1479724" y="1206004"/>
            <a:ext cx="143866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聚</a:t>
            </a:r>
            <a:endParaRPr kumimoji="0" lang="zh-CN" altLang="en-US" sz="16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8" name="文本框 27">
            <a:extLst>
              <a:ext uri="{FF2B5EF4-FFF2-40B4-BE49-F238E27FC236}">
                <a16:creationId xmlns:a16="http://schemas.microsoft.com/office/drawing/2014/main" id="{E759CBDE-CD0D-4A99-965E-E56D9E7FC19B}"/>
              </a:ext>
            </a:extLst>
          </p:cNvPr>
          <p:cNvSpPr txBox="1"/>
          <p:nvPr/>
        </p:nvSpPr>
        <p:spPr>
          <a:xfrm>
            <a:off x="4954060" y="1462065"/>
            <a:ext cx="128227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会</a:t>
            </a:r>
            <a:endParaRPr kumimoji="0" lang="zh-CN" altLang="en-US" sz="72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9" name="文本框 28">
            <a:extLst>
              <a:ext uri="{FF2B5EF4-FFF2-40B4-BE49-F238E27FC236}">
                <a16:creationId xmlns:a16="http://schemas.microsoft.com/office/drawing/2014/main" id="{52651F9E-8FED-436D-8425-0CD7745D1CAE}"/>
              </a:ext>
            </a:extLst>
          </p:cNvPr>
          <p:cNvSpPr txBox="1"/>
          <p:nvPr/>
        </p:nvSpPr>
        <p:spPr>
          <a:xfrm>
            <a:off x="3781854" y="1379688"/>
            <a:ext cx="139700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两</a:t>
            </a:r>
            <a:endParaRPr kumimoji="0" lang="zh-CN" altLang="en-US" sz="88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0" name="文本框 29">
            <a:extLst>
              <a:ext uri="{FF2B5EF4-FFF2-40B4-BE49-F238E27FC236}">
                <a16:creationId xmlns:a16="http://schemas.microsoft.com/office/drawing/2014/main" id="{D215E243-F7C2-4985-A4F0-753A24DB3B76}"/>
              </a:ext>
            </a:extLst>
          </p:cNvPr>
          <p:cNvSpPr txBox="1"/>
          <p:nvPr/>
        </p:nvSpPr>
        <p:spPr>
          <a:xfrm>
            <a:off x="8407648" y="1206004"/>
            <a:ext cx="1858763" cy="1569660"/>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民</a:t>
            </a:r>
            <a:endParaRPr kumimoji="0" lang="en-US" altLang="zh-CN"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1" name="文本框 30">
            <a:extLst>
              <a:ext uri="{FF2B5EF4-FFF2-40B4-BE49-F238E27FC236}">
                <a16:creationId xmlns:a16="http://schemas.microsoft.com/office/drawing/2014/main" id="{E7ECE957-0995-48B2-9EA1-B093DA798897}"/>
              </a:ext>
            </a:extLst>
          </p:cNvPr>
          <p:cNvSpPr txBox="1"/>
          <p:nvPr/>
        </p:nvSpPr>
        <p:spPr>
          <a:xfrm>
            <a:off x="7341470" y="1425243"/>
            <a:ext cx="1705789"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注</a:t>
            </a:r>
            <a:endParaRPr kumimoji="0" lang="en-US" altLang="zh-CN"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2" name="文本框 31">
            <a:extLst>
              <a:ext uri="{FF2B5EF4-FFF2-40B4-BE49-F238E27FC236}">
                <a16:creationId xmlns:a16="http://schemas.microsoft.com/office/drawing/2014/main" id="{BAB057B7-9CC2-41F7-9727-02227A395A20}"/>
              </a:ext>
            </a:extLst>
          </p:cNvPr>
          <p:cNvSpPr txBox="1"/>
          <p:nvPr/>
        </p:nvSpPr>
        <p:spPr>
          <a:xfrm>
            <a:off x="9460839" y="1303966"/>
            <a:ext cx="1316881"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生</a:t>
            </a:r>
            <a:endParaRPr kumimoji="0" lang="en-US" altLang="zh-CN"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4" name="图片 3">
            <a:extLst>
              <a:ext uri="{FF2B5EF4-FFF2-40B4-BE49-F238E27FC236}">
                <a16:creationId xmlns:a16="http://schemas.microsoft.com/office/drawing/2014/main" id="{31C674E1-EE0E-4EE4-8D24-91B23EF8F85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grpSp>
        <p:nvGrpSpPr>
          <p:cNvPr id="37" name="组合 36">
            <a:extLst>
              <a:ext uri="{FF2B5EF4-FFF2-40B4-BE49-F238E27FC236}">
                <a16:creationId xmlns:a16="http://schemas.microsoft.com/office/drawing/2014/main" id="{3BA2C4C3-254F-4F0E-B59D-AB3D5937FA55}"/>
              </a:ext>
            </a:extLst>
          </p:cNvPr>
          <p:cNvGrpSpPr/>
          <p:nvPr/>
        </p:nvGrpSpPr>
        <p:grpSpPr>
          <a:xfrm>
            <a:off x="5077055" y="408633"/>
            <a:ext cx="2037889" cy="1013860"/>
            <a:chOff x="5091909" y="460386"/>
            <a:chExt cx="2037889" cy="1013860"/>
          </a:xfrm>
        </p:grpSpPr>
        <p:pic>
          <p:nvPicPr>
            <p:cNvPr id="34" name="图片 33">
              <a:extLst>
                <a:ext uri="{FF2B5EF4-FFF2-40B4-BE49-F238E27FC236}">
                  <a16:creationId xmlns:a16="http://schemas.microsoft.com/office/drawing/2014/main" id="{69B89464-01AA-49A4-9553-CEB01FD4573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91909" y="460386"/>
              <a:ext cx="954991" cy="1013860"/>
            </a:xfrm>
            <a:prstGeom prst="rect">
              <a:avLst/>
            </a:prstGeom>
          </p:spPr>
        </p:pic>
        <p:pic>
          <p:nvPicPr>
            <p:cNvPr id="36" name="图片 35">
              <a:extLst>
                <a:ext uri="{FF2B5EF4-FFF2-40B4-BE49-F238E27FC236}">
                  <a16:creationId xmlns:a16="http://schemas.microsoft.com/office/drawing/2014/main" id="{D73CB003-0B7D-4AF0-86DE-3D03656A494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74807" y="509763"/>
              <a:ext cx="954991" cy="964483"/>
            </a:xfrm>
            <a:prstGeom prst="rect">
              <a:avLst/>
            </a:prstGeom>
          </p:spPr>
        </p:pic>
      </p:grpSp>
      <p:pic>
        <p:nvPicPr>
          <p:cNvPr id="41" name="图片 40">
            <a:extLst>
              <a:ext uri="{FF2B5EF4-FFF2-40B4-BE49-F238E27FC236}">
                <a16:creationId xmlns:a16="http://schemas.microsoft.com/office/drawing/2014/main" id="{45AAF41D-4966-4762-AA51-464609EB3B8E}"/>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rot="10800000" flipV="1">
            <a:off x="10543670" y="0"/>
            <a:ext cx="1648329" cy="2128742"/>
          </a:xfrm>
          <a:prstGeom prst="rect">
            <a:avLst/>
          </a:prstGeom>
        </p:spPr>
      </p:pic>
      <p:pic>
        <p:nvPicPr>
          <p:cNvPr id="43" name="图片 42">
            <a:extLst>
              <a:ext uri="{FF2B5EF4-FFF2-40B4-BE49-F238E27FC236}">
                <a16:creationId xmlns:a16="http://schemas.microsoft.com/office/drawing/2014/main" id="{68192AF6-5AB2-4E71-BB43-5705D438E4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592472" y="1809618"/>
            <a:ext cx="1287162" cy="1308092"/>
          </a:xfrm>
          <a:prstGeom prst="rect">
            <a:avLst/>
          </a:prstGeom>
        </p:spPr>
      </p:pic>
      <p:pic>
        <p:nvPicPr>
          <p:cNvPr id="44" name="图片 43">
            <a:extLst>
              <a:ext uri="{FF2B5EF4-FFF2-40B4-BE49-F238E27FC236}">
                <a16:creationId xmlns:a16="http://schemas.microsoft.com/office/drawing/2014/main" id="{7851035D-8485-410B-84E0-B83AD4C9833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pic>
        <p:nvPicPr>
          <p:cNvPr id="45" name="图片 44">
            <a:extLst>
              <a:ext uri="{FF2B5EF4-FFF2-40B4-BE49-F238E27FC236}">
                <a16:creationId xmlns:a16="http://schemas.microsoft.com/office/drawing/2014/main" id="{E7303FB1-8856-4974-89AF-515A9345ACE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18976" y="2297391"/>
            <a:ext cx="731156" cy="591695"/>
          </a:xfrm>
          <a:prstGeom prst="rect">
            <a:avLst/>
          </a:prstGeom>
        </p:spPr>
      </p:pic>
    </p:spTree>
    <p:extLst>
      <p:ext uri="{BB962C8B-B14F-4D97-AF65-F5344CB8AC3E}">
        <p14:creationId xmlns:p14="http://schemas.microsoft.com/office/powerpoint/2010/main" val="2837933385"/>
      </p:ext>
    </p:extLst>
  </p:cSld>
  <p:clrMapOvr>
    <a:masterClrMapping/>
  </p:clrMapOvr>
  <mc:AlternateContent xmlns:mc="http://schemas.openxmlformats.org/markup-compatibility/2006" xmlns:p14="http://schemas.microsoft.com/office/powerpoint/2010/main">
    <mc:Choice Requires="p14">
      <p:transition spd="slow" p14:dur="2000" advTm="6000">
        <p14:reveal/>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par>
                                    <p:cTn id="31" presetID="23" presetClass="entr" presetSubtype="16" fill="hold" grpId="0" nodeType="withEffect">
                                      <p:stCondLst>
                                        <p:cond delay="9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110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13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15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17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19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20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2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childTnLst>
                                    </p:cTn>
                                  </p:par>
                                </p:childTnLst>
                              </p:cTn>
                            </p:par>
                            <p:par>
                              <p:cTn id="63" fill="hold">
                                <p:stCondLst>
                                  <p:cond delay="4300"/>
                                </p:stCondLst>
                                <p:childTnLst>
                                  <p:par>
                                    <p:cTn id="64" presetID="23" presetClass="entr" presetSubtype="528"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 calcmode="lin" valueType="num">
                                          <p:cBhvr>
                                            <p:cTn id="68" dur="500" fill="hold"/>
                                            <p:tgtEl>
                                              <p:spTgt spid="37"/>
                                            </p:tgtEl>
                                            <p:attrNameLst>
                                              <p:attrName>ppt_x</p:attrName>
                                            </p:attrNameLst>
                                          </p:cBhvr>
                                          <p:tavLst>
                                            <p:tav tm="0">
                                              <p:val>
                                                <p:fltVal val="0.5"/>
                                              </p:val>
                                            </p:tav>
                                            <p:tav tm="100000">
                                              <p:val>
                                                <p:strVal val="#ppt_x"/>
                                              </p:val>
                                            </p:tav>
                                          </p:tavLst>
                                        </p:anim>
                                        <p:anim calcmode="lin" valueType="num">
                                          <p:cBhvr>
                                            <p:cTn id="69" dur="500" fill="hold"/>
                                            <p:tgtEl>
                                              <p:spTgt spid="37"/>
                                            </p:tgtEl>
                                            <p:attrNameLst>
                                              <p:attrName>ppt_y</p:attrName>
                                            </p:attrNameLst>
                                          </p:cBhvr>
                                          <p:tavLst>
                                            <p:tav tm="0">
                                              <p:val>
                                                <p:fltVal val="0.5"/>
                                              </p:val>
                                            </p:tav>
                                            <p:tav tm="100000">
                                              <p:val>
                                                <p:strVal val="#ppt_y"/>
                                              </p:val>
                                            </p:tav>
                                          </p:tavLst>
                                        </p:anim>
                                      </p:childTnLst>
                                    </p:cTn>
                                  </p:par>
                                </p:childTnLst>
                              </p:cTn>
                            </p:par>
                            <p:par>
                              <p:cTn id="70" fill="hold">
                                <p:stCondLst>
                                  <p:cond delay="4800"/>
                                </p:stCondLst>
                                <p:childTnLst>
                                  <p:par>
                                    <p:cTn id="71" presetID="2" presetClass="entr" presetSubtype="2" fill="hold" grpId="0" nodeType="afterEffect" p14:presetBounceEnd="28000">
                                      <p:stCondLst>
                                        <p:cond delay="0"/>
                                      </p:stCondLst>
                                      <p:childTnLst>
                                        <p:set>
                                          <p:cBhvr>
                                            <p:cTn id="72" dur="1" fill="hold">
                                              <p:stCondLst>
                                                <p:cond delay="0"/>
                                              </p:stCondLst>
                                            </p:cTn>
                                            <p:tgtEl>
                                              <p:spTgt spid="24">
                                                <p:txEl>
                                                  <p:pRg st="0" end="0"/>
                                                </p:txEl>
                                              </p:spTgt>
                                            </p:tgtEl>
                                            <p:attrNameLst>
                                              <p:attrName>style.visibility</p:attrName>
                                            </p:attrNameLst>
                                          </p:cBhvr>
                                          <p:to>
                                            <p:strVal val="visible"/>
                                          </p:to>
                                        </p:set>
                                        <p:anim calcmode="lin" valueType="num" p14:bounceEnd="28000">
                                          <p:cBhvr additive="base">
                                            <p:cTn id="73" dur="750" fill="hold"/>
                                            <p:tgtEl>
                                              <p:spTgt spid="24">
                                                <p:txEl>
                                                  <p:pRg st="0" end="0"/>
                                                </p:txEl>
                                              </p:spTgt>
                                            </p:tgtEl>
                                            <p:attrNameLst>
                                              <p:attrName>ppt_x</p:attrName>
                                            </p:attrNameLst>
                                          </p:cBhvr>
                                          <p:tavLst>
                                            <p:tav tm="0">
                                              <p:val>
                                                <p:strVal val="1+#ppt_w/2"/>
                                              </p:val>
                                            </p:tav>
                                            <p:tav tm="100000">
                                              <p:val>
                                                <p:strVal val="#ppt_x"/>
                                              </p:val>
                                            </p:tav>
                                          </p:tavLst>
                                        </p:anim>
                                        <p:anim calcmode="lin" valueType="num" p14:bounceEnd="28000">
                                          <p:cBhvr additive="base">
                                            <p:cTn id="74"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5550"/>
                                </p:stCondLst>
                                <p:childTnLst>
                                  <p:par>
                                    <p:cTn id="76" presetID="16" presetClass="entr" presetSubtype="21"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arn(inVertical)">
                                          <p:cBhvr>
                                            <p:cTn id="7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9"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bldP spid="25" grpId="0"/>
          <p:bldP spid="13" grpId="0"/>
          <p:bldP spid="22"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4"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500"/>
                                            <p:tgtEl>
                                              <p:spTgt spid="21"/>
                                            </p:tgtEl>
                                          </p:cBhvr>
                                        </p:animEffect>
                                      </p:childTnLst>
                                    </p:cTn>
                                  </p:par>
                                  <p:par>
                                    <p:cTn id="31" presetID="23" presetClass="entr" presetSubtype="16" fill="hold" grpId="0" nodeType="withEffect">
                                      <p:stCondLst>
                                        <p:cond delay="9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110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13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15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17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19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20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230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childTnLst>
                                    </p:cTn>
                                  </p:par>
                                </p:childTnLst>
                              </p:cTn>
                            </p:par>
                            <p:par>
                              <p:cTn id="63" fill="hold">
                                <p:stCondLst>
                                  <p:cond delay="4300"/>
                                </p:stCondLst>
                                <p:childTnLst>
                                  <p:par>
                                    <p:cTn id="64" presetID="23" presetClass="entr" presetSubtype="528"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 calcmode="lin" valueType="num">
                                          <p:cBhvr>
                                            <p:cTn id="68" dur="500" fill="hold"/>
                                            <p:tgtEl>
                                              <p:spTgt spid="37"/>
                                            </p:tgtEl>
                                            <p:attrNameLst>
                                              <p:attrName>ppt_x</p:attrName>
                                            </p:attrNameLst>
                                          </p:cBhvr>
                                          <p:tavLst>
                                            <p:tav tm="0">
                                              <p:val>
                                                <p:fltVal val="0.5"/>
                                              </p:val>
                                            </p:tav>
                                            <p:tav tm="100000">
                                              <p:val>
                                                <p:strVal val="#ppt_x"/>
                                              </p:val>
                                            </p:tav>
                                          </p:tavLst>
                                        </p:anim>
                                        <p:anim calcmode="lin" valueType="num">
                                          <p:cBhvr>
                                            <p:cTn id="69" dur="500" fill="hold"/>
                                            <p:tgtEl>
                                              <p:spTgt spid="37"/>
                                            </p:tgtEl>
                                            <p:attrNameLst>
                                              <p:attrName>ppt_y</p:attrName>
                                            </p:attrNameLst>
                                          </p:cBhvr>
                                          <p:tavLst>
                                            <p:tav tm="0">
                                              <p:val>
                                                <p:fltVal val="0.5"/>
                                              </p:val>
                                            </p:tav>
                                            <p:tav tm="100000">
                                              <p:val>
                                                <p:strVal val="#ppt_y"/>
                                              </p:val>
                                            </p:tav>
                                          </p:tavLst>
                                        </p:anim>
                                      </p:childTnLst>
                                    </p:cTn>
                                  </p:par>
                                </p:childTnLst>
                              </p:cTn>
                            </p:par>
                            <p:par>
                              <p:cTn id="70" fill="hold">
                                <p:stCondLst>
                                  <p:cond delay="4800"/>
                                </p:stCondLst>
                                <p:childTnLst>
                                  <p:par>
                                    <p:cTn id="71" presetID="2" presetClass="entr" presetSubtype="2" fill="hold" grpId="0" nodeType="afterEffect">
                                      <p:stCondLst>
                                        <p:cond delay="0"/>
                                      </p:stCondLst>
                                      <p:childTnLst>
                                        <p:set>
                                          <p:cBhvr>
                                            <p:cTn id="72" dur="1" fill="hold">
                                              <p:stCondLst>
                                                <p:cond delay="0"/>
                                              </p:stCondLst>
                                            </p:cTn>
                                            <p:tgtEl>
                                              <p:spTgt spid="24">
                                                <p:txEl>
                                                  <p:pRg st="0" end="0"/>
                                                </p:txEl>
                                              </p:spTgt>
                                            </p:tgtEl>
                                            <p:attrNameLst>
                                              <p:attrName>style.visibility</p:attrName>
                                            </p:attrNameLst>
                                          </p:cBhvr>
                                          <p:to>
                                            <p:strVal val="visible"/>
                                          </p:to>
                                        </p:set>
                                        <p:anim calcmode="lin" valueType="num">
                                          <p:cBhvr additive="base">
                                            <p:cTn id="73" dur="7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74"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5550"/>
                                </p:stCondLst>
                                <p:childTnLst>
                                  <p:par>
                                    <p:cTn id="76" presetID="16" presetClass="entr" presetSubtype="21"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arn(inVertical)">
                                          <p:cBhvr>
                                            <p:cTn id="7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9"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bldP spid="25" grpId="0"/>
          <p:bldP spid="13" grpId="0"/>
          <p:bldP spid="22" grpId="0"/>
          <p:bldP spid="27" grpId="0"/>
          <p:bldP spid="28" grpId="0"/>
          <p:bldP spid="29" grpId="0"/>
          <p:bldP spid="30" grpId="0"/>
          <p:bldP spid="31" grpId="0"/>
          <p:bldP spid="3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两会七大看点一</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贯彻落实十九大精神</a:t>
            </a:r>
          </a:p>
        </p:txBody>
      </p:sp>
      <p:sp>
        <p:nvSpPr>
          <p:cNvPr id="29" name="矩形 28"/>
          <p:cNvSpPr/>
          <p:nvPr/>
        </p:nvSpPr>
        <p:spPr>
          <a:xfrm>
            <a:off x="4679577" y="2368499"/>
            <a:ext cx="6005680" cy="3416320"/>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党的十九大确立习近平新时代中国特色社会主义思想为全党必须长期坚持的指导思想，描绘了决胜全面建成小康社会、全面建设社会主义现代化强国的宏伟蓝图。来自全国各地的代表委员将齐聚一堂，共商国是，使党的主张通过法定程序成为国家意志，化作全体人民的共同行动。</a:t>
            </a:r>
            <a:endPar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开局起势，至关重要。”南开大学周恩来政府管理学院教授徐行说，开好今年两会，有利于把全党全国各族人民思想和行动统一到贯彻党的十九大精神上来，凝聚共识、凝聚力量，共同为开创新时代中国特色社会主义事业新局面而奋斗。</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7165" y="1682496"/>
            <a:ext cx="3703183" cy="6049473"/>
          </a:xfrm>
          <a:prstGeom prst="rect">
            <a:avLst/>
          </a:prstGeom>
        </p:spPr>
      </p:pic>
    </p:spTree>
    <p:extLst>
      <p:ext uri="{BB962C8B-B14F-4D97-AF65-F5344CB8AC3E}">
        <p14:creationId xmlns:p14="http://schemas.microsoft.com/office/powerpoint/2010/main" val="367098944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两会七大看点二</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全面深化改革</a:t>
            </a:r>
          </a:p>
        </p:txBody>
      </p:sp>
      <p:sp>
        <p:nvSpPr>
          <p:cNvPr id="29" name="矩形 28"/>
          <p:cNvSpPr/>
          <p:nvPr/>
        </p:nvSpPr>
        <p:spPr>
          <a:xfrm>
            <a:off x="1101554" y="2298991"/>
            <a:ext cx="5904364" cy="3785652"/>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改革开放</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年，风雨兼程。“我们要以庆祝改革开放</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周年为契机，逢山开路，遇水架桥，将改革进行到底。”</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年新年贺词中，习近平总书记的号召铿锵有力。改革进入攻坚期和深水区，全面深化改革如何向纵深推进？</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解读：“新的时代方位，标注新的改革起点。”中国</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海南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改革发展研究院院长迟福林说。从建设现代化经济体系到实施乡村振兴战略，从健全人民当家作主制度体系到推动社会主义文化繁荣兴盛，从建设美丽中国到坚定不移推进全面从严治党</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全面深化改革涉及经济、政治、文化、社会、生态各个领域。</a:t>
            </a:r>
          </a:p>
        </p:txBody>
      </p:sp>
      <p:pic>
        <p:nvPicPr>
          <p:cNvPr id="3" name="图片 2"/>
          <p:cNvPicPr>
            <a:picLocks noChangeAspect="1"/>
          </p:cNvPicPr>
          <p:nvPr/>
        </p:nvPicPr>
        <p:blipFill>
          <a:blip r:embed="rId3"/>
          <a:stretch>
            <a:fillRect/>
          </a:stretch>
        </p:blipFill>
        <p:spPr>
          <a:xfrm>
            <a:off x="7120560" y="2622228"/>
            <a:ext cx="3723993" cy="31391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942466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两会七大看点三</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决胜全面小康</a:t>
            </a:r>
          </a:p>
        </p:txBody>
      </p:sp>
      <p:sp>
        <p:nvSpPr>
          <p:cNvPr id="29" name="矩形 28"/>
          <p:cNvSpPr/>
          <p:nvPr/>
        </p:nvSpPr>
        <p:spPr>
          <a:xfrm>
            <a:off x="5201845" y="2411391"/>
            <a:ext cx="5695591" cy="3416320"/>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年是决胜全面建成小康社会的关键之年。金融等领域存在的风险不容忽视，</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多万贫困人口尚未脱贫、</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多个贫困县需要摘帽，大气、水、土壤治理任务繁重</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统筹协调改革发展稳定，切实解决老百姓最急最忧最盼的问题，坚决打好防范化解重大风险、精准脱贫、污染防治三大攻坚战，关系全面建成小康社会全局。</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解读：“关键之年召开的全国两会，将为今后一段时期取得三大攻坚战的胜利谋划部署，使全面建成小康社会得到人民认可、经得起历史检验。”南开大学教授周立群说。</a:t>
            </a:r>
          </a:p>
        </p:txBody>
      </p:sp>
      <p:pic>
        <p:nvPicPr>
          <p:cNvPr id="3" name="图片 2"/>
          <p:cNvPicPr>
            <a:picLocks noChangeAspect="1"/>
          </p:cNvPicPr>
          <p:nvPr/>
        </p:nvPicPr>
        <p:blipFill>
          <a:blip r:embed="rId3"/>
          <a:stretch>
            <a:fillRect/>
          </a:stretch>
        </p:blipFill>
        <p:spPr>
          <a:xfrm>
            <a:off x="1428924" y="2694133"/>
            <a:ext cx="3640617" cy="27650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6372648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两会七大看点四</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宪法修改</a:t>
            </a:r>
          </a:p>
        </p:txBody>
      </p:sp>
      <p:sp>
        <p:nvSpPr>
          <p:cNvPr id="29" name="矩形 28"/>
          <p:cNvSpPr/>
          <p:nvPr/>
        </p:nvSpPr>
        <p:spPr>
          <a:xfrm>
            <a:off x="1179257" y="2587532"/>
            <a:ext cx="5500770" cy="3208571"/>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宪法是国家的根本法，是治国安邦的总章程。十三届全国人大一次会议将审议</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中华人民共和国宪法修正案</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草案</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。这是以习近平同志为核心的党中央从新时代坚持和发展中国特色社会主义全局和战略高度作出的重大决策。</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党的十九届二中全会审议通过了中共中央关于修改宪法部分内容的建议。“党中央用一次全会专门讨论宪法修改问题，充分表明以习近平同志为核心的党中央对宪法修改的高度重视，对依法治国、依宪治国的高度重视。”中央党校教授辛鸣说。</a:t>
            </a:r>
          </a:p>
        </p:txBody>
      </p:sp>
      <p:pic>
        <p:nvPicPr>
          <p:cNvPr id="4" name="图片 3"/>
          <p:cNvPicPr>
            <a:picLocks noChangeAspect="1"/>
          </p:cNvPicPr>
          <p:nvPr/>
        </p:nvPicPr>
        <p:blipFill>
          <a:blip r:embed="rId3"/>
          <a:stretch>
            <a:fillRect/>
          </a:stretch>
        </p:blipFill>
        <p:spPr>
          <a:xfrm>
            <a:off x="6979024" y="2587532"/>
            <a:ext cx="3890121" cy="2979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6184896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两会七大看点五</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选举和决定</a:t>
            </a:r>
          </a:p>
        </p:txBody>
      </p:sp>
      <p:sp>
        <p:nvSpPr>
          <p:cNvPr id="29" name="矩形 28"/>
          <p:cNvSpPr/>
          <p:nvPr/>
        </p:nvSpPr>
        <p:spPr>
          <a:xfrm>
            <a:off x="5196526" y="2483657"/>
            <a:ext cx="5695591" cy="3208571"/>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今年两会上，换届无疑举世瞩目。</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去年十九大选举产生了新一届中央领导集体，本次两会将选举和决定新一届国家机构、全国政协领导人员。他们将接过历史“接力棒”，引领全国各族人民开启中国特色社会主义事业新征程。</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endPar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全国人大会议期间，还将举行宪法宣誓。庄重的仪式、庄严的誓词，彰显宪法权威，更激励宣誓者忠于宪法、遵守宪法、维护宪法，加强宪法实施。</a:t>
            </a:r>
          </a:p>
        </p:txBody>
      </p:sp>
      <p:pic>
        <p:nvPicPr>
          <p:cNvPr id="4" name="图片 3"/>
          <p:cNvPicPr>
            <a:picLocks noChangeAspect="1"/>
          </p:cNvPicPr>
          <p:nvPr/>
        </p:nvPicPr>
        <p:blipFill>
          <a:blip r:embed="rId3"/>
          <a:stretch>
            <a:fillRect/>
          </a:stretch>
        </p:blipFill>
        <p:spPr>
          <a:xfrm>
            <a:off x="1303244" y="2629075"/>
            <a:ext cx="3771043" cy="28951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9569867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两会七大看点六</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229418" y="1695532"/>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机构改革</a:t>
            </a:r>
          </a:p>
        </p:txBody>
      </p:sp>
      <p:sp>
        <p:nvSpPr>
          <p:cNvPr id="29" name="矩形 28"/>
          <p:cNvSpPr/>
          <p:nvPr/>
        </p:nvSpPr>
        <p:spPr>
          <a:xfrm>
            <a:off x="1203512" y="2311472"/>
            <a:ext cx="5661212" cy="3901068"/>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改革开放以来，我们积极推进党和国家机构改革，各方面机构职能不断优化、逐步规范。本次两会，机构改革再次受到关注。</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十九届三中全会公报指出，下决心解决党和国家机构职能体系中存在的障碍和弊端，加快推进国家治理体系和治理能力现代化，更好发挥我国社会主义制度优越性。</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中国人民大学公共管理学院教授刘鹏认为，此次机构改革称为“党和国家机构改革”，而非以往的“国务院机构改革”，意味着改革涉及的面更广、更深，不仅仅停留在简单的部门撤并和名称变化上，而是统筹党政军群机构改革，加强党对各领域各方面工作领导，确保党的领导全覆盖，确保党的领导更加坚强有力。</a:t>
            </a:r>
          </a:p>
        </p:txBody>
      </p:sp>
      <p:pic>
        <p:nvPicPr>
          <p:cNvPr id="4" name="图片 3"/>
          <p:cNvPicPr>
            <a:picLocks noChangeAspect="1"/>
          </p:cNvPicPr>
          <p:nvPr/>
        </p:nvPicPr>
        <p:blipFill>
          <a:blip r:embed="rId3"/>
          <a:stretch>
            <a:fillRect/>
          </a:stretch>
        </p:blipFill>
        <p:spPr>
          <a:xfrm>
            <a:off x="7040598" y="2721820"/>
            <a:ext cx="3770075" cy="2953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7394360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5830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两会七大看点七</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监察立法</a:t>
            </a:r>
          </a:p>
        </p:txBody>
      </p:sp>
      <p:sp>
        <p:nvSpPr>
          <p:cNvPr id="29" name="矩形 28"/>
          <p:cNvSpPr/>
          <p:nvPr/>
        </p:nvSpPr>
        <p:spPr>
          <a:xfrm>
            <a:off x="5196526" y="2483657"/>
            <a:ext cx="5695591" cy="3554819"/>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十三届全国人大一次会议还将审议</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中华人民共和国监察法</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草案</a:t>
            </a:r>
            <a:r>
              <a:rPr kumimoji="0" lang="en-US" altLang="zh-CN"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。夺取反腐败斗争压倒性胜利，治本之策在于加强对权力的监督。构建党统一指挥、全面覆盖、权威高效的监督体系，将进一步加强对权力运行的制约和监督，实现对所有行使公权力的公职人员监察全覆盖。</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5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解读：中国政法大学副校长马怀德表示，建立集中统一权威高效的国家监察制度，整合反腐败资源和力量，可以实现党的监督和国家监督有机协调。构建这一具有中国特色的国家监察体系，顺应全面依法治国要求，有利于实现国家治理体系和治理能力现代化。</a:t>
            </a:r>
          </a:p>
        </p:txBody>
      </p:sp>
      <p:pic>
        <p:nvPicPr>
          <p:cNvPr id="4" name="图片 3"/>
          <p:cNvPicPr>
            <a:picLocks noChangeAspect="1"/>
          </p:cNvPicPr>
          <p:nvPr/>
        </p:nvPicPr>
        <p:blipFill>
          <a:blip r:embed="rId3"/>
          <a:stretch>
            <a:fillRect/>
          </a:stretch>
        </p:blipFill>
        <p:spPr>
          <a:xfrm>
            <a:off x="1381686" y="2624955"/>
            <a:ext cx="3538815" cy="3133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8181023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36573" y="2794611"/>
            <a:ext cx="66992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政府工作报告</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3"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a:t>
              </a:r>
            </a:p>
          </p:txBody>
        </p:sp>
      </p:grpSp>
      <p:grpSp>
        <p:nvGrpSpPr>
          <p:cNvPr id="11" name="组合 10">
            <a:extLst>
              <a:ext uri="{FF2B5EF4-FFF2-40B4-BE49-F238E27FC236}">
                <a16:creationId xmlns:a16="http://schemas.microsoft.com/office/drawing/2014/main" id="{10BD08F0-5281-4132-B2BC-43FA33FF31BD}"/>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C63D8DA3-8A6A-4D01-99B6-546301848A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ED471B70-5132-4EB7-9099-009F5D6D6A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2305406657"/>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925900" y="2794611"/>
            <a:ext cx="6340197"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过去五年工作回顾</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6" y="1840081"/>
              <a:ext cx="341632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第三部分第一节</a:t>
              </a:r>
            </a:p>
          </p:txBody>
        </p:sp>
      </p:grpSp>
      <p:grpSp>
        <p:nvGrpSpPr>
          <p:cNvPr id="11" name="组合 10">
            <a:extLst>
              <a:ext uri="{FF2B5EF4-FFF2-40B4-BE49-F238E27FC236}">
                <a16:creationId xmlns:a16="http://schemas.microsoft.com/office/drawing/2014/main" id="{430F9E02-F645-47CA-BAD6-8F47704EB6C4}"/>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183FEA61-09F0-47F2-B0B5-2DB557C864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BFBC20D2-AF93-45CE-9EE4-D5BF6DC577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1409215068"/>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grpSp>
        <p:nvGrpSpPr>
          <p:cNvPr id="9" name="组合 8"/>
          <p:cNvGrpSpPr/>
          <p:nvPr/>
        </p:nvGrpSpPr>
        <p:grpSpPr>
          <a:xfrm>
            <a:off x="842735" y="2506704"/>
            <a:ext cx="5015912" cy="576000"/>
            <a:chOff x="1459160" y="3429000"/>
            <a:chExt cx="5015912" cy="576000"/>
          </a:xfrm>
        </p:grpSpPr>
        <p:sp>
          <p:nvSpPr>
            <p:cNvPr id="10"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2" name="矩形 11"/>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国内生产总值从</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54</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万亿元增加到</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82.7</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a:t>
              </a:r>
            </a:p>
          </p:txBody>
        </p:sp>
      </p:grpSp>
      <p:sp>
        <p:nvSpPr>
          <p:cNvPr id="45"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五年工作成就</a:t>
            </a:r>
          </a:p>
        </p:txBody>
      </p:sp>
      <p:grpSp>
        <p:nvGrpSpPr>
          <p:cNvPr id="46" name="组合 45"/>
          <p:cNvGrpSpPr/>
          <p:nvPr/>
        </p:nvGrpSpPr>
        <p:grpSpPr>
          <a:xfrm>
            <a:off x="6261900" y="2506704"/>
            <a:ext cx="5015912" cy="576000"/>
            <a:chOff x="1459160" y="3429000"/>
            <a:chExt cx="5015912" cy="576000"/>
          </a:xfrm>
        </p:grpSpPr>
        <p:sp>
          <p:nvSpPr>
            <p:cNvPr id="4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9" name="矩形 48"/>
            <p:cNvSpPr/>
            <p:nvPr/>
          </p:nvSpPr>
          <p:spPr>
            <a:xfrm>
              <a:off x="2104779" y="356415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重点城市重污染天数减少一半</a:t>
              </a:r>
            </a:p>
          </p:txBody>
        </p:sp>
      </p:grpSp>
      <p:grpSp>
        <p:nvGrpSpPr>
          <p:cNvPr id="50" name="组合 49"/>
          <p:cNvGrpSpPr/>
          <p:nvPr/>
        </p:nvGrpSpPr>
        <p:grpSpPr>
          <a:xfrm>
            <a:off x="842735" y="3300080"/>
            <a:ext cx="5015912" cy="576000"/>
            <a:chOff x="1459160" y="3429000"/>
            <a:chExt cx="5015912" cy="576000"/>
          </a:xfrm>
        </p:grpSpPr>
        <p:sp>
          <p:nvSpPr>
            <p:cNvPr id="5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53" name="矩形 52"/>
            <p:cNvSpPr/>
            <p:nvPr/>
          </p:nvSpPr>
          <p:spPr>
            <a:xfrm>
              <a:off x="2104776" y="3552069"/>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6600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万人以上</a:t>
              </a:r>
            </a:p>
          </p:txBody>
        </p:sp>
      </p:grpSp>
      <p:grpSp>
        <p:nvGrpSpPr>
          <p:cNvPr id="54" name="组合 53"/>
          <p:cNvGrpSpPr/>
          <p:nvPr/>
        </p:nvGrpSpPr>
        <p:grpSpPr>
          <a:xfrm>
            <a:off x="6261900" y="3300080"/>
            <a:ext cx="5015912" cy="576000"/>
            <a:chOff x="1459160" y="3429000"/>
            <a:chExt cx="5015912" cy="576000"/>
          </a:xfrm>
        </p:grpSpPr>
        <p:sp>
          <p:nvSpPr>
            <p:cNvPr id="5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57" name="矩形 56"/>
            <p:cNvSpPr/>
            <p:nvPr/>
          </p:nvSpPr>
          <p:spPr>
            <a:xfrm>
              <a:off x="2104779" y="356088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基本完成裁减军队员额</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万任务</a:t>
              </a:r>
            </a:p>
          </p:txBody>
        </p:sp>
      </p:grpSp>
      <p:grpSp>
        <p:nvGrpSpPr>
          <p:cNvPr id="58" name="组合 57"/>
          <p:cNvGrpSpPr/>
          <p:nvPr/>
        </p:nvGrpSpPr>
        <p:grpSpPr>
          <a:xfrm>
            <a:off x="842735" y="4080009"/>
            <a:ext cx="5015912" cy="576000"/>
            <a:chOff x="1459160" y="3429000"/>
            <a:chExt cx="5015912" cy="576000"/>
          </a:xfrm>
        </p:grpSpPr>
        <p:sp>
          <p:nvSpPr>
            <p:cNvPr id="5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61" name="矩形 60"/>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基本医疗保险覆盖</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亿人</a:t>
              </a:r>
            </a:p>
          </p:txBody>
        </p:sp>
      </p:grpSp>
      <p:grpSp>
        <p:nvGrpSpPr>
          <p:cNvPr id="62" name="组合 61"/>
          <p:cNvGrpSpPr/>
          <p:nvPr/>
        </p:nvGrpSpPr>
        <p:grpSpPr>
          <a:xfrm>
            <a:off x="6261900" y="4080009"/>
            <a:ext cx="5015912" cy="620874"/>
            <a:chOff x="1459160" y="3429000"/>
            <a:chExt cx="5015912" cy="620874"/>
          </a:xfrm>
        </p:grpSpPr>
        <p:sp>
          <p:nvSpPr>
            <p:cNvPr id="6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65" name="矩形 64"/>
            <p:cNvSpPr/>
            <p:nvPr/>
          </p:nvSpPr>
          <p:spPr>
            <a:xfrm>
              <a:off x="2104779" y="346509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广泛开展对外友好交往，为营造良好外部环境作出积极贡献</a:t>
              </a:r>
            </a:p>
          </p:txBody>
        </p:sp>
      </p:grpSp>
      <p:grpSp>
        <p:nvGrpSpPr>
          <p:cNvPr id="66" name="组合 65"/>
          <p:cNvGrpSpPr/>
          <p:nvPr/>
        </p:nvGrpSpPr>
        <p:grpSpPr>
          <a:xfrm>
            <a:off x="842735" y="4954068"/>
            <a:ext cx="5015912" cy="576000"/>
            <a:chOff x="1459160" y="3429000"/>
            <a:chExt cx="5015912" cy="576000"/>
          </a:xfrm>
        </p:grpSpPr>
        <p:sp>
          <p:nvSpPr>
            <p:cNvPr id="6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69" name="矩形 68"/>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贫困人口减少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6800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多万</a:t>
              </a:r>
            </a:p>
          </p:txBody>
        </p:sp>
      </p:grpSp>
      <p:grpSp>
        <p:nvGrpSpPr>
          <p:cNvPr id="70" name="组合 69"/>
          <p:cNvGrpSpPr/>
          <p:nvPr/>
        </p:nvGrpSpPr>
        <p:grpSpPr>
          <a:xfrm>
            <a:off x="6261900" y="4954068"/>
            <a:ext cx="5015912" cy="623831"/>
            <a:chOff x="1459160" y="3429000"/>
            <a:chExt cx="5015912" cy="623831"/>
          </a:xfrm>
        </p:grpSpPr>
        <p:sp>
          <p:nvSpPr>
            <p:cNvPr id="7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73" name="矩形 72"/>
            <p:cNvSpPr/>
            <p:nvPr/>
          </p:nvSpPr>
          <p:spPr>
            <a:xfrm>
              <a:off x="2104779" y="3468056"/>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高铁网络、电子商务、移动支付、共享经济等引领世界潮流</a:t>
              </a:r>
            </a:p>
          </p:txBody>
        </p:sp>
      </p:grpSp>
      <p:grpSp>
        <p:nvGrpSpPr>
          <p:cNvPr id="37" name="组合 36"/>
          <p:cNvGrpSpPr/>
          <p:nvPr/>
        </p:nvGrpSpPr>
        <p:grpSpPr>
          <a:xfrm>
            <a:off x="842735" y="5729065"/>
            <a:ext cx="10435077" cy="584775"/>
            <a:chOff x="1459160" y="3420225"/>
            <a:chExt cx="10435077" cy="584775"/>
          </a:xfrm>
        </p:grpSpPr>
        <p:sp>
          <p:nvSpPr>
            <p:cNvPr id="38" name="矩形: 圆角 26"/>
            <p:cNvSpPr>
              <a:spLocks noChangeAspect="1"/>
            </p:cNvSpPr>
            <p:nvPr/>
          </p:nvSpPr>
          <p:spPr>
            <a:xfrm>
              <a:off x="2104779" y="3429000"/>
              <a:ext cx="9789458"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0" name="矩形 39"/>
            <p:cNvSpPr/>
            <p:nvPr/>
          </p:nvSpPr>
          <p:spPr>
            <a:xfrm>
              <a:off x="2143302" y="3420225"/>
              <a:ext cx="964410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还要保持清醒：部分地区经济下行压力较大。在住房、教育、医疗等方面群众还有不少不满意的地方。形式主义、官僚主义不同程度存在。</a:t>
              </a:r>
            </a:p>
          </p:txBody>
        </p:sp>
      </p:grpSp>
    </p:spTree>
    <p:extLst>
      <p:ext uri="{BB962C8B-B14F-4D97-AF65-F5344CB8AC3E}">
        <p14:creationId xmlns:p14="http://schemas.microsoft.com/office/powerpoint/2010/main" val="340486784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barn(inVertical)">
                                      <p:cBhvr>
                                        <p:cTn id="12" dur="500"/>
                                        <p:tgtEl>
                                          <p:spTgt spid="45"/>
                                        </p:tgtEl>
                                      </p:cBhvr>
                                    </p:animEffect>
                                  </p:childTnLst>
                                </p:cTn>
                              </p:par>
                            </p:childTnLst>
                          </p:cTn>
                        </p:par>
                        <p:par>
                          <p:cTn id="13" fill="hold">
                            <p:stCondLst>
                              <p:cond delay="1000"/>
                            </p:stCondLst>
                            <p:childTnLst>
                              <p:par>
                                <p:cTn id="14" presetID="2" presetClass="entr" presetSubtype="8" decel="45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1000" fill="hold"/>
                                        <p:tgtEl>
                                          <p:spTgt spid="9"/>
                                        </p:tgtEl>
                                        <p:attrNameLst>
                                          <p:attrName>ppt_x</p:attrName>
                                        </p:attrNameLst>
                                      </p:cBhvr>
                                      <p:tavLst>
                                        <p:tav tm="0">
                                          <p:val>
                                            <p:strVal val="0-#ppt_w/2"/>
                                          </p:val>
                                        </p:tav>
                                        <p:tav tm="100000">
                                          <p:val>
                                            <p:strVal val="#ppt_x"/>
                                          </p:val>
                                        </p:tav>
                                      </p:tavLst>
                                    </p:anim>
                                    <p:anim calcmode="lin" valueType="num">
                                      <p:cBhvr additive="base">
                                        <p:cTn id="17" dur="10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2" decel="45000" fill="hold" nodeType="withEffect">
                                  <p:stCondLst>
                                    <p:cond delay="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1000" fill="hold"/>
                                        <p:tgtEl>
                                          <p:spTgt spid="46"/>
                                        </p:tgtEl>
                                        <p:attrNameLst>
                                          <p:attrName>ppt_x</p:attrName>
                                        </p:attrNameLst>
                                      </p:cBhvr>
                                      <p:tavLst>
                                        <p:tav tm="0">
                                          <p:val>
                                            <p:strVal val="1+#ppt_w/2"/>
                                          </p:val>
                                        </p:tav>
                                        <p:tav tm="100000">
                                          <p:val>
                                            <p:strVal val="#ppt_x"/>
                                          </p:val>
                                        </p:tav>
                                      </p:tavLst>
                                    </p:anim>
                                    <p:anim calcmode="lin" valueType="num">
                                      <p:cBhvr additive="base">
                                        <p:cTn id="21" dur="100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1000" fill="hold"/>
                                        <p:tgtEl>
                                          <p:spTgt spid="50"/>
                                        </p:tgtEl>
                                        <p:attrNameLst>
                                          <p:attrName>ppt_x</p:attrName>
                                        </p:attrNameLst>
                                      </p:cBhvr>
                                      <p:tavLst>
                                        <p:tav tm="0">
                                          <p:val>
                                            <p:strVal val="0-#ppt_w/2"/>
                                          </p:val>
                                        </p:tav>
                                        <p:tav tm="100000">
                                          <p:val>
                                            <p:strVal val="#ppt_x"/>
                                          </p:val>
                                        </p:tav>
                                      </p:tavLst>
                                    </p:anim>
                                    <p:anim calcmode="lin" valueType="num">
                                      <p:cBhvr additive="base">
                                        <p:cTn id="25" dur="1000" fill="hold"/>
                                        <p:tgtEl>
                                          <p:spTgt spid="50"/>
                                        </p:tgtEl>
                                        <p:attrNameLst>
                                          <p:attrName>ppt_y</p:attrName>
                                        </p:attrNameLst>
                                      </p:cBhvr>
                                      <p:tavLst>
                                        <p:tav tm="0">
                                          <p:val>
                                            <p:strVal val="#ppt_y"/>
                                          </p:val>
                                        </p:tav>
                                        <p:tav tm="100000">
                                          <p:val>
                                            <p:strVal val="#ppt_y"/>
                                          </p:val>
                                        </p:tav>
                                      </p:tavLst>
                                    </p:anim>
                                  </p:childTnLst>
                                </p:cTn>
                              </p:par>
                              <p:par>
                                <p:cTn id="26" presetID="2" presetClass="entr" presetSubtype="2" decel="4500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1000" fill="hold"/>
                                        <p:tgtEl>
                                          <p:spTgt spid="54"/>
                                        </p:tgtEl>
                                        <p:attrNameLst>
                                          <p:attrName>ppt_x</p:attrName>
                                        </p:attrNameLst>
                                      </p:cBhvr>
                                      <p:tavLst>
                                        <p:tav tm="0">
                                          <p:val>
                                            <p:strVal val="1+#ppt_w/2"/>
                                          </p:val>
                                        </p:tav>
                                        <p:tav tm="100000">
                                          <p:val>
                                            <p:strVal val="#ppt_x"/>
                                          </p:val>
                                        </p:tav>
                                      </p:tavLst>
                                    </p:anim>
                                    <p:anim calcmode="lin" valueType="num">
                                      <p:cBhvr additive="base">
                                        <p:cTn id="29" dur="1000" fill="hold"/>
                                        <p:tgtEl>
                                          <p:spTgt spid="54"/>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1000" fill="hold"/>
                                        <p:tgtEl>
                                          <p:spTgt spid="58"/>
                                        </p:tgtEl>
                                        <p:attrNameLst>
                                          <p:attrName>ppt_x</p:attrName>
                                        </p:attrNameLst>
                                      </p:cBhvr>
                                      <p:tavLst>
                                        <p:tav tm="0">
                                          <p:val>
                                            <p:strVal val="0-#ppt_w/2"/>
                                          </p:val>
                                        </p:tav>
                                        <p:tav tm="100000">
                                          <p:val>
                                            <p:strVal val="#ppt_x"/>
                                          </p:val>
                                        </p:tav>
                                      </p:tavLst>
                                    </p:anim>
                                    <p:anim calcmode="lin" valueType="num">
                                      <p:cBhvr additive="base">
                                        <p:cTn id="33" dur="10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1000" fill="hold"/>
                                        <p:tgtEl>
                                          <p:spTgt spid="62"/>
                                        </p:tgtEl>
                                        <p:attrNameLst>
                                          <p:attrName>ppt_x</p:attrName>
                                        </p:attrNameLst>
                                      </p:cBhvr>
                                      <p:tavLst>
                                        <p:tav tm="0">
                                          <p:val>
                                            <p:strVal val="1+#ppt_w/2"/>
                                          </p:val>
                                        </p:tav>
                                        <p:tav tm="100000">
                                          <p:val>
                                            <p:strVal val="#ppt_x"/>
                                          </p:val>
                                        </p:tav>
                                      </p:tavLst>
                                    </p:anim>
                                    <p:anim calcmode="lin" valueType="num">
                                      <p:cBhvr additive="base">
                                        <p:cTn id="37" dur="1000" fill="hold"/>
                                        <p:tgtEl>
                                          <p:spTgt spid="62"/>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1000" fill="hold"/>
                                        <p:tgtEl>
                                          <p:spTgt spid="66"/>
                                        </p:tgtEl>
                                        <p:attrNameLst>
                                          <p:attrName>ppt_x</p:attrName>
                                        </p:attrNameLst>
                                      </p:cBhvr>
                                      <p:tavLst>
                                        <p:tav tm="0">
                                          <p:val>
                                            <p:strVal val="0-#ppt_w/2"/>
                                          </p:val>
                                        </p:tav>
                                        <p:tav tm="100000">
                                          <p:val>
                                            <p:strVal val="#ppt_x"/>
                                          </p:val>
                                        </p:tav>
                                      </p:tavLst>
                                    </p:anim>
                                    <p:anim calcmode="lin" valueType="num">
                                      <p:cBhvr additive="base">
                                        <p:cTn id="41" dur="1000" fill="hold"/>
                                        <p:tgtEl>
                                          <p:spTgt spid="66"/>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1000" fill="hold"/>
                                        <p:tgtEl>
                                          <p:spTgt spid="70"/>
                                        </p:tgtEl>
                                        <p:attrNameLst>
                                          <p:attrName>ppt_x</p:attrName>
                                        </p:attrNameLst>
                                      </p:cBhvr>
                                      <p:tavLst>
                                        <p:tav tm="0">
                                          <p:val>
                                            <p:strVal val="1+#ppt_w/2"/>
                                          </p:val>
                                        </p:tav>
                                        <p:tav tm="100000">
                                          <p:val>
                                            <p:strVal val="#ppt_x"/>
                                          </p:val>
                                        </p:tav>
                                      </p:tavLst>
                                    </p:anim>
                                    <p:anim calcmode="lin" valueType="num">
                                      <p:cBhvr additive="base">
                                        <p:cTn id="45" dur="1000" fill="hold"/>
                                        <p:tgtEl>
                                          <p:spTgt spid="70"/>
                                        </p:tgtEl>
                                        <p:attrNameLst>
                                          <p:attrName>ppt_y</p:attrName>
                                        </p:attrNameLst>
                                      </p:cBhvr>
                                      <p:tavLst>
                                        <p:tav tm="0">
                                          <p:val>
                                            <p:strVal val="#ppt_y"/>
                                          </p:val>
                                        </p:tav>
                                        <p:tav tm="100000">
                                          <p:val>
                                            <p:strVal val="#ppt_y"/>
                                          </p:val>
                                        </p:tav>
                                      </p:tavLst>
                                    </p:anim>
                                  </p:childTnLst>
                                </p:cTn>
                              </p:par>
                              <p:par>
                                <p:cTn id="46" presetID="2" presetClass="entr" presetSubtype="8" decel="4500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0-#ppt_w/2"/>
                                          </p:val>
                                        </p:tav>
                                        <p:tav tm="100000">
                                          <p:val>
                                            <p:strVal val="#ppt_x"/>
                                          </p:val>
                                        </p:tav>
                                      </p:tavLst>
                                    </p:anim>
                                    <p:anim calcmode="lin" valueType="num">
                                      <p:cBhvr additive="base">
                                        <p:cTn id="49"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721684" y="2056441"/>
            <a:ext cx="8447314" cy="3268844"/>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全国政协十三届一次会议于</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日下午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时在北京人民大会堂开幕。全国政协委员听取和审议政协全国委员会常务委员会工作报告和政协全国委员会常务委员会关于十二届政协提案工作情况的报告。</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中国人民政治协商会议第十三届全国委员会第一次会议应出席委员</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2158</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人，实到</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2149</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人，符合规定人数。中共中央总书记、国家主席、中央军委主席习近平等党和国家领导同志，中共中央、全国人大常委会、国务院有关部门负责同志，以及外国驻华使节、新闻官和海外侨胞等</a:t>
            </a:r>
          </a:p>
        </p:txBody>
      </p:sp>
      <p:grpSp>
        <p:nvGrpSpPr>
          <p:cNvPr id="17" name="组合 16"/>
          <p:cNvGrpSpPr/>
          <p:nvPr/>
        </p:nvGrpSpPr>
        <p:grpSpPr>
          <a:xfrm>
            <a:off x="2614108" y="879683"/>
            <a:ext cx="9577892" cy="860007"/>
            <a:chOff x="2496457" y="1172911"/>
            <a:chExt cx="13759543" cy="1146675"/>
          </a:xfrm>
          <a:solidFill>
            <a:srgbClr val="DA251D"/>
          </a:solidFill>
          <a:effectLst>
            <a:outerShdw blurRad="63500" sx="102000" sy="102000" algn="ctr" rotWithShape="0">
              <a:prstClr val="black">
                <a:alpha val="40000"/>
              </a:prstClr>
            </a:outerShdw>
          </a:effectLst>
        </p:grpSpPr>
        <p:sp>
          <p:nvSpPr>
            <p:cNvPr id="18" name="矩形 17"/>
            <p:cNvSpPr/>
            <p:nvPr/>
          </p:nvSpPr>
          <p:spPr>
            <a:xfrm>
              <a:off x="2496457" y="1172911"/>
              <a:ext cx="13759543" cy="1146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p:cNvSpPr/>
            <p:nvPr/>
          </p:nvSpPr>
          <p:spPr>
            <a:xfrm>
              <a:off x="5519114" y="1172911"/>
              <a:ext cx="2897497" cy="954107"/>
            </a:xfrm>
            <a:prstGeom prst="rect">
              <a:avLst/>
            </a:prstGeom>
            <a:gr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50" b="1" i="0" u="none" strike="noStrike" kern="1200" cap="none" spc="0" normalizeH="0" baseline="0" noProof="0" dirty="0">
                  <a:ln>
                    <a:noFill/>
                  </a:ln>
                  <a:solidFill>
                    <a:srgbClr val="F9F9F3"/>
                  </a:solidFill>
                  <a:effectLst/>
                  <a:uLnTx/>
                  <a:uFillTx/>
                  <a:latin typeface="方正特雅宋简" panose="02000000000000000000" pitchFamily="2" charset="-122"/>
                  <a:ea typeface="方正特雅宋简" panose="02000000000000000000" pitchFamily="2" charset="-122"/>
                  <a:cs typeface="方正苏新诗柳楷简体-yolan" panose="02000000000000000000" pitchFamily="2" charset="-122"/>
                </a:rPr>
                <a:t>前言</a:t>
              </a:r>
            </a:p>
          </p:txBody>
        </p:sp>
      </p:grpSp>
      <p:grpSp>
        <p:nvGrpSpPr>
          <p:cNvPr id="9" name="组合 8"/>
          <p:cNvGrpSpPr/>
          <p:nvPr/>
        </p:nvGrpSpPr>
        <p:grpSpPr>
          <a:xfrm>
            <a:off x="2886723" y="495310"/>
            <a:ext cx="2040450" cy="1037405"/>
            <a:chOff x="3133710" y="1043732"/>
            <a:chExt cx="2832304" cy="144000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63401" y="1043732"/>
              <a:ext cx="1402613" cy="14400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pic>
        <p:nvPicPr>
          <p:cNvPr id="3" name="图片 2">
            <a:extLst>
              <a:ext uri="{FF2B5EF4-FFF2-40B4-BE49-F238E27FC236}">
                <a16:creationId xmlns:a16="http://schemas.microsoft.com/office/drawing/2014/main" id="{F71148A0-66DE-4F88-B728-5A674CCD2F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5072" y="0"/>
            <a:ext cx="5462087" cy="2307025"/>
          </a:xfrm>
          <a:prstGeom prst="rect">
            <a:avLst/>
          </a:prstGeom>
        </p:spPr>
      </p:pic>
      <p:pic>
        <p:nvPicPr>
          <p:cNvPr id="16" name="图片 15">
            <a:extLst>
              <a:ext uri="{FF2B5EF4-FFF2-40B4-BE49-F238E27FC236}">
                <a16:creationId xmlns:a16="http://schemas.microsoft.com/office/drawing/2014/main" id="{8AF7C93D-3D72-472E-A623-96CF61D26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222" y="2984697"/>
            <a:ext cx="3106945" cy="3106945"/>
          </a:xfrm>
          <a:prstGeom prst="rect">
            <a:avLst/>
          </a:prstGeom>
        </p:spPr>
      </p:pic>
      <p:pic>
        <p:nvPicPr>
          <p:cNvPr id="5" name="图片 4">
            <a:extLst>
              <a:ext uri="{FF2B5EF4-FFF2-40B4-BE49-F238E27FC236}">
                <a16:creationId xmlns:a16="http://schemas.microsoft.com/office/drawing/2014/main" id="{ADB03B2F-5F53-40EC-BC23-950C26719B12}"/>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0" y="4267200"/>
            <a:ext cx="8057280" cy="2590800"/>
          </a:xfrm>
          <a:prstGeom prst="rect">
            <a:avLst/>
          </a:prstGeom>
        </p:spPr>
      </p:pic>
    </p:spTree>
    <p:extLst>
      <p:ext uri="{BB962C8B-B14F-4D97-AF65-F5344CB8AC3E}">
        <p14:creationId xmlns:p14="http://schemas.microsoft.com/office/powerpoint/2010/main" val="300516722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6" presetClass="entr" presetSubtype="37"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outVertical)">
                                      <p:cBhvr>
                                        <p:cTn id="10" dur="1000"/>
                                        <p:tgtEl>
                                          <p:spTgt spid="17"/>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682497"/>
            <a:ext cx="10181230" cy="4530044"/>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65126" y="1438197"/>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经济实力跃上新报台阶</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3848" y="2111958"/>
            <a:ext cx="2343399" cy="236846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6319" y="2087027"/>
            <a:ext cx="2421455" cy="2447353"/>
          </a:xfrm>
          <a:prstGeom prst="rect">
            <a:avLst/>
          </a:prstGeom>
        </p:spPr>
      </p:pic>
      <p:sp>
        <p:nvSpPr>
          <p:cNvPr id="11" name="矩形 10"/>
          <p:cNvSpPr/>
          <p:nvPr/>
        </p:nvSpPr>
        <p:spPr>
          <a:xfrm>
            <a:off x="6939111" y="4476324"/>
            <a:ext cx="3554718"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占世界经济比重从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11.4%</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提高到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15%</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左右，对世界</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经济增长贡献率超过</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30%</a:t>
            </a:r>
            <a:endPar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12" name="矩形 11"/>
          <p:cNvSpPr/>
          <p:nvPr/>
        </p:nvSpPr>
        <p:spPr>
          <a:xfrm>
            <a:off x="2220495" y="4454882"/>
            <a:ext cx="3643276"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国内生产叫值从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57</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增加到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82.7</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年均增长</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7.1%</a:t>
            </a:r>
            <a:endPar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endParaRPr>
          </a:p>
        </p:txBody>
      </p:sp>
    </p:spTree>
    <p:extLst>
      <p:ext uri="{BB962C8B-B14F-4D97-AF65-F5344CB8AC3E}">
        <p14:creationId xmlns:p14="http://schemas.microsoft.com/office/powerpoint/2010/main" val="33337599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par>
                                <p:cTn id="25" presetID="3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style.rotation</p:attrName>
                                        </p:attrNameLst>
                                      </p:cBhvr>
                                      <p:tavLst>
                                        <p:tav tm="0">
                                          <p:val>
                                            <p:fltVal val="90"/>
                                          </p:val>
                                        </p:tav>
                                        <p:tav tm="100000">
                                          <p:val>
                                            <p:fltVal val="0"/>
                                          </p:val>
                                        </p:tav>
                                      </p:tavLst>
                                    </p:anim>
                                    <p:animEffect transition="in" filter="fade">
                                      <p:cBhvr>
                                        <p:cTn id="30" dur="1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经济实力跃上新报台阶</a:t>
            </a:r>
          </a:p>
        </p:txBody>
      </p:sp>
      <p:pic>
        <p:nvPicPr>
          <p:cNvPr id="3" name="图片 2"/>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412984" y="2509346"/>
            <a:ext cx="2405759" cy="2301161"/>
          </a:xfrm>
          <a:prstGeom prst="rect">
            <a:avLst/>
          </a:prstGeom>
        </p:spPr>
      </p:pic>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998899" y="2558112"/>
            <a:ext cx="2543356" cy="2203628"/>
          </a:xfrm>
          <a:prstGeom prst="rect">
            <a:avLst/>
          </a:prstGeom>
        </p:spPr>
      </p:pic>
      <p:sp>
        <p:nvSpPr>
          <p:cNvPr id="10" name="矩形 9"/>
          <p:cNvSpPr/>
          <p:nvPr/>
        </p:nvSpPr>
        <p:spPr>
          <a:xfrm>
            <a:off x="6984384" y="4920881"/>
            <a:ext cx="3554718" cy="1015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居民消费价格年均上涨</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1.9%</a:t>
            </a:r>
            <a:endPar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11" name="矩形 10"/>
          <p:cNvSpPr/>
          <p:nvPr/>
        </p:nvSpPr>
        <p:spPr>
          <a:xfrm>
            <a:off x="2265768" y="4899439"/>
            <a:ext cx="3643276" cy="1015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财政收入从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11.7</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endParaRPr kumimoji="0" lang="en-US" altLang="zh-CN"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增加到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17.3</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万亿</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元</a:t>
            </a:r>
          </a:p>
        </p:txBody>
      </p:sp>
    </p:spTree>
    <p:extLst>
      <p:ext uri="{BB962C8B-B14F-4D97-AF65-F5344CB8AC3E}">
        <p14:creationId xmlns:p14="http://schemas.microsoft.com/office/powerpoint/2010/main" val="1559248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randombar(horizontal)">
                                      <p:cBhvr>
                                        <p:cTn id="33" dur="500"/>
                                        <p:tgtEl>
                                          <p:spTgt spid="1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randombar(horizontal)">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经济实力跃上新报台阶</a:t>
            </a:r>
          </a:p>
        </p:txBody>
      </p:sp>
      <p:sp>
        <p:nvSpPr>
          <p:cNvPr id="11" name="矩形 10"/>
          <p:cNvSpPr/>
          <p:nvPr/>
        </p:nvSpPr>
        <p:spPr>
          <a:xfrm>
            <a:off x="2113504" y="5088995"/>
            <a:ext cx="3643276" cy="50828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6600</a:t>
            </a:r>
            <a:r>
              <a:rPr kumimoji="0" lang="zh-CN" altLang="en-US"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万人</a:t>
            </a:r>
            <a:r>
              <a:rPr kumimoji="0" lang="zh-CN" altLang="en-US" sz="20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以上</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0697" y="2567590"/>
            <a:ext cx="2674911" cy="2569449"/>
          </a:xfrm>
          <a:prstGeom prst="rect">
            <a:avLst/>
          </a:prstGeom>
        </p:spPr>
      </p:pic>
      <p:pic>
        <p:nvPicPr>
          <p:cNvPr id="12" name="图片 11"/>
          <p:cNvPicPr>
            <a:picLocks noChangeAspect="1"/>
          </p:cNvPicPr>
          <p:nvPr/>
        </p:nvPicPr>
        <p:blipFill>
          <a:blip r:embed="rId4"/>
          <a:stretch>
            <a:fillRect/>
          </a:stretch>
        </p:blipFill>
        <p:spPr>
          <a:xfrm>
            <a:off x="6113973" y="2690491"/>
            <a:ext cx="4074854" cy="27723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4982261"/>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53259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经济结构出现重大变革</a:t>
            </a:r>
          </a:p>
        </p:txBody>
      </p:sp>
      <p:cxnSp>
        <p:nvCxnSpPr>
          <p:cNvPr id="8" name="直接箭头连接符 7"/>
          <p:cNvCxnSpPr/>
          <p:nvPr/>
        </p:nvCxnSpPr>
        <p:spPr>
          <a:xfrm>
            <a:off x="2264227" y="2249714"/>
            <a:ext cx="0" cy="3962400"/>
          </a:xfrm>
          <a:prstGeom prst="straightConnector1">
            <a:avLst/>
          </a:prstGeom>
          <a:ln w="25400">
            <a:solidFill>
              <a:srgbClr val="FF0000"/>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422399" y="2567919"/>
            <a:ext cx="1669142"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1</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9"/>
          <p:cNvSpPr/>
          <p:nvPr/>
        </p:nvSpPr>
        <p:spPr>
          <a:xfrm>
            <a:off x="1422399" y="3314796"/>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2</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3" name="矩形 12"/>
          <p:cNvSpPr/>
          <p:nvPr/>
        </p:nvSpPr>
        <p:spPr>
          <a:xfrm>
            <a:off x="1422399" y="4018125"/>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3</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4" name="矩形 13"/>
          <p:cNvSpPr/>
          <p:nvPr/>
        </p:nvSpPr>
        <p:spPr>
          <a:xfrm>
            <a:off x="1422399" y="4750485"/>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4</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15" name="矩形 14"/>
          <p:cNvSpPr/>
          <p:nvPr/>
        </p:nvSpPr>
        <p:spPr>
          <a:xfrm>
            <a:off x="3368219" y="2689447"/>
            <a:ext cx="779417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消费贡献率由</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54.9%</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提高到</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58.8%</a:t>
            </a:r>
            <a:endParaRPr kumimoji="0" lang="zh-CN" altLang="en-US"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16" name="矩形 15"/>
          <p:cNvSpPr/>
          <p:nvPr/>
        </p:nvSpPr>
        <p:spPr>
          <a:xfrm>
            <a:off x="3368220" y="3442404"/>
            <a:ext cx="779417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82" charset="2"/>
                <a:ea typeface="微软雅黑" panose="020B0503020204020204" pitchFamily="82" charset="2"/>
                <a:cs typeface="+mn-cs"/>
              </a:rPr>
              <a:t>变革</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82" charset="2"/>
                <a:ea typeface="微软雅黑" panose="020B0503020204020204" pitchFamily="82" charset="2"/>
                <a:cs typeface="+mn-cs"/>
              </a:rPr>
              <a:t>1</a:t>
            </a:r>
            <a:r>
              <a:rPr kumimoji="0" lang="zh-CN" altLang="en-US" sz="18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服务业比重从</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45.3%</a:t>
            </a:r>
            <a:r>
              <a:rPr kumimoji="0" lang="zh-CN" altLang="en-US" sz="18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上升到</a:t>
            </a:r>
            <a:r>
              <a:rPr kumimoji="0" lang="en-US" altLang="zh-CN" sz="2000" b="1"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51.6%</a:t>
            </a:r>
            <a:r>
              <a:rPr kumimoji="0" lang="zh-CN" altLang="en-US" sz="1800" b="0" i="0" u="none" strike="noStrike" kern="1200" cap="none" spc="0" normalizeH="0" baseline="0" noProof="0" dirty="0">
                <a:ln>
                  <a:noFill/>
                </a:ln>
                <a:solidFill>
                  <a:prstClr val="black"/>
                </a:solidFill>
                <a:effectLst/>
                <a:uLnTx/>
                <a:uFillTx/>
                <a:latin typeface="方正兰亭黑简体" panose="02000000000000000000" pitchFamily="2" charset="-122"/>
                <a:ea typeface="方正兰亭黑简体" panose="02000000000000000000" pitchFamily="2" charset="-122"/>
                <a:cs typeface="+mn-cs"/>
              </a:rPr>
              <a:t>，成为经济增长主动力</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82" charset="2"/>
              <a:ea typeface="微软雅黑" panose="020B0503020204020204" pitchFamily="82" charset="2"/>
              <a:cs typeface="+mn-cs"/>
            </a:endParaRPr>
          </a:p>
        </p:txBody>
      </p:sp>
      <p:sp>
        <p:nvSpPr>
          <p:cNvPr id="17" name="矩形 16"/>
          <p:cNvSpPr/>
          <p:nvPr/>
        </p:nvSpPr>
        <p:spPr>
          <a:xfrm>
            <a:off x="3368219" y="4161983"/>
            <a:ext cx="779417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高技术制造业年均增长</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11.7%</a:t>
            </a:r>
            <a:endParaRPr kumimoji="0" lang="zh-CN" altLang="en-US"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sp>
        <p:nvSpPr>
          <p:cNvPr id="18" name="矩形 17"/>
          <p:cNvSpPr/>
          <p:nvPr/>
        </p:nvSpPr>
        <p:spPr>
          <a:xfrm>
            <a:off x="3368219" y="4870619"/>
            <a:ext cx="7794171"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粮食生产能力达到</a:t>
            </a:r>
            <a:r>
              <a:rPr kumimoji="0" lang="en-US" altLang="zh-CN" sz="20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1.2</a:t>
            </a:r>
            <a:r>
              <a:rPr kumimoji="0" lang="zh-CN" altLang="en-US" sz="20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万亿</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斤</a:t>
            </a:r>
          </a:p>
        </p:txBody>
      </p:sp>
      <p:sp>
        <p:nvSpPr>
          <p:cNvPr id="19" name="矩形 18"/>
          <p:cNvSpPr/>
          <p:nvPr/>
        </p:nvSpPr>
        <p:spPr>
          <a:xfrm>
            <a:off x="1422399" y="5474670"/>
            <a:ext cx="1654628" cy="6096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变革</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5</a:t>
            </a:r>
            <a:endPar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endParaRPr>
          </a:p>
        </p:txBody>
      </p:sp>
      <p:sp>
        <p:nvSpPr>
          <p:cNvPr id="22" name="矩形 21"/>
          <p:cNvSpPr/>
          <p:nvPr/>
        </p:nvSpPr>
        <p:spPr>
          <a:xfrm>
            <a:off x="3368219" y="5594804"/>
            <a:ext cx="779417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城镇化率从</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52.6%</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提高到</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58.5%</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a:t>
            </a:r>
            <a:r>
              <a:rPr kumimoji="0" lang="en-US" altLang="zh-CN" sz="2400" b="1"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rPr>
              <a:t>8000</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多万农业转移人口成为城镇居民</a:t>
            </a:r>
          </a:p>
        </p:txBody>
      </p:sp>
    </p:spTree>
    <p:extLst>
      <p:ext uri="{BB962C8B-B14F-4D97-AF65-F5344CB8AC3E}">
        <p14:creationId xmlns:p14="http://schemas.microsoft.com/office/powerpoint/2010/main" val="1349408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2" presetClass="entr" presetSubtype="1"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1000"/>
                                        <p:tgtEl>
                                          <p:spTgt spid="8"/>
                                        </p:tgtEl>
                                      </p:cBhvr>
                                    </p:animEffect>
                                  </p:childTnLst>
                                </p:cTn>
                              </p:par>
                              <p:par>
                                <p:cTn id="20" presetID="2" presetClass="entr" presetSubtype="8" decel="45000" fill="hold" grpId="0" nodeType="withEffect">
                                  <p:stCondLst>
                                    <p:cond delay="5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0-#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decel="45000" fill="hold" grpId="0" nodeType="withEffect">
                                  <p:stCondLst>
                                    <p:cond delay="65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0" fill="hold"/>
                                        <p:tgtEl>
                                          <p:spTgt spid="10"/>
                                        </p:tgtEl>
                                        <p:attrNameLst>
                                          <p:attrName>ppt_x</p:attrName>
                                        </p:attrNameLst>
                                      </p:cBhvr>
                                      <p:tavLst>
                                        <p:tav tm="0">
                                          <p:val>
                                            <p:strVal val="0-#ppt_w/2"/>
                                          </p:val>
                                        </p:tav>
                                        <p:tav tm="100000">
                                          <p:val>
                                            <p:strVal val="#ppt_x"/>
                                          </p:val>
                                        </p:tav>
                                      </p:tavLst>
                                    </p:anim>
                                    <p:anim calcmode="lin" valueType="num">
                                      <p:cBhvr additive="base">
                                        <p:cTn id="27" dur="10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decel="45000" fill="hold" grpId="0" nodeType="withEffect">
                                  <p:stCondLst>
                                    <p:cond delay="8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1000" fill="hold"/>
                                        <p:tgtEl>
                                          <p:spTgt spid="13"/>
                                        </p:tgtEl>
                                        <p:attrNameLst>
                                          <p:attrName>ppt_x</p:attrName>
                                        </p:attrNameLst>
                                      </p:cBhvr>
                                      <p:tavLst>
                                        <p:tav tm="0">
                                          <p:val>
                                            <p:strVal val="0-#ppt_w/2"/>
                                          </p:val>
                                        </p:tav>
                                        <p:tav tm="100000">
                                          <p:val>
                                            <p:strVal val="#ppt_x"/>
                                          </p:val>
                                        </p:tav>
                                      </p:tavLst>
                                    </p:anim>
                                    <p:anim calcmode="lin" valueType="num">
                                      <p:cBhvr additive="base">
                                        <p:cTn id="31" dur="10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decel="45000" fill="hold" grpId="0" nodeType="withEffect">
                                  <p:stCondLst>
                                    <p:cond delay="9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000" fill="hold"/>
                                        <p:tgtEl>
                                          <p:spTgt spid="14"/>
                                        </p:tgtEl>
                                        <p:attrNameLst>
                                          <p:attrName>ppt_x</p:attrName>
                                        </p:attrNameLst>
                                      </p:cBhvr>
                                      <p:tavLst>
                                        <p:tav tm="0">
                                          <p:val>
                                            <p:strVal val="0-#ppt_w/2"/>
                                          </p:val>
                                        </p:tav>
                                        <p:tav tm="100000">
                                          <p:val>
                                            <p:strVal val="#ppt_x"/>
                                          </p:val>
                                        </p:tav>
                                      </p:tavLst>
                                    </p:anim>
                                    <p:anim calcmode="lin" valueType="num">
                                      <p:cBhvr additive="base">
                                        <p:cTn id="35" dur="1000" fill="hold"/>
                                        <p:tgtEl>
                                          <p:spTgt spid="14"/>
                                        </p:tgtEl>
                                        <p:attrNameLst>
                                          <p:attrName>ppt_y</p:attrName>
                                        </p:attrNameLst>
                                      </p:cBhvr>
                                      <p:tavLst>
                                        <p:tav tm="0">
                                          <p:val>
                                            <p:strVal val="#ppt_y"/>
                                          </p:val>
                                        </p:tav>
                                        <p:tav tm="100000">
                                          <p:val>
                                            <p:strVal val="#ppt_y"/>
                                          </p:val>
                                        </p:tav>
                                      </p:tavLst>
                                    </p:anim>
                                  </p:childTnLst>
                                </p:cTn>
                              </p:par>
                              <p:par>
                                <p:cTn id="36" presetID="31" presetClass="entr" presetSubtype="0" fill="hold" grpId="0" nodeType="withEffect">
                                  <p:stCondLst>
                                    <p:cond delay="1250"/>
                                  </p:stCondLst>
                                  <p:iterate type="lt">
                                    <p:tmPct val="823"/>
                                  </p:iterate>
                                  <p:childTnLst>
                                    <p:set>
                                      <p:cBhvr>
                                        <p:cTn id="37" dur="1" fill="hold">
                                          <p:stCondLst>
                                            <p:cond delay="0"/>
                                          </p:stCondLst>
                                        </p:cTn>
                                        <p:tgtEl>
                                          <p:spTgt spid="15"/>
                                        </p:tgtEl>
                                        <p:attrNameLst>
                                          <p:attrName>style.visibility</p:attrName>
                                        </p:attrNameLst>
                                      </p:cBhvr>
                                      <p:to>
                                        <p:strVal val="visible"/>
                                      </p:to>
                                    </p:set>
                                    <p:anim calcmode="lin" valueType="num">
                                      <p:cBhvr>
                                        <p:cTn id="38" dur="750" fill="hold"/>
                                        <p:tgtEl>
                                          <p:spTgt spid="15"/>
                                        </p:tgtEl>
                                        <p:attrNameLst>
                                          <p:attrName>ppt_w</p:attrName>
                                        </p:attrNameLst>
                                      </p:cBhvr>
                                      <p:tavLst>
                                        <p:tav tm="0">
                                          <p:val>
                                            <p:fltVal val="0"/>
                                          </p:val>
                                        </p:tav>
                                        <p:tav tm="100000">
                                          <p:val>
                                            <p:strVal val="#ppt_w"/>
                                          </p:val>
                                        </p:tav>
                                      </p:tavLst>
                                    </p:anim>
                                    <p:anim calcmode="lin" valueType="num">
                                      <p:cBhvr>
                                        <p:cTn id="39" dur="750" fill="hold"/>
                                        <p:tgtEl>
                                          <p:spTgt spid="15"/>
                                        </p:tgtEl>
                                        <p:attrNameLst>
                                          <p:attrName>ppt_h</p:attrName>
                                        </p:attrNameLst>
                                      </p:cBhvr>
                                      <p:tavLst>
                                        <p:tav tm="0">
                                          <p:val>
                                            <p:fltVal val="0"/>
                                          </p:val>
                                        </p:tav>
                                        <p:tav tm="100000">
                                          <p:val>
                                            <p:strVal val="#ppt_h"/>
                                          </p:val>
                                        </p:tav>
                                      </p:tavLst>
                                    </p:anim>
                                    <p:anim calcmode="lin" valueType="num">
                                      <p:cBhvr>
                                        <p:cTn id="40" dur="750" fill="hold"/>
                                        <p:tgtEl>
                                          <p:spTgt spid="15"/>
                                        </p:tgtEl>
                                        <p:attrNameLst>
                                          <p:attrName>style.rotation</p:attrName>
                                        </p:attrNameLst>
                                      </p:cBhvr>
                                      <p:tavLst>
                                        <p:tav tm="0">
                                          <p:val>
                                            <p:fltVal val="90"/>
                                          </p:val>
                                        </p:tav>
                                        <p:tav tm="100000">
                                          <p:val>
                                            <p:fltVal val="0"/>
                                          </p:val>
                                        </p:tav>
                                      </p:tavLst>
                                    </p:anim>
                                    <p:animEffect transition="in" filter="fade">
                                      <p:cBhvr>
                                        <p:cTn id="41" dur="750"/>
                                        <p:tgtEl>
                                          <p:spTgt spid="15"/>
                                        </p:tgtEl>
                                      </p:cBhvr>
                                    </p:animEffect>
                                  </p:childTnLst>
                                </p:cTn>
                              </p:par>
                              <p:par>
                                <p:cTn id="42" presetID="31" presetClass="entr" presetSubtype="0" fill="hold" grpId="0" nodeType="withEffect">
                                  <p:stCondLst>
                                    <p:cond delay="1250"/>
                                  </p:stCondLst>
                                  <p:iterate type="lt">
                                    <p:tmPct val="1111"/>
                                  </p:iterate>
                                  <p:childTnLst>
                                    <p:set>
                                      <p:cBhvr>
                                        <p:cTn id="43" dur="1" fill="hold">
                                          <p:stCondLst>
                                            <p:cond delay="0"/>
                                          </p:stCondLst>
                                        </p:cTn>
                                        <p:tgtEl>
                                          <p:spTgt spid="16"/>
                                        </p:tgtEl>
                                        <p:attrNameLst>
                                          <p:attrName>style.visibility</p:attrName>
                                        </p:attrNameLst>
                                      </p:cBhvr>
                                      <p:to>
                                        <p:strVal val="visible"/>
                                      </p:to>
                                    </p:set>
                                    <p:anim calcmode="lin" valueType="num">
                                      <p:cBhvr>
                                        <p:cTn id="44" dur="750" fill="hold"/>
                                        <p:tgtEl>
                                          <p:spTgt spid="16"/>
                                        </p:tgtEl>
                                        <p:attrNameLst>
                                          <p:attrName>ppt_w</p:attrName>
                                        </p:attrNameLst>
                                      </p:cBhvr>
                                      <p:tavLst>
                                        <p:tav tm="0">
                                          <p:val>
                                            <p:fltVal val="0"/>
                                          </p:val>
                                        </p:tav>
                                        <p:tav tm="100000">
                                          <p:val>
                                            <p:strVal val="#ppt_w"/>
                                          </p:val>
                                        </p:tav>
                                      </p:tavLst>
                                    </p:anim>
                                    <p:anim calcmode="lin" valueType="num">
                                      <p:cBhvr>
                                        <p:cTn id="45" dur="750" fill="hold"/>
                                        <p:tgtEl>
                                          <p:spTgt spid="16"/>
                                        </p:tgtEl>
                                        <p:attrNameLst>
                                          <p:attrName>ppt_h</p:attrName>
                                        </p:attrNameLst>
                                      </p:cBhvr>
                                      <p:tavLst>
                                        <p:tav tm="0">
                                          <p:val>
                                            <p:fltVal val="0"/>
                                          </p:val>
                                        </p:tav>
                                        <p:tav tm="100000">
                                          <p:val>
                                            <p:strVal val="#ppt_h"/>
                                          </p:val>
                                        </p:tav>
                                      </p:tavLst>
                                    </p:anim>
                                    <p:anim calcmode="lin" valueType="num">
                                      <p:cBhvr>
                                        <p:cTn id="46" dur="750" fill="hold"/>
                                        <p:tgtEl>
                                          <p:spTgt spid="16"/>
                                        </p:tgtEl>
                                        <p:attrNameLst>
                                          <p:attrName>style.rotation</p:attrName>
                                        </p:attrNameLst>
                                      </p:cBhvr>
                                      <p:tavLst>
                                        <p:tav tm="0">
                                          <p:val>
                                            <p:fltVal val="90"/>
                                          </p:val>
                                        </p:tav>
                                        <p:tav tm="100000">
                                          <p:val>
                                            <p:fltVal val="0"/>
                                          </p:val>
                                        </p:tav>
                                      </p:tavLst>
                                    </p:anim>
                                    <p:animEffect transition="in" filter="fade">
                                      <p:cBhvr>
                                        <p:cTn id="47" dur="750"/>
                                        <p:tgtEl>
                                          <p:spTgt spid="16"/>
                                        </p:tgtEl>
                                      </p:cBhvr>
                                    </p:animEffect>
                                  </p:childTnLst>
                                </p:cTn>
                              </p:par>
                              <p:par>
                                <p:cTn id="48" presetID="31" presetClass="entr" presetSubtype="0" fill="hold" grpId="0" nodeType="withEffect">
                                  <p:stCondLst>
                                    <p:cond delay="1250"/>
                                  </p:stCondLst>
                                  <p:iterate type="lt">
                                    <p:tmPct val="926"/>
                                  </p:iterate>
                                  <p:childTnLst>
                                    <p:set>
                                      <p:cBhvr>
                                        <p:cTn id="49" dur="1" fill="hold">
                                          <p:stCondLst>
                                            <p:cond delay="0"/>
                                          </p:stCondLst>
                                        </p:cTn>
                                        <p:tgtEl>
                                          <p:spTgt spid="17"/>
                                        </p:tgtEl>
                                        <p:attrNameLst>
                                          <p:attrName>style.visibility</p:attrName>
                                        </p:attrNameLst>
                                      </p:cBhvr>
                                      <p:to>
                                        <p:strVal val="visible"/>
                                      </p:to>
                                    </p:set>
                                    <p:anim calcmode="lin" valueType="num">
                                      <p:cBhvr>
                                        <p:cTn id="50" dur="750" fill="hold"/>
                                        <p:tgtEl>
                                          <p:spTgt spid="17"/>
                                        </p:tgtEl>
                                        <p:attrNameLst>
                                          <p:attrName>ppt_w</p:attrName>
                                        </p:attrNameLst>
                                      </p:cBhvr>
                                      <p:tavLst>
                                        <p:tav tm="0">
                                          <p:val>
                                            <p:fltVal val="0"/>
                                          </p:val>
                                        </p:tav>
                                        <p:tav tm="100000">
                                          <p:val>
                                            <p:strVal val="#ppt_w"/>
                                          </p:val>
                                        </p:tav>
                                      </p:tavLst>
                                    </p:anim>
                                    <p:anim calcmode="lin" valueType="num">
                                      <p:cBhvr>
                                        <p:cTn id="51" dur="750" fill="hold"/>
                                        <p:tgtEl>
                                          <p:spTgt spid="17"/>
                                        </p:tgtEl>
                                        <p:attrNameLst>
                                          <p:attrName>ppt_h</p:attrName>
                                        </p:attrNameLst>
                                      </p:cBhvr>
                                      <p:tavLst>
                                        <p:tav tm="0">
                                          <p:val>
                                            <p:fltVal val="0"/>
                                          </p:val>
                                        </p:tav>
                                        <p:tav tm="100000">
                                          <p:val>
                                            <p:strVal val="#ppt_h"/>
                                          </p:val>
                                        </p:tav>
                                      </p:tavLst>
                                    </p:anim>
                                    <p:anim calcmode="lin" valueType="num">
                                      <p:cBhvr>
                                        <p:cTn id="52" dur="750" fill="hold"/>
                                        <p:tgtEl>
                                          <p:spTgt spid="17"/>
                                        </p:tgtEl>
                                        <p:attrNameLst>
                                          <p:attrName>style.rotation</p:attrName>
                                        </p:attrNameLst>
                                      </p:cBhvr>
                                      <p:tavLst>
                                        <p:tav tm="0">
                                          <p:val>
                                            <p:fltVal val="90"/>
                                          </p:val>
                                        </p:tav>
                                        <p:tav tm="100000">
                                          <p:val>
                                            <p:fltVal val="0"/>
                                          </p:val>
                                        </p:tav>
                                      </p:tavLst>
                                    </p:anim>
                                    <p:animEffect transition="in" filter="fade">
                                      <p:cBhvr>
                                        <p:cTn id="53" dur="750"/>
                                        <p:tgtEl>
                                          <p:spTgt spid="17"/>
                                        </p:tgtEl>
                                      </p:cBhvr>
                                    </p:animEffect>
                                  </p:childTnLst>
                                </p:cTn>
                              </p:par>
                              <p:par>
                                <p:cTn id="54" presetID="31" presetClass="entr" presetSubtype="0" fill="hold" grpId="0" nodeType="withEffect">
                                  <p:stCondLst>
                                    <p:cond delay="1250"/>
                                  </p:stCondLst>
                                  <p:iterate type="lt">
                                    <p:tmPct val="3333"/>
                                  </p:iterate>
                                  <p:childTnLst>
                                    <p:set>
                                      <p:cBhvr>
                                        <p:cTn id="55" dur="1" fill="hold">
                                          <p:stCondLst>
                                            <p:cond delay="0"/>
                                          </p:stCondLst>
                                        </p:cTn>
                                        <p:tgtEl>
                                          <p:spTgt spid="18"/>
                                        </p:tgtEl>
                                        <p:attrNameLst>
                                          <p:attrName>style.visibility</p:attrName>
                                        </p:attrNameLst>
                                      </p:cBhvr>
                                      <p:to>
                                        <p:strVal val="visible"/>
                                      </p:to>
                                    </p:set>
                                    <p:anim calcmode="lin" valueType="num">
                                      <p:cBhvr>
                                        <p:cTn id="56" dur="750" fill="hold"/>
                                        <p:tgtEl>
                                          <p:spTgt spid="18"/>
                                        </p:tgtEl>
                                        <p:attrNameLst>
                                          <p:attrName>ppt_w</p:attrName>
                                        </p:attrNameLst>
                                      </p:cBhvr>
                                      <p:tavLst>
                                        <p:tav tm="0">
                                          <p:val>
                                            <p:fltVal val="0"/>
                                          </p:val>
                                        </p:tav>
                                        <p:tav tm="100000">
                                          <p:val>
                                            <p:strVal val="#ppt_w"/>
                                          </p:val>
                                        </p:tav>
                                      </p:tavLst>
                                    </p:anim>
                                    <p:anim calcmode="lin" valueType="num">
                                      <p:cBhvr>
                                        <p:cTn id="57" dur="750" fill="hold"/>
                                        <p:tgtEl>
                                          <p:spTgt spid="18"/>
                                        </p:tgtEl>
                                        <p:attrNameLst>
                                          <p:attrName>ppt_h</p:attrName>
                                        </p:attrNameLst>
                                      </p:cBhvr>
                                      <p:tavLst>
                                        <p:tav tm="0">
                                          <p:val>
                                            <p:fltVal val="0"/>
                                          </p:val>
                                        </p:tav>
                                        <p:tav tm="100000">
                                          <p:val>
                                            <p:strVal val="#ppt_h"/>
                                          </p:val>
                                        </p:tav>
                                      </p:tavLst>
                                    </p:anim>
                                    <p:anim calcmode="lin" valueType="num">
                                      <p:cBhvr>
                                        <p:cTn id="58" dur="750" fill="hold"/>
                                        <p:tgtEl>
                                          <p:spTgt spid="18"/>
                                        </p:tgtEl>
                                        <p:attrNameLst>
                                          <p:attrName>style.rotation</p:attrName>
                                        </p:attrNameLst>
                                      </p:cBhvr>
                                      <p:tavLst>
                                        <p:tav tm="0">
                                          <p:val>
                                            <p:fltVal val="90"/>
                                          </p:val>
                                        </p:tav>
                                        <p:tav tm="100000">
                                          <p:val>
                                            <p:fltVal val="0"/>
                                          </p:val>
                                        </p:tav>
                                      </p:tavLst>
                                    </p:anim>
                                    <p:animEffect transition="in" filter="fade">
                                      <p:cBhvr>
                                        <p:cTn id="59" dur="750"/>
                                        <p:tgtEl>
                                          <p:spTgt spid="18"/>
                                        </p:tgtEl>
                                      </p:cBhvr>
                                    </p:animEffect>
                                  </p:childTnLst>
                                </p:cTn>
                              </p:par>
                              <p:par>
                                <p:cTn id="60" presetID="2" presetClass="entr" presetSubtype="8" decel="45000" fill="hold" grpId="0" nodeType="withEffect">
                                  <p:stCondLst>
                                    <p:cond delay="95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1000" fill="hold"/>
                                        <p:tgtEl>
                                          <p:spTgt spid="19"/>
                                        </p:tgtEl>
                                        <p:attrNameLst>
                                          <p:attrName>ppt_x</p:attrName>
                                        </p:attrNameLst>
                                      </p:cBhvr>
                                      <p:tavLst>
                                        <p:tav tm="0">
                                          <p:val>
                                            <p:strVal val="0-#ppt_w/2"/>
                                          </p:val>
                                        </p:tav>
                                        <p:tav tm="100000">
                                          <p:val>
                                            <p:strVal val="#ppt_x"/>
                                          </p:val>
                                        </p:tav>
                                      </p:tavLst>
                                    </p:anim>
                                    <p:anim calcmode="lin" valueType="num">
                                      <p:cBhvr additive="base">
                                        <p:cTn id="63" dur="1000" fill="hold"/>
                                        <p:tgtEl>
                                          <p:spTgt spid="19"/>
                                        </p:tgtEl>
                                        <p:attrNameLst>
                                          <p:attrName>ppt_y</p:attrName>
                                        </p:attrNameLst>
                                      </p:cBhvr>
                                      <p:tavLst>
                                        <p:tav tm="0">
                                          <p:val>
                                            <p:strVal val="#ppt_y"/>
                                          </p:val>
                                        </p:tav>
                                        <p:tav tm="100000">
                                          <p:val>
                                            <p:strVal val="#ppt_y"/>
                                          </p:val>
                                        </p:tav>
                                      </p:tavLst>
                                    </p:anim>
                                  </p:childTnLst>
                                </p:cTn>
                              </p:par>
                              <p:par>
                                <p:cTn id="64" presetID="31" presetClass="entr" presetSubtype="0" fill="hold" grpId="0" nodeType="withEffect">
                                  <p:stCondLst>
                                    <p:cond delay="1250"/>
                                  </p:stCondLst>
                                  <p:iterate type="lt">
                                    <p:tmPct val="3333"/>
                                  </p:iterate>
                                  <p:childTnLst>
                                    <p:set>
                                      <p:cBhvr>
                                        <p:cTn id="65" dur="1" fill="hold">
                                          <p:stCondLst>
                                            <p:cond delay="0"/>
                                          </p:stCondLst>
                                        </p:cTn>
                                        <p:tgtEl>
                                          <p:spTgt spid="22"/>
                                        </p:tgtEl>
                                        <p:attrNameLst>
                                          <p:attrName>style.visibility</p:attrName>
                                        </p:attrNameLst>
                                      </p:cBhvr>
                                      <p:to>
                                        <p:strVal val="visible"/>
                                      </p:to>
                                    </p:set>
                                    <p:anim calcmode="lin" valueType="num">
                                      <p:cBhvr>
                                        <p:cTn id="66" dur="750" fill="hold"/>
                                        <p:tgtEl>
                                          <p:spTgt spid="22"/>
                                        </p:tgtEl>
                                        <p:attrNameLst>
                                          <p:attrName>ppt_w</p:attrName>
                                        </p:attrNameLst>
                                      </p:cBhvr>
                                      <p:tavLst>
                                        <p:tav tm="0">
                                          <p:val>
                                            <p:fltVal val="0"/>
                                          </p:val>
                                        </p:tav>
                                        <p:tav tm="100000">
                                          <p:val>
                                            <p:strVal val="#ppt_w"/>
                                          </p:val>
                                        </p:tav>
                                      </p:tavLst>
                                    </p:anim>
                                    <p:anim calcmode="lin" valueType="num">
                                      <p:cBhvr>
                                        <p:cTn id="67" dur="750" fill="hold"/>
                                        <p:tgtEl>
                                          <p:spTgt spid="22"/>
                                        </p:tgtEl>
                                        <p:attrNameLst>
                                          <p:attrName>ppt_h</p:attrName>
                                        </p:attrNameLst>
                                      </p:cBhvr>
                                      <p:tavLst>
                                        <p:tav tm="0">
                                          <p:val>
                                            <p:fltVal val="0"/>
                                          </p:val>
                                        </p:tav>
                                        <p:tav tm="100000">
                                          <p:val>
                                            <p:strVal val="#ppt_h"/>
                                          </p:val>
                                        </p:tav>
                                      </p:tavLst>
                                    </p:anim>
                                    <p:anim calcmode="lin" valueType="num">
                                      <p:cBhvr>
                                        <p:cTn id="68" dur="750" fill="hold"/>
                                        <p:tgtEl>
                                          <p:spTgt spid="22"/>
                                        </p:tgtEl>
                                        <p:attrNameLst>
                                          <p:attrName>style.rotation</p:attrName>
                                        </p:attrNameLst>
                                      </p:cBhvr>
                                      <p:tavLst>
                                        <p:tav tm="0">
                                          <p:val>
                                            <p:fltVal val="90"/>
                                          </p:val>
                                        </p:tav>
                                        <p:tav tm="100000">
                                          <p:val>
                                            <p:fltVal val="0"/>
                                          </p:val>
                                        </p:tav>
                                      </p:tavLst>
                                    </p:anim>
                                    <p:animEffect transition="in" filter="fade">
                                      <p:cBhvr>
                                        <p:cTn id="69"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9" grpId="0" animBg="1"/>
      <p:bldP spid="10" grpId="0" animBg="1"/>
      <p:bldP spid="13" grpId="0" animBg="1"/>
      <p:bldP spid="14" grpId="0" animBg="1"/>
      <p:bldP spid="15" grpId="0"/>
      <p:bldP spid="16" grpId="0"/>
      <p:bldP spid="17" grpId="0"/>
      <p:bldP spid="18" grpId="0"/>
      <p:bldP spid="19"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7189" y="297875"/>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创新驱动发展成果丰硕</a:t>
            </a:r>
          </a:p>
        </p:txBody>
      </p:sp>
      <p:grpSp>
        <p:nvGrpSpPr>
          <p:cNvPr id="7" name="组合 6"/>
          <p:cNvGrpSpPr/>
          <p:nvPr/>
        </p:nvGrpSpPr>
        <p:grpSpPr>
          <a:xfrm>
            <a:off x="1788236" y="2943450"/>
            <a:ext cx="2535804" cy="2376000"/>
            <a:chOff x="1299143" y="4078516"/>
            <a:chExt cx="1836000" cy="2376000"/>
          </a:xfrm>
        </p:grpSpPr>
        <p:sp>
          <p:nvSpPr>
            <p:cNvPr id="8"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1463364" y="4550005"/>
              <a:ext cx="1507557" cy="132343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全社会研发投入年均增长</a:t>
              </a:r>
              <a:r>
                <a:rPr kumimoji="0" lang="en-US" altLang="zh-CN" sz="20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11%</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规模跃居世界第二位</a:t>
              </a:r>
            </a:p>
          </p:txBody>
        </p:sp>
      </p:grpSp>
      <p:grpSp>
        <p:nvGrpSpPr>
          <p:cNvPr id="10" name="组合 9"/>
          <p:cNvGrpSpPr/>
          <p:nvPr/>
        </p:nvGrpSpPr>
        <p:grpSpPr>
          <a:xfrm>
            <a:off x="4678888" y="2943450"/>
            <a:ext cx="2535804" cy="2376000"/>
            <a:chOff x="3238571" y="4078516"/>
            <a:chExt cx="1836000" cy="2376000"/>
          </a:xfrm>
        </p:grpSpPr>
        <p:sp>
          <p:nvSpPr>
            <p:cNvPr id="11"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3402792" y="4367198"/>
              <a:ext cx="1507557" cy="17543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科技进步贡献率由</a:t>
              </a: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52.2%</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提高到</a:t>
              </a: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57.5%</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3" name="组合 12"/>
          <p:cNvGrpSpPr/>
          <p:nvPr/>
        </p:nvGrpSpPr>
        <p:grpSpPr>
          <a:xfrm>
            <a:off x="7551204" y="2950410"/>
            <a:ext cx="2535804" cy="2376000"/>
            <a:chOff x="5178000" y="4078516"/>
            <a:chExt cx="1836000" cy="2376000"/>
          </a:xfrm>
        </p:grpSpPr>
        <p:sp>
          <p:nvSpPr>
            <p:cNvPr id="14" name="矩形: 圆角 14"/>
            <p:cNvSpPr/>
            <p:nvPr/>
          </p:nvSpPr>
          <p:spPr>
            <a:xfrm>
              <a:off x="5178000"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矩形 14"/>
            <p:cNvSpPr/>
            <p:nvPr/>
          </p:nvSpPr>
          <p:spPr>
            <a:xfrm>
              <a:off x="5260111" y="4310028"/>
              <a:ext cx="1671778" cy="17543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日均新设企业由</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5</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千多</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户增加到</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1</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万</a:t>
              </a:r>
              <a:r>
                <a:rPr kumimoji="0" lang="en-US" altLang="zh-CN"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6</a:t>
              </a:r>
              <a:r>
                <a:rPr kumimoji="0" lang="zh-CN" altLang="en-US" sz="2400" b="1" i="0" u="none" strike="noStrike" kern="120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mn-cs"/>
                </a:rPr>
                <a:t>千</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多户</a:t>
              </a:r>
            </a:p>
          </p:txBody>
        </p:sp>
      </p:grpSp>
    </p:spTree>
    <p:extLst>
      <p:ext uri="{BB962C8B-B14F-4D97-AF65-F5344CB8AC3E}">
        <p14:creationId xmlns:p14="http://schemas.microsoft.com/office/powerpoint/2010/main" val="2883934425"/>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1" decel="45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000" fill="hold"/>
                                        <p:tgtEl>
                                          <p:spTgt spid="10"/>
                                        </p:tgtEl>
                                        <p:attrNameLst>
                                          <p:attrName>ppt_x</p:attrName>
                                        </p:attrNameLst>
                                      </p:cBhvr>
                                      <p:tavLst>
                                        <p:tav tm="0">
                                          <p:val>
                                            <p:strVal val="#ppt_x"/>
                                          </p:val>
                                        </p:tav>
                                        <p:tav tm="100000">
                                          <p:val>
                                            <p:strVal val="#ppt_x"/>
                                          </p:val>
                                        </p:tav>
                                      </p:tavLst>
                                    </p:anim>
                                    <p:anim calcmode="lin" valueType="num">
                                      <p:cBhvr additive="base">
                                        <p:cTn id="24" dur="10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4" decel="4500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ppt_x"/>
                                          </p:val>
                                        </p:tav>
                                        <p:tav tm="100000">
                                          <p:val>
                                            <p:strVal val="#ppt_x"/>
                                          </p:val>
                                        </p:tav>
                                      </p:tavLst>
                                    </p:anim>
                                    <p:anim calcmode="lin" valueType="num">
                                      <p:cBhvr additive="base">
                                        <p:cTn id="28"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改革开放迈出重大步伐 </a:t>
            </a:r>
          </a:p>
        </p:txBody>
      </p:sp>
      <p:sp>
        <p:nvSpPr>
          <p:cNvPr id="15" name="矩形 14"/>
          <p:cNvSpPr/>
          <p:nvPr/>
        </p:nvSpPr>
        <p:spPr>
          <a:xfrm>
            <a:off x="6746421" y="3060632"/>
            <a:ext cx="3968750" cy="338554"/>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重要领域和关键环节改革取得突破性进展</a:t>
            </a:r>
          </a:p>
        </p:txBody>
      </p:sp>
      <p:sp>
        <p:nvSpPr>
          <p:cNvPr id="16" name="矩形 15"/>
          <p:cNvSpPr/>
          <p:nvPr/>
        </p:nvSpPr>
        <p:spPr>
          <a:xfrm>
            <a:off x="1861910" y="4101541"/>
            <a:ext cx="2187258" cy="1077218"/>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简政放权、放管结合、优化服务等改革推动政府职能发通过深刻转变。</a:t>
            </a:r>
          </a:p>
        </p:txBody>
      </p:sp>
      <p:sp>
        <p:nvSpPr>
          <p:cNvPr id="17" name="矩形 16"/>
          <p:cNvSpPr/>
          <p:nvPr/>
        </p:nvSpPr>
        <p:spPr>
          <a:xfrm>
            <a:off x="7514771" y="4519039"/>
            <a:ext cx="3200400" cy="830997"/>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“一带一路”建设成效显著，对外贸易和利用外资结构优化、规模稳居世界前列 </a:t>
            </a:r>
          </a:p>
        </p:txBody>
      </p:sp>
      <p:sp>
        <p:nvSpPr>
          <p:cNvPr id="18" name="椭圆 17"/>
          <p:cNvSpPr>
            <a:spLocks noChangeAspect="1"/>
          </p:cNvSpPr>
          <p:nvPr/>
        </p:nvSpPr>
        <p:spPr>
          <a:xfrm>
            <a:off x="4972158" y="2588730"/>
            <a:ext cx="1620000" cy="1620000"/>
          </a:xfrm>
          <a:prstGeom prst="ellipse">
            <a:avLst/>
          </a:prstGeom>
          <a:solidFill>
            <a:srgbClr val="FF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突破性进展 </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9" name="椭圆 18"/>
          <p:cNvSpPr>
            <a:spLocks noChangeAspect="1"/>
          </p:cNvSpPr>
          <p:nvPr/>
        </p:nvSpPr>
        <p:spPr>
          <a:xfrm>
            <a:off x="4239290" y="3822473"/>
            <a:ext cx="1620000" cy="1620000"/>
          </a:xfrm>
          <a:prstGeom prst="ellipse">
            <a:avLst/>
          </a:prstGeom>
          <a:solidFill>
            <a:srgbClr val="FF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职能</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转变</a:t>
            </a:r>
          </a:p>
        </p:txBody>
      </p:sp>
      <p:sp>
        <p:nvSpPr>
          <p:cNvPr id="22" name="椭圆 21"/>
          <p:cNvSpPr>
            <a:spLocks noChangeAspect="1"/>
          </p:cNvSpPr>
          <p:nvPr/>
        </p:nvSpPr>
        <p:spPr>
          <a:xfrm>
            <a:off x="5705026" y="3822473"/>
            <a:ext cx="1620000" cy="1620000"/>
          </a:xfrm>
          <a:prstGeom prst="ellipse">
            <a:avLst/>
          </a:prstGeom>
          <a:solidFill>
            <a:srgbClr val="FF0000"/>
          </a:solidFill>
          <a:ln w="1270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一带</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一路</a:t>
            </a:r>
          </a:p>
        </p:txBody>
      </p:sp>
    </p:spTree>
    <p:extLst>
      <p:ext uri="{BB962C8B-B14F-4D97-AF65-F5344CB8AC3E}">
        <p14:creationId xmlns:p14="http://schemas.microsoft.com/office/powerpoint/2010/main" val="297200640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42" presetClass="path" presetSubtype="0" decel="45000" fill="hold" grpId="1" nodeType="withEffect">
                                  <p:stCondLst>
                                    <p:cond delay="0"/>
                                  </p:stCondLst>
                                  <p:childTnLst>
                                    <p:animMotion origin="layout" path="M 1.25E-6 -1.85185E-6 L 1.25E-6 -0.16597 " pathEditMode="relative" rAng="0" ptsTypes="AA">
                                      <p:cBhvr>
                                        <p:cTn id="22" dur="1000" spd="-100000" fill="hold"/>
                                        <p:tgtEl>
                                          <p:spTgt spid="18"/>
                                        </p:tgtEl>
                                        <p:attrNameLst>
                                          <p:attrName>ppt_x</p:attrName>
                                          <p:attrName>ppt_y</p:attrName>
                                        </p:attrNameLst>
                                      </p:cBhvr>
                                      <p:rCtr x="0" y="-8310"/>
                                    </p:animMotion>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42" presetClass="path" presetSubtype="0" decel="45000" fill="hold" grpId="1" nodeType="withEffect">
                                  <p:stCondLst>
                                    <p:cond delay="0"/>
                                  </p:stCondLst>
                                  <p:childTnLst>
                                    <p:animMotion origin="layout" path="M -2.5E-6 -2.96296E-6 L -0.06653 0.0956 " pathEditMode="relative" rAng="0" ptsTypes="AA">
                                      <p:cBhvr>
                                        <p:cTn id="27" dur="1000" spd="-100000" fill="hold"/>
                                        <p:tgtEl>
                                          <p:spTgt spid="19"/>
                                        </p:tgtEl>
                                        <p:attrNameLst>
                                          <p:attrName>ppt_x</p:attrName>
                                          <p:attrName>ppt_y</p:attrName>
                                        </p:attrNameLst>
                                      </p:cBhvr>
                                      <p:rCtr x="-3333" y="4769"/>
                                    </p:animMotion>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42" presetClass="path" presetSubtype="0" decel="45000" fill="hold" grpId="1" nodeType="withEffect">
                                  <p:stCondLst>
                                    <p:cond delay="0"/>
                                  </p:stCondLst>
                                  <p:childTnLst>
                                    <p:animMotion origin="layout" path="M 5E-6 -2.96296E-6 L 0.08204 0.09746 " pathEditMode="relative" rAng="0" ptsTypes="AA">
                                      <p:cBhvr>
                                        <p:cTn id="32" dur="1000" spd="-100000" fill="hold"/>
                                        <p:tgtEl>
                                          <p:spTgt spid="22"/>
                                        </p:tgtEl>
                                        <p:attrNameLst>
                                          <p:attrName>ppt_x</p:attrName>
                                          <p:attrName>ppt_y</p:attrName>
                                        </p:attrNameLst>
                                      </p:cBhvr>
                                      <p:rCtr x="4102" y="4861"/>
                                    </p:animMotion>
                                  </p:childTnLst>
                                </p:cTn>
                              </p:par>
                              <p:par>
                                <p:cTn id="33" presetID="31" presetClass="entr" presetSubtype="0" fill="hold" grpId="0" nodeType="withEffect">
                                  <p:stCondLst>
                                    <p:cond delay="0"/>
                                  </p:stCondLst>
                                  <p:iterate type="lt">
                                    <p:tmPct val="2849"/>
                                  </p:iterate>
                                  <p:childTnLst>
                                    <p:set>
                                      <p:cBhvr>
                                        <p:cTn id="34" dur="1" fill="hold">
                                          <p:stCondLst>
                                            <p:cond delay="0"/>
                                          </p:stCondLst>
                                        </p:cTn>
                                        <p:tgtEl>
                                          <p:spTgt spid="15"/>
                                        </p:tgtEl>
                                        <p:attrNameLst>
                                          <p:attrName>style.visibility</p:attrName>
                                        </p:attrNameLst>
                                      </p:cBhvr>
                                      <p:to>
                                        <p:strVal val="visible"/>
                                      </p:to>
                                    </p:set>
                                    <p:anim calcmode="lin" valueType="num">
                                      <p:cBhvr>
                                        <p:cTn id="35" dur="750" fill="hold"/>
                                        <p:tgtEl>
                                          <p:spTgt spid="15"/>
                                        </p:tgtEl>
                                        <p:attrNameLst>
                                          <p:attrName>ppt_w</p:attrName>
                                        </p:attrNameLst>
                                      </p:cBhvr>
                                      <p:tavLst>
                                        <p:tav tm="0">
                                          <p:val>
                                            <p:fltVal val="0"/>
                                          </p:val>
                                        </p:tav>
                                        <p:tav tm="100000">
                                          <p:val>
                                            <p:strVal val="#ppt_w"/>
                                          </p:val>
                                        </p:tav>
                                      </p:tavLst>
                                    </p:anim>
                                    <p:anim calcmode="lin" valueType="num">
                                      <p:cBhvr>
                                        <p:cTn id="36" dur="750" fill="hold"/>
                                        <p:tgtEl>
                                          <p:spTgt spid="15"/>
                                        </p:tgtEl>
                                        <p:attrNameLst>
                                          <p:attrName>ppt_h</p:attrName>
                                        </p:attrNameLst>
                                      </p:cBhvr>
                                      <p:tavLst>
                                        <p:tav tm="0">
                                          <p:val>
                                            <p:fltVal val="0"/>
                                          </p:val>
                                        </p:tav>
                                        <p:tav tm="100000">
                                          <p:val>
                                            <p:strVal val="#ppt_h"/>
                                          </p:val>
                                        </p:tav>
                                      </p:tavLst>
                                    </p:anim>
                                    <p:anim calcmode="lin" valueType="num">
                                      <p:cBhvr>
                                        <p:cTn id="37" dur="750" fill="hold"/>
                                        <p:tgtEl>
                                          <p:spTgt spid="15"/>
                                        </p:tgtEl>
                                        <p:attrNameLst>
                                          <p:attrName>style.rotation</p:attrName>
                                        </p:attrNameLst>
                                      </p:cBhvr>
                                      <p:tavLst>
                                        <p:tav tm="0">
                                          <p:val>
                                            <p:fltVal val="90"/>
                                          </p:val>
                                        </p:tav>
                                        <p:tav tm="100000">
                                          <p:val>
                                            <p:fltVal val="0"/>
                                          </p:val>
                                        </p:tav>
                                      </p:tavLst>
                                    </p:anim>
                                    <p:animEffect transition="in" filter="fade">
                                      <p:cBhvr>
                                        <p:cTn id="38" dur="750"/>
                                        <p:tgtEl>
                                          <p:spTgt spid="15"/>
                                        </p:tgtEl>
                                      </p:cBhvr>
                                    </p:animEffect>
                                  </p:childTnLst>
                                </p:cTn>
                              </p:par>
                              <p:par>
                                <p:cTn id="39" presetID="31" presetClass="entr" presetSubtype="0" fill="hold" grpId="0" nodeType="withEffect">
                                  <p:stCondLst>
                                    <p:cond delay="0"/>
                                  </p:stCondLst>
                                  <p:iterate type="lt">
                                    <p:tmPct val="1299"/>
                                  </p:iterate>
                                  <p:childTnLst>
                                    <p:set>
                                      <p:cBhvr>
                                        <p:cTn id="40" dur="1" fill="hold">
                                          <p:stCondLst>
                                            <p:cond delay="0"/>
                                          </p:stCondLst>
                                        </p:cTn>
                                        <p:tgtEl>
                                          <p:spTgt spid="17"/>
                                        </p:tgtEl>
                                        <p:attrNameLst>
                                          <p:attrName>style.visibility</p:attrName>
                                        </p:attrNameLst>
                                      </p:cBhvr>
                                      <p:to>
                                        <p:strVal val="visible"/>
                                      </p:to>
                                    </p:set>
                                    <p:anim calcmode="lin" valueType="num">
                                      <p:cBhvr>
                                        <p:cTn id="41" dur="750" fill="hold"/>
                                        <p:tgtEl>
                                          <p:spTgt spid="17"/>
                                        </p:tgtEl>
                                        <p:attrNameLst>
                                          <p:attrName>ppt_w</p:attrName>
                                        </p:attrNameLst>
                                      </p:cBhvr>
                                      <p:tavLst>
                                        <p:tav tm="0">
                                          <p:val>
                                            <p:fltVal val="0"/>
                                          </p:val>
                                        </p:tav>
                                        <p:tav tm="100000">
                                          <p:val>
                                            <p:strVal val="#ppt_w"/>
                                          </p:val>
                                        </p:tav>
                                      </p:tavLst>
                                    </p:anim>
                                    <p:anim calcmode="lin" valueType="num">
                                      <p:cBhvr>
                                        <p:cTn id="42" dur="750" fill="hold"/>
                                        <p:tgtEl>
                                          <p:spTgt spid="17"/>
                                        </p:tgtEl>
                                        <p:attrNameLst>
                                          <p:attrName>ppt_h</p:attrName>
                                        </p:attrNameLst>
                                      </p:cBhvr>
                                      <p:tavLst>
                                        <p:tav tm="0">
                                          <p:val>
                                            <p:fltVal val="0"/>
                                          </p:val>
                                        </p:tav>
                                        <p:tav tm="100000">
                                          <p:val>
                                            <p:strVal val="#ppt_h"/>
                                          </p:val>
                                        </p:tav>
                                      </p:tavLst>
                                    </p:anim>
                                    <p:anim calcmode="lin" valueType="num">
                                      <p:cBhvr>
                                        <p:cTn id="43" dur="750" fill="hold"/>
                                        <p:tgtEl>
                                          <p:spTgt spid="17"/>
                                        </p:tgtEl>
                                        <p:attrNameLst>
                                          <p:attrName>style.rotation</p:attrName>
                                        </p:attrNameLst>
                                      </p:cBhvr>
                                      <p:tavLst>
                                        <p:tav tm="0">
                                          <p:val>
                                            <p:fltVal val="90"/>
                                          </p:val>
                                        </p:tav>
                                        <p:tav tm="100000">
                                          <p:val>
                                            <p:fltVal val="0"/>
                                          </p:val>
                                        </p:tav>
                                      </p:tavLst>
                                    </p:anim>
                                    <p:animEffect transition="in" filter="fade">
                                      <p:cBhvr>
                                        <p:cTn id="44" dur="750"/>
                                        <p:tgtEl>
                                          <p:spTgt spid="17"/>
                                        </p:tgtEl>
                                      </p:cBhvr>
                                    </p:animEffect>
                                  </p:childTnLst>
                                </p:cTn>
                              </p:par>
                              <p:par>
                                <p:cTn id="45" presetID="31" presetClass="entr" presetSubtype="0" fill="hold" grpId="0" nodeType="withEffect">
                                  <p:stCondLst>
                                    <p:cond delay="0"/>
                                  </p:stCondLst>
                                  <p:iterate type="lt">
                                    <p:tmPct val="1840"/>
                                  </p:iterate>
                                  <p:childTnLst>
                                    <p:set>
                                      <p:cBhvr>
                                        <p:cTn id="46" dur="1" fill="hold">
                                          <p:stCondLst>
                                            <p:cond delay="0"/>
                                          </p:stCondLst>
                                        </p:cTn>
                                        <p:tgtEl>
                                          <p:spTgt spid="16"/>
                                        </p:tgtEl>
                                        <p:attrNameLst>
                                          <p:attrName>style.visibility</p:attrName>
                                        </p:attrNameLst>
                                      </p:cBhvr>
                                      <p:to>
                                        <p:strVal val="visible"/>
                                      </p:to>
                                    </p:set>
                                    <p:anim calcmode="lin" valueType="num">
                                      <p:cBhvr>
                                        <p:cTn id="47" dur="750" fill="hold"/>
                                        <p:tgtEl>
                                          <p:spTgt spid="16"/>
                                        </p:tgtEl>
                                        <p:attrNameLst>
                                          <p:attrName>ppt_w</p:attrName>
                                        </p:attrNameLst>
                                      </p:cBhvr>
                                      <p:tavLst>
                                        <p:tav tm="0">
                                          <p:val>
                                            <p:fltVal val="0"/>
                                          </p:val>
                                        </p:tav>
                                        <p:tav tm="100000">
                                          <p:val>
                                            <p:strVal val="#ppt_w"/>
                                          </p:val>
                                        </p:tav>
                                      </p:tavLst>
                                    </p:anim>
                                    <p:anim calcmode="lin" valueType="num">
                                      <p:cBhvr>
                                        <p:cTn id="48" dur="750" fill="hold"/>
                                        <p:tgtEl>
                                          <p:spTgt spid="16"/>
                                        </p:tgtEl>
                                        <p:attrNameLst>
                                          <p:attrName>ppt_h</p:attrName>
                                        </p:attrNameLst>
                                      </p:cBhvr>
                                      <p:tavLst>
                                        <p:tav tm="0">
                                          <p:val>
                                            <p:fltVal val="0"/>
                                          </p:val>
                                        </p:tav>
                                        <p:tav tm="100000">
                                          <p:val>
                                            <p:strVal val="#ppt_h"/>
                                          </p:val>
                                        </p:tav>
                                      </p:tavLst>
                                    </p:anim>
                                    <p:anim calcmode="lin" valueType="num">
                                      <p:cBhvr>
                                        <p:cTn id="49" dur="750" fill="hold"/>
                                        <p:tgtEl>
                                          <p:spTgt spid="16"/>
                                        </p:tgtEl>
                                        <p:attrNameLst>
                                          <p:attrName>style.rotation</p:attrName>
                                        </p:attrNameLst>
                                      </p:cBhvr>
                                      <p:tavLst>
                                        <p:tav tm="0">
                                          <p:val>
                                            <p:fltVal val="90"/>
                                          </p:val>
                                        </p:tav>
                                        <p:tav tm="100000">
                                          <p:val>
                                            <p:fltVal val="0"/>
                                          </p:val>
                                        </p:tav>
                                      </p:tavLst>
                                    </p:anim>
                                    <p:animEffect transition="in" filter="fade">
                                      <p:cBhvr>
                                        <p:cTn id="5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5" grpId="0"/>
      <p:bldP spid="16" grpId="0"/>
      <p:bldP spid="17" grpId="0"/>
      <p:bldP spid="18" grpId="0" animBg="1"/>
      <p:bldP spid="18" grpId="1" animBg="1"/>
      <p:bldP spid="19" grpId="0" animBg="1"/>
      <p:bldP spid="19" grpId="1" animBg="1"/>
      <p:bldP spid="22" grpId="0" animBg="1"/>
      <p:bldP spid="22"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完成铁路投资</a:t>
            </a: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8000</a:t>
            </a: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亿元以上</a:t>
            </a:r>
          </a:p>
        </p:txBody>
      </p:sp>
      <p:sp>
        <p:nvSpPr>
          <p:cNvPr id="29" name="矩形 28"/>
          <p:cNvSpPr/>
          <p:nvPr/>
        </p:nvSpPr>
        <p:spPr>
          <a:xfrm>
            <a:off x="5798162" y="2519597"/>
            <a:ext cx="5042692" cy="3268844"/>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这是连续第二年在政府工作报告中明确，铁路投资</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8000</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亿元以上。除此之外，今年报告中还提到，完成公路投资</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1.65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万亿元，再开工</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项重大水利工程，建设水电核电、特高压输电、智能电网、油气管网、城市轨道交通等重大项目。可见，在基础设施建设方面，中央今年将继续发力。</a:t>
            </a:r>
          </a:p>
        </p:txBody>
      </p:sp>
      <p:pic>
        <p:nvPicPr>
          <p:cNvPr id="3" name="图片 2"/>
          <p:cNvPicPr>
            <a:picLocks noChangeAspect="1"/>
          </p:cNvPicPr>
          <p:nvPr/>
        </p:nvPicPr>
        <p:blipFill>
          <a:blip r:embed="rId3"/>
          <a:stretch>
            <a:fillRect/>
          </a:stretch>
        </p:blipFill>
        <p:spPr>
          <a:xfrm>
            <a:off x="1456727" y="2767852"/>
            <a:ext cx="4074854" cy="27723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7802594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619678"/>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人民生活持续改善</a:t>
            </a:r>
          </a:p>
        </p:txBody>
      </p:sp>
      <p:grpSp>
        <p:nvGrpSpPr>
          <p:cNvPr id="7" name="PA_组合 58"/>
          <p:cNvGrpSpPr/>
          <p:nvPr>
            <p:custDataLst>
              <p:tags r:id="rId1"/>
            </p:custDataLst>
          </p:nvPr>
        </p:nvGrpSpPr>
        <p:grpSpPr>
          <a:xfrm>
            <a:off x="1332140" y="2429378"/>
            <a:ext cx="9292317" cy="584775"/>
            <a:chOff x="1114426" y="2301838"/>
            <a:chExt cx="9292317" cy="584775"/>
          </a:xfrm>
        </p:grpSpPr>
        <p:sp>
          <p:nvSpPr>
            <p:cNvPr id="8" name="椭圆 7"/>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9" name="文本框 8"/>
            <p:cNvSpPr txBox="1"/>
            <p:nvPr/>
          </p:nvSpPr>
          <p:spPr>
            <a:xfrm>
              <a:off x="1914525" y="2301838"/>
              <a:ext cx="8376104"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脱贫攻坚取得决定性进展，贫困人口减少</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6800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多万，易地扶贫搬迁</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830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万人，贫困发生率由</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10.2%</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下降到</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3.1%</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a:t>
              </a:r>
            </a:p>
          </p:txBody>
        </p:sp>
        <p:sp>
          <p:nvSpPr>
            <p:cNvPr id="10" name="矩形: 圆角 39"/>
            <p:cNvSpPr/>
            <p:nvPr/>
          </p:nvSpPr>
          <p:spPr>
            <a:xfrm>
              <a:off x="1914525" y="2301839"/>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 name="PA_组合 57"/>
          <p:cNvGrpSpPr/>
          <p:nvPr>
            <p:custDataLst>
              <p:tags r:id="rId2"/>
            </p:custDataLst>
          </p:nvPr>
        </p:nvGrpSpPr>
        <p:grpSpPr>
          <a:xfrm>
            <a:off x="1332140" y="3086182"/>
            <a:ext cx="9292317" cy="545048"/>
            <a:chOff x="1114426" y="3016698"/>
            <a:chExt cx="9292317" cy="545048"/>
          </a:xfrm>
        </p:grpSpPr>
        <p:sp>
          <p:nvSpPr>
            <p:cNvPr id="12" name="椭圆 11"/>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 name="文本框 12"/>
            <p:cNvSpPr txBox="1"/>
            <p:nvPr/>
          </p:nvSpPr>
          <p:spPr>
            <a:xfrm>
              <a:off x="1914525" y="3106123"/>
              <a:ext cx="8492218"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居民收入年均增长</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7.4%</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、超过经济增速，形成世界上人口最多的中等收入群体。</a:t>
              </a:r>
            </a:p>
          </p:txBody>
        </p:sp>
        <p:sp>
          <p:nvSpPr>
            <p:cNvPr id="14" name="矩形: 圆角 40"/>
            <p:cNvSpPr/>
            <p:nvPr/>
          </p:nvSpPr>
          <p:spPr>
            <a:xfrm>
              <a:off x="1914525" y="3016698"/>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5" name="PA_组合 56"/>
          <p:cNvGrpSpPr/>
          <p:nvPr>
            <p:custDataLst>
              <p:tags r:id="rId3"/>
            </p:custDataLst>
          </p:nvPr>
        </p:nvGrpSpPr>
        <p:grpSpPr>
          <a:xfrm>
            <a:off x="1332140" y="3753080"/>
            <a:ext cx="9292317" cy="540002"/>
            <a:chOff x="1114426" y="3741652"/>
            <a:chExt cx="9292317" cy="540002"/>
          </a:xfrm>
        </p:grpSpPr>
        <p:sp>
          <p:nvSpPr>
            <p:cNvPr id="16" name="椭圆 15"/>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7" name="文本框 16"/>
            <p:cNvSpPr txBox="1"/>
            <p:nvPr/>
          </p:nvSpPr>
          <p:spPr>
            <a:xfrm>
              <a:off x="1914525" y="3841380"/>
              <a:ext cx="8376103"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境旅游人次由</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8300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万增加到</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亿</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千多万。</a:t>
              </a:r>
            </a:p>
          </p:txBody>
        </p:sp>
        <p:sp>
          <p:nvSpPr>
            <p:cNvPr id="18" name="矩形: 圆角 41"/>
            <p:cNvSpPr/>
            <p:nvPr/>
          </p:nvSpPr>
          <p:spPr>
            <a:xfrm>
              <a:off x="1914525" y="3741652"/>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9" name="PA_组合 55"/>
          <p:cNvGrpSpPr/>
          <p:nvPr>
            <p:custDataLst>
              <p:tags r:id="rId4"/>
            </p:custDataLst>
          </p:nvPr>
        </p:nvGrpSpPr>
        <p:grpSpPr>
          <a:xfrm>
            <a:off x="1332140" y="4400420"/>
            <a:ext cx="9292317" cy="540000"/>
            <a:chOff x="1114426" y="4461562"/>
            <a:chExt cx="9292317" cy="540000"/>
          </a:xfrm>
        </p:grpSpPr>
        <p:sp>
          <p:nvSpPr>
            <p:cNvPr id="22" name="椭圆 21"/>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3" name="文本框 22"/>
            <p:cNvSpPr txBox="1"/>
            <p:nvPr/>
          </p:nvSpPr>
          <p:spPr>
            <a:xfrm>
              <a:off x="1914525" y="4576799"/>
              <a:ext cx="8492218"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出社会养老保险覆盖</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9</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亿多人，基本医疗保险覆盖</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13.5</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亿人，织就了世界上最大的社会保障网。</a:t>
              </a:r>
            </a:p>
          </p:txBody>
        </p:sp>
        <p:sp>
          <p:nvSpPr>
            <p:cNvPr id="24" name="矩形: 圆角 42"/>
            <p:cNvSpPr/>
            <p:nvPr/>
          </p:nvSpPr>
          <p:spPr>
            <a:xfrm>
              <a:off x="1914525" y="4461562"/>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5" name="PA_组合 54"/>
          <p:cNvGrpSpPr/>
          <p:nvPr>
            <p:custDataLst>
              <p:tags r:id="rId5"/>
            </p:custDataLst>
          </p:nvPr>
        </p:nvGrpSpPr>
        <p:grpSpPr>
          <a:xfrm>
            <a:off x="1332140" y="5047757"/>
            <a:ext cx="9292317" cy="540001"/>
            <a:chOff x="1114426" y="5181469"/>
            <a:chExt cx="9292317" cy="540001"/>
          </a:xfrm>
        </p:grpSpPr>
        <p:sp>
          <p:nvSpPr>
            <p:cNvPr id="26" name="椭圆 25"/>
            <p:cNvSpPr>
              <a:spLocks noChangeAspect="1"/>
            </p:cNvSpPr>
            <p:nvPr/>
          </p:nvSpPr>
          <p:spPr>
            <a:xfrm>
              <a:off x="1114426" y="518147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7" name="文本框 26"/>
            <p:cNvSpPr txBox="1"/>
            <p:nvPr/>
          </p:nvSpPr>
          <p:spPr>
            <a:xfrm>
              <a:off x="1914525" y="5261229"/>
              <a:ext cx="8376104"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人均预期寿命达到</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76.7</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岁。</a:t>
              </a:r>
              <a:endPar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endParaRPr>
            </a:p>
          </p:txBody>
        </p:sp>
        <p:sp>
          <p:nvSpPr>
            <p:cNvPr id="28" name="矩形: 圆角 43"/>
            <p:cNvSpPr/>
            <p:nvPr/>
          </p:nvSpPr>
          <p:spPr>
            <a:xfrm>
              <a:off x="1914525" y="5181469"/>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0" name="PA_组合 53"/>
          <p:cNvGrpSpPr/>
          <p:nvPr>
            <p:custDataLst>
              <p:tags r:id="rId6"/>
            </p:custDataLst>
          </p:nvPr>
        </p:nvGrpSpPr>
        <p:grpSpPr>
          <a:xfrm>
            <a:off x="1332140" y="5709612"/>
            <a:ext cx="9292317" cy="540000"/>
            <a:chOff x="1114426" y="5901380"/>
            <a:chExt cx="9292317" cy="540000"/>
          </a:xfrm>
        </p:grpSpPr>
        <p:sp>
          <p:nvSpPr>
            <p:cNvPr id="31" name="椭圆 30"/>
            <p:cNvSpPr>
              <a:spLocks noChangeAspect="1"/>
            </p:cNvSpPr>
            <p:nvPr/>
          </p:nvSpPr>
          <p:spPr>
            <a:xfrm>
              <a:off x="1114426" y="590138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16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2" name="文本框 31"/>
            <p:cNvSpPr txBox="1"/>
            <p:nvPr/>
          </p:nvSpPr>
          <p:spPr>
            <a:xfrm>
              <a:off x="1914525" y="5909139"/>
              <a:ext cx="8376104" cy="33855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棚户区住房改造</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2600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多万套，农村危房改造</a:t>
              </a:r>
              <a:r>
                <a:rPr kumimoji="0" lang="en-US" altLang="zh-CN"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1700</a:t>
              </a:r>
              <a:r>
                <a:rPr kumimoji="0" lang="zh-CN" altLang="en-US" sz="16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多万户，上亿人喜迁新居。</a:t>
              </a:r>
            </a:p>
          </p:txBody>
        </p:sp>
        <p:sp>
          <p:nvSpPr>
            <p:cNvPr id="33" name="矩形: 圆角 44"/>
            <p:cNvSpPr/>
            <p:nvPr/>
          </p:nvSpPr>
          <p:spPr>
            <a:xfrm>
              <a:off x="1914525" y="5901380"/>
              <a:ext cx="8492218"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01739145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1000" fill="hold"/>
                                        <p:tgtEl>
                                          <p:spTgt spid="11"/>
                                        </p:tgtEl>
                                        <p:attrNameLst>
                                          <p:attrName>ppt_x</p:attrName>
                                        </p:attrNameLst>
                                      </p:cBhvr>
                                      <p:tavLst>
                                        <p:tav tm="0">
                                          <p:val>
                                            <p:strVal val="0-#ppt_w/2"/>
                                          </p:val>
                                        </p:tav>
                                        <p:tav tm="100000">
                                          <p:val>
                                            <p:strVal val="#ppt_x"/>
                                          </p:val>
                                        </p:tav>
                                      </p:tavLst>
                                    </p:anim>
                                    <p:anim calcmode="lin" valueType="num">
                                      <p:cBhvr additive="base">
                                        <p:cTn id="25" dur="10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0-#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0-#ppt_w/2"/>
                                          </p:val>
                                        </p:tav>
                                        <p:tav tm="100000">
                                          <p:val>
                                            <p:strVal val="#ppt_x"/>
                                          </p:val>
                                        </p:tav>
                                      </p:tavLst>
                                    </p:anim>
                                    <p:anim calcmode="lin" valueType="num">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decel="45000" fill="hold" nodeType="withEffect">
                                  <p:stCondLst>
                                    <p:cond delay="4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0" fill="hold"/>
                                        <p:tgtEl>
                                          <p:spTgt spid="25"/>
                                        </p:tgtEl>
                                        <p:attrNameLst>
                                          <p:attrName>ppt_x</p:attrName>
                                        </p:attrNameLst>
                                      </p:cBhvr>
                                      <p:tavLst>
                                        <p:tav tm="0">
                                          <p:val>
                                            <p:strVal val="0-#ppt_w/2"/>
                                          </p:val>
                                        </p:tav>
                                        <p:tav tm="100000">
                                          <p:val>
                                            <p:strVal val="#ppt_x"/>
                                          </p:val>
                                        </p:tav>
                                      </p:tavLst>
                                    </p:anim>
                                    <p:anim calcmode="lin" valueType="num">
                                      <p:cBhvr additive="base">
                                        <p:cTn id="37" dur="10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1000" fill="hold"/>
                                        <p:tgtEl>
                                          <p:spTgt spid="30"/>
                                        </p:tgtEl>
                                        <p:attrNameLst>
                                          <p:attrName>ppt_x</p:attrName>
                                        </p:attrNameLst>
                                      </p:cBhvr>
                                      <p:tavLst>
                                        <p:tav tm="0">
                                          <p:val>
                                            <p:strVal val="0-#ppt_w/2"/>
                                          </p:val>
                                        </p:tav>
                                        <p:tav tm="100000">
                                          <p:val>
                                            <p:strVal val="#ppt_x"/>
                                          </p:val>
                                        </p:tav>
                                      </p:tavLst>
                                    </p:anim>
                                    <p:anim calcmode="lin" valueType="num">
                                      <p:cBhvr additive="base">
                                        <p:cTn id="41"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生态环境状况逐步好转</a:t>
            </a:r>
          </a:p>
        </p:txBody>
      </p:sp>
      <p:sp>
        <p:nvSpPr>
          <p:cNvPr id="7" name="椭圆 6"/>
          <p:cNvSpPr/>
          <p:nvPr/>
        </p:nvSpPr>
        <p:spPr>
          <a:xfrm>
            <a:off x="1553703" y="3066686"/>
            <a:ext cx="2455317" cy="2455317"/>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双周</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协商</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座谈会</a:t>
            </a:r>
          </a:p>
        </p:txBody>
      </p:sp>
      <p:cxnSp>
        <p:nvCxnSpPr>
          <p:cNvPr id="8" name="直接连接符 7"/>
          <p:cNvCxnSpPr/>
          <p:nvPr/>
        </p:nvCxnSpPr>
        <p:spPr>
          <a:xfrm>
            <a:off x="4614742" y="2467429"/>
            <a:ext cx="0" cy="3643085"/>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9" name="椭圆 8"/>
          <p:cNvSpPr>
            <a:spLocks noChangeAspect="1"/>
          </p:cNvSpPr>
          <p:nvPr/>
        </p:nvSpPr>
        <p:spPr>
          <a:xfrm>
            <a:off x="4542742" y="2871450"/>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0" name="椭圆 9"/>
          <p:cNvSpPr>
            <a:spLocks noChangeAspect="1"/>
          </p:cNvSpPr>
          <p:nvPr/>
        </p:nvSpPr>
        <p:spPr>
          <a:xfrm>
            <a:off x="4542742" y="3724491"/>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1" name="椭圆 10"/>
          <p:cNvSpPr>
            <a:spLocks noChangeAspect="1"/>
          </p:cNvSpPr>
          <p:nvPr/>
        </p:nvSpPr>
        <p:spPr>
          <a:xfrm>
            <a:off x="4542742" y="4577532"/>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2" name="椭圆 11"/>
          <p:cNvSpPr>
            <a:spLocks noChangeAspect="1"/>
          </p:cNvSpPr>
          <p:nvPr/>
        </p:nvSpPr>
        <p:spPr>
          <a:xfrm>
            <a:off x="4542742" y="5571786"/>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圆角 51"/>
          <p:cNvSpPr/>
          <p:nvPr/>
        </p:nvSpPr>
        <p:spPr>
          <a:xfrm>
            <a:off x="5172502" y="2633393"/>
            <a:ext cx="5698697" cy="59489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制定实施大气、水、土壤污染防治三个“十条”并取得扎实成效。</a:t>
            </a:r>
          </a:p>
        </p:txBody>
      </p:sp>
      <p:cxnSp>
        <p:nvCxnSpPr>
          <p:cNvPr id="14" name="直接箭头连接符 13"/>
          <p:cNvCxnSpPr>
            <a:stCxn id="9" idx="6"/>
            <a:endCxn id="13" idx="1"/>
          </p:cNvCxnSpPr>
          <p:nvPr/>
        </p:nvCxnSpPr>
        <p:spPr>
          <a:xfrm flipV="1">
            <a:off x="4686742" y="2930841"/>
            <a:ext cx="485760" cy="12609"/>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686742" y="3790345"/>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圆角 59"/>
          <p:cNvSpPr/>
          <p:nvPr/>
        </p:nvSpPr>
        <p:spPr>
          <a:xfrm>
            <a:off x="5172502" y="3538345"/>
            <a:ext cx="5698697"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单位国内生产总值能耗、水耗均下降</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以上</a:t>
            </a:r>
          </a:p>
        </p:txBody>
      </p:sp>
      <p:sp>
        <p:nvSpPr>
          <p:cNvPr id="17" name="矩形: 圆角 60"/>
          <p:cNvSpPr/>
          <p:nvPr/>
        </p:nvSpPr>
        <p:spPr>
          <a:xfrm>
            <a:off x="5172502" y="4294345"/>
            <a:ext cx="5698696" cy="669614"/>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主要污染物排放量持续下降，重点城市重污染天数减少一半</a:t>
            </a:r>
          </a:p>
        </p:txBody>
      </p:sp>
      <p:sp>
        <p:nvSpPr>
          <p:cNvPr id="18" name="矩形: 圆角 61"/>
          <p:cNvSpPr/>
          <p:nvPr/>
        </p:nvSpPr>
        <p:spPr>
          <a:xfrm>
            <a:off x="5172502" y="5249932"/>
            <a:ext cx="5698697" cy="75388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森林面积增加</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1.63</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亿亩，沙化土地面积年均缩减近</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2000</a:t>
            </a: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平方公里</a:t>
            </a:r>
          </a:p>
        </p:txBody>
      </p:sp>
      <p:cxnSp>
        <p:nvCxnSpPr>
          <p:cNvPr id="19" name="直接箭头连接符 18"/>
          <p:cNvCxnSpPr/>
          <p:nvPr/>
        </p:nvCxnSpPr>
        <p:spPr>
          <a:xfrm>
            <a:off x="4686742" y="4653576"/>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4686742" y="5643146"/>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7633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down)">
                                      <p:cBhvr>
                                        <p:cTn id="50" dur="500"/>
                                        <p:tgtEl>
                                          <p:spTgt spid="15"/>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down)">
                                      <p:cBhvr>
                                        <p:cTn id="53" dur="500"/>
                                        <p:tgtEl>
                                          <p:spTgt spid="1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down)">
                                      <p:cBhvr>
                                        <p:cTn id="56" dur="500"/>
                                        <p:tgtEl>
                                          <p:spTgt spid="17"/>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down)">
                                      <p:cBhvr>
                                        <p:cTn id="59" dur="500"/>
                                        <p:tgtEl>
                                          <p:spTgt spid="18"/>
                                        </p:tgtEl>
                                      </p:cBhvr>
                                    </p:animEffect>
                                  </p:childTnLst>
                                </p:cTn>
                              </p:par>
                              <p:par>
                                <p:cTn id="60" presetID="22" presetClass="entr" presetSubtype="4" fill="hold"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par>
                                <p:cTn id="63" presetID="22" presetClass="entr" presetSubtype="4"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7" grpId="0" animBg="1"/>
      <p:bldP spid="9" grpId="0" animBg="1"/>
      <p:bldP spid="10" grpId="0" animBg="1"/>
      <p:bldP spid="11" grpId="0" animBg="1"/>
      <p:bldP spid="12" grpId="0" animBg="1"/>
      <p:bldP spid="13" grpId="0" animBg="1"/>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54831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第一部份：过去五年工作回顾</a:t>
            </a:r>
          </a:p>
        </p:txBody>
      </p:sp>
      <p:sp>
        <p:nvSpPr>
          <p:cNvPr id="20" name="矩形 19"/>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2017</a:t>
            </a: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年，经济社会发展主要目标任务全面完成并好于预期</a:t>
            </a:r>
          </a:p>
        </p:txBody>
      </p:sp>
      <p:sp>
        <p:nvSpPr>
          <p:cNvPr id="7" name="椭圆 6"/>
          <p:cNvSpPr/>
          <p:nvPr/>
        </p:nvSpPr>
        <p:spPr>
          <a:xfrm>
            <a:off x="1344302" y="260509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椭圆 7"/>
          <p:cNvSpPr/>
          <p:nvPr/>
        </p:nvSpPr>
        <p:spPr>
          <a:xfrm>
            <a:off x="1344302" y="384265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1344302" y="508021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p:cNvSpPr/>
          <p:nvPr/>
        </p:nvSpPr>
        <p:spPr>
          <a:xfrm>
            <a:off x="2287001" y="2726284"/>
            <a:ext cx="380844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国内生产总值增长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6.9%</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，居民收入增长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7.3%</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，增速均比上年有所加快</a:t>
            </a:r>
          </a:p>
        </p:txBody>
      </p:sp>
      <p:sp>
        <p:nvSpPr>
          <p:cNvPr id="14" name="矩形 13"/>
          <p:cNvSpPr/>
          <p:nvPr/>
        </p:nvSpPr>
        <p:spPr>
          <a:xfrm>
            <a:off x="2287001" y="3934211"/>
            <a:ext cx="380844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1351</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万人，失业率为多年来最低</a:t>
            </a:r>
          </a:p>
        </p:txBody>
      </p:sp>
      <p:sp>
        <p:nvSpPr>
          <p:cNvPr id="15" name="矩形 14"/>
          <p:cNvSpPr/>
          <p:nvPr/>
        </p:nvSpPr>
        <p:spPr>
          <a:xfrm>
            <a:off x="2287000" y="5287435"/>
            <a:ext cx="380844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工业增速回升，企业利润增长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a:t>
            </a:r>
            <a:endPar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16" name="椭圆 15"/>
          <p:cNvSpPr/>
          <p:nvPr/>
        </p:nvSpPr>
        <p:spPr>
          <a:xfrm>
            <a:off x="6417003" y="260509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p:cNvSpPr/>
          <p:nvPr/>
        </p:nvSpPr>
        <p:spPr>
          <a:xfrm>
            <a:off x="6417003" y="384265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8" name="椭圆 17"/>
          <p:cNvSpPr/>
          <p:nvPr/>
        </p:nvSpPr>
        <p:spPr>
          <a:xfrm>
            <a:off x="6417003" y="5080216"/>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23"/>
          <p:cNvSpPr/>
          <p:nvPr/>
        </p:nvSpPr>
        <p:spPr>
          <a:xfrm>
            <a:off x="7359702" y="2726284"/>
            <a:ext cx="3132611"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财政收入增长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7.4%</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，扭转了增速放缓态势</a:t>
            </a:r>
            <a:endPar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25" name="矩形 24"/>
          <p:cNvSpPr/>
          <p:nvPr/>
        </p:nvSpPr>
        <p:spPr>
          <a:xfrm>
            <a:off x="7359702" y="4049875"/>
            <a:ext cx="380844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进出口增长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14.2%</a:t>
            </a:r>
            <a:endPar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
        <p:nvSpPr>
          <p:cNvPr id="26" name="矩形 25"/>
          <p:cNvSpPr/>
          <p:nvPr/>
        </p:nvSpPr>
        <p:spPr>
          <a:xfrm>
            <a:off x="7359702" y="5217656"/>
            <a:ext cx="313261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实际使用外资</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1363</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亿美元、创历史新高</a:t>
            </a:r>
            <a:endPar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Tree>
    <p:extLst>
      <p:ext uri="{BB962C8B-B14F-4D97-AF65-F5344CB8AC3E}">
        <p14:creationId xmlns:p14="http://schemas.microsoft.com/office/powerpoint/2010/main" val="278373187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decel="4500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decel="4500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0-#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decel="4500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1+#ppt_w/2"/>
                                          </p:val>
                                        </p:tav>
                                        <p:tav tm="100000">
                                          <p:val>
                                            <p:strVal val="#ppt_x"/>
                                          </p:val>
                                        </p:tav>
                                      </p:tavLst>
                                    </p:anim>
                                    <p:anim calcmode="lin" valueType="num">
                                      <p:cBhvr additive="base">
                                        <p:cTn id="33" dur="10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decel="4500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1000" fill="hold"/>
                                        <p:tgtEl>
                                          <p:spTgt spid="17"/>
                                        </p:tgtEl>
                                        <p:attrNameLst>
                                          <p:attrName>ppt_x</p:attrName>
                                        </p:attrNameLst>
                                      </p:cBhvr>
                                      <p:tavLst>
                                        <p:tav tm="0">
                                          <p:val>
                                            <p:strVal val="1+#ppt_w/2"/>
                                          </p:val>
                                        </p:tav>
                                        <p:tav tm="100000">
                                          <p:val>
                                            <p:strVal val="#ppt_x"/>
                                          </p:val>
                                        </p:tav>
                                      </p:tavLst>
                                    </p:anim>
                                    <p:anim calcmode="lin" valueType="num">
                                      <p:cBhvr additive="base">
                                        <p:cTn id="37" dur="10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decel="4500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1000" fill="hold"/>
                                        <p:tgtEl>
                                          <p:spTgt spid="18"/>
                                        </p:tgtEl>
                                        <p:attrNameLst>
                                          <p:attrName>ppt_x</p:attrName>
                                        </p:attrNameLst>
                                      </p:cBhvr>
                                      <p:tavLst>
                                        <p:tav tm="0">
                                          <p:val>
                                            <p:strVal val="1+#ppt_w/2"/>
                                          </p:val>
                                        </p:tav>
                                        <p:tav tm="100000">
                                          <p:val>
                                            <p:strVal val="#ppt_x"/>
                                          </p:val>
                                        </p:tav>
                                      </p:tavLst>
                                    </p:anim>
                                    <p:anim calcmode="lin" valueType="num">
                                      <p:cBhvr additive="base">
                                        <p:cTn id="41" dur="1000" fill="hold"/>
                                        <p:tgtEl>
                                          <p:spTgt spid="18"/>
                                        </p:tgtEl>
                                        <p:attrNameLst>
                                          <p:attrName>ppt_y</p:attrName>
                                        </p:attrNameLst>
                                      </p:cBhvr>
                                      <p:tavLst>
                                        <p:tav tm="0">
                                          <p:val>
                                            <p:strVal val="#ppt_y"/>
                                          </p:val>
                                        </p:tav>
                                        <p:tav tm="100000">
                                          <p:val>
                                            <p:strVal val="#ppt_y"/>
                                          </p:val>
                                        </p:tav>
                                      </p:tavLst>
                                    </p:anim>
                                  </p:childTnLst>
                                </p:cTn>
                              </p:par>
                              <p:par>
                                <p:cTn id="42" presetID="31" presetClass="entr" presetSubtype="0" fill="hold" grpId="0" nodeType="withEffect">
                                  <p:stCondLst>
                                    <p:cond delay="1000"/>
                                  </p:stCondLst>
                                  <p:iterate type="lt">
                                    <p:tmPct val="1333"/>
                                  </p:iterate>
                                  <p:childTnLst>
                                    <p:set>
                                      <p:cBhvr>
                                        <p:cTn id="43" dur="1" fill="hold">
                                          <p:stCondLst>
                                            <p:cond delay="0"/>
                                          </p:stCondLst>
                                        </p:cTn>
                                        <p:tgtEl>
                                          <p:spTgt spid="13"/>
                                        </p:tgtEl>
                                        <p:attrNameLst>
                                          <p:attrName>style.visibility</p:attrName>
                                        </p:attrNameLst>
                                      </p:cBhvr>
                                      <p:to>
                                        <p:strVal val="visible"/>
                                      </p:to>
                                    </p:set>
                                    <p:anim calcmode="lin" valueType="num">
                                      <p:cBhvr>
                                        <p:cTn id="44" dur="750" fill="hold"/>
                                        <p:tgtEl>
                                          <p:spTgt spid="13"/>
                                        </p:tgtEl>
                                        <p:attrNameLst>
                                          <p:attrName>ppt_w</p:attrName>
                                        </p:attrNameLst>
                                      </p:cBhvr>
                                      <p:tavLst>
                                        <p:tav tm="0">
                                          <p:val>
                                            <p:fltVal val="0"/>
                                          </p:val>
                                        </p:tav>
                                        <p:tav tm="100000">
                                          <p:val>
                                            <p:strVal val="#ppt_w"/>
                                          </p:val>
                                        </p:tav>
                                      </p:tavLst>
                                    </p:anim>
                                    <p:anim calcmode="lin" valueType="num">
                                      <p:cBhvr>
                                        <p:cTn id="45" dur="750" fill="hold"/>
                                        <p:tgtEl>
                                          <p:spTgt spid="13"/>
                                        </p:tgtEl>
                                        <p:attrNameLst>
                                          <p:attrName>ppt_h</p:attrName>
                                        </p:attrNameLst>
                                      </p:cBhvr>
                                      <p:tavLst>
                                        <p:tav tm="0">
                                          <p:val>
                                            <p:fltVal val="0"/>
                                          </p:val>
                                        </p:tav>
                                        <p:tav tm="100000">
                                          <p:val>
                                            <p:strVal val="#ppt_h"/>
                                          </p:val>
                                        </p:tav>
                                      </p:tavLst>
                                    </p:anim>
                                    <p:anim calcmode="lin" valueType="num">
                                      <p:cBhvr>
                                        <p:cTn id="46" dur="750" fill="hold"/>
                                        <p:tgtEl>
                                          <p:spTgt spid="13"/>
                                        </p:tgtEl>
                                        <p:attrNameLst>
                                          <p:attrName>style.rotation</p:attrName>
                                        </p:attrNameLst>
                                      </p:cBhvr>
                                      <p:tavLst>
                                        <p:tav tm="0">
                                          <p:val>
                                            <p:fltVal val="90"/>
                                          </p:val>
                                        </p:tav>
                                        <p:tav tm="100000">
                                          <p:val>
                                            <p:fltVal val="0"/>
                                          </p:val>
                                        </p:tav>
                                      </p:tavLst>
                                    </p:anim>
                                    <p:animEffect transition="in" filter="fade">
                                      <p:cBhvr>
                                        <p:cTn id="47" dur="750"/>
                                        <p:tgtEl>
                                          <p:spTgt spid="13"/>
                                        </p:tgtEl>
                                      </p:cBhvr>
                                    </p:animEffect>
                                  </p:childTnLst>
                                </p:cTn>
                              </p:par>
                              <p:par>
                                <p:cTn id="48" presetID="31" presetClass="entr" presetSubtype="0" fill="hold" grpId="0" nodeType="withEffect">
                                  <p:stCondLst>
                                    <p:cond delay="1000"/>
                                  </p:stCondLst>
                                  <p:iterate type="lt">
                                    <p:tmPct val="1667"/>
                                  </p:iterate>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par>
                                <p:cTn id="54" presetID="31" presetClass="entr" presetSubtype="0" fill="hold" grpId="0" nodeType="withEffect">
                                  <p:stCondLst>
                                    <p:cond delay="1000"/>
                                  </p:stCondLst>
                                  <p:iterate type="lt">
                                    <p:tmPct val="457"/>
                                  </p:iterate>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 calcmode="lin" valueType="num">
                                      <p:cBhvr>
                                        <p:cTn id="58" dur="750" fill="hold"/>
                                        <p:tgtEl>
                                          <p:spTgt spid="15"/>
                                        </p:tgtEl>
                                        <p:attrNameLst>
                                          <p:attrName>style.rotation</p:attrName>
                                        </p:attrNameLst>
                                      </p:cBhvr>
                                      <p:tavLst>
                                        <p:tav tm="0">
                                          <p:val>
                                            <p:fltVal val="90"/>
                                          </p:val>
                                        </p:tav>
                                        <p:tav tm="100000">
                                          <p:val>
                                            <p:fltVal val="0"/>
                                          </p:val>
                                        </p:tav>
                                      </p:tavLst>
                                    </p:anim>
                                    <p:animEffect transition="in" filter="fade">
                                      <p:cBhvr>
                                        <p:cTn id="59" dur="750"/>
                                        <p:tgtEl>
                                          <p:spTgt spid="15"/>
                                        </p:tgtEl>
                                      </p:cBhvr>
                                    </p:animEffect>
                                  </p:childTnLst>
                                </p:cTn>
                              </p:par>
                              <p:par>
                                <p:cTn id="60" presetID="31" presetClass="entr" presetSubtype="0" fill="hold" grpId="0" nodeType="withEffect">
                                  <p:stCondLst>
                                    <p:cond delay="1000"/>
                                  </p:stCondLst>
                                  <p:iterate type="lt">
                                    <p:tmPct val="1149"/>
                                  </p:iterate>
                                  <p:childTnLst>
                                    <p:set>
                                      <p:cBhvr>
                                        <p:cTn id="61" dur="1" fill="hold">
                                          <p:stCondLst>
                                            <p:cond delay="0"/>
                                          </p:stCondLst>
                                        </p:cTn>
                                        <p:tgtEl>
                                          <p:spTgt spid="24"/>
                                        </p:tgtEl>
                                        <p:attrNameLst>
                                          <p:attrName>style.visibility</p:attrName>
                                        </p:attrNameLst>
                                      </p:cBhvr>
                                      <p:to>
                                        <p:strVal val="visible"/>
                                      </p:to>
                                    </p:set>
                                    <p:anim calcmode="lin" valueType="num">
                                      <p:cBhvr>
                                        <p:cTn id="62" dur="750" fill="hold"/>
                                        <p:tgtEl>
                                          <p:spTgt spid="24"/>
                                        </p:tgtEl>
                                        <p:attrNameLst>
                                          <p:attrName>ppt_w</p:attrName>
                                        </p:attrNameLst>
                                      </p:cBhvr>
                                      <p:tavLst>
                                        <p:tav tm="0">
                                          <p:val>
                                            <p:fltVal val="0"/>
                                          </p:val>
                                        </p:tav>
                                        <p:tav tm="100000">
                                          <p:val>
                                            <p:strVal val="#ppt_w"/>
                                          </p:val>
                                        </p:tav>
                                      </p:tavLst>
                                    </p:anim>
                                    <p:anim calcmode="lin" valueType="num">
                                      <p:cBhvr>
                                        <p:cTn id="63" dur="750" fill="hold"/>
                                        <p:tgtEl>
                                          <p:spTgt spid="24"/>
                                        </p:tgtEl>
                                        <p:attrNameLst>
                                          <p:attrName>ppt_h</p:attrName>
                                        </p:attrNameLst>
                                      </p:cBhvr>
                                      <p:tavLst>
                                        <p:tav tm="0">
                                          <p:val>
                                            <p:fltVal val="0"/>
                                          </p:val>
                                        </p:tav>
                                        <p:tav tm="100000">
                                          <p:val>
                                            <p:strVal val="#ppt_h"/>
                                          </p:val>
                                        </p:tav>
                                      </p:tavLst>
                                    </p:anim>
                                    <p:anim calcmode="lin" valueType="num">
                                      <p:cBhvr>
                                        <p:cTn id="64" dur="750" fill="hold"/>
                                        <p:tgtEl>
                                          <p:spTgt spid="24"/>
                                        </p:tgtEl>
                                        <p:attrNameLst>
                                          <p:attrName>style.rotation</p:attrName>
                                        </p:attrNameLst>
                                      </p:cBhvr>
                                      <p:tavLst>
                                        <p:tav tm="0">
                                          <p:val>
                                            <p:fltVal val="90"/>
                                          </p:val>
                                        </p:tav>
                                        <p:tav tm="100000">
                                          <p:val>
                                            <p:fltVal val="0"/>
                                          </p:val>
                                        </p:tav>
                                      </p:tavLst>
                                    </p:anim>
                                    <p:animEffect transition="in" filter="fade">
                                      <p:cBhvr>
                                        <p:cTn id="65" dur="750"/>
                                        <p:tgtEl>
                                          <p:spTgt spid="24"/>
                                        </p:tgtEl>
                                      </p:cBhvr>
                                    </p:animEffect>
                                  </p:childTnLst>
                                </p:cTn>
                              </p:par>
                              <p:par>
                                <p:cTn id="66" presetID="31" presetClass="entr" presetSubtype="0" fill="hold" grpId="0" nodeType="withEffect">
                                  <p:stCondLst>
                                    <p:cond delay="1000"/>
                                  </p:stCondLst>
                                  <p:iterate type="lt">
                                    <p:tmPct val="1333"/>
                                  </p:iterate>
                                  <p:childTnLst>
                                    <p:set>
                                      <p:cBhvr>
                                        <p:cTn id="67" dur="1" fill="hold">
                                          <p:stCondLst>
                                            <p:cond delay="0"/>
                                          </p:stCondLst>
                                        </p:cTn>
                                        <p:tgtEl>
                                          <p:spTgt spid="25"/>
                                        </p:tgtEl>
                                        <p:attrNameLst>
                                          <p:attrName>style.visibility</p:attrName>
                                        </p:attrNameLst>
                                      </p:cBhvr>
                                      <p:to>
                                        <p:strVal val="visible"/>
                                      </p:to>
                                    </p:set>
                                    <p:anim calcmode="lin" valueType="num">
                                      <p:cBhvr>
                                        <p:cTn id="68" dur="750" fill="hold"/>
                                        <p:tgtEl>
                                          <p:spTgt spid="25"/>
                                        </p:tgtEl>
                                        <p:attrNameLst>
                                          <p:attrName>ppt_w</p:attrName>
                                        </p:attrNameLst>
                                      </p:cBhvr>
                                      <p:tavLst>
                                        <p:tav tm="0">
                                          <p:val>
                                            <p:fltVal val="0"/>
                                          </p:val>
                                        </p:tav>
                                        <p:tav tm="100000">
                                          <p:val>
                                            <p:strVal val="#ppt_w"/>
                                          </p:val>
                                        </p:tav>
                                      </p:tavLst>
                                    </p:anim>
                                    <p:anim calcmode="lin" valueType="num">
                                      <p:cBhvr>
                                        <p:cTn id="69" dur="750" fill="hold"/>
                                        <p:tgtEl>
                                          <p:spTgt spid="25"/>
                                        </p:tgtEl>
                                        <p:attrNameLst>
                                          <p:attrName>ppt_h</p:attrName>
                                        </p:attrNameLst>
                                      </p:cBhvr>
                                      <p:tavLst>
                                        <p:tav tm="0">
                                          <p:val>
                                            <p:fltVal val="0"/>
                                          </p:val>
                                        </p:tav>
                                        <p:tav tm="100000">
                                          <p:val>
                                            <p:strVal val="#ppt_h"/>
                                          </p:val>
                                        </p:tav>
                                      </p:tavLst>
                                    </p:anim>
                                    <p:anim calcmode="lin" valueType="num">
                                      <p:cBhvr>
                                        <p:cTn id="70" dur="750" fill="hold"/>
                                        <p:tgtEl>
                                          <p:spTgt spid="25"/>
                                        </p:tgtEl>
                                        <p:attrNameLst>
                                          <p:attrName>style.rotation</p:attrName>
                                        </p:attrNameLst>
                                      </p:cBhvr>
                                      <p:tavLst>
                                        <p:tav tm="0">
                                          <p:val>
                                            <p:fltVal val="90"/>
                                          </p:val>
                                        </p:tav>
                                        <p:tav tm="100000">
                                          <p:val>
                                            <p:fltVal val="0"/>
                                          </p:val>
                                        </p:tav>
                                      </p:tavLst>
                                    </p:anim>
                                    <p:animEffect transition="in" filter="fade">
                                      <p:cBhvr>
                                        <p:cTn id="71" dur="750"/>
                                        <p:tgtEl>
                                          <p:spTgt spid="25"/>
                                        </p:tgtEl>
                                      </p:cBhvr>
                                    </p:animEffect>
                                  </p:childTnLst>
                                </p:cTn>
                              </p:par>
                              <p:par>
                                <p:cTn id="72" presetID="31" presetClass="entr" presetSubtype="0" fill="hold" grpId="0" nodeType="withEffect">
                                  <p:stCondLst>
                                    <p:cond delay="1000"/>
                                  </p:stCondLst>
                                  <p:iterate type="lt">
                                    <p:tmPct val="1149"/>
                                  </p:iterate>
                                  <p:childTnLst>
                                    <p:set>
                                      <p:cBhvr>
                                        <p:cTn id="73" dur="1" fill="hold">
                                          <p:stCondLst>
                                            <p:cond delay="0"/>
                                          </p:stCondLst>
                                        </p:cTn>
                                        <p:tgtEl>
                                          <p:spTgt spid="26"/>
                                        </p:tgtEl>
                                        <p:attrNameLst>
                                          <p:attrName>style.visibility</p:attrName>
                                        </p:attrNameLst>
                                      </p:cBhvr>
                                      <p:to>
                                        <p:strVal val="visible"/>
                                      </p:to>
                                    </p:set>
                                    <p:anim calcmode="lin" valueType="num">
                                      <p:cBhvr>
                                        <p:cTn id="74" dur="750" fill="hold"/>
                                        <p:tgtEl>
                                          <p:spTgt spid="26"/>
                                        </p:tgtEl>
                                        <p:attrNameLst>
                                          <p:attrName>ppt_w</p:attrName>
                                        </p:attrNameLst>
                                      </p:cBhvr>
                                      <p:tavLst>
                                        <p:tav tm="0">
                                          <p:val>
                                            <p:fltVal val="0"/>
                                          </p:val>
                                        </p:tav>
                                        <p:tav tm="100000">
                                          <p:val>
                                            <p:strVal val="#ppt_w"/>
                                          </p:val>
                                        </p:tav>
                                      </p:tavLst>
                                    </p:anim>
                                    <p:anim calcmode="lin" valueType="num">
                                      <p:cBhvr>
                                        <p:cTn id="75" dur="750" fill="hold"/>
                                        <p:tgtEl>
                                          <p:spTgt spid="26"/>
                                        </p:tgtEl>
                                        <p:attrNameLst>
                                          <p:attrName>ppt_h</p:attrName>
                                        </p:attrNameLst>
                                      </p:cBhvr>
                                      <p:tavLst>
                                        <p:tav tm="0">
                                          <p:val>
                                            <p:fltVal val="0"/>
                                          </p:val>
                                        </p:tav>
                                        <p:tav tm="100000">
                                          <p:val>
                                            <p:strVal val="#ppt_h"/>
                                          </p:val>
                                        </p:tav>
                                      </p:tavLst>
                                    </p:anim>
                                    <p:anim calcmode="lin" valueType="num">
                                      <p:cBhvr>
                                        <p:cTn id="76" dur="750" fill="hold"/>
                                        <p:tgtEl>
                                          <p:spTgt spid="26"/>
                                        </p:tgtEl>
                                        <p:attrNameLst>
                                          <p:attrName>style.rotation</p:attrName>
                                        </p:attrNameLst>
                                      </p:cBhvr>
                                      <p:tavLst>
                                        <p:tav tm="0">
                                          <p:val>
                                            <p:fltVal val="90"/>
                                          </p:val>
                                        </p:tav>
                                        <p:tav tm="100000">
                                          <p:val>
                                            <p:fltVal val="0"/>
                                          </p:val>
                                        </p:tav>
                                      </p:tavLst>
                                    </p:anim>
                                    <p:animEffect transition="in" filter="fade">
                                      <p:cBhvr>
                                        <p:cTn id="7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7" grpId="0" animBg="1"/>
      <p:bldP spid="8" grpId="0" animBg="1"/>
      <p:bldP spid="9" grpId="0" animBg="1"/>
      <p:bldP spid="13" grpId="0"/>
      <p:bldP spid="14" grpId="0"/>
      <p:bldP spid="15" grpId="0"/>
      <p:bldP spid="16" grpId="0" animBg="1"/>
      <p:bldP spid="17" grpId="0" animBg="1"/>
      <p:bldP spid="18" grpId="0" animBg="1"/>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7" name="图片 486">
            <a:extLst>
              <a:ext uri="{FF2B5EF4-FFF2-40B4-BE49-F238E27FC236}">
                <a16:creationId xmlns:a16="http://schemas.microsoft.com/office/drawing/2014/main" id="{ECE70151-385C-437C-8B9A-4E3CE645F8D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4189052"/>
            <a:ext cx="8503823" cy="2734385"/>
          </a:xfrm>
          <a:prstGeom prst="rect">
            <a:avLst/>
          </a:prstGeom>
        </p:spPr>
      </p:pic>
      <p:sp>
        <p:nvSpPr>
          <p:cNvPr id="526" name="流程图: 可选过程 525"/>
          <p:cNvSpPr>
            <a:spLocks noChangeAspect="1"/>
          </p:cNvSpPr>
          <p:nvPr/>
        </p:nvSpPr>
        <p:spPr>
          <a:xfrm>
            <a:off x="5344779" y="1638662"/>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FFFAF0"/>
                </a:solidFill>
                <a:effectLst/>
                <a:uLnTx/>
                <a:uFillTx/>
                <a:latin typeface="Century Gothic" panose="020B0502020202020204" pitchFamily="34" charset="0"/>
                <a:ea typeface="微软雅黑" panose="020B0503020204020204" pitchFamily="34" charset="-122"/>
                <a:cs typeface="+mn-cs"/>
              </a:rPr>
              <a:t>02</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27" name="流程图: 可选过程 526"/>
          <p:cNvSpPr>
            <a:spLocks noChangeAspect="1"/>
          </p:cNvSpPr>
          <p:nvPr/>
        </p:nvSpPr>
        <p:spPr>
          <a:xfrm>
            <a:off x="5358581" y="2554140"/>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03</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28" name="流程图: 可选过程 527"/>
          <p:cNvSpPr>
            <a:spLocks noChangeAspect="1"/>
          </p:cNvSpPr>
          <p:nvPr/>
        </p:nvSpPr>
        <p:spPr>
          <a:xfrm>
            <a:off x="5358581" y="3445166"/>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04</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29" name="矩形 528"/>
          <p:cNvSpPr/>
          <p:nvPr/>
        </p:nvSpPr>
        <p:spPr>
          <a:xfrm>
            <a:off x="6429478" y="1733543"/>
            <a:ext cx="365997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2018</a:t>
            </a: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两会八大看点</a:t>
            </a:r>
          </a:p>
        </p:txBody>
      </p:sp>
      <p:sp>
        <p:nvSpPr>
          <p:cNvPr id="530" name="矩形 529"/>
          <p:cNvSpPr/>
          <p:nvPr/>
        </p:nvSpPr>
        <p:spPr>
          <a:xfrm>
            <a:off x="6429478" y="2641986"/>
            <a:ext cx="2646878"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政府工作报告</a:t>
            </a:r>
          </a:p>
        </p:txBody>
      </p:sp>
      <p:sp>
        <p:nvSpPr>
          <p:cNvPr id="531" name="矩形 530"/>
          <p:cNvSpPr/>
          <p:nvPr/>
        </p:nvSpPr>
        <p:spPr>
          <a:xfrm>
            <a:off x="6429478" y="3531462"/>
            <a:ext cx="346761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全国政协工作报告</a:t>
            </a:r>
          </a:p>
        </p:txBody>
      </p:sp>
      <p:sp>
        <p:nvSpPr>
          <p:cNvPr id="533" name="流程图: 可选过程 532"/>
          <p:cNvSpPr>
            <a:spLocks noChangeAspect="1"/>
          </p:cNvSpPr>
          <p:nvPr/>
        </p:nvSpPr>
        <p:spPr>
          <a:xfrm>
            <a:off x="5344779" y="727460"/>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01</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534" name="矩形 533"/>
          <p:cNvSpPr/>
          <p:nvPr/>
        </p:nvSpPr>
        <p:spPr>
          <a:xfrm>
            <a:off x="6429478" y="812127"/>
            <a:ext cx="365997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2018</a:t>
            </a: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两会基本概述</a:t>
            </a:r>
          </a:p>
        </p:txBody>
      </p:sp>
      <p:sp>
        <p:nvSpPr>
          <p:cNvPr id="482" name="流程图: 可选过程 481"/>
          <p:cNvSpPr>
            <a:spLocks noChangeAspect="1"/>
          </p:cNvSpPr>
          <p:nvPr/>
        </p:nvSpPr>
        <p:spPr>
          <a:xfrm>
            <a:off x="5358581" y="4380820"/>
            <a:ext cx="720000" cy="720000"/>
          </a:xfrm>
          <a:prstGeom prst="flowChartAlternateProcess">
            <a:avLst/>
          </a:prstGeom>
          <a:solidFill>
            <a:srgbClr val="DA25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05</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483" name="矩形 482"/>
          <p:cNvSpPr/>
          <p:nvPr/>
        </p:nvSpPr>
        <p:spPr>
          <a:xfrm>
            <a:off x="6429478" y="4467116"/>
            <a:ext cx="4942379"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DA251D"/>
                </a:solidFill>
                <a:effectLst/>
                <a:uLnTx/>
                <a:uFillTx/>
                <a:latin typeface="微软雅黑" panose="020B0503020204020204" pitchFamily="34" charset="-122"/>
                <a:ea typeface="微软雅黑" panose="020B0503020204020204" pitchFamily="34" charset="-122"/>
                <a:cs typeface="+mn-cs"/>
              </a:rPr>
              <a:t>奋进新报时代  筑梦新征徎</a:t>
            </a:r>
          </a:p>
        </p:txBody>
      </p:sp>
      <p:pic>
        <p:nvPicPr>
          <p:cNvPr id="485" name="图片 484">
            <a:extLst>
              <a:ext uri="{FF2B5EF4-FFF2-40B4-BE49-F238E27FC236}">
                <a16:creationId xmlns:a16="http://schemas.microsoft.com/office/drawing/2014/main" id="{A95253F3-B683-426B-A666-5649C2B523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80" y="2975908"/>
            <a:ext cx="2969714" cy="2969714"/>
          </a:xfrm>
          <a:prstGeom prst="rect">
            <a:avLst/>
          </a:prstGeom>
        </p:spPr>
      </p:pic>
      <p:grpSp>
        <p:nvGrpSpPr>
          <p:cNvPr id="479" name="组合 478"/>
          <p:cNvGrpSpPr/>
          <p:nvPr/>
        </p:nvGrpSpPr>
        <p:grpSpPr>
          <a:xfrm>
            <a:off x="2031213" y="5121991"/>
            <a:ext cx="1186096" cy="622181"/>
            <a:chOff x="3133710" y="1043732"/>
            <a:chExt cx="2786895" cy="1461901"/>
          </a:xfrm>
        </p:grpSpPr>
        <p:pic>
          <p:nvPicPr>
            <p:cNvPr id="480" name="图片 4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481" name="图片 4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grpSp>
        <p:nvGrpSpPr>
          <p:cNvPr id="4" name="组合 3">
            <a:extLst>
              <a:ext uri="{FF2B5EF4-FFF2-40B4-BE49-F238E27FC236}">
                <a16:creationId xmlns:a16="http://schemas.microsoft.com/office/drawing/2014/main" id="{ADBB2C1A-72C5-407A-B91C-0E7F41242E16}"/>
              </a:ext>
            </a:extLst>
          </p:cNvPr>
          <p:cNvGrpSpPr/>
          <p:nvPr/>
        </p:nvGrpSpPr>
        <p:grpSpPr>
          <a:xfrm>
            <a:off x="1578664" y="1272990"/>
            <a:ext cx="2091195" cy="1702918"/>
            <a:chOff x="1578664" y="1272990"/>
            <a:chExt cx="2091195" cy="1702918"/>
          </a:xfrm>
        </p:grpSpPr>
        <p:pic>
          <p:nvPicPr>
            <p:cNvPr id="3" name="图片 2">
              <a:extLst>
                <a:ext uri="{FF2B5EF4-FFF2-40B4-BE49-F238E27FC236}">
                  <a16:creationId xmlns:a16="http://schemas.microsoft.com/office/drawing/2014/main" id="{BB9EB2E5-3E34-4458-AFAA-2D1ADF11B4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96653" y="1272990"/>
              <a:ext cx="1695173" cy="1651609"/>
            </a:xfrm>
            <a:prstGeom prst="rect">
              <a:avLst/>
            </a:prstGeom>
          </p:spPr>
        </p:pic>
        <p:sp>
          <p:nvSpPr>
            <p:cNvPr id="492" name="TextBox 20">
              <a:extLst>
                <a:ext uri="{FF2B5EF4-FFF2-40B4-BE49-F238E27FC236}">
                  <a16:creationId xmlns:a16="http://schemas.microsoft.com/office/drawing/2014/main" id="{E347FA44-22E0-455D-BECA-5449EB196B72}"/>
                </a:ext>
              </a:extLst>
            </p:cNvPr>
            <p:cNvSpPr txBox="1"/>
            <p:nvPr/>
          </p:nvSpPr>
          <p:spPr>
            <a:xfrm>
              <a:off x="1578664" y="1406248"/>
              <a:ext cx="2091195" cy="1569660"/>
            </a:xfrm>
            <a:prstGeom prst="rect">
              <a:avLst/>
            </a:prstGeom>
            <a:noFill/>
            <a:effectLst/>
          </p:spPr>
          <p:txBody>
            <a:bodyPr wrap="square" rtlCol="0">
              <a:spAutoFit/>
            </a:bodyPr>
            <a:lstStyle>
              <a:defPPr>
                <a:defRPr lang="zh-CN"/>
              </a:defPPr>
              <a:lvl1pPr algn="ctr">
                <a:defRPr sz="9600" b="1">
                  <a:solidFill>
                    <a:srgbClr val="DA251D"/>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DA251D"/>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目</a:t>
              </a:r>
            </a:p>
          </p:txBody>
        </p:sp>
      </p:grpSp>
      <p:sp>
        <p:nvSpPr>
          <p:cNvPr id="495" name="矩形 494">
            <a:extLst>
              <a:ext uri="{FF2B5EF4-FFF2-40B4-BE49-F238E27FC236}">
                <a16:creationId xmlns:a16="http://schemas.microsoft.com/office/drawing/2014/main" id="{85649743-406A-4424-BE07-9C713835378E}"/>
              </a:ext>
            </a:extLst>
          </p:cNvPr>
          <p:cNvSpPr/>
          <p:nvPr/>
        </p:nvSpPr>
        <p:spPr>
          <a:xfrm>
            <a:off x="-1298974" y="1208658"/>
            <a:ext cx="720000" cy="860007"/>
          </a:xfrm>
          <a:prstGeom prst="rect">
            <a:avLst/>
          </a:prstGeom>
          <a:solidFill>
            <a:srgbClr val="DA25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组合 4">
            <a:extLst>
              <a:ext uri="{FF2B5EF4-FFF2-40B4-BE49-F238E27FC236}">
                <a16:creationId xmlns:a16="http://schemas.microsoft.com/office/drawing/2014/main" id="{89335EC9-253B-43E8-8206-10C7BD8891A7}"/>
              </a:ext>
            </a:extLst>
          </p:cNvPr>
          <p:cNvGrpSpPr/>
          <p:nvPr/>
        </p:nvGrpSpPr>
        <p:grpSpPr>
          <a:xfrm>
            <a:off x="2818589" y="2252923"/>
            <a:ext cx="1499713" cy="1099617"/>
            <a:chOff x="2818589" y="2252923"/>
            <a:chExt cx="1499713" cy="1099617"/>
          </a:xfrm>
        </p:grpSpPr>
        <p:pic>
          <p:nvPicPr>
            <p:cNvPr id="497" name="图片 496">
              <a:extLst>
                <a:ext uri="{FF2B5EF4-FFF2-40B4-BE49-F238E27FC236}">
                  <a16:creationId xmlns:a16="http://schemas.microsoft.com/office/drawing/2014/main" id="{E2B99393-F16C-47AB-8F22-E8BC09CB2B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293541">
              <a:off x="3194998" y="2264997"/>
              <a:ext cx="939625" cy="915478"/>
            </a:xfrm>
            <a:prstGeom prst="rect">
              <a:avLst/>
            </a:prstGeom>
          </p:spPr>
        </p:pic>
        <p:sp>
          <p:nvSpPr>
            <p:cNvPr id="493" name="TextBox 20">
              <a:extLst>
                <a:ext uri="{FF2B5EF4-FFF2-40B4-BE49-F238E27FC236}">
                  <a16:creationId xmlns:a16="http://schemas.microsoft.com/office/drawing/2014/main" id="{B59CDBCA-385D-4AF2-A4C2-32564CC49F32}"/>
                </a:ext>
              </a:extLst>
            </p:cNvPr>
            <p:cNvSpPr txBox="1"/>
            <p:nvPr/>
          </p:nvSpPr>
          <p:spPr>
            <a:xfrm>
              <a:off x="2818589" y="2336877"/>
              <a:ext cx="1499713" cy="1015663"/>
            </a:xfrm>
            <a:prstGeom prst="rect">
              <a:avLst/>
            </a:prstGeom>
            <a:noFill/>
            <a:effectLst/>
          </p:spPr>
          <p:txBody>
            <a:bodyPr wrap="square" rtlCol="0">
              <a:spAutoFit/>
            </a:bodyPr>
            <a:lstStyle>
              <a:defPPr>
                <a:defRPr lang="zh-CN"/>
              </a:defPPr>
              <a:lvl1pPr algn="ctr">
                <a:defRPr sz="9600" b="1">
                  <a:solidFill>
                    <a:srgbClr val="DA251D"/>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DA251D"/>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录</a:t>
              </a:r>
            </a:p>
          </p:txBody>
        </p:sp>
      </p:grpSp>
    </p:spTree>
    <p:extLst>
      <p:ext uri="{BB962C8B-B14F-4D97-AF65-F5344CB8AC3E}">
        <p14:creationId xmlns:p14="http://schemas.microsoft.com/office/powerpoint/2010/main" val="1757904566"/>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7"/>
                                        </p:tgtEl>
                                        <p:attrNameLst>
                                          <p:attrName>style.visibility</p:attrName>
                                        </p:attrNameLst>
                                      </p:cBhvr>
                                      <p:to>
                                        <p:strVal val="visible"/>
                                      </p:to>
                                    </p:set>
                                    <p:animEffect transition="in" filter="fade">
                                      <p:cBhvr>
                                        <p:cTn id="7" dur="1000"/>
                                        <p:tgtEl>
                                          <p:spTgt spid="487"/>
                                        </p:tgtEl>
                                      </p:cBhvr>
                                    </p:animEffect>
                                    <p:anim calcmode="lin" valueType="num">
                                      <p:cBhvr>
                                        <p:cTn id="8" dur="1000" fill="hold"/>
                                        <p:tgtEl>
                                          <p:spTgt spid="487"/>
                                        </p:tgtEl>
                                        <p:attrNameLst>
                                          <p:attrName>ppt_x</p:attrName>
                                        </p:attrNameLst>
                                      </p:cBhvr>
                                      <p:tavLst>
                                        <p:tav tm="0">
                                          <p:val>
                                            <p:strVal val="#ppt_x"/>
                                          </p:val>
                                        </p:tav>
                                        <p:tav tm="100000">
                                          <p:val>
                                            <p:strVal val="#ppt_x"/>
                                          </p:val>
                                        </p:tav>
                                      </p:tavLst>
                                    </p:anim>
                                    <p:anim calcmode="lin" valueType="num">
                                      <p:cBhvr>
                                        <p:cTn id="9" dur="1000" fill="hold"/>
                                        <p:tgtEl>
                                          <p:spTgt spid="48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85"/>
                                        </p:tgtEl>
                                        <p:attrNameLst>
                                          <p:attrName>style.visibility</p:attrName>
                                        </p:attrNameLst>
                                      </p:cBhvr>
                                      <p:to>
                                        <p:strVal val="visible"/>
                                      </p:to>
                                    </p:set>
                                    <p:animEffect transition="in" filter="fade">
                                      <p:cBhvr>
                                        <p:cTn id="12" dur="1000"/>
                                        <p:tgtEl>
                                          <p:spTgt spid="485"/>
                                        </p:tgtEl>
                                      </p:cBhvr>
                                    </p:animEffect>
                                    <p:anim calcmode="lin" valueType="num">
                                      <p:cBhvr>
                                        <p:cTn id="13" dur="1000" fill="hold"/>
                                        <p:tgtEl>
                                          <p:spTgt spid="485"/>
                                        </p:tgtEl>
                                        <p:attrNameLst>
                                          <p:attrName>ppt_x</p:attrName>
                                        </p:attrNameLst>
                                      </p:cBhvr>
                                      <p:tavLst>
                                        <p:tav tm="0">
                                          <p:val>
                                            <p:strVal val="#ppt_x"/>
                                          </p:val>
                                        </p:tav>
                                        <p:tav tm="100000">
                                          <p:val>
                                            <p:strVal val="#ppt_x"/>
                                          </p:val>
                                        </p:tav>
                                      </p:tavLst>
                                    </p:anim>
                                    <p:anim calcmode="lin" valueType="num">
                                      <p:cBhvr>
                                        <p:cTn id="14" dur="1000" fill="hold"/>
                                        <p:tgtEl>
                                          <p:spTgt spid="48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3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par>
                          <p:cTn id="25" fill="hold">
                            <p:stCondLst>
                              <p:cond delay="800"/>
                            </p:stCondLst>
                            <p:childTnLst>
                              <p:par>
                                <p:cTn id="26" presetID="14" presetClass="entr" presetSubtype="10" fill="hold" nodeType="afterEffect">
                                  <p:stCondLst>
                                    <p:cond delay="0"/>
                                  </p:stCondLst>
                                  <p:childTnLst>
                                    <p:set>
                                      <p:cBhvr>
                                        <p:cTn id="27" dur="1" fill="hold">
                                          <p:stCondLst>
                                            <p:cond delay="0"/>
                                          </p:stCondLst>
                                        </p:cTn>
                                        <p:tgtEl>
                                          <p:spTgt spid="479"/>
                                        </p:tgtEl>
                                        <p:attrNameLst>
                                          <p:attrName>style.visibility</p:attrName>
                                        </p:attrNameLst>
                                      </p:cBhvr>
                                      <p:to>
                                        <p:strVal val="visible"/>
                                      </p:to>
                                    </p:set>
                                    <p:animEffect transition="in" filter="randombar(horizontal)">
                                      <p:cBhvr>
                                        <p:cTn id="28" dur="500"/>
                                        <p:tgtEl>
                                          <p:spTgt spid="479"/>
                                        </p:tgtEl>
                                      </p:cBhvr>
                                    </p:animEffect>
                                  </p:childTnLst>
                                </p:cTn>
                              </p:par>
                            </p:childTnLst>
                          </p:cTn>
                        </p:par>
                        <p:par>
                          <p:cTn id="29" fill="hold">
                            <p:stCondLst>
                              <p:cond delay="1300"/>
                            </p:stCondLst>
                            <p:childTnLst>
                              <p:par>
                                <p:cTn id="30" presetID="10" presetClass="entr" presetSubtype="0" fill="hold" grpId="0" nodeType="afterEffect">
                                  <p:stCondLst>
                                    <p:cond delay="0"/>
                                  </p:stCondLst>
                                  <p:childTnLst>
                                    <p:set>
                                      <p:cBhvr>
                                        <p:cTn id="31" dur="1" fill="hold">
                                          <p:stCondLst>
                                            <p:cond delay="0"/>
                                          </p:stCondLst>
                                        </p:cTn>
                                        <p:tgtEl>
                                          <p:spTgt spid="533"/>
                                        </p:tgtEl>
                                        <p:attrNameLst>
                                          <p:attrName>style.visibility</p:attrName>
                                        </p:attrNameLst>
                                      </p:cBhvr>
                                      <p:to>
                                        <p:strVal val="visible"/>
                                      </p:to>
                                    </p:set>
                                    <p:animEffect transition="in" filter="fade">
                                      <p:cBhvr>
                                        <p:cTn id="32" dur="500"/>
                                        <p:tgtEl>
                                          <p:spTgt spid="533"/>
                                        </p:tgtEl>
                                      </p:cBhvr>
                                    </p:animEffect>
                                  </p:childTnLst>
                                </p:cTn>
                              </p:par>
                              <p:par>
                                <p:cTn id="33" presetID="42" presetClass="path" presetSubtype="0" decel="100000" fill="hold" grpId="1" nodeType="withEffect">
                                  <p:stCondLst>
                                    <p:cond delay="0"/>
                                  </p:stCondLst>
                                  <p:childTnLst>
                                    <p:animMotion origin="layout" path="M 1.45833E-6 -4.81481E-6 L -0.00026 -0.13333 " pathEditMode="relative" rAng="0" ptsTypes="AA">
                                      <p:cBhvr>
                                        <p:cTn id="34" dur="1000" spd="-100000" fill="hold"/>
                                        <p:tgtEl>
                                          <p:spTgt spid="533"/>
                                        </p:tgtEl>
                                        <p:attrNameLst>
                                          <p:attrName>ppt_x</p:attrName>
                                          <p:attrName>ppt_y</p:attrName>
                                        </p:attrNameLst>
                                      </p:cBhvr>
                                      <p:rCtr x="-13" y="-6667"/>
                                    </p:animMotion>
                                  </p:childTnLst>
                                </p:cTn>
                              </p:par>
                              <p:par>
                                <p:cTn id="35" presetID="10" presetClass="entr" presetSubtype="0" fill="hold" grpId="0" nodeType="withEffect">
                                  <p:stCondLst>
                                    <p:cond delay="0"/>
                                  </p:stCondLst>
                                  <p:childTnLst>
                                    <p:set>
                                      <p:cBhvr>
                                        <p:cTn id="36" dur="1" fill="hold">
                                          <p:stCondLst>
                                            <p:cond delay="0"/>
                                          </p:stCondLst>
                                        </p:cTn>
                                        <p:tgtEl>
                                          <p:spTgt spid="526"/>
                                        </p:tgtEl>
                                        <p:attrNameLst>
                                          <p:attrName>style.visibility</p:attrName>
                                        </p:attrNameLst>
                                      </p:cBhvr>
                                      <p:to>
                                        <p:strVal val="visible"/>
                                      </p:to>
                                    </p:set>
                                    <p:animEffect transition="in" filter="fade">
                                      <p:cBhvr>
                                        <p:cTn id="37" dur="500"/>
                                        <p:tgtEl>
                                          <p:spTgt spid="526"/>
                                        </p:tgtEl>
                                      </p:cBhvr>
                                    </p:animEffect>
                                  </p:childTnLst>
                                </p:cTn>
                              </p:par>
                              <p:par>
                                <p:cTn id="38" presetID="42" presetClass="path" presetSubtype="0" decel="100000" fill="hold" grpId="1" nodeType="withEffect">
                                  <p:stCondLst>
                                    <p:cond delay="0"/>
                                  </p:stCondLst>
                                  <p:childTnLst>
                                    <p:animMotion origin="layout" path="M 1.45833E-6 4.81481E-6 L -0.00026 -0.13334 " pathEditMode="relative" rAng="0" ptsTypes="AA">
                                      <p:cBhvr>
                                        <p:cTn id="39" dur="1000" spd="-100000" fill="hold"/>
                                        <p:tgtEl>
                                          <p:spTgt spid="526"/>
                                        </p:tgtEl>
                                        <p:attrNameLst>
                                          <p:attrName>ppt_x</p:attrName>
                                          <p:attrName>ppt_y</p:attrName>
                                        </p:attrNameLst>
                                      </p:cBhvr>
                                      <p:rCtr x="-13" y="-6667"/>
                                    </p:animMotion>
                                  </p:childTnLst>
                                </p:cTn>
                              </p:par>
                              <p:par>
                                <p:cTn id="40" presetID="10" presetClass="entr" presetSubtype="0" fill="hold" grpId="0" nodeType="withEffect">
                                  <p:stCondLst>
                                    <p:cond delay="0"/>
                                  </p:stCondLst>
                                  <p:childTnLst>
                                    <p:set>
                                      <p:cBhvr>
                                        <p:cTn id="41" dur="1" fill="hold">
                                          <p:stCondLst>
                                            <p:cond delay="0"/>
                                          </p:stCondLst>
                                        </p:cTn>
                                        <p:tgtEl>
                                          <p:spTgt spid="527"/>
                                        </p:tgtEl>
                                        <p:attrNameLst>
                                          <p:attrName>style.visibility</p:attrName>
                                        </p:attrNameLst>
                                      </p:cBhvr>
                                      <p:to>
                                        <p:strVal val="visible"/>
                                      </p:to>
                                    </p:set>
                                    <p:animEffect transition="in" filter="fade">
                                      <p:cBhvr>
                                        <p:cTn id="42" dur="500"/>
                                        <p:tgtEl>
                                          <p:spTgt spid="527"/>
                                        </p:tgtEl>
                                      </p:cBhvr>
                                    </p:animEffect>
                                  </p:childTnLst>
                                </p:cTn>
                              </p:par>
                              <p:par>
                                <p:cTn id="43" presetID="42" presetClass="path" presetSubtype="0" decel="100000" fill="hold" grpId="1" nodeType="withEffect">
                                  <p:stCondLst>
                                    <p:cond delay="0"/>
                                  </p:stCondLst>
                                  <p:childTnLst>
                                    <p:animMotion origin="layout" path="M -4.16667E-7 1.48148E-6 L -0.00026 -0.13333 " pathEditMode="relative" rAng="0" ptsTypes="AA">
                                      <p:cBhvr>
                                        <p:cTn id="44" dur="1000" spd="-100000" fill="hold"/>
                                        <p:tgtEl>
                                          <p:spTgt spid="527"/>
                                        </p:tgtEl>
                                        <p:attrNameLst>
                                          <p:attrName>ppt_x</p:attrName>
                                          <p:attrName>ppt_y</p:attrName>
                                        </p:attrNameLst>
                                      </p:cBhvr>
                                      <p:rCtr x="-13" y="-6667"/>
                                    </p:animMotion>
                                  </p:childTnLst>
                                </p:cTn>
                              </p:par>
                              <p:par>
                                <p:cTn id="45" presetID="10" presetClass="entr" presetSubtype="0" fill="hold" grpId="0" nodeType="withEffect">
                                  <p:stCondLst>
                                    <p:cond delay="0"/>
                                  </p:stCondLst>
                                  <p:childTnLst>
                                    <p:set>
                                      <p:cBhvr>
                                        <p:cTn id="46" dur="1" fill="hold">
                                          <p:stCondLst>
                                            <p:cond delay="0"/>
                                          </p:stCondLst>
                                        </p:cTn>
                                        <p:tgtEl>
                                          <p:spTgt spid="528"/>
                                        </p:tgtEl>
                                        <p:attrNameLst>
                                          <p:attrName>style.visibility</p:attrName>
                                        </p:attrNameLst>
                                      </p:cBhvr>
                                      <p:to>
                                        <p:strVal val="visible"/>
                                      </p:to>
                                    </p:set>
                                    <p:animEffect transition="in" filter="fade">
                                      <p:cBhvr>
                                        <p:cTn id="47" dur="500"/>
                                        <p:tgtEl>
                                          <p:spTgt spid="528"/>
                                        </p:tgtEl>
                                      </p:cBhvr>
                                    </p:animEffect>
                                  </p:childTnLst>
                                </p:cTn>
                              </p:par>
                              <p:par>
                                <p:cTn id="48" presetID="42" presetClass="path" presetSubtype="0" decel="100000" fill="hold" grpId="1" nodeType="withEffect">
                                  <p:stCondLst>
                                    <p:cond delay="0"/>
                                  </p:stCondLst>
                                  <p:childTnLst>
                                    <p:animMotion origin="layout" path="M -4.16667E-7 -1.11111E-6 L -0.00026 -0.13333 " pathEditMode="relative" rAng="0" ptsTypes="AA">
                                      <p:cBhvr>
                                        <p:cTn id="49" dur="1000" spd="-100000" fill="hold"/>
                                        <p:tgtEl>
                                          <p:spTgt spid="528"/>
                                        </p:tgtEl>
                                        <p:attrNameLst>
                                          <p:attrName>ppt_x</p:attrName>
                                          <p:attrName>ppt_y</p:attrName>
                                        </p:attrNameLst>
                                      </p:cBhvr>
                                      <p:rCtr x="-13" y="-6667"/>
                                    </p:animMotion>
                                  </p:childTnLst>
                                </p:cTn>
                              </p:par>
                              <p:par>
                                <p:cTn id="50" presetID="10" presetClass="entr" presetSubtype="0" fill="hold" grpId="0" nodeType="withEffect">
                                  <p:stCondLst>
                                    <p:cond delay="0"/>
                                  </p:stCondLst>
                                  <p:childTnLst>
                                    <p:set>
                                      <p:cBhvr>
                                        <p:cTn id="51" dur="1" fill="hold">
                                          <p:stCondLst>
                                            <p:cond delay="0"/>
                                          </p:stCondLst>
                                        </p:cTn>
                                        <p:tgtEl>
                                          <p:spTgt spid="482"/>
                                        </p:tgtEl>
                                        <p:attrNameLst>
                                          <p:attrName>style.visibility</p:attrName>
                                        </p:attrNameLst>
                                      </p:cBhvr>
                                      <p:to>
                                        <p:strVal val="visible"/>
                                      </p:to>
                                    </p:set>
                                    <p:animEffect transition="in" filter="fade">
                                      <p:cBhvr>
                                        <p:cTn id="52" dur="500"/>
                                        <p:tgtEl>
                                          <p:spTgt spid="482"/>
                                        </p:tgtEl>
                                      </p:cBhvr>
                                    </p:animEffect>
                                  </p:childTnLst>
                                </p:cTn>
                              </p:par>
                              <p:par>
                                <p:cTn id="53" presetID="42" presetClass="path" presetSubtype="0" decel="100000" fill="hold" grpId="1" nodeType="withEffect">
                                  <p:stCondLst>
                                    <p:cond delay="0"/>
                                  </p:stCondLst>
                                  <p:childTnLst>
                                    <p:animMotion origin="layout" path="M -4.16667E-7 -3.7037E-6 L -0.00026 -0.13333 " pathEditMode="relative" rAng="0" ptsTypes="AA">
                                      <p:cBhvr>
                                        <p:cTn id="54" dur="1000" spd="-100000" fill="hold"/>
                                        <p:tgtEl>
                                          <p:spTgt spid="482"/>
                                        </p:tgtEl>
                                        <p:attrNameLst>
                                          <p:attrName>ppt_x</p:attrName>
                                          <p:attrName>ppt_y</p:attrName>
                                        </p:attrNameLst>
                                      </p:cBhvr>
                                      <p:rCtr x="-13" y="-6667"/>
                                    </p:animMotion>
                                  </p:childTnLst>
                                </p:cTn>
                              </p:par>
                            </p:childTnLst>
                          </p:cTn>
                        </p:par>
                        <p:par>
                          <p:cTn id="55" fill="hold">
                            <p:stCondLst>
                              <p:cond delay="2300"/>
                            </p:stCondLst>
                            <p:childTnLst>
                              <p:par>
                                <p:cTn id="56" presetID="22" presetClass="entr" presetSubtype="8" fill="hold" grpId="0" nodeType="afterEffect">
                                  <p:stCondLst>
                                    <p:cond delay="0"/>
                                  </p:stCondLst>
                                  <p:childTnLst>
                                    <p:set>
                                      <p:cBhvr>
                                        <p:cTn id="57" dur="1" fill="hold">
                                          <p:stCondLst>
                                            <p:cond delay="0"/>
                                          </p:stCondLst>
                                        </p:cTn>
                                        <p:tgtEl>
                                          <p:spTgt spid="534"/>
                                        </p:tgtEl>
                                        <p:attrNameLst>
                                          <p:attrName>style.visibility</p:attrName>
                                        </p:attrNameLst>
                                      </p:cBhvr>
                                      <p:to>
                                        <p:strVal val="visible"/>
                                      </p:to>
                                    </p:set>
                                    <p:animEffect transition="in" filter="wipe(left)">
                                      <p:cBhvr>
                                        <p:cTn id="58" dur="750"/>
                                        <p:tgtEl>
                                          <p:spTgt spid="53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29"/>
                                        </p:tgtEl>
                                        <p:attrNameLst>
                                          <p:attrName>style.visibility</p:attrName>
                                        </p:attrNameLst>
                                      </p:cBhvr>
                                      <p:to>
                                        <p:strVal val="visible"/>
                                      </p:to>
                                    </p:set>
                                    <p:animEffect transition="in" filter="wipe(left)">
                                      <p:cBhvr>
                                        <p:cTn id="61" dur="750"/>
                                        <p:tgtEl>
                                          <p:spTgt spid="52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30"/>
                                        </p:tgtEl>
                                        <p:attrNameLst>
                                          <p:attrName>style.visibility</p:attrName>
                                        </p:attrNameLst>
                                      </p:cBhvr>
                                      <p:to>
                                        <p:strVal val="visible"/>
                                      </p:to>
                                    </p:set>
                                    <p:animEffect transition="in" filter="wipe(left)">
                                      <p:cBhvr>
                                        <p:cTn id="64" dur="750"/>
                                        <p:tgtEl>
                                          <p:spTgt spid="53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31"/>
                                        </p:tgtEl>
                                        <p:attrNameLst>
                                          <p:attrName>style.visibility</p:attrName>
                                        </p:attrNameLst>
                                      </p:cBhvr>
                                      <p:to>
                                        <p:strVal val="visible"/>
                                      </p:to>
                                    </p:set>
                                    <p:animEffect transition="in" filter="wipe(left)">
                                      <p:cBhvr>
                                        <p:cTn id="67" dur="750"/>
                                        <p:tgtEl>
                                          <p:spTgt spid="53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83"/>
                                        </p:tgtEl>
                                        <p:attrNameLst>
                                          <p:attrName>style.visibility</p:attrName>
                                        </p:attrNameLst>
                                      </p:cBhvr>
                                      <p:to>
                                        <p:strVal val="visible"/>
                                      </p:to>
                                    </p:set>
                                    <p:animEffect transition="in" filter="wipe(left)">
                                      <p:cBhvr>
                                        <p:cTn id="70" dur="750"/>
                                        <p:tgtEl>
                                          <p:spTgt spid="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animBg="1"/>
      <p:bldP spid="526" grpId="1" animBg="1"/>
      <p:bldP spid="527" grpId="0" animBg="1"/>
      <p:bldP spid="527" grpId="1" animBg="1"/>
      <p:bldP spid="528" grpId="0" animBg="1"/>
      <p:bldP spid="528" grpId="1" animBg="1"/>
      <p:bldP spid="529" grpId="0"/>
      <p:bldP spid="530" grpId="0"/>
      <p:bldP spid="531" grpId="0"/>
      <p:bldP spid="533" grpId="0" animBg="1"/>
      <p:bldP spid="533" grpId="1" animBg="1"/>
      <p:bldP spid="534" grpId="0"/>
      <p:bldP spid="482" grpId="0" animBg="1"/>
      <p:bldP spid="482" grpId="1" animBg="1"/>
      <p:bldP spid="48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771738" y="2819463"/>
            <a:ext cx="8648521"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五年来主要作了以下工作</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6" y="1840081"/>
              <a:ext cx="341632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第三部分第二节</a:t>
              </a:r>
            </a:p>
          </p:txBody>
        </p:sp>
      </p:grpSp>
      <p:grpSp>
        <p:nvGrpSpPr>
          <p:cNvPr id="11" name="组合 10">
            <a:extLst>
              <a:ext uri="{FF2B5EF4-FFF2-40B4-BE49-F238E27FC236}">
                <a16:creationId xmlns:a16="http://schemas.microsoft.com/office/drawing/2014/main" id="{3066142F-A2AC-4716-AF3E-2E70A091479B}"/>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8E3687CB-E92B-46CF-AD46-5D4E080581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69C175F1-DFF3-4F43-80D4-F0A36ACC5B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27114557"/>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0539" y="348837"/>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p>
        </p:txBody>
      </p:sp>
      <p:sp>
        <p:nvSpPr>
          <p:cNvPr id="51" name="矩形 50"/>
          <p:cNvSpPr/>
          <p:nvPr/>
        </p:nvSpPr>
        <p:spPr>
          <a:xfrm>
            <a:off x="943370" y="1940779"/>
            <a:ext cx="10493888"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圆角 7"/>
          <p:cNvSpPr/>
          <p:nvPr/>
        </p:nvSpPr>
        <p:spPr>
          <a:xfrm>
            <a:off x="2608727" y="1562560"/>
            <a:ext cx="6995655" cy="756437"/>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坚持稳中求进工作总基调，着力创新和完善宏观调控，经济运行保持在合理区间、实现稳中向好。</a:t>
            </a:r>
          </a:p>
        </p:txBody>
      </p:sp>
      <p:grpSp>
        <p:nvGrpSpPr>
          <p:cNvPr id="113" name="PA_组合 58"/>
          <p:cNvGrpSpPr/>
          <p:nvPr>
            <p:custDataLst>
              <p:tags r:id="rId1"/>
            </p:custDataLst>
          </p:nvPr>
        </p:nvGrpSpPr>
        <p:grpSpPr>
          <a:xfrm>
            <a:off x="1230539" y="2876870"/>
            <a:ext cx="4981574" cy="540001"/>
            <a:chOff x="1114426" y="2301838"/>
            <a:chExt cx="4981574" cy="540001"/>
          </a:xfrm>
        </p:grpSpPr>
        <p:sp>
          <p:nvSpPr>
            <p:cNvPr id="114" name="椭圆 113"/>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15" name="文本框 114"/>
            <p:cNvSpPr txBox="1"/>
            <p:nvPr/>
          </p:nvSpPr>
          <p:spPr>
            <a:xfrm>
              <a:off x="1914525" y="2387172"/>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坚持实施积极的财政政策和稳健的货币政策</a:t>
              </a:r>
            </a:p>
          </p:txBody>
        </p:sp>
        <p:sp>
          <p:nvSpPr>
            <p:cNvPr id="116" name="矩形: 圆角 39"/>
            <p:cNvSpPr/>
            <p:nvPr/>
          </p:nvSpPr>
          <p:spPr>
            <a:xfrm>
              <a:off x="1914525"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7" name="PA_组合 57"/>
          <p:cNvGrpSpPr/>
          <p:nvPr>
            <p:custDataLst>
              <p:tags r:id="rId2"/>
            </p:custDataLst>
          </p:nvPr>
        </p:nvGrpSpPr>
        <p:grpSpPr>
          <a:xfrm>
            <a:off x="1230539" y="3591730"/>
            <a:ext cx="4981574" cy="545048"/>
            <a:chOff x="1114426" y="3016698"/>
            <a:chExt cx="4981574" cy="545048"/>
          </a:xfrm>
        </p:grpSpPr>
        <p:sp>
          <p:nvSpPr>
            <p:cNvPr id="118" name="椭圆 117"/>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19" name="文本框 118"/>
            <p:cNvSpPr txBox="1"/>
            <p:nvPr/>
          </p:nvSpPr>
          <p:spPr>
            <a:xfrm>
              <a:off x="1914525" y="310612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结束了</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66</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年的营业税征收历史</a:t>
              </a:r>
            </a:p>
          </p:txBody>
        </p:sp>
        <p:sp>
          <p:nvSpPr>
            <p:cNvPr id="120" name="矩形: 圆角 40"/>
            <p:cNvSpPr/>
            <p:nvPr/>
          </p:nvSpPr>
          <p:spPr>
            <a:xfrm>
              <a:off x="1914525"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1" name="PA_组合 56"/>
          <p:cNvGrpSpPr/>
          <p:nvPr>
            <p:custDataLst>
              <p:tags r:id="rId3"/>
            </p:custDataLst>
          </p:nvPr>
        </p:nvGrpSpPr>
        <p:grpSpPr>
          <a:xfrm>
            <a:off x="1230539" y="4316684"/>
            <a:ext cx="4940099" cy="559499"/>
            <a:chOff x="1114426" y="3741652"/>
            <a:chExt cx="4940099" cy="559499"/>
          </a:xfrm>
        </p:grpSpPr>
        <p:sp>
          <p:nvSpPr>
            <p:cNvPr id="122" name="椭圆 121"/>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23" name="文本框 122"/>
            <p:cNvSpPr txBox="1"/>
            <p:nvPr/>
          </p:nvSpPr>
          <p:spPr>
            <a:xfrm>
              <a:off x="1909676" y="3777931"/>
              <a:ext cx="4133850"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实施地方政府存量债务置换，降低利息负担</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1.2</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万亿元</a:t>
              </a:r>
            </a:p>
          </p:txBody>
        </p:sp>
        <p:sp>
          <p:nvSpPr>
            <p:cNvPr id="124" name="矩形: 圆角 41"/>
            <p:cNvSpPr/>
            <p:nvPr/>
          </p:nvSpPr>
          <p:spPr>
            <a:xfrm>
              <a:off x="1914525"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5" name="PA_组合 55"/>
          <p:cNvGrpSpPr/>
          <p:nvPr>
            <p:custDataLst>
              <p:tags r:id="rId4"/>
            </p:custDataLst>
          </p:nvPr>
        </p:nvGrpSpPr>
        <p:grpSpPr>
          <a:xfrm>
            <a:off x="1230539" y="5036594"/>
            <a:ext cx="4953743" cy="540000"/>
            <a:chOff x="1114426" y="4461562"/>
            <a:chExt cx="4953743" cy="540000"/>
          </a:xfrm>
        </p:grpSpPr>
        <p:sp>
          <p:nvSpPr>
            <p:cNvPr id="126" name="椭圆 125"/>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27" name="文本框 126"/>
            <p:cNvSpPr txBox="1"/>
            <p:nvPr/>
          </p:nvSpPr>
          <p:spPr>
            <a:xfrm>
              <a:off x="1886694" y="457767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财政赤字率一直控制在</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以内</a:t>
              </a:r>
            </a:p>
          </p:txBody>
        </p:sp>
        <p:sp>
          <p:nvSpPr>
            <p:cNvPr id="128" name="矩形: 圆角 42"/>
            <p:cNvSpPr/>
            <p:nvPr/>
          </p:nvSpPr>
          <p:spPr>
            <a:xfrm>
              <a:off x="1914525"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29" name="PA_组合 60"/>
          <p:cNvGrpSpPr/>
          <p:nvPr>
            <p:custDataLst>
              <p:tags r:id="rId5"/>
            </p:custDataLst>
          </p:nvPr>
        </p:nvGrpSpPr>
        <p:grpSpPr>
          <a:xfrm>
            <a:off x="6367438" y="2876870"/>
            <a:ext cx="4908927" cy="540001"/>
            <a:chOff x="6425496" y="2301838"/>
            <a:chExt cx="4908927" cy="540001"/>
          </a:xfrm>
        </p:grpSpPr>
        <p:sp>
          <p:nvSpPr>
            <p:cNvPr id="130" name="椭圆 129"/>
            <p:cNvSpPr>
              <a:spLocks noChangeAspect="1"/>
            </p:cNvSpPr>
            <p:nvPr/>
          </p:nvSpPr>
          <p:spPr>
            <a:xfrm>
              <a:off x="642549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1" name="文本框 130"/>
            <p:cNvSpPr txBox="1"/>
            <p:nvPr/>
          </p:nvSpPr>
          <p:spPr>
            <a:xfrm>
              <a:off x="7194422" y="2308212"/>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调整财政支出结构，盘活沉淀资金，保障基本民生和重点项目</a:t>
              </a:r>
            </a:p>
          </p:txBody>
        </p:sp>
        <p:sp>
          <p:nvSpPr>
            <p:cNvPr id="132"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33" name="PA_组合 61"/>
          <p:cNvGrpSpPr/>
          <p:nvPr>
            <p:custDataLst>
              <p:tags r:id="rId6"/>
            </p:custDataLst>
          </p:nvPr>
        </p:nvGrpSpPr>
        <p:grpSpPr>
          <a:xfrm>
            <a:off x="6367438" y="3591730"/>
            <a:ext cx="4908927" cy="545048"/>
            <a:chOff x="6425496" y="3016698"/>
            <a:chExt cx="4908927" cy="545048"/>
          </a:xfrm>
        </p:grpSpPr>
        <p:sp>
          <p:nvSpPr>
            <p:cNvPr id="134" name="椭圆 133"/>
            <p:cNvSpPr>
              <a:spLocks noChangeAspect="1"/>
            </p:cNvSpPr>
            <p:nvPr/>
          </p:nvSpPr>
          <p:spPr>
            <a:xfrm>
              <a:off x="642549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5" name="文本框 134"/>
            <p:cNvSpPr txBox="1"/>
            <p:nvPr/>
          </p:nvSpPr>
          <p:spPr>
            <a:xfrm>
              <a:off x="7194422" y="3164281"/>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共减轻市场主体负担</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3</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万多亿元</a:t>
              </a:r>
            </a:p>
          </p:txBody>
        </p:sp>
        <p:sp>
          <p:nvSpPr>
            <p:cNvPr id="136" name="矩形: 圆角 46"/>
            <p:cNvSpPr/>
            <p:nvPr/>
          </p:nvSpPr>
          <p:spPr>
            <a:xfrm>
              <a:off x="7194423"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37" name="PA_组合 62"/>
          <p:cNvGrpSpPr/>
          <p:nvPr>
            <p:custDataLst>
              <p:tags r:id="rId7"/>
            </p:custDataLst>
          </p:nvPr>
        </p:nvGrpSpPr>
        <p:grpSpPr>
          <a:xfrm>
            <a:off x="6367438" y="4316684"/>
            <a:ext cx="4908927" cy="540002"/>
            <a:chOff x="6425496" y="3741652"/>
            <a:chExt cx="4908927" cy="540002"/>
          </a:xfrm>
        </p:grpSpPr>
        <p:sp>
          <p:nvSpPr>
            <p:cNvPr id="138" name="椭圆 137"/>
            <p:cNvSpPr>
              <a:spLocks noChangeAspect="1"/>
            </p:cNvSpPr>
            <p:nvPr/>
          </p:nvSpPr>
          <p:spPr>
            <a:xfrm>
              <a:off x="642549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39" name="文本框 138"/>
            <p:cNvSpPr txBox="1"/>
            <p:nvPr/>
          </p:nvSpPr>
          <p:spPr>
            <a:xfrm>
              <a:off x="7194422" y="3835378"/>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保持人民币汇率基本稳定，外汇储备转降为升</a:t>
              </a:r>
            </a:p>
          </p:txBody>
        </p:sp>
        <p:sp>
          <p:nvSpPr>
            <p:cNvPr id="140" name="矩形: 圆角 47"/>
            <p:cNvSpPr/>
            <p:nvPr/>
          </p:nvSpPr>
          <p:spPr>
            <a:xfrm>
              <a:off x="7194423"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41" name="PA_组合 63"/>
          <p:cNvGrpSpPr/>
          <p:nvPr>
            <p:custDataLst>
              <p:tags r:id="rId8"/>
            </p:custDataLst>
          </p:nvPr>
        </p:nvGrpSpPr>
        <p:grpSpPr>
          <a:xfrm>
            <a:off x="6367438" y="5036594"/>
            <a:ext cx="4908927" cy="540000"/>
            <a:chOff x="6425496" y="4461562"/>
            <a:chExt cx="4908927" cy="540000"/>
          </a:xfrm>
        </p:grpSpPr>
        <p:sp>
          <p:nvSpPr>
            <p:cNvPr id="142" name="椭圆 141"/>
            <p:cNvSpPr>
              <a:spLocks noChangeAspect="1"/>
            </p:cNvSpPr>
            <p:nvPr/>
          </p:nvSpPr>
          <p:spPr>
            <a:xfrm>
              <a:off x="642549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8</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43" name="文本框 142"/>
            <p:cNvSpPr txBox="1"/>
            <p:nvPr/>
          </p:nvSpPr>
          <p:spPr>
            <a:xfrm>
              <a:off x="7194422" y="4469951"/>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守住了不发生系统性风险的底线，维护了国家经济金融安全。</a:t>
              </a:r>
            </a:p>
          </p:txBody>
        </p:sp>
        <p:sp>
          <p:nvSpPr>
            <p:cNvPr id="144" name="矩形: 圆角 48"/>
            <p:cNvSpPr/>
            <p:nvPr/>
          </p:nvSpPr>
          <p:spPr>
            <a:xfrm>
              <a:off x="7194423"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562445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500"/>
                                        <p:tgtEl>
                                          <p:spTgt spid="51"/>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113"/>
                                        </p:tgtEl>
                                        <p:attrNameLst>
                                          <p:attrName>style.visibility</p:attrName>
                                        </p:attrNameLst>
                                      </p:cBhvr>
                                      <p:to>
                                        <p:strVal val="visible"/>
                                      </p:to>
                                    </p:set>
                                    <p:anim calcmode="lin" valueType="num">
                                      <p:cBhvr additive="base">
                                        <p:cTn id="20" dur="1000" fill="hold"/>
                                        <p:tgtEl>
                                          <p:spTgt spid="113"/>
                                        </p:tgtEl>
                                        <p:attrNameLst>
                                          <p:attrName>ppt_x</p:attrName>
                                        </p:attrNameLst>
                                      </p:cBhvr>
                                      <p:tavLst>
                                        <p:tav tm="0">
                                          <p:val>
                                            <p:strVal val="0-#ppt_w/2"/>
                                          </p:val>
                                        </p:tav>
                                        <p:tav tm="100000">
                                          <p:val>
                                            <p:strVal val="#ppt_x"/>
                                          </p:val>
                                        </p:tav>
                                      </p:tavLst>
                                    </p:anim>
                                    <p:anim calcmode="lin" valueType="num">
                                      <p:cBhvr additive="base">
                                        <p:cTn id="21" dur="1000" fill="hold"/>
                                        <p:tgtEl>
                                          <p:spTgt spid="113"/>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17"/>
                                        </p:tgtEl>
                                        <p:attrNameLst>
                                          <p:attrName>style.visibility</p:attrName>
                                        </p:attrNameLst>
                                      </p:cBhvr>
                                      <p:to>
                                        <p:strVal val="visible"/>
                                      </p:to>
                                    </p:set>
                                    <p:anim calcmode="lin" valueType="num">
                                      <p:cBhvr additive="base">
                                        <p:cTn id="24" dur="1000" fill="hold"/>
                                        <p:tgtEl>
                                          <p:spTgt spid="117"/>
                                        </p:tgtEl>
                                        <p:attrNameLst>
                                          <p:attrName>ppt_x</p:attrName>
                                        </p:attrNameLst>
                                      </p:cBhvr>
                                      <p:tavLst>
                                        <p:tav tm="0">
                                          <p:val>
                                            <p:strVal val="0-#ppt_w/2"/>
                                          </p:val>
                                        </p:tav>
                                        <p:tav tm="100000">
                                          <p:val>
                                            <p:strVal val="#ppt_x"/>
                                          </p:val>
                                        </p:tav>
                                      </p:tavLst>
                                    </p:anim>
                                    <p:anim calcmode="lin" valueType="num">
                                      <p:cBhvr additive="base">
                                        <p:cTn id="25" dur="1000" fill="hold"/>
                                        <p:tgtEl>
                                          <p:spTgt spid="117"/>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21"/>
                                        </p:tgtEl>
                                        <p:attrNameLst>
                                          <p:attrName>style.visibility</p:attrName>
                                        </p:attrNameLst>
                                      </p:cBhvr>
                                      <p:to>
                                        <p:strVal val="visible"/>
                                      </p:to>
                                    </p:set>
                                    <p:anim calcmode="lin" valueType="num">
                                      <p:cBhvr additive="base">
                                        <p:cTn id="28" dur="1000" fill="hold"/>
                                        <p:tgtEl>
                                          <p:spTgt spid="121"/>
                                        </p:tgtEl>
                                        <p:attrNameLst>
                                          <p:attrName>ppt_x</p:attrName>
                                        </p:attrNameLst>
                                      </p:cBhvr>
                                      <p:tavLst>
                                        <p:tav tm="0">
                                          <p:val>
                                            <p:strVal val="0-#ppt_w/2"/>
                                          </p:val>
                                        </p:tav>
                                        <p:tav tm="100000">
                                          <p:val>
                                            <p:strVal val="#ppt_x"/>
                                          </p:val>
                                        </p:tav>
                                      </p:tavLst>
                                    </p:anim>
                                    <p:anim calcmode="lin" valueType="num">
                                      <p:cBhvr additive="base">
                                        <p:cTn id="29" dur="1000" fill="hold"/>
                                        <p:tgtEl>
                                          <p:spTgt spid="121"/>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25"/>
                                        </p:tgtEl>
                                        <p:attrNameLst>
                                          <p:attrName>style.visibility</p:attrName>
                                        </p:attrNameLst>
                                      </p:cBhvr>
                                      <p:to>
                                        <p:strVal val="visible"/>
                                      </p:to>
                                    </p:set>
                                    <p:anim calcmode="lin" valueType="num">
                                      <p:cBhvr additive="base">
                                        <p:cTn id="32" dur="1000" fill="hold"/>
                                        <p:tgtEl>
                                          <p:spTgt spid="125"/>
                                        </p:tgtEl>
                                        <p:attrNameLst>
                                          <p:attrName>ppt_x</p:attrName>
                                        </p:attrNameLst>
                                      </p:cBhvr>
                                      <p:tavLst>
                                        <p:tav tm="0">
                                          <p:val>
                                            <p:strVal val="0-#ppt_w/2"/>
                                          </p:val>
                                        </p:tav>
                                        <p:tav tm="100000">
                                          <p:val>
                                            <p:strVal val="#ppt_x"/>
                                          </p:val>
                                        </p:tav>
                                      </p:tavLst>
                                    </p:anim>
                                    <p:anim calcmode="lin" valueType="num">
                                      <p:cBhvr additive="base">
                                        <p:cTn id="33" dur="1000" fill="hold"/>
                                        <p:tgtEl>
                                          <p:spTgt spid="125"/>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129"/>
                                        </p:tgtEl>
                                        <p:attrNameLst>
                                          <p:attrName>style.visibility</p:attrName>
                                        </p:attrNameLst>
                                      </p:cBhvr>
                                      <p:to>
                                        <p:strVal val="visible"/>
                                      </p:to>
                                    </p:set>
                                    <p:anim calcmode="lin" valueType="num">
                                      <p:cBhvr additive="base">
                                        <p:cTn id="36" dur="1000" fill="hold"/>
                                        <p:tgtEl>
                                          <p:spTgt spid="129"/>
                                        </p:tgtEl>
                                        <p:attrNameLst>
                                          <p:attrName>ppt_x</p:attrName>
                                        </p:attrNameLst>
                                      </p:cBhvr>
                                      <p:tavLst>
                                        <p:tav tm="0">
                                          <p:val>
                                            <p:strVal val="1+#ppt_w/2"/>
                                          </p:val>
                                        </p:tav>
                                        <p:tav tm="100000">
                                          <p:val>
                                            <p:strVal val="#ppt_x"/>
                                          </p:val>
                                        </p:tav>
                                      </p:tavLst>
                                    </p:anim>
                                    <p:anim calcmode="lin" valueType="num">
                                      <p:cBhvr additive="base">
                                        <p:cTn id="37" dur="1000" fill="hold"/>
                                        <p:tgtEl>
                                          <p:spTgt spid="129"/>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133"/>
                                        </p:tgtEl>
                                        <p:attrNameLst>
                                          <p:attrName>style.visibility</p:attrName>
                                        </p:attrNameLst>
                                      </p:cBhvr>
                                      <p:to>
                                        <p:strVal val="visible"/>
                                      </p:to>
                                    </p:set>
                                    <p:anim calcmode="lin" valueType="num">
                                      <p:cBhvr additive="base">
                                        <p:cTn id="40" dur="1000" fill="hold"/>
                                        <p:tgtEl>
                                          <p:spTgt spid="133"/>
                                        </p:tgtEl>
                                        <p:attrNameLst>
                                          <p:attrName>ppt_x</p:attrName>
                                        </p:attrNameLst>
                                      </p:cBhvr>
                                      <p:tavLst>
                                        <p:tav tm="0">
                                          <p:val>
                                            <p:strVal val="1+#ppt_w/2"/>
                                          </p:val>
                                        </p:tav>
                                        <p:tav tm="100000">
                                          <p:val>
                                            <p:strVal val="#ppt_x"/>
                                          </p:val>
                                        </p:tav>
                                      </p:tavLst>
                                    </p:anim>
                                    <p:anim calcmode="lin" valueType="num">
                                      <p:cBhvr additive="base">
                                        <p:cTn id="41" dur="1000" fill="hold"/>
                                        <p:tgtEl>
                                          <p:spTgt spid="133"/>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137"/>
                                        </p:tgtEl>
                                        <p:attrNameLst>
                                          <p:attrName>style.visibility</p:attrName>
                                        </p:attrNameLst>
                                      </p:cBhvr>
                                      <p:to>
                                        <p:strVal val="visible"/>
                                      </p:to>
                                    </p:set>
                                    <p:anim calcmode="lin" valueType="num">
                                      <p:cBhvr additive="base">
                                        <p:cTn id="44" dur="1000" fill="hold"/>
                                        <p:tgtEl>
                                          <p:spTgt spid="137"/>
                                        </p:tgtEl>
                                        <p:attrNameLst>
                                          <p:attrName>ppt_x</p:attrName>
                                        </p:attrNameLst>
                                      </p:cBhvr>
                                      <p:tavLst>
                                        <p:tav tm="0">
                                          <p:val>
                                            <p:strVal val="1+#ppt_w/2"/>
                                          </p:val>
                                        </p:tav>
                                        <p:tav tm="100000">
                                          <p:val>
                                            <p:strVal val="#ppt_x"/>
                                          </p:val>
                                        </p:tav>
                                      </p:tavLst>
                                    </p:anim>
                                    <p:anim calcmode="lin" valueType="num">
                                      <p:cBhvr additive="base">
                                        <p:cTn id="45" dur="1000" fill="hold"/>
                                        <p:tgtEl>
                                          <p:spTgt spid="137"/>
                                        </p:tgtEl>
                                        <p:attrNameLst>
                                          <p:attrName>ppt_y</p:attrName>
                                        </p:attrNameLst>
                                      </p:cBhvr>
                                      <p:tavLst>
                                        <p:tav tm="0">
                                          <p:val>
                                            <p:strVal val="#ppt_y"/>
                                          </p:val>
                                        </p:tav>
                                        <p:tav tm="100000">
                                          <p:val>
                                            <p:strVal val="#ppt_y"/>
                                          </p:val>
                                        </p:tav>
                                      </p:tavLst>
                                    </p:anim>
                                  </p:childTnLst>
                                </p:cTn>
                              </p:par>
                              <p:par>
                                <p:cTn id="46" presetID="2" presetClass="entr" presetSubtype="2" decel="45000" fill="hold" nodeType="withEffect">
                                  <p:stCondLst>
                                    <p:cond delay="1000"/>
                                  </p:stCondLst>
                                  <p:childTnLst>
                                    <p:set>
                                      <p:cBhvr>
                                        <p:cTn id="47" dur="1" fill="hold">
                                          <p:stCondLst>
                                            <p:cond delay="0"/>
                                          </p:stCondLst>
                                        </p:cTn>
                                        <p:tgtEl>
                                          <p:spTgt spid="141"/>
                                        </p:tgtEl>
                                        <p:attrNameLst>
                                          <p:attrName>style.visibility</p:attrName>
                                        </p:attrNameLst>
                                      </p:cBhvr>
                                      <p:to>
                                        <p:strVal val="visible"/>
                                      </p:to>
                                    </p:set>
                                    <p:anim calcmode="lin" valueType="num">
                                      <p:cBhvr additive="base">
                                        <p:cTn id="48" dur="1000" fill="hold"/>
                                        <p:tgtEl>
                                          <p:spTgt spid="141"/>
                                        </p:tgtEl>
                                        <p:attrNameLst>
                                          <p:attrName>ppt_x</p:attrName>
                                        </p:attrNameLst>
                                      </p:cBhvr>
                                      <p:tavLst>
                                        <p:tav tm="0">
                                          <p:val>
                                            <p:strVal val="1+#ppt_w/2"/>
                                          </p:val>
                                        </p:tav>
                                        <p:tav tm="100000">
                                          <p:val>
                                            <p:strVal val="#ppt_x"/>
                                          </p:val>
                                        </p:tav>
                                      </p:tavLst>
                                    </p:anim>
                                    <p:anim calcmode="lin" valueType="num">
                                      <p:cBhvr additive="base">
                                        <p:cTn id="49" dur="1000" fill="hold"/>
                                        <p:tgtEl>
                                          <p:spTgt spid="1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animBg="1"/>
      <p:bldP spid="5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28057" y="385888"/>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1" name="矩形 50"/>
          <p:cNvSpPr/>
          <p:nvPr/>
        </p:nvSpPr>
        <p:spPr>
          <a:xfrm>
            <a:off x="943370" y="1940779"/>
            <a:ext cx="10493888" cy="4547107"/>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矩形: 圆角 7"/>
          <p:cNvSpPr/>
          <p:nvPr/>
        </p:nvSpPr>
        <p:spPr>
          <a:xfrm>
            <a:off x="2608727" y="1562560"/>
            <a:ext cx="6995655" cy="756437"/>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坚持以供给侧结构性改革为主线，着力培育壮大新动能，经济结构加快优化升级</a:t>
            </a:r>
          </a:p>
        </p:txBody>
      </p:sp>
      <p:grpSp>
        <p:nvGrpSpPr>
          <p:cNvPr id="37" name="PA_组合 58"/>
          <p:cNvGrpSpPr/>
          <p:nvPr>
            <p:custDataLst>
              <p:tags r:id="rId1"/>
            </p:custDataLst>
          </p:nvPr>
        </p:nvGrpSpPr>
        <p:grpSpPr>
          <a:xfrm>
            <a:off x="3750026" y="2590426"/>
            <a:ext cx="8376104" cy="540001"/>
            <a:chOff x="1028247" y="2301838"/>
            <a:chExt cx="8376104" cy="540001"/>
          </a:xfrm>
        </p:grpSpPr>
        <p:sp>
          <p:nvSpPr>
            <p:cNvPr id="38" name="椭圆 37"/>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p:cNvSpPr txBox="1"/>
            <p:nvPr/>
          </p:nvSpPr>
          <p:spPr>
            <a:xfrm>
              <a:off x="1028247" y="2404190"/>
              <a:ext cx="8376104"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中央财政安排</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1000</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亿元专项奖补资金予以支持</a:t>
              </a:r>
            </a:p>
          </p:txBody>
        </p:sp>
        <p:sp>
          <p:nvSpPr>
            <p:cNvPr id="40" name="矩形: 圆角 39"/>
            <p:cNvSpPr/>
            <p:nvPr/>
          </p:nvSpPr>
          <p:spPr>
            <a:xfrm>
              <a:off x="1914525" y="2301839"/>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1" name="PA_组合 57"/>
          <p:cNvGrpSpPr/>
          <p:nvPr>
            <p:custDataLst>
              <p:tags r:id="rId2"/>
            </p:custDataLst>
          </p:nvPr>
        </p:nvGrpSpPr>
        <p:grpSpPr>
          <a:xfrm>
            <a:off x="3691969" y="3203688"/>
            <a:ext cx="8492218" cy="545048"/>
            <a:chOff x="970190" y="3016698"/>
            <a:chExt cx="8492218" cy="545048"/>
          </a:xfrm>
        </p:grpSpPr>
        <p:sp>
          <p:nvSpPr>
            <p:cNvPr id="42" name="椭圆 41"/>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文本框 42"/>
            <p:cNvSpPr txBox="1"/>
            <p:nvPr/>
          </p:nvSpPr>
          <p:spPr>
            <a:xfrm>
              <a:off x="970190" y="3121029"/>
              <a:ext cx="8492218"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出钢铁产能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1.7</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亿吨以上、煤炭产能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a:t>
              </a:r>
            </a:p>
          </p:txBody>
        </p:sp>
        <p:sp>
          <p:nvSpPr>
            <p:cNvPr id="44" name="矩形: 圆角 40"/>
            <p:cNvSpPr/>
            <p:nvPr/>
          </p:nvSpPr>
          <p:spPr>
            <a:xfrm>
              <a:off x="1914525" y="3016698"/>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5" name="PA_组合 56"/>
          <p:cNvGrpSpPr/>
          <p:nvPr>
            <p:custDataLst>
              <p:tags r:id="rId3"/>
            </p:custDataLst>
          </p:nvPr>
        </p:nvGrpSpPr>
        <p:grpSpPr>
          <a:xfrm>
            <a:off x="3836205" y="3812532"/>
            <a:ext cx="7245803" cy="554392"/>
            <a:chOff x="1114426" y="3741654"/>
            <a:chExt cx="7245803" cy="554392"/>
          </a:xfrm>
        </p:grpSpPr>
        <p:sp>
          <p:nvSpPr>
            <p:cNvPr id="46" name="椭圆 45"/>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7" name="文本框 46"/>
            <p:cNvSpPr txBox="1"/>
            <p:nvPr/>
          </p:nvSpPr>
          <p:spPr>
            <a:xfrm>
              <a:off x="1914526" y="3841380"/>
              <a:ext cx="6198960"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出钢铁产能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1.7</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亿吨以上、煤炭产能</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亿吨</a:t>
              </a:r>
            </a:p>
          </p:txBody>
        </p:sp>
        <p:sp>
          <p:nvSpPr>
            <p:cNvPr id="48" name="矩形: 圆角 41"/>
            <p:cNvSpPr/>
            <p:nvPr/>
          </p:nvSpPr>
          <p:spPr>
            <a:xfrm>
              <a:off x="1914525" y="3756046"/>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9" name="PA_组合 55"/>
          <p:cNvGrpSpPr/>
          <p:nvPr>
            <p:custDataLst>
              <p:tags r:id="rId4"/>
            </p:custDataLst>
          </p:nvPr>
        </p:nvGrpSpPr>
        <p:grpSpPr>
          <a:xfrm>
            <a:off x="3489676" y="4430842"/>
            <a:ext cx="8492218" cy="540000"/>
            <a:chOff x="767897" y="4461562"/>
            <a:chExt cx="8492218" cy="540000"/>
          </a:xfrm>
        </p:grpSpPr>
        <p:sp>
          <p:nvSpPr>
            <p:cNvPr id="50" name="椭圆 49"/>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文本框 52"/>
            <p:cNvSpPr txBox="1"/>
            <p:nvPr/>
          </p:nvSpPr>
          <p:spPr>
            <a:xfrm>
              <a:off x="767897" y="4578062"/>
              <a:ext cx="8492218"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热点城市房价涨势得到控制</a:t>
              </a:r>
            </a:p>
          </p:txBody>
        </p:sp>
        <p:sp>
          <p:nvSpPr>
            <p:cNvPr id="54" name="矩形: 圆角 42"/>
            <p:cNvSpPr/>
            <p:nvPr/>
          </p:nvSpPr>
          <p:spPr>
            <a:xfrm>
              <a:off x="1914525" y="4461562"/>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5" name="PA_组合 54"/>
          <p:cNvGrpSpPr/>
          <p:nvPr>
            <p:custDataLst>
              <p:tags r:id="rId5"/>
            </p:custDataLst>
          </p:nvPr>
        </p:nvGrpSpPr>
        <p:grpSpPr>
          <a:xfrm>
            <a:off x="3836205" y="5020123"/>
            <a:ext cx="7245803" cy="607290"/>
            <a:chOff x="1114426" y="5181469"/>
            <a:chExt cx="7245803" cy="607290"/>
          </a:xfrm>
        </p:grpSpPr>
        <p:sp>
          <p:nvSpPr>
            <p:cNvPr id="56" name="椭圆 55"/>
            <p:cNvSpPr>
              <a:spLocks noChangeAspect="1"/>
            </p:cNvSpPr>
            <p:nvPr/>
          </p:nvSpPr>
          <p:spPr>
            <a:xfrm>
              <a:off x="1114426" y="518147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文本框 56"/>
            <p:cNvSpPr txBox="1"/>
            <p:nvPr/>
          </p:nvSpPr>
          <p:spPr>
            <a:xfrm>
              <a:off x="1914525" y="5203984"/>
              <a:ext cx="6445704"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工业企业资产负债率连续下降，宏观杠杆率涨幅明显收窄、总体趋于稳定。</a:t>
              </a:r>
              <a:endPar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8" name="矩形: 圆角 43"/>
            <p:cNvSpPr/>
            <p:nvPr/>
          </p:nvSpPr>
          <p:spPr>
            <a:xfrm>
              <a:off x="1914525" y="5181469"/>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9" name="PA_组合 53"/>
          <p:cNvGrpSpPr/>
          <p:nvPr>
            <p:custDataLst>
              <p:tags r:id="rId6"/>
            </p:custDataLst>
          </p:nvPr>
        </p:nvGrpSpPr>
        <p:grpSpPr>
          <a:xfrm>
            <a:off x="3836205" y="5631681"/>
            <a:ext cx="7245803" cy="584775"/>
            <a:chOff x="1114426" y="5894625"/>
            <a:chExt cx="7245803" cy="584775"/>
          </a:xfrm>
        </p:grpSpPr>
        <p:sp>
          <p:nvSpPr>
            <p:cNvPr id="60" name="椭圆 59"/>
            <p:cNvSpPr>
              <a:spLocks noChangeAspect="1"/>
            </p:cNvSpPr>
            <p:nvPr/>
          </p:nvSpPr>
          <p:spPr>
            <a:xfrm>
              <a:off x="1114426" y="5901380"/>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1" name="文本框 60"/>
            <p:cNvSpPr txBox="1"/>
            <p:nvPr/>
          </p:nvSpPr>
          <p:spPr>
            <a:xfrm>
              <a:off x="1914525" y="5894625"/>
              <a:ext cx="6198961" cy="584775"/>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压减政府性基金项目</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30%</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，削减中央政府层面设立的涉企收费项目</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60%</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以上</a:t>
              </a:r>
            </a:p>
          </p:txBody>
        </p:sp>
        <p:sp>
          <p:nvSpPr>
            <p:cNvPr id="62" name="矩形: 圆角 44"/>
            <p:cNvSpPr/>
            <p:nvPr/>
          </p:nvSpPr>
          <p:spPr>
            <a:xfrm>
              <a:off x="1914525" y="5901380"/>
              <a:ext cx="6445704"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3" name="组合 62"/>
          <p:cNvGrpSpPr/>
          <p:nvPr/>
        </p:nvGrpSpPr>
        <p:grpSpPr>
          <a:xfrm>
            <a:off x="1216934" y="3130426"/>
            <a:ext cx="2203962" cy="2372506"/>
            <a:chOff x="1436914" y="2954226"/>
            <a:chExt cx="9318172" cy="3018971"/>
          </a:xfrm>
        </p:grpSpPr>
        <p:sp>
          <p:nvSpPr>
            <p:cNvPr id="64" name="矩形: 圆角 4"/>
            <p:cNvSpPr/>
            <p:nvPr/>
          </p:nvSpPr>
          <p:spPr>
            <a:xfrm>
              <a:off x="1436914" y="2954226"/>
              <a:ext cx="9318172" cy="3018971"/>
            </a:xfrm>
            <a:prstGeom prst="roundRect">
              <a:avLst/>
            </a:prstGeom>
            <a:solidFill>
              <a:srgbClr val="FF0000"/>
            </a:solid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矩形 64"/>
            <p:cNvSpPr/>
            <p:nvPr/>
          </p:nvSpPr>
          <p:spPr>
            <a:xfrm>
              <a:off x="1727710" y="3304061"/>
              <a:ext cx="8172097" cy="164849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   扎实推进“三去</a:t>
              </a:r>
              <a:endParaRPr kumimoji="0" lang="en-US" altLang="zh-CN"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    一降一补”</a:t>
              </a:r>
            </a:p>
          </p:txBody>
        </p:sp>
      </p:grpSp>
    </p:spTree>
    <p:extLst>
      <p:ext uri="{BB962C8B-B14F-4D97-AF65-F5344CB8AC3E}">
        <p14:creationId xmlns:p14="http://schemas.microsoft.com/office/powerpoint/2010/main" val="401084302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Vertical)">
                                      <p:cBhvr>
                                        <p:cTn id="12" dur="500"/>
                                        <p:tgtEl>
                                          <p:spTgt spid="52"/>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500"/>
                                        <p:tgtEl>
                                          <p:spTgt spid="51"/>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1000" fill="hold"/>
                                        <p:tgtEl>
                                          <p:spTgt spid="37"/>
                                        </p:tgtEl>
                                        <p:attrNameLst>
                                          <p:attrName>ppt_x</p:attrName>
                                        </p:attrNameLst>
                                      </p:cBhvr>
                                      <p:tavLst>
                                        <p:tav tm="0">
                                          <p:val>
                                            <p:strVal val="0-#ppt_w/2"/>
                                          </p:val>
                                        </p:tav>
                                        <p:tav tm="100000">
                                          <p:val>
                                            <p:strVal val="#ppt_x"/>
                                          </p:val>
                                        </p:tav>
                                      </p:tavLst>
                                    </p:anim>
                                    <p:anim calcmode="lin" valueType="num">
                                      <p:cBhvr additive="base">
                                        <p:cTn id="21" dur="10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 fill="hold"/>
                                        <p:tgtEl>
                                          <p:spTgt spid="41"/>
                                        </p:tgtEl>
                                        <p:attrNameLst>
                                          <p:attrName>ppt_x</p:attrName>
                                        </p:attrNameLst>
                                      </p:cBhvr>
                                      <p:tavLst>
                                        <p:tav tm="0">
                                          <p:val>
                                            <p:strVal val="0-#ppt_w/2"/>
                                          </p:val>
                                        </p:tav>
                                        <p:tav tm="100000">
                                          <p:val>
                                            <p:strVal val="#ppt_x"/>
                                          </p:val>
                                        </p:tav>
                                      </p:tavLst>
                                    </p:anim>
                                    <p:anim calcmode="lin" valueType="num">
                                      <p:cBhvr additive="base">
                                        <p:cTn id="25" dur="1000" fill="hold"/>
                                        <p:tgtEl>
                                          <p:spTgt spid="41"/>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1000" fill="hold"/>
                                        <p:tgtEl>
                                          <p:spTgt spid="45"/>
                                        </p:tgtEl>
                                        <p:attrNameLst>
                                          <p:attrName>ppt_x</p:attrName>
                                        </p:attrNameLst>
                                      </p:cBhvr>
                                      <p:tavLst>
                                        <p:tav tm="0">
                                          <p:val>
                                            <p:strVal val="0-#ppt_w/2"/>
                                          </p:val>
                                        </p:tav>
                                        <p:tav tm="100000">
                                          <p:val>
                                            <p:strVal val="#ppt_x"/>
                                          </p:val>
                                        </p:tav>
                                      </p:tavLst>
                                    </p:anim>
                                    <p:anim calcmode="lin" valueType="num">
                                      <p:cBhvr additive="base">
                                        <p:cTn id="29" dur="1000" fill="hold"/>
                                        <p:tgtEl>
                                          <p:spTgt spid="45"/>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1000" fill="hold"/>
                                        <p:tgtEl>
                                          <p:spTgt spid="49"/>
                                        </p:tgtEl>
                                        <p:attrNameLst>
                                          <p:attrName>ppt_x</p:attrName>
                                        </p:attrNameLst>
                                      </p:cBhvr>
                                      <p:tavLst>
                                        <p:tav tm="0">
                                          <p:val>
                                            <p:strVal val="0-#ppt_w/2"/>
                                          </p:val>
                                        </p:tav>
                                        <p:tav tm="100000">
                                          <p:val>
                                            <p:strVal val="#ppt_x"/>
                                          </p:val>
                                        </p:tav>
                                      </p:tavLst>
                                    </p:anim>
                                    <p:anim calcmode="lin" valueType="num">
                                      <p:cBhvr additive="base">
                                        <p:cTn id="33" dur="10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8" decel="45000"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000" fill="hold"/>
                                        <p:tgtEl>
                                          <p:spTgt spid="55"/>
                                        </p:tgtEl>
                                        <p:attrNameLst>
                                          <p:attrName>ppt_x</p:attrName>
                                        </p:attrNameLst>
                                      </p:cBhvr>
                                      <p:tavLst>
                                        <p:tav tm="0">
                                          <p:val>
                                            <p:strVal val="0-#ppt_w/2"/>
                                          </p:val>
                                        </p:tav>
                                        <p:tav tm="100000">
                                          <p:val>
                                            <p:strVal val="#ppt_x"/>
                                          </p:val>
                                        </p:tav>
                                      </p:tavLst>
                                    </p:anim>
                                    <p:anim calcmode="lin" valueType="num">
                                      <p:cBhvr additive="base">
                                        <p:cTn id="37" dur="10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8" decel="45000" fill="hold" nodeType="withEffect">
                                  <p:stCondLst>
                                    <p:cond delay="50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1000" fill="hold"/>
                                        <p:tgtEl>
                                          <p:spTgt spid="59"/>
                                        </p:tgtEl>
                                        <p:attrNameLst>
                                          <p:attrName>ppt_x</p:attrName>
                                        </p:attrNameLst>
                                      </p:cBhvr>
                                      <p:tavLst>
                                        <p:tav tm="0">
                                          <p:val>
                                            <p:strVal val="0-#ppt_w/2"/>
                                          </p:val>
                                        </p:tav>
                                        <p:tav tm="100000">
                                          <p:val>
                                            <p:strVal val="#ppt_x"/>
                                          </p:val>
                                        </p:tav>
                                      </p:tavLst>
                                    </p:anim>
                                    <p:anim calcmode="lin" valueType="num">
                                      <p:cBhvr additive="base">
                                        <p:cTn id="41" dur="1000" fill="hold"/>
                                        <p:tgtEl>
                                          <p:spTgt spid="59"/>
                                        </p:tgtEl>
                                        <p:attrNameLst>
                                          <p:attrName>ppt_y</p:attrName>
                                        </p:attrNameLst>
                                      </p:cBhvr>
                                      <p:tavLst>
                                        <p:tav tm="0">
                                          <p:val>
                                            <p:strVal val="#ppt_y"/>
                                          </p:val>
                                        </p:tav>
                                        <p:tav tm="100000">
                                          <p:val>
                                            <p:strVal val="#ppt_y"/>
                                          </p:val>
                                        </p:tav>
                                      </p:tavLst>
                                    </p:anim>
                                  </p:childTnLst>
                                </p:cTn>
                              </p:par>
                              <p:par>
                                <p:cTn id="42" presetID="53" presetClass="entr" presetSubtype="16"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p:cTn id="44" dur="1000" fill="hold"/>
                                        <p:tgtEl>
                                          <p:spTgt spid="63"/>
                                        </p:tgtEl>
                                        <p:attrNameLst>
                                          <p:attrName>ppt_w</p:attrName>
                                        </p:attrNameLst>
                                      </p:cBhvr>
                                      <p:tavLst>
                                        <p:tav tm="0">
                                          <p:val>
                                            <p:fltVal val="0"/>
                                          </p:val>
                                        </p:tav>
                                        <p:tav tm="100000">
                                          <p:val>
                                            <p:strVal val="#ppt_w"/>
                                          </p:val>
                                        </p:tav>
                                      </p:tavLst>
                                    </p:anim>
                                    <p:anim calcmode="lin" valueType="num">
                                      <p:cBhvr>
                                        <p:cTn id="45" dur="1000" fill="hold"/>
                                        <p:tgtEl>
                                          <p:spTgt spid="63"/>
                                        </p:tgtEl>
                                        <p:attrNameLst>
                                          <p:attrName>ppt_h</p:attrName>
                                        </p:attrNameLst>
                                      </p:cBhvr>
                                      <p:tavLst>
                                        <p:tav tm="0">
                                          <p:val>
                                            <p:fltVal val="0"/>
                                          </p:val>
                                        </p:tav>
                                        <p:tav tm="100000">
                                          <p:val>
                                            <p:strVal val="#ppt_h"/>
                                          </p:val>
                                        </p:tav>
                                      </p:tavLst>
                                    </p:anim>
                                    <p:animEffect transition="in" filter="fade">
                                      <p:cBhvr>
                                        <p:cTn id="46"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1" grpId="0" animBg="1"/>
      <p:bldP spid="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8179" y="359441"/>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2"/>
          <p:cNvSpPr/>
          <p:nvPr/>
        </p:nvSpPr>
        <p:spPr>
          <a:xfrm>
            <a:off x="943370" y="1940780"/>
            <a:ext cx="10493888" cy="4082650"/>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圆角 7"/>
          <p:cNvSpPr/>
          <p:nvPr/>
        </p:nvSpPr>
        <p:spPr>
          <a:xfrm>
            <a:off x="2692486" y="1736807"/>
            <a:ext cx="6995655" cy="415211"/>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加快新旧发展动能接续转换</a:t>
            </a:r>
          </a:p>
        </p:txBody>
      </p:sp>
      <p:sp>
        <p:nvSpPr>
          <p:cNvPr id="33" name="矩形 32"/>
          <p:cNvSpPr/>
          <p:nvPr/>
        </p:nvSpPr>
        <p:spPr>
          <a:xfrm>
            <a:off x="1356117" y="2836768"/>
            <a:ext cx="9645712" cy="29596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深入开展“互联网</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行动，实行包容审慎监管，推动大数据、云计算、物联网广泛应用，新兴产业蓬勃发展，传统产业深刻重塑。实施“中国制造</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2025”</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工业强基、智能制造、绿色制造等重大工程，先进制造业加快发展。出台现代服务业改革发展举措，服务新业态新模式异军突起，促进了各行业融合升级。深化农业供给侧结构性改革，新型经营主体大批涌现，种植业适度规模经营比重从</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提升到</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以上。采取措施增加中低收入者收入，推动传统消费提档升级、新兴消费快速兴起，网上零售额年均增长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以上，社会消费品零售总额年均增长</a:t>
            </a:r>
            <a:r>
              <a:rPr kumimoji="0" lang="en-US" altLang="zh-CN"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11.3%</a:t>
            </a: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p>
        </p:txBody>
      </p:sp>
    </p:spTree>
    <p:extLst>
      <p:ext uri="{BB962C8B-B14F-4D97-AF65-F5344CB8AC3E}">
        <p14:creationId xmlns:p14="http://schemas.microsoft.com/office/powerpoint/2010/main" val="426423559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par>
                                <p:cTn id="17" presetID="31" presetClass="entr" presetSubtype="0" fill="hold" grpId="0" nodeType="withEffect">
                                  <p:stCondLst>
                                    <p:cond delay="750"/>
                                  </p:stCondLst>
                                  <p:iterate type="lt">
                                    <p:tmPct val="575"/>
                                  </p:iterate>
                                  <p:childTnLst>
                                    <p:set>
                                      <p:cBhvr>
                                        <p:cTn id="18" dur="1" fill="hold">
                                          <p:stCondLst>
                                            <p:cond delay="0"/>
                                          </p:stCondLst>
                                        </p:cTn>
                                        <p:tgtEl>
                                          <p:spTgt spid="33"/>
                                        </p:tgtEl>
                                        <p:attrNameLst>
                                          <p:attrName>style.visibility</p:attrName>
                                        </p:attrNameLst>
                                      </p:cBhvr>
                                      <p:to>
                                        <p:strVal val="visible"/>
                                      </p:to>
                                    </p:set>
                                    <p:anim calcmode="lin" valueType="num">
                                      <p:cBhvr>
                                        <p:cTn id="19" dur="750" fill="hold"/>
                                        <p:tgtEl>
                                          <p:spTgt spid="33"/>
                                        </p:tgtEl>
                                        <p:attrNameLst>
                                          <p:attrName>ppt_w</p:attrName>
                                        </p:attrNameLst>
                                      </p:cBhvr>
                                      <p:tavLst>
                                        <p:tav tm="0">
                                          <p:val>
                                            <p:fltVal val="0"/>
                                          </p:val>
                                        </p:tav>
                                        <p:tav tm="100000">
                                          <p:val>
                                            <p:strVal val="#ppt_w"/>
                                          </p:val>
                                        </p:tav>
                                      </p:tavLst>
                                    </p:anim>
                                    <p:anim calcmode="lin" valueType="num">
                                      <p:cBhvr>
                                        <p:cTn id="20" dur="750" fill="hold"/>
                                        <p:tgtEl>
                                          <p:spTgt spid="33"/>
                                        </p:tgtEl>
                                        <p:attrNameLst>
                                          <p:attrName>ppt_h</p:attrName>
                                        </p:attrNameLst>
                                      </p:cBhvr>
                                      <p:tavLst>
                                        <p:tav tm="0">
                                          <p:val>
                                            <p:fltVal val="0"/>
                                          </p:val>
                                        </p:tav>
                                        <p:tav tm="100000">
                                          <p:val>
                                            <p:strVal val="#ppt_h"/>
                                          </p:val>
                                        </p:tav>
                                      </p:tavLst>
                                    </p:anim>
                                    <p:anim calcmode="lin" valueType="num">
                                      <p:cBhvr>
                                        <p:cTn id="21" dur="750" fill="hold"/>
                                        <p:tgtEl>
                                          <p:spTgt spid="33"/>
                                        </p:tgtEl>
                                        <p:attrNameLst>
                                          <p:attrName>style.rotation</p:attrName>
                                        </p:attrNameLst>
                                      </p:cBhvr>
                                      <p:tavLst>
                                        <p:tav tm="0">
                                          <p:val>
                                            <p:fltVal val="90"/>
                                          </p:val>
                                        </p:tav>
                                        <p:tav tm="100000">
                                          <p:val>
                                            <p:fltVal val="0"/>
                                          </p:val>
                                        </p:tav>
                                      </p:tavLst>
                                    </p:anim>
                                    <p:animEffect transition="in" filter="fade">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8118" y="362226"/>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4" name="矩形: 圆角 7"/>
          <p:cNvSpPr/>
          <p:nvPr/>
        </p:nvSpPr>
        <p:spPr>
          <a:xfrm>
            <a:off x="2692486" y="1654629"/>
            <a:ext cx="6995655" cy="49738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持续深化“放管服”改革</a:t>
            </a:r>
          </a:p>
        </p:txBody>
      </p:sp>
      <p:grpSp>
        <p:nvGrpSpPr>
          <p:cNvPr id="5" name="组合 4"/>
          <p:cNvGrpSpPr/>
          <p:nvPr/>
        </p:nvGrpSpPr>
        <p:grpSpPr>
          <a:xfrm>
            <a:off x="958850" y="2527976"/>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国务院部门行政审批事项削减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44%</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10" name="组合 9"/>
          <p:cNvGrpSpPr/>
          <p:nvPr/>
        </p:nvGrpSpPr>
        <p:grpSpPr>
          <a:xfrm>
            <a:off x="6378015" y="2527976"/>
            <a:ext cx="5015912" cy="589447"/>
            <a:chOff x="1459160" y="3429000"/>
            <a:chExt cx="5015912" cy="589447"/>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9" y="343367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中央政府定价项目缩减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，地方政府定价项目缩减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a:t>
              </a:r>
            </a:p>
          </p:txBody>
        </p:sp>
      </p:grpSp>
      <p:grpSp>
        <p:nvGrpSpPr>
          <p:cNvPr id="14" name="组合 13"/>
          <p:cNvGrpSpPr/>
          <p:nvPr/>
        </p:nvGrpSpPr>
        <p:grpSpPr>
          <a:xfrm>
            <a:off x="958850" y="3321352"/>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6" y="3552069"/>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中央政府层面核准的企业投资项目减少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90%</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18" name="组合 17"/>
          <p:cNvGrpSpPr/>
          <p:nvPr/>
        </p:nvGrpSpPr>
        <p:grpSpPr>
          <a:xfrm>
            <a:off x="6378015" y="3321352"/>
            <a:ext cx="5015912" cy="584775"/>
            <a:chOff x="1459160" y="3429000"/>
            <a:chExt cx="5015912" cy="584775"/>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1" name="矩形 20"/>
            <p:cNvSpPr/>
            <p:nvPr/>
          </p:nvSpPr>
          <p:spPr>
            <a:xfrm>
              <a:off x="2104779" y="3429000"/>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全面改革工商登记、注册资本等商事制度，企业开办时间缩短三分之一以上</a:t>
              </a:r>
            </a:p>
          </p:txBody>
        </p:sp>
      </p:grpSp>
      <p:grpSp>
        <p:nvGrpSpPr>
          <p:cNvPr id="22" name="组合 21"/>
          <p:cNvGrpSpPr/>
          <p:nvPr/>
        </p:nvGrpSpPr>
        <p:grpSpPr>
          <a:xfrm>
            <a:off x="958850" y="4101281"/>
            <a:ext cx="5015912" cy="576000"/>
            <a:chOff x="1459160" y="3429000"/>
            <a:chExt cx="5015912" cy="576000"/>
          </a:xfrm>
        </p:grpSpPr>
        <p:sp>
          <p:nvSpPr>
            <p:cNvPr id="2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5" name="矩形 24"/>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职业资格许可和认定大幅减少</a:t>
              </a:r>
            </a:p>
          </p:txBody>
        </p:sp>
      </p:grpSp>
      <p:grpSp>
        <p:nvGrpSpPr>
          <p:cNvPr id="26" name="组合 25"/>
          <p:cNvGrpSpPr/>
          <p:nvPr/>
        </p:nvGrpSpPr>
        <p:grpSpPr>
          <a:xfrm>
            <a:off x="6378015" y="4101281"/>
            <a:ext cx="5015912" cy="605484"/>
            <a:chOff x="1459160" y="3429000"/>
            <a:chExt cx="5015912" cy="605484"/>
          </a:xfrm>
        </p:grpSpPr>
        <p:sp>
          <p:nvSpPr>
            <p:cNvPr id="2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9" name="矩形 28"/>
            <p:cNvSpPr/>
            <p:nvPr/>
          </p:nvSpPr>
          <p:spPr>
            <a:xfrm>
              <a:off x="2104779" y="344970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创新和加强事中事后监管，实行“双随机、一公开”</a:t>
              </a:r>
            </a:p>
          </p:txBody>
        </p:sp>
      </p:grpSp>
      <p:grpSp>
        <p:nvGrpSpPr>
          <p:cNvPr id="30" name="组合 29"/>
          <p:cNvGrpSpPr/>
          <p:nvPr/>
        </p:nvGrpSpPr>
        <p:grpSpPr>
          <a:xfrm>
            <a:off x="958850" y="4975340"/>
            <a:ext cx="5015912" cy="576000"/>
            <a:chOff x="1459160" y="3429000"/>
            <a:chExt cx="5015912" cy="576000"/>
          </a:xfrm>
        </p:grpSpPr>
        <p:sp>
          <p:nvSpPr>
            <p:cNvPr id="3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3" name="矩形 32"/>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非行政许可审批彻底终结</a:t>
              </a:r>
            </a:p>
          </p:txBody>
        </p:sp>
      </p:grpSp>
      <p:grpSp>
        <p:nvGrpSpPr>
          <p:cNvPr id="34" name="组合 33"/>
          <p:cNvGrpSpPr/>
          <p:nvPr/>
        </p:nvGrpSpPr>
        <p:grpSpPr>
          <a:xfrm>
            <a:off x="6378015" y="4959119"/>
            <a:ext cx="5015912" cy="592221"/>
            <a:chOff x="1459160" y="3412779"/>
            <a:chExt cx="5015912" cy="592221"/>
          </a:xfrm>
        </p:grpSpPr>
        <p:sp>
          <p:nvSpPr>
            <p:cNvPr id="3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7" name="矩形 36"/>
            <p:cNvSpPr/>
            <p:nvPr/>
          </p:nvSpPr>
          <p:spPr>
            <a:xfrm>
              <a:off x="2104779" y="341277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行“互联网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政务服务”，实施一站式服务等举措</a:t>
              </a:r>
            </a:p>
          </p:txBody>
        </p:sp>
      </p:grpSp>
      <p:grpSp>
        <p:nvGrpSpPr>
          <p:cNvPr id="38" name="组合 37"/>
          <p:cNvGrpSpPr/>
          <p:nvPr/>
        </p:nvGrpSpPr>
        <p:grpSpPr>
          <a:xfrm>
            <a:off x="958850" y="5773626"/>
            <a:ext cx="5015912" cy="576000"/>
            <a:chOff x="1459160" y="3429000"/>
            <a:chExt cx="5015912" cy="576000"/>
          </a:xfrm>
        </p:grpSpPr>
        <p:sp>
          <p:nvSpPr>
            <p:cNvPr id="3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1" name="矩形 40"/>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行政审批中介服务事项压减</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74%</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42" name="组合 41"/>
          <p:cNvGrpSpPr/>
          <p:nvPr/>
        </p:nvGrpSpPr>
        <p:grpSpPr>
          <a:xfrm>
            <a:off x="6378015" y="5769238"/>
            <a:ext cx="5015912" cy="584775"/>
            <a:chOff x="1459160" y="3424612"/>
            <a:chExt cx="5015912" cy="584775"/>
          </a:xfrm>
        </p:grpSpPr>
        <p:sp>
          <p:nvSpPr>
            <p:cNvPr id="4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10</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5" name="矩形 44"/>
            <p:cNvSpPr/>
            <p:nvPr/>
          </p:nvSpPr>
          <p:spPr>
            <a:xfrm>
              <a:off x="2104779" y="342461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营商环境持续改善，市场活力明显增强，群众办事更加便利</a:t>
              </a:r>
            </a:p>
          </p:txBody>
        </p:sp>
      </p:grpSp>
    </p:spTree>
    <p:extLst>
      <p:ext uri="{BB962C8B-B14F-4D97-AF65-F5344CB8AC3E}">
        <p14:creationId xmlns:p14="http://schemas.microsoft.com/office/powerpoint/2010/main" val="2793492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0-#ppt_w/2"/>
                                          </p:val>
                                        </p:tav>
                                        <p:tav tm="100000">
                                          <p:val>
                                            <p:strVal val="#ppt_x"/>
                                          </p:val>
                                        </p:tav>
                                      </p:tavLst>
                                    </p:anim>
                                    <p:anim calcmode="lin" valueType="num">
                                      <p:cBhvr additive="base">
                                        <p:cTn id="32" dur="10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0-#ppt_w/2"/>
                                          </p:val>
                                        </p:tav>
                                        <p:tav tm="100000">
                                          <p:val>
                                            <p:strVal val="#ppt_x"/>
                                          </p:val>
                                        </p:tav>
                                      </p:tavLst>
                                    </p:anim>
                                    <p:anim calcmode="lin" valueType="num">
                                      <p:cBhvr additive="base">
                                        <p:cTn id="36" dur="10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000" fill="hold"/>
                                        <p:tgtEl>
                                          <p:spTgt spid="30"/>
                                        </p:tgtEl>
                                        <p:attrNameLst>
                                          <p:attrName>ppt_x</p:attrName>
                                        </p:attrNameLst>
                                      </p:cBhvr>
                                      <p:tavLst>
                                        <p:tav tm="0">
                                          <p:val>
                                            <p:strVal val="0-#ppt_w/2"/>
                                          </p:val>
                                        </p:tav>
                                        <p:tav tm="100000">
                                          <p:val>
                                            <p:strVal val="#ppt_x"/>
                                          </p:val>
                                        </p:tav>
                                      </p:tavLst>
                                    </p:anim>
                                    <p:anim calcmode="lin" valueType="num">
                                      <p:cBhvr additive="base">
                                        <p:cTn id="40" dur="1000" fill="hold"/>
                                        <p:tgtEl>
                                          <p:spTgt spid="30"/>
                                        </p:tgtEl>
                                        <p:attrNameLst>
                                          <p:attrName>ppt_y</p:attrName>
                                        </p:attrNameLst>
                                      </p:cBhvr>
                                      <p:tavLst>
                                        <p:tav tm="0">
                                          <p:val>
                                            <p:strVal val="#ppt_y"/>
                                          </p:val>
                                        </p:tav>
                                        <p:tav tm="100000">
                                          <p:val>
                                            <p:strVal val="#ppt_y"/>
                                          </p:val>
                                        </p:tav>
                                      </p:tavLst>
                                    </p:anim>
                                  </p:childTnLst>
                                </p:cTn>
                              </p:par>
                              <p:par>
                                <p:cTn id="41" presetID="2" presetClass="entr" presetSubtype="8" decel="45000" fill="hold" nodeType="withEffect">
                                  <p:stCondLst>
                                    <p:cond delay="1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1000" fill="hold"/>
                                        <p:tgtEl>
                                          <p:spTgt spid="34"/>
                                        </p:tgtEl>
                                        <p:attrNameLst>
                                          <p:attrName>ppt_x</p:attrName>
                                        </p:attrNameLst>
                                      </p:cBhvr>
                                      <p:tavLst>
                                        <p:tav tm="0">
                                          <p:val>
                                            <p:strVal val="0-#ppt_w/2"/>
                                          </p:val>
                                        </p:tav>
                                        <p:tav tm="100000">
                                          <p:val>
                                            <p:strVal val="#ppt_x"/>
                                          </p:val>
                                        </p:tav>
                                      </p:tavLst>
                                    </p:anim>
                                    <p:anim calcmode="lin" valueType="num">
                                      <p:cBhvr additive="base">
                                        <p:cTn id="44" dur="1000" fill="hold"/>
                                        <p:tgtEl>
                                          <p:spTgt spid="34"/>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1000" fill="hold"/>
                                        <p:tgtEl>
                                          <p:spTgt spid="38"/>
                                        </p:tgtEl>
                                        <p:attrNameLst>
                                          <p:attrName>ppt_x</p:attrName>
                                        </p:attrNameLst>
                                      </p:cBhvr>
                                      <p:tavLst>
                                        <p:tav tm="0">
                                          <p:val>
                                            <p:strVal val="0-#ppt_w/2"/>
                                          </p:val>
                                        </p:tav>
                                        <p:tav tm="100000">
                                          <p:val>
                                            <p:strVal val="#ppt_x"/>
                                          </p:val>
                                        </p:tav>
                                      </p:tavLst>
                                    </p:anim>
                                    <p:anim calcmode="lin" valueType="num">
                                      <p:cBhvr additive="base">
                                        <p:cTn id="48" dur="10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8" decel="45000" fill="hold" nodeType="withEffect">
                                  <p:stCondLst>
                                    <p:cond delay="100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1000" fill="hold"/>
                                        <p:tgtEl>
                                          <p:spTgt spid="42"/>
                                        </p:tgtEl>
                                        <p:attrNameLst>
                                          <p:attrName>ppt_x</p:attrName>
                                        </p:attrNameLst>
                                      </p:cBhvr>
                                      <p:tavLst>
                                        <p:tav tm="0">
                                          <p:val>
                                            <p:strVal val="0-#ppt_w/2"/>
                                          </p:val>
                                        </p:tav>
                                        <p:tav tm="100000">
                                          <p:val>
                                            <p:strVal val="#ppt_x"/>
                                          </p:val>
                                        </p:tav>
                                      </p:tavLst>
                                    </p:anim>
                                    <p:anim calcmode="lin" valueType="num">
                                      <p:cBhvr additive="base">
                                        <p:cTn id="52"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79075" y="357482"/>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2"/>
          <p:cNvSpPr/>
          <p:nvPr/>
        </p:nvSpPr>
        <p:spPr>
          <a:xfrm>
            <a:off x="899828" y="1940779"/>
            <a:ext cx="10493888" cy="4605163"/>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圆角 7"/>
          <p:cNvSpPr/>
          <p:nvPr/>
        </p:nvSpPr>
        <p:spPr>
          <a:xfrm>
            <a:off x="2692486" y="1615267"/>
            <a:ext cx="6995655"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坚持创新引领发展，着力激发社会创造力，整体创新能力和效率显著提高</a:t>
            </a:r>
          </a:p>
        </p:txBody>
      </p:sp>
      <p:sp>
        <p:nvSpPr>
          <p:cNvPr id="38" name="椭圆 37"/>
          <p:cNvSpPr/>
          <p:nvPr/>
        </p:nvSpPr>
        <p:spPr>
          <a:xfrm>
            <a:off x="5454166" y="3679008"/>
            <a:ext cx="1486867" cy="1486867"/>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经济方面</a:t>
            </a:r>
          </a:p>
        </p:txBody>
      </p:sp>
      <p:grpSp>
        <p:nvGrpSpPr>
          <p:cNvPr id="39" name="组合 38"/>
          <p:cNvGrpSpPr/>
          <p:nvPr/>
        </p:nvGrpSpPr>
        <p:grpSpPr>
          <a:xfrm>
            <a:off x="5241828" y="2495940"/>
            <a:ext cx="1911544" cy="3853003"/>
            <a:chOff x="5140228" y="2026575"/>
            <a:chExt cx="1911544" cy="3853003"/>
          </a:xfrm>
        </p:grpSpPr>
        <p:grpSp>
          <p:nvGrpSpPr>
            <p:cNvPr id="40" name="组合 39"/>
            <p:cNvGrpSpPr/>
            <p:nvPr/>
          </p:nvGrpSpPr>
          <p:grpSpPr>
            <a:xfrm rot="5400000">
              <a:off x="5140228" y="2026575"/>
              <a:ext cx="1911544" cy="1911544"/>
              <a:chOff x="3788559" y="3235230"/>
              <a:chExt cx="1911544" cy="1911544"/>
            </a:xfrm>
          </p:grpSpPr>
          <p:sp>
            <p:nvSpPr>
              <p:cNvPr id="45"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6" name="2"/>
              <p:cNvSpPr/>
              <p:nvPr/>
            </p:nvSpPr>
            <p:spPr>
              <a:xfrm rot="13500000">
                <a:off x="4209795" y="3484689"/>
                <a:ext cx="1412631" cy="1412631"/>
              </a:xfrm>
              <a:prstGeom prst="arc">
                <a:avLst/>
              </a:prstGeom>
              <a:ln w="50800" cap="rnd">
                <a:solidFill>
                  <a:srgbClr val="FF0000">
                    <a:alpha val="6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7"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41" name="组合 40"/>
            <p:cNvGrpSpPr/>
            <p:nvPr/>
          </p:nvGrpSpPr>
          <p:grpSpPr>
            <a:xfrm rot="16200000">
              <a:off x="5140228" y="3968034"/>
              <a:ext cx="1911544" cy="1911544"/>
              <a:chOff x="3788559" y="3235230"/>
              <a:chExt cx="1911544" cy="1911544"/>
            </a:xfrm>
          </p:grpSpPr>
          <p:sp>
            <p:nvSpPr>
              <p:cNvPr id="42"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2"/>
              <p:cNvSpPr/>
              <p:nvPr/>
            </p:nvSpPr>
            <p:spPr>
              <a:xfrm rot="13500000">
                <a:off x="4209795" y="3484689"/>
                <a:ext cx="1412631" cy="1412631"/>
              </a:xfrm>
              <a:prstGeom prst="arc">
                <a:avLst/>
              </a:prstGeom>
              <a:ln w="50800" cap="rnd">
                <a:solidFill>
                  <a:srgbClr val="FF0000">
                    <a:alpha val="3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4"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nvGrpSpPr>
          <p:cNvPr id="48" name="PA_组合 58"/>
          <p:cNvGrpSpPr/>
          <p:nvPr>
            <p:custDataLst>
              <p:tags r:id="rId1"/>
            </p:custDataLst>
          </p:nvPr>
        </p:nvGrpSpPr>
        <p:grpSpPr>
          <a:xfrm>
            <a:off x="1237181" y="3001700"/>
            <a:ext cx="3706084" cy="732926"/>
            <a:chOff x="1914516" y="2301839"/>
            <a:chExt cx="6445713" cy="428656"/>
          </a:xfrm>
        </p:grpSpPr>
        <p:sp>
          <p:nvSpPr>
            <p:cNvPr id="50" name="文本框 49"/>
            <p:cNvSpPr txBox="1"/>
            <p:nvPr/>
          </p:nvSpPr>
          <p:spPr>
            <a:xfrm>
              <a:off x="1914516" y="2408164"/>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扩大科研机构和高校科研自主权</a:t>
              </a:r>
            </a:p>
          </p:txBody>
        </p:sp>
        <p:sp>
          <p:nvSpPr>
            <p:cNvPr id="51"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PA_组合 58"/>
          <p:cNvGrpSpPr/>
          <p:nvPr>
            <p:custDataLst>
              <p:tags r:id="rId2"/>
            </p:custDataLst>
          </p:nvPr>
        </p:nvGrpSpPr>
        <p:grpSpPr>
          <a:xfrm>
            <a:off x="1237186" y="4037073"/>
            <a:ext cx="3706079" cy="732926"/>
            <a:chOff x="1914525" y="2301839"/>
            <a:chExt cx="6445704" cy="428656"/>
          </a:xfrm>
        </p:grpSpPr>
        <p:sp>
          <p:nvSpPr>
            <p:cNvPr id="53" name="文本框 52"/>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支持北京、上海建设科技创新中心，新设</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14</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个国家自主创新示范区</a:t>
              </a:r>
            </a:p>
          </p:txBody>
        </p:sp>
        <p:sp>
          <p:nvSpPr>
            <p:cNvPr id="54"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5" name="PA_组合 58"/>
          <p:cNvGrpSpPr/>
          <p:nvPr>
            <p:custDataLst>
              <p:tags r:id="rId3"/>
            </p:custDataLst>
          </p:nvPr>
        </p:nvGrpSpPr>
        <p:grpSpPr>
          <a:xfrm>
            <a:off x="1237186" y="5099146"/>
            <a:ext cx="3706079" cy="732926"/>
            <a:chOff x="1914525" y="2301839"/>
            <a:chExt cx="6445704" cy="428656"/>
          </a:xfrm>
        </p:grpSpPr>
        <p:sp>
          <p:nvSpPr>
            <p:cNvPr id="56" name="文本框 55"/>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以企业为主体加强技术创新体系建设</a:t>
              </a:r>
            </a:p>
          </p:txBody>
        </p:sp>
        <p:sp>
          <p:nvSpPr>
            <p:cNvPr id="57"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58" name="PA_组合 58"/>
          <p:cNvGrpSpPr/>
          <p:nvPr>
            <p:custDataLst>
              <p:tags r:id="rId4"/>
            </p:custDataLst>
          </p:nvPr>
        </p:nvGrpSpPr>
        <p:grpSpPr>
          <a:xfrm>
            <a:off x="7386461" y="3001700"/>
            <a:ext cx="3706079" cy="732926"/>
            <a:chOff x="1914525" y="2301839"/>
            <a:chExt cx="6445704" cy="428656"/>
          </a:xfrm>
        </p:grpSpPr>
        <p:sp>
          <p:nvSpPr>
            <p:cNvPr id="59" name="文本框 58"/>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实施普惠性支持政策，完善孵化体系</a:t>
              </a:r>
            </a:p>
          </p:txBody>
        </p:sp>
        <p:sp>
          <p:nvSpPr>
            <p:cNvPr id="60"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1" name="PA_组合 58"/>
          <p:cNvGrpSpPr/>
          <p:nvPr>
            <p:custDataLst>
              <p:tags r:id="rId5"/>
            </p:custDataLst>
          </p:nvPr>
        </p:nvGrpSpPr>
        <p:grpSpPr>
          <a:xfrm>
            <a:off x="7386461" y="4037073"/>
            <a:ext cx="3706079" cy="732926"/>
            <a:chOff x="1914525" y="2301839"/>
            <a:chExt cx="6445704" cy="428656"/>
          </a:xfrm>
        </p:grpSpPr>
        <p:sp>
          <p:nvSpPr>
            <p:cNvPr id="62" name="文本框 61"/>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各类市场主体达到</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9800</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多万户，五年增加</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70%</a:t>
              </a: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以上</a:t>
              </a:r>
            </a:p>
          </p:txBody>
        </p:sp>
        <p:sp>
          <p:nvSpPr>
            <p:cNvPr id="63"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64" name="PA_组合 58"/>
          <p:cNvGrpSpPr/>
          <p:nvPr>
            <p:custDataLst>
              <p:tags r:id="rId6"/>
            </p:custDataLst>
          </p:nvPr>
        </p:nvGrpSpPr>
        <p:grpSpPr>
          <a:xfrm>
            <a:off x="7386461" y="5099146"/>
            <a:ext cx="3706079" cy="732926"/>
            <a:chOff x="1914525" y="2301839"/>
            <a:chExt cx="6445704" cy="428656"/>
          </a:xfrm>
        </p:grpSpPr>
        <p:sp>
          <p:nvSpPr>
            <p:cNvPr id="65" name="文本框 64"/>
            <p:cNvSpPr txBox="1"/>
            <p:nvPr/>
          </p:nvSpPr>
          <p:spPr>
            <a:xfrm>
              <a:off x="1914525" y="2352485"/>
              <a:ext cx="6353984" cy="3780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国内有效发明专利拥有量增加两倍，技术交易额翻了一番</a:t>
              </a:r>
            </a:p>
          </p:txBody>
        </p:sp>
        <p:sp>
          <p:nvSpPr>
            <p:cNvPr id="66"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966069328"/>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500"/>
                                        <p:tgtEl>
                                          <p:spTgt spid="3"/>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 calcmode="lin" valueType="num">
                                      <p:cBhvr>
                                        <p:cTn id="22" dur="1000" fill="hold"/>
                                        <p:tgtEl>
                                          <p:spTgt spid="38"/>
                                        </p:tgtEl>
                                        <p:attrNameLst>
                                          <p:attrName>style.rotation</p:attrName>
                                        </p:attrNameLst>
                                      </p:cBhvr>
                                      <p:tavLst>
                                        <p:tav tm="0">
                                          <p:val>
                                            <p:fltVal val="360"/>
                                          </p:val>
                                        </p:tav>
                                        <p:tav tm="100000">
                                          <p:val>
                                            <p:fltVal val="0"/>
                                          </p:val>
                                        </p:tav>
                                      </p:tavLst>
                                    </p:anim>
                                    <p:animEffect transition="in" filter="fade">
                                      <p:cBhvr>
                                        <p:cTn id="23" dur="1000"/>
                                        <p:tgtEl>
                                          <p:spTgt spid="38"/>
                                        </p:tgtEl>
                                      </p:cBhvr>
                                    </p:animEffect>
                                  </p:childTnLst>
                                </p:cTn>
                              </p:par>
                              <p:par>
                                <p:cTn id="24" presetID="16" presetClass="entr" presetSubtype="4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outHorizontal)">
                                      <p:cBhvr>
                                        <p:cTn id="26" dur="1000"/>
                                        <p:tgtEl>
                                          <p:spTgt spid="39"/>
                                        </p:tgtEl>
                                      </p:cBhvr>
                                    </p:animEffect>
                                  </p:childTnLst>
                                </p:cTn>
                              </p:par>
                            </p:childTnLst>
                          </p:cTn>
                        </p:par>
                        <p:par>
                          <p:cTn id="27" fill="hold">
                            <p:stCondLst>
                              <p:cond delay="2500"/>
                            </p:stCondLst>
                            <p:childTnLst>
                              <p:par>
                                <p:cTn id="28" presetID="2" presetClass="entr" presetSubtype="8" decel="4500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0-#ppt_w/2"/>
                                          </p:val>
                                        </p:tav>
                                        <p:tav tm="100000">
                                          <p:val>
                                            <p:strVal val="#ppt_x"/>
                                          </p:val>
                                        </p:tav>
                                      </p:tavLst>
                                    </p:anim>
                                    <p:anim calcmode="lin" valueType="num">
                                      <p:cBhvr additive="base">
                                        <p:cTn id="31" dur="1000" fill="hold"/>
                                        <p:tgtEl>
                                          <p:spTgt spid="48"/>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decel="4500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1000" fill="hold"/>
                                        <p:tgtEl>
                                          <p:spTgt spid="52"/>
                                        </p:tgtEl>
                                        <p:attrNameLst>
                                          <p:attrName>ppt_x</p:attrName>
                                        </p:attrNameLst>
                                      </p:cBhvr>
                                      <p:tavLst>
                                        <p:tav tm="0">
                                          <p:val>
                                            <p:strVal val="0-#ppt_w/2"/>
                                          </p:val>
                                        </p:tav>
                                        <p:tav tm="100000">
                                          <p:val>
                                            <p:strVal val="#ppt_x"/>
                                          </p:val>
                                        </p:tav>
                                      </p:tavLst>
                                    </p:anim>
                                    <p:anim calcmode="lin" valueType="num">
                                      <p:cBhvr additive="base">
                                        <p:cTn id="36" dur="10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8" decel="45000" fill="hold" nodeType="afterEffect">
                                  <p:stCondLst>
                                    <p:cond delay="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1000" fill="hold"/>
                                        <p:tgtEl>
                                          <p:spTgt spid="55"/>
                                        </p:tgtEl>
                                        <p:attrNameLst>
                                          <p:attrName>ppt_x</p:attrName>
                                        </p:attrNameLst>
                                      </p:cBhvr>
                                      <p:tavLst>
                                        <p:tav tm="0">
                                          <p:val>
                                            <p:strVal val="0-#ppt_w/2"/>
                                          </p:val>
                                        </p:tav>
                                        <p:tav tm="100000">
                                          <p:val>
                                            <p:strVal val="#ppt_x"/>
                                          </p:val>
                                        </p:tav>
                                      </p:tavLst>
                                    </p:anim>
                                    <p:anim calcmode="lin" valueType="num">
                                      <p:cBhvr additive="base">
                                        <p:cTn id="41" dur="1000" fill="hold"/>
                                        <p:tgtEl>
                                          <p:spTgt spid="55"/>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2" presetClass="entr" presetSubtype="8" decel="45000" fill="hold" nodeType="afterEffect">
                                  <p:stCondLst>
                                    <p:cond delay="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1000" fill="hold"/>
                                        <p:tgtEl>
                                          <p:spTgt spid="58"/>
                                        </p:tgtEl>
                                        <p:attrNameLst>
                                          <p:attrName>ppt_x</p:attrName>
                                        </p:attrNameLst>
                                      </p:cBhvr>
                                      <p:tavLst>
                                        <p:tav tm="0">
                                          <p:val>
                                            <p:strVal val="0-#ppt_w/2"/>
                                          </p:val>
                                        </p:tav>
                                        <p:tav tm="100000">
                                          <p:val>
                                            <p:strVal val="#ppt_x"/>
                                          </p:val>
                                        </p:tav>
                                      </p:tavLst>
                                    </p:anim>
                                    <p:anim calcmode="lin" valueType="num">
                                      <p:cBhvr additive="base">
                                        <p:cTn id="46" dur="10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6500"/>
                            </p:stCondLst>
                            <p:childTnLst>
                              <p:par>
                                <p:cTn id="48" presetID="2" presetClass="entr" presetSubtype="8" decel="45000"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1000" fill="hold"/>
                                        <p:tgtEl>
                                          <p:spTgt spid="61"/>
                                        </p:tgtEl>
                                        <p:attrNameLst>
                                          <p:attrName>ppt_x</p:attrName>
                                        </p:attrNameLst>
                                      </p:cBhvr>
                                      <p:tavLst>
                                        <p:tav tm="0">
                                          <p:val>
                                            <p:strVal val="0-#ppt_w/2"/>
                                          </p:val>
                                        </p:tav>
                                        <p:tav tm="100000">
                                          <p:val>
                                            <p:strVal val="#ppt_x"/>
                                          </p:val>
                                        </p:tav>
                                      </p:tavLst>
                                    </p:anim>
                                    <p:anim calcmode="lin" valueType="num">
                                      <p:cBhvr additive="base">
                                        <p:cTn id="51" dur="1000" fill="hold"/>
                                        <p:tgtEl>
                                          <p:spTgt spid="61"/>
                                        </p:tgtEl>
                                        <p:attrNameLst>
                                          <p:attrName>ppt_y</p:attrName>
                                        </p:attrNameLst>
                                      </p:cBhvr>
                                      <p:tavLst>
                                        <p:tav tm="0">
                                          <p:val>
                                            <p:strVal val="#ppt_y"/>
                                          </p:val>
                                        </p:tav>
                                        <p:tav tm="100000">
                                          <p:val>
                                            <p:strVal val="#ppt_y"/>
                                          </p:val>
                                        </p:tav>
                                      </p:tavLst>
                                    </p:anim>
                                  </p:childTnLst>
                                </p:cTn>
                              </p:par>
                            </p:childTnLst>
                          </p:cTn>
                        </p:par>
                        <p:par>
                          <p:cTn id="52" fill="hold">
                            <p:stCondLst>
                              <p:cond delay="7500"/>
                            </p:stCondLst>
                            <p:childTnLst>
                              <p:par>
                                <p:cTn id="53" presetID="2" presetClass="entr" presetSubtype="8" decel="45000" fill="hold" nodeType="after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additive="base">
                                        <p:cTn id="55" dur="1000" fill="hold"/>
                                        <p:tgtEl>
                                          <p:spTgt spid="64"/>
                                        </p:tgtEl>
                                        <p:attrNameLst>
                                          <p:attrName>ppt_x</p:attrName>
                                        </p:attrNameLst>
                                      </p:cBhvr>
                                      <p:tavLst>
                                        <p:tav tm="0">
                                          <p:val>
                                            <p:strVal val="0-#ppt_w/2"/>
                                          </p:val>
                                        </p:tav>
                                        <p:tav tm="100000">
                                          <p:val>
                                            <p:strVal val="#ppt_x"/>
                                          </p:val>
                                        </p:tav>
                                      </p:tavLst>
                                    </p:anim>
                                    <p:anim calcmode="lin" valueType="num">
                                      <p:cBhvr additive="base">
                                        <p:cTn id="56"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7996" y="362688"/>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4" name="矩形: 圆角 7"/>
          <p:cNvSpPr/>
          <p:nvPr/>
        </p:nvSpPr>
        <p:spPr>
          <a:xfrm>
            <a:off x="2251258" y="1641040"/>
            <a:ext cx="7815857"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坚持全面深化改革，着力破除体制机制弊端，发展动力不断增强</a:t>
            </a:r>
          </a:p>
        </p:txBody>
      </p:sp>
      <p:sp>
        <p:nvSpPr>
          <p:cNvPr id="66" name="矩形 65"/>
          <p:cNvSpPr/>
          <p:nvPr/>
        </p:nvSpPr>
        <p:spPr>
          <a:xfrm>
            <a:off x="1942102" y="3099635"/>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公司制改革基本完成，兼并重组、压减层级、提质增效取得积极进展</a:t>
            </a:r>
          </a:p>
        </p:txBody>
      </p:sp>
      <p:cxnSp>
        <p:nvCxnSpPr>
          <p:cNvPr id="67" name="直接连接符 66"/>
          <p:cNvCxnSpPr/>
          <p:nvPr/>
        </p:nvCxnSpPr>
        <p:spPr>
          <a:xfrm>
            <a:off x="1175990" y="2658212"/>
            <a:ext cx="0" cy="4299395"/>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矩形: 圆角 12"/>
          <p:cNvSpPr>
            <a:spLocks noChangeAspect="1"/>
          </p:cNvSpPr>
          <p:nvPr/>
        </p:nvSpPr>
        <p:spPr>
          <a:xfrm>
            <a:off x="905990" y="3091123"/>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9" name="矩形: 圆角 13"/>
          <p:cNvSpPr>
            <a:spLocks noChangeAspect="1"/>
          </p:cNvSpPr>
          <p:nvPr/>
        </p:nvSpPr>
        <p:spPr>
          <a:xfrm>
            <a:off x="905990" y="3881128"/>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0" name="矩形: 圆角 14"/>
          <p:cNvSpPr>
            <a:spLocks noChangeAspect="1"/>
          </p:cNvSpPr>
          <p:nvPr/>
        </p:nvSpPr>
        <p:spPr>
          <a:xfrm>
            <a:off x="905990" y="4598562"/>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3" name="矩形 72"/>
          <p:cNvSpPr/>
          <p:nvPr/>
        </p:nvSpPr>
        <p:spPr>
          <a:xfrm>
            <a:off x="1942103" y="3836845"/>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国有企业效益明显好转，去年利润增长</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23.5%</a:t>
            </a: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75" name="矩形 74"/>
          <p:cNvSpPr/>
          <p:nvPr/>
        </p:nvSpPr>
        <p:spPr>
          <a:xfrm>
            <a:off x="1981179" y="4714673"/>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深化能源、铁路、盐业等领域改革</a:t>
            </a:r>
          </a:p>
        </p:txBody>
      </p:sp>
      <p:sp>
        <p:nvSpPr>
          <p:cNvPr id="76" name="矩形: 圆角 21"/>
          <p:cNvSpPr>
            <a:spLocks noChangeAspect="1"/>
          </p:cNvSpPr>
          <p:nvPr/>
        </p:nvSpPr>
        <p:spPr>
          <a:xfrm>
            <a:off x="905990" y="5461141"/>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7" name="矩形 76"/>
          <p:cNvSpPr/>
          <p:nvPr/>
        </p:nvSpPr>
        <p:spPr>
          <a:xfrm>
            <a:off x="1981179" y="5477921"/>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放宽非公有制经济市场准入</a:t>
            </a:r>
          </a:p>
        </p:txBody>
      </p:sp>
      <p:sp>
        <p:nvSpPr>
          <p:cNvPr id="79" name="MH_Text_1"/>
          <p:cNvSpPr/>
          <p:nvPr/>
        </p:nvSpPr>
        <p:spPr>
          <a:xfrm>
            <a:off x="1905337" y="3060193"/>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0" name="MH_Text_1"/>
          <p:cNvSpPr/>
          <p:nvPr/>
        </p:nvSpPr>
        <p:spPr>
          <a:xfrm>
            <a:off x="1905336" y="3803366"/>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1" name="MH_Text_1"/>
          <p:cNvSpPr/>
          <p:nvPr/>
        </p:nvSpPr>
        <p:spPr>
          <a:xfrm>
            <a:off x="1906490" y="4544561"/>
            <a:ext cx="3987465" cy="648000"/>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2" name="MH_Text_1"/>
          <p:cNvSpPr/>
          <p:nvPr/>
        </p:nvSpPr>
        <p:spPr>
          <a:xfrm>
            <a:off x="1905336" y="5312456"/>
            <a:ext cx="3987465" cy="624843"/>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83" name="直接箭头连接符 82"/>
          <p:cNvCxnSpPr>
            <a:stCxn id="68" idx="3"/>
            <a:endCxn id="79" idx="1"/>
          </p:cNvCxnSpPr>
          <p:nvPr/>
        </p:nvCxnSpPr>
        <p:spPr>
          <a:xfrm>
            <a:off x="1445990" y="3361123"/>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V="1">
            <a:off x="1445990" y="4139150"/>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445990" y="4865566"/>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a:xfrm flipV="1">
            <a:off x="1445990" y="5718815"/>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195299" y="3099635"/>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建立不动产统一登记制度</a:t>
            </a:r>
          </a:p>
        </p:txBody>
      </p:sp>
      <p:cxnSp>
        <p:nvCxnSpPr>
          <p:cNvPr id="97" name="直接连接符 96"/>
          <p:cNvCxnSpPr/>
          <p:nvPr/>
        </p:nvCxnSpPr>
        <p:spPr>
          <a:xfrm>
            <a:off x="6429187" y="2658212"/>
            <a:ext cx="0" cy="4299395"/>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98" name="矩形: 圆角 12"/>
          <p:cNvSpPr>
            <a:spLocks noChangeAspect="1"/>
          </p:cNvSpPr>
          <p:nvPr/>
        </p:nvSpPr>
        <p:spPr>
          <a:xfrm>
            <a:off x="6159187" y="3091123"/>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99" name="矩形: 圆角 13"/>
          <p:cNvSpPr>
            <a:spLocks noChangeAspect="1"/>
          </p:cNvSpPr>
          <p:nvPr/>
        </p:nvSpPr>
        <p:spPr>
          <a:xfrm>
            <a:off x="6159187" y="3881128"/>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0" name="矩形: 圆角 14"/>
          <p:cNvSpPr>
            <a:spLocks noChangeAspect="1"/>
          </p:cNvSpPr>
          <p:nvPr/>
        </p:nvSpPr>
        <p:spPr>
          <a:xfrm>
            <a:off x="6150612" y="5053227"/>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1" name="矩形 100"/>
          <p:cNvSpPr/>
          <p:nvPr/>
        </p:nvSpPr>
        <p:spPr>
          <a:xfrm>
            <a:off x="7195300" y="3836845"/>
            <a:ext cx="3913929" cy="33855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完善产权保护制度</a:t>
            </a:r>
          </a:p>
        </p:txBody>
      </p:sp>
      <p:sp>
        <p:nvSpPr>
          <p:cNvPr id="102" name="矩形 101"/>
          <p:cNvSpPr/>
          <p:nvPr/>
        </p:nvSpPr>
        <p:spPr>
          <a:xfrm>
            <a:off x="7232068" y="4625904"/>
            <a:ext cx="3913929" cy="13234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全面推行财政预决算公开，构建以共享税为主的中央和地方收入分配格局，启动中央与地方财政事权和支出责任划分改革，中央对地方一般性转移支付规模大幅增加、专项转移支付项目减少三分之二</a:t>
            </a:r>
          </a:p>
        </p:txBody>
      </p:sp>
      <p:sp>
        <p:nvSpPr>
          <p:cNvPr id="105" name="MH_Text_1"/>
          <p:cNvSpPr/>
          <p:nvPr/>
        </p:nvSpPr>
        <p:spPr>
          <a:xfrm>
            <a:off x="7158534" y="3060193"/>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6" name="MH_Text_1"/>
          <p:cNvSpPr/>
          <p:nvPr/>
        </p:nvSpPr>
        <p:spPr>
          <a:xfrm>
            <a:off x="7158533" y="3803366"/>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7" name="MH_Text_1"/>
          <p:cNvSpPr/>
          <p:nvPr/>
        </p:nvSpPr>
        <p:spPr>
          <a:xfrm>
            <a:off x="7159687" y="4544560"/>
            <a:ext cx="3987465" cy="1493551"/>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109" name="直接箭头连接符 108"/>
          <p:cNvCxnSpPr>
            <a:stCxn id="98" idx="3"/>
            <a:endCxn id="105" idx="1"/>
          </p:cNvCxnSpPr>
          <p:nvPr/>
        </p:nvCxnSpPr>
        <p:spPr>
          <a:xfrm>
            <a:off x="6699187" y="3361123"/>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flipV="1">
            <a:off x="6699187" y="4139150"/>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6690612" y="5320231"/>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677170"/>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1000"/>
                                        <p:tgtEl>
                                          <p:spTgt spid="77"/>
                                        </p:tgtEl>
                                      </p:cBhvr>
                                    </p:animEffect>
                                    <p:anim calcmode="lin" valueType="num">
                                      <p:cBhvr>
                                        <p:cTn id="58" dur="1000" fill="hold"/>
                                        <p:tgtEl>
                                          <p:spTgt spid="77"/>
                                        </p:tgtEl>
                                        <p:attrNameLst>
                                          <p:attrName>ppt_x</p:attrName>
                                        </p:attrNameLst>
                                      </p:cBhvr>
                                      <p:tavLst>
                                        <p:tav tm="0">
                                          <p:val>
                                            <p:strVal val="#ppt_x"/>
                                          </p:val>
                                        </p:tav>
                                        <p:tav tm="100000">
                                          <p:val>
                                            <p:strVal val="#ppt_x"/>
                                          </p:val>
                                        </p:tav>
                                      </p:tavLst>
                                    </p:anim>
                                    <p:anim calcmode="lin" valueType="num">
                                      <p:cBhvr>
                                        <p:cTn id="59" dur="1000" fill="hold"/>
                                        <p:tgtEl>
                                          <p:spTgt spid="7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1000"/>
                                        <p:tgtEl>
                                          <p:spTgt spid="79"/>
                                        </p:tgtEl>
                                      </p:cBhvr>
                                    </p:animEffect>
                                    <p:anim calcmode="lin" valueType="num">
                                      <p:cBhvr>
                                        <p:cTn id="63" dur="1000" fill="hold"/>
                                        <p:tgtEl>
                                          <p:spTgt spid="79"/>
                                        </p:tgtEl>
                                        <p:attrNameLst>
                                          <p:attrName>ppt_x</p:attrName>
                                        </p:attrNameLst>
                                      </p:cBhvr>
                                      <p:tavLst>
                                        <p:tav tm="0">
                                          <p:val>
                                            <p:strVal val="#ppt_x"/>
                                          </p:val>
                                        </p:tav>
                                        <p:tav tm="100000">
                                          <p:val>
                                            <p:strVal val="#ppt_x"/>
                                          </p:val>
                                        </p:tav>
                                      </p:tavLst>
                                    </p:anim>
                                    <p:anim calcmode="lin" valueType="num">
                                      <p:cBhvr>
                                        <p:cTn id="64" dur="1000" fill="hold"/>
                                        <p:tgtEl>
                                          <p:spTgt spid="7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1000"/>
                                        <p:tgtEl>
                                          <p:spTgt spid="80"/>
                                        </p:tgtEl>
                                      </p:cBhvr>
                                    </p:animEffect>
                                    <p:anim calcmode="lin" valueType="num">
                                      <p:cBhvr>
                                        <p:cTn id="68" dur="1000" fill="hold"/>
                                        <p:tgtEl>
                                          <p:spTgt spid="80"/>
                                        </p:tgtEl>
                                        <p:attrNameLst>
                                          <p:attrName>ppt_x</p:attrName>
                                        </p:attrNameLst>
                                      </p:cBhvr>
                                      <p:tavLst>
                                        <p:tav tm="0">
                                          <p:val>
                                            <p:strVal val="#ppt_x"/>
                                          </p:val>
                                        </p:tav>
                                        <p:tav tm="100000">
                                          <p:val>
                                            <p:strVal val="#ppt_x"/>
                                          </p:val>
                                        </p:tav>
                                      </p:tavLst>
                                    </p:anim>
                                    <p:anim calcmode="lin" valueType="num">
                                      <p:cBhvr>
                                        <p:cTn id="69" dur="1000" fill="hold"/>
                                        <p:tgtEl>
                                          <p:spTgt spid="8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1000"/>
                                        <p:tgtEl>
                                          <p:spTgt spid="81"/>
                                        </p:tgtEl>
                                      </p:cBhvr>
                                    </p:animEffect>
                                    <p:anim calcmode="lin" valueType="num">
                                      <p:cBhvr>
                                        <p:cTn id="73" dur="1000" fill="hold"/>
                                        <p:tgtEl>
                                          <p:spTgt spid="81"/>
                                        </p:tgtEl>
                                        <p:attrNameLst>
                                          <p:attrName>ppt_x</p:attrName>
                                        </p:attrNameLst>
                                      </p:cBhvr>
                                      <p:tavLst>
                                        <p:tav tm="0">
                                          <p:val>
                                            <p:strVal val="#ppt_x"/>
                                          </p:val>
                                        </p:tav>
                                        <p:tav tm="100000">
                                          <p:val>
                                            <p:strVal val="#ppt_x"/>
                                          </p:val>
                                        </p:tav>
                                      </p:tavLst>
                                    </p:anim>
                                    <p:anim calcmode="lin" valueType="num">
                                      <p:cBhvr>
                                        <p:cTn id="74" dur="1000" fill="hold"/>
                                        <p:tgtEl>
                                          <p:spTgt spid="8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1000"/>
                                        <p:tgtEl>
                                          <p:spTgt spid="82"/>
                                        </p:tgtEl>
                                      </p:cBhvr>
                                    </p:animEffect>
                                    <p:anim calcmode="lin" valueType="num">
                                      <p:cBhvr>
                                        <p:cTn id="78" dur="1000" fill="hold"/>
                                        <p:tgtEl>
                                          <p:spTgt spid="82"/>
                                        </p:tgtEl>
                                        <p:attrNameLst>
                                          <p:attrName>ppt_x</p:attrName>
                                        </p:attrNameLst>
                                      </p:cBhvr>
                                      <p:tavLst>
                                        <p:tav tm="0">
                                          <p:val>
                                            <p:strVal val="#ppt_x"/>
                                          </p:val>
                                        </p:tav>
                                        <p:tav tm="100000">
                                          <p:val>
                                            <p:strVal val="#ppt_x"/>
                                          </p:val>
                                        </p:tav>
                                      </p:tavLst>
                                    </p:anim>
                                    <p:anim calcmode="lin" valueType="num">
                                      <p:cBhvr>
                                        <p:cTn id="79" dur="1000" fill="hold"/>
                                        <p:tgtEl>
                                          <p:spTgt spid="82"/>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1000"/>
                                        <p:tgtEl>
                                          <p:spTgt spid="83"/>
                                        </p:tgtEl>
                                      </p:cBhvr>
                                    </p:animEffect>
                                    <p:anim calcmode="lin" valueType="num">
                                      <p:cBhvr>
                                        <p:cTn id="83" dur="1000" fill="hold"/>
                                        <p:tgtEl>
                                          <p:spTgt spid="83"/>
                                        </p:tgtEl>
                                        <p:attrNameLst>
                                          <p:attrName>ppt_x</p:attrName>
                                        </p:attrNameLst>
                                      </p:cBhvr>
                                      <p:tavLst>
                                        <p:tav tm="0">
                                          <p:val>
                                            <p:strVal val="#ppt_x"/>
                                          </p:val>
                                        </p:tav>
                                        <p:tav tm="100000">
                                          <p:val>
                                            <p:strVal val="#ppt_x"/>
                                          </p:val>
                                        </p:tav>
                                      </p:tavLst>
                                    </p:anim>
                                    <p:anim calcmode="lin" valueType="num">
                                      <p:cBhvr>
                                        <p:cTn id="84" dur="1000" fill="hold"/>
                                        <p:tgtEl>
                                          <p:spTgt spid="83"/>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fade">
                                      <p:cBhvr>
                                        <p:cTn id="87" dur="1000"/>
                                        <p:tgtEl>
                                          <p:spTgt spid="84"/>
                                        </p:tgtEl>
                                      </p:cBhvr>
                                    </p:animEffect>
                                    <p:anim calcmode="lin" valueType="num">
                                      <p:cBhvr>
                                        <p:cTn id="88" dur="1000" fill="hold"/>
                                        <p:tgtEl>
                                          <p:spTgt spid="84"/>
                                        </p:tgtEl>
                                        <p:attrNameLst>
                                          <p:attrName>ppt_x</p:attrName>
                                        </p:attrNameLst>
                                      </p:cBhvr>
                                      <p:tavLst>
                                        <p:tav tm="0">
                                          <p:val>
                                            <p:strVal val="#ppt_x"/>
                                          </p:val>
                                        </p:tav>
                                        <p:tav tm="100000">
                                          <p:val>
                                            <p:strVal val="#ppt_x"/>
                                          </p:val>
                                        </p:tav>
                                      </p:tavLst>
                                    </p:anim>
                                    <p:anim calcmode="lin" valueType="num">
                                      <p:cBhvr>
                                        <p:cTn id="89" dur="1000" fill="hold"/>
                                        <p:tgtEl>
                                          <p:spTgt spid="84"/>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85"/>
                                        </p:tgtEl>
                                        <p:attrNameLst>
                                          <p:attrName>style.visibility</p:attrName>
                                        </p:attrNameLst>
                                      </p:cBhvr>
                                      <p:to>
                                        <p:strVal val="visible"/>
                                      </p:to>
                                    </p:set>
                                    <p:animEffect transition="in" filter="fade">
                                      <p:cBhvr>
                                        <p:cTn id="92" dur="1000"/>
                                        <p:tgtEl>
                                          <p:spTgt spid="85"/>
                                        </p:tgtEl>
                                      </p:cBhvr>
                                    </p:animEffect>
                                    <p:anim calcmode="lin" valueType="num">
                                      <p:cBhvr>
                                        <p:cTn id="93" dur="1000" fill="hold"/>
                                        <p:tgtEl>
                                          <p:spTgt spid="85"/>
                                        </p:tgtEl>
                                        <p:attrNameLst>
                                          <p:attrName>ppt_x</p:attrName>
                                        </p:attrNameLst>
                                      </p:cBhvr>
                                      <p:tavLst>
                                        <p:tav tm="0">
                                          <p:val>
                                            <p:strVal val="#ppt_x"/>
                                          </p:val>
                                        </p:tav>
                                        <p:tav tm="100000">
                                          <p:val>
                                            <p:strVal val="#ppt_x"/>
                                          </p:val>
                                        </p:tav>
                                      </p:tavLst>
                                    </p:anim>
                                    <p:anim calcmode="lin" valueType="num">
                                      <p:cBhvr>
                                        <p:cTn id="94" dur="1000" fill="hold"/>
                                        <p:tgtEl>
                                          <p:spTgt spid="8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1000"/>
                                        <p:tgtEl>
                                          <p:spTgt spid="86"/>
                                        </p:tgtEl>
                                      </p:cBhvr>
                                    </p:animEffect>
                                    <p:anim calcmode="lin" valueType="num">
                                      <p:cBhvr>
                                        <p:cTn id="98" dur="1000" fill="hold"/>
                                        <p:tgtEl>
                                          <p:spTgt spid="86"/>
                                        </p:tgtEl>
                                        <p:attrNameLst>
                                          <p:attrName>ppt_x</p:attrName>
                                        </p:attrNameLst>
                                      </p:cBhvr>
                                      <p:tavLst>
                                        <p:tav tm="0">
                                          <p:val>
                                            <p:strVal val="#ppt_x"/>
                                          </p:val>
                                        </p:tav>
                                        <p:tav tm="100000">
                                          <p:val>
                                            <p:strVal val="#ppt_x"/>
                                          </p:val>
                                        </p:tav>
                                      </p:tavLst>
                                    </p:anim>
                                    <p:anim calcmode="lin" valueType="num">
                                      <p:cBhvr>
                                        <p:cTn id="9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96"/>
                                        </p:tgtEl>
                                        <p:attrNameLst>
                                          <p:attrName>style.visibility</p:attrName>
                                        </p:attrNameLst>
                                      </p:cBhvr>
                                      <p:to>
                                        <p:strVal val="visible"/>
                                      </p:to>
                                    </p:set>
                                    <p:animEffect transition="in" filter="fade">
                                      <p:cBhvr>
                                        <p:cTn id="104" dur="1000"/>
                                        <p:tgtEl>
                                          <p:spTgt spid="96"/>
                                        </p:tgtEl>
                                      </p:cBhvr>
                                    </p:animEffect>
                                    <p:anim calcmode="lin" valueType="num">
                                      <p:cBhvr>
                                        <p:cTn id="105" dur="1000" fill="hold"/>
                                        <p:tgtEl>
                                          <p:spTgt spid="96"/>
                                        </p:tgtEl>
                                        <p:attrNameLst>
                                          <p:attrName>ppt_x</p:attrName>
                                        </p:attrNameLst>
                                      </p:cBhvr>
                                      <p:tavLst>
                                        <p:tav tm="0">
                                          <p:val>
                                            <p:strVal val="#ppt_x"/>
                                          </p:val>
                                        </p:tav>
                                        <p:tav tm="100000">
                                          <p:val>
                                            <p:strVal val="#ppt_x"/>
                                          </p:val>
                                        </p:tav>
                                      </p:tavLst>
                                    </p:anim>
                                    <p:anim calcmode="lin" valueType="num">
                                      <p:cBhvr>
                                        <p:cTn id="106" dur="1000" fill="hold"/>
                                        <p:tgtEl>
                                          <p:spTgt spid="96"/>
                                        </p:tgtEl>
                                        <p:attrNameLst>
                                          <p:attrName>ppt_y</p:attrName>
                                        </p:attrNameLst>
                                      </p:cBhvr>
                                      <p:tavLst>
                                        <p:tav tm="0">
                                          <p:val>
                                            <p:strVal val="#ppt_y+.1"/>
                                          </p:val>
                                        </p:tav>
                                        <p:tav tm="100000">
                                          <p:val>
                                            <p:strVal val="#ppt_y"/>
                                          </p:val>
                                        </p:tav>
                                      </p:tavLst>
                                    </p:anim>
                                  </p:childTnLst>
                                </p:cTn>
                              </p:par>
                              <p:par>
                                <p:cTn id="107" presetID="42" presetClass="entr" presetSubtype="0" fill="hold"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1000"/>
                                        <p:tgtEl>
                                          <p:spTgt spid="97"/>
                                        </p:tgtEl>
                                      </p:cBhvr>
                                    </p:animEffect>
                                    <p:anim calcmode="lin" valueType="num">
                                      <p:cBhvr>
                                        <p:cTn id="110" dur="1000" fill="hold"/>
                                        <p:tgtEl>
                                          <p:spTgt spid="97"/>
                                        </p:tgtEl>
                                        <p:attrNameLst>
                                          <p:attrName>ppt_x</p:attrName>
                                        </p:attrNameLst>
                                      </p:cBhvr>
                                      <p:tavLst>
                                        <p:tav tm="0">
                                          <p:val>
                                            <p:strVal val="#ppt_x"/>
                                          </p:val>
                                        </p:tav>
                                        <p:tav tm="100000">
                                          <p:val>
                                            <p:strVal val="#ppt_x"/>
                                          </p:val>
                                        </p:tav>
                                      </p:tavLst>
                                    </p:anim>
                                    <p:anim calcmode="lin" valueType="num">
                                      <p:cBhvr>
                                        <p:cTn id="111" dur="1000" fill="hold"/>
                                        <p:tgtEl>
                                          <p:spTgt spid="9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fade">
                                      <p:cBhvr>
                                        <p:cTn id="114" dur="1000"/>
                                        <p:tgtEl>
                                          <p:spTgt spid="98"/>
                                        </p:tgtEl>
                                      </p:cBhvr>
                                    </p:animEffect>
                                    <p:anim calcmode="lin" valueType="num">
                                      <p:cBhvr>
                                        <p:cTn id="115" dur="1000" fill="hold"/>
                                        <p:tgtEl>
                                          <p:spTgt spid="98"/>
                                        </p:tgtEl>
                                        <p:attrNameLst>
                                          <p:attrName>ppt_x</p:attrName>
                                        </p:attrNameLst>
                                      </p:cBhvr>
                                      <p:tavLst>
                                        <p:tav tm="0">
                                          <p:val>
                                            <p:strVal val="#ppt_x"/>
                                          </p:val>
                                        </p:tav>
                                        <p:tav tm="100000">
                                          <p:val>
                                            <p:strVal val="#ppt_x"/>
                                          </p:val>
                                        </p:tav>
                                      </p:tavLst>
                                    </p:anim>
                                    <p:anim calcmode="lin" valueType="num">
                                      <p:cBhvr>
                                        <p:cTn id="116" dur="1000" fill="hold"/>
                                        <p:tgtEl>
                                          <p:spTgt spid="9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99"/>
                                        </p:tgtEl>
                                        <p:attrNameLst>
                                          <p:attrName>style.visibility</p:attrName>
                                        </p:attrNameLst>
                                      </p:cBhvr>
                                      <p:to>
                                        <p:strVal val="visible"/>
                                      </p:to>
                                    </p:set>
                                    <p:animEffect transition="in" filter="fade">
                                      <p:cBhvr>
                                        <p:cTn id="119" dur="1000"/>
                                        <p:tgtEl>
                                          <p:spTgt spid="99"/>
                                        </p:tgtEl>
                                      </p:cBhvr>
                                    </p:animEffect>
                                    <p:anim calcmode="lin" valueType="num">
                                      <p:cBhvr>
                                        <p:cTn id="120" dur="1000" fill="hold"/>
                                        <p:tgtEl>
                                          <p:spTgt spid="99"/>
                                        </p:tgtEl>
                                        <p:attrNameLst>
                                          <p:attrName>ppt_x</p:attrName>
                                        </p:attrNameLst>
                                      </p:cBhvr>
                                      <p:tavLst>
                                        <p:tav tm="0">
                                          <p:val>
                                            <p:strVal val="#ppt_x"/>
                                          </p:val>
                                        </p:tav>
                                        <p:tav tm="100000">
                                          <p:val>
                                            <p:strVal val="#ppt_x"/>
                                          </p:val>
                                        </p:tav>
                                      </p:tavLst>
                                    </p:anim>
                                    <p:anim calcmode="lin" valueType="num">
                                      <p:cBhvr>
                                        <p:cTn id="121" dur="1000" fill="hold"/>
                                        <p:tgtEl>
                                          <p:spTgt spid="9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0"/>
                                        </p:tgtEl>
                                        <p:attrNameLst>
                                          <p:attrName>style.visibility</p:attrName>
                                        </p:attrNameLst>
                                      </p:cBhvr>
                                      <p:to>
                                        <p:strVal val="visible"/>
                                      </p:to>
                                    </p:set>
                                    <p:animEffect transition="in" filter="fade">
                                      <p:cBhvr>
                                        <p:cTn id="124" dur="1000"/>
                                        <p:tgtEl>
                                          <p:spTgt spid="100"/>
                                        </p:tgtEl>
                                      </p:cBhvr>
                                    </p:animEffect>
                                    <p:anim calcmode="lin" valueType="num">
                                      <p:cBhvr>
                                        <p:cTn id="125" dur="1000" fill="hold"/>
                                        <p:tgtEl>
                                          <p:spTgt spid="100"/>
                                        </p:tgtEl>
                                        <p:attrNameLst>
                                          <p:attrName>ppt_x</p:attrName>
                                        </p:attrNameLst>
                                      </p:cBhvr>
                                      <p:tavLst>
                                        <p:tav tm="0">
                                          <p:val>
                                            <p:strVal val="#ppt_x"/>
                                          </p:val>
                                        </p:tav>
                                        <p:tav tm="100000">
                                          <p:val>
                                            <p:strVal val="#ppt_x"/>
                                          </p:val>
                                        </p:tav>
                                      </p:tavLst>
                                    </p:anim>
                                    <p:anim calcmode="lin" valueType="num">
                                      <p:cBhvr>
                                        <p:cTn id="126" dur="1000" fill="hold"/>
                                        <p:tgtEl>
                                          <p:spTgt spid="10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1"/>
                                        </p:tgtEl>
                                        <p:attrNameLst>
                                          <p:attrName>style.visibility</p:attrName>
                                        </p:attrNameLst>
                                      </p:cBhvr>
                                      <p:to>
                                        <p:strVal val="visible"/>
                                      </p:to>
                                    </p:set>
                                    <p:animEffect transition="in" filter="fade">
                                      <p:cBhvr>
                                        <p:cTn id="129" dur="1000"/>
                                        <p:tgtEl>
                                          <p:spTgt spid="101"/>
                                        </p:tgtEl>
                                      </p:cBhvr>
                                    </p:animEffect>
                                    <p:anim calcmode="lin" valueType="num">
                                      <p:cBhvr>
                                        <p:cTn id="130" dur="1000" fill="hold"/>
                                        <p:tgtEl>
                                          <p:spTgt spid="101"/>
                                        </p:tgtEl>
                                        <p:attrNameLst>
                                          <p:attrName>ppt_x</p:attrName>
                                        </p:attrNameLst>
                                      </p:cBhvr>
                                      <p:tavLst>
                                        <p:tav tm="0">
                                          <p:val>
                                            <p:strVal val="#ppt_x"/>
                                          </p:val>
                                        </p:tav>
                                        <p:tav tm="100000">
                                          <p:val>
                                            <p:strVal val="#ppt_x"/>
                                          </p:val>
                                        </p:tav>
                                      </p:tavLst>
                                    </p:anim>
                                    <p:anim calcmode="lin" valueType="num">
                                      <p:cBhvr>
                                        <p:cTn id="131" dur="1000" fill="hold"/>
                                        <p:tgtEl>
                                          <p:spTgt spid="101"/>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02"/>
                                        </p:tgtEl>
                                        <p:attrNameLst>
                                          <p:attrName>style.visibility</p:attrName>
                                        </p:attrNameLst>
                                      </p:cBhvr>
                                      <p:to>
                                        <p:strVal val="visible"/>
                                      </p:to>
                                    </p:set>
                                    <p:animEffect transition="in" filter="fade">
                                      <p:cBhvr>
                                        <p:cTn id="134" dur="1000"/>
                                        <p:tgtEl>
                                          <p:spTgt spid="102"/>
                                        </p:tgtEl>
                                      </p:cBhvr>
                                    </p:animEffect>
                                    <p:anim calcmode="lin" valueType="num">
                                      <p:cBhvr>
                                        <p:cTn id="135" dur="1000" fill="hold"/>
                                        <p:tgtEl>
                                          <p:spTgt spid="102"/>
                                        </p:tgtEl>
                                        <p:attrNameLst>
                                          <p:attrName>ppt_x</p:attrName>
                                        </p:attrNameLst>
                                      </p:cBhvr>
                                      <p:tavLst>
                                        <p:tav tm="0">
                                          <p:val>
                                            <p:strVal val="#ppt_x"/>
                                          </p:val>
                                        </p:tav>
                                        <p:tav tm="100000">
                                          <p:val>
                                            <p:strVal val="#ppt_x"/>
                                          </p:val>
                                        </p:tav>
                                      </p:tavLst>
                                    </p:anim>
                                    <p:anim calcmode="lin" valueType="num">
                                      <p:cBhvr>
                                        <p:cTn id="136" dur="1000" fill="hold"/>
                                        <p:tgtEl>
                                          <p:spTgt spid="102"/>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05"/>
                                        </p:tgtEl>
                                        <p:attrNameLst>
                                          <p:attrName>style.visibility</p:attrName>
                                        </p:attrNameLst>
                                      </p:cBhvr>
                                      <p:to>
                                        <p:strVal val="visible"/>
                                      </p:to>
                                    </p:set>
                                    <p:animEffect transition="in" filter="fade">
                                      <p:cBhvr>
                                        <p:cTn id="139" dur="1000"/>
                                        <p:tgtEl>
                                          <p:spTgt spid="105"/>
                                        </p:tgtEl>
                                      </p:cBhvr>
                                    </p:animEffect>
                                    <p:anim calcmode="lin" valueType="num">
                                      <p:cBhvr>
                                        <p:cTn id="140" dur="1000" fill="hold"/>
                                        <p:tgtEl>
                                          <p:spTgt spid="105"/>
                                        </p:tgtEl>
                                        <p:attrNameLst>
                                          <p:attrName>ppt_x</p:attrName>
                                        </p:attrNameLst>
                                      </p:cBhvr>
                                      <p:tavLst>
                                        <p:tav tm="0">
                                          <p:val>
                                            <p:strVal val="#ppt_x"/>
                                          </p:val>
                                        </p:tav>
                                        <p:tav tm="100000">
                                          <p:val>
                                            <p:strVal val="#ppt_x"/>
                                          </p:val>
                                        </p:tav>
                                      </p:tavLst>
                                    </p:anim>
                                    <p:anim calcmode="lin" valueType="num">
                                      <p:cBhvr>
                                        <p:cTn id="141" dur="1000" fill="hold"/>
                                        <p:tgtEl>
                                          <p:spTgt spid="105"/>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106"/>
                                        </p:tgtEl>
                                        <p:attrNameLst>
                                          <p:attrName>style.visibility</p:attrName>
                                        </p:attrNameLst>
                                      </p:cBhvr>
                                      <p:to>
                                        <p:strVal val="visible"/>
                                      </p:to>
                                    </p:set>
                                    <p:animEffect transition="in" filter="fade">
                                      <p:cBhvr>
                                        <p:cTn id="144" dur="1000"/>
                                        <p:tgtEl>
                                          <p:spTgt spid="106"/>
                                        </p:tgtEl>
                                      </p:cBhvr>
                                    </p:animEffect>
                                    <p:anim calcmode="lin" valueType="num">
                                      <p:cBhvr>
                                        <p:cTn id="145" dur="1000" fill="hold"/>
                                        <p:tgtEl>
                                          <p:spTgt spid="106"/>
                                        </p:tgtEl>
                                        <p:attrNameLst>
                                          <p:attrName>ppt_x</p:attrName>
                                        </p:attrNameLst>
                                      </p:cBhvr>
                                      <p:tavLst>
                                        <p:tav tm="0">
                                          <p:val>
                                            <p:strVal val="#ppt_x"/>
                                          </p:val>
                                        </p:tav>
                                        <p:tav tm="100000">
                                          <p:val>
                                            <p:strVal val="#ppt_x"/>
                                          </p:val>
                                        </p:tav>
                                      </p:tavLst>
                                    </p:anim>
                                    <p:anim calcmode="lin" valueType="num">
                                      <p:cBhvr>
                                        <p:cTn id="146" dur="1000" fill="hold"/>
                                        <p:tgtEl>
                                          <p:spTgt spid="106"/>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107"/>
                                        </p:tgtEl>
                                        <p:attrNameLst>
                                          <p:attrName>style.visibility</p:attrName>
                                        </p:attrNameLst>
                                      </p:cBhvr>
                                      <p:to>
                                        <p:strVal val="visible"/>
                                      </p:to>
                                    </p:set>
                                    <p:animEffect transition="in" filter="fade">
                                      <p:cBhvr>
                                        <p:cTn id="149" dur="1000"/>
                                        <p:tgtEl>
                                          <p:spTgt spid="107"/>
                                        </p:tgtEl>
                                      </p:cBhvr>
                                    </p:animEffect>
                                    <p:anim calcmode="lin" valueType="num">
                                      <p:cBhvr>
                                        <p:cTn id="150" dur="1000" fill="hold"/>
                                        <p:tgtEl>
                                          <p:spTgt spid="107"/>
                                        </p:tgtEl>
                                        <p:attrNameLst>
                                          <p:attrName>ppt_x</p:attrName>
                                        </p:attrNameLst>
                                      </p:cBhvr>
                                      <p:tavLst>
                                        <p:tav tm="0">
                                          <p:val>
                                            <p:strVal val="#ppt_x"/>
                                          </p:val>
                                        </p:tav>
                                        <p:tav tm="100000">
                                          <p:val>
                                            <p:strVal val="#ppt_x"/>
                                          </p:val>
                                        </p:tav>
                                      </p:tavLst>
                                    </p:anim>
                                    <p:anim calcmode="lin" valueType="num">
                                      <p:cBhvr>
                                        <p:cTn id="151" dur="1000" fill="hold"/>
                                        <p:tgtEl>
                                          <p:spTgt spid="107"/>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0"/>
                                  </p:stCondLst>
                                  <p:childTnLst>
                                    <p:set>
                                      <p:cBhvr>
                                        <p:cTn id="153" dur="1" fill="hold">
                                          <p:stCondLst>
                                            <p:cond delay="0"/>
                                          </p:stCondLst>
                                        </p:cTn>
                                        <p:tgtEl>
                                          <p:spTgt spid="109"/>
                                        </p:tgtEl>
                                        <p:attrNameLst>
                                          <p:attrName>style.visibility</p:attrName>
                                        </p:attrNameLst>
                                      </p:cBhvr>
                                      <p:to>
                                        <p:strVal val="visible"/>
                                      </p:to>
                                    </p:set>
                                    <p:animEffect transition="in" filter="fade">
                                      <p:cBhvr>
                                        <p:cTn id="154" dur="1000"/>
                                        <p:tgtEl>
                                          <p:spTgt spid="109"/>
                                        </p:tgtEl>
                                      </p:cBhvr>
                                    </p:animEffect>
                                    <p:anim calcmode="lin" valueType="num">
                                      <p:cBhvr>
                                        <p:cTn id="155" dur="1000" fill="hold"/>
                                        <p:tgtEl>
                                          <p:spTgt spid="109"/>
                                        </p:tgtEl>
                                        <p:attrNameLst>
                                          <p:attrName>ppt_x</p:attrName>
                                        </p:attrNameLst>
                                      </p:cBhvr>
                                      <p:tavLst>
                                        <p:tav tm="0">
                                          <p:val>
                                            <p:strVal val="#ppt_x"/>
                                          </p:val>
                                        </p:tav>
                                        <p:tav tm="100000">
                                          <p:val>
                                            <p:strVal val="#ppt_x"/>
                                          </p:val>
                                        </p:tav>
                                      </p:tavLst>
                                    </p:anim>
                                    <p:anim calcmode="lin" valueType="num">
                                      <p:cBhvr>
                                        <p:cTn id="156" dur="1000" fill="hold"/>
                                        <p:tgtEl>
                                          <p:spTgt spid="109"/>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0"/>
                                  </p:stCondLst>
                                  <p:childTnLst>
                                    <p:set>
                                      <p:cBhvr>
                                        <p:cTn id="158" dur="1" fill="hold">
                                          <p:stCondLst>
                                            <p:cond delay="0"/>
                                          </p:stCondLst>
                                        </p:cTn>
                                        <p:tgtEl>
                                          <p:spTgt spid="110"/>
                                        </p:tgtEl>
                                        <p:attrNameLst>
                                          <p:attrName>style.visibility</p:attrName>
                                        </p:attrNameLst>
                                      </p:cBhvr>
                                      <p:to>
                                        <p:strVal val="visible"/>
                                      </p:to>
                                    </p:set>
                                    <p:animEffect transition="in" filter="fade">
                                      <p:cBhvr>
                                        <p:cTn id="159" dur="1000"/>
                                        <p:tgtEl>
                                          <p:spTgt spid="110"/>
                                        </p:tgtEl>
                                      </p:cBhvr>
                                    </p:animEffect>
                                    <p:anim calcmode="lin" valueType="num">
                                      <p:cBhvr>
                                        <p:cTn id="160" dur="1000" fill="hold"/>
                                        <p:tgtEl>
                                          <p:spTgt spid="110"/>
                                        </p:tgtEl>
                                        <p:attrNameLst>
                                          <p:attrName>ppt_x</p:attrName>
                                        </p:attrNameLst>
                                      </p:cBhvr>
                                      <p:tavLst>
                                        <p:tav tm="0">
                                          <p:val>
                                            <p:strVal val="#ppt_x"/>
                                          </p:val>
                                        </p:tav>
                                        <p:tav tm="100000">
                                          <p:val>
                                            <p:strVal val="#ppt_x"/>
                                          </p:val>
                                        </p:tav>
                                      </p:tavLst>
                                    </p:anim>
                                    <p:anim calcmode="lin" valueType="num">
                                      <p:cBhvr>
                                        <p:cTn id="161" dur="1000" fill="hold"/>
                                        <p:tgtEl>
                                          <p:spTgt spid="110"/>
                                        </p:tgtEl>
                                        <p:attrNameLst>
                                          <p:attrName>ppt_y</p:attrName>
                                        </p:attrNameLst>
                                      </p:cBhvr>
                                      <p:tavLst>
                                        <p:tav tm="0">
                                          <p:val>
                                            <p:strVal val="#ppt_y+.1"/>
                                          </p:val>
                                        </p:tav>
                                        <p:tav tm="100000">
                                          <p:val>
                                            <p:strVal val="#ppt_y"/>
                                          </p:val>
                                        </p:tav>
                                      </p:tavLst>
                                    </p:anim>
                                  </p:childTnLst>
                                </p:cTn>
                              </p:par>
                              <p:par>
                                <p:cTn id="162" presetID="42" presetClass="entr" presetSubtype="0" fill="hold" nodeType="withEffect">
                                  <p:stCondLst>
                                    <p:cond delay="0"/>
                                  </p:stCondLst>
                                  <p:childTnLst>
                                    <p:set>
                                      <p:cBhvr>
                                        <p:cTn id="163" dur="1" fill="hold">
                                          <p:stCondLst>
                                            <p:cond delay="0"/>
                                          </p:stCondLst>
                                        </p:cTn>
                                        <p:tgtEl>
                                          <p:spTgt spid="111"/>
                                        </p:tgtEl>
                                        <p:attrNameLst>
                                          <p:attrName>style.visibility</p:attrName>
                                        </p:attrNameLst>
                                      </p:cBhvr>
                                      <p:to>
                                        <p:strVal val="visible"/>
                                      </p:to>
                                    </p:set>
                                    <p:animEffect transition="in" filter="fade">
                                      <p:cBhvr>
                                        <p:cTn id="164" dur="1000"/>
                                        <p:tgtEl>
                                          <p:spTgt spid="111"/>
                                        </p:tgtEl>
                                      </p:cBhvr>
                                    </p:animEffect>
                                    <p:anim calcmode="lin" valueType="num">
                                      <p:cBhvr>
                                        <p:cTn id="165" dur="1000" fill="hold"/>
                                        <p:tgtEl>
                                          <p:spTgt spid="111"/>
                                        </p:tgtEl>
                                        <p:attrNameLst>
                                          <p:attrName>ppt_x</p:attrName>
                                        </p:attrNameLst>
                                      </p:cBhvr>
                                      <p:tavLst>
                                        <p:tav tm="0">
                                          <p:val>
                                            <p:strVal val="#ppt_x"/>
                                          </p:val>
                                        </p:tav>
                                        <p:tav tm="100000">
                                          <p:val>
                                            <p:strVal val="#ppt_x"/>
                                          </p:val>
                                        </p:tav>
                                      </p:tavLst>
                                    </p:anim>
                                    <p:anim calcmode="lin" valueType="num">
                                      <p:cBhvr>
                                        <p:cTn id="166"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66" grpId="0"/>
      <p:bldP spid="68" grpId="0" animBg="1"/>
      <p:bldP spid="69" grpId="0" animBg="1"/>
      <p:bldP spid="70" grpId="0" animBg="1"/>
      <p:bldP spid="73" grpId="0"/>
      <p:bldP spid="75" grpId="0"/>
      <p:bldP spid="76" grpId="0" animBg="1"/>
      <p:bldP spid="77" grpId="0"/>
      <p:bldP spid="79" grpId="0" animBg="1"/>
      <p:bldP spid="80" grpId="0" animBg="1"/>
      <p:bldP spid="81" grpId="0" animBg="1"/>
      <p:bldP spid="82" grpId="0" animBg="1"/>
      <p:bldP spid="96" grpId="0"/>
      <p:bldP spid="98" grpId="0" animBg="1"/>
      <p:bldP spid="99" grpId="0" animBg="1"/>
      <p:bldP spid="100" grpId="0" animBg="1"/>
      <p:bldP spid="101" grpId="0"/>
      <p:bldP spid="102" grpId="0"/>
      <p:bldP spid="105" grpId="0" animBg="1"/>
      <p:bldP spid="106" grpId="0" animBg="1"/>
      <p:bldP spid="10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76618" y="35284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66" name="矩形 65"/>
          <p:cNvSpPr/>
          <p:nvPr/>
        </p:nvSpPr>
        <p:spPr>
          <a:xfrm>
            <a:off x="2072730" y="3056091"/>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财税改革取得重大进展，基本放开利率管制，建立存款保险制度。</a:t>
            </a:r>
          </a:p>
        </p:txBody>
      </p:sp>
      <p:cxnSp>
        <p:nvCxnSpPr>
          <p:cNvPr id="67" name="直接连接符 66"/>
          <p:cNvCxnSpPr/>
          <p:nvPr/>
        </p:nvCxnSpPr>
        <p:spPr>
          <a:xfrm>
            <a:off x="1350161" y="2614668"/>
            <a:ext cx="0" cy="3408760"/>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68" name="矩形: 圆角 12"/>
          <p:cNvSpPr>
            <a:spLocks noChangeAspect="1"/>
          </p:cNvSpPr>
          <p:nvPr/>
        </p:nvSpPr>
        <p:spPr>
          <a:xfrm>
            <a:off x="1036618" y="3047579"/>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8</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9" name="矩形: 圆角 13"/>
          <p:cNvSpPr>
            <a:spLocks noChangeAspect="1"/>
          </p:cNvSpPr>
          <p:nvPr/>
        </p:nvSpPr>
        <p:spPr>
          <a:xfrm>
            <a:off x="1036618" y="4200435"/>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9</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0" name="矩形: 圆角 14"/>
          <p:cNvSpPr>
            <a:spLocks noChangeAspect="1"/>
          </p:cNvSpPr>
          <p:nvPr/>
        </p:nvSpPr>
        <p:spPr>
          <a:xfrm>
            <a:off x="1036618" y="5222674"/>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10</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73" name="矩形 72"/>
          <p:cNvSpPr/>
          <p:nvPr/>
        </p:nvSpPr>
        <p:spPr>
          <a:xfrm>
            <a:off x="2072731" y="3996498"/>
            <a:ext cx="391392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建立统一的城乡居民基本养老、医疗保险制度，实现机关事业单位和企业养老保险制度并轨。</a:t>
            </a:r>
          </a:p>
        </p:txBody>
      </p:sp>
      <p:sp>
        <p:nvSpPr>
          <p:cNvPr id="75" name="矩形 74"/>
          <p:cNvSpPr/>
          <p:nvPr/>
        </p:nvSpPr>
        <p:spPr>
          <a:xfrm>
            <a:off x="2045693" y="5058348"/>
            <a:ext cx="3913929"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全面推开公立医院综合改革，取消长期实行的药品加成政策，药品医疗器械审批制度改革取得突破</a:t>
            </a:r>
          </a:p>
        </p:txBody>
      </p:sp>
      <p:sp>
        <p:nvSpPr>
          <p:cNvPr id="79" name="MH_Text_1"/>
          <p:cNvSpPr/>
          <p:nvPr/>
        </p:nvSpPr>
        <p:spPr>
          <a:xfrm>
            <a:off x="2035965" y="3016649"/>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0" name="MH_Text_1"/>
          <p:cNvSpPr/>
          <p:nvPr/>
        </p:nvSpPr>
        <p:spPr>
          <a:xfrm>
            <a:off x="2035964" y="3963019"/>
            <a:ext cx="3987465" cy="90543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81" name="MH_Text_1"/>
          <p:cNvSpPr/>
          <p:nvPr/>
        </p:nvSpPr>
        <p:spPr>
          <a:xfrm>
            <a:off x="2037118" y="5058348"/>
            <a:ext cx="3987465" cy="825202"/>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83" name="直接箭头连接符 82"/>
          <p:cNvCxnSpPr>
            <a:stCxn id="68" idx="3"/>
            <a:endCxn id="79" idx="1"/>
          </p:cNvCxnSpPr>
          <p:nvPr/>
        </p:nvCxnSpPr>
        <p:spPr>
          <a:xfrm>
            <a:off x="1576618" y="3317579"/>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V="1">
            <a:off x="1576618" y="4458457"/>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576618" y="5489678"/>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325927" y="3056091"/>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推进农村承包地“三权”分置改革、确权面积超过</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80%</a:t>
            </a: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cxnSp>
        <p:nvCxnSpPr>
          <p:cNvPr id="97" name="直接连接符 96"/>
          <p:cNvCxnSpPr/>
          <p:nvPr/>
        </p:nvCxnSpPr>
        <p:spPr>
          <a:xfrm>
            <a:off x="6559815" y="2614668"/>
            <a:ext cx="0" cy="3268882"/>
          </a:xfrm>
          <a:prstGeom prst="line">
            <a:avLst/>
          </a:prstGeom>
          <a:ln>
            <a:solidFill>
              <a:srgbClr val="7C4939"/>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98" name="矩形: 圆角 12"/>
          <p:cNvSpPr>
            <a:spLocks noChangeAspect="1"/>
          </p:cNvSpPr>
          <p:nvPr/>
        </p:nvSpPr>
        <p:spPr>
          <a:xfrm>
            <a:off x="6289815" y="3047579"/>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11</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99" name="矩形: 圆角 13"/>
          <p:cNvSpPr>
            <a:spLocks noChangeAspect="1"/>
          </p:cNvSpPr>
          <p:nvPr/>
        </p:nvSpPr>
        <p:spPr>
          <a:xfrm>
            <a:off x="6289815" y="4098841"/>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12</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0" name="矩形: 圆角 14"/>
          <p:cNvSpPr>
            <a:spLocks noChangeAspect="1"/>
          </p:cNvSpPr>
          <p:nvPr/>
        </p:nvSpPr>
        <p:spPr>
          <a:xfrm>
            <a:off x="6281240" y="5198368"/>
            <a:ext cx="540000" cy="54000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13</a:t>
            </a:r>
            <a:endParaRPr kumimoji="0" lang="zh-CN" altLang="en-US" sz="11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01" name="矩形 100"/>
          <p:cNvSpPr/>
          <p:nvPr/>
        </p:nvSpPr>
        <p:spPr>
          <a:xfrm>
            <a:off x="7325928" y="4025530"/>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建立生态文明绩效考评和责任追究制度，推行河长制、湖长制</a:t>
            </a:r>
          </a:p>
        </p:txBody>
      </p:sp>
      <p:sp>
        <p:nvSpPr>
          <p:cNvPr id="102" name="矩形 101"/>
          <p:cNvSpPr/>
          <p:nvPr/>
        </p:nvSpPr>
        <p:spPr>
          <a:xfrm>
            <a:off x="7362696" y="5206472"/>
            <a:ext cx="3913929"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各领域改革的深化，推动了经济社会持续健康发展</a:t>
            </a:r>
          </a:p>
        </p:txBody>
      </p:sp>
      <p:sp>
        <p:nvSpPr>
          <p:cNvPr id="105" name="MH_Text_1"/>
          <p:cNvSpPr/>
          <p:nvPr/>
        </p:nvSpPr>
        <p:spPr>
          <a:xfrm>
            <a:off x="7289162" y="3016649"/>
            <a:ext cx="3987465" cy="602876"/>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6" name="MH_Text_1"/>
          <p:cNvSpPr/>
          <p:nvPr/>
        </p:nvSpPr>
        <p:spPr>
          <a:xfrm>
            <a:off x="7289161" y="3992051"/>
            <a:ext cx="3987465" cy="601144"/>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sp>
        <p:nvSpPr>
          <p:cNvPr id="107" name="MH_Text_1"/>
          <p:cNvSpPr/>
          <p:nvPr/>
        </p:nvSpPr>
        <p:spPr>
          <a:xfrm>
            <a:off x="7290315" y="5125128"/>
            <a:ext cx="3987465" cy="666119"/>
          </a:xfrm>
          <a:prstGeom prst="roundRect">
            <a:avLst>
              <a:gd name="adj" fmla="val 0"/>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uLnTx/>
              <a:uFillTx/>
              <a:latin typeface="等线" panose="020F0502020204030204"/>
              <a:ea typeface="黑体" panose="02010609060101010101" pitchFamily="49" charset="-122"/>
              <a:cs typeface="+mn-cs"/>
            </a:endParaRPr>
          </a:p>
        </p:txBody>
      </p:sp>
      <p:cxnSp>
        <p:nvCxnSpPr>
          <p:cNvPr id="109" name="直接箭头连接符 108"/>
          <p:cNvCxnSpPr>
            <a:stCxn id="98" idx="3"/>
            <a:endCxn id="105" idx="1"/>
          </p:cNvCxnSpPr>
          <p:nvPr/>
        </p:nvCxnSpPr>
        <p:spPr>
          <a:xfrm>
            <a:off x="6829815" y="3317579"/>
            <a:ext cx="459347" cy="508"/>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flipV="1">
            <a:off x="6829815" y="4327835"/>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6821240" y="5465372"/>
            <a:ext cx="460500" cy="0"/>
          </a:xfrm>
          <a:prstGeom prst="straightConnector1">
            <a:avLst/>
          </a:prstGeom>
          <a:ln>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7" name="矩形: 圆角 7"/>
          <p:cNvSpPr/>
          <p:nvPr/>
        </p:nvSpPr>
        <p:spPr>
          <a:xfrm>
            <a:off x="2251258" y="1641040"/>
            <a:ext cx="7815857"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坚持全面深化改革，着力破除体制机制弊端，发展动力不断增强</a:t>
            </a:r>
          </a:p>
        </p:txBody>
      </p:sp>
    </p:spTree>
    <p:extLst>
      <p:ext uri="{BB962C8B-B14F-4D97-AF65-F5344CB8AC3E}">
        <p14:creationId xmlns:p14="http://schemas.microsoft.com/office/powerpoint/2010/main" val="3011002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barn(inVertical)">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1000"/>
                                        <p:tgtEl>
                                          <p:spTgt spid="66"/>
                                        </p:tgtEl>
                                      </p:cBhvr>
                                    </p:animEffect>
                                    <p:anim calcmode="lin" valueType="num">
                                      <p:cBhvr>
                                        <p:cTn id="18" dur="1000" fill="hold"/>
                                        <p:tgtEl>
                                          <p:spTgt spid="66"/>
                                        </p:tgtEl>
                                        <p:attrNameLst>
                                          <p:attrName>ppt_x</p:attrName>
                                        </p:attrNameLst>
                                      </p:cBhvr>
                                      <p:tavLst>
                                        <p:tav tm="0">
                                          <p:val>
                                            <p:strVal val="#ppt_x"/>
                                          </p:val>
                                        </p:tav>
                                        <p:tav tm="100000">
                                          <p:val>
                                            <p:strVal val="#ppt_x"/>
                                          </p:val>
                                        </p:tav>
                                      </p:tavLst>
                                    </p:anim>
                                    <p:anim calcmode="lin" valueType="num">
                                      <p:cBhvr>
                                        <p:cTn id="19" dur="1000" fill="hold"/>
                                        <p:tgtEl>
                                          <p:spTgt spid="6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fade">
                                      <p:cBhvr>
                                        <p:cTn id="22" dur="1000"/>
                                        <p:tgtEl>
                                          <p:spTgt spid="67"/>
                                        </p:tgtEl>
                                      </p:cBhvr>
                                    </p:animEffect>
                                    <p:anim calcmode="lin" valueType="num">
                                      <p:cBhvr>
                                        <p:cTn id="23" dur="1000" fill="hold"/>
                                        <p:tgtEl>
                                          <p:spTgt spid="67"/>
                                        </p:tgtEl>
                                        <p:attrNameLst>
                                          <p:attrName>ppt_x</p:attrName>
                                        </p:attrNameLst>
                                      </p:cBhvr>
                                      <p:tavLst>
                                        <p:tav tm="0">
                                          <p:val>
                                            <p:strVal val="#ppt_x"/>
                                          </p:val>
                                        </p:tav>
                                        <p:tav tm="100000">
                                          <p:val>
                                            <p:strVal val="#ppt_x"/>
                                          </p:val>
                                        </p:tav>
                                      </p:tavLst>
                                    </p:anim>
                                    <p:anim calcmode="lin" valueType="num">
                                      <p:cBhvr>
                                        <p:cTn id="24" dur="1000" fill="hold"/>
                                        <p:tgtEl>
                                          <p:spTgt spid="6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1000"/>
                                        <p:tgtEl>
                                          <p:spTgt spid="68"/>
                                        </p:tgtEl>
                                      </p:cBhvr>
                                    </p:animEffect>
                                    <p:anim calcmode="lin" valueType="num">
                                      <p:cBhvr>
                                        <p:cTn id="28" dur="1000" fill="hold"/>
                                        <p:tgtEl>
                                          <p:spTgt spid="68"/>
                                        </p:tgtEl>
                                        <p:attrNameLst>
                                          <p:attrName>ppt_x</p:attrName>
                                        </p:attrNameLst>
                                      </p:cBhvr>
                                      <p:tavLst>
                                        <p:tav tm="0">
                                          <p:val>
                                            <p:strVal val="#ppt_x"/>
                                          </p:val>
                                        </p:tav>
                                        <p:tav tm="100000">
                                          <p:val>
                                            <p:strVal val="#ppt_x"/>
                                          </p:val>
                                        </p:tav>
                                      </p:tavLst>
                                    </p:anim>
                                    <p:anim calcmode="lin" valueType="num">
                                      <p:cBhvr>
                                        <p:cTn id="29" dur="1000" fill="hold"/>
                                        <p:tgtEl>
                                          <p:spTgt spid="6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1000"/>
                                        <p:tgtEl>
                                          <p:spTgt spid="83"/>
                                        </p:tgtEl>
                                      </p:cBhvr>
                                    </p:animEffect>
                                    <p:anim calcmode="lin" valueType="num">
                                      <p:cBhvr>
                                        <p:cTn id="68" dur="1000" fill="hold"/>
                                        <p:tgtEl>
                                          <p:spTgt spid="83"/>
                                        </p:tgtEl>
                                        <p:attrNameLst>
                                          <p:attrName>ppt_x</p:attrName>
                                        </p:attrNameLst>
                                      </p:cBhvr>
                                      <p:tavLst>
                                        <p:tav tm="0">
                                          <p:val>
                                            <p:strVal val="#ppt_x"/>
                                          </p:val>
                                        </p:tav>
                                        <p:tav tm="100000">
                                          <p:val>
                                            <p:strVal val="#ppt_x"/>
                                          </p:val>
                                        </p:tav>
                                      </p:tavLst>
                                    </p:anim>
                                    <p:anim calcmode="lin" valueType="num">
                                      <p:cBhvr>
                                        <p:cTn id="69" dur="1000" fill="hold"/>
                                        <p:tgtEl>
                                          <p:spTgt spid="8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1000"/>
                                        <p:tgtEl>
                                          <p:spTgt spid="84"/>
                                        </p:tgtEl>
                                      </p:cBhvr>
                                    </p:animEffect>
                                    <p:anim calcmode="lin" valueType="num">
                                      <p:cBhvr>
                                        <p:cTn id="73" dur="1000" fill="hold"/>
                                        <p:tgtEl>
                                          <p:spTgt spid="84"/>
                                        </p:tgtEl>
                                        <p:attrNameLst>
                                          <p:attrName>ppt_x</p:attrName>
                                        </p:attrNameLst>
                                      </p:cBhvr>
                                      <p:tavLst>
                                        <p:tav tm="0">
                                          <p:val>
                                            <p:strVal val="#ppt_x"/>
                                          </p:val>
                                        </p:tav>
                                        <p:tav tm="100000">
                                          <p:val>
                                            <p:strVal val="#ppt_x"/>
                                          </p:val>
                                        </p:tav>
                                      </p:tavLst>
                                    </p:anim>
                                    <p:anim calcmode="lin" valueType="num">
                                      <p:cBhvr>
                                        <p:cTn id="74" dur="1000" fill="hold"/>
                                        <p:tgtEl>
                                          <p:spTgt spid="8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000"/>
                                        <p:tgtEl>
                                          <p:spTgt spid="96"/>
                                        </p:tgtEl>
                                      </p:cBhvr>
                                    </p:animEffect>
                                    <p:anim calcmode="lin" valueType="num">
                                      <p:cBhvr>
                                        <p:cTn id="85" dur="1000" fill="hold"/>
                                        <p:tgtEl>
                                          <p:spTgt spid="96"/>
                                        </p:tgtEl>
                                        <p:attrNameLst>
                                          <p:attrName>ppt_x</p:attrName>
                                        </p:attrNameLst>
                                      </p:cBhvr>
                                      <p:tavLst>
                                        <p:tav tm="0">
                                          <p:val>
                                            <p:strVal val="#ppt_x"/>
                                          </p:val>
                                        </p:tav>
                                        <p:tav tm="100000">
                                          <p:val>
                                            <p:strVal val="#ppt_x"/>
                                          </p:val>
                                        </p:tav>
                                      </p:tavLst>
                                    </p:anim>
                                    <p:anim calcmode="lin" valueType="num">
                                      <p:cBhvr>
                                        <p:cTn id="86" dur="1000" fill="hold"/>
                                        <p:tgtEl>
                                          <p:spTgt spid="96"/>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1000"/>
                                        <p:tgtEl>
                                          <p:spTgt spid="97"/>
                                        </p:tgtEl>
                                      </p:cBhvr>
                                    </p:animEffect>
                                    <p:anim calcmode="lin" valueType="num">
                                      <p:cBhvr>
                                        <p:cTn id="90" dur="1000" fill="hold"/>
                                        <p:tgtEl>
                                          <p:spTgt spid="97"/>
                                        </p:tgtEl>
                                        <p:attrNameLst>
                                          <p:attrName>ppt_x</p:attrName>
                                        </p:attrNameLst>
                                      </p:cBhvr>
                                      <p:tavLst>
                                        <p:tav tm="0">
                                          <p:val>
                                            <p:strVal val="#ppt_x"/>
                                          </p:val>
                                        </p:tav>
                                        <p:tav tm="100000">
                                          <p:val>
                                            <p:strVal val="#ppt_x"/>
                                          </p:val>
                                        </p:tav>
                                      </p:tavLst>
                                    </p:anim>
                                    <p:anim calcmode="lin" valueType="num">
                                      <p:cBhvr>
                                        <p:cTn id="91" dur="1000" fill="hold"/>
                                        <p:tgtEl>
                                          <p:spTgt spid="97"/>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98"/>
                                        </p:tgtEl>
                                        <p:attrNameLst>
                                          <p:attrName>style.visibility</p:attrName>
                                        </p:attrNameLst>
                                      </p:cBhvr>
                                      <p:to>
                                        <p:strVal val="visible"/>
                                      </p:to>
                                    </p:set>
                                    <p:animEffect transition="in" filter="fade">
                                      <p:cBhvr>
                                        <p:cTn id="94" dur="1000"/>
                                        <p:tgtEl>
                                          <p:spTgt spid="98"/>
                                        </p:tgtEl>
                                      </p:cBhvr>
                                    </p:animEffect>
                                    <p:anim calcmode="lin" valueType="num">
                                      <p:cBhvr>
                                        <p:cTn id="95" dur="1000" fill="hold"/>
                                        <p:tgtEl>
                                          <p:spTgt spid="98"/>
                                        </p:tgtEl>
                                        <p:attrNameLst>
                                          <p:attrName>ppt_x</p:attrName>
                                        </p:attrNameLst>
                                      </p:cBhvr>
                                      <p:tavLst>
                                        <p:tav tm="0">
                                          <p:val>
                                            <p:strVal val="#ppt_x"/>
                                          </p:val>
                                        </p:tav>
                                        <p:tav tm="100000">
                                          <p:val>
                                            <p:strVal val="#ppt_x"/>
                                          </p:val>
                                        </p:tav>
                                      </p:tavLst>
                                    </p:anim>
                                    <p:anim calcmode="lin" valueType="num">
                                      <p:cBhvr>
                                        <p:cTn id="96" dur="1000" fill="hold"/>
                                        <p:tgtEl>
                                          <p:spTgt spid="9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fade">
                                      <p:cBhvr>
                                        <p:cTn id="99" dur="1000"/>
                                        <p:tgtEl>
                                          <p:spTgt spid="99"/>
                                        </p:tgtEl>
                                      </p:cBhvr>
                                    </p:animEffect>
                                    <p:anim calcmode="lin" valueType="num">
                                      <p:cBhvr>
                                        <p:cTn id="100" dur="1000" fill="hold"/>
                                        <p:tgtEl>
                                          <p:spTgt spid="99"/>
                                        </p:tgtEl>
                                        <p:attrNameLst>
                                          <p:attrName>ppt_x</p:attrName>
                                        </p:attrNameLst>
                                      </p:cBhvr>
                                      <p:tavLst>
                                        <p:tav tm="0">
                                          <p:val>
                                            <p:strVal val="#ppt_x"/>
                                          </p:val>
                                        </p:tav>
                                        <p:tav tm="100000">
                                          <p:val>
                                            <p:strVal val="#ppt_x"/>
                                          </p:val>
                                        </p:tav>
                                      </p:tavLst>
                                    </p:anim>
                                    <p:anim calcmode="lin" valueType="num">
                                      <p:cBhvr>
                                        <p:cTn id="101" dur="1000" fill="hold"/>
                                        <p:tgtEl>
                                          <p:spTgt spid="99"/>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00"/>
                                        </p:tgtEl>
                                        <p:attrNameLst>
                                          <p:attrName>style.visibility</p:attrName>
                                        </p:attrNameLst>
                                      </p:cBhvr>
                                      <p:to>
                                        <p:strVal val="visible"/>
                                      </p:to>
                                    </p:set>
                                    <p:animEffect transition="in" filter="fade">
                                      <p:cBhvr>
                                        <p:cTn id="104" dur="1000"/>
                                        <p:tgtEl>
                                          <p:spTgt spid="100"/>
                                        </p:tgtEl>
                                      </p:cBhvr>
                                    </p:animEffect>
                                    <p:anim calcmode="lin" valueType="num">
                                      <p:cBhvr>
                                        <p:cTn id="105" dur="1000" fill="hold"/>
                                        <p:tgtEl>
                                          <p:spTgt spid="100"/>
                                        </p:tgtEl>
                                        <p:attrNameLst>
                                          <p:attrName>ppt_x</p:attrName>
                                        </p:attrNameLst>
                                      </p:cBhvr>
                                      <p:tavLst>
                                        <p:tav tm="0">
                                          <p:val>
                                            <p:strVal val="#ppt_x"/>
                                          </p:val>
                                        </p:tav>
                                        <p:tav tm="100000">
                                          <p:val>
                                            <p:strVal val="#ppt_x"/>
                                          </p:val>
                                        </p:tav>
                                      </p:tavLst>
                                    </p:anim>
                                    <p:anim calcmode="lin" valueType="num">
                                      <p:cBhvr>
                                        <p:cTn id="106" dur="1000" fill="hold"/>
                                        <p:tgtEl>
                                          <p:spTgt spid="10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01"/>
                                        </p:tgtEl>
                                        <p:attrNameLst>
                                          <p:attrName>style.visibility</p:attrName>
                                        </p:attrNameLst>
                                      </p:cBhvr>
                                      <p:to>
                                        <p:strVal val="visible"/>
                                      </p:to>
                                    </p:set>
                                    <p:animEffect transition="in" filter="fade">
                                      <p:cBhvr>
                                        <p:cTn id="109" dur="1000"/>
                                        <p:tgtEl>
                                          <p:spTgt spid="101"/>
                                        </p:tgtEl>
                                      </p:cBhvr>
                                    </p:animEffect>
                                    <p:anim calcmode="lin" valueType="num">
                                      <p:cBhvr>
                                        <p:cTn id="110" dur="1000" fill="hold"/>
                                        <p:tgtEl>
                                          <p:spTgt spid="101"/>
                                        </p:tgtEl>
                                        <p:attrNameLst>
                                          <p:attrName>ppt_x</p:attrName>
                                        </p:attrNameLst>
                                      </p:cBhvr>
                                      <p:tavLst>
                                        <p:tav tm="0">
                                          <p:val>
                                            <p:strVal val="#ppt_x"/>
                                          </p:val>
                                        </p:tav>
                                        <p:tav tm="100000">
                                          <p:val>
                                            <p:strVal val="#ppt_x"/>
                                          </p:val>
                                        </p:tav>
                                      </p:tavLst>
                                    </p:anim>
                                    <p:anim calcmode="lin" valueType="num">
                                      <p:cBhvr>
                                        <p:cTn id="111" dur="1000" fill="hold"/>
                                        <p:tgtEl>
                                          <p:spTgt spid="10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02"/>
                                        </p:tgtEl>
                                        <p:attrNameLst>
                                          <p:attrName>style.visibility</p:attrName>
                                        </p:attrNameLst>
                                      </p:cBhvr>
                                      <p:to>
                                        <p:strVal val="visible"/>
                                      </p:to>
                                    </p:set>
                                    <p:animEffect transition="in" filter="fade">
                                      <p:cBhvr>
                                        <p:cTn id="114" dur="1000"/>
                                        <p:tgtEl>
                                          <p:spTgt spid="102"/>
                                        </p:tgtEl>
                                      </p:cBhvr>
                                    </p:animEffect>
                                    <p:anim calcmode="lin" valueType="num">
                                      <p:cBhvr>
                                        <p:cTn id="115" dur="1000" fill="hold"/>
                                        <p:tgtEl>
                                          <p:spTgt spid="102"/>
                                        </p:tgtEl>
                                        <p:attrNameLst>
                                          <p:attrName>ppt_x</p:attrName>
                                        </p:attrNameLst>
                                      </p:cBhvr>
                                      <p:tavLst>
                                        <p:tav tm="0">
                                          <p:val>
                                            <p:strVal val="#ppt_x"/>
                                          </p:val>
                                        </p:tav>
                                        <p:tav tm="100000">
                                          <p:val>
                                            <p:strVal val="#ppt_x"/>
                                          </p:val>
                                        </p:tav>
                                      </p:tavLst>
                                    </p:anim>
                                    <p:anim calcmode="lin" valueType="num">
                                      <p:cBhvr>
                                        <p:cTn id="116" dur="1000" fill="hold"/>
                                        <p:tgtEl>
                                          <p:spTgt spid="10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05"/>
                                        </p:tgtEl>
                                        <p:attrNameLst>
                                          <p:attrName>style.visibility</p:attrName>
                                        </p:attrNameLst>
                                      </p:cBhvr>
                                      <p:to>
                                        <p:strVal val="visible"/>
                                      </p:to>
                                    </p:set>
                                    <p:animEffect transition="in" filter="fade">
                                      <p:cBhvr>
                                        <p:cTn id="119" dur="1000"/>
                                        <p:tgtEl>
                                          <p:spTgt spid="105"/>
                                        </p:tgtEl>
                                      </p:cBhvr>
                                    </p:animEffect>
                                    <p:anim calcmode="lin" valueType="num">
                                      <p:cBhvr>
                                        <p:cTn id="120" dur="1000" fill="hold"/>
                                        <p:tgtEl>
                                          <p:spTgt spid="105"/>
                                        </p:tgtEl>
                                        <p:attrNameLst>
                                          <p:attrName>ppt_x</p:attrName>
                                        </p:attrNameLst>
                                      </p:cBhvr>
                                      <p:tavLst>
                                        <p:tav tm="0">
                                          <p:val>
                                            <p:strVal val="#ppt_x"/>
                                          </p:val>
                                        </p:tav>
                                        <p:tav tm="100000">
                                          <p:val>
                                            <p:strVal val="#ppt_x"/>
                                          </p:val>
                                        </p:tav>
                                      </p:tavLst>
                                    </p:anim>
                                    <p:anim calcmode="lin" valueType="num">
                                      <p:cBhvr>
                                        <p:cTn id="121" dur="1000" fill="hold"/>
                                        <p:tgtEl>
                                          <p:spTgt spid="10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6"/>
                                        </p:tgtEl>
                                        <p:attrNameLst>
                                          <p:attrName>style.visibility</p:attrName>
                                        </p:attrNameLst>
                                      </p:cBhvr>
                                      <p:to>
                                        <p:strVal val="visible"/>
                                      </p:to>
                                    </p:set>
                                    <p:animEffect transition="in" filter="fade">
                                      <p:cBhvr>
                                        <p:cTn id="124" dur="1000"/>
                                        <p:tgtEl>
                                          <p:spTgt spid="106"/>
                                        </p:tgtEl>
                                      </p:cBhvr>
                                    </p:animEffect>
                                    <p:anim calcmode="lin" valueType="num">
                                      <p:cBhvr>
                                        <p:cTn id="125" dur="1000" fill="hold"/>
                                        <p:tgtEl>
                                          <p:spTgt spid="106"/>
                                        </p:tgtEl>
                                        <p:attrNameLst>
                                          <p:attrName>ppt_x</p:attrName>
                                        </p:attrNameLst>
                                      </p:cBhvr>
                                      <p:tavLst>
                                        <p:tav tm="0">
                                          <p:val>
                                            <p:strVal val="#ppt_x"/>
                                          </p:val>
                                        </p:tav>
                                        <p:tav tm="100000">
                                          <p:val>
                                            <p:strVal val="#ppt_x"/>
                                          </p:val>
                                        </p:tav>
                                      </p:tavLst>
                                    </p:anim>
                                    <p:anim calcmode="lin" valueType="num">
                                      <p:cBhvr>
                                        <p:cTn id="126" dur="1000" fill="hold"/>
                                        <p:tgtEl>
                                          <p:spTgt spid="10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107"/>
                                        </p:tgtEl>
                                        <p:attrNameLst>
                                          <p:attrName>style.visibility</p:attrName>
                                        </p:attrNameLst>
                                      </p:cBhvr>
                                      <p:to>
                                        <p:strVal val="visible"/>
                                      </p:to>
                                    </p:set>
                                    <p:animEffect transition="in" filter="fade">
                                      <p:cBhvr>
                                        <p:cTn id="129" dur="1000"/>
                                        <p:tgtEl>
                                          <p:spTgt spid="107"/>
                                        </p:tgtEl>
                                      </p:cBhvr>
                                    </p:animEffect>
                                    <p:anim calcmode="lin" valueType="num">
                                      <p:cBhvr>
                                        <p:cTn id="130" dur="1000" fill="hold"/>
                                        <p:tgtEl>
                                          <p:spTgt spid="107"/>
                                        </p:tgtEl>
                                        <p:attrNameLst>
                                          <p:attrName>ppt_x</p:attrName>
                                        </p:attrNameLst>
                                      </p:cBhvr>
                                      <p:tavLst>
                                        <p:tav tm="0">
                                          <p:val>
                                            <p:strVal val="#ppt_x"/>
                                          </p:val>
                                        </p:tav>
                                        <p:tav tm="100000">
                                          <p:val>
                                            <p:strVal val="#ppt_x"/>
                                          </p:val>
                                        </p:tav>
                                      </p:tavLst>
                                    </p:anim>
                                    <p:anim calcmode="lin" valueType="num">
                                      <p:cBhvr>
                                        <p:cTn id="131" dur="1000" fill="hold"/>
                                        <p:tgtEl>
                                          <p:spTgt spid="107"/>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109"/>
                                        </p:tgtEl>
                                        <p:attrNameLst>
                                          <p:attrName>style.visibility</p:attrName>
                                        </p:attrNameLst>
                                      </p:cBhvr>
                                      <p:to>
                                        <p:strVal val="visible"/>
                                      </p:to>
                                    </p:set>
                                    <p:animEffect transition="in" filter="fade">
                                      <p:cBhvr>
                                        <p:cTn id="134" dur="1000"/>
                                        <p:tgtEl>
                                          <p:spTgt spid="109"/>
                                        </p:tgtEl>
                                      </p:cBhvr>
                                    </p:animEffect>
                                    <p:anim calcmode="lin" valueType="num">
                                      <p:cBhvr>
                                        <p:cTn id="135" dur="1000" fill="hold"/>
                                        <p:tgtEl>
                                          <p:spTgt spid="109"/>
                                        </p:tgtEl>
                                        <p:attrNameLst>
                                          <p:attrName>ppt_x</p:attrName>
                                        </p:attrNameLst>
                                      </p:cBhvr>
                                      <p:tavLst>
                                        <p:tav tm="0">
                                          <p:val>
                                            <p:strVal val="#ppt_x"/>
                                          </p:val>
                                        </p:tav>
                                        <p:tav tm="100000">
                                          <p:val>
                                            <p:strVal val="#ppt_x"/>
                                          </p:val>
                                        </p:tav>
                                      </p:tavLst>
                                    </p:anim>
                                    <p:anim calcmode="lin" valueType="num">
                                      <p:cBhvr>
                                        <p:cTn id="136" dur="1000" fill="hold"/>
                                        <p:tgtEl>
                                          <p:spTgt spid="109"/>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110"/>
                                        </p:tgtEl>
                                        <p:attrNameLst>
                                          <p:attrName>style.visibility</p:attrName>
                                        </p:attrNameLst>
                                      </p:cBhvr>
                                      <p:to>
                                        <p:strVal val="visible"/>
                                      </p:to>
                                    </p:set>
                                    <p:animEffect transition="in" filter="fade">
                                      <p:cBhvr>
                                        <p:cTn id="139" dur="1000"/>
                                        <p:tgtEl>
                                          <p:spTgt spid="110"/>
                                        </p:tgtEl>
                                      </p:cBhvr>
                                    </p:animEffect>
                                    <p:anim calcmode="lin" valueType="num">
                                      <p:cBhvr>
                                        <p:cTn id="140" dur="1000" fill="hold"/>
                                        <p:tgtEl>
                                          <p:spTgt spid="110"/>
                                        </p:tgtEl>
                                        <p:attrNameLst>
                                          <p:attrName>ppt_x</p:attrName>
                                        </p:attrNameLst>
                                      </p:cBhvr>
                                      <p:tavLst>
                                        <p:tav tm="0">
                                          <p:val>
                                            <p:strVal val="#ppt_x"/>
                                          </p:val>
                                        </p:tav>
                                        <p:tav tm="100000">
                                          <p:val>
                                            <p:strVal val="#ppt_x"/>
                                          </p:val>
                                        </p:tav>
                                      </p:tavLst>
                                    </p:anim>
                                    <p:anim calcmode="lin" valueType="num">
                                      <p:cBhvr>
                                        <p:cTn id="141" dur="1000" fill="hold"/>
                                        <p:tgtEl>
                                          <p:spTgt spid="110"/>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111"/>
                                        </p:tgtEl>
                                        <p:attrNameLst>
                                          <p:attrName>style.visibility</p:attrName>
                                        </p:attrNameLst>
                                      </p:cBhvr>
                                      <p:to>
                                        <p:strVal val="visible"/>
                                      </p:to>
                                    </p:set>
                                    <p:animEffect transition="in" filter="fade">
                                      <p:cBhvr>
                                        <p:cTn id="144" dur="1000"/>
                                        <p:tgtEl>
                                          <p:spTgt spid="111"/>
                                        </p:tgtEl>
                                      </p:cBhvr>
                                    </p:animEffect>
                                    <p:anim calcmode="lin" valueType="num">
                                      <p:cBhvr>
                                        <p:cTn id="145" dur="1000" fill="hold"/>
                                        <p:tgtEl>
                                          <p:spTgt spid="111"/>
                                        </p:tgtEl>
                                        <p:attrNameLst>
                                          <p:attrName>ppt_x</p:attrName>
                                        </p:attrNameLst>
                                      </p:cBhvr>
                                      <p:tavLst>
                                        <p:tav tm="0">
                                          <p:val>
                                            <p:strVal val="#ppt_x"/>
                                          </p:val>
                                        </p:tav>
                                        <p:tav tm="100000">
                                          <p:val>
                                            <p:strVal val="#ppt_x"/>
                                          </p:val>
                                        </p:tav>
                                      </p:tavLst>
                                    </p:anim>
                                    <p:anim calcmode="lin" valueType="num">
                                      <p:cBhvr>
                                        <p:cTn id="146" dur="1000" fill="hold"/>
                                        <p:tgtEl>
                                          <p:spTgt spid="1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6" grpId="0"/>
      <p:bldP spid="68" grpId="0" animBg="1"/>
      <p:bldP spid="69" grpId="0" animBg="1"/>
      <p:bldP spid="70" grpId="0" animBg="1"/>
      <p:bldP spid="73" grpId="0"/>
      <p:bldP spid="75" grpId="0"/>
      <p:bldP spid="79" grpId="0" animBg="1"/>
      <p:bldP spid="80" grpId="0" animBg="1"/>
      <p:bldP spid="81" grpId="0" animBg="1"/>
      <p:bldP spid="96" grpId="0"/>
      <p:bldP spid="98" grpId="0" animBg="1"/>
      <p:bldP spid="99" grpId="0" animBg="1"/>
      <p:bldP spid="100" grpId="0" animBg="1"/>
      <p:bldP spid="101" grpId="0"/>
      <p:bldP spid="102" grpId="0"/>
      <p:bldP spid="105" grpId="0" animBg="1"/>
      <p:bldP spid="106" grpId="0" animBg="1"/>
      <p:bldP spid="107" grpId="0" animBg="1"/>
      <p:bldP spid="3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18727" y="40943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8"/>
            <a:ext cx="8402228"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坚持对外开放的基本国策，着力实现合作共赢，开放型经济水平显著提升</a:t>
            </a:r>
          </a:p>
        </p:txBody>
      </p:sp>
      <p:grpSp>
        <p:nvGrpSpPr>
          <p:cNvPr id="4" name="组合 3"/>
          <p:cNvGrpSpPr/>
          <p:nvPr/>
        </p:nvGrpSpPr>
        <p:grpSpPr>
          <a:xfrm>
            <a:off x="958850" y="2527976"/>
            <a:ext cx="5015912" cy="576000"/>
            <a:chOff x="1459160" y="3429000"/>
            <a:chExt cx="5015912" cy="576000"/>
          </a:xfrm>
        </p:grpSpPr>
        <p:sp>
          <p:nvSpPr>
            <p:cNvPr id="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8" name="矩形 7"/>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设立丝路基金</a:t>
              </a:r>
            </a:p>
          </p:txBody>
        </p:sp>
      </p:grpSp>
      <p:grpSp>
        <p:nvGrpSpPr>
          <p:cNvPr id="9" name="组合 8"/>
          <p:cNvGrpSpPr/>
          <p:nvPr/>
        </p:nvGrpSpPr>
        <p:grpSpPr>
          <a:xfrm>
            <a:off x="6378015" y="2527976"/>
            <a:ext cx="5015912" cy="576000"/>
            <a:chOff x="1459160" y="3429000"/>
            <a:chExt cx="5015912" cy="576000"/>
          </a:xfrm>
        </p:grpSpPr>
        <p:sp>
          <p:nvSpPr>
            <p:cNvPr id="10"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2" name="矩形 11"/>
            <p:cNvSpPr/>
            <p:nvPr/>
          </p:nvSpPr>
          <p:spPr>
            <a:xfrm>
              <a:off x="2104779" y="3565516"/>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加大引智力度，来华工作的外国专家增加</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40%</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13" name="组合 12"/>
          <p:cNvGrpSpPr/>
          <p:nvPr/>
        </p:nvGrpSpPr>
        <p:grpSpPr>
          <a:xfrm>
            <a:off x="958850" y="3321352"/>
            <a:ext cx="5015912" cy="595477"/>
            <a:chOff x="1459160" y="3429000"/>
            <a:chExt cx="5015912" cy="595477"/>
          </a:xfrm>
        </p:grpSpPr>
        <p:sp>
          <p:nvSpPr>
            <p:cNvPr id="14"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6" name="矩形 15"/>
            <p:cNvSpPr/>
            <p:nvPr/>
          </p:nvSpPr>
          <p:spPr>
            <a:xfrm>
              <a:off x="2104776" y="343970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设立上海等</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个自贸试验区，一批改革试点成果向全国推广</a:t>
              </a:r>
            </a:p>
          </p:txBody>
        </p:sp>
      </p:grpSp>
      <p:grpSp>
        <p:nvGrpSpPr>
          <p:cNvPr id="17" name="组合 16"/>
          <p:cNvGrpSpPr/>
          <p:nvPr/>
        </p:nvGrpSpPr>
        <p:grpSpPr>
          <a:xfrm>
            <a:off x="6378015" y="3321352"/>
            <a:ext cx="5088377" cy="576000"/>
            <a:chOff x="1459160" y="3429000"/>
            <a:chExt cx="5088377" cy="576000"/>
          </a:xfrm>
        </p:grpSpPr>
        <p:sp>
          <p:nvSpPr>
            <p:cNvPr id="18"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0" name="矩形 19"/>
            <p:cNvSpPr/>
            <p:nvPr/>
          </p:nvSpPr>
          <p:spPr>
            <a:xfrm>
              <a:off x="2032314" y="3531341"/>
              <a:ext cx="451522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推进国际产能合作，高铁、核电等装备走向世界</a:t>
              </a:r>
            </a:p>
          </p:txBody>
        </p:sp>
      </p:grpSp>
      <p:grpSp>
        <p:nvGrpSpPr>
          <p:cNvPr id="21" name="组合 20"/>
          <p:cNvGrpSpPr/>
          <p:nvPr/>
        </p:nvGrpSpPr>
        <p:grpSpPr>
          <a:xfrm>
            <a:off x="958850" y="4101281"/>
            <a:ext cx="5015912" cy="576000"/>
            <a:chOff x="1459160" y="3429000"/>
            <a:chExt cx="5015912" cy="576000"/>
          </a:xfrm>
        </p:grpSpPr>
        <p:sp>
          <p:nvSpPr>
            <p:cNvPr id="22"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4" name="矩形 23"/>
            <p:cNvSpPr/>
            <p:nvPr/>
          </p:nvSpPr>
          <p:spPr>
            <a:xfrm>
              <a:off x="2104775" y="3466834"/>
              <a:ext cx="437029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设立</a:t>
              </a:r>
              <a:r>
                <a:rPr kumimoji="0" lang="en-US" altLang="zh-CN"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13</a:t>
              </a: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个跨境电商综合试验区，国际贸易“单一窗口”覆盖全国，货物通关时间平均缩短一半以上</a:t>
              </a:r>
            </a:p>
          </p:txBody>
        </p:sp>
      </p:grpSp>
      <p:grpSp>
        <p:nvGrpSpPr>
          <p:cNvPr id="25" name="组合 24"/>
          <p:cNvGrpSpPr/>
          <p:nvPr/>
        </p:nvGrpSpPr>
        <p:grpSpPr>
          <a:xfrm>
            <a:off x="6378015" y="4101281"/>
            <a:ext cx="5015912" cy="576000"/>
            <a:chOff x="1459160" y="3429000"/>
            <a:chExt cx="5015912" cy="576000"/>
          </a:xfrm>
        </p:grpSpPr>
        <p:sp>
          <p:nvSpPr>
            <p:cNvPr id="26"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矩形 27"/>
            <p:cNvSpPr/>
            <p:nvPr/>
          </p:nvSpPr>
          <p:spPr>
            <a:xfrm>
              <a:off x="2104779" y="357830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新签和升级</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个自由贸易协定</a:t>
              </a:r>
            </a:p>
          </p:txBody>
        </p:sp>
      </p:grpSp>
      <p:grpSp>
        <p:nvGrpSpPr>
          <p:cNvPr id="29" name="组合 28"/>
          <p:cNvGrpSpPr/>
          <p:nvPr/>
        </p:nvGrpSpPr>
        <p:grpSpPr>
          <a:xfrm>
            <a:off x="958850" y="4975340"/>
            <a:ext cx="5015912" cy="584775"/>
            <a:chOff x="1459160" y="3429000"/>
            <a:chExt cx="5015912" cy="584775"/>
          </a:xfrm>
        </p:grpSpPr>
        <p:sp>
          <p:nvSpPr>
            <p:cNvPr id="30"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2" name="矩形 31"/>
            <p:cNvSpPr/>
            <p:nvPr/>
          </p:nvSpPr>
          <p:spPr>
            <a:xfrm>
              <a:off x="2104775" y="3429000"/>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外商投资由审批制转向负面清单管理，限制性措施削减三分之二</a:t>
              </a:r>
            </a:p>
          </p:txBody>
        </p:sp>
      </p:grpSp>
      <p:grpSp>
        <p:nvGrpSpPr>
          <p:cNvPr id="33" name="组合 32"/>
          <p:cNvGrpSpPr/>
          <p:nvPr/>
        </p:nvGrpSpPr>
        <p:grpSpPr>
          <a:xfrm>
            <a:off x="6378015" y="4959119"/>
            <a:ext cx="5015912" cy="592221"/>
            <a:chOff x="1459160" y="3412779"/>
            <a:chExt cx="5015912" cy="592221"/>
          </a:xfrm>
        </p:grpSpPr>
        <p:sp>
          <p:nvSpPr>
            <p:cNvPr id="34"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6" name="矩形 35"/>
            <p:cNvSpPr/>
            <p:nvPr/>
          </p:nvSpPr>
          <p:spPr>
            <a:xfrm>
              <a:off x="2104779" y="341277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沪港通、深港通、债券通相继启动，人民币加入国际货币基金组织特别提款权货币篮子</a:t>
              </a:r>
            </a:p>
          </p:txBody>
        </p:sp>
      </p:grpSp>
      <p:grpSp>
        <p:nvGrpSpPr>
          <p:cNvPr id="37" name="组合 36"/>
          <p:cNvGrpSpPr/>
          <p:nvPr/>
        </p:nvGrpSpPr>
        <p:grpSpPr>
          <a:xfrm>
            <a:off x="958850" y="5773626"/>
            <a:ext cx="5015912" cy="576000"/>
            <a:chOff x="1459160" y="3429000"/>
            <a:chExt cx="5015912" cy="576000"/>
          </a:xfrm>
        </p:grpSpPr>
        <p:sp>
          <p:nvSpPr>
            <p:cNvPr id="38"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0" name="矩形 39"/>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外商投资结构优化，高技术产业占比提高一倍</a:t>
              </a:r>
            </a:p>
          </p:txBody>
        </p:sp>
      </p:grpSp>
      <p:grpSp>
        <p:nvGrpSpPr>
          <p:cNvPr id="41" name="组合 40"/>
          <p:cNvGrpSpPr/>
          <p:nvPr/>
        </p:nvGrpSpPr>
        <p:grpSpPr>
          <a:xfrm>
            <a:off x="6378015" y="5769238"/>
            <a:ext cx="5015912" cy="584775"/>
            <a:chOff x="1459160" y="3424612"/>
            <a:chExt cx="5015912" cy="584775"/>
          </a:xfrm>
        </p:grpSpPr>
        <p:sp>
          <p:nvSpPr>
            <p:cNvPr id="42"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10</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4" name="矩形 43"/>
            <p:cNvSpPr/>
            <p:nvPr/>
          </p:nvSpPr>
          <p:spPr>
            <a:xfrm>
              <a:off x="2104779" y="342461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中国开放的扩大，有力促进了自身发展，给世界带来重大机遇</a:t>
              </a:r>
            </a:p>
          </p:txBody>
        </p:sp>
      </p:grpSp>
    </p:spTree>
    <p:extLst>
      <p:ext uri="{BB962C8B-B14F-4D97-AF65-F5344CB8AC3E}">
        <p14:creationId xmlns:p14="http://schemas.microsoft.com/office/powerpoint/2010/main" val="16026723"/>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1+#ppt_w/2"/>
                                          </p:val>
                                        </p:tav>
                                        <p:tav tm="100000">
                                          <p:val>
                                            <p:strVal val="#ppt_x"/>
                                          </p:val>
                                        </p:tav>
                                      </p:tavLst>
                                    </p:anim>
                                    <p:anim calcmode="lin" valueType="num">
                                      <p:cBhvr additive="base">
                                        <p:cTn id="20" dur="1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1+#ppt_w/2"/>
                                          </p:val>
                                        </p:tav>
                                        <p:tav tm="100000">
                                          <p:val>
                                            <p:strVal val="#ppt_x"/>
                                          </p:val>
                                        </p:tav>
                                      </p:tavLst>
                                    </p:anim>
                                    <p:anim calcmode="lin" valueType="num">
                                      <p:cBhvr additive="base">
                                        <p:cTn id="28" dur="10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000" fill="hold"/>
                                        <p:tgtEl>
                                          <p:spTgt spid="21"/>
                                        </p:tgtEl>
                                        <p:attrNameLst>
                                          <p:attrName>ppt_x</p:attrName>
                                        </p:attrNameLst>
                                      </p:cBhvr>
                                      <p:tavLst>
                                        <p:tav tm="0">
                                          <p:val>
                                            <p:strVal val="0-#ppt_w/2"/>
                                          </p:val>
                                        </p:tav>
                                        <p:tav tm="100000">
                                          <p:val>
                                            <p:strVal val="#ppt_x"/>
                                          </p:val>
                                        </p:tav>
                                      </p:tavLst>
                                    </p:anim>
                                    <p:anim calcmode="lin" valueType="num">
                                      <p:cBhvr additive="base">
                                        <p:cTn id="32" dur="10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000" fill="hold"/>
                                        <p:tgtEl>
                                          <p:spTgt spid="25"/>
                                        </p:tgtEl>
                                        <p:attrNameLst>
                                          <p:attrName>ppt_x</p:attrName>
                                        </p:attrNameLst>
                                      </p:cBhvr>
                                      <p:tavLst>
                                        <p:tav tm="0">
                                          <p:val>
                                            <p:strVal val="1+#ppt_w/2"/>
                                          </p:val>
                                        </p:tav>
                                        <p:tav tm="100000">
                                          <p:val>
                                            <p:strVal val="#ppt_x"/>
                                          </p:val>
                                        </p:tav>
                                      </p:tavLst>
                                    </p:anim>
                                    <p:anim calcmode="lin" valueType="num">
                                      <p:cBhvr additive="base">
                                        <p:cTn id="36" dur="10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1000" fill="hold"/>
                                        <p:tgtEl>
                                          <p:spTgt spid="29"/>
                                        </p:tgtEl>
                                        <p:attrNameLst>
                                          <p:attrName>ppt_x</p:attrName>
                                        </p:attrNameLst>
                                      </p:cBhvr>
                                      <p:tavLst>
                                        <p:tav tm="0">
                                          <p:val>
                                            <p:strVal val="0-#ppt_w/2"/>
                                          </p:val>
                                        </p:tav>
                                        <p:tav tm="100000">
                                          <p:val>
                                            <p:strVal val="#ppt_x"/>
                                          </p:val>
                                        </p:tav>
                                      </p:tavLst>
                                    </p:anim>
                                    <p:anim calcmode="lin" valueType="num">
                                      <p:cBhvr additive="base">
                                        <p:cTn id="40" dur="10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2" decel="45000" fill="hold" nodeType="withEffect">
                                  <p:stCondLst>
                                    <p:cond delay="100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1000" fill="hold"/>
                                        <p:tgtEl>
                                          <p:spTgt spid="33"/>
                                        </p:tgtEl>
                                        <p:attrNameLst>
                                          <p:attrName>ppt_x</p:attrName>
                                        </p:attrNameLst>
                                      </p:cBhvr>
                                      <p:tavLst>
                                        <p:tav tm="0">
                                          <p:val>
                                            <p:strVal val="1+#ppt_w/2"/>
                                          </p:val>
                                        </p:tav>
                                        <p:tav tm="100000">
                                          <p:val>
                                            <p:strVal val="#ppt_x"/>
                                          </p:val>
                                        </p:tav>
                                      </p:tavLst>
                                    </p:anim>
                                    <p:anim calcmode="lin" valueType="num">
                                      <p:cBhvr additive="base">
                                        <p:cTn id="44" dur="1000" fill="hold"/>
                                        <p:tgtEl>
                                          <p:spTgt spid="33"/>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1000" fill="hold"/>
                                        <p:tgtEl>
                                          <p:spTgt spid="37"/>
                                        </p:tgtEl>
                                        <p:attrNameLst>
                                          <p:attrName>ppt_x</p:attrName>
                                        </p:attrNameLst>
                                      </p:cBhvr>
                                      <p:tavLst>
                                        <p:tav tm="0">
                                          <p:val>
                                            <p:strVal val="0-#ppt_w/2"/>
                                          </p:val>
                                        </p:tav>
                                        <p:tav tm="100000">
                                          <p:val>
                                            <p:strVal val="#ppt_x"/>
                                          </p:val>
                                        </p:tav>
                                      </p:tavLst>
                                    </p:anim>
                                    <p:anim calcmode="lin" valueType="num">
                                      <p:cBhvr additive="base">
                                        <p:cTn id="48" dur="10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2" decel="45000" fill="hold" nodeType="withEffect">
                                  <p:stCondLst>
                                    <p:cond delay="100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1000" fill="hold"/>
                                        <p:tgtEl>
                                          <p:spTgt spid="41"/>
                                        </p:tgtEl>
                                        <p:attrNameLst>
                                          <p:attrName>ppt_x</p:attrName>
                                        </p:attrNameLst>
                                      </p:cBhvr>
                                      <p:tavLst>
                                        <p:tav tm="0">
                                          <p:val>
                                            <p:strVal val="1+#ppt_w/2"/>
                                          </p:val>
                                        </p:tav>
                                        <p:tav tm="100000">
                                          <p:val>
                                            <p:strVal val="#ppt_x"/>
                                          </p:val>
                                        </p:tav>
                                      </p:tavLst>
                                    </p:anim>
                                    <p:anim calcmode="lin" valueType="num">
                                      <p:cBhvr additive="base">
                                        <p:cTn id="52" dur="1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6687" y="307078"/>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8"/>
            <a:ext cx="8402228" cy="672564"/>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（六）坚持实施区域协调发展和新型城镇化战略，着力推动平衡发展，新的增长极增长带加快成长</a:t>
            </a:r>
          </a:p>
        </p:txBody>
      </p:sp>
      <p:grpSp>
        <p:nvGrpSpPr>
          <p:cNvPr id="25" name="组合 24"/>
          <p:cNvGrpSpPr/>
          <p:nvPr/>
        </p:nvGrpSpPr>
        <p:grpSpPr>
          <a:xfrm>
            <a:off x="4550576" y="2592080"/>
            <a:ext cx="7123762" cy="720000"/>
            <a:chOff x="4536062" y="1674252"/>
            <a:chExt cx="7123762" cy="720000"/>
          </a:xfrm>
        </p:grpSpPr>
        <p:sp>
          <p:nvSpPr>
            <p:cNvPr id="26" name="矩形 25"/>
            <p:cNvSpPr/>
            <p:nvPr/>
          </p:nvSpPr>
          <p:spPr>
            <a:xfrm>
              <a:off x="4536062" y="1674252"/>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p:cNvSpPr/>
            <p:nvPr/>
          </p:nvSpPr>
          <p:spPr>
            <a:xfrm>
              <a:off x="5458248" y="1830744"/>
              <a:ext cx="6201576"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积极推进京冿冀协同发展、长江经济带发展</a:t>
              </a:r>
            </a:p>
          </p:txBody>
        </p:sp>
      </p:grpSp>
      <p:grpSp>
        <p:nvGrpSpPr>
          <p:cNvPr id="28" name="组合 27"/>
          <p:cNvGrpSpPr/>
          <p:nvPr/>
        </p:nvGrpSpPr>
        <p:grpSpPr>
          <a:xfrm>
            <a:off x="4550576" y="3385393"/>
            <a:ext cx="6480000" cy="720000"/>
            <a:chOff x="4536062" y="2467565"/>
            <a:chExt cx="6480000" cy="720000"/>
          </a:xfrm>
        </p:grpSpPr>
        <p:sp>
          <p:nvSpPr>
            <p:cNvPr id="29" name="矩形 28"/>
            <p:cNvSpPr/>
            <p:nvPr/>
          </p:nvSpPr>
          <p:spPr>
            <a:xfrm>
              <a:off x="4536062" y="2467565"/>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29"/>
            <p:cNvSpPr/>
            <p:nvPr/>
          </p:nvSpPr>
          <p:spPr>
            <a:xfrm>
              <a:off x="4675274" y="2525156"/>
              <a:ext cx="620157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出台一系列促进西部开发、东北振兴、中部崛起、东部率先发展的改革创新报举措</a:t>
              </a:r>
            </a:p>
          </p:txBody>
        </p:sp>
      </p:grpSp>
      <p:grpSp>
        <p:nvGrpSpPr>
          <p:cNvPr id="31" name="组合 30"/>
          <p:cNvGrpSpPr/>
          <p:nvPr/>
        </p:nvGrpSpPr>
        <p:grpSpPr>
          <a:xfrm>
            <a:off x="4550576" y="4178706"/>
            <a:ext cx="6480000" cy="720000"/>
            <a:chOff x="4536062" y="3260878"/>
            <a:chExt cx="6480000" cy="720000"/>
          </a:xfrm>
        </p:grpSpPr>
        <p:sp>
          <p:nvSpPr>
            <p:cNvPr id="32" name="矩形 31"/>
            <p:cNvSpPr/>
            <p:nvPr/>
          </p:nvSpPr>
          <p:spPr>
            <a:xfrm>
              <a:off x="4536062" y="3260878"/>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矩形 32"/>
            <p:cNvSpPr/>
            <p:nvPr/>
          </p:nvSpPr>
          <p:spPr>
            <a:xfrm>
              <a:off x="4675274" y="3297712"/>
              <a:ext cx="620157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加大对革命老区、民族地区、边疆地区、贫困地区扶持力度，加强援藏援青工作</a:t>
              </a:r>
            </a:p>
          </p:txBody>
        </p:sp>
      </p:grpSp>
      <p:grpSp>
        <p:nvGrpSpPr>
          <p:cNvPr id="34" name="组合 33"/>
          <p:cNvGrpSpPr/>
          <p:nvPr/>
        </p:nvGrpSpPr>
        <p:grpSpPr>
          <a:xfrm>
            <a:off x="4550576" y="4972019"/>
            <a:ext cx="6480000" cy="720000"/>
            <a:chOff x="4536062" y="4054191"/>
            <a:chExt cx="6480000" cy="720000"/>
          </a:xfrm>
        </p:grpSpPr>
        <p:sp>
          <p:nvSpPr>
            <p:cNvPr id="35" name="矩形 34"/>
            <p:cNvSpPr/>
            <p:nvPr/>
          </p:nvSpPr>
          <p:spPr>
            <a:xfrm>
              <a:off x="4536062" y="4054191"/>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p:cNvSpPr/>
            <p:nvPr/>
          </p:nvSpPr>
          <p:spPr>
            <a:xfrm>
              <a:off x="4675274" y="4232972"/>
              <a:ext cx="6201576"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实施重点城市群规划，促进大中小城市和小城镇协调发展</a:t>
              </a:r>
            </a:p>
          </p:txBody>
        </p:sp>
      </p:grpSp>
      <p:grpSp>
        <p:nvGrpSpPr>
          <p:cNvPr id="37" name="组合 36"/>
          <p:cNvGrpSpPr/>
          <p:nvPr/>
        </p:nvGrpSpPr>
        <p:grpSpPr>
          <a:xfrm>
            <a:off x="4550576" y="5765332"/>
            <a:ext cx="6480000" cy="720000"/>
            <a:chOff x="4536062" y="4847504"/>
            <a:chExt cx="6480000" cy="720000"/>
          </a:xfrm>
        </p:grpSpPr>
        <p:sp>
          <p:nvSpPr>
            <p:cNvPr id="38" name="矩形 37"/>
            <p:cNvSpPr/>
            <p:nvPr/>
          </p:nvSpPr>
          <p:spPr>
            <a:xfrm>
              <a:off x="4536062" y="4847504"/>
              <a:ext cx="6480000" cy="720000"/>
            </a:xfrm>
            <a:prstGeom prst="rect">
              <a:avLst/>
            </a:prstGeom>
            <a:noFill/>
            <a:ln w="63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4675274" y="4945894"/>
              <a:ext cx="620157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绝大的多数城市放宽落户限制，居住证制度全面实施，城镇基本公共服务向常住人口覆盖。</a:t>
              </a:r>
            </a:p>
          </p:txBody>
        </p:sp>
      </p:grpSp>
      <p:grpSp>
        <p:nvGrpSpPr>
          <p:cNvPr id="43" name="组合 42"/>
          <p:cNvGrpSpPr/>
          <p:nvPr/>
        </p:nvGrpSpPr>
        <p:grpSpPr>
          <a:xfrm>
            <a:off x="1194359" y="2592081"/>
            <a:ext cx="2869641" cy="3893252"/>
            <a:chOff x="1179845" y="1674252"/>
            <a:chExt cx="2989943" cy="4686565"/>
          </a:xfrm>
        </p:grpSpPr>
        <p:sp>
          <p:nvSpPr>
            <p:cNvPr id="44" name="矩形 43"/>
            <p:cNvSpPr/>
            <p:nvPr/>
          </p:nvSpPr>
          <p:spPr>
            <a:xfrm>
              <a:off x="1179845" y="1674252"/>
              <a:ext cx="2989943" cy="468656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矩形 44"/>
            <p:cNvSpPr/>
            <p:nvPr/>
          </p:nvSpPr>
          <p:spPr>
            <a:xfrm>
              <a:off x="1505266" y="4374826"/>
              <a:ext cx="2339102" cy="16672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推动平衡发展</a:t>
              </a:r>
              <a:endParaRPr kumimoji="0" lang="en-US" altLang="zh-CN"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加快成长</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grpSp>
          <p:nvGrpSpPr>
            <p:cNvPr id="46" name="Group 44"/>
            <p:cNvGrpSpPr>
              <a:grpSpLocks noChangeAspect="1"/>
            </p:cNvGrpSpPr>
            <p:nvPr/>
          </p:nvGrpSpPr>
          <p:grpSpPr bwMode="auto">
            <a:xfrm>
              <a:off x="1712630" y="2144111"/>
              <a:ext cx="1977850" cy="1988491"/>
              <a:chOff x="6178" y="1743"/>
              <a:chExt cx="1487" cy="1495"/>
            </a:xfrm>
            <a:solidFill>
              <a:schemeClr val="bg1"/>
            </a:solidFill>
          </p:grpSpPr>
          <p:sp>
            <p:nvSpPr>
              <p:cNvPr id="47" name="Freeform 45"/>
              <p:cNvSpPr>
                <a:spLocks noEditPoints="1"/>
              </p:cNvSpPr>
              <p:nvPr/>
            </p:nvSpPr>
            <p:spPr bwMode="auto">
              <a:xfrm>
                <a:off x="6403" y="1743"/>
                <a:ext cx="1034" cy="749"/>
              </a:xfrm>
              <a:custGeom>
                <a:avLst/>
                <a:gdLst>
                  <a:gd name="T0" fmla="*/ 1213 w 1846"/>
                  <a:gd name="T1" fmla="*/ 240 h 1337"/>
                  <a:gd name="T2" fmla="*/ 911 w 1846"/>
                  <a:gd name="T3" fmla="*/ 12 h 1337"/>
                  <a:gd name="T4" fmla="*/ 1089 w 1846"/>
                  <a:gd name="T5" fmla="*/ 395 h 1337"/>
                  <a:gd name="T6" fmla="*/ 902 w 1846"/>
                  <a:gd name="T7" fmla="*/ 204 h 1337"/>
                  <a:gd name="T8" fmla="*/ 973 w 1846"/>
                  <a:gd name="T9" fmla="*/ 125 h 1337"/>
                  <a:gd name="T10" fmla="*/ 924 w 1846"/>
                  <a:gd name="T11" fmla="*/ 80 h 1337"/>
                  <a:gd name="T12" fmla="*/ 886 w 1846"/>
                  <a:gd name="T13" fmla="*/ 115 h 1337"/>
                  <a:gd name="T14" fmla="*/ 813 w 1846"/>
                  <a:gd name="T15" fmla="*/ 114 h 1337"/>
                  <a:gd name="T16" fmla="*/ 666 w 1846"/>
                  <a:gd name="T17" fmla="*/ 264 h 1337"/>
                  <a:gd name="T18" fmla="*/ 755 w 1846"/>
                  <a:gd name="T19" fmla="*/ 345 h 1337"/>
                  <a:gd name="T20" fmla="*/ 811 w 1846"/>
                  <a:gd name="T21" fmla="*/ 291 h 1337"/>
                  <a:gd name="T22" fmla="*/ 1001 w 1846"/>
                  <a:gd name="T23" fmla="*/ 477 h 1337"/>
                  <a:gd name="T24" fmla="*/ 692 w 1846"/>
                  <a:gd name="T25" fmla="*/ 408 h 1337"/>
                  <a:gd name="T26" fmla="*/ 634 w 1846"/>
                  <a:gd name="T27" fmla="*/ 459 h 1337"/>
                  <a:gd name="T28" fmla="*/ 678 w 1846"/>
                  <a:gd name="T29" fmla="*/ 510 h 1337"/>
                  <a:gd name="T30" fmla="*/ 671 w 1846"/>
                  <a:gd name="T31" fmla="*/ 521 h 1337"/>
                  <a:gd name="T32" fmla="*/ 641 w 1846"/>
                  <a:gd name="T33" fmla="*/ 528 h 1337"/>
                  <a:gd name="T34" fmla="*/ 652 w 1846"/>
                  <a:gd name="T35" fmla="*/ 604 h 1337"/>
                  <a:gd name="T36" fmla="*/ 708 w 1846"/>
                  <a:gd name="T37" fmla="*/ 556 h 1337"/>
                  <a:gd name="T38" fmla="*/ 719 w 1846"/>
                  <a:gd name="T39" fmla="*/ 542 h 1337"/>
                  <a:gd name="T40" fmla="*/ 1074 w 1846"/>
                  <a:gd name="T41" fmla="*/ 554 h 1337"/>
                  <a:gd name="T42" fmla="*/ 1138 w 1846"/>
                  <a:gd name="T43" fmla="*/ 614 h 1337"/>
                  <a:gd name="T44" fmla="*/ 1225 w 1846"/>
                  <a:gd name="T45" fmla="*/ 527 h 1337"/>
                  <a:gd name="T46" fmla="*/ 1168 w 1846"/>
                  <a:gd name="T47" fmla="*/ 465 h 1337"/>
                  <a:gd name="T48" fmla="*/ 1213 w 1846"/>
                  <a:gd name="T49" fmla="*/ 240 h 1337"/>
                  <a:gd name="T50" fmla="*/ 410 w 1846"/>
                  <a:gd name="T51" fmla="*/ 1337 h 1337"/>
                  <a:gd name="T52" fmla="*/ 0 w 1846"/>
                  <a:gd name="T53" fmla="*/ 1337 h 1337"/>
                  <a:gd name="T54" fmla="*/ 0 w 1846"/>
                  <a:gd name="T55" fmla="*/ 928 h 1337"/>
                  <a:gd name="T56" fmla="*/ 410 w 1846"/>
                  <a:gd name="T57" fmla="*/ 928 h 1337"/>
                  <a:gd name="T58" fmla="*/ 410 w 1846"/>
                  <a:gd name="T59" fmla="*/ 1337 h 1337"/>
                  <a:gd name="T60" fmla="*/ 1846 w 1846"/>
                  <a:gd name="T61" fmla="*/ 928 h 1337"/>
                  <a:gd name="T62" fmla="*/ 1437 w 1846"/>
                  <a:gd name="T63" fmla="*/ 928 h 1337"/>
                  <a:gd name="T64" fmla="*/ 1437 w 1846"/>
                  <a:gd name="T65" fmla="*/ 1337 h 1337"/>
                  <a:gd name="T66" fmla="*/ 1846 w 1846"/>
                  <a:gd name="T67" fmla="*/ 1337 h 1337"/>
                  <a:gd name="T68" fmla="*/ 1846 w 1846"/>
                  <a:gd name="T69" fmla="*/ 928 h 1337"/>
                  <a:gd name="T70" fmla="*/ 173 w 1846"/>
                  <a:gd name="T71" fmla="*/ 724 h 1337"/>
                  <a:gd name="T72" fmla="*/ 1673 w 1846"/>
                  <a:gd name="T73" fmla="*/ 724 h 1337"/>
                  <a:gd name="T74" fmla="*/ 1673 w 1846"/>
                  <a:gd name="T75" fmla="*/ 798 h 1337"/>
                  <a:gd name="T76" fmla="*/ 173 w 1846"/>
                  <a:gd name="T77" fmla="*/ 798 h 1337"/>
                  <a:gd name="T78" fmla="*/ 173 w 1846"/>
                  <a:gd name="T79" fmla="*/ 724 h 1337"/>
                  <a:gd name="T80" fmla="*/ 173 w 1846"/>
                  <a:gd name="T81" fmla="*/ 724 h 1337"/>
                  <a:gd name="T82" fmla="*/ 173 w 1846"/>
                  <a:gd name="T83"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46" h="1337">
                    <a:moveTo>
                      <a:pt x="1213" y="240"/>
                    </a:moveTo>
                    <a:cubicBezTo>
                      <a:pt x="1141" y="0"/>
                      <a:pt x="911" y="12"/>
                      <a:pt x="911" y="12"/>
                    </a:cubicBezTo>
                    <a:cubicBezTo>
                      <a:pt x="1234" y="170"/>
                      <a:pt x="1089" y="395"/>
                      <a:pt x="1089" y="395"/>
                    </a:cubicBezTo>
                    <a:cubicBezTo>
                      <a:pt x="902" y="204"/>
                      <a:pt x="902" y="204"/>
                      <a:pt x="902" y="204"/>
                    </a:cubicBezTo>
                    <a:cubicBezTo>
                      <a:pt x="973" y="125"/>
                      <a:pt x="973" y="125"/>
                      <a:pt x="973" y="125"/>
                    </a:cubicBezTo>
                    <a:cubicBezTo>
                      <a:pt x="924" y="80"/>
                      <a:pt x="924" y="80"/>
                      <a:pt x="924" y="80"/>
                    </a:cubicBezTo>
                    <a:cubicBezTo>
                      <a:pt x="886" y="115"/>
                      <a:pt x="886" y="115"/>
                      <a:pt x="886" y="115"/>
                    </a:cubicBezTo>
                    <a:cubicBezTo>
                      <a:pt x="813" y="114"/>
                      <a:pt x="813" y="114"/>
                      <a:pt x="813" y="114"/>
                    </a:cubicBezTo>
                    <a:cubicBezTo>
                      <a:pt x="666" y="264"/>
                      <a:pt x="666" y="264"/>
                      <a:pt x="666" y="264"/>
                    </a:cubicBezTo>
                    <a:cubicBezTo>
                      <a:pt x="755" y="345"/>
                      <a:pt x="755" y="345"/>
                      <a:pt x="755" y="345"/>
                    </a:cubicBezTo>
                    <a:cubicBezTo>
                      <a:pt x="811" y="291"/>
                      <a:pt x="811" y="291"/>
                      <a:pt x="811" y="291"/>
                    </a:cubicBezTo>
                    <a:cubicBezTo>
                      <a:pt x="1001" y="477"/>
                      <a:pt x="1001" y="477"/>
                      <a:pt x="1001" y="477"/>
                    </a:cubicBezTo>
                    <a:cubicBezTo>
                      <a:pt x="839" y="583"/>
                      <a:pt x="692" y="408"/>
                      <a:pt x="692" y="408"/>
                    </a:cubicBezTo>
                    <a:cubicBezTo>
                      <a:pt x="634" y="459"/>
                      <a:pt x="634" y="459"/>
                      <a:pt x="634" y="459"/>
                    </a:cubicBezTo>
                    <a:cubicBezTo>
                      <a:pt x="678" y="510"/>
                      <a:pt x="678" y="510"/>
                      <a:pt x="678" y="510"/>
                    </a:cubicBezTo>
                    <a:cubicBezTo>
                      <a:pt x="671" y="521"/>
                      <a:pt x="671" y="521"/>
                      <a:pt x="671" y="521"/>
                    </a:cubicBezTo>
                    <a:cubicBezTo>
                      <a:pt x="650" y="519"/>
                      <a:pt x="641" y="528"/>
                      <a:pt x="641" y="528"/>
                    </a:cubicBezTo>
                    <a:cubicBezTo>
                      <a:pt x="591" y="577"/>
                      <a:pt x="652" y="604"/>
                      <a:pt x="652" y="604"/>
                    </a:cubicBezTo>
                    <a:cubicBezTo>
                      <a:pt x="711" y="617"/>
                      <a:pt x="708" y="556"/>
                      <a:pt x="708" y="556"/>
                    </a:cubicBezTo>
                    <a:cubicBezTo>
                      <a:pt x="719" y="542"/>
                      <a:pt x="719" y="542"/>
                      <a:pt x="719" y="542"/>
                    </a:cubicBezTo>
                    <a:cubicBezTo>
                      <a:pt x="942" y="663"/>
                      <a:pt x="1074" y="554"/>
                      <a:pt x="1074" y="554"/>
                    </a:cubicBezTo>
                    <a:cubicBezTo>
                      <a:pt x="1138" y="614"/>
                      <a:pt x="1138" y="614"/>
                      <a:pt x="1138" y="614"/>
                    </a:cubicBezTo>
                    <a:cubicBezTo>
                      <a:pt x="1225" y="527"/>
                      <a:pt x="1225" y="527"/>
                      <a:pt x="1225" y="527"/>
                    </a:cubicBezTo>
                    <a:cubicBezTo>
                      <a:pt x="1168" y="465"/>
                      <a:pt x="1168" y="465"/>
                      <a:pt x="1168" y="465"/>
                    </a:cubicBezTo>
                    <a:cubicBezTo>
                      <a:pt x="1168" y="465"/>
                      <a:pt x="1246" y="350"/>
                      <a:pt x="1213" y="240"/>
                    </a:cubicBezTo>
                    <a:close/>
                    <a:moveTo>
                      <a:pt x="410" y="1337"/>
                    </a:moveTo>
                    <a:cubicBezTo>
                      <a:pt x="0" y="1337"/>
                      <a:pt x="0" y="1337"/>
                      <a:pt x="0" y="1337"/>
                    </a:cubicBezTo>
                    <a:cubicBezTo>
                      <a:pt x="0" y="928"/>
                      <a:pt x="0" y="928"/>
                      <a:pt x="0" y="928"/>
                    </a:cubicBezTo>
                    <a:cubicBezTo>
                      <a:pt x="410" y="928"/>
                      <a:pt x="410" y="928"/>
                      <a:pt x="410" y="928"/>
                    </a:cubicBezTo>
                    <a:lnTo>
                      <a:pt x="410" y="1337"/>
                    </a:lnTo>
                    <a:close/>
                    <a:moveTo>
                      <a:pt x="1846" y="928"/>
                    </a:moveTo>
                    <a:cubicBezTo>
                      <a:pt x="1437" y="928"/>
                      <a:pt x="1437" y="928"/>
                      <a:pt x="1437" y="928"/>
                    </a:cubicBezTo>
                    <a:cubicBezTo>
                      <a:pt x="1437" y="1337"/>
                      <a:pt x="1437" y="1337"/>
                      <a:pt x="1437" y="1337"/>
                    </a:cubicBezTo>
                    <a:cubicBezTo>
                      <a:pt x="1846" y="1337"/>
                      <a:pt x="1846" y="1337"/>
                      <a:pt x="1846" y="1337"/>
                    </a:cubicBezTo>
                    <a:lnTo>
                      <a:pt x="1846" y="928"/>
                    </a:lnTo>
                    <a:close/>
                    <a:moveTo>
                      <a:pt x="173" y="724"/>
                    </a:moveTo>
                    <a:cubicBezTo>
                      <a:pt x="1673" y="724"/>
                      <a:pt x="1673" y="724"/>
                      <a:pt x="1673" y="724"/>
                    </a:cubicBezTo>
                    <a:cubicBezTo>
                      <a:pt x="1673" y="798"/>
                      <a:pt x="1673" y="798"/>
                      <a:pt x="1673" y="798"/>
                    </a:cubicBezTo>
                    <a:cubicBezTo>
                      <a:pt x="173" y="798"/>
                      <a:pt x="173" y="798"/>
                      <a:pt x="173" y="798"/>
                    </a:cubicBezTo>
                    <a:lnTo>
                      <a:pt x="173" y="724"/>
                    </a:lnTo>
                    <a:close/>
                    <a:moveTo>
                      <a:pt x="173" y="724"/>
                    </a:moveTo>
                    <a:cubicBezTo>
                      <a:pt x="173" y="724"/>
                      <a:pt x="173" y="724"/>
                      <a:pt x="173" y="7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46"/>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close/>
                    <a:moveTo>
                      <a:pt x="840" y="0"/>
                    </a:moveTo>
                    <a:lnTo>
                      <a:pt x="840" y="74"/>
                    </a:lnTo>
                    <a:lnTo>
                      <a:pt x="799" y="74"/>
                    </a:lnTo>
                    <a:lnTo>
                      <a:pt x="799" y="0"/>
                    </a:lnTo>
                    <a:lnTo>
                      <a:pt x="840" y="0"/>
                    </a:lnTo>
                    <a:close/>
                    <a:moveTo>
                      <a:pt x="840" y="0"/>
                    </a:moveTo>
                    <a:lnTo>
                      <a:pt x="8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47"/>
              <p:cNvSpPr>
                <a:spLocks noEditPoints="1"/>
              </p:cNvSpPr>
              <p:nvPr/>
            </p:nvSpPr>
            <p:spPr bwMode="auto">
              <a:xfrm>
                <a:off x="6500" y="2190"/>
                <a:ext cx="840" cy="74"/>
              </a:xfrm>
              <a:custGeom>
                <a:avLst/>
                <a:gdLst>
                  <a:gd name="T0" fmla="*/ 41 w 840"/>
                  <a:gd name="T1" fmla="*/ 0 h 74"/>
                  <a:gd name="T2" fmla="*/ 41 w 840"/>
                  <a:gd name="T3" fmla="*/ 74 h 74"/>
                  <a:gd name="T4" fmla="*/ 0 w 840"/>
                  <a:gd name="T5" fmla="*/ 74 h 74"/>
                  <a:gd name="T6" fmla="*/ 0 w 840"/>
                  <a:gd name="T7" fmla="*/ 0 h 74"/>
                  <a:gd name="T8" fmla="*/ 41 w 840"/>
                  <a:gd name="T9" fmla="*/ 0 h 74"/>
                  <a:gd name="T10" fmla="*/ 840 w 840"/>
                  <a:gd name="T11" fmla="*/ 0 h 74"/>
                  <a:gd name="T12" fmla="*/ 840 w 840"/>
                  <a:gd name="T13" fmla="*/ 74 h 74"/>
                  <a:gd name="T14" fmla="*/ 799 w 840"/>
                  <a:gd name="T15" fmla="*/ 74 h 74"/>
                  <a:gd name="T16" fmla="*/ 799 w 840"/>
                  <a:gd name="T17" fmla="*/ 0 h 74"/>
                  <a:gd name="T18" fmla="*/ 840 w 840"/>
                  <a:gd name="T19" fmla="*/ 0 h 74"/>
                  <a:gd name="T20" fmla="*/ 840 w 840"/>
                  <a:gd name="T21" fmla="*/ 0 h 74"/>
                  <a:gd name="T22" fmla="*/ 840 w 840"/>
                  <a:gd name="T2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0" h="74">
                    <a:moveTo>
                      <a:pt x="41" y="0"/>
                    </a:moveTo>
                    <a:lnTo>
                      <a:pt x="41" y="74"/>
                    </a:lnTo>
                    <a:lnTo>
                      <a:pt x="0" y="74"/>
                    </a:lnTo>
                    <a:lnTo>
                      <a:pt x="0" y="0"/>
                    </a:lnTo>
                    <a:lnTo>
                      <a:pt x="41" y="0"/>
                    </a:lnTo>
                    <a:moveTo>
                      <a:pt x="840" y="0"/>
                    </a:moveTo>
                    <a:lnTo>
                      <a:pt x="840" y="74"/>
                    </a:lnTo>
                    <a:lnTo>
                      <a:pt x="799" y="74"/>
                    </a:lnTo>
                    <a:lnTo>
                      <a:pt x="799" y="0"/>
                    </a:lnTo>
                    <a:lnTo>
                      <a:pt x="840" y="0"/>
                    </a:lnTo>
                    <a:moveTo>
                      <a:pt x="840" y="0"/>
                    </a:moveTo>
                    <a:lnTo>
                      <a:pt x="84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48"/>
              <p:cNvSpPr>
                <a:spLocks noEditPoints="1"/>
              </p:cNvSpPr>
              <p:nvPr/>
            </p:nvSpPr>
            <p:spPr bwMode="auto">
              <a:xfrm>
                <a:off x="6268" y="2409"/>
                <a:ext cx="1306" cy="363"/>
              </a:xfrm>
              <a:custGeom>
                <a:avLst/>
                <a:gdLst>
                  <a:gd name="T0" fmla="*/ 2007 w 2329"/>
                  <a:gd name="T1" fmla="*/ 0 h 647"/>
                  <a:gd name="T2" fmla="*/ 2329 w 2329"/>
                  <a:gd name="T3" fmla="*/ 323 h 647"/>
                  <a:gd name="T4" fmla="*/ 2007 w 2329"/>
                  <a:gd name="T5" fmla="*/ 645 h 647"/>
                  <a:gd name="T6" fmla="*/ 1684 w 2329"/>
                  <a:gd name="T7" fmla="*/ 323 h 647"/>
                  <a:gd name="T8" fmla="*/ 2007 w 2329"/>
                  <a:gd name="T9" fmla="*/ 0 h 647"/>
                  <a:gd name="T10" fmla="*/ 0 w 2329"/>
                  <a:gd name="T11" fmla="*/ 324 h 647"/>
                  <a:gd name="T12" fmla="*/ 322 w 2329"/>
                  <a:gd name="T13" fmla="*/ 647 h 647"/>
                  <a:gd name="T14" fmla="*/ 645 w 2329"/>
                  <a:gd name="T15" fmla="*/ 324 h 647"/>
                  <a:gd name="T16" fmla="*/ 322 w 2329"/>
                  <a:gd name="T17" fmla="*/ 2 h 647"/>
                  <a:gd name="T18" fmla="*/ 0 w 2329"/>
                  <a:gd name="T19" fmla="*/ 324 h 647"/>
                  <a:gd name="T20" fmla="*/ 0 w 2329"/>
                  <a:gd name="T21" fmla="*/ 324 h 647"/>
                  <a:gd name="T22" fmla="*/ 0 w 2329"/>
                  <a:gd name="T23" fmla="*/ 324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29" h="647">
                    <a:moveTo>
                      <a:pt x="2007" y="0"/>
                    </a:moveTo>
                    <a:cubicBezTo>
                      <a:pt x="2185" y="0"/>
                      <a:pt x="2329" y="144"/>
                      <a:pt x="2329" y="323"/>
                    </a:cubicBezTo>
                    <a:cubicBezTo>
                      <a:pt x="2329" y="501"/>
                      <a:pt x="2185" y="645"/>
                      <a:pt x="2007" y="645"/>
                    </a:cubicBezTo>
                    <a:cubicBezTo>
                      <a:pt x="1828" y="645"/>
                      <a:pt x="1684" y="501"/>
                      <a:pt x="1684" y="323"/>
                    </a:cubicBezTo>
                    <a:cubicBezTo>
                      <a:pt x="1684" y="144"/>
                      <a:pt x="1828" y="0"/>
                      <a:pt x="2007" y="0"/>
                    </a:cubicBezTo>
                    <a:close/>
                    <a:moveTo>
                      <a:pt x="0" y="324"/>
                    </a:moveTo>
                    <a:cubicBezTo>
                      <a:pt x="0" y="503"/>
                      <a:pt x="144" y="647"/>
                      <a:pt x="322" y="647"/>
                    </a:cubicBezTo>
                    <a:cubicBezTo>
                      <a:pt x="501" y="647"/>
                      <a:pt x="645" y="503"/>
                      <a:pt x="645" y="324"/>
                    </a:cubicBezTo>
                    <a:cubicBezTo>
                      <a:pt x="645" y="146"/>
                      <a:pt x="501" y="2"/>
                      <a:pt x="322" y="2"/>
                    </a:cubicBezTo>
                    <a:cubicBezTo>
                      <a:pt x="144" y="2"/>
                      <a:pt x="0" y="146"/>
                      <a:pt x="0" y="324"/>
                    </a:cubicBezTo>
                    <a:close/>
                    <a:moveTo>
                      <a:pt x="0" y="324"/>
                    </a:moveTo>
                    <a:cubicBezTo>
                      <a:pt x="0" y="324"/>
                      <a:pt x="0" y="324"/>
                      <a:pt x="0" y="324"/>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49"/>
              <p:cNvSpPr>
                <a:spLocks noEditPoints="1"/>
              </p:cNvSpPr>
              <p:nvPr/>
            </p:nvSpPr>
            <p:spPr bwMode="auto">
              <a:xfrm>
                <a:off x="6178" y="2799"/>
                <a:ext cx="1487" cy="332"/>
              </a:xfrm>
              <a:custGeom>
                <a:avLst/>
                <a:gdLst>
                  <a:gd name="T0" fmla="*/ 2653 w 2653"/>
                  <a:gd name="T1" fmla="*/ 592 h 593"/>
                  <a:gd name="T2" fmla="*/ 1687 w 2653"/>
                  <a:gd name="T3" fmla="*/ 592 h 593"/>
                  <a:gd name="T4" fmla="*/ 1687 w 2653"/>
                  <a:gd name="T5" fmla="*/ 382 h 593"/>
                  <a:gd name="T6" fmla="*/ 2170 w 2653"/>
                  <a:gd name="T7" fmla="*/ 0 h 593"/>
                  <a:gd name="T8" fmla="*/ 2653 w 2653"/>
                  <a:gd name="T9" fmla="*/ 382 h 593"/>
                  <a:gd name="T10" fmla="*/ 2653 w 2653"/>
                  <a:gd name="T11" fmla="*/ 592 h 593"/>
                  <a:gd name="T12" fmla="*/ 966 w 2653"/>
                  <a:gd name="T13" fmla="*/ 384 h 593"/>
                  <a:gd name="T14" fmla="*/ 483 w 2653"/>
                  <a:gd name="T15" fmla="*/ 2 h 593"/>
                  <a:gd name="T16" fmla="*/ 0 w 2653"/>
                  <a:gd name="T17" fmla="*/ 384 h 593"/>
                  <a:gd name="T18" fmla="*/ 0 w 2653"/>
                  <a:gd name="T19" fmla="*/ 593 h 593"/>
                  <a:gd name="T20" fmla="*/ 966 w 2653"/>
                  <a:gd name="T21" fmla="*/ 593 h 593"/>
                  <a:gd name="T22" fmla="*/ 966 w 2653"/>
                  <a:gd name="T23" fmla="*/ 384 h 593"/>
                  <a:gd name="T24" fmla="*/ 966 w 2653"/>
                  <a:gd name="T25" fmla="*/ 384 h 593"/>
                  <a:gd name="T26" fmla="*/ 966 w 2653"/>
                  <a:gd name="T27" fmla="*/ 384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53" h="593">
                    <a:moveTo>
                      <a:pt x="2653" y="592"/>
                    </a:moveTo>
                    <a:cubicBezTo>
                      <a:pt x="1687" y="592"/>
                      <a:pt x="1687" y="592"/>
                      <a:pt x="1687" y="592"/>
                    </a:cubicBezTo>
                    <a:cubicBezTo>
                      <a:pt x="1687" y="382"/>
                      <a:pt x="1687" y="382"/>
                      <a:pt x="1687" y="382"/>
                    </a:cubicBezTo>
                    <a:cubicBezTo>
                      <a:pt x="1687" y="382"/>
                      <a:pt x="1820" y="0"/>
                      <a:pt x="2170" y="0"/>
                    </a:cubicBezTo>
                    <a:cubicBezTo>
                      <a:pt x="2520" y="0"/>
                      <a:pt x="2653" y="382"/>
                      <a:pt x="2653" y="382"/>
                    </a:cubicBezTo>
                    <a:cubicBezTo>
                      <a:pt x="2653" y="592"/>
                      <a:pt x="2653" y="592"/>
                      <a:pt x="2653" y="592"/>
                    </a:cubicBezTo>
                    <a:close/>
                    <a:moveTo>
                      <a:pt x="966" y="384"/>
                    </a:moveTo>
                    <a:cubicBezTo>
                      <a:pt x="966" y="384"/>
                      <a:pt x="833" y="2"/>
                      <a:pt x="483" y="2"/>
                    </a:cubicBezTo>
                    <a:cubicBezTo>
                      <a:pt x="133" y="2"/>
                      <a:pt x="0" y="384"/>
                      <a:pt x="0" y="384"/>
                    </a:cubicBezTo>
                    <a:cubicBezTo>
                      <a:pt x="0" y="593"/>
                      <a:pt x="0" y="593"/>
                      <a:pt x="0" y="593"/>
                    </a:cubicBezTo>
                    <a:cubicBezTo>
                      <a:pt x="966" y="593"/>
                      <a:pt x="966" y="593"/>
                      <a:pt x="966" y="593"/>
                    </a:cubicBezTo>
                    <a:lnTo>
                      <a:pt x="966" y="384"/>
                    </a:lnTo>
                    <a:close/>
                    <a:moveTo>
                      <a:pt x="966" y="384"/>
                    </a:moveTo>
                    <a:cubicBezTo>
                      <a:pt x="966" y="384"/>
                      <a:pt x="966" y="384"/>
                      <a:pt x="966" y="384"/>
                    </a:cubicBezTo>
                  </a:path>
                </a:pathLst>
              </a:custGeom>
              <a:solidFill>
                <a:srgbClr val="C6A5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50"/>
              <p:cNvSpPr>
                <a:spLocks noEditPoints="1"/>
              </p:cNvSpPr>
              <p:nvPr/>
            </p:nvSpPr>
            <p:spPr bwMode="auto">
              <a:xfrm>
                <a:off x="6691" y="2323"/>
                <a:ext cx="459" cy="459"/>
              </a:xfrm>
              <a:custGeom>
                <a:avLst/>
                <a:gdLst>
                  <a:gd name="T0" fmla="*/ 0 w 819"/>
                  <a:gd name="T1" fmla="*/ 409 h 819"/>
                  <a:gd name="T2" fmla="*/ 409 w 819"/>
                  <a:gd name="T3" fmla="*/ 819 h 819"/>
                  <a:gd name="T4" fmla="*/ 819 w 819"/>
                  <a:gd name="T5" fmla="*/ 409 h 819"/>
                  <a:gd name="T6" fmla="*/ 409 w 819"/>
                  <a:gd name="T7" fmla="*/ 0 h 819"/>
                  <a:gd name="T8" fmla="*/ 0 w 819"/>
                  <a:gd name="T9" fmla="*/ 409 h 819"/>
                  <a:gd name="T10" fmla="*/ 0 w 819"/>
                  <a:gd name="T11" fmla="*/ 409 h 819"/>
                  <a:gd name="T12" fmla="*/ 0 w 819"/>
                  <a:gd name="T13" fmla="*/ 409 h 819"/>
                </a:gdLst>
                <a:ahLst/>
                <a:cxnLst>
                  <a:cxn ang="0">
                    <a:pos x="T0" y="T1"/>
                  </a:cxn>
                  <a:cxn ang="0">
                    <a:pos x="T2" y="T3"/>
                  </a:cxn>
                  <a:cxn ang="0">
                    <a:pos x="T4" y="T5"/>
                  </a:cxn>
                  <a:cxn ang="0">
                    <a:pos x="T6" y="T7"/>
                  </a:cxn>
                  <a:cxn ang="0">
                    <a:pos x="T8" y="T9"/>
                  </a:cxn>
                  <a:cxn ang="0">
                    <a:pos x="T10" y="T11"/>
                  </a:cxn>
                  <a:cxn ang="0">
                    <a:pos x="T12" y="T13"/>
                  </a:cxn>
                </a:cxnLst>
                <a:rect l="0" t="0" r="r" b="b"/>
                <a:pathLst>
                  <a:path w="819" h="819">
                    <a:moveTo>
                      <a:pt x="0" y="409"/>
                    </a:moveTo>
                    <a:cubicBezTo>
                      <a:pt x="0" y="635"/>
                      <a:pt x="183" y="819"/>
                      <a:pt x="409" y="819"/>
                    </a:cubicBezTo>
                    <a:cubicBezTo>
                      <a:pt x="636" y="819"/>
                      <a:pt x="819" y="635"/>
                      <a:pt x="819" y="409"/>
                    </a:cubicBezTo>
                    <a:cubicBezTo>
                      <a:pt x="819" y="183"/>
                      <a:pt x="636" y="0"/>
                      <a:pt x="409" y="0"/>
                    </a:cubicBezTo>
                    <a:cubicBezTo>
                      <a:pt x="183" y="0"/>
                      <a:pt x="0" y="183"/>
                      <a:pt x="0" y="409"/>
                    </a:cubicBezTo>
                    <a:close/>
                    <a:moveTo>
                      <a:pt x="0" y="409"/>
                    </a:moveTo>
                    <a:cubicBezTo>
                      <a:pt x="0" y="409"/>
                      <a:pt x="0" y="409"/>
                      <a:pt x="0" y="409"/>
                    </a:cubicBezTo>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51"/>
              <p:cNvSpPr>
                <a:spLocks noEditPoints="1"/>
              </p:cNvSpPr>
              <p:nvPr/>
            </p:nvSpPr>
            <p:spPr bwMode="auto">
              <a:xfrm>
                <a:off x="6576" y="2817"/>
                <a:ext cx="688" cy="421"/>
              </a:xfrm>
              <a:custGeom>
                <a:avLst/>
                <a:gdLst>
                  <a:gd name="T0" fmla="*/ 1226 w 1227"/>
                  <a:gd name="T1" fmla="*/ 485 h 751"/>
                  <a:gd name="T2" fmla="*/ 613 w 1227"/>
                  <a:gd name="T3" fmla="*/ 0 h 751"/>
                  <a:gd name="T4" fmla="*/ 0 w 1227"/>
                  <a:gd name="T5" fmla="*/ 485 h 751"/>
                  <a:gd name="T6" fmla="*/ 0 w 1227"/>
                  <a:gd name="T7" fmla="*/ 751 h 751"/>
                  <a:gd name="T8" fmla="*/ 1227 w 1227"/>
                  <a:gd name="T9" fmla="*/ 751 h 751"/>
                  <a:gd name="T10" fmla="*/ 1227 w 1227"/>
                  <a:gd name="T11" fmla="*/ 485 h 751"/>
                  <a:gd name="T12" fmla="*/ 1226 w 1227"/>
                  <a:gd name="T13" fmla="*/ 485 h 751"/>
                  <a:gd name="T14" fmla="*/ 1226 w 1227"/>
                  <a:gd name="T15" fmla="*/ 485 h 751"/>
                  <a:gd name="T16" fmla="*/ 1226 w 1227"/>
                  <a:gd name="T17" fmla="*/ 485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7" h="751">
                    <a:moveTo>
                      <a:pt x="1226" y="485"/>
                    </a:moveTo>
                    <a:cubicBezTo>
                      <a:pt x="1226" y="485"/>
                      <a:pt x="1058" y="0"/>
                      <a:pt x="613" y="0"/>
                    </a:cubicBezTo>
                    <a:cubicBezTo>
                      <a:pt x="169" y="0"/>
                      <a:pt x="0" y="485"/>
                      <a:pt x="0" y="485"/>
                    </a:cubicBezTo>
                    <a:cubicBezTo>
                      <a:pt x="0" y="751"/>
                      <a:pt x="0" y="751"/>
                      <a:pt x="0" y="751"/>
                    </a:cubicBezTo>
                    <a:cubicBezTo>
                      <a:pt x="1227" y="751"/>
                      <a:pt x="1227" y="751"/>
                      <a:pt x="1227" y="751"/>
                    </a:cubicBezTo>
                    <a:cubicBezTo>
                      <a:pt x="1227" y="485"/>
                      <a:pt x="1227" y="485"/>
                      <a:pt x="1227" y="485"/>
                    </a:cubicBezTo>
                    <a:lnTo>
                      <a:pt x="1226" y="485"/>
                    </a:lnTo>
                    <a:close/>
                    <a:moveTo>
                      <a:pt x="1226" y="485"/>
                    </a:moveTo>
                    <a:cubicBezTo>
                      <a:pt x="1226" y="485"/>
                      <a:pt x="1226" y="485"/>
                      <a:pt x="1226" y="485"/>
                    </a:cubicBezTo>
                  </a:path>
                </a:pathLst>
              </a:custGeom>
              <a:solidFill>
                <a:srgbClr val="FF95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spTree>
    <p:extLst>
      <p:ext uri="{BB962C8B-B14F-4D97-AF65-F5344CB8AC3E}">
        <p14:creationId xmlns:p14="http://schemas.microsoft.com/office/powerpoint/2010/main" val="764955544"/>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10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left)">
                                      <p:cBhvr>
                                        <p:cTn id="24" dur="1000"/>
                                        <p:tgtEl>
                                          <p:spTgt spid="28"/>
                                        </p:tgtEl>
                                      </p:cBhvr>
                                    </p:animEffect>
                                  </p:childTnLst>
                                </p:cTn>
                              </p:par>
                              <p:par>
                                <p:cTn id="25" presetID="2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1000"/>
                                        <p:tgtEl>
                                          <p:spTgt spid="31"/>
                                        </p:tgtEl>
                                      </p:cBhvr>
                                    </p:animEffect>
                                  </p:childTnLst>
                                </p:cTn>
                              </p:par>
                              <p:par>
                                <p:cTn id="28" presetID="22" presetClass="entr" presetSubtype="8"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10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A2D2C29A-2397-4561-8323-782B87FD5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sp>
        <p:nvSpPr>
          <p:cNvPr id="28" name="文本框 27"/>
          <p:cNvSpPr txBox="1"/>
          <p:nvPr/>
        </p:nvSpPr>
        <p:spPr>
          <a:xfrm>
            <a:off x="2553446" y="2819463"/>
            <a:ext cx="66992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两会基本概述</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4"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第一部分</a:t>
              </a:r>
            </a:p>
          </p:txBody>
        </p:sp>
      </p:grpSp>
      <p:pic>
        <p:nvPicPr>
          <p:cNvPr id="11" name="图片 10">
            <a:extLst>
              <a:ext uri="{FF2B5EF4-FFF2-40B4-BE49-F238E27FC236}">
                <a16:creationId xmlns:a16="http://schemas.microsoft.com/office/drawing/2014/main" id="{93C4C305-2A88-4481-AC50-861D08E3D2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12" name="图片 11">
            <a:extLst>
              <a:ext uri="{FF2B5EF4-FFF2-40B4-BE49-F238E27FC236}">
                <a16:creationId xmlns:a16="http://schemas.microsoft.com/office/drawing/2014/main" id="{43791676-DBD7-4329-B075-455032F279BD}"/>
              </a:ext>
            </a:extLst>
          </p:cNvPr>
          <p:cNvPicPr>
            <a:picLocks noChangeAspect="1"/>
          </p:cNvPicPr>
          <p:nvPr/>
        </p:nvPicPr>
        <p:blipFill rotWithShape="1">
          <a:blip r:embed="rId5">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13" name="图片 12">
            <a:extLst>
              <a:ext uri="{FF2B5EF4-FFF2-40B4-BE49-F238E27FC236}">
                <a16:creationId xmlns:a16="http://schemas.microsoft.com/office/drawing/2014/main" id="{0B1023DE-3ED4-4DC4-8D5C-C9140022E6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pic>
        <p:nvPicPr>
          <p:cNvPr id="14" name="图片 13">
            <a:extLst>
              <a:ext uri="{FF2B5EF4-FFF2-40B4-BE49-F238E27FC236}">
                <a16:creationId xmlns:a16="http://schemas.microsoft.com/office/drawing/2014/main" id="{3A3C62BB-89AD-4A30-997A-3B09790A11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pic>
        <p:nvPicPr>
          <p:cNvPr id="15" name="图片 14">
            <a:extLst>
              <a:ext uri="{FF2B5EF4-FFF2-40B4-BE49-F238E27FC236}">
                <a16:creationId xmlns:a16="http://schemas.microsoft.com/office/drawing/2014/main" id="{0B796C36-67CF-46CC-A06C-BEEF95730B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grpSp>
        <p:nvGrpSpPr>
          <p:cNvPr id="17" name="组合 16">
            <a:extLst>
              <a:ext uri="{FF2B5EF4-FFF2-40B4-BE49-F238E27FC236}">
                <a16:creationId xmlns:a16="http://schemas.microsoft.com/office/drawing/2014/main" id="{FA28E0F3-5DE8-4B89-BAD2-A19772A58E84}"/>
              </a:ext>
            </a:extLst>
          </p:cNvPr>
          <p:cNvGrpSpPr/>
          <p:nvPr/>
        </p:nvGrpSpPr>
        <p:grpSpPr>
          <a:xfrm>
            <a:off x="5350693" y="834456"/>
            <a:ext cx="1490613" cy="781919"/>
            <a:chOff x="3133710" y="1043732"/>
            <a:chExt cx="2786895" cy="1461901"/>
          </a:xfrm>
        </p:grpSpPr>
        <p:pic>
          <p:nvPicPr>
            <p:cNvPr id="18" name="图片 17">
              <a:extLst>
                <a:ext uri="{FF2B5EF4-FFF2-40B4-BE49-F238E27FC236}">
                  <a16:creationId xmlns:a16="http://schemas.microsoft.com/office/drawing/2014/main" id="{13BB59CC-A5F5-4BED-AEC2-A92C3A6395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9" name="图片 18">
              <a:extLst>
                <a:ext uri="{FF2B5EF4-FFF2-40B4-BE49-F238E27FC236}">
                  <a16:creationId xmlns:a16="http://schemas.microsoft.com/office/drawing/2014/main" id="{D0A4F22F-1CC5-414B-84C1-87318525187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1464216049"/>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8179" y="32962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7"/>
            <a:ext cx="8402228" cy="856383"/>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（七）积极扩大消费和促进有效投资。顺应居民需求新变化扩大消费，着眼调结构增加投资，形成供给结构优化和总需求适度扩大的良性循环。</a:t>
            </a:r>
          </a:p>
        </p:txBody>
      </p:sp>
      <p:grpSp>
        <p:nvGrpSpPr>
          <p:cNvPr id="4" name="组合 3"/>
          <p:cNvGrpSpPr/>
          <p:nvPr/>
        </p:nvGrpSpPr>
        <p:grpSpPr>
          <a:xfrm>
            <a:off x="1299142" y="2598055"/>
            <a:ext cx="4782343" cy="3856458"/>
            <a:chOff x="1299143" y="4078516"/>
            <a:chExt cx="1836000" cy="2376000"/>
          </a:xfrm>
        </p:grpSpPr>
        <p:sp>
          <p:nvSpPr>
            <p:cNvPr id="5"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444263" y="4225381"/>
              <a:ext cx="1610485" cy="208227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增强消费对经济发展的基础性作用。推进消费升级，发展消费新业态新模式。将新能源汽车车辆购置税优惠政策再延长三年，全面取消二手车限迁政策。支持社会力量增加医疗、养老、教育、文化、体育等服务供给。创建全域旅游示范区，降低重点国有景区门票价格。推动网购、快递健康发展。对各类侵害消费者权益的行为，要依法惩处、决不姑息。</a:t>
              </a:r>
            </a:p>
          </p:txBody>
        </p:sp>
      </p:grpSp>
      <p:grpSp>
        <p:nvGrpSpPr>
          <p:cNvPr id="8" name="组合 7"/>
          <p:cNvGrpSpPr/>
          <p:nvPr/>
        </p:nvGrpSpPr>
        <p:grpSpPr>
          <a:xfrm>
            <a:off x="6509241" y="2598059"/>
            <a:ext cx="4710301" cy="3856460"/>
            <a:chOff x="3238571" y="4078516"/>
            <a:chExt cx="1836000" cy="2376000"/>
          </a:xfrm>
        </p:grpSpPr>
        <p:sp>
          <p:nvSpPr>
            <p:cNvPr id="9"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p:cNvSpPr/>
            <p:nvPr/>
          </p:nvSpPr>
          <p:spPr>
            <a:xfrm>
              <a:off x="3316441" y="4180381"/>
              <a:ext cx="1680259" cy="21048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发挥投资对优化供给结构的关键性作用。今年要完成铁路投资</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7320</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亿元、公路水运投资</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1.8</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万亿元左右，水利在建投资规模达到</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万亿元。重大基础设施建设继续向中西部地区倾斜。实施新一轮重大技术改造升级工程。中央预算内投资安排</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5376</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亿元，比去年增加</a:t>
              </a:r>
              <a:r>
                <a:rPr kumimoji="0" lang="en-US" altLang="zh-CN"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300</a:t>
              </a: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亿元。落实鼓励民间投资政策措施，在铁路、民航、油气、电信等领域推出一批有吸引力的项目，务必使民间资本进得来、能发展。</a:t>
              </a:r>
            </a:p>
          </p:txBody>
        </p:sp>
      </p:grpSp>
    </p:spTree>
    <p:extLst>
      <p:ext uri="{BB962C8B-B14F-4D97-AF65-F5344CB8AC3E}">
        <p14:creationId xmlns:p14="http://schemas.microsoft.com/office/powerpoint/2010/main" val="187041914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2" presetClass="entr" presetSubtype="4" decel="4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 decel="45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48544" y="319685"/>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第一部份：五年来主要作了以下工作</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 name="矩形: 圆角 7"/>
          <p:cNvSpPr/>
          <p:nvPr/>
        </p:nvSpPr>
        <p:spPr>
          <a:xfrm>
            <a:off x="1975487" y="1466867"/>
            <a:ext cx="8402228" cy="856383"/>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（八）推动形成全面开放新格局。进一步拓展开放范围和层次，完善开放结构布局和体制机制，以高水平开放推动高质量发展。</a:t>
            </a:r>
          </a:p>
        </p:txBody>
      </p:sp>
      <p:grpSp>
        <p:nvGrpSpPr>
          <p:cNvPr id="4" name="组合 3"/>
          <p:cNvGrpSpPr/>
          <p:nvPr/>
        </p:nvGrpSpPr>
        <p:grpSpPr>
          <a:xfrm>
            <a:off x="667657" y="2525484"/>
            <a:ext cx="10972801" cy="3856458"/>
            <a:chOff x="1299143" y="4078516"/>
            <a:chExt cx="5722595" cy="2376000"/>
          </a:xfrm>
        </p:grpSpPr>
        <p:sp>
          <p:nvSpPr>
            <p:cNvPr id="5"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444263" y="4225381"/>
              <a:ext cx="1610485" cy="208227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推进“一带一路”国际合作。坚持共商共建共享，落实“一带一路”国际合作高峰论坛成果。推动国际大通道建设，深化沿线大通关合作。扩大国际产能合作，带动中国制造和中国服务走出去。优化对外投资结构。加大西部、内陆和沿边开放力度，拓展经济合作新空间。</a:t>
              </a:r>
            </a:p>
          </p:txBody>
        </p:sp>
        <p:sp>
          <p:nvSpPr>
            <p:cNvPr id="11" name="矩形: 圆角 11"/>
            <p:cNvSpPr/>
            <p:nvPr/>
          </p:nvSpPr>
          <p:spPr>
            <a:xfrm>
              <a:off x="5185738"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p:cNvSpPr/>
            <p:nvPr/>
          </p:nvSpPr>
          <p:spPr>
            <a:xfrm>
              <a:off x="5330858" y="4225381"/>
              <a:ext cx="1610485" cy="208227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促进贸易和投资自由化便利化。中国坚定不移推进经济全球化，维护自由贸易，愿同有关方推动多边贸易谈判进程，早日结束区域全面经济伙伴关系协定谈判，加快亚太自贸区和东亚经济共同体建设。中国主张通过平等协商解决贸易争端，反对贸易保护主义，坚决捍卫自身合法权益。</a:t>
              </a:r>
            </a:p>
          </p:txBody>
        </p:sp>
      </p:grpSp>
      <p:grpSp>
        <p:nvGrpSpPr>
          <p:cNvPr id="8" name="组合 7"/>
          <p:cNvGrpSpPr/>
          <p:nvPr/>
        </p:nvGrpSpPr>
        <p:grpSpPr>
          <a:xfrm>
            <a:off x="4501624" y="2525484"/>
            <a:ext cx="3346447" cy="3856460"/>
            <a:chOff x="3238571" y="4078516"/>
            <a:chExt cx="1836000" cy="2376000"/>
          </a:xfrm>
        </p:grpSpPr>
        <p:sp>
          <p:nvSpPr>
            <p:cNvPr id="9"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p:cNvSpPr/>
            <p:nvPr/>
          </p:nvSpPr>
          <p:spPr>
            <a:xfrm>
              <a:off x="3316441" y="4279424"/>
              <a:ext cx="1680259" cy="202822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巩固外贸稳中向好势头。扩大出口信用保险覆盖面，整体通关时间再压缩三分之一。改革服务贸易发展机制。培育贸易新业态新模式。推动加工贸易向中西部梯度转移。积极扩大进口，办好首届中国国际进口博览会，下调汽车、部分日用消费品等进口关税。我们要以更大力度的市场开放，促进产业升级和贸易平衡发展，为消费者提供更多选择。</a:t>
              </a:r>
            </a:p>
          </p:txBody>
        </p:sp>
      </p:grpSp>
    </p:spTree>
    <p:extLst>
      <p:ext uri="{BB962C8B-B14F-4D97-AF65-F5344CB8AC3E}">
        <p14:creationId xmlns:p14="http://schemas.microsoft.com/office/powerpoint/2010/main" val="386592582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1000"/>
                            </p:stCondLst>
                            <p:childTnLst>
                              <p:par>
                                <p:cTn id="14" presetID="2" presetClass="entr" presetSubtype="4" decel="45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1" decel="4500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ppt_x"/>
                                          </p:val>
                                        </p:tav>
                                        <p:tav tm="100000">
                                          <p:val>
                                            <p:strVal val="#ppt_x"/>
                                          </p:val>
                                        </p:tav>
                                      </p:tavLst>
                                    </p:anim>
                                    <p:anim calcmode="lin" valueType="num">
                                      <p:cBhvr additive="base">
                                        <p:cTn id="21"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09303" y="2661848"/>
            <a:ext cx="6955750"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4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年经济社会</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发展总体要求和政策取向</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6" y="1840081"/>
              <a:ext cx="341632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第三部分第三节</a:t>
              </a:r>
            </a:p>
          </p:txBody>
        </p:sp>
      </p:grpSp>
      <p:grpSp>
        <p:nvGrpSpPr>
          <p:cNvPr id="11" name="组合 10">
            <a:extLst>
              <a:ext uri="{FF2B5EF4-FFF2-40B4-BE49-F238E27FC236}">
                <a16:creationId xmlns:a16="http://schemas.microsoft.com/office/drawing/2014/main" id="{22110CAD-CF6A-4038-894C-BE1808D9C14E}"/>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9741F1BD-E77E-417C-A965-D5EED7A889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C58DEE10-453C-482A-A3B5-B4DB3DC2B4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532107390"/>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第二部份：发展总体要求和政策取向</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今年发展主要预期目标</a:t>
            </a:r>
          </a:p>
        </p:txBody>
      </p:sp>
      <p:grpSp>
        <p:nvGrpSpPr>
          <p:cNvPr id="7" name="组合 6"/>
          <p:cNvGrpSpPr/>
          <p:nvPr/>
        </p:nvGrpSpPr>
        <p:grpSpPr>
          <a:xfrm>
            <a:off x="915306" y="2799371"/>
            <a:ext cx="5015912" cy="576000"/>
            <a:chOff x="1459160" y="3429000"/>
            <a:chExt cx="5015912" cy="576000"/>
          </a:xfrm>
        </p:grpSpPr>
        <p:sp>
          <p:nvSpPr>
            <p:cNvPr id="8"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0" name="矩形 9"/>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国内通过产总值增长</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6.5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左右</a:t>
              </a:r>
            </a:p>
          </p:txBody>
        </p:sp>
      </p:grpSp>
      <p:grpSp>
        <p:nvGrpSpPr>
          <p:cNvPr id="11" name="组合 10"/>
          <p:cNvGrpSpPr/>
          <p:nvPr/>
        </p:nvGrpSpPr>
        <p:grpSpPr>
          <a:xfrm>
            <a:off x="6334471" y="2799371"/>
            <a:ext cx="5015912" cy="576000"/>
            <a:chOff x="1459160" y="3429000"/>
            <a:chExt cx="5015912" cy="576000"/>
          </a:xfrm>
        </p:grpSpPr>
        <p:sp>
          <p:nvSpPr>
            <p:cNvPr id="12"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4" name="矩形 13"/>
            <p:cNvSpPr/>
            <p:nvPr/>
          </p:nvSpPr>
          <p:spPr>
            <a:xfrm>
              <a:off x="2104779" y="356415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居民消费价格涨幅</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左右</a:t>
              </a:r>
            </a:p>
          </p:txBody>
        </p:sp>
      </p:grpSp>
      <p:grpSp>
        <p:nvGrpSpPr>
          <p:cNvPr id="25" name="组合 24"/>
          <p:cNvGrpSpPr/>
          <p:nvPr/>
        </p:nvGrpSpPr>
        <p:grpSpPr>
          <a:xfrm>
            <a:off x="915306" y="4372676"/>
            <a:ext cx="5015912" cy="576000"/>
            <a:chOff x="1459160" y="3429000"/>
            <a:chExt cx="5015912" cy="576000"/>
          </a:xfrm>
        </p:grpSpPr>
        <p:sp>
          <p:nvSpPr>
            <p:cNvPr id="26"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矩形 27"/>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居民收入增长和经济增长基本同步</a:t>
              </a:r>
            </a:p>
          </p:txBody>
        </p:sp>
      </p:grpSp>
      <p:grpSp>
        <p:nvGrpSpPr>
          <p:cNvPr id="30" name="组合 29"/>
          <p:cNvGrpSpPr/>
          <p:nvPr/>
        </p:nvGrpSpPr>
        <p:grpSpPr>
          <a:xfrm>
            <a:off x="6334471" y="4372676"/>
            <a:ext cx="5025892" cy="576000"/>
            <a:chOff x="1459160" y="3429000"/>
            <a:chExt cx="5025892" cy="576000"/>
          </a:xfrm>
        </p:grpSpPr>
        <p:sp>
          <p:nvSpPr>
            <p:cNvPr id="3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3" name="矩形 32"/>
            <p:cNvSpPr/>
            <p:nvPr/>
          </p:nvSpPr>
          <p:spPr>
            <a:xfrm>
              <a:off x="211475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进出口稳中向好，国际收支基本平衡</a:t>
              </a:r>
            </a:p>
          </p:txBody>
        </p:sp>
      </p:grpSp>
      <p:grpSp>
        <p:nvGrpSpPr>
          <p:cNvPr id="34" name="组合 33"/>
          <p:cNvGrpSpPr/>
          <p:nvPr/>
        </p:nvGrpSpPr>
        <p:grpSpPr>
          <a:xfrm>
            <a:off x="915306" y="5237960"/>
            <a:ext cx="5015912" cy="584775"/>
            <a:chOff x="1459160" y="3420225"/>
            <a:chExt cx="5015912" cy="584775"/>
          </a:xfrm>
        </p:grpSpPr>
        <p:sp>
          <p:nvSpPr>
            <p:cNvPr id="3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7" name="矩形 36"/>
            <p:cNvSpPr/>
            <p:nvPr/>
          </p:nvSpPr>
          <p:spPr>
            <a:xfrm>
              <a:off x="2104776" y="3420225"/>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单位国内生产总值能耗下降</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以上，主要污染物排放量继续下降</a:t>
              </a:r>
            </a:p>
          </p:txBody>
        </p:sp>
      </p:grpSp>
      <p:grpSp>
        <p:nvGrpSpPr>
          <p:cNvPr id="38" name="组合 37"/>
          <p:cNvGrpSpPr/>
          <p:nvPr/>
        </p:nvGrpSpPr>
        <p:grpSpPr>
          <a:xfrm>
            <a:off x="6334471" y="5246735"/>
            <a:ext cx="5015912" cy="623831"/>
            <a:chOff x="1459160" y="3429000"/>
            <a:chExt cx="5015912" cy="623831"/>
          </a:xfrm>
        </p:grpSpPr>
        <p:sp>
          <p:nvSpPr>
            <p:cNvPr id="3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1" name="矩形 40"/>
            <p:cNvSpPr/>
            <p:nvPr/>
          </p:nvSpPr>
          <p:spPr>
            <a:xfrm>
              <a:off x="2104779" y="3468056"/>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供给侧结构改革取得实质性进展，宏观杠杆率保持基本稳定，各类风险有序有效防控</a:t>
              </a:r>
            </a:p>
          </p:txBody>
        </p:sp>
      </p:grpSp>
      <p:grpSp>
        <p:nvGrpSpPr>
          <p:cNvPr id="42" name="组合 41"/>
          <p:cNvGrpSpPr/>
          <p:nvPr/>
        </p:nvGrpSpPr>
        <p:grpSpPr>
          <a:xfrm>
            <a:off x="915306" y="3590411"/>
            <a:ext cx="10435077" cy="576000"/>
            <a:chOff x="1459160" y="3429000"/>
            <a:chExt cx="10435077" cy="576000"/>
          </a:xfrm>
        </p:grpSpPr>
        <p:sp>
          <p:nvSpPr>
            <p:cNvPr id="43" name="矩形: 圆角 26"/>
            <p:cNvSpPr>
              <a:spLocks noChangeAspect="1"/>
            </p:cNvSpPr>
            <p:nvPr/>
          </p:nvSpPr>
          <p:spPr>
            <a:xfrm>
              <a:off x="2104779" y="3429000"/>
              <a:ext cx="9789458"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5" name="矩形 44"/>
            <p:cNvSpPr/>
            <p:nvPr/>
          </p:nvSpPr>
          <p:spPr>
            <a:xfrm>
              <a:off x="2177456" y="3550700"/>
              <a:ext cx="9644104"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城镇新增就业</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万人，城镇调查失业优率</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以内，城镇登记失业率</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4.5%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以内</a:t>
              </a:r>
            </a:p>
          </p:txBody>
        </p:sp>
      </p:grpSp>
    </p:spTree>
    <p:extLst>
      <p:ext uri="{BB962C8B-B14F-4D97-AF65-F5344CB8AC3E}">
        <p14:creationId xmlns:p14="http://schemas.microsoft.com/office/powerpoint/2010/main" val="17832479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1+#ppt_w/2"/>
                                          </p:val>
                                        </p:tav>
                                        <p:tav tm="100000">
                                          <p:val>
                                            <p:strVal val="#ppt_x"/>
                                          </p:val>
                                        </p:tav>
                                      </p:tavLst>
                                    </p:anim>
                                    <p:anim calcmode="lin" valueType="num">
                                      <p:cBhvr additive="base">
                                        <p:cTn id="20" dur="10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0-#ppt_w/2"/>
                                          </p:val>
                                        </p:tav>
                                        <p:tav tm="100000">
                                          <p:val>
                                            <p:strVal val="#ppt_x"/>
                                          </p:val>
                                        </p:tav>
                                      </p:tavLst>
                                    </p:anim>
                                    <p:anim calcmode="lin" valueType="num">
                                      <p:cBhvr additive="base">
                                        <p:cTn id="24" dur="10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000" fill="hold"/>
                                        <p:tgtEl>
                                          <p:spTgt spid="30"/>
                                        </p:tgtEl>
                                        <p:attrNameLst>
                                          <p:attrName>ppt_x</p:attrName>
                                        </p:attrNameLst>
                                      </p:cBhvr>
                                      <p:tavLst>
                                        <p:tav tm="0">
                                          <p:val>
                                            <p:strVal val="1+#ppt_w/2"/>
                                          </p:val>
                                        </p:tav>
                                        <p:tav tm="100000">
                                          <p:val>
                                            <p:strVal val="#ppt_x"/>
                                          </p:val>
                                        </p:tav>
                                      </p:tavLst>
                                    </p:anim>
                                    <p:anim calcmode="lin" valueType="num">
                                      <p:cBhvr additive="base">
                                        <p:cTn id="28" dur="10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1000" fill="hold"/>
                                        <p:tgtEl>
                                          <p:spTgt spid="34"/>
                                        </p:tgtEl>
                                        <p:attrNameLst>
                                          <p:attrName>ppt_x</p:attrName>
                                        </p:attrNameLst>
                                      </p:cBhvr>
                                      <p:tavLst>
                                        <p:tav tm="0">
                                          <p:val>
                                            <p:strVal val="0-#ppt_w/2"/>
                                          </p:val>
                                        </p:tav>
                                        <p:tav tm="100000">
                                          <p:val>
                                            <p:strVal val="#ppt_x"/>
                                          </p:val>
                                        </p:tav>
                                      </p:tavLst>
                                    </p:anim>
                                    <p:anim calcmode="lin" valueType="num">
                                      <p:cBhvr additive="base">
                                        <p:cTn id="32" dur="100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1000" fill="hold"/>
                                        <p:tgtEl>
                                          <p:spTgt spid="38"/>
                                        </p:tgtEl>
                                        <p:attrNameLst>
                                          <p:attrName>ppt_x</p:attrName>
                                        </p:attrNameLst>
                                      </p:cBhvr>
                                      <p:tavLst>
                                        <p:tav tm="0">
                                          <p:val>
                                            <p:strVal val="1+#ppt_w/2"/>
                                          </p:val>
                                        </p:tav>
                                        <p:tav tm="100000">
                                          <p:val>
                                            <p:strVal val="#ppt_x"/>
                                          </p:val>
                                        </p:tav>
                                      </p:tavLst>
                                    </p:anim>
                                    <p:anim calcmode="lin" valueType="num">
                                      <p:cBhvr additive="base">
                                        <p:cTn id="36" dur="10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1000" fill="hold"/>
                                        <p:tgtEl>
                                          <p:spTgt spid="42"/>
                                        </p:tgtEl>
                                        <p:attrNameLst>
                                          <p:attrName>ppt_x</p:attrName>
                                        </p:attrNameLst>
                                      </p:cBhvr>
                                      <p:tavLst>
                                        <p:tav tm="0">
                                          <p:val>
                                            <p:strVal val="0-#ppt_w/2"/>
                                          </p:val>
                                        </p:tav>
                                        <p:tav tm="100000">
                                          <p:val>
                                            <p:strVal val="#ppt_x"/>
                                          </p:val>
                                        </p:tav>
                                      </p:tavLst>
                                    </p:anim>
                                    <p:anim calcmode="lin" valueType="num">
                                      <p:cBhvr additive="base">
                                        <p:cTn id="40"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8801" y="347164"/>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第二部份：发展总体要求和政策取向</a:t>
            </a:r>
            <a:endPar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73579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698380"/>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继续创新报和完善宏观调控，加强财政、货币、产业、区域政策协调配合</a:t>
            </a:r>
          </a:p>
        </p:txBody>
      </p:sp>
      <p:grpSp>
        <p:nvGrpSpPr>
          <p:cNvPr id="5" name="组合 4"/>
          <p:cNvGrpSpPr/>
          <p:nvPr/>
        </p:nvGrpSpPr>
        <p:grpSpPr>
          <a:xfrm>
            <a:off x="2410279" y="2646632"/>
            <a:ext cx="5015912" cy="638532"/>
            <a:chOff x="1459160" y="3429000"/>
            <a:chExt cx="5015912" cy="638532"/>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5" y="3482757"/>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今年赤字率拟按</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2.6%</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安排，比去年预算低</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0.4</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个百分点</a:t>
              </a:r>
            </a:p>
          </p:txBody>
        </p:sp>
      </p:grpSp>
      <p:grpSp>
        <p:nvGrpSpPr>
          <p:cNvPr id="10" name="组合 9"/>
          <p:cNvGrpSpPr/>
          <p:nvPr/>
        </p:nvGrpSpPr>
        <p:grpSpPr>
          <a:xfrm>
            <a:off x="2410279" y="3396466"/>
            <a:ext cx="5015912" cy="595477"/>
            <a:chOff x="1459160" y="3429000"/>
            <a:chExt cx="5015912" cy="595477"/>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6" y="3439702"/>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财政赤字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2.38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万亿元，其中中央财政赤字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1.55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万亿元，地方财政赤字</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8300</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亿元</a:t>
              </a:r>
            </a:p>
          </p:txBody>
        </p:sp>
      </p:grpSp>
      <p:grpSp>
        <p:nvGrpSpPr>
          <p:cNvPr id="14" name="组合 13"/>
          <p:cNvGrpSpPr/>
          <p:nvPr/>
        </p:nvGrpSpPr>
        <p:grpSpPr>
          <a:xfrm>
            <a:off x="2410279" y="4118339"/>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5" y="3596750"/>
              <a:ext cx="4370293" cy="30777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今年全国财政支出</a:t>
              </a:r>
              <a:r>
                <a:rPr kumimoji="0" lang="en-US" altLang="zh-CN"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21</a:t>
              </a: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万亿元，支出规模进一步加大</a:t>
              </a:r>
            </a:p>
          </p:txBody>
        </p:sp>
      </p:grpSp>
      <p:grpSp>
        <p:nvGrpSpPr>
          <p:cNvPr id="18" name="组合 17"/>
          <p:cNvGrpSpPr/>
          <p:nvPr/>
        </p:nvGrpSpPr>
        <p:grpSpPr>
          <a:xfrm>
            <a:off x="2410279" y="4847256"/>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矩形 22"/>
            <p:cNvSpPr/>
            <p:nvPr/>
          </p:nvSpPr>
          <p:spPr>
            <a:xfrm>
              <a:off x="2104775" y="3545406"/>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中央对地方一般性转移支付增长</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10.9%</a:t>
              </a:r>
              <a:endPar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24" name="组合 23"/>
          <p:cNvGrpSpPr/>
          <p:nvPr/>
        </p:nvGrpSpPr>
        <p:grpSpPr>
          <a:xfrm>
            <a:off x="2410279" y="5572972"/>
            <a:ext cx="5015912" cy="851823"/>
            <a:chOff x="1459160" y="3429000"/>
            <a:chExt cx="5015912" cy="851823"/>
          </a:xfrm>
        </p:grpSpPr>
        <p:sp>
          <p:nvSpPr>
            <p:cNvPr id="25" name="矩形: 圆角 26"/>
            <p:cNvSpPr>
              <a:spLocks noChangeAspect="1"/>
            </p:cNvSpPr>
            <p:nvPr/>
          </p:nvSpPr>
          <p:spPr>
            <a:xfrm>
              <a:off x="2104779" y="3429000"/>
              <a:ext cx="4370293" cy="75988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0"/>
            <p:cNvSpPr/>
            <p:nvPr/>
          </p:nvSpPr>
          <p:spPr>
            <a:xfrm>
              <a:off x="1459160" y="3429000"/>
              <a:ext cx="645619" cy="759882"/>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矩形 26"/>
            <p:cNvSpPr/>
            <p:nvPr/>
          </p:nvSpPr>
          <p:spPr>
            <a:xfrm>
              <a:off x="2104775" y="3449826"/>
              <a:ext cx="4370293"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提高财政支出的公共性、普惠性，加大对三大攻坚战的支持，更多向创新驱动、“三农”、民生等领域倾斜</a:t>
              </a:r>
            </a:p>
          </p:txBody>
        </p:sp>
      </p:grpSp>
      <p:sp>
        <p:nvSpPr>
          <p:cNvPr id="68" name="矩形: 圆角 7"/>
          <p:cNvSpPr/>
          <p:nvPr/>
        </p:nvSpPr>
        <p:spPr>
          <a:xfrm>
            <a:off x="1323204" y="2992776"/>
            <a:ext cx="764265" cy="3059763"/>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积极的财政政策取向不变，要聚力增效</a:t>
            </a:r>
          </a:p>
        </p:txBody>
      </p:sp>
      <p:sp>
        <p:nvSpPr>
          <p:cNvPr id="69" name="矩形: 圆角 7"/>
          <p:cNvSpPr/>
          <p:nvPr/>
        </p:nvSpPr>
        <p:spPr>
          <a:xfrm>
            <a:off x="7642065" y="2682826"/>
            <a:ext cx="3214621" cy="742670"/>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稳健的货币政策保持中性，要松紧适度</a:t>
            </a:r>
          </a:p>
        </p:txBody>
      </p:sp>
      <p:sp>
        <p:nvSpPr>
          <p:cNvPr id="70" name="矩形: 圆角 7"/>
          <p:cNvSpPr/>
          <p:nvPr/>
        </p:nvSpPr>
        <p:spPr>
          <a:xfrm>
            <a:off x="7642065" y="3622992"/>
            <a:ext cx="3214621" cy="1224264"/>
          </a:xfrm>
          <a:prstGeom prst="roundRect">
            <a:avLst>
              <a:gd name="adj" fmla="val 700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管好货币供给总闸门</a:t>
            </a:r>
          </a:p>
        </p:txBody>
      </p:sp>
      <p:sp>
        <p:nvSpPr>
          <p:cNvPr id="71" name="矩形: 圆角 7"/>
          <p:cNvSpPr/>
          <p:nvPr/>
        </p:nvSpPr>
        <p:spPr>
          <a:xfrm>
            <a:off x="7642065" y="5067360"/>
            <a:ext cx="3214621" cy="1224264"/>
          </a:xfrm>
          <a:prstGeom prst="roundRect">
            <a:avLst>
              <a:gd name="adj" fmla="val 700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预通货币政策传导渠道</a:t>
            </a:r>
          </a:p>
        </p:txBody>
      </p:sp>
    </p:spTree>
    <p:extLst>
      <p:ext uri="{BB962C8B-B14F-4D97-AF65-F5344CB8AC3E}">
        <p14:creationId xmlns:p14="http://schemas.microsoft.com/office/powerpoint/2010/main" val="729245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barn(inVertical)">
                                      <p:cBhvr>
                                        <p:cTn id="20" dur="500"/>
                                        <p:tgtEl>
                                          <p:spTgt spid="68"/>
                                        </p:tgtEl>
                                      </p:cBhvr>
                                    </p:animEffect>
                                  </p:childTnLst>
                                </p:cTn>
                              </p:par>
                              <p:par>
                                <p:cTn id="21" presetID="2" presetClass="entr" presetSubtype="8" decel="45000"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0-#ppt_w/2"/>
                                          </p:val>
                                        </p:tav>
                                        <p:tav tm="100000">
                                          <p:val>
                                            <p:strVal val="#ppt_x"/>
                                          </p:val>
                                        </p:tav>
                                      </p:tavLst>
                                    </p:anim>
                                    <p:anim calcmode="lin" valueType="num">
                                      <p:cBhvr additive="base">
                                        <p:cTn id="24" dur="10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0-#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0-#ppt_w/2"/>
                                          </p:val>
                                        </p:tav>
                                        <p:tav tm="100000">
                                          <p:val>
                                            <p:strVal val="#ppt_x"/>
                                          </p:val>
                                        </p:tav>
                                      </p:tavLst>
                                    </p:anim>
                                    <p:anim calcmode="lin" valueType="num">
                                      <p:cBhvr additive="base">
                                        <p:cTn id="36" dur="10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0-#ppt_w/2"/>
                                          </p:val>
                                        </p:tav>
                                        <p:tav tm="100000">
                                          <p:val>
                                            <p:strVal val="#ppt_x"/>
                                          </p:val>
                                        </p:tav>
                                      </p:tavLst>
                                    </p:anim>
                                    <p:anim calcmode="lin" valueType="num">
                                      <p:cBhvr additive="base">
                                        <p:cTn id="40" dur="10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16" presetClass="entr" presetSubtype="21"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barn(inVertical)">
                                      <p:cBhvr>
                                        <p:cTn id="44" dur="500"/>
                                        <p:tgtEl>
                                          <p:spTgt spid="69"/>
                                        </p:tgtEl>
                                      </p:cBhvr>
                                    </p:animEffect>
                                  </p:childTnLst>
                                </p:cTn>
                              </p:par>
                            </p:childTnLst>
                          </p:cTn>
                        </p:par>
                        <p:par>
                          <p:cTn id="45" fill="hold">
                            <p:stCondLst>
                              <p:cond delay="4000"/>
                            </p:stCondLst>
                            <p:childTnLst>
                              <p:par>
                                <p:cTn id="46" presetID="16" presetClass="entr" presetSubtype="21" fill="hold" grpId="0"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barn(inVertical)">
                                      <p:cBhvr>
                                        <p:cTn id="48" dur="500"/>
                                        <p:tgtEl>
                                          <p:spTgt spid="70"/>
                                        </p:tgtEl>
                                      </p:cBhvr>
                                    </p:animEffect>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barn(inVertical)">
                                      <p:cBhvr>
                                        <p:cTn id="5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68" grpId="0" animBg="1"/>
      <p:bldP spid="69" grpId="0" animBg="1"/>
      <p:bldP spid="70" grpId="0" animBg="1"/>
      <p:bldP spid="7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44427" y="354701"/>
            <a:ext cx="590738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第二部份：发展总体要求和政策取向</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做好今年工作，注重以下几点</a:t>
            </a:r>
          </a:p>
        </p:txBody>
      </p:sp>
      <p:sp>
        <p:nvSpPr>
          <p:cNvPr id="5" name="对话气泡: 椭圆形 6"/>
          <p:cNvSpPr/>
          <p:nvPr/>
        </p:nvSpPr>
        <p:spPr>
          <a:xfrm>
            <a:off x="2621596" y="2971412"/>
            <a:ext cx="936000" cy="936000"/>
          </a:xfrm>
          <a:prstGeom prst="wedgeEllipseCallout">
            <a:avLst>
              <a:gd name="adj1" fmla="val -52"/>
              <a:gd name="adj2" fmla="val 781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一是</a:t>
            </a:r>
          </a:p>
        </p:txBody>
      </p:sp>
      <p:grpSp>
        <p:nvGrpSpPr>
          <p:cNvPr id="9" name="组合 8"/>
          <p:cNvGrpSpPr/>
          <p:nvPr/>
        </p:nvGrpSpPr>
        <p:grpSpPr>
          <a:xfrm>
            <a:off x="1957596" y="4225748"/>
            <a:ext cx="2263998" cy="1036113"/>
            <a:chOff x="1085143" y="4039120"/>
            <a:chExt cx="2263998" cy="1036113"/>
          </a:xfrm>
        </p:grpSpPr>
        <p:sp>
          <p:nvSpPr>
            <p:cNvPr id="10" name="矩形: 圆角 11"/>
            <p:cNvSpPr/>
            <p:nvPr/>
          </p:nvSpPr>
          <p:spPr>
            <a:xfrm>
              <a:off x="1085143" y="4039120"/>
              <a:ext cx="2263998" cy="1036113"/>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p:cNvSpPr/>
            <p:nvPr/>
          </p:nvSpPr>
          <p:spPr>
            <a:xfrm>
              <a:off x="1274253" y="4141677"/>
              <a:ext cx="188577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大力推动高质量发展</a:t>
              </a:r>
            </a:p>
          </p:txBody>
        </p:sp>
      </p:grpSp>
      <p:sp>
        <p:nvSpPr>
          <p:cNvPr id="18" name="对话气泡: 椭圆形 6"/>
          <p:cNvSpPr/>
          <p:nvPr/>
        </p:nvSpPr>
        <p:spPr>
          <a:xfrm>
            <a:off x="5401258" y="2971412"/>
            <a:ext cx="936000" cy="936000"/>
          </a:xfrm>
          <a:prstGeom prst="wedgeEllipseCallout">
            <a:avLst>
              <a:gd name="adj1" fmla="val -52"/>
              <a:gd name="adj2" fmla="val 781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二是</a:t>
            </a:r>
          </a:p>
        </p:txBody>
      </p:sp>
      <p:grpSp>
        <p:nvGrpSpPr>
          <p:cNvPr id="19" name="组合 18"/>
          <p:cNvGrpSpPr/>
          <p:nvPr/>
        </p:nvGrpSpPr>
        <p:grpSpPr>
          <a:xfrm>
            <a:off x="4737258" y="4225748"/>
            <a:ext cx="2263998" cy="1036113"/>
            <a:chOff x="1085143" y="4039120"/>
            <a:chExt cx="2263998" cy="1036113"/>
          </a:xfrm>
        </p:grpSpPr>
        <p:sp>
          <p:nvSpPr>
            <p:cNvPr id="22" name="矩形: 圆角 11"/>
            <p:cNvSpPr/>
            <p:nvPr/>
          </p:nvSpPr>
          <p:spPr>
            <a:xfrm>
              <a:off x="1085143" y="4039120"/>
              <a:ext cx="2263998" cy="1036113"/>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矩形 22"/>
            <p:cNvSpPr/>
            <p:nvPr/>
          </p:nvSpPr>
          <p:spPr>
            <a:xfrm>
              <a:off x="1274253" y="4141677"/>
              <a:ext cx="1885777"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加大的改革开放力度</a:t>
              </a:r>
            </a:p>
          </p:txBody>
        </p:sp>
      </p:grpSp>
      <p:sp>
        <p:nvSpPr>
          <p:cNvPr id="24" name="对话气泡: 椭圆形 6"/>
          <p:cNvSpPr/>
          <p:nvPr/>
        </p:nvSpPr>
        <p:spPr>
          <a:xfrm>
            <a:off x="8180920" y="2971412"/>
            <a:ext cx="936000" cy="936000"/>
          </a:xfrm>
          <a:prstGeom prst="wedgeEllipseCallout">
            <a:avLst>
              <a:gd name="adj1" fmla="val -52"/>
              <a:gd name="adj2" fmla="val 781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三是</a:t>
            </a:r>
          </a:p>
        </p:txBody>
      </p:sp>
      <p:grpSp>
        <p:nvGrpSpPr>
          <p:cNvPr id="25" name="组合 24"/>
          <p:cNvGrpSpPr/>
          <p:nvPr/>
        </p:nvGrpSpPr>
        <p:grpSpPr>
          <a:xfrm>
            <a:off x="7264954" y="4189605"/>
            <a:ext cx="2767932" cy="1108396"/>
            <a:chOff x="1085143" y="4039120"/>
            <a:chExt cx="2263998" cy="1108396"/>
          </a:xfrm>
        </p:grpSpPr>
        <p:sp>
          <p:nvSpPr>
            <p:cNvPr id="26" name="矩形: 圆角 11"/>
            <p:cNvSpPr/>
            <p:nvPr/>
          </p:nvSpPr>
          <p:spPr>
            <a:xfrm>
              <a:off x="1085143" y="4039120"/>
              <a:ext cx="2263998" cy="1036113"/>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26"/>
            <p:cNvSpPr/>
            <p:nvPr/>
          </p:nvSpPr>
          <p:spPr>
            <a:xfrm>
              <a:off x="1085143" y="4131853"/>
              <a:ext cx="2215964"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抓好决胜全面建成小康社会三大攻坚战</a:t>
              </a:r>
            </a:p>
          </p:txBody>
        </p:sp>
      </p:grpSp>
    </p:spTree>
    <p:extLst>
      <p:ext uri="{BB962C8B-B14F-4D97-AF65-F5344CB8AC3E}">
        <p14:creationId xmlns:p14="http://schemas.microsoft.com/office/powerpoint/2010/main" val="403054883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2" presetClass="entr" presetSubtype="4" decel="4500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par>
                                <p:cTn id="33" presetID="2" presetClass="entr" presetSubtype="4" decel="4500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ppt_x"/>
                                          </p:val>
                                        </p:tav>
                                        <p:tav tm="100000">
                                          <p:val>
                                            <p:strVal val="#ppt_x"/>
                                          </p:val>
                                        </p:tav>
                                      </p:tavLst>
                                    </p:anim>
                                    <p:anim calcmode="lin" valueType="num">
                                      <p:cBhvr additive="base">
                                        <p:cTn id="36" dur="1000" fill="hold"/>
                                        <p:tgtEl>
                                          <p:spTgt spid="19"/>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2" presetClass="entr" presetSubtype="4" decel="4500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1000" fill="hold"/>
                                        <p:tgtEl>
                                          <p:spTgt spid="25"/>
                                        </p:tgtEl>
                                        <p:attrNameLst>
                                          <p:attrName>ppt_x</p:attrName>
                                        </p:attrNameLst>
                                      </p:cBhvr>
                                      <p:tavLst>
                                        <p:tav tm="0">
                                          <p:val>
                                            <p:strVal val="#ppt_x"/>
                                          </p:val>
                                        </p:tav>
                                        <p:tav tm="100000">
                                          <p:val>
                                            <p:strVal val="#ppt_x"/>
                                          </p:val>
                                        </p:tav>
                                      </p:tavLst>
                                    </p:anim>
                                    <p:anim calcmode="lin" valueType="num">
                                      <p:cBhvr additive="base">
                                        <p:cTn id="46"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animBg="1"/>
      <p:bldP spid="18" grpId="0" animBg="1"/>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034631" y="2927561"/>
            <a:ext cx="8122736"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对</a:t>
            </a:r>
            <a:r>
              <a:rPr kumimoji="0" lang="en-US" altLang="zh-CN"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5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年政府工作的建议</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4394027" y="1840081"/>
              <a:ext cx="3416320"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第三部分第四节</a:t>
              </a:r>
            </a:p>
          </p:txBody>
        </p:sp>
      </p:grpSp>
      <p:grpSp>
        <p:nvGrpSpPr>
          <p:cNvPr id="11" name="组合 10">
            <a:extLst>
              <a:ext uri="{FF2B5EF4-FFF2-40B4-BE49-F238E27FC236}">
                <a16:creationId xmlns:a16="http://schemas.microsoft.com/office/drawing/2014/main" id="{55DA1337-DE73-44DF-8AEB-240AE38941A5}"/>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D497BF41-1A38-489B-A914-2B4FB4743E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F48AEEF7-7596-4443-ACCA-D082FD3AB7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491238505"/>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70070" y="384671"/>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547107"/>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深入推进供给侧结构性改革</a:t>
            </a:r>
          </a:p>
        </p:txBody>
      </p:sp>
      <p:sp>
        <p:nvSpPr>
          <p:cNvPr id="10" name="椭圆 9"/>
          <p:cNvSpPr/>
          <p:nvPr/>
        </p:nvSpPr>
        <p:spPr>
          <a:xfrm>
            <a:off x="5454166" y="3679008"/>
            <a:ext cx="1486867" cy="1486867"/>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发展</a:t>
            </a:r>
            <a:endParaRPr kumimoji="0" lang="en-US" altLang="zh-CN"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壮大</a:t>
            </a:r>
            <a:endParaRPr kumimoji="0" lang="en-US" altLang="zh-CN"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新动能</a:t>
            </a:r>
          </a:p>
        </p:txBody>
      </p:sp>
      <p:grpSp>
        <p:nvGrpSpPr>
          <p:cNvPr id="11" name="组合 10"/>
          <p:cNvGrpSpPr/>
          <p:nvPr/>
        </p:nvGrpSpPr>
        <p:grpSpPr>
          <a:xfrm>
            <a:off x="5241828" y="2495940"/>
            <a:ext cx="1911544" cy="3853003"/>
            <a:chOff x="5140228" y="2026575"/>
            <a:chExt cx="1911544" cy="3853003"/>
          </a:xfrm>
        </p:grpSpPr>
        <p:grpSp>
          <p:nvGrpSpPr>
            <p:cNvPr id="12" name="组合 11"/>
            <p:cNvGrpSpPr/>
            <p:nvPr/>
          </p:nvGrpSpPr>
          <p:grpSpPr>
            <a:xfrm rot="5400000">
              <a:off x="5140228" y="2026575"/>
              <a:ext cx="1911544" cy="1911544"/>
              <a:chOff x="3788559" y="3235230"/>
              <a:chExt cx="1911544" cy="1911544"/>
            </a:xfrm>
          </p:grpSpPr>
          <p:sp>
            <p:nvSpPr>
              <p:cNvPr id="17"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 name="2"/>
              <p:cNvSpPr/>
              <p:nvPr/>
            </p:nvSpPr>
            <p:spPr>
              <a:xfrm rot="13500000">
                <a:off x="4209795" y="3484689"/>
                <a:ext cx="1412631" cy="1412631"/>
              </a:xfrm>
              <a:prstGeom prst="arc">
                <a:avLst/>
              </a:prstGeom>
              <a:ln w="50800" cap="rnd">
                <a:solidFill>
                  <a:srgbClr val="FF0000">
                    <a:alpha val="6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13" name="组合 12"/>
            <p:cNvGrpSpPr/>
            <p:nvPr/>
          </p:nvGrpSpPr>
          <p:grpSpPr>
            <a:xfrm rot="16200000">
              <a:off x="5140228" y="3968034"/>
              <a:ext cx="1911544" cy="1911544"/>
              <a:chOff x="3788559" y="3235230"/>
              <a:chExt cx="1911544" cy="1911544"/>
            </a:xfrm>
          </p:grpSpPr>
          <p:sp>
            <p:nvSpPr>
              <p:cNvPr id="14" name="3"/>
              <p:cNvSpPr/>
              <p:nvPr/>
            </p:nvSpPr>
            <p:spPr>
              <a:xfrm rot="13500000">
                <a:off x="3788559" y="3235230"/>
                <a:ext cx="1911544" cy="1911544"/>
              </a:xfrm>
              <a:prstGeom prst="arc">
                <a:avLst/>
              </a:prstGeom>
              <a:ln w="50800" cap="rnd">
                <a:solidFill>
                  <a:srgbClr val="FF0000">
                    <a:alpha val="2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 name="2"/>
              <p:cNvSpPr/>
              <p:nvPr/>
            </p:nvSpPr>
            <p:spPr>
              <a:xfrm rot="13500000">
                <a:off x="4209795" y="3484689"/>
                <a:ext cx="1412631" cy="1412631"/>
              </a:xfrm>
              <a:prstGeom prst="arc">
                <a:avLst/>
              </a:prstGeom>
              <a:ln w="50800" cap="rnd">
                <a:solidFill>
                  <a:srgbClr val="FF0000">
                    <a:alpha val="30000"/>
                  </a:srgbClr>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 name="1"/>
              <p:cNvSpPr/>
              <p:nvPr/>
            </p:nvSpPr>
            <p:spPr>
              <a:xfrm rot="13500000">
                <a:off x="4626542" y="3697024"/>
                <a:ext cx="987956" cy="987956"/>
              </a:xfrm>
              <a:prstGeom prst="arc">
                <a:avLst/>
              </a:prstGeom>
              <a:ln w="50800" cap="rnd">
                <a:solidFill>
                  <a:srgbClr val="FF0000"/>
                </a:solidFill>
                <a:round/>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nvGrpSpPr>
          <p:cNvPr id="22" name="PA_组合 58"/>
          <p:cNvGrpSpPr/>
          <p:nvPr>
            <p:custDataLst>
              <p:tags r:id="rId1"/>
            </p:custDataLst>
          </p:nvPr>
        </p:nvGrpSpPr>
        <p:grpSpPr>
          <a:xfrm>
            <a:off x="1237186" y="2971413"/>
            <a:ext cx="3706079" cy="830998"/>
            <a:chOff x="1914525" y="2284125"/>
            <a:chExt cx="6445704" cy="486014"/>
          </a:xfrm>
        </p:grpSpPr>
        <p:sp>
          <p:nvSpPr>
            <p:cNvPr id="23" name="文本框 22"/>
            <p:cNvSpPr txBox="1"/>
            <p:nvPr/>
          </p:nvSpPr>
          <p:spPr>
            <a:xfrm>
              <a:off x="1980283" y="2284125"/>
              <a:ext cx="6353984" cy="486014"/>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实施大数据发展行动，加强新一代人工智能研发应用，在医疗、养老、文化、体育等多领域“互联网</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t>
              </a:r>
            </a:p>
          </p:txBody>
        </p:sp>
        <p:sp>
          <p:nvSpPr>
            <p:cNvPr id="24"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PA_组合 58"/>
          <p:cNvGrpSpPr/>
          <p:nvPr>
            <p:custDataLst>
              <p:tags r:id="rId2"/>
            </p:custDataLst>
          </p:nvPr>
        </p:nvGrpSpPr>
        <p:grpSpPr>
          <a:xfrm>
            <a:off x="1237186" y="4037073"/>
            <a:ext cx="3706079" cy="732926"/>
            <a:chOff x="1914525" y="2301839"/>
            <a:chExt cx="6445704" cy="428656"/>
          </a:xfrm>
        </p:grpSpPr>
        <p:sp>
          <p:nvSpPr>
            <p:cNvPr id="26" name="文本框 25"/>
            <p:cNvSpPr txBox="1"/>
            <p:nvPr/>
          </p:nvSpPr>
          <p:spPr>
            <a:xfrm>
              <a:off x="1960383" y="2419221"/>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发展智能产业，拓展智能生活</a:t>
              </a:r>
            </a:p>
          </p:txBody>
        </p:sp>
        <p:sp>
          <p:nvSpPr>
            <p:cNvPr id="27"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8" name="PA_组合 58"/>
          <p:cNvGrpSpPr/>
          <p:nvPr>
            <p:custDataLst>
              <p:tags r:id="rId3"/>
            </p:custDataLst>
          </p:nvPr>
        </p:nvGrpSpPr>
        <p:grpSpPr>
          <a:xfrm>
            <a:off x="1237186" y="5099146"/>
            <a:ext cx="3750922" cy="732926"/>
            <a:chOff x="1914525" y="2301839"/>
            <a:chExt cx="6523696" cy="428656"/>
          </a:xfrm>
        </p:grpSpPr>
        <p:sp>
          <p:nvSpPr>
            <p:cNvPr id="29" name="文本框 28"/>
            <p:cNvSpPr txBox="1"/>
            <p:nvPr/>
          </p:nvSpPr>
          <p:spPr>
            <a:xfrm>
              <a:off x="2084237" y="2400836"/>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加强新兴产业统计</a:t>
              </a:r>
            </a:p>
          </p:txBody>
        </p:sp>
        <p:sp>
          <p:nvSpPr>
            <p:cNvPr id="30"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1" name="PA_组合 58"/>
          <p:cNvGrpSpPr/>
          <p:nvPr>
            <p:custDataLst>
              <p:tags r:id="rId4"/>
            </p:custDataLst>
          </p:nvPr>
        </p:nvGrpSpPr>
        <p:grpSpPr>
          <a:xfrm>
            <a:off x="7386461" y="3001700"/>
            <a:ext cx="3706079" cy="732926"/>
            <a:chOff x="1914525" y="2301839"/>
            <a:chExt cx="6445704" cy="428656"/>
          </a:xfrm>
        </p:grpSpPr>
        <p:sp>
          <p:nvSpPr>
            <p:cNvPr id="32" name="文本框 31"/>
            <p:cNvSpPr txBox="1"/>
            <p:nvPr/>
          </p:nvSpPr>
          <p:spPr>
            <a:xfrm>
              <a:off x="1914525" y="2403627"/>
              <a:ext cx="6353984" cy="216006"/>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大力改造提升传统产业</a:t>
              </a:r>
            </a:p>
          </p:txBody>
        </p:sp>
        <p:sp>
          <p:nvSpPr>
            <p:cNvPr id="33" name="矩形: 圆角 39"/>
            <p:cNvSpPr/>
            <p:nvPr/>
          </p:nvSpPr>
          <p:spPr>
            <a:xfrm>
              <a:off x="1914525" y="2301839"/>
              <a:ext cx="6445704" cy="428656"/>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34" name="PA_组合 58"/>
          <p:cNvGrpSpPr/>
          <p:nvPr>
            <p:custDataLst>
              <p:tags r:id="rId5"/>
            </p:custDataLst>
          </p:nvPr>
        </p:nvGrpSpPr>
        <p:grpSpPr>
          <a:xfrm>
            <a:off x="7386461" y="4037072"/>
            <a:ext cx="3706079" cy="1840923"/>
            <a:chOff x="1914525" y="2301838"/>
            <a:chExt cx="6445704" cy="1076674"/>
          </a:xfrm>
        </p:grpSpPr>
        <p:sp>
          <p:nvSpPr>
            <p:cNvPr id="35" name="文本框 34"/>
            <p:cNvSpPr txBox="1"/>
            <p:nvPr/>
          </p:nvSpPr>
          <p:spPr>
            <a:xfrm>
              <a:off x="1914525" y="2352485"/>
              <a:ext cx="6353984" cy="102602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加大网络提速降费力度，实现高速宽城乡全覆盖，扩大公共场所免费上网范围，明显降低家庭宽带、企业宽带和专线使用费，取消流量“漫游”费”，移动网络流量资费年内降低</a:t>
              </a:r>
              <a:r>
                <a:rPr kumimoji="0" lang="en-US" altLang="zh-CN"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30%</a:t>
              </a:r>
              <a:endPar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6" name="矩形: 圆角 39"/>
            <p:cNvSpPr/>
            <p:nvPr/>
          </p:nvSpPr>
          <p:spPr>
            <a:xfrm>
              <a:off x="1914525" y="2301838"/>
              <a:ext cx="6445704" cy="1068664"/>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618707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360"/>
                                          </p:val>
                                        </p:tav>
                                        <p:tav tm="100000">
                                          <p:val>
                                            <p:fltVal val="0"/>
                                          </p:val>
                                        </p:tav>
                                      </p:tavLst>
                                    </p:anim>
                                    <p:animEffect transition="in" filter="fade">
                                      <p:cBhvr>
                                        <p:cTn id="23" dur="1000"/>
                                        <p:tgtEl>
                                          <p:spTgt spid="10"/>
                                        </p:tgtEl>
                                      </p:cBhvr>
                                    </p:animEffect>
                                  </p:childTnLst>
                                </p:cTn>
                              </p:par>
                              <p:par>
                                <p:cTn id="24" presetID="16" presetClass="entr" presetSubtype="42"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outHorizontal)">
                                      <p:cBhvr>
                                        <p:cTn id="26" dur="1000"/>
                                        <p:tgtEl>
                                          <p:spTgt spid="11"/>
                                        </p:tgtEl>
                                      </p:cBhvr>
                                    </p:animEffect>
                                  </p:childTnLst>
                                </p:cTn>
                              </p:par>
                            </p:childTnLst>
                          </p:cTn>
                        </p:par>
                        <p:par>
                          <p:cTn id="27" fill="hold">
                            <p:stCondLst>
                              <p:cond delay="2500"/>
                            </p:stCondLst>
                            <p:childTnLst>
                              <p:par>
                                <p:cTn id="28" presetID="2" presetClass="entr" presetSubtype="8" decel="4500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1000" fill="hold"/>
                                        <p:tgtEl>
                                          <p:spTgt spid="22"/>
                                        </p:tgtEl>
                                        <p:attrNameLst>
                                          <p:attrName>ppt_x</p:attrName>
                                        </p:attrNameLst>
                                      </p:cBhvr>
                                      <p:tavLst>
                                        <p:tav tm="0">
                                          <p:val>
                                            <p:strVal val="0-#ppt_w/2"/>
                                          </p:val>
                                        </p:tav>
                                        <p:tav tm="100000">
                                          <p:val>
                                            <p:strVal val="#ppt_x"/>
                                          </p:val>
                                        </p:tav>
                                      </p:tavLst>
                                    </p:anim>
                                    <p:anim calcmode="lin" valueType="num">
                                      <p:cBhvr additive="base">
                                        <p:cTn id="31" dur="10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decel="4500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000" fill="hold"/>
                                        <p:tgtEl>
                                          <p:spTgt spid="25"/>
                                        </p:tgtEl>
                                        <p:attrNameLst>
                                          <p:attrName>ppt_x</p:attrName>
                                        </p:attrNameLst>
                                      </p:cBhvr>
                                      <p:tavLst>
                                        <p:tav tm="0">
                                          <p:val>
                                            <p:strVal val="0-#ppt_w/2"/>
                                          </p:val>
                                        </p:tav>
                                        <p:tav tm="100000">
                                          <p:val>
                                            <p:strVal val="#ppt_x"/>
                                          </p:val>
                                        </p:tav>
                                      </p:tavLst>
                                    </p:anim>
                                    <p:anim calcmode="lin" valueType="num">
                                      <p:cBhvr additive="base">
                                        <p:cTn id="35" dur="10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decel="4500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1000" fill="hold"/>
                                        <p:tgtEl>
                                          <p:spTgt spid="28"/>
                                        </p:tgtEl>
                                        <p:attrNameLst>
                                          <p:attrName>ppt_x</p:attrName>
                                        </p:attrNameLst>
                                      </p:cBhvr>
                                      <p:tavLst>
                                        <p:tav tm="0">
                                          <p:val>
                                            <p:strVal val="0-#ppt_w/2"/>
                                          </p:val>
                                        </p:tav>
                                        <p:tav tm="100000">
                                          <p:val>
                                            <p:strVal val="#ppt_x"/>
                                          </p:val>
                                        </p:tav>
                                      </p:tavLst>
                                    </p:anim>
                                    <p:anim calcmode="lin" valueType="num">
                                      <p:cBhvr additive="base">
                                        <p:cTn id="39" dur="1000" fill="hold"/>
                                        <p:tgtEl>
                                          <p:spTgt spid="28"/>
                                        </p:tgtEl>
                                        <p:attrNameLst>
                                          <p:attrName>ppt_y</p:attrName>
                                        </p:attrNameLst>
                                      </p:cBhvr>
                                      <p:tavLst>
                                        <p:tav tm="0">
                                          <p:val>
                                            <p:strVal val="#ppt_y"/>
                                          </p:val>
                                        </p:tav>
                                        <p:tav tm="100000">
                                          <p:val>
                                            <p:strVal val="#ppt_y"/>
                                          </p:val>
                                        </p:tav>
                                      </p:tavLst>
                                    </p:anim>
                                  </p:childTnLst>
                                </p:cTn>
                              </p:par>
                              <p:par>
                                <p:cTn id="40" presetID="2" presetClass="entr" presetSubtype="2" decel="4500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1000" fill="hold"/>
                                        <p:tgtEl>
                                          <p:spTgt spid="31"/>
                                        </p:tgtEl>
                                        <p:attrNameLst>
                                          <p:attrName>ppt_x</p:attrName>
                                        </p:attrNameLst>
                                      </p:cBhvr>
                                      <p:tavLst>
                                        <p:tav tm="0">
                                          <p:val>
                                            <p:strVal val="1+#ppt_w/2"/>
                                          </p:val>
                                        </p:tav>
                                        <p:tav tm="100000">
                                          <p:val>
                                            <p:strVal val="#ppt_x"/>
                                          </p:val>
                                        </p:tav>
                                      </p:tavLst>
                                    </p:anim>
                                    <p:anim calcmode="lin" valueType="num">
                                      <p:cBhvr additive="base">
                                        <p:cTn id="43" dur="1000" fill="hold"/>
                                        <p:tgtEl>
                                          <p:spTgt spid="31"/>
                                        </p:tgtEl>
                                        <p:attrNameLst>
                                          <p:attrName>ppt_y</p:attrName>
                                        </p:attrNameLst>
                                      </p:cBhvr>
                                      <p:tavLst>
                                        <p:tav tm="0">
                                          <p:val>
                                            <p:strVal val="#ppt_y"/>
                                          </p:val>
                                        </p:tav>
                                        <p:tav tm="100000">
                                          <p:val>
                                            <p:strVal val="#ppt_y"/>
                                          </p:val>
                                        </p:tav>
                                      </p:tavLst>
                                    </p:anim>
                                  </p:childTnLst>
                                </p:cTn>
                              </p:par>
                              <p:par>
                                <p:cTn id="44" presetID="2" presetClass="entr" presetSubtype="2" decel="45000" fill="hold"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1000" fill="hold"/>
                                        <p:tgtEl>
                                          <p:spTgt spid="34"/>
                                        </p:tgtEl>
                                        <p:attrNameLst>
                                          <p:attrName>ppt_x</p:attrName>
                                        </p:attrNameLst>
                                      </p:cBhvr>
                                      <p:tavLst>
                                        <p:tav tm="0">
                                          <p:val>
                                            <p:strVal val="1+#ppt_w/2"/>
                                          </p:val>
                                        </p:tav>
                                        <p:tav tm="100000">
                                          <p:val>
                                            <p:strVal val="#ppt_x"/>
                                          </p:val>
                                        </p:tav>
                                      </p:tavLst>
                                    </p:anim>
                                    <p:anim calcmode="lin" valueType="num">
                                      <p:cBhvr additive="base">
                                        <p:cTn id="4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5157" y="35710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518078"/>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加快制造强国建设</a:t>
            </a:r>
          </a:p>
        </p:txBody>
      </p:sp>
      <p:sp>
        <p:nvSpPr>
          <p:cNvPr id="5" name="矩形 4"/>
          <p:cNvSpPr/>
          <p:nvPr/>
        </p:nvSpPr>
        <p:spPr>
          <a:xfrm>
            <a:off x="1649182" y="2892547"/>
            <a:ext cx="5035593"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实施重大短板装备专项工程，发展工业互联网平台，创建“中国制造</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2025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”示范区；</a:t>
            </a:r>
          </a:p>
        </p:txBody>
      </p:sp>
      <p:sp>
        <p:nvSpPr>
          <p:cNvPr id="7" name="矩形 6"/>
          <p:cNvSpPr/>
          <p:nvPr/>
        </p:nvSpPr>
        <p:spPr>
          <a:xfrm>
            <a:off x="1649182" y="4083606"/>
            <a:ext cx="5035593"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大幅压减工业生产许可证</a:t>
            </a:r>
          </a:p>
        </p:txBody>
      </p:sp>
      <p:sp>
        <p:nvSpPr>
          <p:cNvPr id="8" name="矩形 7"/>
          <p:cNvSpPr/>
          <p:nvPr/>
        </p:nvSpPr>
        <p:spPr>
          <a:xfrm>
            <a:off x="1649182" y="5211363"/>
            <a:ext cx="503559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全面开展质量提升行动，推进与国际先进水平对标达标，弘扬工匠精神，来一场中国制造的品质革命</a:t>
            </a:r>
          </a:p>
        </p:txBody>
      </p:sp>
      <p:sp>
        <p:nvSpPr>
          <p:cNvPr id="9" name="矩形: 圆角 9"/>
          <p:cNvSpPr/>
          <p:nvPr/>
        </p:nvSpPr>
        <p:spPr>
          <a:xfrm>
            <a:off x="1344383" y="2685942"/>
            <a:ext cx="5375732" cy="105954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1344383" y="3877001"/>
            <a:ext cx="5375732" cy="105954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1344383" y="5097091"/>
            <a:ext cx="5375732" cy="105954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7210440" y="2686741"/>
            <a:ext cx="3219048" cy="30379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557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style.rotation</p:attrName>
                                        </p:attrNameLst>
                                      </p:cBhvr>
                                      <p:tavLst>
                                        <p:tav tm="0">
                                          <p:val>
                                            <p:fltVal val="90"/>
                                          </p:val>
                                        </p:tav>
                                        <p:tav tm="100000">
                                          <p:val>
                                            <p:fltVal val="0"/>
                                          </p:val>
                                        </p:tav>
                                      </p:tavLst>
                                    </p:anim>
                                    <p:animEffect transition="in" filter="fade">
                                      <p:cBhvr>
                                        <p:cTn id="24" dur="1000"/>
                                        <p:tgtEl>
                                          <p:spTgt spid="2"/>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31" presetClass="entr" presetSubtype="0" fill="hold" grpId="0" nodeType="withEffect">
                                  <p:stCondLst>
                                    <p:cond delay="0"/>
                                  </p:stCondLst>
                                  <p:iterate type="lt">
                                    <p:tmPct val="1410"/>
                                  </p:iterate>
                                  <p:childTnLst>
                                    <p:set>
                                      <p:cBhvr>
                                        <p:cTn id="36" dur="1" fill="hold">
                                          <p:stCondLst>
                                            <p:cond delay="0"/>
                                          </p:stCondLst>
                                        </p:cTn>
                                        <p:tgtEl>
                                          <p:spTgt spid="5"/>
                                        </p:tgtEl>
                                        <p:attrNameLst>
                                          <p:attrName>style.visibility</p:attrName>
                                        </p:attrNameLst>
                                      </p:cBhvr>
                                      <p:to>
                                        <p:strVal val="visible"/>
                                      </p:to>
                                    </p:set>
                                    <p:anim calcmode="lin" valueType="num">
                                      <p:cBhvr>
                                        <p:cTn id="37" dur="750" fill="hold"/>
                                        <p:tgtEl>
                                          <p:spTgt spid="5"/>
                                        </p:tgtEl>
                                        <p:attrNameLst>
                                          <p:attrName>ppt_w</p:attrName>
                                        </p:attrNameLst>
                                      </p:cBhvr>
                                      <p:tavLst>
                                        <p:tav tm="0">
                                          <p:val>
                                            <p:fltVal val="0"/>
                                          </p:val>
                                        </p:tav>
                                        <p:tav tm="100000">
                                          <p:val>
                                            <p:strVal val="#ppt_w"/>
                                          </p:val>
                                        </p:tav>
                                      </p:tavLst>
                                    </p:anim>
                                    <p:anim calcmode="lin" valueType="num">
                                      <p:cBhvr>
                                        <p:cTn id="38" dur="750" fill="hold"/>
                                        <p:tgtEl>
                                          <p:spTgt spid="5"/>
                                        </p:tgtEl>
                                        <p:attrNameLst>
                                          <p:attrName>ppt_h</p:attrName>
                                        </p:attrNameLst>
                                      </p:cBhvr>
                                      <p:tavLst>
                                        <p:tav tm="0">
                                          <p:val>
                                            <p:fltVal val="0"/>
                                          </p:val>
                                        </p:tav>
                                        <p:tav tm="100000">
                                          <p:val>
                                            <p:strVal val="#ppt_h"/>
                                          </p:val>
                                        </p:tav>
                                      </p:tavLst>
                                    </p:anim>
                                    <p:anim calcmode="lin" valueType="num">
                                      <p:cBhvr>
                                        <p:cTn id="39" dur="750" fill="hold"/>
                                        <p:tgtEl>
                                          <p:spTgt spid="5"/>
                                        </p:tgtEl>
                                        <p:attrNameLst>
                                          <p:attrName>style.rotation</p:attrName>
                                        </p:attrNameLst>
                                      </p:cBhvr>
                                      <p:tavLst>
                                        <p:tav tm="0">
                                          <p:val>
                                            <p:fltVal val="90"/>
                                          </p:val>
                                        </p:tav>
                                        <p:tav tm="100000">
                                          <p:val>
                                            <p:fltVal val="0"/>
                                          </p:val>
                                        </p:tav>
                                      </p:tavLst>
                                    </p:anim>
                                    <p:animEffect transition="in" filter="fade">
                                      <p:cBhvr>
                                        <p:cTn id="40" dur="750"/>
                                        <p:tgtEl>
                                          <p:spTgt spid="5"/>
                                        </p:tgtEl>
                                      </p:cBhvr>
                                    </p:animEffect>
                                  </p:childTnLst>
                                </p:cTn>
                              </p:par>
                              <p:par>
                                <p:cTn id="41" presetID="31" presetClass="entr" presetSubtype="0" fill="hold" grpId="0" nodeType="withEffect">
                                  <p:stCondLst>
                                    <p:cond delay="0"/>
                                  </p:stCondLst>
                                  <p:iterate type="lt">
                                    <p:tmPct val="1667"/>
                                  </p:iterate>
                                  <p:childTnLst>
                                    <p:set>
                                      <p:cBhvr>
                                        <p:cTn id="42" dur="1" fill="hold">
                                          <p:stCondLst>
                                            <p:cond delay="0"/>
                                          </p:stCondLst>
                                        </p:cTn>
                                        <p:tgtEl>
                                          <p:spTgt spid="7"/>
                                        </p:tgtEl>
                                        <p:attrNameLst>
                                          <p:attrName>style.visibility</p:attrName>
                                        </p:attrNameLst>
                                      </p:cBhvr>
                                      <p:to>
                                        <p:strVal val="visible"/>
                                      </p:to>
                                    </p:set>
                                    <p:anim calcmode="lin" valueType="num">
                                      <p:cBhvr>
                                        <p:cTn id="43" dur="750" fill="hold"/>
                                        <p:tgtEl>
                                          <p:spTgt spid="7"/>
                                        </p:tgtEl>
                                        <p:attrNameLst>
                                          <p:attrName>ppt_w</p:attrName>
                                        </p:attrNameLst>
                                      </p:cBhvr>
                                      <p:tavLst>
                                        <p:tav tm="0">
                                          <p:val>
                                            <p:fltVal val="0"/>
                                          </p:val>
                                        </p:tav>
                                        <p:tav tm="100000">
                                          <p:val>
                                            <p:strVal val="#ppt_w"/>
                                          </p:val>
                                        </p:tav>
                                      </p:tavLst>
                                    </p:anim>
                                    <p:anim calcmode="lin" valueType="num">
                                      <p:cBhvr>
                                        <p:cTn id="44" dur="750" fill="hold"/>
                                        <p:tgtEl>
                                          <p:spTgt spid="7"/>
                                        </p:tgtEl>
                                        <p:attrNameLst>
                                          <p:attrName>ppt_h</p:attrName>
                                        </p:attrNameLst>
                                      </p:cBhvr>
                                      <p:tavLst>
                                        <p:tav tm="0">
                                          <p:val>
                                            <p:fltVal val="0"/>
                                          </p:val>
                                        </p:tav>
                                        <p:tav tm="100000">
                                          <p:val>
                                            <p:strVal val="#ppt_h"/>
                                          </p:val>
                                        </p:tav>
                                      </p:tavLst>
                                    </p:anim>
                                    <p:anim calcmode="lin" valueType="num">
                                      <p:cBhvr>
                                        <p:cTn id="45" dur="750" fill="hold"/>
                                        <p:tgtEl>
                                          <p:spTgt spid="7"/>
                                        </p:tgtEl>
                                        <p:attrNameLst>
                                          <p:attrName>style.rotation</p:attrName>
                                        </p:attrNameLst>
                                      </p:cBhvr>
                                      <p:tavLst>
                                        <p:tav tm="0">
                                          <p:val>
                                            <p:fltVal val="90"/>
                                          </p:val>
                                        </p:tav>
                                        <p:tav tm="100000">
                                          <p:val>
                                            <p:fltVal val="0"/>
                                          </p:val>
                                        </p:tav>
                                      </p:tavLst>
                                    </p:anim>
                                    <p:animEffect transition="in" filter="fade">
                                      <p:cBhvr>
                                        <p:cTn id="46" dur="750"/>
                                        <p:tgtEl>
                                          <p:spTgt spid="7"/>
                                        </p:tgtEl>
                                      </p:cBhvr>
                                    </p:animEffect>
                                  </p:childTnLst>
                                </p:cTn>
                              </p:par>
                              <p:par>
                                <p:cTn id="47" presetID="31" presetClass="entr" presetSubtype="0" fill="hold" grpId="0" nodeType="withEffect">
                                  <p:stCondLst>
                                    <p:cond delay="0"/>
                                  </p:stCondLst>
                                  <p:iterate type="lt">
                                    <p:tmPct val="756"/>
                                  </p:iterate>
                                  <p:childTnLst>
                                    <p:set>
                                      <p:cBhvr>
                                        <p:cTn id="48" dur="1" fill="hold">
                                          <p:stCondLst>
                                            <p:cond delay="0"/>
                                          </p:stCondLst>
                                        </p:cTn>
                                        <p:tgtEl>
                                          <p:spTgt spid="8"/>
                                        </p:tgtEl>
                                        <p:attrNameLst>
                                          <p:attrName>style.visibility</p:attrName>
                                        </p:attrNameLst>
                                      </p:cBhvr>
                                      <p:to>
                                        <p:strVal val="visible"/>
                                      </p:to>
                                    </p:set>
                                    <p:anim calcmode="lin" valueType="num">
                                      <p:cBhvr>
                                        <p:cTn id="49" dur="750" fill="hold"/>
                                        <p:tgtEl>
                                          <p:spTgt spid="8"/>
                                        </p:tgtEl>
                                        <p:attrNameLst>
                                          <p:attrName>ppt_w</p:attrName>
                                        </p:attrNameLst>
                                      </p:cBhvr>
                                      <p:tavLst>
                                        <p:tav tm="0">
                                          <p:val>
                                            <p:fltVal val="0"/>
                                          </p:val>
                                        </p:tav>
                                        <p:tav tm="100000">
                                          <p:val>
                                            <p:strVal val="#ppt_w"/>
                                          </p:val>
                                        </p:tav>
                                      </p:tavLst>
                                    </p:anim>
                                    <p:anim calcmode="lin" valueType="num">
                                      <p:cBhvr>
                                        <p:cTn id="50" dur="750" fill="hold"/>
                                        <p:tgtEl>
                                          <p:spTgt spid="8"/>
                                        </p:tgtEl>
                                        <p:attrNameLst>
                                          <p:attrName>ppt_h</p:attrName>
                                        </p:attrNameLst>
                                      </p:cBhvr>
                                      <p:tavLst>
                                        <p:tav tm="0">
                                          <p:val>
                                            <p:fltVal val="0"/>
                                          </p:val>
                                        </p:tav>
                                        <p:tav tm="100000">
                                          <p:val>
                                            <p:strVal val="#ppt_h"/>
                                          </p:val>
                                        </p:tav>
                                      </p:tavLst>
                                    </p:anim>
                                    <p:anim calcmode="lin" valueType="num">
                                      <p:cBhvr>
                                        <p:cTn id="51" dur="750" fill="hold"/>
                                        <p:tgtEl>
                                          <p:spTgt spid="8"/>
                                        </p:tgtEl>
                                        <p:attrNameLst>
                                          <p:attrName>style.rotation</p:attrName>
                                        </p:attrNameLst>
                                      </p:cBhvr>
                                      <p:tavLst>
                                        <p:tav tm="0">
                                          <p:val>
                                            <p:fltVal val="90"/>
                                          </p:val>
                                        </p:tav>
                                        <p:tav tm="100000">
                                          <p:val>
                                            <p:fltVal val="0"/>
                                          </p:val>
                                        </p:tav>
                                      </p:tavLst>
                                    </p:anim>
                                    <p:animEffect transition="in" filter="fade">
                                      <p:cBhvr>
                                        <p:cTn id="5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98338" y="376982"/>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继续破除无效供给</a:t>
            </a:r>
          </a:p>
        </p:txBody>
      </p:sp>
      <p:grpSp>
        <p:nvGrpSpPr>
          <p:cNvPr id="5" name="组合 4"/>
          <p:cNvGrpSpPr/>
          <p:nvPr/>
        </p:nvGrpSpPr>
        <p:grpSpPr>
          <a:xfrm>
            <a:off x="1514363" y="2590153"/>
            <a:ext cx="9173029" cy="3223917"/>
            <a:chOff x="1299143" y="4078516"/>
            <a:chExt cx="5722595" cy="2376000"/>
          </a:xfrm>
        </p:grpSpPr>
        <p:sp>
          <p:nvSpPr>
            <p:cNvPr id="7" name="矩形: 圆角 11"/>
            <p:cNvSpPr/>
            <p:nvPr/>
          </p:nvSpPr>
          <p:spPr>
            <a:xfrm>
              <a:off x="1299143"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p:cNvSpPr/>
            <p:nvPr/>
          </p:nvSpPr>
          <p:spPr>
            <a:xfrm>
              <a:off x="1444263" y="4225381"/>
              <a:ext cx="1610485" cy="207581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今年再压减钢铁产能</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3000</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万吨左右，退出煤炭产能</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1.5</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亿吨左右，淘汰关停不达标的</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30</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万千瓦以下煤电机组</a:t>
              </a:r>
            </a:p>
          </p:txBody>
        </p:sp>
        <p:sp>
          <p:nvSpPr>
            <p:cNvPr id="9" name="矩形: 圆角 11"/>
            <p:cNvSpPr/>
            <p:nvPr/>
          </p:nvSpPr>
          <p:spPr>
            <a:xfrm>
              <a:off x="5185738" y="4078516"/>
              <a:ext cx="1836000" cy="2376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9"/>
            <p:cNvSpPr/>
            <p:nvPr/>
          </p:nvSpPr>
          <p:spPr>
            <a:xfrm>
              <a:off x="5372469" y="5048491"/>
              <a:ext cx="1610485" cy="3745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加快消化粮食库存</a:t>
              </a:r>
            </a:p>
          </p:txBody>
        </p:sp>
      </p:grpSp>
      <p:grpSp>
        <p:nvGrpSpPr>
          <p:cNvPr id="11" name="组合 10"/>
          <p:cNvGrpSpPr/>
          <p:nvPr/>
        </p:nvGrpSpPr>
        <p:grpSpPr>
          <a:xfrm>
            <a:off x="4702100" y="2590153"/>
            <a:ext cx="2797559" cy="3223919"/>
            <a:chOff x="3238571" y="4078516"/>
            <a:chExt cx="1836000" cy="2376000"/>
          </a:xfrm>
        </p:grpSpPr>
        <p:sp>
          <p:nvSpPr>
            <p:cNvPr id="12" name="矩形: 圆角 13"/>
            <p:cNvSpPr/>
            <p:nvPr/>
          </p:nvSpPr>
          <p:spPr>
            <a:xfrm>
              <a:off x="3238571" y="4078516"/>
              <a:ext cx="1836000" cy="2376000"/>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p:cNvSpPr/>
            <p:nvPr/>
          </p:nvSpPr>
          <p:spPr>
            <a:xfrm>
              <a:off x="3316440" y="4785104"/>
              <a:ext cx="1680259" cy="95636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加大“僵尸企业”破产清算和重整力度，做好职工安置和债务处置。</a:t>
              </a:r>
            </a:p>
          </p:txBody>
        </p:sp>
      </p:grpSp>
    </p:spTree>
    <p:extLst>
      <p:ext uri="{BB962C8B-B14F-4D97-AF65-F5344CB8AC3E}">
        <p14:creationId xmlns:p14="http://schemas.microsoft.com/office/powerpoint/2010/main" val="2489326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par>
                                <p:cTn id="17" presetID="2" presetClass="entr" presetSubtype="4" decel="4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decel="4500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ppt_x"/>
                                          </p:val>
                                        </p:tav>
                                        <p:tav tm="100000">
                                          <p:val>
                                            <p:strVal val="#ppt_x"/>
                                          </p:val>
                                        </p:tav>
                                      </p:tavLst>
                                    </p:anim>
                                    <p:anim calcmode="lin" valueType="num">
                                      <p:cBhvr additive="base">
                                        <p:cTn id="24"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会议概况</a:t>
            </a:r>
          </a:p>
        </p:txBody>
      </p:sp>
      <p:grpSp>
        <p:nvGrpSpPr>
          <p:cNvPr id="2" name="组合 1"/>
          <p:cNvGrpSpPr/>
          <p:nvPr/>
        </p:nvGrpSpPr>
        <p:grpSpPr>
          <a:xfrm>
            <a:off x="1097089" y="2471123"/>
            <a:ext cx="4115440" cy="3211072"/>
            <a:chOff x="1884372" y="165125"/>
            <a:chExt cx="8229617" cy="6421159"/>
          </a:xfrm>
        </p:grpSpPr>
        <p:pic>
          <p:nvPicPr>
            <p:cNvPr id="71" name="图片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372" y="2358699"/>
              <a:ext cx="8229617" cy="4227585"/>
            </a:xfrm>
            <a:prstGeom prst="rect">
              <a:avLst/>
            </a:prstGeom>
          </p:spPr>
        </p:pic>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31" y="165125"/>
              <a:ext cx="5913132" cy="4828042"/>
            </a:xfrm>
            <a:prstGeom prst="rect">
              <a:avLst/>
            </a:prstGeom>
          </p:spPr>
        </p:pic>
        <p:pic>
          <p:nvPicPr>
            <p:cNvPr id="73" name="图片 7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3992" y="2579146"/>
              <a:ext cx="3660655" cy="1182626"/>
            </a:xfrm>
            <a:prstGeom prst="rect">
              <a:avLst/>
            </a:prstGeom>
          </p:spPr>
        </p:pic>
        <p:pic>
          <p:nvPicPr>
            <p:cNvPr id="74" name="图片 7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338" y="834805"/>
              <a:ext cx="5986284" cy="3925832"/>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3593" y="3689648"/>
              <a:ext cx="3230887" cy="868682"/>
            </a:xfrm>
            <a:prstGeom prst="rect">
              <a:avLst/>
            </a:prstGeom>
          </p:spPr>
        </p:pic>
        <p:pic>
          <p:nvPicPr>
            <p:cNvPr id="76" name="图片 7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3308" y="533052"/>
              <a:ext cx="2112268" cy="1185674"/>
            </a:xfrm>
            <a:prstGeom prst="rect">
              <a:avLst/>
            </a:prstGeom>
          </p:spPr>
        </p:pic>
      </p:grpSp>
      <p:sp>
        <p:nvSpPr>
          <p:cNvPr id="83" name="矩形 82"/>
          <p:cNvSpPr/>
          <p:nvPr/>
        </p:nvSpPr>
        <p:spPr>
          <a:xfrm>
            <a:off x="5322706" y="2655115"/>
            <a:ext cx="5367706" cy="2862322"/>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第十二届全国人民代表大会第五次会议和政协第十二届全国委员会第五次会议，将分别于</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日和</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日在北京开幕。</a:t>
            </a:r>
            <a:endPar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月</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日，李克强总理在第十二届全国人民代表大会第五次会议开幕式上做了</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年国务院政府工作报告</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endPar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spTree>
    <p:extLst>
      <p:ext uri="{BB962C8B-B14F-4D97-AF65-F5344CB8AC3E}">
        <p14:creationId xmlns:p14="http://schemas.microsoft.com/office/powerpoint/2010/main" val="580951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par>
                                <p:cTn id="17" presetID="5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left)">
                                      <p:cBhvr>
                                        <p:cTn id="25"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24550" y="406799"/>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深化“放管服”改革</a:t>
            </a:r>
          </a:p>
        </p:txBody>
      </p:sp>
      <p:grpSp>
        <p:nvGrpSpPr>
          <p:cNvPr id="5" name="组合 4"/>
          <p:cNvGrpSpPr/>
          <p:nvPr/>
        </p:nvGrpSpPr>
        <p:grpSpPr>
          <a:xfrm>
            <a:off x="958850" y="2527976"/>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全面实施市场准入负面清单制度</a:t>
              </a:r>
            </a:p>
          </p:txBody>
        </p:sp>
      </p:grpSp>
      <p:grpSp>
        <p:nvGrpSpPr>
          <p:cNvPr id="10" name="组合 9"/>
          <p:cNvGrpSpPr/>
          <p:nvPr/>
        </p:nvGrpSpPr>
        <p:grpSpPr>
          <a:xfrm>
            <a:off x="6378015" y="2527976"/>
            <a:ext cx="5015912" cy="576000"/>
            <a:chOff x="1459160" y="3429000"/>
            <a:chExt cx="5015912" cy="576000"/>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深入推进“互联网</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政务服务”</a:t>
              </a:r>
            </a:p>
          </p:txBody>
        </p:sp>
      </p:grpSp>
      <p:grpSp>
        <p:nvGrpSpPr>
          <p:cNvPr id="14" name="组合 13"/>
          <p:cNvGrpSpPr/>
          <p:nvPr/>
        </p:nvGrpSpPr>
        <p:grpSpPr>
          <a:xfrm>
            <a:off x="958850" y="3321352"/>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6" y="3463240"/>
              <a:ext cx="437029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在全国推开“证照分离”改革，重点是照后减证，各类证能减尽减、能全则合，进一步压缩企业开办时间</a:t>
              </a:r>
            </a:p>
          </p:txBody>
        </p:sp>
      </p:grpSp>
      <p:grpSp>
        <p:nvGrpSpPr>
          <p:cNvPr id="18" name="组合 17"/>
          <p:cNvGrpSpPr/>
          <p:nvPr/>
        </p:nvGrpSpPr>
        <p:grpSpPr>
          <a:xfrm>
            <a:off x="6378015" y="3321352"/>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矩形 2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大力推进综合执法机构改革</a:t>
              </a:r>
            </a:p>
          </p:txBody>
        </p:sp>
      </p:grpSp>
      <p:grpSp>
        <p:nvGrpSpPr>
          <p:cNvPr id="24" name="组合 23"/>
          <p:cNvGrpSpPr/>
          <p:nvPr/>
        </p:nvGrpSpPr>
        <p:grpSpPr>
          <a:xfrm>
            <a:off x="958850" y="4101281"/>
            <a:ext cx="5015912" cy="576000"/>
            <a:chOff x="1459160" y="3429000"/>
            <a:chExt cx="5015912" cy="576000"/>
          </a:xfrm>
        </p:grpSpPr>
        <p:sp>
          <p:nvSpPr>
            <p:cNvPr id="2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矩形 26"/>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大幅缩短商标注册周期</a:t>
              </a:r>
            </a:p>
          </p:txBody>
        </p:sp>
      </p:grpSp>
      <p:grpSp>
        <p:nvGrpSpPr>
          <p:cNvPr id="28" name="组合 27"/>
          <p:cNvGrpSpPr/>
          <p:nvPr/>
        </p:nvGrpSpPr>
        <p:grpSpPr>
          <a:xfrm>
            <a:off x="6378015" y="4101281"/>
            <a:ext cx="5015912" cy="576000"/>
            <a:chOff x="1459160" y="3429000"/>
            <a:chExt cx="5015912" cy="576000"/>
          </a:xfrm>
        </p:grpSpPr>
        <p:sp>
          <p:nvSpPr>
            <p:cNvPr id="2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1" name="矩形 30"/>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加快政府信息系统互联互通，认识通信息孤岛</a:t>
              </a:r>
            </a:p>
          </p:txBody>
        </p:sp>
      </p:grpSp>
      <p:grpSp>
        <p:nvGrpSpPr>
          <p:cNvPr id="32" name="组合 31"/>
          <p:cNvGrpSpPr/>
          <p:nvPr/>
        </p:nvGrpSpPr>
        <p:grpSpPr>
          <a:xfrm>
            <a:off x="958850" y="4975340"/>
            <a:ext cx="5015912" cy="576000"/>
            <a:chOff x="1459160" y="3429000"/>
            <a:chExt cx="5015912" cy="576000"/>
          </a:xfrm>
        </p:grpSpPr>
        <p:sp>
          <p:nvSpPr>
            <p:cNvPr id="3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5" name="矩形 34"/>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工程建设项目审批时间再压减一半</a:t>
              </a:r>
            </a:p>
          </p:txBody>
        </p:sp>
      </p:grpSp>
      <p:grpSp>
        <p:nvGrpSpPr>
          <p:cNvPr id="36" name="组合 35"/>
          <p:cNvGrpSpPr/>
          <p:nvPr/>
        </p:nvGrpSpPr>
        <p:grpSpPr>
          <a:xfrm>
            <a:off x="6378015" y="4959119"/>
            <a:ext cx="5015912" cy="592221"/>
            <a:chOff x="1459160" y="3412779"/>
            <a:chExt cx="5015912" cy="592221"/>
          </a:xfrm>
        </p:grpSpPr>
        <p:sp>
          <p:nvSpPr>
            <p:cNvPr id="3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09</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9" name="矩形 38"/>
            <p:cNvSpPr/>
            <p:nvPr/>
          </p:nvSpPr>
          <p:spPr>
            <a:xfrm>
              <a:off x="2104779" y="3412779"/>
              <a:ext cx="4370293"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清理群众和企业办事的各类证明，没有法律法规依据的一律取消</a:t>
              </a:r>
            </a:p>
          </p:txBody>
        </p:sp>
      </p:grpSp>
      <p:grpSp>
        <p:nvGrpSpPr>
          <p:cNvPr id="40" name="组合 39"/>
          <p:cNvGrpSpPr/>
          <p:nvPr/>
        </p:nvGrpSpPr>
        <p:grpSpPr>
          <a:xfrm>
            <a:off x="958850" y="5773626"/>
            <a:ext cx="5015912" cy="576000"/>
            <a:chOff x="1459160" y="3429000"/>
            <a:chExt cx="5015912" cy="576000"/>
          </a:xfrm>
        </p:grpSpPr>
        <p:sp>
          <p:nvSpPr>
            <p:cNvPr id="4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05</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43" name="矩形 42"/>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全面实施“双随机、一公开”监管</a:t>
              </a:r>
            </a:p>
          </p:txBody>
        </p:sp>
      </p:grpSp>
      <p:grpSp>
        <p:nvGrpSpPr>
          <p:cNvPr id="48" name="组合 47"/>
          <p:cNvGrpSpPr/>
          <p:nvPr/>
        </p:nvGrpSpPr>
        <p:grpSpPr>
          <a:xfrm>
            <a:off x="6378015" y="5773626"/>
            <a:ext cx="5015912" cy="576000"/>
            <a:chOff x="1459160" y="3429000"/>
            <a:chExt cx="5015912" cy="576000"/>
          </a:xfrm>
        </p:grpSpPr>
        <p:sp>
          <p:nvSpPr>
            <p:cNvPr id="4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10</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51" name="矩形 50"/>
            <p:cNvSpPr/>
            <p:nvPr/>
          </p:nvSpPr>
          <p:spPr>
            <a:xfrm>
              <a:off x="2104779" y="3544878"/>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大幅降低企业非税负担</a:t>
              </a:r>
            </a:p>
          </p:txBody>
        </p:sp>
      </p:grpSp>
    </p:spTree>
    <p:extLst>
      <p:ext uri="{BB962C8B-B14F-4D97-AF65-F5344CB8AC3E}">
        <p14:creationId xmlns:p14="http://schemas.microsoft.com/office/powerpoint/2010/main" val="37237110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1+#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decel="45000" fill="hold" nodeType="withEffect">
                                  <p:stCondLst>
                                    <p:cond delay="10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1+#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0-#ppt_w/2"/>
                                          </p:val>
                                        </p:tav>
                                        <p:tav tm="100000">
                                          <p:val>
                                            <p:strVal val="#ppt_x"/>
                                          </p:val>
                                        </p:tav>
                                      </p:tavLst>
                                    </p:anim>
                                    <p:anim calcmode="lin" valueType="num">
                                      <p:cBhvr additive="base">
                                        <p:cTn id="40" dur="100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45000" fill="hold" nodeType="withEffect">
                                  <p:stCondLst>
                                    <p:cond delay="10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000" fill="hold"/>
                                        <p:tgtEl>
                                          <p:spTgt spid="36"/>
                                        </p:tgtEl>
                                        <p:attrNameLst>
                                          <p:attrName>ppt_x</p:attrName>
                                        </p:attrNameLst>
                                      </p:cBhvr>
                                      <p:tavLst>
                                        <p:tav tm="0">
                                          <p:val>
                                            <p:strVal val="1+#ppt_w/2"/>
                                          </p:val>
                                        </p:tav>
                                        <p:tav tm="100000">
                                          <p:val>
                                            <p:strVal val="#ppt_x"/>
                                          </p:val>
                                        </p:tav>
                                      </p:tavLst>
                                    </p:anim>
                                    <p:anim calcmode="lin" valueType="num">
                                      <p:cBhvr additive="base">
                                        <p:cTn id="44" dur="10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decel="45000" fill="hold" nodeType="withEffect">
                                  <p:stCondLst>
                                    <p:cond delay="100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1000" fill="hold"/>
                                        <p:tgtEl>
                                          <p:spTgt spid="40"/>
                                        </p:tgtEl>
                                        <p:attrNameLst>
                                          <p:attrName>ppt_x</p:attrName>
                                        </p:attrNameLst>
                                      </p:cBhvr>
                                      <p:tavLst>
                                        <p:tav tm="0">
                                          <p:val>
                                            <p:strVal val="0-#ppt_w/2"/>
                                          </p:val>
                                        </p:tav>
                                        <p:tav tm="100000">
                                          <p:val>
                                            <p:strVal val="#ppt_x"/>
                                          </p:val>
                                        </p:tav>
                                      </p:tavLst>
                                    </p:anim>
                                    <p:anim calcmode="lin" valueType="num">
                                      <p:cBhvr additive="base">
                                        <p:cTn id="48" dur="1000" fill="hold"/>
                                        <p:tgtEl>
                                          <p:spTgt spid="40"/>
                                        </p:tgtEl>
                                        <p:attrNameLst>
                                          <p:attrName>ppt_y</p:attrName>
                                        </p:attrNameLst>
                                      </p:cBhvr>
                                      <p:tavLst>
                                        <p:tav tm="0">
                                          <p:val>
                                            <p:strVal val="#ppt_y"/>
                                          </p:val>
                                        </p:tav>
                                        <p:tav tm="100000">
                                          <p:val>
                                            <p:strVal val="#ppt_y"/>
                                          </p:val>
                                        </p:tav>
                                      </p:tavLst>
                                    </p:anim>
                                  </p:childTnLst>
                                </p:cTn>
                              </p:par>
                              <p:par>
                                <p:cTn id="49" presetID="2" presetClass="entr" presetSubtype="2" decel="45000"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1000" fill="hold"/>
                                        <p:tgtEl>
                                          <p:spTgt spid="48"/>
                                        </p:tgtEl>
                                        <p:attrNameLst>
                                          <p:attrName>ppt_x</p:attrName>
                                        </p:attrNameLst>
                                      </p:cBhvr>
                                      <p:tavLst>
                                        <p:tav tm="0">
                                          <p:val>
                                            <p:strVal val="1+#ppt_w/2"/>
                                          </p:val>
                                        </p:tav>
                                        <p:tav tm="100000">
                                          <p:val>
                                            <p:strVal val="#ppt_x"/>
                                          </p:val>
                                        </p:tav>
                                      </p:tavLst>
                                    </p:anim>
                                    <p:anim calcmode="lin" valueType="num">
                                      <p:cBhvr additive="base">
                                        <p:cTn id="52"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0539" y="40072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进一步减轻企业税负</a:t>
            </a:r>
          </a:p>
        </p:txBody>
      </p:sp>
      <p:grpSp>
        <p:nvGrpSpPr>
          <p:cNvPr id="40" name="PA_组合 58"/>
          <p:cNvGrpSpPr/>
          <p:nvPr>
            <p:custDataLst>
              <p:tags r:id="rId1"/>
            </p:custDataLst>
          </p:nvPr>
        </p:nvGrpSpPr>
        <p:grpSpPr>
          <a:xfrm>
            <a:off x="1230539" y="2876870"/>
            <a:ext cx="4952912" cy="580718"/>
            <a:chOff x="1114426" y="2301838"/>
            <a:chExt cx="4952912" cy="580718"/>
          </a:xfrm>
        </p:grpSpPr>
        <p:sp>
          <p:nvSpPr>
            <p:cNvPr id="41" name="椭圆 40"/>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42" name="文本框 41"/>
            <p:cNvSpPr txBox="1"/>
            <p:nvPr/>
          </p:nvSpPr>
          <p:spPr>
            <a:xfrm>
              <a:off x="1885863" y="2359336"/>
              <a:ext cx="4181475"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重点降低制作业、交通运输等行业税率，提高规模纳税人年销售额标准</a:t>
              </a:r>
            </a:p>
          </p:txBody>
        </p:sp>
        <p:sp>
          <p:nvSpPr>
            <p:cNvPr id="43" name="矩形: 圆角 39"/>
            <p:cNvSpPr/>
            <p:nvPr/>
          </p:nvSpPr>
          <p:spPr>
            <a:xfrm>
              <a:off x="1914525"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4" name="PA_组合 57"/>
          <p:cNvGrpSpPr/>
          <p:nvPr>
            <p:custDataLst>
              <p:tags r:id="rId2"/>
            </p:custDataLst>
          </p:nvPr>
        </p:nvGrpSpPr>
        <p:grpSpPr>
          <a:xfrm>
            <a:off x="1230539" y="3591730"/>
            <a:ext cx="4976725" cy="568988"/>
            <a:chOff x="1114426" y="3016698"/>
            <a:chExt cx="4976725" cy="568988"/>
          </a:xfrm>
        </p:grpSpPr>
        <p:sp>
          <p:nvSpPr>
            <p:cNvPr id="45" name="椭圆 44"/>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46" name="文本框 45"/>
            <p:cNvSpPr txBox="1"/>
            <p:nvPr/>
          </p:nvSpPr>
          <p:spPr>
            <a:xfrm>
              <a:off x="1909676" y="3062466"/>
              <a:ext cx="4181475"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大幅扩展享受减半征收所得税优惠政策的小微企业范围</a:t>
              </a:r>
            </a:p>
          </p:txBody>
        </p:sp>
        <p:sp>
          <p:nvSpPr>
            <p:cNvPr id="47" name="矩形: 圆角 40"/>
            <p:cNvSpPr/>
            <p:nvPr/>
          </p:nvSpPr>
          <p:spPr>
            <a:xfrm>
              <a:off x="1914525"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8" name="PA_组合 56"/>
          <p:cNvGrpSpPr/>
          <p:nvPr>
            <p:custDataLst>
              <p:tags r:id="rId3"/>
            </p:custDataLst>
          </p:nvPr>
        </p:nvGrpSpPr>
        <p:grpSpPr>
          <a:xfrm>
            <a:off x="1230539" y="4316684"/>
            <a:ext cx="4940099" cy="540002"/>
            <a:chOff x="1114426" y="3741652"/>
            <a:chExt cx="4940099" cy="540002"/>
          </a:xfrm>
        </p:grpSpPr>
        <p:sp>
          <p:nvSpPr>
            <p:cNvPr id="49" name="椭圆 48"/>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50" name="文本框 49"/>
            <p:cNvSpPr txBox="1"/>
            <p:nvPr/>
          </p:nvSpPr>
          <p:spPr>
            <a:xfrm>
              <a:off x="1909676" y="3836275"/>
              <a:ext cx="4133850"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大幅提高企业新报购入仪器设备税前扣除上限</a:t>
              </a:r>
            </a:p>
          </p:txBody>
        </p:sp>
        <p:sp>
          <p:nvSpPr>
            <p:cNvPr id="51" name="矩形: 圆角 41"/>
            <p:cNvSpPr/>
            <p:nvPr/>
          </p:nvSpPr>
          <p:spPr>
            <a:xfrm>
              <a:off x="1914525"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2" name="PA_组合 55"/>
          <p:cNvGrpSpPr/>
          <p:nvPr>
            <p:custDataLst>
              <p:tags r:id="rId4"/>
            </p:custDataLst>
          </p:nvPr>
        </p:nvGrpSpPr>
        <p:grpSpPr>
          <a:xfrm>
            <a:off x="1230539" y="5036594"/>
            <a:ext cx="4953743" cy="540000"/>
            <a:chOff x="1114426" y="4461562"/>
            <a:chExt cx="4953743" cy="540000"/>
          </a:xfrm>
        </p:grpSpPr>
        <p:sp>
          <p:nvSpPr>
            <p:cNvPr id="53" name="椭圆 52"/>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54" name="文本框 53"/>
            <p:cNvSpPr txBox="1"/>
            <p:nvPr/>
          </p:nvSpPr>
          <p:spPr>
            <a:xfrm>
              <a:off x="1886694" y="4577673"/>
              <a:ext cx="4181475"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实施企业境外所得综合抵免政策</a:t>
              </a:r>
            </a:p>
          </p:txBody>
        </p:sp>
        <p:sp>
          <p:nvSpPr>
            <p:cNvPr id="55" name="矩形: 圆角 42"/>
            <p:cNvSpPr/>
            <p:nvPr/>
          </p:nvSpPr>
          <p:spPr>
            <a:xfrm>
              <a:off x="1914525"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56" name="PA_组合 60"/>
          <p:cNvGrpSpPr/>
          <p:nvPr>
            <p:custDataLst>
              <p:tags r:id="rId5"/>
            </p:custDataLst>
          </p:nvPr>
        </p:nvGrpSpPr>
        <p:grpSpPr>
          <a:xfrm>
            <a:off x="6367438" y="2876870"/>
            <a:ext cx="4931111" cy="540001"/>
            <a:chOff x="6425496" y="2301838"/>
            <a:chExt cx="4931111" cy="540001"/>
          </a:xfrm>
        </p:grpSpPr>
        <p:sp>
          <p:nvSpPr>
            <p:cNvPr id="57" name="椭圆 56"/>
            <p:cNvSpPr>
              <a:spLocks noChangeAspect="1"/>
            </p:cNvSpPr>
            <p:nvPr/>
          </p:nvSpPr>
          <p:spPr>
            <a:xfrm>
              <a:off x="642549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58" name="文本框 57"/>
            <p:cNvSpPr txBox="1"/>
            <p:nvPr/>
          </p:nvSpPr>
          <p:spPr>
            <a:xfrm>
              <a:off x="7216606" y="2405546"/>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扩大物流企业仓储用地税收优惠范围</a:t>
              </a:r>
            </a:p>
          </p:txBody>
        </p:sp>
        <p:sp>
          <p:nvSpPr>
            <p:cNvPr id="59"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0" name="PA_组合 61"/>
          <p:cNvGrpSpPr/>
          <p:nvPr>
            <p:custDataLst>
              <p:tags r:id="rId6"/>
            </p:custDataLst>
          </p:nvPr>
        </p:nvGrpSpPr>
        <p:grpSpPr>
          <a:xfrm>
            <a:off x="6367438" y="3591730"/>
            <a:ext cx="4925234" cy="548389"/>
            <a:chOff x="6425496" y="3016698"/>
            <a:chExt cx="4925234" cy="548389"/>
          </a:xfrm>
        </p:grpSpPr>
        <p:sp>
          <p:nvSpPr>
            <p:cNvPr id="61" name="椭圆 60"/>
            <p:cNvSpPr>
              <a:spLocks noChangeAspect="1"/>
            </p:cNvSpPr>
            <p:nvPr/>
          </p:nvSpPr>
          <p:spPr>
            <a:xfrm>
              <a:off x="642549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2" name="文本框 61"/>
            <p:cNvSpPr txBox="1"/>
            <p:nvPr/>
          </p:nvSpPr>
          <p:spPr>
            <a:xfrm>
              <a:off x="7210729" y="3041867"/>
              <a:ext cx="4140001" cy="52322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继续实施企业重组土地增值税、契税等到期优惠政策</a:t>
              </a:r>
            </a:p>
          </p:txBody>
        </p:sp>
        <p:sp>
          <p:nvSpPr>
            <p:cNvPr id="63" name="矩形: 圆角 46"/>
            <p:cNvSpPr/>
            <p:nvPr/>
          </p:nvSpPr>
          <p:spPr>
            <a:xfrm>
              <a:off x="7194423"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4" name="PA_组合 62"/>
          <p:cNvGrpSpPr/>
          <p:nvPr>
            <p:custDataLst>
              <p:tags r:id="rId7"/>
            </p:custDataLst>
          </p:nvPr>
        </p:nvGrpSpPr>
        <p:grpSpPr>
          <a:xfrm>
            <a:off x="6367438" y="4316684"/>
            <a:ext cx="4908927" cy="540002"/>
            <a:chOff x="6425496" y="3741652"/>
            <a:chExt cx="4908927" cy="540002"/>
          </a:xfrm>
        </p:grpSpPr>
        <p:sp>
          <p:nvSpPr>
            <p:cNvPr id="65" name="椭圆 64"/>
            <p:cNvSpPr>
              <a:spLocks noChangeAspect="1"/>
            </p:cNvSpPr>
            <p:nvPr/>
          </p:nvSpPr>
          <p:spPr>
            <a:xfrm>
              <a:off x="642549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14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66" name="文本框 65"/>
            <p:cNvSpPr txBox="1"/>
            <p:nvPr/>
          </p:nvSpPr>
          <p:spPr>
            <a:xfrm>
              <a:off x="7132903" y="3851047"/>
              <a:ext cx="4140001" cy="307777"/>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全年再为企业和个人减税</a:t>
              </a:r>
              <a:r>
                <a:rPr kumimoji="0" lang="en-US" altLang="zh-CN"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8000</a:t>
              </a:r>
              <a:r>
                <a:rPr kumimoji="0" lang="zh-CN" altLang="en-US" sz="14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多亿元</a:t>
              </a:r>
            </a:p>
          </p:txBody>
        </p:sp>
        <p:sp>
          <p:nvSpPr>
            <p:cNvPr id="67" name="矩形: 圆角 47"/>
            <p:cNvSpPr/>
            <p:nvPr/>
          </p:nvSpPr>
          <p:spPr>
            <a:xfrm>
              <a:off x="7194423"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2453198"/>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1000" fill="hold"/>
                                        <p:tgtEl>
                                          <p:spTgt spid="40"/>
                                        </p:tgtEl>
                                        <p:attrNameLst>
                                          <p:attrName>ppt_x</p:attrName>
                                        </p:attrNameLst>
                                      </p:cBhvr>
                                      <p:tavLst>
                                        <p:tav tm="0">
                                          <p:val>
                                            <p:strVal val="0-#ppt_w/2"/>
                                          </p:val>
                                        </p:tav>
                                        <p:tav tm="100000">
                                          <p:val>
                                            <p:strVal val="#ppt_x"/>
                                          </p:val>
                                        </p:tav>
                                      </p:tavLst>
                                    </p:anim>
                                    <p:anim calcmode="lin" valueType="num">
                                      <p:cBhvr additive="base">
                                        <p:cTn id="21" dur="1000" fill="hold"/>
                                        <p:tgtEl>
                                          <p:spTgt spid="40"/>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1000" fill="hold"/>
                                        <p:tgtEl>
                                          <p:spTgt spid="44"/>
                                        </p:tgtEl>
                                        <p:attrNameLst>
                                          <p:attrName>ppt_x</p:attrName>
                                        </p:attrNameLst>
                                      </p:cBhvr>
                                      <p:tavLst>
                                        <p:tav tm="0">
                                          <p:val>
                                            <p:strVal val="0-#ppt_w/2"/>
                                          </p:val>
                                        </p:tav>
                                        <p:tav tm="100000">
                                          <p:val>
                                            <p:strVal val="#ppt_x"/>
                                          </p:val>
                                        </p:tav>
                                      </p:tavLst>
                                    </p:anim>
                                    <p:anim calcmode="lin" valueType="num">
                                      <p:cBhvr additive="base">
                                        <p:cTn id="25" dur="1000" fill="hold"/>
                                        <p:tgtEl>
                                          <p:spTgt spid="44"/>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1000" fill="hold"/>
                                        <p:tgtEl>
                                          <p:spTgt spid="48"/>
                                        </p:tgtEl>
                                        <p:attrNameLst>
                                          <p:attrName>ppt_x</p:attrName>
                                        </p:attrNameLst>
                                      </p:cBhvr>
                                      <p:tavLst>
                                        <p:tav tm="0">
                                          <p:val>
                                            <p:strVal val="0-#ppt_w/2"/>
                                          </p:val>
                                        </p:tav>
                                        <p:tav tm="100000">
                                          <p:val>
                                            <p:strVal val="#ppt_x"/>
                                          </p:val>
                                        </p:tav>
                                      </p:tavLst>
                                    </p:anim>
                                    <p:anim calcmode="lin" valueType="num">
                                      <p:cBhvr additive="base">
                                        <p:cTn id="29" dur="1000" fill="hold"/>
                                        <p:tgtEl>
                                          <p:spTgt spid="48"/>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1000" fill="hold"/>
                                        <p:tgtEl>
                                          <p:spTgt spid="52"/>
                                        </p:tgtEl>
                                        <p:attrNameLst>
                                          <p:attrName>ppt_x</p:attrName>
                                        </p:attrNameLst>
                                      </p:cBhvr>
                                      <p:tavLst>
                                        <p:tav tm="0">
                                          <p:val>
                                            <p:strVal val="0-#ppt_w/2"/>
                                          </p:val>
                                        </p:tav>
                                        <p:tav tm="100000">
                                          <p:val>
                                            <p:strVal val="#ppt_x"/>
                                          </p:val>
                                        </p:tav>
                                      </p:tavLst>
                                    </p:anim>
                                    <p:anim calcmode="lin" valueType="num">
                                      <p:cBhvr additive="base">
                                        <p:cTn id="33" dur="10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1000" fill="hold"/>
                                        <p:tgtEl>
                                          <p:spTgt spid="56"/>
                                        </p:tgtEl>
                                        <p:attrNameLst>
                                          <p:attrName>ppt_x</p:attrName>
                                        </p:attrNameLst>
                                      </p:cBhvr>
                                      <p:tavLst>
                                        <p:tav tm="0">
                                          <p:val>
                                            <p:strVal val="1+#ppt_w/2"/>
                                          </p:val>
                                        </p:tav>
                                        <p:tav tm="100000">
                                          <p:val>
                                            <p:strVal val="#ppt_x"/>
                                          </p:val>
                                        </p:tav>
                                      </p:tavLst>
                                    </p:anim>
                                    <p:anim calcmode="lin" valueType="num">
                                      <p:cBhvr additive="base">
                                        <p:cTn id="37" dur="10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1000" fill="hold"/>
                                        <p:tgtEl>
                                          <p:spTgt spid="64"/>
                                        </p:tgtEl>
                                        <p:attrNameLst>
                                          <p:attrName>ppt_x</p:attrName>
                                        </p:attrNameLst>
                                      </p:cBhvr>
                                      <p:tavLst>
                                        <p:tav tm="0">
                                          <p:val>
                                            <p:strVal val="1+#ppt_w/2"/>
                                          </p:val>
                                        </p:tav>
                                        <p:tav tm="100000">
                                          <p:val>
                                            <p:strVal val="#ppt_x"/>
                                          </p:val>
                                        </p:tav>
                                      </p:tavLst>
                                    </p:anim>
                                    <p:anim calcmode="lin" valueType="num">
                                      <p:cBhvr additive="base">
                                        <p:cTn id="45"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4610" y="386921"/>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加快建设创新型国家</a:t>
            </a:r>
          </a:p>
        </p:txBody>
      </p:sp>
      <p:sp>
        <p:nvSpPr>
          <p:cNvPr id="5" name="矩形 4"/>
          <p:cNvSpPr/>
          <p:nvPr/>
        </p:nvSpPr>
        <p:spPr>
          <a:xfrm>
            <a:off x="5453689" y="2856119"/>
            <a:ext cx="53347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加强国家创新体系建设</a:t>
            </a:r>
          </a:p>
        </p:txBody>
      </p:sp>
      <p:sp>
        <p:nvSpPr>
          <p:cNvPr id="7" name="矩形 6"/>
          <p:cNvSpPr/>
          <p:nvPr/>
        </p:nvSpPr>
        <p:spPr>
          <a:xfrm>
            <a:off x="5453689" y="3862048"/>
            <a:ext cx="533470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落实和完善创新激励政策</a:t>
            </a:r>
          </a:p>
        </p:txBody>
      </p:sp>
      <p:sp>
        <p:nvSpPr>
          <p:cNvPr id="8" name="矩形 7"/>
          <p:cNvSpPr/>
          <p:nvPr/>
        </p:nvSpPr>
        <p:spPr>
          <a:xfrm>
            <a:off x="5453690" y="4987788"/>
            <a:ext cx="5334703"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促进大众创业、万众创新上水平</a:t>
            </a:r>
          </a:p>
        </p:txBody>
      </p:sp>
      <p:sp>
        <p:nvSpPr>
          <p:cNvPr id="9" name="矩形: 圆角 9"/>
          <p:cNvSpPr/>
          <p:nvPr/>
        </p:nvSpPr>
        <p:spPr>
          <a:xfrm>
            <a:off x="5148891" y="2767166"/>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5148891" y="3798570"/>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5148891" y="4873517"/>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663697" y="2586245"/>
            <a:ext cx="3114286" cy="31142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40683108"/>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31" presetClass="entr" presetSubtype="0" fill="hold" grpId="0" nodeType="withEffect">
                                  <p:stCondLst>
                                    <p:cond delay="0"/>
                                  </p:stCondLst>
                                  <p:iterate type="lt">
                                    <p:tmPct val="1410"/>
                                  </p:iterate>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 calcmode="lin" valueType="num">
                                      <p:cBhvr>
                                        <p:cTn id="38" dur="750" fill="hold"/>
                                        <p:tgtEl>
                                          <p:spTgt spid="5"/>
                                        </p:tgtEl>
                                        <p:attrNameLst>
                                          <p:attrName>style.rotation</p:attrName>
                                        </p:attrNameLst>
                                      </p:cBhvr>
                                      <p:tavLst>
                                        <p:tav tm="0">
                                          <p:val>
                                            <p:fltVal val="90"/>
                                          </p:val>
                                        </p:tav>
                                        <p:tav tm="100000">
                                          <p:val>
                                            <p:fltVal val="0"/>
                                          </p:val>
                                        </p:tav>
                                      </p:tavLst>
                                    </p:anim>
                                    <p:animEffect transition="in" filter="fade">
                                      <p:cBhvr>
                                        <p:cTn id="39" dur="750"/>
                                        <p:tgtEl>
                                          <p:spTgt spid="5"/>
                                        </p:tgtEl>
                                      </p:cBhvr>
                                    </p:animEffect>
                                  </p:childTnLst>
                                </p:cTn>
                              </p:par>
                              <p:par>
                                <p:cTn id="40" presetID="31" presetClass="entr" presetSubtype="0" fill="hold" grpId="0" nodeType="withEffect">
                                  <p:stCondLst>
                                    <p:cond delay="0"/>
                                  </p:stCondLst>
                                  <p:iterate type="lt">
                                    <p:tmPct val="1667"/>
                                  </p:iterate>
                                  <p:childTnLst>
                                    <p:set>
                                      <p:cBhvr>
                                        <p:cTn id="41" dur="1" fill="hold">
                                          <p:stCondLst>
                                            <p:cond delay="0"/>
                                          </p:stCondLst>
                                        </p:cTn>
                                        <p:tgtEl>
                                          <p:spTgt spid="7"/>
                                        </p:tgtEl>
                                        <p:attrNameLst>
                                          <p:attrName>style.visibility</p:attrName>
                                        </p:attrNameLst>
                                      </p:cBhvr>
                                      <p:to>
                                        <p:strVal val="visible"/>
                                      </p:to>
                                    </p:set>
                                    <p:anim calcmode="lin" valueType="num">
                                      <p:cBhvr>
                                        <p:cTn id="42" dur="750" fill="hold"/>
                                        <p:tgtEl>
                                          <p:spTgt spid="7"/>
                                        </p:tgtEl>
                                        <p:attrNameLst>
                                          <p:attrName>ppt_w</p:attrName>
                                        </p:attrNameLst>
                                      </p:cBhvr>
                                      <p:tavLst>
                                        <p:tav tm="0">
                                          <p:val>
                                            <p:fltVal val="0"/>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anim calcmode="lin" valueType="num">
                                      <p:cBhvr>
                                        <p:cTn id="44" dur="750" fill="hold"/>
                                        <p:tgtEl>
                                          <p:spTgt spid="7"/>
                                        </p:tgtEl>
                                        <p:attrNameLst>
                                          <p:attrName>style.rotation</p:attrName>
                                        </p:attrNameLst>
                                      </p:cBhvr>
                                      <p:tavLst>
                                        <p:tav tm="0">
                                          <p:val>
                                            <p:fltVal val="90"/>
                                          </p:val>
                                        </p:tav>
                                        <p:tav tm="100000">
                                          <p:val>
                                            <p:fltVal val="0"/>
                                          </p:val>
                                        </p:tav>
                                      </p:tavLst>
                                    </p:anim>
                                    <p:animEffect transition="in" filter="fade">
                                      <p:cBhvr>
                                        <p:cTn id="45" dur="750"/>
                                        <p:tgtEl>
                                          <p:spTgt spid="7"/>
                                        </p:tgtEl>
                                      </p:cBhvr>
                                    </p:animEffect>
                                  </p:childTnLst>
                                </p:cTn>
                              </p:par>
                              <p:par>
                                <p:cTn id="46" presetID="31" presetClass="entr" presetSubtype="0" fill="hold" grpId="0" nodeType="withEffect">
                                  <p:stCondLst>
                                    <p:cond delay="0"/>
                                  </p:stCondLst>
                                  <p:iterate type="lt">
                                    <p:tmPct val="756"/>
                                  </p:iterate>
                                  <p:childTnLst>
                                    <p:set>
                                      <p:cBhvr>
                                        <p:cTn id="47" dur="1" fill="hold">
                                          <p:stCondLst>
                                            <p:cond delay="0"/>
                                          </p:stCondLst>
                                        </p:cTn>
                                        <p:tgtEl>
                                          <p:spTgt spid="8"/>
                                        </p:tgtEl>
                                        <p:attrNameLst>
                                          <p:attrName>style.visibility</p:attrName>
                                        </p:attrNameLst>
                                      </p:cBhvr>
                                      <p:to>
                                        <p:strVal val="visible"/>
                                      </p:to>
                                    </p:set>
                                    <p:anim calcmode="lin" valueType="num">
                                      <p:cBhvr>
                                        <p:cTn id="48" dur="750" fill="hold"/>
                                        <p:tgtEl>
                                          <p:spTgt spid="8"/>
                                        </p:tgtEl>
                                        <p:attrNameLst>
                                          <p:attrName>ppt_w</p:attrName>
                                        </p:attrNameLst>
                                      </p:cBhvr>
                                      <p:tavLst>
                                        <p:tav tm="0">
                                          <p:val>
                                            <p:fltVal val="0"/>
                                          </p:val>
                                        </p:tav>
                                        <p:tav tm="100000">
                                          <p:val>
                                            <p:strVal val="#ppt_w"/>
                                          </p:val>
                                        </p:tav>
                                      </p:tavLst>
                                    </p:anim>
                                    <p:anim calcmode="lin" valueType="num">
                                      <p:cBhvr>
                                        <p:cTn id="49" dur="750" fill="hold"/>
                                        <p:tgtEl>
                                          <p:spTgt spid="8"/>
                                        </p:tgtEl>
                                        <p:attrNameLst>
                                          <p:attrName>ppt_h</p:attrName>
                                        </p:attrNameLst>
                                      </p:cBhvr>
                                      <p:tavLst>
                                        <p:tav tm="0">
                                          <p:val>
                                            <p:fltVal val="0"/>
                                          </p:val>
                                        </p:tav>
                                        <p:tav tm="100000">
                                          <p:val>
                                            <p:strVal val="#ppt_h"/>
                                          </p:val>
                                        </p:tav>
                                      </p:tavLst>
                                    </p:anim>
                                    <p:anim calcmode="lin" valueType="num">
                                      <p:cBhvr>
                                        <p:cTn id="50" dur="750" fill="hold"/>
                                        <p:tgtEl>
                                          <p:spTgt spid="8"/>
                                        </p:tgtEl>
                                        <p:attrNameLst>
                                          <p:attrName>style.rotation</p:attrName>
                                        </p:attrNameLst>
                                      </p:cBhvr>
                                      <p:tavLst>
                                        <p:tav tm="0">
                                          <p:val>
                                            <p:fltVal val="90"/>
                                          </p:val>
                                        </p:tav>
                                        <p:tav tm="100000">
                                          <p:val>
                                            <p:fltVal val="0"/>
                                          </p:val>
                                        </p:tav>
                                      </p:tavLst>
                                    </p:anim>
                                    <p:animEffect transition="in" filter="fade">
                                      <p:cBhvr>
                                        <p:cTn id="5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05280" y="404765"/>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深化基础性关键领域改革</a:t>
            </a:r>
          </a:p>
        </p:txBody>
      </p:sp>
      <p:grpSp>
        <p:nvGrpSpPr>
          <p:cNvPr id="5" name="组合 4"/>
          <p:cNvGrpSpPr/>
          <p:nvPr/>
        </p:nvGrpSpPr>
        <p:grpSpPr>
          <a:xfrm>
            <a:off x="986911" y="2683412"/>
            <a:ext cx="5015912" cy="576000"/>
            <a:chOff x="1459160" y="3429000"/>
            <a:chExt cx="5015912" cy="576000"/>
          </a:xfrm>
        </p:grpSpPr>
        <p:sp>
          <p:nvSpPr>
            <p:cNvPr id="7"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01</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9" name="矩形 8"/>
            <p:cNvSpPr/>
            <p:nvPr/>
          </p:nvSpPr>
          <p:spPr>
            <a:xfrm>
              <a:off x="2104777" y="355267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推进国资国企改革</a:t>
              </a:r>
            </a:p>
          </p:txBody>
        </p:sp>
      </p:grpSp>
      <p:grpSp>
        <p:nvGrpSpPr>
          <p:cNvPr id="10" name="组合 9"/>
          <p:cNvGrpSpPr/>
          <p:nvPr/>
        </p:nvGrpSpPr>
        <p:grpSpPr>
          <a:xfrm>
            <a:off x="6406076" y="2683412"/>
            <a:ext cx="5015912" cy="576000"/>
            <a:chOff x="1459160" y="3429000"/>
            <a:chExt cx="5015912" cy="576000"/>
          </a:xfrm>
        </p:grpSpPr>
        <p:sp>
          <p:nvSpPr>
            <p:cNvPr id="11"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06</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3" name="矩形 1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加快金融体制改革</a:t>
              </a:r>
            </a:p>
          </p:txBody>
        </p:sp>
      </p:grpSp>
      <p:grpSp>
        <p:nvGrpSpPr>
          <p:cNvPr id="14" name="组合 13"/>
          <p:cNvGrpSpPr/>
          <p:nvPr/>
        </p:nvGrpSpPr>
        <p:grpSpPr>
          <a:xfrm>
            <a:off x="986911" y="3476788"/>
            <a:ext cx="5015912" cy="576000"/>
            <a:chOff x="1459160" y="3429000"/>
            <a:chExt cx="5015912" cy="576000"/>
          </a:xfrm>
        </p:grpSpPr>
        <p:sp>
          <p:nvSpPr>
            <p:cNvPr id="1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02</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17" name="矩形 16"/>
            <p:cNvSpPr/>
            <p:nvPr/>
          </p:nvSpPr>
          <p:spPr>
            <a:xfrm>
              <a:off x="2104777" y="3572927"/>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支持民营企业发展</a:t>
              </a:r>
            </a:p>
          </p:txBody>
        </p:sp>
      </p:grpSp>
      <p:grpSp>
        <p:nvGrpSpPr>
          <p:cNvPr id="18" name="组合 17"/>
          <p:cNvGrpSpPr/>
          <p:nvPr/>
        </p:nvGrpSpPr>
        <p:grpSpPr>
          <a:xfrm>
            <a:off x="6406076" y="3476788"/>
            <a:ext cx="5015912" cy="576000"/>
            <a:chOff x="1459160" y="3429000"/>
            <a:chExt cx="5015912" cy="576000"/>
          </a:xfrm>
        </p:grpSpPr>
        <p:sp>
          <p:nvSpPr>
            <p:cNvPr id="1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07</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矩形 22"/>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推进社会体制改革</a:t>
              </a:r>
            </a:p>
          </p:txBody>
        </p:sp>
      </p:grpSp>
      <p:grpSp>
        <p:nvGrpSpPr>
          <p:cNvPr id="24" name="组合 23"/>
          <p:cNvGrpSpPr/>
          <p:nvPr/>
        </p:nvGrpSpPr>
        <p:grpSpPr>
          <a:xfrm>
            <a:off x="986911" y="4256717"/>
            <a:ext cx="5015912" cy="576000"/>
            <a:chOff x="1459160" y="3429000"/>
            <a:chExt cx="5015912" cy="576000"/>
          </a:xfrm>
        </p:grpSpPr>
        <p:sp>
          <p:nvSpPr>
            <p:cNvPr id="25"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03</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矩形 26"/>
            <p:cNvSpPr/>
            <p:nvPr/>
          </p:nvSpPr>
          <p:spPr>
            <a:xfrm>
              <a:off x="2104779" y="3572820"/>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完善产权制度和要素市场化配置机制</a:t>
              </a:r>
            </a:p>
          </p:txBody>
        </p:sp>
      </p:grpSp>
      <p:grpSp>
        <p:nvGrpSpPr>
          <p:cNvPr id="28" name="组合 27"/>
          <p:cNvGrpSpPr/>
          <p:nvPr/>
        </p:nvGrpSpPr>
        <p:grpSpPr>
          <a:xfrm>
            <a:off x="6406076" y="4256717"/>
            <a:ext cx="5015912" cy="576000"/>
            <a:chOff x="1459160" y="3429000"/>
            <a:chExt cx="5015912" cy="576000"/>
          </a:xfrm>
        </p:grpSpPr>
        <p:sp>
          <p:nvSpPr>
            <p:cNvPr id="29"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08</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1" name="矩形 30"/>
            <p:cNvSpPr/>
            <p:nvPr/>
          </p:nvSpPr>
          <p:spPr>
            <a:xfrm>
              <a:off x="2104779" y="3547723"/>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健全生态文明体制</a:t>
              </a:r>
            </a:p>
          </p:txBody>
        </p:sp>
      </p:grpSp>
      <p:grpSp>
        <p:nvGrpSpPr>
          <p:cNvPr id="32" name="组合 31"/>
          <p:cNvGrpSpPr/>
          <p:nvPr/>
        </p:nvGrpSpPr>
        <p:grpSpPr>
          <a:xfrm>
            <a:off x="986911" y="5130776"/>
            <a:ext cx="5015912" cy="576000"/>
            <a:chOff x="1459160" y="3429000"/>
            <a:chExt cx="5015912" cy="576000"/>
          </a:xfrm>
        </p:grpSpPr>
        <p:sp>
          <p:nvSpPr>
            <p:cNvPr id="33" name="矩形: 圆角 26"/>
            <p:cNvSpPr>
              <a:spLocks noChangeAspect="1"/>
            </p:cNvSpPr>
            <p:nvPr/>
          </p:nvSpPr>
          <p:spPr>
            <a:xfrm>
              <a:off x="2104779" y="3429000"/>
              <a:ext cx="4370293" cy="576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圆角 20"/>
            <p:cNvSpPr/>
            <p:nvPr/>
          </p:nvSpPr>
          <p:spPr>
            <a:xfrm>
              <a:off x="1459160" y="3429000"/>
              <a:ext cx="645619" cy="576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04</a:t>
              </a:r>
              <a:endParaRPr kumimoji="0" lang="zh-CN" altLang="en-US" sz="1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5" name="矩形 34"/>
            <p:cNvSpPr/>
            <p:nvPr/>
          </p:nvSpPr>
          <p:spPr>
            <a:xfrm>
              <a:off x="2104778" y="3563111"/>
              <a:ext cx="4370293"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深化财税体制改革</a:t>
              </a:r>
            </a:p>
          </p:txBody>
        </p:sp>
      </p:grpSp>
    </p:spTree>
    <p:extLst>
      <p:ext uri="{BB962C8B-B14F-4D97-AF65-F5344CB8AC3E}">
        <p14:creationId xmlns:p14="http://schemas.microsoft.com/office/powerpoint/2010/main" val="296424098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2" presetClass="entr" presetSubtype="8" decel="45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0-#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4500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decel="45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decel="4500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0-#ppt_w/2"/>
                                          </p:val>
                                        </p:tav>
                                        <p:tav tm="100000">
                                          <p:val>
                                            <p:strVal val="#ppt_x"/>
                                          </p:val>
                                        </p:tav>
                                      </p:tavLst>
                                    </p:anim>
                                    <p:anim calcmode="lin" valueType="num">
                                      <p:cBhvr additive="base">
                                        <p:cTn id="28" dur="10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decel="45000" fill="hold" nodeType="withEffect">
                                  <p:stCondLst>
                                    <p:cond delay="10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000" fill="hold"/>
                                        <p:tgtEl>
                                          <p:spTgt spid="24"/>
                                        </p:tgtEl>
                                        <p:attrNameLst>
                                          <p:attrName>ppt_x</p:attrName>
                                        </p:attrNameLst>
                                      </p:cBhvr>
                                      <p:tavLst>
                                        <p:tav tm="0">
                                          <p:val>
                                            <p:strVal val="0-#ppt_w/2"/>
                                          </p:val>
                                        </p:tav>
                                        <p:tav tm="100000">
                                          <p:val>
                                            <p:strVal val="#ppt_x"/>
                                          </p:val>
                                        </p:tav>
                                      </p:tavLst>
                                    </p:anim>
                                    <p:anim calcmode="lin" valueType="num">
                                      <p:cBhvr additive="base">
                                        <p:cTn id="32" dur="10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decel="45000" fill="hold" nodeType="withEffect">
                                  <p:stCondLst>
                                    <p:cond delay="10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0-#ppt_w/2"/>
                                          </p:val>
                                        </p:tav>
                                        <p:tav tm="100000">
                                          <p:val>
                                            <p:strVal val="#ppt_x"/>
                                          </p:val>
                                        </p:tav>
                                      </p:tavLst>
                                    </p:anim>
                                    <p:anim calcmode="lin" valueType="num">
                                      <p:cBhvr additive="base">
                                        <p:cTn id="36" dur="10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8" decel="45000" fill="hold" nodeType="withEffect">
                                  <p:stCondLst>
                                    <p:cond delay="10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1000" fill="hold"/>
                                        <p:tgtEl>
                                          <p:spTgt spid="32"/>
                                        </p:tgtEl>
                                        <p:attrNameLst>
                                          <p:attrName>ppt_x</p:attrName>
                                        </p:attrNameLst>
                                      </p:cBhvr>
                                      <p:tavLst>
                                        <p:tav tm="0">
                                          <p:val>
                                            <p:strVal val="0-#ppt_w/2"/>
                                          </p:val>
                                        </p:tav>
                                        <p:tav tm="100000">
                                          <p:val>
                                            <p:strVal val="#ppt_x"/>
                                          </p:val>
                                        </p:tav>
                                      </p:tavLst>
                                    </p:anim>
                                    <p:anim calcmode="lin" valueType="num">
                                      <p:cBhvr additive="base">
                                        <p:cTn id="40"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15218" y="36704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坚决打好三大攻坚战</a:t>
            </a:r>
          </a:p>
        </p:txBody>
      </p:sp>
      <p:sp>
        <p:nvSpPr>
          <p:cNvPr id="5" name="矩形 4"/>
          <p:cNvSpPr/>
          <p:nvPr/>
        </p:nvSpPr>
        <p:spPr>
          <a:xfrm>
            <a:off x="5346970" y="2971412"/>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推动重大风险防范化解取和得明显进展</a:t>
            </a:r>
          </a:p>
        </p:txBody>
      </p:sp>
      <p:sp>
        <p:nvSpPr>
          <p:cNvPr id="7" name="矩形 6"/>
          <p:cNvSpPr/>
          <p:nvPr/>
        </p:nvSpPr>
        <p:spPr>
          <a:xfrm>
            <a:off x="5453689" y="3862048"/>
            <a:ext cx="5334703"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加大精准脱贫力度</a:t>
            </a:r>
          </a:p>
        </p:txBody>
      </p:sp>
      <p:sp>
        <p:nvSpPr>
          <p:cNvPr id="8" name="矩形 7"/>
          <p:cNvSpPr/>
          <p:nvPr/>
        </p:nvSpPr>
        <p:spPr>
          <a:xfrm>
            <a:off x="5453690" y="4987788"/>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推进污染防治取得更大成效</a:t>
            </a:r>
          </a:p>
        </p:txBody>
      </p:sp>
      <p:sp>
        <p:nvSpPr>
          <p:cNvPr id="9" name="矩形: 圆角 9"/>
          <p:cNvSpPr/>
          <p:nvPr/>
        </p:nvSpPr>
        <p:spPr>
          <a:xfrm>
            <a:off x="5148891" y="2767166"/>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5148891" y="3798570"/>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5148891" y="4873517"/>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p:cNvPicPr>
            <a:picLocks noChangeAspect="1"/>
          </p:cNvPicPr>
          <p:nvPr/>
        </p:nvPicPr>
        <p:blipFill>
          <a:blip r:embed="rId3"/>
          <a:stretch>
            <a:fillRect/>
          </a:stretch>
        </p:blipFill>
        <p:spPr>
          <a:xfrm>
            <a:off x="1596897" y="2767166"/>
            <a:ext cx="3181085" cy="24938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04606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31" presetClass="entr" presetSubtype="0" fill="hold" grpId="0" nodeType="withEffect">
                                  <p:stCondLst>
                                    <p:cond delay="0"/>
                                  </p:stCondLst>
                                  <p:iterate type="lt">
                                    <p:tmPct val="1410"/>
                                  </p:iterate>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 calcmode="lin" valueType="num">
                                      <p:cBhvr>
                                        <p:cTn id="36" dur="750" fill="hold"/>
                                        <p:tgtEl>
                                          <p:spTgt spid="5"/>
                                        </p:tgtEl>
                                        <p:attrNameLst>
                                          <p:attrName>style.rotation</p:attrName>
                                        </p:attrNameLst>
                                      </p:cBhvr>
                                      <p:tavLst>
                                        <p:tav tm="0">
                                          <p:val>
                                            <p:fltVal val="90"/>
                                          </p:val>
                                        </p:tav>
                                        <p:tav tm="100000">
                                          <p:val>
                                            <p:fltVal val="0"/>
                                          </p:val>
                                        </p:tav>
                                      </p:tavLst>
                                    </p:anim>
                                    <p:animEffect transition="in" filter="fade">
                                      <p:cBhvr>
                                        <p:cTn id="37" dur="750"/>
                                        <p:tgtEl>
                                          <p:spTgt spid="5"/>
                                        </p:tgtEl>
                                      </p:cBhvr>
                                    </p:animEffect>
                                  </p:childTnLst>
                                </p:cTn>
                              </p:par>
                              <p:par>
                                <p:cTn id="38" presetID="31" presetClass="entr" presetSubtype="0" fill="hold" grpId="0" nodeType="withEffect">
                                  <p:stCondLst>
                                    <p:cond delay="0"/>
                                  </p:stCondLst>
                                  <p:iterate type="lt">
                                    <p:tmPct val="1667"/>
                                  </p:iterate>
                                  <p:childTnLst>
                                    <p:set>
                                      <p:cBhvr>
                                        <p:cTn id="39" dur="1" fill="hold">
                                          <p:stCondLst>
                                            <p:cond delay="0"/>
                                          </p:stCondLst>
                                        </p:cTn>
                                        <p:tgtEl>
                                          <p:spTgt spid="7"/>
                                        </p:tgtEl>
                                        <p:attrNameLst>
                                          <p:attrName>style.visibility</p:attrName>
                                        </p:attrNameLst>
                                      </p:cBhvr>
                                      <p:to>
                                        <p:strVal val="visible"/>
                                      </p:to>
                                    </p:set>
                                    <p:anim calcmode="lin" valueType="num">
                                      <p:cBhvr>
                                        <p:cTn id="40" dur="750" fill="hold"/>
                                        <p:tgtEl>
                                          <p:spTgt spid="7"/>
                                        </p:tgtEl>
                                        <p:attrNameLst>
                                          <p:attrName>ppt_w</p:attrName>
                                        </p:attrNameLst>
                                      </p:cBhvr>
                                      <p:tavLst>
                                        <p:tav tm="0">
                                          <p:val>
                                            <p:fltVal val="0"/>
                                          </p:val>
                                        </p:tav>
                                        <p:tav tm="100000">
                                          <p:val>
                                            <p:strVal val="#ppt_w"/>
                                          </p:val>
                                        </p:tav>
                                      </p:tavLst>
                                    </p:anim>
                                    <p:anim calcmode="lin" valueType="num">
                                      <p:cBhvr>
                                        <p:cTn id="41" dur="750" fill="hold"/>
                                        <p:tgtEl>
                                          <p:spTgt spid="7"/>
                                        </p:tgtEl>
                                        <p:attrNameLst>
                                          <p:attrName>ppt_h</p:attrName>
                                        </p:attrNameLst>
                                      </p:cBhvr>
                                      <p:tavLst>
                                        <p:tav tm="0">
                                          <p:val>
                                            <p:fltVal val="0"/>
                                          </p:val>
                                        </p:tav>
                                        <p:tav tm="100000">
                                          <p:val>
                                            <p:strVal val="#ppt_h"/>
                                          </p:val>
                                        </p:tav>
                                      </p:tavLst>
                                    </p:anim>
                                    <p:anim calcmode="lin" valueType="num">
                                      <p:cBhvr>
                                        <p:cTn id="42" dur="750" fill="hold"/>
                                        <p:tgtEl>
                                          <p:spTgt spid="7"/>
                                        </p:tgtEl>
                                        <p:attrNameLst>
                                          <p:attrName>style.rotation</p:attrName>
                                        </p:attrNameLst>
                                      </p:cBhvr>
                                      <p:tavLst>
                                        <p:tav tm="0">
                                          <p:val>
                                            <p:fltVal val="90"/>
                                          </p:val>
                                        </p:tav>
                                        <p:tav tm="100000">
                                          <p:val>
                                            <p:fltVal val="0"/>
                                          </p:val>
                                        </p:tav>
                                      </p:tavLst>
                                    </p:anim>
                                    <p:animEffect transition="in" filter="fade">
                                      <p:cBhvr>
                                        <p:cTn id="43" dur="750"/>
                                        <p:tgtEl>
                                          <p:spTgt spid="7"/>
                                        </p:tgtEl>
                                      </p:cBhvr>
                                    </p:animEffect>
                                  </p:childTnLst>
                                </p:cTn>
                              </p:par>
                              <p:par>
                                <p:cTn id="44" presetID="31" presetClass="entr" presetSubtype="0" fill="hold" grpId="0" nodeType="withEffect">
                                  <p:stCondLst>
                                    <p:cond delay="0"/>
                                  </p:stCondLst>
                                  <p:iterate type="lt">
                                    <p:tmPct val="756"/>
                                  </p:iterate>
                                  <p:childTnLst>
                                    <p:set>
                                      <p:cBhvr>
                                        <p:cTn id="45" dur="1" fill="hold">
                                          <p:stCondLst>
                                            <p:cond delay="0"/>
                                          </p:stCondLst>
                                        </p:cTn>
                                        <p:tgtEl>
                                          <p:spTgt spid="8"/>
                                        </p:tgtEl>
                                        <p:attrNameLst>
                                          <p:attrName>style.visibility</p:attrName>
                                        </p:attrNameLst>
                                      </p:cBhvr>
                                      <p:to>
                                        <p:strVal val="visible"/>
                                      </p:to>
                                    </p:set>
                                    <p:anim calcmode="lin" valueType="num">
                                      <p:cBhvr>
                                        <p:cTn id="46" dur="750" fill="hold"/>
                                        <p:tgtEl>
                                          <p:spTgt spid="8"/>
                                        </p:tgtEl>
                                        <p:attrNameLst>
                                          <p:attrName>ppt_w</p:attrName>
                                        </p:attrNameLst>
                                      </p:cBhvr>
                                      <p:tavLst>
                                        <p:tav tm="0">
                                          <p:val>
                                            <p:fltVal val="0"/>
                                          </p:val>
                                        </p:tav>
                                        <p:tav tm="100000">
                                          <p:val>
                                            <p:strVal val="#ppt_w"/>
                                          </p:val>
                                        </p:tav>
                                      </p:tavLst>
                                    </p:anim>
                                    <p:anim calcmode="lin" valueType="num">
                                      <p:cBhvr>
                                        <p:cTn id="47" dur="750" fill="hold"/>
                                        <p:tgtEl>
                                          <p:spTgt spid="8"/>
                                        </p:tgtEl>
                                        <p:attrNameLst>
                                          <p:attrName>ppt_h</p:attrName>
                                        </p:attrNameLst>
                                      </p:cBhvr>
                                      <p:tavLst>
                                        <p:tav tm="0">
                                          <p:val>
                                            <p:fltVal val="0"/>
                                          </p:val>
                                        </p:tav>
                                        <p:tav tm="100000">
                                          <p:val>
                                            <p:strVal val="#ppt_h"/>
                                          </p:val>
                                        </p:tav>
                                      </p:tavLst>
                                    </p:anim>
                                    <p:anim calcmode="lin" valueType="num">
                                      <p:cBhvr>
                                        <p:cTn id="48" dur="750" fill="hold"/>
                                        <p:tgtEl>
                                          <p:spTgt spid="8"/>
                                        </p:tgtEl>
                                        <p:attrNameLst>
                                          <p:attrName>style.rotation</p:attrName>
                                        </p:attrNameLst>
                                      </p:cBhvr>
                                      <p:tavLst>
                                        <p:tav tm="0">
                                          <p:val>
                                            <p:fltVal val="90"/>
                                          </p:val>
                                        </p:tav>
                                        <p:tav tm="100000">
                                          <p:val>
                                            <p:fltVal val="0"/>
                                          </p:val>
                                        </p:tav>
                                      </p:tavLst>
                                    </p:anim>
                                    <p:animEffect transition="in" filter="fade">
                                      <p:cBhvr>
                                        <p:cTn id="4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00219" y="386921"/>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大力实施乡村振兴战略</a:t>
            </a:r>
          </a:p>
        </p:txBody>
      </p:sp>
      <p:sp>
        <p:nvSpPr>
          <p:cNvPr id="5" name="矩形 4"/>
          <p:cNvSpPr/>
          <p:nvPr/>
        </p:nvSpPr>
        <p:spPr>
          <a:xfrm>
            <a:off x="5346970" y="2971412"/>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推进农业供给侧结构性改革 </a:t>
            </a:r>
          </a:p>
        </p:txBody>
      </p:sp>
      <p:sp>
        <p:nvSpPr>
          <p:cNvPr id="7" name="矩形 6"/>
          <p:cNvSpPr/>
          <p:nvPr/>
        </p:nvSpPr>
        <p:spPr>
          <a:xfrm>
            <a:off x="5387968" y="3949249"/>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全面深化改革农村改革</a:t>
            </a:r>
          </a:p>
        </p:txBody>
      </p:sp>
      <p:sp>
        <p:nvSpPr>
          <p:cNvPr id="8" name="矩形 7"/>
          <p:cNvSpPr/>
          <p:nvPr/>
        </p:nvSpPr>
        <p:spPr>
          <a:xfrm>
            <a:off x="5455760" y="5030147"/>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推动农村各项事业全面发展</a:t>
            </a:r>
          </a:p>
        </p:txBody>
      </p:sp>
      <p:sp>
        <p:nvSpPr>
          <p:cNvPr id="9" name="矩形: 圆角 9"/>
          <p:cNvSpPr/>
          <p:nvPr/>
        </p:nvSpPr>
        <p:spPr>
          <a:xfrm>
            <a:off x="5148891" y="2767166"/>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5148891" y="3798570"/>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圆角 11"/>
          <p:cNvSpPr/>
          <p:nvPr/>
        </p:nvSpPr>
        <p:spPr>
          <a:xfrm>
            <a:off x="5148891" y="4873517"/>
            <a:ext cx="5695046"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500219" y="2767165"/>
            <a:ext cx="3277763" cy="28632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24793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80">
                                          <p:stCondLst>
                                            <p:cond delay="0"/>
                                          </p:stCondLst>
                                        </p:cTn>
                                        <p:tgtEl>
                                          <p:spTgt spid="2"/>
                                        </p:tgtEl>
                                      </p:cBhvr>
                                    </p:animEffect>
                                    <p:anim calcmode="lin" valueType="num">
                                      <p:cBhvr>
                                        <p:cTn id="2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7" dur="26">
                                          <p:stCondLst>
                                            <p:cond delay="650"/>
                                          </p:stCondLst>
                                        </p:cTn>
                                        <p:tgtEl>
                                          <p:spTgt spid="2"/>
                                        </p:tgtEl>
                                      </p:cBhvr>
                                      <p:to x="100000" y="60000"/>
                                    </p:animScale>
                                    <p:animScale>
                                      <p:cBhvr>
                                        <p:cTn id="28" dur="166" decel="50000">
                                          <p:stCondLst>
                                            <p:cond delay="676"/>
                                          </p:stCondLst>
                                        </p:cTn>
                                        <p:tgtEl>
                                          <p:spTgt spid="2"/>
                                        </p:tgtEl>
                                      </p:cBhvr>
                                      <p:to x="100000" y="100000"/>
                                    </p:animScale>
                                    <p:animScale>
                                      <p:cBhvr>
                                        <p:cTn id="29" dur="26">
                                          <p:stCondLst>
                                            <p:cond delay="1312"/>
                                          </p:stCondLst>
                                        </p:cTn>
                                        <p:tgtEl>
                                          <p:spTgt spid="2"/>
                                        </p:tgtEl>
                                      </p:cBhvr>
                                      <p:to x="100000" y="80000"/>
                                    </p:animScale>
                                    <p:animScale>
                                      <p:cBhvr>
                                        <p:cTn id="30" dur="166" decel="50000">
                                          <p:stCondLst>
                                            <p:cond delay="1338"/>
                                          </p:stCondLst>
                                        </p:cTn>
                                        <p:tgtEl>
                                          <p:spTgt spid="2"/>
                                        </p:tgtEl>
                                      </p:cBhvr>
                                      <p:to x="100000" y="100000"/>
                                    </p:animScale>
                                    <p:animScale>
                                      <p:cBhvr>
                                        <p:cTn id="31" dur="26">
                                          <p:stCondLst>
                                            <p:cond delay="1642"/>
                                          </p:stCondLst>
                                        </p:cTn>
                                        <p:tgtEl>
                                          <p:spTgt spid="2"/>
                                        </p:tgtEl>
                                      </p:cBhvr>
                                      <p:to x="100000" y="90000"/>
                                    </p:animScale>
                                    <p:animScale>
                                      <p:cBhvr>
                                        <p:cTn id="32" dur="166" decel="50000">
                                          <p:stCondLst>
                                            <p:cond delay="1668"/>
                                          </p:stCondLst>
                                        </p:cTn>
                                        <p:tgtEl>
                                          <p:spTgt spid="2"/>
                                        </p:tgtEl>
                                      </p:cBhvr>
                                      <p:to x="100000" y="100000"/>
                                    </p:animScale>
                                    <p:animScale>
                                      <p:cBhvr>
                                        <p:cTn id="33" dur="26">
                                          <p:stCondLst>
                                            <p:cond delay="1808"/>
                                          </p:stCondLst>
                                        </p:cTn>
                                        <p:tgtEl>
                                          <p:spTgt spid="2"/>
                                        </p:tgtEl>
                                      </p:cBhvr>
                                      <p:to x="100000" y="95000"/>
                                    </p:animScale>
                                    <p:animScale>
                                      <p:cBhvr>
                                        <p:cTn id="34" dur="166" decel="50000">
                                          <p:stCondLst>
                                            <p:cond delay="1834"/>
                                          </p:stCondLst>
                                        </p:cTn>
                                        <p:tgtEl>
                                          <p:spTgt spid="2"/>
                                        </p:tgtEl>
                                      </p:cBhvr>
                                      <p:to x="100000" y="100000"/>
                                    </p:animScale>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31" presetClass="entr" presetSubtype="0" fill="hold" grpId="0" nodeType="withEffect">
                                  <p:stCondLst>
                                    <p:cond delay="0"/>
                                  </p:stCondLst>
                                  <p:iterate type="lt">
                                    <p:tmPct val="1410"/>
                                  </p:iterate>
                                  <p:childTnLst>
                                    <p:set>
                                      <p:cBhvr>
                                        <p:cTn id="46" dur="1" fill="hold">
                                          <p:stCondLst>
                                            <p:cond delay="0"/>
                                          </p:stCondLst>
                                        </p:cTn>
                                        <p:tgtEl>
                                          <p:spTgt spid="5"/>
                                        </p:tgtEl>
                                        <p:attrNameLst>
                                          <p:attrName>style.visibility</p:attrName>
                                        </p:attrNameLst>
                                      </p:cBhvr>
                                      <p:to>
                                        <p:strVal val="visible"/>
                                      </p:to>
                                    </p:set>
                                    <p:anim calcmode="lin" valueType="num">
                                      <p:cBhvr>
                                        <p:cTn id="47" dur="750" fill="hold"/>
                                        <p:tgtEl>
                                          <p:spTgt spid="5"/>
                                        </p:tgtEl>
                                        <p:attrNameLst>
                                          <p:attrName>ppt_w</p:attrName>
                                        </p:attrNameLst>
                                      </p:cBhvr>
                                      <p:tavLst>
                                        <p:tav tm="0">
                                          <p:val>
                                            <p:fltVal val="0"/>
                                          </p:val>
                                        </p:tav>
                                        <p:tav tm="100000">
                                          <p:val>
                                            <p:strVal val="#ppt_w"/>
                                          </p:val>
                                        </p:tav>
                                      </p:tavLst>
                                    </p:anim>
                                    <p:anim calcmode="lin" valueType="num">
                                      <p:cBhvr>
                                        <p:cTn id="48" dur="750" fill="hold"/>
                                        <p:tgtEl>
                                          <p:spTgt spid="5"/>
                                        </p:tgtEl>
                                        <p:attrNameLst>
                                          <p:attrName>ppt_h</p:attrName>
                                        </p:attrNameLst>
                                      </p:cBhvr>
                                      <p:tavLst>
                                        <p:tav tm="0">
                                          <p:val>
                                            <p:fltVal val="0"/>
                                          </p:val>
                                        </p:tav>
                                        <p:tav tm="100000">
                                          <p:val>
                                            <p:strVal val="#ppt_h"/>
                                          </p:val>
                                        </p:tav>
                                      </p:tavLst>
                                    </p:anim>
                                    <p:anim calcmode="lin" valueType="num">
                                      <p:cBhvr>
                                        <p:cTn id="49" dur="750" fill="hold"/>
                                        <p:tgtEl>
                                          <p:spTgt spid="5"/>
                                        </p:tgtEl>
                                        <p:attrNameLst>
                                          <p:attrName>style.rotation</p:attrName>
                                        </p:attrNameLst>
                                      </p:cBhvr>
                                      <p:tavLst>
                                        <p:tav tm="0">
                                          <p:val>
                                            <p:fltVal val="90"/>
                                          </p:val>
                                        </p:tav>
                                        <p:tav tm="100000">
                                          <p:val>
                                            <p:fltVal val="0"/>
                                          </p:val>
                                        </p:tav>
                                      </p:tavLst>
                                    </p:anim>
                                    <p:animEffect transition="in" filter="fade">
                                      <p:cBhvr>
                                        <p:cTn id="50" dur="750"/>
                                        <p:tgtEl>
                                          <p:spTgt spid="5"/>
                                        </p:tgtEl>
                                      </p:cBhvr>
                                    </p:animEffect>
                                  </p:childTnLst>
                                </p:cTn>
                              </p:par>
                              <p:par>
                                <p:cTn id="51" presetID="31" presetClass="entr" presetSubtype="0" fill="hold" grpId="0" nodeType="withEffect">
                                  <p:stCondLst>
                                    <p:cond delay="0"/>
                                  </p:stCondLst>
                                  <p:iterate type="lt">
                                    <p:tmPct val="1667"/>
                                  </p:iterate>
                                  <p:childTnLst>
                                    <p:set>
                                      <p:cBhvr>
                                        <p:cTn id="52" dur="1" fill="hold">
                                          <p:stCondLst>
                                            <p:cond delay="0"/>
                                          </p:stCondLst>
                                        </p:cTn>
                                        <p:tgtEl>
                                          <p:spTgt spid="7"/>
                                        </p:tgtEl>
                                        <p:attrNameLst>
                                          <p:attrName>style.visibility</p:attrName>
                                        </p:attrNameLst>
                                      </p:cBhvr>
                                      <p:to>
                                        <p:strVal val="visible"/>
                                      </p:to>
                                    </p:set>
                                    <p:anim calcmode="lin" valueType="num">
                                      <p:cBhvr>
                                        <p:cTn id="53" dur="750" fill="hold"/>
                                        <p:tgtEl>
                                          <p:spTgt spid="7"/>
                                        </p:tgtEl>
                                        <p:attrNameLst>
                                          <p:attrName>ppt_w</p:attrName>
                                        </p:attrNameLst>
                                      </p:cBhvr>
                                      <p:tavLst>
                                        <p:tav tm="0">
                                          <p:val>
                                            <p:fltVal val="0"/>
                                          </p:val>
                                        </p:tav>
                                        <p:tav tm="100000">
                                          <p:val>
                                            <p:strVal val="#ppt_w"/>
                                          </p:val>
                                        </p:tav>
                                      </p:tavLst>
                                    </p:anim>
                                    <p:anim calcmode="lin" valueType="num">
                                      <p:cBhvr>
                                        <p:cTn id="54" dur="750" fill="hold"/>
                                        <p:tgtEl>
                                          <p:spTgt spid="7"/>
                                        </p:tgtEl>
                                        <p:attrNameLst>
                                          <p:attrName>ppt_h</p:attrName>
                                        </p:attrNameLst>
                                      </p:cBhvr>
                                      <p:tavLst>
                                        <p:tav tm="0">
                                          <p:val>
                                            <p:fltVal val="0"/>
                                          </p:val>
                                        </p:tav>
                                        <p:tav tm="100000">
                                          <p:val>
                                            <p:strVal val="#ppt_h"/>
                                          </p:val>
                                        </p:tav>
                                      </p:tavLst>
                                    </p:anim>
                                    <p:anim calcmode="lin" valueType="num">
                                      <p:cBhvr>
                                        <p:cTn id="55" dur="750" fill="hold"/>
                                        <p:tgtEl>
                                          <p:spTgt spid="7"/>
                                        </p:tgtEl>
                                        <p:attrNameLst>
                                          <p:attrName>style.rotation</p:attrName>
                                        </p:attrNameLst>
                                      </p:cBhvr>
                                      <p:tavLst>
                                        <p:tav tm="0">
                                          <p:val>
                                            <p:fltVal val="90"/>
                                          </p:val>
                                        </p:tav>
                                        <p:tav tm="100000">
                                          <p:val>
                                            <p:fltVal val="0"/>
                                          </p:val>
                                        </p:tav>
                                      </p:tavLst>
                                    </p:anim>
                                    <p:animEffect transition="in" filter="fade">
                                      <p:cBhvr>
                                        <p:cTn id="56" dur="750"/>
                                        <p:tgtEl>
                                          <p:spTgt spid="7"/>
                                        </p:tgtEl>
                                      </p:cBhvr>
                                    </p:animEffect>
                                  </p:childTnLst>
                                </p:cTn>
                              </p:par>
                              <p:par>
                                <p:cTn id="57" presetID="31" presetClass="entr" presetSubtype="0" fill="hold" grpId="0" nodeType="withEffect">
                                  <p:stCondLst>
                                    <p:cond delay="0"/>
                                  </p:stCondLst>
                                  <p:iterate type="lt">
                                    <p:tmPct val="756"/>
                                  </p:iterate>
                                  <p:childTnLst>
                                    <p:set>
                                      <p:cBhvr>
                                        <p:cTn id="58" dur="1" fill="hold">
                                          <p:stCondLst>
                                            <p:cond delay="0"/>
                                          </p:stCondLst>
                                        </p:cTn>
                                        <p:tgtEl>
                                          <p:spTgt spid="8"/>
                                        </p:tgtEl>
                                        <p:attrNameLst>
                                          <p:attrName>style.visibility</p:attrName>
                                        </p:attrNameLst>
                                      </p:cBhvr>
                                      <p:to>
                                        <p:strVal val="visible"/>
                                      </p:to>
                                    </p:set>
                                    <p:anim calcmode="lin" valueType="num">
                                      <p:cBhvr>
                                        <p:cTn id="59" dur="750" fill="hold"/>
                                        <p:tgtEl>
                                          <p:spTgt spid="8"/>
                                        </p:tgtEl>
                                        <p:attrNameLst>
                                          <p:attrName>ppt_w</p:attrName>
                                        </p:attrNameLst>
                                      </p:cBhvr>
                                      <p:tavLst>
                                        <p:tav tm="0">
                                          <p:val>
                                            <p:fltVal val="0"/>
                                          </p:val>
                                        </p:tav>
                                        <p:tav tm="100000">
                                          <p:val>
                                            <p:strVal val="#ppt_w"/>
                                          </p:val>
                                        </p:tav>
                                      </p:tavLst>
                                    </p:anim>
                                    <p:anim calcmode="lin" valueType="num">
                                      <p:cBhvr>
                                        <p:cTn id="60" dur="750" fill="hold"/>
                                        <p:tgtEl>
                                          <p:spTgt spid="8"/>
                                        </p:tgtEl>
                                        <p:attrNameLst>
                                          <p:attrName>ppt_h</p:attrName>
                                        </p:attrNameLst>
                                      </p:cBhvr>
                                      <p:tavLst>
                                        <p:tav tm="0">
                                          <p:val>
                                            <p:fltVal val="0"/>
                                          </p:val>
                                        </p:tav>
                                        <p:tav tm="100000">
                                          <p:val>
                                            <p:strVal val="#ppt_h"/>
                                          </p:val>
                                        </p:tav>
                                      </p:tavLst>
                                    </p:anim>
                                    <p:anim calcmode="lin" valueType="num">
                                      <p:cBhvr>
                                        <p:cTn id="61" dur="750" fill="hold"/>
                                        <p:tgtEl>
                                          <p:spTgt spid="8"/>
                                        </p:tgtEl>
                                        <p:attrNameLst>
                                          <p:attrName>style.rotation</p:attrName>
                                        </p:attrNameLst>
                                      </p:cBhvr>
                                      <p:tavLst>
                                        <p:tav tm="0">
                                          <p:val>
                                            <p:fltVal val="90"/>
                                          </p:val>
                                        </p:tav>
                                        <p:tav tm="100000">
                                          <p:val>
                                            <p:fltVal val="0"/>
                                          </p:val>
                                        </p:tav>
                                      </p:tavLst>
                                    </p:anim>
                                    <p:animEffect transition="in" filter="fade">
                                      <p:cBhvr>
                                        <p:cTn id="6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8" grpId="0"/>
      <p:bldP spid="9" grpId="0" animBg="1"/>
      <p:bldP spid="10"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1465" y="400143"/>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345694"/>
            <a:ext cx="10227935" cy="24962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101391"/>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扎实推进区域协调发展战略</a:t>
            </a:r>
          </a:p>
        </p:txBody>
      </p:sp>
      <p:sp>
        <p:nvSpPr>
          <p:cNvPr id="5" name="矩形 4"/>
          <p:cNvSpPr/>
          <p:nvPr/>
        </p:nvSpPr>
        <p:spPr>
          <a:xfrm>
            <a:off x="6753668" y="2072920"/>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塑造区域载展新格局</a:t>
            </a:r>
          </a:p>
        </p:txBody>
      </p:sp>
      <p:sp>
        <p:nvSpPr>
          <p:cNvPr id="7" name="矩形 6"/>
          <p:cNvSpPr/>
          <p:nvPr/>
        </p:nvSpPr>
        <p:spPr>
          <a:xfrm>
            <a:off x="6794666" y="2920128"/>
            <a:ext cx="533470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提高新报型城镇化质量</a:t>
            </a:r>
          </a:p>
        </p:txBody>
      </p:sp>
      <p:sp>
        <p:nvSpPr>
          <p:cNvPr id="9" name="矩形: 圆角 9"/>
          <p:cNvSpPr/>
          <p:nvPr/>
        </p:nvSpPr>
        <p:spPr>
          <a:xfrm>
            <a:off x="6555589" y="1868674"/>
            <a:ext cx="3803193"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矩形: 圆角 10"/>
          <p:cNvSpPr/>
          <p:nvPr/>
        </p:nvSpPr>
        <p:spPr>
          <a:xfrm>
            <a:off x="6555589" y="2769449"/>
            <a:ext cx="3803193"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421465" y="1761719"/>
            <a:ext cx="4718078" cy="18570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矩形 13"/>
          <p:cNvSpPr/>
          <p:nvPr/>
        </p:nvSpPr>
        <p:spPr>
          <a:xfrm>
            <a:off x="986911" y="4321156"/>
            <a:ext cx="10227935" cy="2290102"/>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圆角 7"/>
          <p:cNvSpPr/>
          <p:nvPr/>
        </p:nvSpPr>
        <p:spPr>
          <a:xfrm>
            <a:off x="2627316" y="4076853"/>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积极扩大消费和促进有效投资</a:t>
            </a:r>
          </a:p>
        </p:txBody>
      </p:sp>
      <p:sp>
        <p:nvSpPr>
          <p:cNvPr id="16" name="矩形 15"/>
          <p:cNvSpPr/>
          <p:nvPr/>
        </p:nvSpPr>
        <p:spPr>
          <a:xfrm>
            <a:off x="1619544" y="4992775"/>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增强消费对经济发展的基础性作用</a:t>
            </a:r>
          </a:p>
        </p:txBody>
      </p:sp>
      <p:sp>
        <p:nvSpPr>
          <p:cNvPr id="17" name="矩形 16"/>
          <p:cNvSpPr/>
          <p:nvPr/>
        </p:nvSpPr>
        <p:spPr>
          <a:xfrm>
            <a:off x="1660542" y="5839983"/>
            <a:ext cx="5948877"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发挥投资对优化供给结构的关健性作用</a:t>
            </a:r>
          </a:p>
        </p:txBody>
      </p:sp>
      <p:sp>
        <p:nvSpPr>
          <p:cNvPr id="18" name="矩形: 圆角 9"/>
          <p:cNvSpPr/>
          <p:nvPr/>
        </p:nvSpPr>
        <p:spPr>
          <a:xfrm>
            <a:off x="1421465" y="4788529"/>
            <a:ext cx="5746219"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圆角 10"/>
          <p:cNvSpPr/>
          <p:nvPr/>
        </p:nvSpPr>
        <p:spPr>
          <a:xfrm>
            <a:off x="1421465" y="5689304"/>
            <a:ext cx="5746219" cy="756932"/>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p:cNvPicPr>
            <a:picLocks noChangeAspect="1"/>
          </p:cNvPicPr>
          <p:nvPr/>
        </p:nvPicPr>
        <p:blipFill>
          <a:blip r:embed="rId4"/>
          <a:stretch>
            <a:fillRect/>
          </a:stretch>
        </p:blipFill>
        <p:spPr>
          <a:xfrm>
            <a:off x="7418016" y="4788529"/>
            <a:ext cx="3438670" cy="16577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65688546"/>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31" presetClass="entr" presetSubtype="0" fill="hold" grpId="0" nodeType="withEffect">
                                  <p:stCondLst>
                                    <p:cond delay="0"/>
                                  </p:stCondLst>
                                  <p:iterate type="lt">
                                    <p:tmPct val="1410"/>
                                  </p:iterate>
                                  <p:childTnLst>
                                    <p:set>
                                      <p:cBhvr>
                                        <p:cTn id="32" dur="1" fill="hold">
                                          <p:stCondLst>
                                            <p:cond delay="0"/>
                                          </p:stCondLst>
                                        </p:cTn>
                                        <p:tgtEl>
                                          <p:spTgt spid="5"/>
                                        </p:tgtEl>
                                        <p:attrNameLst>
                                          <p:attrName>style.visibility</p:attrName>
                                        </p:attrNameLst>
                                      </p:cBhvr>
                                      <p:to>
                                        <p:strVal val="visible"/>
                                      </p:to>
                                    </p:set>
                                    <p:anim calcmode="lin" valueType="num">
                                      <p:cBhvr>
                                        <p:cTn id="33" dur="750" fill="hold"/>
                                        <p:tgtEl>
                                          <p:spTgt spid="5"/>
                                        </p:tgtEl>
                                        <p:attrNameLst>
                                          <p:attrName>ppt_w</p:attrName>
                                        </p:attrNameLst>
                                      </p:cBhvr>
                                      <p:tavLst>
                                        <p:tav tm="0">
                                          <p:val>
                                            <p:fltVal val="0"/>
                                          </p:val>
                                        </p:tav>
                                        <p:tav tm="100000">
                                          <p:val>
                                            <p:strVal val="#ppt_w"/>
                                          </p:val>
                                        </p:tav>
                                      </p:tavLst>
                                    </p:anim>
                                    <p:anim calcmode="lin" valueType="num">
                                      <p:cBhvr>
                                        <p:cTn id="34" dur="750" fill="hold"/>
                                        <p:tgtEl>
                                          <p:spTgt spid="5"/>
                                        </p:tgtEl>
                                        <p:attrNameLst>
                                          <p:attrName>ppt_h</p:attrName>
                                        </p:attrNameLst>
                                      </p:cBhvr>
                                      <p:tavLst>
                                        <p:tav tm="0">
                                          <p:val>
                                            <p:fltVal val="0"/>
                                          </p:val>
                                        </p:tav>
                                        <p:tav tm="100000">
                                          <p:val>
                                            <p:strVal val="#ppt_h"/>
                                          </p:val>
                                        </p:tav>
                                      </p:tavLst>
                                    </p:anim>
                                    <p:anim calcmode="lin" valueType="num">
                                      <p:cBhvr>
                                        <p:cTn id="35" dur="750" fill="hold"/>
                                        <p:tgtEl>
                                          <p:spTgt spid="5"/>
                                        </p:tgtEl>
                                        <p:attrNameLst>
                                          <p:attrName>style.rotation</p:attrName>
                                        </p:attrNameLst>
                                      </p:cBhvr>
                                      <p:tavLst>
                                        <p:tav tm="0">
                                          <p:val>
                                            <p:fltVal val="90"/>
                                          </p:val>
                                        </p:tav>
                                        <p:tav tm="100000">
                                          <p:val>
                                            <p:fltVal val="0"/>
                                          </p:val>
                                        </p:tav>
                                      </p:tavLst>
                                    </p:anim>
                                    <p:animEffect transition="in" filter="fade">
                                      <p:cBhvr>
                                        <p:cTn id="36" dur="750"/>
                                        <p:tgtEl>
                                          <p:spTgt spid="5"/>
                                        </p:tgtEl>
                                      </p:cBhvr>
                                    </p:animEffect>
                                  </p:childTnLst>
                                </p:cTn>
                              </p:par>
                              <p:par>
                                <p:cTn id="37" presetID="31" presetClass="entr" presetSubtype="0" fill="hold" grpId="0" nodeType="withEffect">
                                  <p:stCondLst>
                                    <p:cond delay="0"/>
                                  </p:stCondLst>
                                  <p:iterate type="lt">
                                    <p:tmPct val="1667"/>
                                  </p:iterate>
                                  <p:childTnLst>
                                    <p:set>
                                      <p:cBhvr>
                                        <p:cTn id="38" dur="1" fill="hold">
                                          <p:stCondLst>
                                            <p:cond delay="0"/>
                                          </p:stCondLst>
                                        </p:cTn>
                                        <p:tgtEl>
                                          <p:spTgt spid="7"/>
                                        </p:tgtEl>
                                        <p:attrNameLst>
                                          <p:attrName>style.visibility</p:attrName>
                                        </p:attrNameLst>
                                      </p:cBhvr>
                                      <p:to>
                                        <p:strVal val="visible"/>
                                      </p:to>
                                    </p:set>
                                    <p:anim calcmode="lin" valueType="num">
                                      <p:cBhvr>
                                        <p:cTn id="39" dur="750" fill="hold"/>
                                        <p:tgtEl>
                                          <p:spTgt spid="7"/>
                                        </p:tgtEl>
                                        <p:attrNameLst>
                                          <p:attrName>ppt_w</p:attrName>
                                        </p:attrNameLst>
                                      </p:cBhvr>
                                      <p:tavLst>
                                        <p:tav tm="0">
                                          <p:val>
                                            <p:fltVal val="0"/>
                                          </p:val>
                                        </p:tav>
                                        <p:tav tm="100000">
                                          <p:val>
                                            <p:strVal val="#ppt_w"/>
                                          </p:val>
                                        </p:tav>
                                      </p:tavLst>
                                    </p:anim>
                                    <p:anim calcmode="lin" valueType="num">
                                      <p:cBhvr>
                                        <p:cTn id="40" dur="750" fill="hold"/>
                                        <p:tgtEl>
                                          <p:spTgt spid="7"/>
                                        </p:tgtEl>
                                        <p:attrNameLst>
                                          <p:attrName>ppt_h</p:attrName>
                                        </p:attrNameLst>
                                      </p:cBhvr>
                                      <p:tavLst>
                                        <p:tav tm="0">
                                          <p:val>
                                            <p:fltVal val="0"/>
                                          </p:val>
                                        </p:tav>
                                        <p:tav tm="100000">
                                          <p:val>
                                            <p:strVal val="#ppt_h"/>
                                          </p:val>
                                        </p:tav>
                                      </p:tavLst>
                                    </p:anim>
                                    <p:anim calcmode="lin" valueType="num">
                                      <p:cBhvr>
                                        <p:cTn id="41" dur="750" fill="hold"/>
                                        <p:tgtEl>
                                          <p:spTgt spid="7"/>
                                        </p:tgtEl>
                                        <p:attrNameLst>
                                          <p:attrName>style.rotation</p:attrName>
                                        </p:attrNameLst>
                                      </p:cBhvr>
                                      <p:tavLst>
                                        <p:tav tm="0">
                                          <p:val>
                                            <p:fltVal val="90"/>
                                          </p:val>
                                        </p:tav>
                                        <p:tav tm="100000">
                                          <p:val>
                                            <p:fltVal val="0"/>
                                          </p:val>
                                        </p:tav>
                                      </p:tavLst>
                                    </p:anim>
                                    <p:animEffect transition="in" filter="fade">
                                      <p:cBhvr>
                                        <p:cTn id="42" dur="750"/>
                                        <p:tgtEl>
                                          <p:spTgt spid="7"/>
                                        </p:tgtEl>
                                      </p:cBhvr>
                                    </p:animEffect>
                                  </p:childTnLst>
                                </p:cTn>
                              </p:par>
                            </p:childTnLst>
                          </p:cTn>
                        </p:par>
                        <p:par>
                          <p:cTn id="43" fill="hold">
                            <p:stCondLst>
                              <p:cond delay="1363"/>
                            </p:stCondLst>
                            <p:childTnLst>
                              <p:par>
                                <p:cTn id="44" presetID="16" presetClass="entr" presetSubtype="2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par>
                          <p:cTn id="47" fill="hold">
                            <p:stCondLst>
                              <p:cond delay="1863"/>
                            </p:stCondLst>
                            <p:childTnLst>
                              <p:par>
                                <p:cTn id="48" presetID="21"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heel(1)">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2363"/>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31" presetClass="entr" presetSubtype="0" fill="hold" grpId="0" nodeType="withEffect">
                                  <p:stCondLst>
                                    <p:cond delay="0"/>
                                  </p:stCondLst>
                                  <p:iterate type="lt">
                                    <p:tmPct val="1410"/>
                                  </p:iterate>
                                  <p:childTnLst>
                                    <p:set>
                                      <p:cBhvr>
                                        <p:cTn id="64" dur="1" fill="hold">
                                          <p:stCondLst>
                                            <p:cond delay="0"/>
                                          </p:stCondLst>
                                        </p:cTn>
                                        <p:tgtEl>
                                          <p:spTgt spid="16"/>
                                        </p:tgtEl>
                                        <p:attrNameLst>
                                          <p:attrName>style.visibility</p:attrName>
                                        </p:attrNameLst>
                                      </p:cBhvr>
                                      <p:to>
                                        <p:strVal val="visible"/>
                                      </p:to>
                                    </p:set>
                                    <p:anim calcmode="lin" valueType="num">
                                      <p:cBhvr>
                                        <p:cTn id="65" dur="750" fill="hold"/>
                                        <p:tgtEl>
                                          <p:spTgt spid="16"/>
                                        </p:tgtEl>
                                        <p:attrNameLst>
                                          <p:attrName>ppt_w</p:attrName>
                                        </p:attrNameLst>
                                      </p:cBhvr>
                                      <p:tavLst>
                                        <p:tav tm="0">
                                          <p:val>
                                            <p:fltVal val="0"/>
                                          </p:val>
                                        </p:tav>
                                        <p:tav tm="100000">
                                          <p:val>
                                            <p:strVal val="#ppt_w"/>
                                          </p:val>
                                        </p:tav>
                                      </p:tavLst>
                                    </p:anim>
                                    <p:anim calcmode="lin" valueType="num">
                                      <p:cBhvr>
                                        <p:cTn id="66" dur="750" fill="hold"/>
                                        <p:tgtEl>
                                          <p:spTgt spid="16"/>
                                        </p:tgtEl>
                                        <p:attrNameLst>
                                          <p:attrName>ppt_h</p:attrName>
                                        </p:attrNameLst>
                                      </p:cBhvr>
                                      <p:tavLst>
                                        <p:tav tm="0">
                                          <p:val>
                                            <p:fltVal val="0"/>
                                          </p:val>
                                        </p:tav>
                                        <p:tav tm="100000">
                                          <p:val>
                                            <p:strVal val="#ppt_h"/>
                                          </p:val>
                                        </p:tav>
                                      </p:tavLst>
                                    </p:anim>
                                    <p:anim calcmode="lin" valueType="num">
                                      <p:cBhvr>
                                        <p:cTn id="67" dur="750" fill="hold"/>
                                        <p:tgtEl>
                                          <p:spTgt spid="16"/>
                                        </p:tgtEl>
                                        <p:attrNameLst>
                                          <p:attrName>style.rotation</p:attrName>
                                        </p:attrNameLst>
                                      </p:cBhvr>
                                      <p:tavLst>
                                        <p:tav tm="0">
                                          <p:val>
                                            <p:fltVal val="90"/>
                                          </p:val>
                                        </p:tav>
                                        <p:tav tm="100000">
                                          <p:val>
                                            <p:fltVal val="0"/>
                                          </p:val>
                                        </p:tav>
                                      </p:tavLst>
                                    </p:anim>
                                    <p:animEffect transition="in" filter="fade">
                                      <p:cBhvr>
                                        <p:cTn id="68" dur="750"/>
                                        <p:tgtEl>
                                          <p:spTgt spid="16"/>
                                        </p:tgtEl>
                                      </p:cBhvr>
                                    </p:animEffect>
                                  </p:childTnLst>
                                </p:cTn>
                              </p:par>
                              <p:par>
                                <p:cTn id="69" presetID="31" presetClass="entr" presetSubtype="0" fill="hold" grpId="0" nodeType="withEffect">
                                  <p:stCondLst>
                                    <p:cond delay="0"/>
                                  </p:stCondLst>
                                  <p:iterate type="lt">
                                    <p:tmPct val="1667"/>
                                  </p:iterate>
                                  <p:childTnLst>
                                    <p:set>
                                      <p:cBhvr>
                                        <p:cTn id="70" dur="1" fill="hold">
                                          <p:stCondLst>
                                            <p:cond delay="0"/>
                                          </p:stCondLst>
                                        </p:cTn>
                                        <p:tgtEl>
                                          <p:spTgt spid="17"/>
                                        </p:tgtEl>
                                        <p:attrNameLst>
                                          <p:attrName>style.visibility</p:attrName>
                                        </p:attrNameLst>
                                      </p:cBhvr>
                                      <p:to>
                                        <p:strVal val="visible"/>
                                      </p:to>
                                    </p:set>
                                    <p:anim calcmode="lin" valueType="num">
                                      <p:cBhvr>
                                        <p:cTn id="71" dur="750" fill="hold"/>
                                        <p:tgtEl>
                                          <p:spTgt spid="17"/>
                                        </p:tgtEl>
                                        <p:attrNameLst>
                                          <p:attrName>ppt_w</p:attrName>
                                        </p:attrNameLst>
                                      </p:cBhvr>
                                      <p:tavLst>
                                        <p:tav tm="0">
                                          <p:val>
                                            <p:fltVal val="0"/>
                                          </p:val>
                                        </p:tav>
                                        <p:tav tm="100000">
                                          <p:val>
                                            <p:strVal val="#ppt_w"/>
                                          </p:val>
                                        </p:tav>
                                      </p:tavLst>
                                    </p:anim>
                                    <p:anim calcmode="lin" valueType="num">
                                      <p:cBhvr>
                                        <p:cTn id="72" dur="750" fill="hold"/>
                                        <p:tgtEl>
                                          <p:spTgt spid="17"/>
                                        </p:tgtEl>
                                        <p:attrNameLst>
                                          <p:attrName>ppt_h</p:attrName>
                                        </p:attrNameLst>
                                      </p:cBhvr>
                                      <p:tavLst>
                                        <p:tav tm="0">
                                          <p:val>
                                            <p:fltVal val="0"/>
                                          </p:val>
                                        </p:tav>
                                        <p:tav tm="100000">
                                          <p:val>
                                            <p:strVal val="#ppt_h"/>
                                          </p:val>
                                        </p:tav>
                                      </p:tavLst>
                                    </p:anim>
                                    <p:anim calcmode="lin" valueType="num">
                                      <p:cBhvr>
                                        <p:cTn id="73" dur="750" fill="hold"/>
                                        <p:tgtEl>
                                          <p:spTgt spid="17"/>
                                        </p:tgtEl>
                                        <p:attrNameLst>
                                          <p:attrName>style.rotation</p:attrName>
                                        </p:attrNameLst>
                                      </p:cBhvr>
                                      <p:tavLst>
                                        <p:tav tm="0">
                                          <p:val>
                                            <p:fltVal val="90"/>
                                          </p:val>
                                        </p:tav>
                                        <p:tav tm="100000">
                                          <p:val>
                                            <p:fltVal val="0"/>
                                          </p:val>
                                        </p:tav>
                                      </p:tavLst>
                                    </p:anim>
                                    <p:animEffect transition="in" filter="fade">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7" grpId="0"/>
      <p:bldP spid="9" grpId="0" animBg="1"/>
      <p:bldP spid="10" grpId="0" animBg="1"/>
      <p:bldP spid="14" grpId="0" animBg="1"/>
      <p:bldP spid="15" grpId="0" animBg="1"/>
      <p:bldP spid="16" grpId="0"/>
      <p:bldP spid="17" grpId="0"/>
      <p:bldP spid="18" grpId="0" animBg="1"/>
      <p:bldP spid="1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41063" y="358580"/>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986911" y="1940779"/>
            <a:ext cx="10227935"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627316" y="1696477"/>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推动形成全面开放新格局</a:t>
            </a:r>
          </a:p>
        </p:txBody>
      </p:sp>
      <p:sp>
        <p:nvSpPr>
          <p:cNvPr id="5" name="矩形 4"/>
          <p:cNvSpPr/>
          <p:nvPr/>
        </p:nvSpPr>
        <p:spPr>
          <a:xfrm>
            <a:off x="5320012" y="2903670"/>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推进“一带一路”国际合作</a:t>
            </a:r>
          </a:p>
        </p:txBody>
      </p:sp>
      <p:sp>
        <p:nvSpPr>
          <p:cNvPr id="9" name="矩形: 圆角 9"/>
          <p:cNvSpPr/>
          <p:nvPr/>
        </p:nvSpPr>
        <p:spPr>
          <a:xfrm>
            <a:off x="5119862" y="2784006"/>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矩形 11"/>
          <p:cNvSpPr/>
          <p:nvPr/>
        </p:nvSpPr>
        <p:spPr>
          <a:xfrm>
            <a:off x="5320012" y="3642637"/>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促进外商投资稳定增长</a:t>
            </a:r>
          </a:p>
        </p:txBody>
      </p:sp>
      <p:sp>
        <p:nvSpPr>
          <p:cNvPr id="13" name="矩形: 圆角 9"/>
          <p:cNvSpPr/>
          <p:nvPr/>
        </p:nvSpPr>
        <p:spPr>
          <a:xfrm>
            <a:off x="5119862" y="3522973"/>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5320012" y="4378304"/>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巩固外贸稳中向好势头</a:t>
            </a:r>
          </a:p>
        </p:txBody>
      </p:sp>
      <p:sp>
        <p:nvSpPr>
          <p:cNvPr id="15" name="矩形: 圆角 9"/>
          <p:cNvSpPr/>
          <p:nvPr/>
        </p:nvSpPr>
        <p:spPr>
          <a:xfrm>
            <a:off x="5119862" y="4258640"/>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15"/>
          <p:cNvSpPr/>
          <p:nvPr/>
        </p:nvSpPr>
        <p:spPr>
          <a:xfrm>
            <a:off x="5320012" y="5117271"/>
            <a:ext cx="554814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促进贸易和投资自由化便利化</a:t>
            </a:r>
          </a:p>
        </p:txBody>
      </p:sp>
      <p:sp>
        <p:nvSpPr>
          <p:cNvPr id="17" name="矩形: 圆角 9"/>
          <p:cNvSpPr/>
          <p:nvPr/>
        </p:nvSpPr>
        <p:spPr>
          <a:xfrm>
            <a:off x="5119862" y="4997607"/>
            <a:ext cx="5695046" cy="616003"/>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p:cNvPicPr>
            <a:picLocks noChangeAspect="1"/>
          </p:cNvPicPr>
          <p:nvPr/>
        </p:nvPicPr>
        <p:blipFill>
          <a:blip r:embed="rId3"/>
          <a:stretch>
            <a:fillRect/>
          </a:stretch>
        </p:blipFill>
        <p:spPr>
          <a:xfrm>
            <a:off x="1388790" y="2784006"/>
            <a:ext cx="3457180" cy="26117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6217206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31" presetClass="entr" presetSubtype="0" fill="hold" grpId="0" nodeType="withEffect">
                                  <p:stCondLst>
                                    <p:cond delay="0"/>
                                  </p:stCondLst>
                                  <p:iterate type="lt">
                                    <p:tmPct val="1410"/>
                                  </p:iterate>
                                  <p:childTnLst>
                                    <p:set>
                                      <p:cBhvr>
                                        <p:cTn id="29" dur="1" fill="hold">
                                          <p:stCondLst>
                                            <p:cond delay="0"/>
                                          </p:stCondLst>
                                        </p:cTn>
                                        <p:tgtEl>
                                          <p:spTgt spid="5"/>
                                        </p:tgtEl>
                                        <p:attrNameLst>
                                          <p:attrName>style.visibility</p:attrName>
                                        </p:attrNameLst>
                                      </p:cBhvr>
                                      <p:to>
                                        <p:strVal val="visible"/>
                                      </p:to>
                                    </p:set>
                                    <p:anim calcmode="lin" valueType="num">
                                      <p:cBhvr>
                                        <p:cTn id="30" dur="750" fill="hold"/>
                                        <p:tgtEl>
                                          <p:spTgt spid="5"/>
                                        </p:tgtEl>
                                        <p:attrNameLst>
                                          <p:attrName>ppt_w</p:attrName>
                                        </p:attrNameLst>
                                      </p:cBhvr>
                                      <p:tavLst>
                                        <p:tav tm="0">
                                          <p:val>
                                            <p:fltVal val="0"/>
                                          </p:val>
                                        </p:tav>
                                        <p:tav tm="100000">
                                          <p:val>
                                            <p:strVal val="#ppt_w"/>
                                          </p:val>
                                        </p:tav>
                                      </p:tavLst>
                                    </p:anim>
                                    <p:anim calcmode="lin" valueType="num">
                                      <p:cBhvr>
                                        <p:cTn id="31" dur="750" fill="hold"/>
                                        <p:tgtEl>
                                          <p:spTgt spid="5"/>
                                        </p:tgtEl>
                                        <p:attrNameLst>
                                          <p:attrName>ppt_h</p:attrName>
                                        </p:attrNameLst>
                                      </p:cBhvr>
                                      <p:tavLst>
                                        <p:tav tm="0">
                                          <p:val>
                                            <p:fltVal val="0"/>
                                          </p:val>
                                        </p:tav>
                                        <p:tav tm="100000">
                                          <p:val>
                                            <p:strVal val="#ppt_h"/>
                                          </p:val>
                                        </p:tav>
                                      </p:tavLst>
                                    </p:anim>
                                    <p:anim calcmode="lin" valueType="num">
                                      <p:cBhvr>
                                        <p:cTn id="32" dur="750" fill="hold"/>
                                        <p:tgtEl>
                                          <p:spTgt spid="5"/>
                                        </p:tgtEl>
                                        <p:attrNameLst>
                                          <p:attrName>style.rotation</p:attrName>
                                        </p:attrNameLst>
                                      </p:cBhvr>
                                      <p:tavLst>
                                        <p:tav tm="0">
                                          <p:val>
                                            <p:fltVal val="90"/>
                                          </p:val>
                                        </p:tav>
                                        <p:tav tm="100000">
                                          <p:val>
                                            <p:fltVal val="0"/>
                                          </p:val>
                                        </p:tav>
                                      </p:tavLst>
                                    </p:anim>
                                    <p:animEffect transition="in" filter="fade">
                                      <p:cBhvr>
                                        <p:cTn id="33" dur="750"/>
                                        <p:tgtEl>
                                          <p:spTgt spid="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31" presetClass="entr" presetSubtype="0" fill="hold" grpId="0" nodeType="withEffect">
                                  <p:stCondLst>
                                    <p:cond delay="0"/>
                                  </p:stCondLst>
                                  <p:iterate type="lt">
                                    <p:tmPct val="1410"/>
                                  </p:iterate>
                                  <p:childTnLst>
                                    <p:set>
                                      <p:cBhvr>
                                        <p:cTn id="38" dur="1" fill="hold">
                                          <p:stCondLst>
                                            <p:cond delay="0"/>
                                          </p:stCondLst>
                                        </p:cTn>
                                        <p:tgtEl>
                                          <p:spTgt spid="12"/>
                                        </p:tgtEl>
                                        <p:attrNameLst>
                                          <p:attrName>style.visibility</p:attrName>
                                        </p:attrNameLst>
                                      </p:cBhvr>
                                      <p:to>
                                        <p:strVal val="visible"/>
                                      </p:to>
                                    </p:set>
                                    <p:anim calcmode="lin" valueType="num">
                                      <p:cBhvr>
                                        <p:cTn id="39" dur="750" fill="hold"/>
                                        <p:tgtEl>
                                          <p:spTgt spid="12"/>
                                        </p:tgtEl>
                                        <p:attrNameLst>
                                          <p:attrName>ppt_w</p:attrName>
                                        </p:attrNameLst>
                                      </p:cBhvr>
                                      <p:tavLst>
                                        <p:tav tm="0">
                                          <p:val>
                                            <p:fltVal val="0"/>
                                          </p:val>
                                        </p:tav>
                                        <p:tav tm="100000">
                                          <p:val>
                                            <p:strVal val="#ppt_w"/>
                                          </p:val>
                                        </p:tav>
                                      </p:tavLst>
                                    </p:anim>
                                    <p:anim calcmode="lin" valueType="num">
                                      <p:cBhvr>
                                        <p:cTn id="40" dur="750" fill="hold"/>
                                        <p:tgtEl>
                                          <p:spTgt spid="12"/>
                                        </p:tgtEl>
                                        <p:attrNameLst>
                                          <p:attrName>ppt_h</p:attrName>
                                        </p:attrNameLst>
                                      </p:cBhvr>
                                      <p:tavLst>
                                        <p:tav tm="0">
                                          <p:val>
                                            <p:fltVal val="0"/>
                                          </p:val>
                                        </p:tav>
                                        <p:tav tm="100000">
                                          <p:val>
                                            <p:strVal val="#ppt_h"/>
                                          </p:val>
                                        </p:tav>
                                      </p:tavLst>
                                    </p:anim>
                                    <p:anim calcmode="lin" valueType="num">
                                      <p:cBhvr>
                                        <p:cTn id="41" dur="750" fill="hold"/>
                                        <p:tgtEl>
                                          <p:spTgt spid="12"/>
                                        </p:tgtEl>
                                        <p:attrNameLst>
                                          <p:attrName>style.rotation</p:attrName>
                                        </p:attrNameLst>
                                      </p:cBhvr>
                                      <p:tavLst>
                                        <p:tav tm="0">
                                          <p:val>
                                            <p:fltVal val="90"/>
                                          </p:val>
                                        </p:tav>
                                        <p:tav tm="100000">
                                          <p:val>
                                            <p:fltVal val="0"/>
                                          </p:val>
                                        </p:tav>
                                      </p:tavLst>
                                    </p:anim>
                                    <p:animEffect transition="in" filter="fade">
                                      <p:cBhvr>
                                        <p:cTn id="42" dur="75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31" presetClass="entr" presetSubtype="0" fill="hold" grpId="0" nodeType="withEffect">
                                  <p:stCondLst>
                                    <p:cond delay="0"/>
                                  </p:stCondLst>
                                  <p:iterate type="lt">
                                    <p:tmPct val="1410"/>
                                  </p:iterate>
                                  <p:childTnLst>
                                    <p:set>
                                      <p:cBhvr>
                                        <p:cTn id="47" dur="1" fill="hold">
                                          <p:stCondLst>
                                            <p:cond delay="0"/>
                                          </p:stCondLst>
                                        </p:cTn>
                                        <p:tgtEl>
                                          <p:spTgt spid="14"/>
                                        </p:tgtEl>
                                        <p:attrNameLst>
                                          <p:attrName>style.visibility</p:attrName>
                                        </p:attrNameLst>
                                      </p:cBhvr>
                                      <p:to>
                                        <p:strVal val="visible"/>
                                      </p:to>
                                    </p:set>
                                    <p:anim calcmode="lin" valueType="num">
                                      <p:cBhvr>
                                        <p:cTn id="48" dur="750" fill="hold"/>
                                        <p:tgtEl>
                                          <p:spTgt spid="14"/>
                                        </p:tgtEl>
                                        <p:attrNameLst>
                                          <p:attrName>ppt_w</p:attrName>
                                        </p:attrNameLst>
                                      </p:cBhvr>
                                      <p:tavLst>
                                        <p:tav tm="0">
                                          <p:val>
                                            <p:fltVal val="0"/>
                                          </p:val>
                                        </p:tav>
                                        <p:tav tm="100000">
                                          <p:val>
                                            <p:strVal val="#ppt_w"/>
                                          </p:val>
                                        </p:tav>
                                      </p:tavLst>
                                    </p:anim>
                                    <p:anim calcmode="lin" valueType="num">
                                      <p:cBhvr>
                                        <p:cTn id="49" dur="750" fill="hold"/>
                                        <p:tgtEl>
                                          <p:spTgt spid="14"/>
                                        </p:tgtEl>
                                        <p:attrNameLst>
                                          <p:attrName>ppt_h</p:attrName>
                                        </p:attrNameLst>
                                      </p:cBhvr>
                                      <p:tavLst>
                                        <p:tav tm="0">
                                          <p:val>
                                            <p:fltVal val="0"/>
                                          </p:val>
                                        </p:tav>
                                        <p:tav tm="100000">
                                          <p:val>
                                            <p:strVal val="#ppt_h"/>
                                          </p:val>
                                        </p:tav>
                                      </p:tavLst>
                                    </p:anim>
                                    <p:anim calcmode="lin" valueType="num">
                                      <p:cBhvr>
                                        <p:cTn id="50" dur="750" fill="hold"/>
                                        <p:tgtEl>
                                          <p:spTgt spid="14"/>
                                        </p:tgtEl>
                                        <p:attrNameLst>
                                          <p:attrName>style.rotation</p:attrName>
                                        </p:attrNameLst>
                                      </p:cBhvr>
                                      <p:tavLst>
                                        <p:tav tm="0">
                                          <p:val>
                                            <p:fltVal val="90"/>
                                          </p:val>
                                        </p:tav>
                                        <p:tav tm="100000">
                                          <p:val>
                                            <p:fltVal val="0"/>
                                          </p:val>
                                        </p:tav>
                                      </p:tavLst>
                                    </p:anim>
                                    <p:animEffect transition="in" filter="fade">
                                      <p:cBhvr>
                                        <p:cTn id="51" dur="750"/>
                                        <p:tgtEl>
                                          <p:spTgt spid="1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31" presetClass="entr" presetSubtype="0" fill="hold" grpId="0" nodeType="withEffect">
                                  <p:stCondLst>
                                    <p:cond delay="0"/>
                                  </p:stCondLst>
                                  <p:iterate type="lt">
                                    <p:tmPct val="1410"/>
                                  </p:iterate>
                                  <p:childTnLst>
                                    <p:set>
                                      <p:cBhvr>
                                        <p:cTn id="56" dur="1" fill="hold">
                                          <p:stCondLst>
                                            <p:cond delay="0"/>
                                          </p:stCondLst>
                                        </p:cTn>
                                        <p:tgtEl>
                                          <p:spTgt spid="16"/>
                                        </p:tgtEl>
                                        <p:attrNameLst>
                                          <p:attrName>style.visibility</p:attrName>
                                        </p:attrNameLst>
                                      </p:cBhvr>
                                      <p:to>
                                        <p:strVal val="visible"/>
                                      </p:to>
                                    </p:set>
                                    <p:anim calcmode="lin" valueType="num">
                                      <p:cBhvr>
                                        <p:cTn id="57" dur="750" fill="hold"/>
                                        <p:tgtEl>
                                          <p:spTgt spid="16"/>
                                        </p:tgtEl>
                                        <p:attrNameLst>
                                          <p:attrName>ppt_w</p:attrName>
                                        </p:attrNameLst>
                                      </p:cBhvr>
                                      <p:tavLst>
                                        <p:tav tm="0">
                                          <p:val>
                                            <p:fltVal val="0"/>
                                          </p:val>
                                        </p:tav>
                                        <p:tav tm="100000">
                                          <p:val>
                                            <p:strVal val="#ppt_w"/>
                                          </p:val>
                                        </p:tav>
                                      </p:tavLst>
                                    </p:anim>
                                    <p:anim calcmode="lin" valueType="num">
                                      <p:cBhvr>
                                        <p:cTn id="58" dur="750" fill="hold"/>
                                        <p:tgtEl>
                                          <p:spTgt spid="16"/>
                                        </p:tgtEl>
                                        <p:attrNameLst>
                                          <p:attrName>ppt_h</p:attrName>
                                        </p:attrNameLst>
                                      </p:cBhvr>
                                      <p:tavLst>
                                        <p:tav tm="0">
                                          <p:val>
                                            <p:fltVal val="0"/>
                                          </p:val>
                                        </p:tav>
                                        <p:tav tm="100000">
                                          <p:val>
                                            <p:strVal val="#ppt_h"/>
                                          </p:val>
                                        </p:tav>
                                      </p:tavLst>
                                    </p:anim>
                                    <p:anim calcmode="lin" valueType="num">
                                      <p:cBhvr>
                                        <p:cTn id="59" dur="750" fill="hold"/>
                                        <p:tgtEl>
                                          <p:spTgt spid="16"/>
                                        </p:tgtEl>
                                        <p:attrNameLst>
                                          <p:attrName>style.rotation</p:attrName>
                                        </p:attrNameLst>
                                      </p:cBhvr>
                                      <p:tavLst>
                                        <p:tav tm="0">
                                          <p:val>
                                            <p:fltVal val="90"/>
                                          </p:val>
                                        </p:tav>
                                        <p:tav tm="100000">
                                          <p:val>
                                            <p:fltVal val="0"/>
                                          </p:val>
                                        </p:tav>
                                      </p:tavLst>
                                    </p:anim>
                                    <p:animEffect transition="in" filter="fade">
                                      <p:cBhvr>
                                        <p:cTn id="60"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5" grpId="0"/>
      <p:bldP spid="9" grpId="0" animBg="1"/>
      <p:bldP spid="12" grpId="0"/>
      <p:bldP spid="13" grpId="0" animBg="1"/>
      <p:bldP spid="14" grpId="0"/>
      <p:bldP spid="15" grpId="0" animBg="1"/>
      <p:bldP spid="16" grpId="0"/>
      <p:bldP spid="1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4975" y="380365"/>
            <a:ext cx="601639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政府工作报告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第三部份：对</a:t>
            </a:r>
            <a:r>
              <a:rPr kumimoji="0" lang="en-US" altLang="zh-CN"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年政府工作的建议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0" name="矩形 19"/>
          <p:cNvSpPr/>
          <p:nvPr/>
        </p:nvSpPr>
        <p:spPr>
          <a:xfrm>
            <a:off x="841768" y="1940779"/>
            <a:ext cx="10522918"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矩形: 圆角 7"/>
          <p:cNvSpPr/>
          <p:nvPr/>
        </p:nvSpPr>
        <p:spPr>
          <a:xfrm>
            <a:off x="2772084" y="1696632"/>
            <a:ext cx="6900422"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提高保障和改善民生水平</a:t>
            </a:r>
          </a:p>
        </p:txBody>
      </p:sp>
      <p:grpSp>
        <p:nvGrpSpPr>
          <p:cNvPr id="5" name="PA_组合 58"/>
          <p:cNvGrpSpPr/>
          <p:nvPr>
            <p:custDataLst>
              <p:tags r:id="rId1"/>
            </p:custDataLst>
          </p:nvPr>
        </p:nvGrpSpPr>
        <p:grpSpPr>
          <a:xfrm>
            <a:off x="1085396" y="2876870"/>
            <a:ext cx="4981574" cy="540001"/>
            <a:chOff x="1114426" y="2301838"/>
            <a:chExt cx="4981574" cy="540001"/>
          </a:xfrm>
        </p:grpSpPr>
        <p:sp>
          <p:nvSpPr>
            <p:cNvPr id="7" name="椭圆 6"/>
            <p:cNvSpPr>
              <a:spLocks noChangeAspect="1"/>
            </p:cNvSpPr>
            <p:nvPr/>
          </p:nvSpPr>
          <p:spPr>
            <a:xfrm>
              <a:off x="111442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8" name="文本框 7"/>
            <p:cNvSpPr txBox="1"/>
            <p:nvPr/>
          </p:nvSpPr>
          <p:spPr>
            <a:xfrm>
              <a:off x="1914525" y="2387172"/>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sng" strike="noStrike" kern="1200" cap="none" spc="0" normalizeH="0" baseline="0" noProof="0" dirty="0">
                  <a:ln>
                    <a:noFill/>
                  </a:ln>
                  <a:solidFill>
                    <a:srgbClr val="FF0000"/>
                  </a:solidFill>
                  <a:effectLst/>
                  <a:uLnTx/>
                  <a:uFillTx/>
                  <a:ea typeface="方正兰亭黑简体" panose="02000000000000000000" pitchFamily="2" charset="-122"/>
                  <a:cs typeface="+mn-cs"/>
                </a:rPr>
                <a:t>着力促进就业创业</a:t>
              </a:r>
            </a:p>
          </p:txBody>
        </p:sp>
        <p:sp>
          <p:nvSpPr>
            <p:cNvPr id="9" name="矩形: 圆角 39"/>
            <p:cNvSpPr/>
            <p:nvPr/>
          </p:nvSpPr>
          <p:spPr>
            <a:xfrm>
              <a:off x="1914525"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 name="PA_组合 57"/>
          <p:cNvGrpSpPr/>
          <p:nvPr>
            <p:custDataLst>
              <p:tags r:id="rId2"/>
            </p:custDataLst>
          </p:nvPr>
        </p:nvGrpSpPr>
        <p:grpSpPr>
          <a:xfrm>
            <a:off x="1085396" y="3591730"/>
            <a:ext cx="4981574" cy="545048"/>
            <a:chOff x="1114426" y="3016698"/>
            <a:chExt cx="4981574" cy="545048"/>
          </a:xfrm>
        </p:grpSpPr>
        <p:sp>
          <p:nvSpPr>
            <p:cNvPr id="11" name="椭圆 10"/>
            <p:cNvSpPr>
              <a:spLocks noChangeAspect="1"/>
            </p:cNvSpPr>
            <p:nvPr/>
          </p:nvSpPr>
          <p:spPr>
            <a:xfrm>
              <a:off x="111442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2" name="文本框 11"/>
            <p:cNvSpPr txBox="1"/>
            <p:nvPr/>
          </p:nvSpPr>
          <p:spPr>
            <a:xfrm>
              <a:off x="1914525" y="3106123"/>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稳步提高居民收入水平</a:t>
              </a:r>
            </a:p>
          </p:txBody>
        </p:sp>
        <p:sp>
          <p:nvSpPr>
            <p:cNvPr id="13" name="矩形: 圆角 40"/>
            <p:cNvSpPr/>
            <p:nvPr/>
          </p:nvSpPr>
          <p:spPr>
            <a:xfrm>
              <a:off x="1914525"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4" name="PA_组合 56"/>
          <p:cNvGrpSpPr/>
          <p:nvPr>
            <p:custDataLst>
              <p:tags r:id="rId3"/>
            </p:custDataLst>
          </p:nvPr>
        </p:nvGrpSpPr>
        <p:grpSpPr>
          <a:xfrm>
            <a:off x="1085396" y="4316684"/>
            <a:ext cx="5022436" cy="540002"/>
            <a:chOff x="1114426" y="3741652"/>
            <a:chExt cx="5022436" cy="540002"/>
          </a:xfrm>
        </p:grpSpPr>
        <p:sp>
          <p:nvSpPr>
            <p:cNvPr id="15" name="椭圆 14"/>
            <p:cNvSpPr>
              <a:spLocks noChangeAspect="1"/>
            </p:cNvSpPr>
            <p:nvPr/>
          </p:nvSpPr>
          <p:spPr>
            <a:xfrm>
              <a:off x="111442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16" name="文本框 15"/>
            <p:cNvSpPr txBox="1"/>
            <p:nvPr/>
          </p:nvSpPr>
          <p:spPr>
            <a:xfrm>
              <a:off x="2003012" y="3877746"/>
              <a:ext cx="4133850"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发展公平而有质量的教育</a:t>
              </a:r>
            </a:p>
          </p:txBody>
        </p:sp>
        <p:sp>
          <p:nvSpPr>
            <p:cNvPr id="17" name="矩形: 圆角 41"/>
            <p:cNvSpPr/>
            <p:nvPr/>
          </p:nvSpPr>
          <p:spPr>
            <a:xfrm>
              <a:off x="1914525"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 name="PA_组合 55"/>
          <p:cNvGrpSpPr/>
          <p:nvPr>
            <p:custDataLst>
              <p:tags r:id="rId4"/>
            </p:custDataLst>
          </p:nvPr>
        </p:nvGrpSpPr>
        <p:grpSpPr>
          <a:xfrm>
            <a:off x="1085396" y="5036594"/>
            <a:ext cx="4953743" cy="540000"/>
            <a:chOff x="1114426" y="4461562"/>
            <a:chExt cx="4953743" cy="540000"/>
          </a:xfrm>
        </p:grpSpPr>
        <p:sp>
          <p:nvSpPr>
            <p:cNvPr id="19" name="椭圆 18"/>
            <p:cNvSpPr>
              <a:spLocks noChangeAspect="1"/>
            </p:cNvSpPr>
            <p:nvPr/>
          </p:nvSpPr>
          <p:spPr>
            <a:xfrm>
              <a:off x="111442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4</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2" name="文本框 21"/>
            <p:cNvSpPr txBox="1"/>
            <p:nvPr/>
          </p:nvSpPr>
          <p:spPr>
            <a:xfrm>
              <a:off x="1886694" y="4577673"/>
              <a:ext cx="4181475"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实施健康中国战略</a:t>
              </a:r>
            </a:p>
          </p:txBody>
        </p:sp>
        <p:sp>
          <p:nvSpPr>
            <p:cNvPr id="23" name="矩形: 圆角 42"/>
            <p:cNvSpPr/>
            <p:nvPr/>
          </p:nvSpPr>
          <p:spPr>
            <a:xfrm>
              <a:off x="1914525"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4" name="PA_组合 60"/>
          <p:cNvGrpSpPr/>
          <p:nvPr>
            <p:custDataLst>
              <p:tags r:id="rId5"/>
            </p:custDataLst>
          </p:nvPr>
        </p:nvGrpSpPr>
        <p:grpSpPr>
          <a:xfrm>
            <a:off x="6222295" y="2876870"/>
            <a:ext cx="4908927" cy="540001"/>
            <a:chOff x="6425496" y="2301838"/>
            <a:chExt cx="4908927" cy="540001"/>
          </a:xfrm>
        </p:grpSpPr>
        <p:sp>
          <p:nvSpPr>
            <p:cNvPr id="25" name="椭圆 24"/>
            <p:cNvSpPr>
              <a:spLocks noChangeAspect="1"/>
            </p:cNvSpPr>
            <p:nvPr/>
          </p:nvSpPr>
          <p:spPr>
            <a:xfrm>
              <a:off x="6425496" y="2301838"/>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26" name="文本框 25"/>
            <p:cNvSpPr txBox="1"/>
            <p:nvPr/>
          </p:nvSpPr>
          <p:spPr>
            <a:xfrm>
              <a:off x="7163662" y="2396041"/>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更好解</a:t>
              </a:r>
              <a:r>
                <a:rPr kumimoji="0" lang="zh-CN" altLang="en-US" sz="2000" b="0" i="0" u="sng" strike="noStrike" kern="1200" cap="none" spc="0" normalizeH="0" baseline="0" noProof="0" dirty="0">
                  <a:ln>
                    <a:noFill/>
                  </a:ln>
                  <a:solidFill>
                    <a:srgbClr val="FF0000"/>
                  </a:solidFill>
                  <a:effectLst/>
                  <a:uLnTx/>
                  <a:uFillTx/>
                  <a:ea typeface="方正兰亭黑简体" panose="02000000000000000000" pitchFamily="2" charset="-122"/>
                  <a:cs typeface="+mn-cs"/>
                </a:rPr>
                <a:t>决群众住房问題</a:t>
              </a:r>
              <a:endPar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endParaRPr>
            </a:p>
          </p:txBody>
        </p:sp>
        <p:sp>
          <p:nvSpPr>
            <p:cNvPr id="27" name="矩形: 圆角 45"/>
            <p:cNvSpPr/>
            <p:nvPr/>
          </p:nvSpPr>
          <p:spPr>
            <a:xfrm>
              <a:off x="7194423" y="2301839"/>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8" name="PA_组合 61"/>
          <p:cNvGrpSpPr/>
          <p:nvPr>
            <p:custDataLst>
              <p:tags r:id="rId6"/>
            </p:custDataLst>
          </p:nvPr>
        </p:nvGrpSpPr>
        <p:grpSpPr>
          <a:xfrm>
            <a:off x="6222295" y="3591730"/>
            <a:ext cx="4908927" cy="547693"/>
            <a:chOff x="6425496" y="3016698"/>
            <a:chExt cx="4908927" cy="547693"/>
          </a:xfrm>
        </p:grpSpPr>
        <p:sp>
          <p:nvSpPr>
            <p:cNvPr id="29" name="椭圆 28"/>
            <p:cNvSpPr>
              <a:spLocks noChangeAspect="1"/>
            </p:cNvSpPr>
            <p:nvPr/>
          </p:nvSpPr>
          <p:spPr>
            <a:xfrm>
              <a:off x="6425496" y="3021746"/>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0" name="文本框 29"/>
            <p:cNvSpPr txBox="1"/>
            <p:nvPr/>
          </p:nvSpPr>
          <p:spPr>
            <a:xfrm>
              <a:off x="7194422" y="3164281"/>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强化民生兜底保障</a:t>
              </a:r>
            </a:p>
          </p:txBody>
        </p:sp>
        <p:sp>
          <p:nvSpPr>
            <p:cNvPr id="31" name="矩形: 圆角 46"/>
            <p:cNvSpPr/>
            <p:nvPr/>
          </p:nvSpPr>
          <p:spPr>
            <a:xfrm>
              <a:off x="7194423" y="3016698"/>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2" name="PA_组合 62"/>
          <p:cNvGrpSpPr/>
          <p:nvPr>
            <p:custDataLst>
              <p:tags r:id="rId7"/>
            </p:custDataLst>
          </p:nvPr>
        </p:nvGrpSpPr>
        <p:grpSpPr>
          <a:xfrm>
            <a:off x="6222295" y="4316684"/>
            <a:ext cx="4908927" cy="540002"/>
            <a:chOff x="6425496" y="3741652"/>
            <a:chExt cx="4908927" cy="540002"/>
          </a:xfrm>
        </p:grpSpPr>
        <p:sp>
          <p:nvSpPr>
            <p:cNvPr id="33" name="椭圆 32"/>
            <p:cNvSpPr>
              <a:spLocks noChangeAspect="1"/>
            </p:cNvSpPr>
            <p:nvPr/>
          </p:nvSpPr>
          <p:spPr>
            <a:xfrm>
              <a:off x="6425496" y="3741654"/>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4" name="文本框 33"/>
            <p:cNvSpPr txBox="1"/>
            <p:nvPr/>
          </p:nvSpPr>
          <p:spPr>
            <a:xfrm>
              <a:off x="7194422" y="3835378"/>
              <a:ext cx="4140001" cy="400110"/>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打造共建共治共享社会治理格局</a:t>
              </a:r>
            </a:p>
          </p:txBody>
        </p:sp>
        <p:sp>
          <p:nvSpPr>
            <p:cNvPr id="35" name="矩形: 圆角 47"/>
            <p:cNvSpPr/>
            <p:nvPr/>
          </p:nvSpPr>
          <p:spPr>
            <a:xfrm>
              <a:off x="7194423" y="374165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6" name="PA_组合 63"/>
          <p:cNvGrpSpPr/>
          <p:nvPr>
            <p:custDataLst>
              <p:tags r:id="rId8"/>
            </p:custDataLst>
          </p:nvPr>
        </p:nvGrpSpPr>
        <p:grpSpPr>
          <a:xfrm>
            <a:off x="6222295" y="5036594"/>
            <a:ext cx="4938986" cy="540000"/>
            <a:chOff x="6425496" y="4461562"/>
            <a:chExt cx="4938986" cy="540000"/>
          </a:xfrm>
        </p:grpSpPr>
        <p:sp>
          <p:nvSpPr>
            <p:cNvPr id="37" name="椭圆 36"/>
            <p:cNvSpPr>
              <a:spLocks noChangeAspect="1"/>
            </p:cNvSpPr>
            <p:nvPr/>
          </p:nvSpPr>
          <p:spPr>
            <a:xfrm>
              <a:off x="6425496" y="4461562"/>
              <a:ext cx="540000" cy="540000"/>
            </a:xfrm>
            <a:prstGeom prst="ellipse">
              <a:avLst/>
            </a:prstGeom>
            <a:solidFill>
              <a:srgbClr val="FF0000"/>
            </a:solidFill>
            <a:ln w="762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rPr>
                <a:t>8</a:t>
              </a:r>
              <a:endParaRPr kumimoji="0" lang="zh-CN" altLang="en-US" sz="2000" b="1" i="0" u="none" strike="noStrike" kern="1200" cap="none" spc="0" normalizeH="0" baseline="0" noProof="0" dirty="0">
                <a:ln>
                  <a:noFill/>
                </a:ln>
                <a:solidFill>
                  <a:prstClr val="white"/>
                </a:solidFill>
                <a:effectLst/>
                <a:uLnTx/>
                <a:uFillTx/>
                <a:latin typeface="Century Gothic" panose="020B0502020202020204" pitchFamily="34" charset="0"/>
                <a:ea typeface="等线" panose="02010600030101010101" pitchFamily="2" charset="-122"/>
                <a:cs typeface="+mn-cs"/>
              </a:endParaRPr>
            </a:p>
          </p:txBody>
        </p:sp>
        <p:sp>
          <p:nvSpPr>
            <p:cNvPr id="38" name="文本框 37"/>
            <p:cNvSpPr txBox="1"/>
            <p:nvPr/>
          </p:nvSpPr>
          <p:spPr>
            <a:xfrm>
              <a:off x="7224481" y="4572959"/>
              <a:ext cx="4140001" cy="369332"/>
            </a:xfrm>
            <a:prstGeom prst="rect">
              <a:avLst/>
            </a:prstGeom>
            <a:noFill/>
          </p:spPr>
          <p:txBody>
            <a:bodyPr wrap="square" rtlCol="0">
              <a:spAutoFit/>
            </a:bodyPr>
            <a:lstStyle>
              <a:defPPr>
                <a:defRPr lang="zh-CN"/>
              </a:defPPr>
              <a:lvl1pPr>
                <a:lnSpc>
                  <a:spcPct val="150000"/>
                </a:lnSpc>
                <a:defRPr>
                  <a:solidFill>
                    <a:srgbClr val="FF0000"/>
                  </a:solidFill>
                  <a:latin typeface="方正兰亭黑简体" panose="02000000000000000000" pitchFamily="2" charset="-122"/>
                  <a:ea typeface="方正兰亭黑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ea typeface="方正兰亭黑简体" panose="02000000000000000000" pitchFamily="2" charset="-122"/>
                  <a:cs typeface="+mn-cs"/>
                </a:rPr>
                <a:t>为人民过上美好生活提供丰富精神食粮</a:t>
              </a:r>
            </a:p>
          </p:txBody>
        </p:sp>
        <p:sp>
          <p:nvSpPr>
            <p:cNvPr id="39" name="矩形: 圆角 48"/>
            <p:cNvSpPr/>
            <p:nvPr/>
          </p:nvSpPr>
          <p:spPr>
            <a:xfrm>
              <a:off x="7194423" y="4461562"/>
              <a:ext cx="4140000" cy="540000"/>
            </a:xfrm>
            <a:prstGeom prst="round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668880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heel(1)">
                                      <p:cBhvr>
                                        <p:cTn id="16" dur="500"/>
                                        <p:tgtEl>
                                          <p:spTgt spid="20"/>
                                        </p:tgtEl>
                                      </p:cBhvr>
                                    </p:animEffect>
                                  </p:childTnLst>
                                </p:cTn>
                              </p:par>
                            </p:childTnLst>
                          </p:cTn>
                        </p:par>
                        <p:par>
                          <p:cTn id="17" fill="hold">
                            <p:stCondLst>
                              <p:cond delay="1500"/>
                            </p:stCondLst>
                            <p:childTnLst>
                              <p:par>
                                <p:cTn id="18" presetID="2" presetClass="entr" presetSubtype="8" decel="45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000" fill="hold"/>
                                        <p:tgtEl>
                                          <p:spTgt spid="5"/>
                                        </p:tgtEl>
                                        <p:attrNameLst>
                                          <p:attrName>ppt_x</p:attrName>
                                        </p:attrNameLst>
                                      </p:cBhvr>
                                      <p:tavLst>
                                        <p:tav tm="0">
                                          <p:val>
                                            <p:strVal val="0-#ppt_w/2"/>
                                          </p:val>
                                        </p:tav>
                                        <p:tav tm="100000">
                                          <p:val>
                                            <p:strVal val="#ppt_x"/>
                                          </p:val>
                                        </p:tav>
                                      </p:tavLst>
                                    </p:anim>
                                    <p:anim calcmode="lin" valueType="num">
                                      <p:cBhvr additive="base">
                                        <p:cTn id="21" dur="1000" fill="hold"/>
                                        <p:tgtEl>
                                          <p:spTgt spid="5"/>
                                        </p:tgtEl>
                                        <p:attrNameLst>
                                          <p:attrName>ppt_y</p:attrName>
                                        </p:attrNameLst>
                                      </p:cBhvr>
                                      <p:tavLst>
                                        <p:tav tm="0">
                                          <p:val>
                                            <p:strVal val="#ppt_y"/>
                                          </p:val>
                                        </p:tav>
                                        <p:tav tm="100000">
                                          <p:val>
                                            <p:strVal val="#ppt_y"/>
                                          </p:val>
                                        </p:tav>
                                      </p:tavLst>
                                    </p:anim>
                                  </p:childTnLst>
                                </p:cTn>
                              </p:par>
                              <p:par>
                                <p:cTn id="22" presetID="2" presetClass="entr" presetSubtype="8" decel="45000"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1000" fill="hold"/>
                                        <p:tgtEl>
                                          <p:spTgt spid="10"/>
                                        </p:tgtEl>
                                        <p:attrNameLst>
                                          <p:attrName>ppt_x</p:attrName>
                                        </p:attrNameLst>
                                      </p:cBhvr>
                                      <p:tavLst>
                                        <p:tav tm="0">
                                          <p:val>
                                            <p:strVal val="0-#ppt_w/2"/>
                                          </p:val>
                                        </p:tav>
                                        <p:tav tm="100000">
                                          <p:val>
                                            <p:strVal val="#ppt_x"/>
                                          </p:val>
                                        </p:tav>
                                      </p:tavLst>
                                    </p:anim>
                                    <p:anim calcmode="lin" valueType="num">
                                      <p:cBhvr additive="base">
                                        <p:cTn id="25" dur="10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45000" fill="hold"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000" fill="hold"/>
                                        <p:tgtEl>
                                          <p:spTgt spid="14"/>
                                        </p:tgtEl>
                                        <p:attrNameLst>
                                          <p:attrName>ppt_x</p:attrName>
                                        </p:attrNameLst>
                                      </p:cBhvr>
                                      <p:tavLst>
                                        <p:tav tm="0">
                                          <p:val>
                                            <p:strVal val="0-#ppt_w/2"/>
                                          </p:val>
                                        </p:tav>
                                        <p:tav tm="100000">
                                          <p:val>
                                            <p:strVal val="#ppt_x"/>
                                          </p:val>
                                        </p:tav>
                                      </p:tavLst>
                                    </p:anim>
                                    <p:anim calcmode="lin" valueType="num">
                                      <p:cBhvr additive="base">
                                        <p:cTn id="29" dur="10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8" decel="45000" fill="hold" nodeType="withEffect">
                                  <p:stCondLst>
                                    <p:cond delay="3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0" fill="hold"/>
                                        <p:tgtEl>
                                          <p:spTgt spid="18"/>
                                        </p:tgtEl>
                                        <p:attrNameLst>
                                          <p:attrName>ppt_x</p:attrName>
                                        </p:attrNameLst>
                                      </p:cBhvr>
                                      <p:tavLst>
                                        <p:tav tm="0">
                                          <p:val>
                                            <p:strVal val="0-#ppt_w/2"/>
                                          </p:val>
                                        </p:tav>
                                        <p:tav tm="100000">
                                          <p:val>
                                            <p:strVal val="#ppt_x"/>
                                          </p:val>
                                        </p:tav>
                                      </p:tavLst>
                                    </p:anim>
                                    <p:anim calcmode="lin" valueType="num">
                                      <p:cBhvr additive="base">
                                        <p:cTn id="33" dur="10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decel="45000" fill="hold" nodeType="withEffect">
                                  <p:stCondLst>
                                    <p:cond delay="7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1000" fill="hold"/>
                                        <p:tgtEl>
                                          <p:spTgt spid="24"/>
                                        </p:tgtEl>
                                        <p:attrNameLst>
                                          <p:attrName>ppt_x</p:attrName>
                                        </p:attrNameLst>
                                      </p:cBhvr>
                                      <p:tavLst>
                                        <p:tav tm="0">
                                          <p:val>
                                            <p:strVal val="1+#ppt_w/2"/>
                                          </p:val>
                                        </p:tav>
                                        <p:tav tm="100000">
                                          <p:val>
                                            <p:strVal val="#ppt_x"/>
                                          </p:val>
                                        </p:tav>
                                      </p:tavLst>
                                    </p:anim>
                                    <p:anim calcmode="lin" valueType="num">
                                      <p:cBhvr additive="base">
                                        <p:cTn id="37" dur="10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decel="45000" fill="hold" nodeType="withEffect">
                                  <p:stCondLst>
                                    <p:cond delay="8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1000" fill="hold"/>
                                        <p:tgtEl>
                                          <p:spTgt spid="28"/>
                                        </p:tgtEl>
                                        <p:attrNameLst>
                                          <p:attrName>ppt_x</p:attrName>
                                        </p:attrNameLst>
                                      </p:cBhvr>
                                      <p:tavLst>
                                        <p:tav tm="0">
                                          <p:val>
                                            <p:strVal val="1+#ppt_w/2"/>
                                          </p:val>
                                        </p:tav>
                                        <p:tav tm="100000">
                                          <p:val>
                                            <p:strVal val="#ppt_x"/>
                                          </p:val>
                                        </p:tav>
                                      </p:tavLst>
                                    </p:anim>
                                    <p:anim calcmode="lin" valueType="num">
                                      <p:cBhvr additive="base">
                                        <p:cTn id="41" dur="100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2" decel="45000" fill="hold" nodeType="withEffect">
                                  <p:stCondLst>
                                    <p:cond delay="90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1000" fill="hold"/>
                                        <p:tgtEl>
                                          <p:spTgt spid="32"/>
                                        </p:tgtEl>
                                        <p:attrNameLst>
                                          <p:attrName>ppt_x</p:attrName>
                                        </p:attrNameLst>
                                      </p:cBhvr>
                                      <p:tavLst>
                                        <p:tav tm="0">
                                          <p:val>
                                            <p:strVal val="1+#ppt_w/2"/>
                                          </p:val>
                                        </p:tav>
                                        <p:tav tm="100000">
                                          <p:val>
                                            <p:strVal val="#ppt_x"/>
                                          </p:val>
                                        </p:tav>
                                      </p:tavLst>
                                    </p:anim>
                                    <p:anim calcmode="lin" valueType="num">
                                      <p:cBhvr additive="base">
                                        <p:cTn id="45" dur="100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2" decel="45000" fill="hold" nodeType="withEffect">
                                  <p:stCondLst>
                                    <p:cond delay="10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1000" fill="hold"/>
                                        <p:tgtEl>
                                          <p:spTgt spid="36"/>
                                        </p:tgtEl>
                                        <p:attrNameLst>
                                          <p:attrName>ppt_x</p:attrName>
                                        </p:attrNameLst>
                                      </p:cBhvr>
                                      <p:tavLst>
                                        <p:tav tm="0">
                                          <p:val>
                                            <p:strVal val="1+#ppt_w/2"/>
                                          </p:val>
                                        </p:tav>
                                        <p:tav tm="100000">
                                          <p:val>
                                            <p:strVal val="#ppt_x"/>
                                          </p:val>
                                        </p:tav>
                                      </p:tavLst>
                                    </p:anim>
                                    <p:anim calcmode="lin" valueType="num">
                                      <p:cBhvr additive="base">
                                        <p:cTn id="4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705846" y="2808527"/>
            <a:ext cx="6340197"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全国政协工作报告</a:t>
            </a:r>
          </a:p>
        </p:txBody>
      </p:sp>
      <p:pic>
        <p:nvPicPr>
          <p:cNvPr id="35" name="图片 3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90971"/>
            <a:ext cx="1842738" cy="498461"/>
          </a:xfrm>
          <a:prstGeom prst="rect">
            <a:avLst/>
          </a:prstGeom>
        </p:spPr>
      </p:pic>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3" y="1840081"/>
              <a:ext cx="2031325"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第四部分</a:t>
              </a:r>
            </a:p>
          </p:txBody>
        </p:sp>
      </p:grpSp>
    </p:spTree>
    <p:extLst>
      <p:ext uri="{BB962C8B-B14F-4D97-AF65-F5344CB8AC3E}">
        <p14:creationId xmlns:p14="http://schemas.microsoft.com/office/powerpoint/2010/main" val="3016705418"/>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5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75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会议由来</a:t>
            </a:r>
          </a:p>
        </p:txBody>
      </p:sp>
      <p:sp>
        <p:nvSpPr>
          <p:cNvPr id="83" name="矩形 82"/>
          <p:cNvSpPr/>
          <p:nvPr/>
        </p:nvSpPr>
        <p:spPr>
          <a:xfrm>
            <a:off x="1423059" y="2731691"/>
            <a:ext cx="5367706" cy="300287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1949</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年成立第一届全国政协，选举产生了中央政府，直至</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1954</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年第一届人大开幕。而全国“两会”形成自</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1959</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年，在三届政协召开一天后，二届人大也同时召开，政协委员列席人代会听取政府工作报告。</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此后，四届政协对应三届人大，而全国政协比全国人大提前</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至</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天开幕。“文革”中，全国政协停止，全国人大则在</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1975</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年恢复一届（四届），因此，自</a:t>
            </a:r>
            <a:r>
              <a:rPr kumimoji="0" lang="en-US" altLang="zh-CN"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1978</a:t>
            </a:r>
            <a:r>
              <a:rPr kumimoji="0" lang="zh-CN" altLang="en-US" sz="16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年起，全国人大与全国政协再次完全同步。</a:t>
            </a: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790765" y="1970640"/>
            <a:ext cx="4522413" cy="4241900"/>
          </a:xfrm>
          <a:prstGeom prst="rect">
            <a:avLst/>
          </a:prstGeom>
        </p:spPr>
      </p:pic>
    </p:spTree>
    <p:extLst>
      <p:ext uri="{BB962C8B-B14F-4D97-AF65-F5344CB8AC3E}">
        <p14:creationId xmlns:p14="http://schemas.microsoft.com/office/powerpoint/2010/main" val="48788691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left)">
                                      <p:cBhvr>
                                        <p:cTn id="20" dur="1000"/>
                                        <p:tgtEl>
                                          <p:spTgt spid="83"/>
                                        </p:tgtEl>
                                      </p:cBhvr>
                                    </p:animEffect>
                                  </p:childTnLst>
                                </p:cTn>
                              </p:par>
                              <p:par>
                                <p:cTn id="21" presetID="2" presetClass="entr" presetSubtype="4" decel="4500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2" name="图片 481">
            <a:extLst>
              <a:ext uri="{FF2B5EF4-FFF2-40B4-BE49-F238E27FC236}">
                <a16:creationId xmlns:a16="http://schemas.microsoft.com/office/drawing/2014/main" id="{642E12C6-E835-4EC7-91DA-732CAB0E2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149" y="3197625"/>
            <a:ext cx="2969714" cy="2969714"/>
          </a:xfrm>
          <a:prstGeom prst="rect">
            <a:avLst/>
          </a:prstGeom>
        </p:spPr>
      </p:pic>
      <p:pic>
        <p:nvPicPr>
          <p:cNvPr id="481" name="图片 480">
            <a:extLst>
              <a:ext uri="{FF2B5EF4-FFF2-40B4-BE49-F238E27FC236}">
                <a16:creationId xmlns:a16="http://schemas.microsoft.com/office/drawing/2014/main" id="{86192561-83A7-447E-B148-DAC8E9879B3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9182" y="4131393"/>
            <a:ext cx="8503823" cy="2734385"/>
          </a:xfrm>
          <a:prstGeom prst="rect">
            <a:avLst/>
          </a:prstGeom>
        </p:spPr>
      </p:pic>
      <p:sp>
        <p:nvSpPr>
          <p:cNvPr id="952" name="TextBox 20"/>
          <p:cNvSpPr txBox="1"/>
          <p:nvPr/>
        </p:nvSpPr>
        <p:spPr>
          <a:xfrm>
            <a:off x="924064" y="2114465"/>
            <a:ext cx="4182389" cy="769441"/>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政协工作报告</a:t>
            </a:r>
          </a:p>
        </p:txBody>
      </p:sp>
      <p:sp>
        <p:nvSpPr>
          <p:cNvPr id="955" name="流程图: 可选过程 954"/>
          <p:cNvSpPr>
            <a:spLocks noChangeAspect="1"/>
          </p:cNvSpPr>
          <p:nvPr/>
        </p:nvSpPr>
        <p:spPr>
          <a:xfrm>
            <a:off x="5288803" y="3047004"/>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02</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56" name="流程图: 可选过程 955"/>
          <p:cNvSpPr>
            <a:spLocks noChangeAspect="1"/>
          </p:cNvSpPr>
          <p:nvPr/>
        </p:nvSpPr>
        <p:spPr>
          <a:xfrm>
            <a:off x="5302605" y="3962482"/>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03</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57" name="流程图: 可选过程 956"/>
          <p:cNvSpPr>
            <a:spLocks noChangeAspect="1"/>
          </p:cNvSpPr>
          <p:nvPr/>
        </p:nvSpPr>
        <p:spPr>
          <a:xfrm>
            <a:off x="5302605" y="4853508"/>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04</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58" name="矩形 957"/>
          <p:cNvSpPr/>
          <p:nvPr/>
        </p:nvSpPr>
        <p:spPr>
          <a:xfrm>
            <a:off x="6373502" y="3141885"/>
            <a:ext cx="387798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五年工作的主要体会</a:t>
            </a:r>
          </a:p>
        </p:txBody>
      </p:sp>
      <p:sp>
        <p:nvSpPr>
          <p:cNvPr id="959" name="矩形 958"/>
          <p:cNvSpPr/>
          <p:nvPr/>
        </p:nvSpPr>
        <p:spPr>
          <a:xfrm>
            <a:off x="6373502" y="4050328"/>
            <a:ext cx="3057247"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今后工作的建议</a:t>
            </a:r>
          </a:p>
        </p:txBody>
      </p:sp>
      <p:sp>
        <p:nvSpPr>
          <p:cNvPr id="960" name="矩形 959"/>
          <p:cNvSpPr/>
          <p:nvPr/>
        </p:nvSpPr>
        <p:spPr>
          <a:xfrm>
            <a:off x="6373502" y="4939804"/>
            <a:ext cx="4070345"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年</a:t>
            </a:r>
            <a:r>
              <a:rPr kumimoji="0" lang="zh-CN" altLang="en-US" sz="3200" b="1"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重点工作任务</a:t>
            </a:r>
          </a:p>
        </p:txBody>
      </p:sp>
      <p:sp>
        <p:nvSpPr>
          <p:cNvPr id="961" name="流程图: 可选过程 960"/>
          <p:cNvSpPr>
            <a:spLocks noChangeAspect="1"/>
          </p:cNvSpPr>
          <p:nvPr/>
        </p:nvSpPr>
        <p:spPr>
          <a:xfrm>
            <a:off x="5288803" y="2135802"/>
            <a:ext cx="720000" cy="720000"/>
          </a:xfrm>
          <a:prstGeom prst="flowChartAlternateProcess">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AF0"/>
                </a:solidFill>
                <a:effectLst/>
                <a:uLnTx/>
                <a:uFillTx/>
                <a:latin typeface="Century Gothic" panose="020B0502020202020204" pitchFamily="34" charset="0"/>
                <a:ea typeface="微软雅黑" panose="020B0503020204020204" pitchFamily="34" charset="-122"/>
                <a:cs typeface="+mn-cs"/>
              </a:rPr>
              <a:t>01</a:t>
            </a:r>
            <a:endParaRPr kumimoji="0" lang="zh-CN" altLang="en-US" sz="2400" b="1" i="0" u="none" strike="noStrike" kern="1200" cap="none" spc="0" normalizeH="0" baseline="0" noProof="0" dirty="0">
              <a:ln>
                <a:noFill/>
              </a:ln>
              <a:solidFill>
                <a:srgbClr val="FFFAF0"/>
              </a:solidFill>
              <a:effectLst/>
              <a:uLnTx/>
              <a:uFillTx/>
              <a:latin typeface="微软雅黑" panose="020B0503020204020204" pitchFamily="34" charset="-122"/>
              <a:ea typeface="微软雅黑" panose="020B0503020204020204" pitchFamily="34" charset="-122"/>
              <a:cs typeface="+mn-cs"/>
            </a:endParaRPr>
          </a:p>
        </p:txBody>
      </p:sp>
      <p:sp>
        <p:nvSpPr>
          <p:cNvPr id="962" name="矩形 961"/>
          <p:cNvSpPr/>
          <p:nvPr/>
        </p:nvSpPr>
        <p:spPr>
          <a:xfrm>
            <a:off x="6373502" y="2220469"/>
            <a:ext cx="469872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十二届政协五年工作回顾</a:t>
            </a:r>
          </a:p>
        </p:txBody>
      </p:sp>
      <p:grpSp>
        <p:nvGrpSpPr>
          <p:cNvPr id="963" name="组合 962"/>
          <p:cNvGrpSpPr/>
          <p:nvPr/>
        </p:nvGrpSpPr>
        <p:grpSpPr>
          <a:xfrm>
            <a:off x="1351172" y="621868"/>
            <a:ext cx="3088714" cy="1457367"/>
            <a:chOff x="3133710" y="1043732"/>
            <a:chExt cx="3051906" cy="1440000"/>
          </a:xfrm>
        </p:grpSpPr>
        <p:pic>
          <p:nvPicPr>
            <p:cNvPr id="964" name="图片 9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965" name="图片 9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119085608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63"/>
                                        </p:tgtEl>
                                        <p:attrNameLst>
                                          <p:attrName>style.visibility</p:attrName>
                                        </p:attrNameLst>
                                      </p:cBhvr>
                                      <p:to>
                                        <p:strVal val="visible"/>
                                      </p:to>
                                    </p:set>
                                    <p:animEffect transition="in" filter="randombar(horizontal)">
                                      <p:cBhvr>
                                        <p:cTn id="7" dur="500"/>
                                        <p:tgtEl>
                                          <p:spTgt spid="96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52"/>
                                        </p:tgtEl>
                                        <p:attrNameLst>
                                          <p:attrName>style.visibility</p:attrName>
                                        </p:attrNameLst>
                                      </p:cBhvr>
                                      <p:to>
                                        <p:strVal val="visible"/>
                                      </p:to>
                                    </p:set>
                                    <p:animEffect transition="in" filter="fade">
                                      <p:cBhvr>
                                        <p:cTn id="10" dur="1500"/>
                                        <p:tgtEl>
                                          <p:spTgt spid="952"/>
                                        </p:tgtEl>
                                      </p:cBhvr>
                                    </p:animEffect>
                                    <p:anim calcmode="lin" valueType="num">
                                      <p:cBhvr>
                                        <p:cTn id="11" dur="1500" fill="hold"/>
                                        <p:tgtEl>
                                          <p:spTgt spid="952"/>
                                        </p:tgtEl>
                                        <p:attrNameLst>
                                          <p:attrName>ppt_x</p:attrName>
                                        </p:attrNameLst>
                                      </p:cBhvr>
                                      <p:tavLst>
                                        <p:tav tm="0">
                                          <p:val>
                                            <p:strVal val="#ppt_x"/>
                                          </p:val>
                                        </p:tav>
                                        <p:tav tm="100000">
                                          <p:val>
                                            <p:strVal val="#ppt_x"/>
                                          </p:val>
                                        </p:tav>
                                      </p:tavLst>
                                    </p:anim>
                                    <p:anim calcmode="lin" valueType="num">
                                      <p:cBhvr>
                                        <p:cTn id="12" dur="1500" fill="hold"/>
                                        <p:tgtEl>
                                          <p:spTgt spid="952"/>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961"/>
                                        </p:tgtEl>
                                        <p:attrNameLst>
                                          <p:attrName>style.visibility</p:attrName>
                                        </p:attrNameLst>
                                      </p:cBhvr>
                                      <p:to>
                                        <p:strVal val="visible"/>
                                      </p:to>
                                    </p:set>
                                    <p:animEffect transition="in" filter="fade">
                                      <p:cBhvr>
                                        <p:cTn id="15" dur="500"/>
                                        <p:tgtEl>
                                          <p:spTgt spid="961"/>
                                        </p:tgtEl>
                                      </p:cBhvr>
                                    </p:animEffect>
                                  </p:childTnLst>
                                </p:cTn>
                              </p:par>
                              <p:par>
                                <p:cTn id="16" presetID="42" presetClass="path" presetSubtype="0" decel="100000" fill="hold" grpId="1" nodeType="withEffect">
                                  <p:stCondLst>
                                    <p:cond delay="0"/>
                                  </p:stCondLst>
                                  <p:childTnLst>
                                    <p:animMotion origin="layout" path="M -1.25E-6 1.11111E-6 L -0.00026 -0.13333 " pathEditMode="relative" rAng="0" ptsTypes="AA">
                                      <p:cBhvr>
                                        <p:cTn id="17" dur="1000" spd="-100000" fill="hold"/>
                                        <p:tgtEl>
                                          <p:spTgt spid="961"/>
                                        </p:tgtEl>
                                        <p:attrNameLst>
                                          <p:attrName>ppt_x</p:attrName>
                                          <p:attrName>ppt_y</p:attrName>
                                        </p:attrNameLst>
                                      </p:cBhvr>
                                      <p:rCtr x="-13" y="-6667"/>
                                    </p:animMotion>
                                  </p:childTnLst>
                                </p:cTn>
                              </p:par>
                              <p:par>
                                <p:cTn id="18" presetID="10" presetClass="entr" presetSubtype="0" fill="hold" grpId="0" nodeType="withEffect">
                                  <p:stCondLst>
                                    <p:cond delay="0"/>
                                  </p:stCondLst>
                                  <p:childTnLst>
                                    <p:set>
                                      <p:cBhvr>
                                        <p:cTn id="19" dur="1" fill="hold">
                                          <p:stCondLst>
                                            <p:cond delay="0"/>
                                          </p:stCondLst>
                                        </p:cTn>
                                        <p:tgtEl>
                                          <p:spTgt spid="955"/>
                                        </p:tgtEl>
                                        <p:attrNameLst>
                                          <p:attrName>style.visibility</p:attrName>
                                        </p:attrNameLst>
                                      </p:cBhvr>
                                      <p:to>
                                        <p:strVal val="visible"/>
                                      </p:to>
                                    </p:set>
                                    <p:animEffect transition="in" filter="fade">
                                      <p:cBhvr>
                                        <p:cTn id="20" dur="500"/>
                                        <p:tgtEl>
                                          <p:spTgt spid="955"/>
                                        </p:tgtEl>
                                      </p:cBhvr>
                                    </p:animEffect>
                                  </p:childTnLst>
                                </p:cTn>
                              </p:par>
                              <p:par>
                                <p:cTn id="21" presetID="42" presetClass="path" presetSubtype="0" decel="100000" fill="hold" grpId="1" nodeType="withEffect">
                                  <p:stCondLst>
                                    <p:cond delay="0"/>
                                  </p:stCondLst>
                                  <p:childTnLst>
                                    <p:animMotion origin="layout" path="M -1.25E-6 7.40741E-7 L -0.00026 -0.13333 " pathEditMode="relative" rAng="0" ptsTypes="AA">
                                      <p:cBhvr>
                                        <p:cTn id="22" dur="1000" spd="-100000" fill="hold"/>
                                        <p:tgtEl>
                                          <p:spTgt spid="955"/>
                                        </p:tgtEl>
                                        <p:attrNameLst>
                                          <p:attrName>ppt_x</p:attrName>
                                          <p:attrName>ppt_y</p:attrName>
                                        </p:attrNameLst>
                                      </p:cBhvr>
                                      <p:rCtr x="-13" y="-6667"/>
                                    </p:animMotion>
                                  </p:childTnLst>
                                </p:cTn>
                              </p:par>
                              <p:par>
                                <p:cTn id="23" presetID="10" presetClass="entr" presetSubtype="0" fill="hold" grpId="0" nodeType="withEffect">
                                  <p:stCondLst>
                                    <p:cond delay="0"/>
                                  </p:stCondLst>
                                  <p:childTnLst>
                                    <p:set>
                                      <p:cBhvr>
                                        <p:cTn id="24" dur="1" fill="hold">
                                          <p:stCondLst>
                                            <p:cond delay="0"/>
                                          </p:stCondLst>
                                        </p:cTn>
                                        <p:tgtEl>
                                          <p:spTgt spid="956"/>
                                        </p:tgtEl>
                                        <p:attrNameLst>
                                          <p:attrName>style.visibility</p:attrName>
                                        </p:attrNameLst>
                                      </p:cBhvr>
                                      <p:to>
                                        <p:strVal val="visible"/>
                                      </p:to>
                                    </p:set>
                                    <p:animEffect transition="in" filter="fade">
                                      <p:cBhvr>
                                        <p:cTn id="25" dur="500"/>
                                        <p:tgtEl>
                                          <p:spTgt spid="956"/>
                                        </p:tgtEl>
                                      </p:cBhvr>
                                    </p:animEffect>
                                  </p:childTnLst>
                                </p:cTn>
                              </p:par>
                              <p:par>
                                <p:cTn id="26" presetID="42" presetClass="path" presetSubtype="0" decel="100000" fill="hold" grpId="1" nodeType="withEffect">
                                  <p:stCondLst>
                                    <p:cond delay="0"/>
                                  </p:stCondLst>
                                  <p:childTnLst>
                                    <p:animMotion origin="layout" path="M -3.125E-6 -4.07407E-6 L -0.00026 -0.13333 " pathEditMode="relative" rAng="0" ptsTypes="AA">
                                      <p:cBhvr>
                                        <p:cTn id="27" dur="1000" spd="-100000" fill="hold"/>
                                        <p:tgtEl>
                                          <p:spTgt spid="956"/>
                                        </p:tgtEl>
                                        <p:attrNameLst>
                                          <p:attrName>ppt_x</p:attrName>
                                          <p:attrName>ppt_y</p:attrName>
                                        </p:attrNameLst>
                                      </p:cBhvr>
                                      <p:rCtr x="-13" y="-6667"/>
                                    </p:animMotion>
                                  </p:childTnLst>
                                </p:cTn>
                              </p:par>
                              <p:par>
                                <p:cTn id="28" presetID="10" presetClass="entr" presetSubtype="0" fill="hold" grpId="0" nodeType="withEffect">
                                  <p:stCondLst>
                                    <p:cond delay="0"/>
                                  </p:stCondLst>
                                  <p:childTnLst>
                                    <p:set>
                                      <p:cBhvr>
                                        <p:cTn id="29" dur="1" fill="hold">
                                          <p:stCondLst>
                                            <p:cond delay="0"/>
                                          </p:stCondLst>
                                        </p:cTn>
                                        <p:tgtEl>
                                          <p:spTgt spid="957"/>
                                        </p:tgtEl>
                                        <p:attrNameLst>
                                          <p:attrName>style.visibility</p:attrName>
                                        </p:attrNameLst>
                                      </p:cBhvr>
                                      <p:to>
                                        <p:strVal val="visible"/>
                                      </p:to>
                                    </p:set>
                                    <p:animEffect transition="in" filter="fade">
                                      <p:cBhvr>
                                        <p:cTn id="30" dur="500"/>
                                        <p:tgtEl>
                                          <p:spTgt spid="957"/>
                                        </p:tgtEl>
                                      </p:cBhvr>
                                    </p:animEffect>
                                  </p:childTnLst>
                                </p:cTn>
                              </p:par>
                              <p:par>
                                <p:cTn id="31" presetID="42" presetClass="path" presetSubtype="0" decel="100000" fill="hold" grpId="1" nodeType="withEffect">
                                  <p:stCondLst>
                                    <p:cond delay="0"/>
                                  </p:stCondLst>
                                  <p:childTnLst>
                                    <p:animMotion origin="layout" path="M -3.125E-6 4.81481E-6 L -0.00026 -0.13334 " pathEditMode="relative" rAng="0" ptsTypes="AA">
                                      <p:cBhvr>
                                        <p:cTn id="32" dur="1000" spd="-100000" fill="hold"/>
                                        <p:tgtEl>
                                          <p:spTgt spid="957"/>
                                        </p:tgtEl>
                                        <p:attrNameLst>
                                          <p:attrName>ppt_x</p:attrName>
                                          <p:attrName>ppt_y</p:attrName>
                                        </p:attrNameLst>
                                      </p:cBhvr>
                                      <p:rCtr x="-13" y="-6667"/>
                                    </p:animMotion>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962"/>
                                        </p:tgtEl>
                                        <p:attrNameLst>
                                          <p:attrName>style.visibility</p:attrName>
                                        </p:attrNameLst>
                                      </p:cBhvr>
                                      <p:to>
                                        <p:strVal val="visible"/>
                                      </p:to>
                                    </p:set>
                                    <p:animEffect transition="in" filter="wipe(left)">
                                      <p:cBhvr>
                                        <p:cTn id="36" dur="750"/>
                                        <p:tgtEl>
                                          <p:spTgt spid="96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58"/>
                                        </p:tgtEl>
                                        <p:attrNameLst>
                                          <p:attrName>style.visibility</p:attrName>
                                        </p:attrNameLst>
                                      </p:cBhvr>
                                      <p:to>
                                        <p:strVal val="visible"/>
                                      </p:to>
                                    </p:set>
                                    <p:animEffect transition="in" filter="wipe(left)">
                                      <p:cBhvr>
                                        <p:cTn id="39" dur="750"/>
                                        <p:tgtEl>
                                          <p:spTgt spid="95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59"/>
                                        </p:tgtEl>
                                        <p:attrNameLst>
                                          <p:attrName>style.visibility</p:attrName>
                                        </p:attrNameLst>
                                      </p:cBhvr>
                                      <p:to>
                                        <p:strVal val="visible"/>
                                      </p:to>
                                    </p:set>
                                    <p:animEffect transition="in" filter="wipe(left)">
                                      <p:cBhvr>
                                        <p:cTn id="42" dur="750"/>
                                        <p:tgtEl>
                                          <p:spTgt spid="95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60"/>
                                        </p:tgtEl>
                                        <p:attrNameLst>
                                          <p:attrName>style.visibility</p:attrName>
                                        </p:attrNameLst>
                                      </p:cBhvr>
                                      <p:to>
                                        <p:strVal val="visible"/>
                                      </p:to>
                                    </p:set>
                                    <p:animEffect transition="in" filter="wipe(left)">
                                      <p:cBhvr>
                                        <p:cTn id="45" dur="750"/>
                                        <p:tgtEl>
                                          <p:spTgt spid="96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81"/>
                                        </p:tgtEl>
                                        <p:attrNameLst>
                                          <p:attrName>style.visibility</p:attrName>
                                        </p:attrNameLst>
                                      </p:cBhvr>
                                      <p:to>
                                        <p:strVal val="visible"/>
                                      </p:to>
                                    </p:set>
                                    <p:animEffect transition="in" filter="fade">
                                      <p:cBhvr>
                                        <p:cTn id="50" dur="1000"/>
                                        <p:tgtEl>
                                          <p:spTgt spid="481"/>
                                        </p:tgtEl>
                                      </p:cBhvr>
                                    </p:animEffect>
                                    <p:anim calcmode="lin" valueType="num">
                                      <p:cBhvr>
                                        <p:cTn id="51" dur="1000" fill="hold"/>
                                        <p:tgtEl>
                                          <p:spTgt spid="481"/>
                                        </p:tgtEl>
                                        <p:attrNameLst>
                                          <p:attrName>ppt_x</p:attrName>
                                        </p:attrNameLst>
                                      </p:cBhvr>
                                      <p:tavLst>
                                        <p:tav tm="0">
                                          <p:val>
                                            <p:strVal val="#ppt_x"/>
                                          </p:val>
                                        </p:tav>
                                        <p:tav tm="100000">
                                          <p:val>
                                            <p:strVal val="#ppt_x"/>
                                          </p:val>
                                        </p:tav>
                                      </p:tavLst>
                                    </p:anim>
                                    <p:anim calcmode="lin" valueType="num">
                                      <p:cBhvr>
                                        <p:cTn id="52" dur="1000" fill="hold"/>
                                        <p:tgtEl>
                                          <p:spTgt spid="481"/>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482"/>
                                        </p:tgtEl>
                                        <p:attrNameLst>
                                          <p:attrName>style.visibility</p:attrName>
                                        </p:attrNameLst>
                                      </p:cBhvr>
                                      <p:to>
                                        <p:strVal val="visible"/>
                                      </p:to>
                                    </p:set>
                                    <p:animEffect transition="in" filter="fade">
                                      <p:cBhvr>
                                        <p:cTn id="55" dur="1000"/>
                                        <p:tgtEl>
                                          <p:spTgt spid="482"/>
                                        </p:tgtEl>
                                      </p:cBhvr>
                                    </p:animEffect>
                                    <p:anim calcmode="lin" valueType="num">
                                      <p:cBhvr>
                                        <p:cTn id="56" dur="1000" fill="hold"/>
                                        <p:tgtEl>
                                          <p:spTgt spid="482"/>
                                        </p:tgtEl>
                                        <p:attrNameLst>
                                          <p:attrName>ppt_x</p:attrName>
                                        </p:attrNameLst>
                                      </p:cBhvr>
                                      <p:tavLst>
                                        <p:tav tm="0">
                                          <p:val>
                                            <p:strVal val="#ppt_x"/>
                                          </p:val>
                                        </p:tav>
                                        <p:tav tm="100000">
                                          <p:val>
                                            <p:strVal val="#ppt_x"/>
                                          </p:val>
                                        </p:tav>
                                      </p:tavLst>
                                    </p:anim>
                                    <p:anim calcmode="lin" valueType="num">
                                      <p:cBhvr>
                                        <p:cTn id="57" dur="1000" fill="hold"/>
                                        <p:tgtEl>
                                          <p:spTgt spid="4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 grpId="0"/>
      <p:bldP spid="955" grpId="0" animBg="1"/>
      <p:bldP spid="955" grpId="1" animBg="1"/>
      <p:bldP spid="956" grpId="0" animBg="1"/>
      <p:bldP spid="956" grpId="1" animBg="1"/>
      <p:bldP spid="957" grpId="0" animBg="1"/>
      <p:bldP spid="957" grpId="1" animBg="1"/>
      <p:bldP spid="958" grpId="0"/>
      <p:bldP spid="959" grpId="0"/>
      <p:bldP spid="960" grpId="0"/>
      <p:bldP spid="961" grpId="0" animBg="1"/>
      <p:bldP spid="961" grpId="1" animBg="1"/>
      <p:bldP spid="96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51609" y="386364"/>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40" name="矩形: 圆角 1"/>
          <p:cNvSpPr/>
          <p:nvPr/>
        </p:nvSpPr>
        <p:spPr>
          <a:xfrm>
            <a:off x="2433633" y="1530356"/>
            <a:ext cx="7397087"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文本框 40"/>
          <p:cNvSpPr txBox="1"/>
          <p:nvPr/>
        </p:nvSpPr>
        <p:spPr>
          <a:xfrm>
            <a:off x="2573627" y="1663668"/>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（一）</a:t>
            </a:r>
          </a:p>
        </p:txBody>
      </p:sp>
      <p:sp>
        <p:nvSpPr>
          <p:cNvPr id="42" name="文本框 41"/>
          <p:cNvSpPr txBox="1"/>
          <p:nvPr/>
        </p:nvSpPr>
        <p:spPr>
          <a:xfrm>
            <a:off x="3816948" y="1560309"/>
            <a:ext cx="5724644"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牢牢把握正确的政治方向，坚决维护以习</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近平同志为核心的中共中央集中统一领导</a:t>
            </a:r>
          </a:p>
        </p:txBody>
      </p:sp>
      <p:sp>
        <p:nvSpPr>
          <p:cNvPr id="43" name="矩形 42"/>
          <p:cNvSpPr/>
          <p:nvPr/>
        </p:nvSpPr>
        <p:spPr>
          <a:xfrm>
            <a:off x="1061913" y="2949544"/>
            <a:ext cx="2531782" cy="341320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深入学习贯彻习近平新时代中国特色社会主义思想和中共十八大、十九大精神，打牢团结奋斗的共同思想政治基础</a:t>
            </a:r>
          </a:p>
        </p:txBody>
      </p:sp>
      <p:grpSp>
        <p:nvGrpSpPr>
          <p:cNvPr id="44" name="组合 43"/>
          <p:cNvGrpSpPr/>
          <p:nvPr/>
        </p:nvGrpSpPr>
        <p:grpSpPr>
          <a:xfrm>
            <a:off x="4021666" y="2765842"/>
            <a:ext cx="7048755" cy="790922"/>
            <a:chOff x="3767719" y="2833395"/>
            <a:chExt cx="7048755" cy="790922"/>
          </a:xfrm>
        </p:grpSpPr>
        <p:grpSp>
          <p:nvGrpSpPr>
            <p:cNvPr id="45" name="组合 44"/>
            <p:cNvGrpSpPr/>
            <p:nvPr/>
          </p:nvGrpSpPr>
          <p:grpSpPr>
            <a:xfrm>
              <a:off x="3767719" y="2833395"/>
              <a:ext cx="7048755" cy="790922"/>
              <a:chOff x="5348782" y="1504068"/>
              <a:chExt cx="5867463" cy="1072877"/>
            </a:xfrm>
          </p:grpSpPr>
          <p:sp>
            <p:nvSpPr>
              <p:cNvPr id="47" name="矩形 46"/>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8" name="矩形 47"/>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49" name="直接连接符 48"/>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6" name="矩形 45"/>
            <p:cNvSpPr/>
            <p:nvPr/>
          </p:nvSpPr>
          <p:spPr>
            <a:xfrm>
              <a:off x="4354005" y="3133949"/>
              <a:ext cx="5645779"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每年召开常委会议专题学习贯彻中央全会精神</a:t>
              </a:r>
            </a:p>
          </p:txBody>
        </p:sp>
      </p:grpSp>
      <p:grpSp>
        <p:nvGrpSpPr>
          <p:cNvPr id="51" name="组合 50"/>
          <p:cNvGrpSpPr/>
          <p:nvPr/>
        </p:nvGrpSpPr>
        <p:grpSpPr>
          <a:xfrm>
            <a:off x="4021666" y="3666594"/>
            <a:ext cx="7048755" cy="790922"/>
            <a:chOff x="3767719" y="2833395"/>
            <a:chExt cx="7048755" cy="790922"/>
          </a:xfrm>
        </p:grpSpPr>
        <p:grpSp>
          <p:nvGrpSpPr>
            <p:cNvPr id="52" name="组合 51"/>
            <p:cNvGrpSpPr/>
            <p:nvPr/>
          </p:nvGrpSpPr>
          <p:grpSpPr>
            <a:xfrm>
              <a:off x="3767719" y="2833395"/>
              <a:ext cx="7048755" cy="790922"/>
              <a:chOff x="5348782" y="1504068"/>
              <a:chExt cx="5867463" cy="1072877"/>
            </a:xfrm>
          </p:grpSpPr>
          <p:sp>
            <p:nvSpPr>
              <p:cNvPr id="54" name="矩形 53"/>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5" name="矩形 54"/>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56" name="直接连接符 55"/>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53" name="矩形 52"/>
            <p:cNvSpPr/>
            <p:nvPr/>
          </p:nvSpPr>
          <p:spPr>
            <a:xfrm>
              <a:off x="4354005" y="3149454"/>
              <a:ext cx="639245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通过主席会议等集中学习贯彻习近平总书记系列重要讲话精神</a:t>
              </a:r>
            </a:p>
          </p:txBody>
        </p:sp>
      </p:grpSp>
      <p:grpSp>
        <p:nvGrpSpPr>
          <p:cNvPr id="58" name="组合 57"/>
          <p:cNvGrpSpPr/>
          <p:nvPr/>
        </p:nvGrpSpPr>
        <p:grpSpPr>
          <a:xfrm>
            <a:off x="4021666" y="4458164"/>
            <a:ext cx="7048755" cy="790922"/>
            <a:chOff x="3767719" y="2833395"/>
            <a:chExt cx="7048755" cy="790922"/>
          </a:xfrm>
        </p:grpSpPr>
        <p:grpSp>
          <p:nvGrpSpPr>
            <p:cNvPr id="59" name="组合 58"/>
            <p:cNvGrpSpPr/>
            <p:nvPr/>
          </p:nvGrpSpPr>
          <p:grpSpPr>
            <a:xfrm>
              <a:off x="3767719" y="2833395"/>
              <a:ext cx="7048755" cy="790922"/>
              <a:chOff x="5348782" y="1504068"/>
              <a:chExt cx="5867463" cy="1072877"/>
            </a:xfrm>
          </p:grpSpPr>
          <p:sp>
            <p:nvSpPr>
              <p:cNvPr id="61" name="矩形 60"/>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2" name="矩形 61"/>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63" name="直接连接符 62"/>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0" name="矩形 59"/>
            <p:cNvSpPr/>
            <p:nvPr/>
          </p:nvSpPr>
          <p:spPr>
            <a:xfrm>
              <a:off x="4354005" y="3149454"/>
              <a:ext cx="639245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引导广大委员增强“四个意识”坚定“四个自信”</a:t>
              </a:r>
            </a:p>
          </p:txBody>
        </p:sp>
      </p:grpSp>
      <p:grpSp>
        <p:nvGrpSpPr>
          <p:cNvPr id="65" name="组合 64"/>
          <p:cNvGrpSpPr/>
          <p:nvPr/>
        </p:nvGrpSpPr>
        <p:grpSpPr>
          <a:xfrm>
            <a:off x="4021666" y="5385243"/>
            <a:ext cx="7048755" cy="790922"/>
            <a:chOff x="3767719" y="2833395"/>
            <a:chExt cx="7048755" cy="790922"/>
          </a:xfrm>
        </p:grpSpPr>
        <p:grpSp>
          <p:nvGrpSpPr>
            <p:cNvPr id="66" name="组合 65"/>
            <p:cNvGrpSpPr/>
            <p:nvPr/>
          </p:nvGrpSpPr>
          <p:grpSpPr>
            <a:xfrm>
              <a:off x="3767719" y="2833395"/>
              <a:ext cx="7048755" cy="790922"/>
              <a:chOff x="5348782" y="1504068"/>
              <a:chExt cx="5867463" cy="1072877"/>
            </a:xfrm>
          </p:grpSpPr>
          <p:sp>
            <p:nvSpPr>
              <p:cNvPr id="68" name="矩形 67"/>
              <p:cNvSpPr/>
              <p:nvPr/>
            </p:nvSpPr>
            <p:spPr>
              <a:xfrm>
                <a:off x="5976490" y="1504068"/>
                <a:ext cx="5011549" cy="3444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9" name="矩形 68"/>
              <p:cNvSpPr/>
              <p:nvPr/>
            </p:nvSpPr>
            <p:spPr>
              <a:xfrm>
                <a:off x="5348782" y="1795287"/>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70" name="直接连接符 69"/>
              <p:cNvCxnSpPr/>
              <p:nvPr/>
            </p:nvCxnSpPr>
            <p:spPr>
              <a:xfrm>
                <a:off x="5897880" y="2561598"/>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11117438" y="2351313"/>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67" name="矩形 66"/>
            <p:cNvSpPr/>
            <p:nvPr/>
          </p:nvSpPr>
          <p:spPr>
            <a:xfrm>
              <a:off x="4354005" y="3149454"/>
              <a:ext cx="6392452"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在人民政协形成学讲话、抓落实、促工作的良好氛围</a:t>
              </a:r>
            </a:p>
          </p:txBody>
        </p:sp>
      </p:grpSp>
    </p:spTree>
    <p:extLst>
      <p:ext uri="{BB962C8B-B14F-4D97-AF65-F5344CB8AC3E}">
        <p14:creationId xmlns:p14="http://schemas.microsoft.com/office/powerpoint/2010/main" val="2295157523"/>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1+#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14:presetBounceEnd="58000">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14:bounceEnd="58000">
                                          <p:cBhvr additive="base">
                                            <p:cTn id="24" dur="500" fill="hold"/>
                                            <p:tgtEl>
                                              <p:spTgt spid="43"/>
                                            </p:tgtEl>
                                            <p:attrNameLst>
                                              <p:attrName>ppt_x</p:attrName>
                                            </p:attrNameLst>
                                          </p:cBhvr>
                                          <p:tavLst>
                                            <p:tav tm="0">
                                              <p:val>
                                                <p:strVal val="0-#ppt_w/2"/>
                                              </p:val>
                                            </p:tav>
                                            <p:tav tm="100000">
                                              <p:val>
                                                <p:strVal val="#ppt_x"/>
                                              </p:val>
                                            </p:tav>
                                          </p:tavLst>
                                        </p:anim>
                                        <p:anim calcmode="lin" valueType="num" p14:bounceEnd="58000">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1+#ppt_w/2"/>
                                              </p:val>
                                            </p:tav>
                                            <p:tav tm="100000">
                                              <p:val>
                                                <p:strVal val="#ppt_x"/>
                                              </p:val>
                                            </p:tav>
                                          </p:tavLst>
                                        </p:anim>
                                        <p:anim calcmode="lin" valueType="num">
                                          <p:cBhvr additive="base">
                                            <p:cTn id="4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0" grpId="0" animBg="1"/>
          <p:bldP spid="41" grpId="0"/>
          <p:bldP spid="42" grpId="0"/>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randombar(horizontal)">
                                          <p:cBhvr>
                                            <p:cTn id="12" dur="500"/>
                                            <p:tgtEl>
                                              <p:spTgt spid="4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1+#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fill="hold"/>
                                            <p:tgtEl>
                                              <p:spTgt spid="43"/>
                                            </p:tgtEl>
                                            <p:attrNameLst>
                                              <p:attrName>ppt_x</p:attrName>
                                            </p:attrNameLst>
                                          </p:cBhvr>
                                          <p:tavLst>
                                            <p:tav tm="0">
                                              <p:val>
                                                <p:strVal val="0-#ppt_w/2"/>
                                              </p:val>
                                            </p:tav>
                                            <p:tav tm="100000">
                                              <p:val>
                                                <p:strVal val="#ppt_x"/>
                                              </p:val>
                                            </p:tav>
                                          </p:tavLst>
                                        </p:anim>
                                        <p:anim calcmode="lin" valueType="num">
                                          <p:cBhvr additive="base">
                                            <p:cTn id="25"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1+#ppt_w/2"/>
                                              </p:val>
                                            </p:tav>
                                            <p:tav tm="100000">
                                              <p:val>
                                                <p:strVal val="#ppt_x"/>
                                              </p:val>
                                            </p:tav>
                                          </p:tavLst>
                                        </p:anim>
                                        <p:anim calcmode="lin" valueType="num">
                                          <p:cBhvr additive="base">
                                            <p:cTn id="31"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1+#ppt_w/2"/>
                                              </p:val>
                                            </p:tav>
                                            <p:tav tm="100000">
                                              <p:val>
                                                <p:strVal val="#ppt_x"/>
                                              </p:val>
                                            </p:tav>
                                          </p:tavLst>
                                        </p:anim>
                                        <p:anim calcmode="lin" valueType="num">
                                          <p:cBhvr additive="base">
                                            <p:cTn id="49"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0" grpId="0" animBg="1"/>
          <p:bldP spid="41" grpId="0"/>
          <p:bldP spid="42" grpId="0"/>
          <p:bldP spid="43" grpId="0" animBg="1"/>
        </p:bldLst>
      </p:timing>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35097" y="37325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70" name="矩形: 圆角 1"/>
          <p:cNvSpPr/>
          <p:nvPr/>
        </p:nvSpPr>
        <p:spPr>
          <a:xfrm>
            <a:off x="1969607" y="1602928"/>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文本框 70"/>
          <p:cNvSpPr txBox="1"/>
          <p:nvPr/>
        </p:nvSpPr>
        <p:spPr>
          <a:xfrm>
            <a:off x="2109601" y="1736240"/>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（二）</a:t>
            </a:r>
          </a:p>
        </p:txBody>
      </p:sp>
      <p:sp>
        <p:nvSpPr>
          <p:cNvPr id="72" name="文本框 71"/>
          <p:cNvSpPr txBox="1"/>
          <p:nvPr/>
        </p:nvSpPr>
        <p:spPr>
          <a:xfrm>
            <a:off x="3352922" y="1632881"/>
            <a:ext cx="726352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聚焦党和国家中心任务，围绕统筹推进“五位一体”</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总体布局和协调推进“四个全面”战略布局协商议政</a:t>
            </a:r>
          </a:p>
        </p:txBody>
      </p:sp>
      <p:grpSp>
        <p:nvGrpSpPr>
          <p:cNvPr id="73" name="组合 72"/>
          <p:cNvGrpSpPr/>
          <p:nvPr/>
        </p:nvGrpSpPr>
        <p:grpSpPr>
          <a:xfrm>
            <a:off x="925647" y="3393057"/>
            <a:ext cx="1891840" cy="2518631"/>
            <a:chOff x="1447800" y="3653569"/>
            <a:chExt cx="9321333" cy="2518631"/>
          </a:xfrm>
        </p:grpSpPr>
        <p:sp>
          <p:nvSpPr>
            <p:cNvPr id="74" name="矩形: 圆角 12"/>
            <p:cNvSpPr/>
            <p:nvPr/>
          </p:nvSpPr>
          <p:spPr>
            <a:xfrm>
              <a:off x="1447800" y="3653569"/>
              <a:ext cx="9321333" cy="2518631"/>
            </a:xfrm>
            <a:prstGeom prst="roundRect">
              <a:avLst/>
            </a:prstGeom>
            <a:solidFill>
              <a:srgbClr val="FF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矩形 74"/>
            <p:cNvSpPr/>
            <p:nvPr/>
          </p:nvSpPr>
          <p:spPr>
            <a:xfrm>
              <a:off x="2114316" y="3967497"/>
              <a:ext cx="7988300" cy="455446"/>
            </a:xfrm>
            <a:prstGeom prst="rect">
              <a:avLst/>
            </a:prstGeom>
          </p:spPr>
          <p:txBody>
            <a:bodyPr wrap="square">
              <a:spAutoFit/>
            </a:bodyPr>
            <a:lstStyle/>
            <a:p>
              <a:pPr marL="0" marR="0" lvl="0" indent="0" algn="ctr" defTabSz="914400" rtl="0" eaLnBrk="1" fontAlgn="base"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把围绕“十三五”规划制定和实施献计出力作为工作主线</a:t>
              </a:r>
            </a:p>
          </p:txBody>
        </p:sp>
      </p:grpSp>
      <p:grpSp>
        <p:nvGrpSpPr>
          <p:cNvPr id="76" name="组合 75"/>
          <p:cNvGrpSpPr/>
          <p:nvPr/>
        </p:nvGrpSpPr>
        <p:grpSpPr>
          <a:xfrm>
            <a:off x="2952762" y="4103789"/>
            <a:ext cx="2289583" cy="974059"/>
            <a:chOff x="4133869" y="2775799"/>
            <a:chExt cx="1565941" cy="666200"/>
          </a:xfrm>
        </p:grpSpPr>
        <p:sp>
          <p:nvSpPr>
            <p:cNvPr id="77" name="等腰三角形 76"/>
            <p:cNvSpPr/>
            <p:nvPr/>
          </p:nvSpPr>
          <p:spPr>
            <a:xfrm rot="5400000">
              <a:off x="5173143" y="29153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8" name="矩形 77"/>
            <p:cNvSpPr/>
            <p:nvPr/>
          </p:nvSpPr>
          <p:spPr>
            <a:xfrm>
              <a:off x="4133869" y="2951023"/>
              <a:ext cx="1178807" cy="315752"/>
            </a:xfrm>
            <a:prstGeom prst="rect">
              <a:avLst/>
            </a:prstGeom>
            <a:solidFill>
              <a:srgbClr val="FF0000"/>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十三五规划</a:t>
              </a:r>
            </a:p>
          </p:txBody>
        </p:sp>
      </p:grpSp>
      <p:grpSp>
        <p:nvGrpSpPr>
          <p:cNvPr id="79" name="组合 78"/>
          <p:cNvGrpSpPr/>
          <p:nvPr/>
        </p:nvGrpSpPr>
        <p:grpSpPr>
          <a:xfrm>
            <a:off x="5498472" y="3020085"/>
            <a:ext cx="6233658" cy="902945"/>
            <a:chOff x="3766308" y="2493649"/>
            <a:chExt cx="6233658" cy="902945"/>
          </a:xfrm>
        </p:grpSpPr>
        <p:grpSp>
          <p:nvGrpSpPr>
            <p:cNvPr id="80" name="组合 79"/>
            <p:cNvGrpSpPr/>
            <p:nvPr/>
          </p:nvGrpSpPr>
          <p:grpSpPr>
            <a:xfrm>
              <a:off x="3766308" y="2539815"/>
              <a:ext cx="6233658" cy="856779"/>
              <a:chOff x="5347607" y="1105830"/>
              <a:chExt cx="5188967" cy="1162211"/>
            </a:xfrm>
          </p:grpSpPr>
          <p:sp>
            <p:nvSpPr>
              <p:cNvPr id="82" name="矩形 81"/>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就“十三五”规划制定，用</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个月时间密集开展</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56</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次议政活动</a:t>
                </a:r>
              </a:p>
            </p:txBody>
          </p:sp>
          <p:sp>
            <p:nvSpPr>
              <p:cNvPr id="83" name="矩形 82"/>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4" name="直接连接符 83"/>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81" name="矩形 80"/>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86" name="组合 85"/>
          <p:cNvGrpSpPr/>
          <p:nvPr/>
        </p:nvGrpSpPr>
        <p:grpSpPr>
          <a:xfrm>
            <a:off x="5498472" y="4071911"/>
            <a:ext cx="6233658" cy="936792"/>
            <a:chOff x="3766308" y="2459802"/>
            <a:chExt cx="6233658" cy="936792"/>
          </a:xfrm>
        </p:grpSpPr>
        <p:grpSp>
          <p:nvGrpSpPr>
            <p:cNvPr id="87" name="组合 86"/>
            <p:cNvGrpSpPr/>
            <p:nvPr/>
          </p:nvGrpSpPr>
          <p:grpSpPr>
            <a:xfrm>
              <a:off x="3766308" y="2459802"/>
              <a:ext cx="6233658" cy="936792"/>
              <a:chOff x="5347607" y="997293"/>
              <a:chExt cx="5188967" cy="1270748"/>
            </a:xfrm>
          </p:grpSpPr>
          <p:sp>
            <p:nvSpPr>
              <p:cNvPr id="89" name="矩形 88"/>
              <p:cNvSpPr/>
              <p:nvPr/>
            </p:nvSpPr>
            <p:spPr>
              <a:xfrm>
                <a:off x="5897880" y="997293"/>
                <a:ext cx="4539887" cy="12524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紧扣深化供给侧结构性改革，分</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8</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次深入</a:t>
                </a:r>
                <a:r>
                  <a:rPr kumimoji="0" lang="en-US" altLang="zh-CN"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13</a:t>
                </a: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个省区调研，既有专题议政性常委会议的综合献策，也有专题协商会、双周协商座谈会的专项议政</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0" name="矩形 89"/>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1" name="直接连接符 90"/>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88" name="矩形 87"/>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93" name="组合 92"/>
          <p:cNvGrpSpPr/>
          <p:nvPr/>
        </p:nvGrpSpPr>
        <p:grpSpPr>
          <a:xfrm>
            <a:off x="5498472" y="5276784"/>
            <a:ext cx="6233658" cy="902945"/>
            <a:chOff x="3766308" y="2493649"/>
            <a:chExt cx="6233658" cy="902945"/>
          </a:xfrm>
        </p:grpSpPr>
        <p:grpSp>
          <p:nvGrpSpPr>
            <p:cNvPr id="94" name="组合 93"/>
            <p:cNvGrpSpPr/>
            <p:nvPr/>
          </p:nvGrpSpPr>
          <p:grpSpPr>
            <a:xfrm>
              <a:off x="3766308" y="2539815"/>
              <a:ext cx="6233658" cy="856779"/>
              <a:chOff x="5347607" y="1105830"/>
              <a:chExt cx="5188967" cy="1162211"/>
            </a:xfrm>
          </p:grpSpPr>
          <p:sp>
            <p:nvSpPr>
              <p:cNvPr id="96" name="矩形 95"/>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适应经济发展新常态，每季度召开宏观经济形势分析会</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矩形 96"/>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8" name="直接连接符 97"/>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5" name="矩形 94"/>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921315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randombar(horizontal)">
                                      <p:cBhvr>
                                        <p:cTn id="12" dur="500"/>
                                        <p:tgtEl>
                                          <p:spTgt spid="7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barn(inVertical)">
                                      <p:cBhvr>
                                        <p:cTn id="15" dur="500"/>
                                        <p:tgtEl>
                                          <p:spTgt spid="7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1+#ppt_w/2"/>
                                          </p:val>
                                        </p:tav>
                                        <p:tav tm="100000">
                                          <p:val>
                                            <p:strVal val="#ppt_x"/>
                                          </p:val>
                                        </p:tav>
                                      </p:tavLst>
                                    </p:anim>
                                    <p:anim calcmode="lin" valueType="num">
                                      <p:cBhvr additive="base">
                                        <p:cTn id="20" dur="500" fill="hold"/>
                                        <p:tgtEl>
                                          <p:spTgt spid="72"/>
                                        </p:tgtEl>
                                        <p:attrNameLst>
                                          <p:attrName>ppt_y</p:attrName>
                                        </p:attrNameLst>
                                      </p:cBhvr>
                                      <p:tavLst>
                                        <p:tav tm="0">
                                          <p:val>
                                            <p:strVal val="#ppt_y"/>
                                          </p:val>
                                        </p:tav>
                                        <p:tav tm="100000">
                                          <p:val>
                                            <p:strVal val="#ppt_y"/>
                                          </p:val>
                                        </p:tav>
                                      </p:tavLst>
                                    </p:anim>
                                  </p:childTnLst>
                                </p:cTn>
                              </p:par>
                              <p:par>
                                <p:cTn id="21" presetID="42" presetClass="entr" presetSubtype="0" fill="hold" nodeType="withEffect">
                                  <p:stCondLst>
                                    <p:cond delay="100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1000"/>
                                        <p:tgtEl>
                                          <p:spTgt spid="73"/>
                                        </p:tgtEl>
                                      </p:cBhvr>
                                    </p:animEffect>
                                    <p:anim calcmode="lin" valueType="num">
                                      <p:cBhvr>
                                        <p:cTn id="24" dur="1000" fill="hold"/>
                                        <p:tgtEl>
                                          <p:spTgt spid="73"/>
                                        </p:tgtEl>
                                        <p:attrNameLst>
                                          <p:attrName>ppt_x</p:attrName>
                                        </p:attrNameLst>
                                      </p:cBhvr>
                                      <p:tavLst>
                                        <p:tav tm="0">
                                          <p:val>
                                            <p:strVal val="#ppt_x"/>
                                          </p:val>
                                        </p:tav>
                                        <p:tav tm="100000">
                                          <p:val>
                                            <p:strVal val="#ppt_x"/>
                                          </p:val>
                                        </p:tav>
                                      </p:tavLst>
                                    </p:anim>
                                    <p:anim calcmode="lin" valueType="num">
                                      <p:cBhvr>
                                        <p:cTn id="25" dur="1000" fill="hold"/>
                                        <p:tgtEl>
                                          <p:spTgt spid="7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additive="base">
                                        <p:cTn id="29" dur="500"/>
                                        <p:tgtEl>
                                          <p:spTgt spid="76"/>
                                        </p:tgtEl>
                                        <p:attrNameLst>
                                          <p:attrName>ppt_x</p:attrName>
                                        </p:attrNameLst>
                                      </p:cBhvr>
                                      <p:tavLst>
                                        <p:tav tm="0">
                                          <p:val>
                                            <p:strVal val="#ppt_x-#ppt_w*1.125000"/>
                                          </p:val>
                                        </p:tav>
                                        <p:tav tm="100000">
                                          <p:val>
                                            <p:strVal val="#ppt_x"/>
                                          </p:val>
                                        </p:tav>
                                      </p:tavLst>
                                    </p:anim>
                                    <p:animEffect transition="in" filter="wipe(right)">
                                      <p:cBhvr>
                                        <p:cTn id="30" dur="500"/>
                                        <p:tgtEl>
                                          <p:spTgt spid="7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500" fill="hold"/>
                                        <p:tgtEl>
                                          <p:spTgt spid="79"/>
                                        </p:tgtEl>
                                        <p:attrNameLst>
                                          <p:attrName>ppt_x</p:attrName>
                                        </p:attrNameLst>
                                      </p:cBhvr>
                                      <p:tavLst>
                                        <p:tav tm="0">
                                          <p:val>
                                            <p:strVal val="1+#ppt_w/2"/>
                                          </p:val>
                                        </p:tav>
                                        <p:tav tm="100000">
                                          <p:val>
                                            <p:strVal val="#ppt_x"/>
                                          </p:val>
                                        </p:tav>
                                      </p:tavLst>
                                    </p:anim>
                                    <p:anim calcmode="lin" valueType="num">
                                      <p:cBhvr additive="base">
                                        <p:cTn id="36" dur="500" fill="hold"/>
                                        <p:tgtEl>
                                          <p:spTgt spid="7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500" fill="hold"/>
                                        <p:tgtEl>
                                          <p:spTgt spid="86"/>
                                        </p:tgtEl>
                                        <p:attrNameLst>
                                          <p:attrName>ppt_x</p:attrName>
                                        </p:attrNameLst>
                                      </p:cBhvr>
                                      <p:tavLst>
                                        <p:tav tm="0">
                                          <p:val>
                                            <p:strVal val="1+#ppt_w/2"/>
                                          </p:val>
                                        </p:tav>
                                        <p:tav tm="100000">
                                          <p:val>
                                            <p:strVal val="#ppt_x"/>
                                          </p:val>
                                        </p:tav>
                                      </p:tavLst>
                                    </p:anim>
                                    <p:anim calcmode="lin" valueType="num">
                                      <p:cBhvr additive="base">
                                        <p:cTn id="40" dur="500" fill="hold"/>
                                        <p:tgtEl>
                                          <p:spTgt spid="8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1+#ppt_w/2"/>
                                          </p:val>
                                        </p:tav>
                                        <p:tav tm="100000">
                                          <p:val>
                                            <p:strVal val="#ppt_x"/>
                                          </p:val>
                                        </p:tav>
                                      </p:tavLst>
                                    </p:anim>
                                    <p:anim calcmode="lin" valueType="num">
                                      <p:cBhvr additive="base">
                                        <p:cTn id="44"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p:bldP spid="7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25157" y="367889"/>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grpSp>
        <p:nvGrpSpPr>
          <p:cNvPr id="67" name="组合 66"/>
          <p:cNvGrpSpPr/>
          <p:nvPr/>
        </p:nvGrpSpPr>
        <p:grpSpPr>
          <a:xfrm>
            <a:off x="0" y="4039883"/>
            <a:ext cx="2292822" cy="974059"/>
            <a:chOff x="2266665" y="2775799"/>
            <a:chExt cx="3433145" cy="666200"/>
          </a:xfrm>
        </p:grpSpPr>
        <p:sp>
          <p:nvSpPr>
            <p:cNvPr id="68" name="等腰三角形 67"/>
            <p:cNvSpPr/>
            <p:nvPr/>
          </p:nvSpPr>
          <p:spPr>
            <a:xfrm rot="5400000">
              <a:off x="5173143" y="29153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矩形 68"/>
            <p:cNvSpPr/>
            <p:nvPr/>
          </p:nvSpPr>
          <p:spPr>
            <a:xfrm>
              <a:off x="2266665" y="2951023"/>
              <a:ext cx="3046012" cy="315752"/>
            </a:xfrm>
            <a:prstGeom prst="rect">
              <a:avLst/>
            </a:prstGeom>
            <a:solidFill>
              <a:srgbClr val="FF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十三五规划</a:t>
              </a:r>
            </a:p>
          </p:txBody>
        </p:sp>
      </p:grpSp>
      <p:grpSp>
        <p:nvGrpSpPr>
          <p:cNvPr id="70" name="组合 69"/>
          <p:cNvGrpSpPr/>
          <p:nvPr/>
        </p:nvGrpSpPr>
        <p:grpSpPr>
          <a:xfrm>
            <a:off x="2638904" y="2997122"/>
            <a:ext cx="6233658" cy="902945"/>
            <a:chOff x="3766308" y="2493649"/>
            <a:chExt cx="6233658" cy="902945"/>
          </a:xfrm>
        </p:grpSpPr>
        <p:grpSp>
          <p:nvGrpSpPr>
            <p:cNvPr id="71" name="组合 70"/>
            <p:cNvGrpSpPr/>
            <p:nvPr/>
          </p:nvGrpSpPr>
          <p:grpSpPr>
            <a:xfrm>
              <a:off x="3766308" y="2539815"/>
              <a:ext cx="6233658" cy="856779"/>
              <a:chOff x="5347607" y="1105830"/>
              <a:chExt cx="5188967" cy="1162211"/>
            </a:xfrm>
          </p:grpSpPr>
          <p:sp>
            <p:nvSpPr>
              <p:cNvPr id="73" name="矩形 72"/>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科学选题，合力攻坚，推动全面建成小康社会重点任务贯彻落实。</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4" name="矩形 73"/>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75" name="直接连接符 74"/>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72" name="矩形 71"/>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77" name="组合 76"/>
          <p:cNvGrpSpPr/>
          <p:nvPr/>
        </p:nvGrpSpPr>
        <p:grpSpPr>
          <a:xfrm>
            <a:off x="2638904" y="4048948"/>
            <a:ext cx="6233658" cy="936792"/>
            <a:chOff x="3766308" y="2459802"/>
            <a:chExt cx="6233658" cy="936792"/>
          </a:xfrm>
        </p:grpSpPr>
        <p:grpSp>
          <p:nvGrpSpPr>
            <p:cNvPr id="78" name="组合 77"/>
            <p:cNvGrpSpPr/>
            <p:nvPr/>
          </p:nvGrpSpPr>
          <p:grpSpPr>
            <a:xfrm>
              <a:off x="3766308" y="2459802"/>
              <a:ext cx="6233658" cy="936792"/>
              <a:chOff x="5347607" y="997293"/>
              <a:chExt cx="5188967" cy="1270748"/>
            </a:xfrm>
          </p:grpSpPr>
          <p:sp>
            <p:nvSpPr>
              <p:cNvPr id="80" name="矩形 79"/>
              <p:cNvSpPr/>
              <p:nvPr/>
            </p:nvSpPr>
            <p:spPr>
              <a:xfrm>
                <a:off x="5897880" y="997293"/>
                <a:ext cx="4539887" cy="12524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议题涉及“三去一降一补”、振兴实体经济、创新驱动发展、培育发展新动能、军民融合发展、品牌建设等方面</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1" name="矩形 80"/>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2" name="直接连接符 81"/>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79" name="矩形 78"/>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84" name="组合 83"/>
          <p:cNvGrpSpPr/>
          <p:nvPr/>
        </p:nvGrpSpPr>
        <p:grpSpPr>
          <a:xfrm>
            <a:off x="2638904" y="5253821"/>
            <a:ext cx="6233658" cy="902945"/>
            <a:chOff x="3766308" y="2493649"/>
            <a:chExt cx="6233658" cy="902945"/>
          </a:xfrm>
        </p:grpSpPr>
        <p:grpSp>
          <p:nvGrpSpPr>
            <p:cNvPr id="85" name="组合 84"/>
            <p:cNvGrpSpPr/>
            <p:nvPr/>
          </p:nvGrpSpPr>
          <p:grpSpPr>
            <a:xfrm>
              <a:off x="3766308" y="2539815"/>
              <a:ext cx="6233658" cy="856779"/>
              <a:chOff x="5347607" y="1105830"/>
              <a:chExt cx="5188967" cy="1162211"/>
            </a:xfrm>
          </p:grpSpPr>
          <p:sp>
            <p:nvSpPr>
              <p:cNvPr id="87" name="矩形 86"/>
              <p:cNvSpPr/>
              <p:nvPr/>
            </p:nvSpPr>
            <p:spPr>
              <a:xfrm>
                <a:off x="5897880" y="1105830"/>
                <a:ext cx="4229567" cy="87674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抓住突出环境问题调研议政，每年专题分析资源环境态势，助力美丽中国建设。</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8" name="矩形 87"/>
              <p:cNvSpPr/>
              <p:nvPr/>
            </p:nvSpPr>
            <p:spPr>
              <a:xfrm>
                <a:off x="5347607" y="1177225"/>
                <a:ext cx="420875" cy="733953"/>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9" name="直接连接符 88"/>
              <p:cNvCxnSpPr/>
              <p:nvPr/>
            </p:nvCxnSpPr>
            <p:spPr>
              <a:xfrm>
                <a:off x="5347607" y="2252694"/>
                <a:ext cx="5090160" cy="15347"/>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10437767" y="1923716"/>
                <a:ext cx="98807" cy="225632"/>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86" name="矩形 85"/>
            <p:cNvSpPr/>
            <p:nvPr/>
          </p:nvSpPr>
          <p:spPr>
            <a:xfrm>
              <a:off x="4521803" y="2493649"/>
              <a:ext cx="460940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
        <p:nvSpPr>
          <p:cNvPr id="91" name="矩形: 圆角 1"/>
          <p:cNvSpPr/>
          <p:nvPr/>
        </p:nvSpPr>
        <p:spPr>
          <a:xfrm>
            <a:off x="1897033" y="1675499"/>
            <a:ext cx="8816454"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2" name="文本框 91"/>
          <p:cNvSpPr txBox="1"/>
          <p:nvPr/>
        </p:nvSpPr>
        <p:spPr>
          <a:xfrm>
            <a:off x="2037027" y="1808811"/>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（二）</a:t>
            </a:r>
          </a:p>
        </p:txBody>
      </p:sp>
      <p:sp>
        <p:nvSpPr>
          <p:cNvPr id="93" name="文本框 92"/>
          <p:cNvSpPr txBox="1"/>
          <p:nvPr/>
        </p:nvSpPr>
        <p:spPr>
          <a:xfrm>
            <a:off x="3280348" y="1705452"/>
            <a:ext cx="726352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聚焦党和国家中心任务，围绕统筹推进“五位一体”</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总体布局和协调推进“四个全面”战略布局协商议政</a:t>
            </a:r>
          </a:p>
        </p:txBody>
      </p:sp>
      <p:grpSp>
        <p:nvGrpSpPr>
          <p:cNvPr id="94" name="组合 93"/>
          <p:cNvGrpSpPr/>
          <p:nvPr/>
        </p:nvGrpSpPr>
        <p:grpSpPr>
          <a:xfrm>
            <a:off x="9103057" y="4048948"/>
            <a:ext cx="875549" cy="974059"/>
            <a:chOff x="2266665" y="2781999"/>
            <a:chExt cx="1310999" cy="666200"/>
          </a:xfrm>
        </p:grpSpPr>
        <p:sp>
          <p:nvSpPr>
            <p:cNvPr id="95" name="等腰三角形 94"/>
            <p:cNvSpPr/>
            <p:nvPr/>
          </p:nvSpPr>
          <p:spPr>
            <a:xfrm rot="5400000">
              <a:off x="3050997" y="2921531"/>
              <a:ext cx="666200" cy="38713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6" name="矩形 95"/>
            <p:cNvSpPr/>
            <p:nvPr/>
          </p:nvSpPr>
          <p:spPr>
            <a:xfrm>
              <a:off x="2266665" y="2951023"/>
              <a:ext cx="923865" cy="315752"/>
            </a:xfrm>
            <a:prstGeom prst="rect">
              <a:avLst/>
            </a:prstGeom>
            <a:solidFill>
              <a:srgbClr val="FF00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 </a:t>
              </a:r>
            </a:p>
          </p:txBody>
        </p:sp>
      </p:grpSp>
      <p:grpSp>
        <p:nvGrpSpPr>
          <p:cNvPr id="97" name="组合 96"/>
          <p:cNvGrpSpPr/>
          <p:nvPr/>
        </p:nvGrpSpPr>
        <p:grpSpPr>
          <a:xfrm>
            <a:off x="10300157" y="2884227"/>
            <a:ext cx="904652" cy="3439236"/>
            <a:chOff x="1447800" y="3653569"/>
            <a:chExt cx="9321333" cy="2610053"/>
          </a:xfrm>
        </p:grpSpPr>
        <p:sp>
          <p:nvSpPr>
            <p:cNvPr id="98" name="矩形: 圆角 12"/>
            <p:cNvSpPr/>
            <p:nvPr/>
          </p:nvSpPr>
          <p:spPr>
            <a:xfrm>
              <a:off x="1447800" y="3653569"/>
              <a:ext cx="9321333" cy="2518631"/>
            </a:xfrm>
            <a:prstGeom prst="roundRect">
              <a:avLst/>
            </a:prstGeom>
            <a:solidFill>
              <a:srgbClr val="FF0000"/>
            </a:solidFill>
            <a:ln w="190500">
              <a:solidFill>
                <a:srgbClr val="FF0000">
                  <a:alpha val="3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9" name="矩形 98"/>
            <p:cNvSpPr/>
            <p:nvPr/>
          </p:nvSpPr>
          <p:spPr>
            <a:xfrm>
              <a:off x="2517909" y="3742464"/>
              <a:ext cx="7988302" cy="2521158"/>
            </a:xfrm>
            <a:prstGeom prst="rect">
              <a:avLst/>
            </a:prstGeom>
          </p:spPr>
          <p:txBody>
            <a:bodyPr wrap="square">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全面建成小康社会</a:t>
              </a:r>
            </a:p>
          </p:txBody>
        </p:sp>
      </p:grpSp>
    </p:spTree>
    <p:extLst>
      <p:ext uri="{BB962C8B-B14F-4D97-AF65-F5344CB8AC3E}">
        <p14:creationId xmlns:p14="http://schemas.microsoft.com/office/powerpoint/2010/main" val="2248938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randombar(horizontal)">
                                      <p:cBhvr>
                                        <p:cTn id="12" dur="500"/>
                                        <p:tgtEl>
                                          <p:spTgt spid="9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barn(inVertical)">
                                      <p:cBhvr>
                                        <p:cTn id="15" dur="500"/>
                                        <p:tgtEl>
                                          <p:spTgt spid="9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1+#ppt_w/2"/>
                                          </p:val>
                                        </p:tav>
                                        <p:tav tm="100000">
                                          <p:val>
                                            <p:strVal val="#ppt_x"/>
                                          </p:val>
                                        </p:tav>
                                      </p:tavLst>
                                    </p:anim>
                                    <p:anim calcmode="lin" valueType="num">
                                      <p:cBhvr additive="base">
                                        <p:cTn id="20" dur="500" fill="hold"/>
                                        <p:tgtEl>
                                          <p:spTgt spid="9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p:tgtEl>
                                          <p:spTgt spid="67"/>
                                        </p:tgtEl>
                                        <p:attrNameLst>
                                          <p:attrName>ppt_x</p:attrName>
                                        </p:attrNameLst>
                                      </p:cBhvr>
                                      <p:tavLst>
                                        <p:tav tm="0">
                                          <p:val>
                                            <p:strVal val="#ppt_x-#ppt_w*1.125000"/>
                                          </p:val>
                                        </p:tav>
                                        <p:tav tm="100000">
                                          <p:val>
                                            <p:strVal val="#ppt_x"/>
                                          </p:val>
                                        </p:tav>
                                      </p:tavLst>
                                    </p:anim>
                                    <p:animEffect transition="in" filter="wipe(right)">
                                      <p:cBhvr>
                                        <p:cTn id="25" dur="500"/>
                                        <p:tgtEl>
                                          <p:spTgt spid="67"/>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1+#ppt_w/2"/>
                                          </p:val>
                                        </p:tav>
                                        <p:tav tm="100000">
                                          <p:val>
                                            <p:strVal val="#ppt_x"/>
                                          </p:val>
                                        </p:tav>
                                      </p:tavLst>
                                    </p:anim>
                                    <p:anim calcmode="lin" valueType="num">
                                      <p:cBhvr additive="base">
                                        <p:cTn id="30" dur="500" fill="hold"/>
                                        <p:tgtEl>
                                          <p:spTgt spid="70"/>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additive="base">
                                        <p:cTn id="33" dur="500" fill="hold"/>
                                        <p:tgtEl>
                                          <p:spTgt spid="77"/>
                                        </p:tgtEl>
                                        <p:attrNameLst>
                                          <p:attrName>ppt_x</p:attrName>
                                        </p:attrNameLst>
                                      </p:cBhvr>
                                      <p:tavLst>
                                        <p:tav tm="0">
                                          <p:val>
                                            <p:strVal val="1+#ppt_w/2"/>
                                          </p:val>
                                        </p:tav>
                                        <p:tav tm="100000">
                                          <p:val>
                                            <p:strVal val="#ppt_x"/>
                                          </p:val>
                                        </p:tav>
                                      </p:tavLst>
                                    </p:anim>
                                    <p:anim calcmode="lin" valueType="num">
                                      <p:cBhvr additive="base">
                                        <p:cTn id="34" dur="500" fill="hold"/>
                                        <p:tgtEl>
                                          <p:spTgt spid="7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500" fill="hold"/>
                                        <p:tgtEl>
                                          <p:spTgt spid="84"/>
                                        </p:tgtEl>
                                        <p:attrNameLst>
                                          <p:attrName>ppt_x</p:attrName>
                                        </p:attrNameLst>
                                      </p:cBhvr>
                                      <p:tavLst>
                                        <p:tav tm="0">
                                          <p:val>
                                            <p:strVal val="1+#ppt_w/2"/>
                                          </p:val>
                                        </p:tav>
                                        <p:tav tm="100000">
                                          <p:val>
                                            <p:strVal val="#ppt_x"/>
                                          </p:val>
                                        </p:tav>
                                      </p:tavLst>
                                    </p:anim>
                                    <p:anim calcmode="lin" valueType="num">
                                      <p:cBhvr additive="base">
                                        <p:cTn id="38" dur="5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12" presetClass="entr" presetSubtype="8" fill="hold" nodeType="afterEffect">
                                  <p:stCondLst>
                                    <p:cond delay="0"/>
                                  </p:stCondLst>
                                  <p:childTnLst>
                                    <p:set>
                                      <p:cBhvr>
                                        <p:cTn id="41" dur="1" fill="hold">
                                          <p:stCondLst>
                                            <p:cond delay="0"/>
                                          </p:stCondLst>
                                        </p:cTn>
                                        <p:tgtEl>
                                          <p:spTgt spid="94"/>
                                        </p:tgtEl>
                                        <p:attrNameLst>
                                          <p:attrName>style.visibility</p:attrName>
                                        </p:attrNameLst>
                                      </p:cBhvr>
                                      <p:to>
                                        <p:strVal val="visible"/>
                                      </p:to>
                                    </p:set>
                                    <p:anim calcmode="lin" valueType="num">
                                      <p:cBhvr additive="base">
                                        <p:cTn id="42" dur="500"/>
                                        <p:tgtEl>
                                          <p:spTgt spid="94"/>
                                        </p:tgtEl>
                                        <p:attrNameLst>
                                          <p:attrName>ppt_x</p:attrName>
                                        </p:attrNameLst>
                                      </p:cBhvr>
                                      <p:tavLst>
                                        <p:tav tm="0">
                                          <p:val>
                                            <p:strVal val="#ppt_x-#ppt_w*1.125000"/>
                                          </p:val>
                                        </p:tav>
                                        <p:tav tm="100000">
                                          <p:val>
                                            <p:strVal val="#ppt_x"/>
                                          </p:val>
                                        </p:tav>
                                      </p:tavLst>
                                    </p:anim>
                                    <p:animEffect transition="in" filter="wipe(right)">
                                      <p:cBhvr>
                                        <p:cTn id="43" dur="500"/>
                                        <p:tgtEl>
                                          <p:spTgt spid="94"/>
                                        </p:tgtEl>
                                      </p:cBhvr>
                                    </p:animEffect>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1000"/>
                                        <p:tgtEl>
                                          <p:spTgt spid="97"/>
                                        </p:tgtEl>
                                      </p:cBhvr>
                                    </p:animEffect>
                                    <p:anim calcmode="lin" valueType="num">
                                      <p:cBhvr>
                                        <p:cTn id="48" dur="1000" fill="hold"/>
                                        <p:tgtEl>
                                          <p:spTgt spid="97"/>
                                        </p:tgtEl>
                                        <p:attrNameLst>
                                          <p:attrName>ppt_x</p:attrName>
                                        </p:attrNameLst>
                                      </p:cBhvr>
                                      <p:tavLst>
                                        <p:tav tm="0">
                                          <p:val>
                                            <p:strVal val="#ppt_x"/>
                                          </p:val>
                                        </p:tav>
                                        <p:tav tm="100000">
                                          <p:val>
                                            <p:strVal val="#ppt_x"/>
                                          </p:val>
                                        </p:tav>
                                      </p:tavLst>
                                    </p:anim>
                                    <p:anim calcmode="lin" valueType="num">
                                      <p:cBhvr>
                                        <p:cTn id="4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1" grpId="0" animBg="1"/>
      <p:bldP spid="92" grpId="0"/>
      <p:bldP spid="9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grpSp>
        <p:nvGrpSpPr>
          <p:cNvPr id="13" name="组合 12"/>
          <p:cNvGrpSpPr/>
          <p:nvPr/>
        </p:nvGrpSpPr>
        <p:grpSpPr>
          <a:xfrm>
            <a:off x="1291436" y="1885167"/>
            <a:ext cx="2588408" cy="1885885"/>
            <a:chOff x="828551" y="3148352"/>
            <a:chExt cx="2196592" cy="1449331"/>
          </a:xfrm>
        </p:grpSpPr>
        <p:sp>
          <p:nvSpPr>
            <p:cNvPr id="14" name="矩形 13"/>
            <p:cNvSpPr/>
            <p:nvPr/>
          </p:nvSpPr>
          <p:spPr>
            <a:xfrm>
              <a:off x="828551" y="3148352"/>
              <a:ext cx="2160240" cy="144933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p:cNvSpPr/>
            <p:nvPr/>
          </p:nvSpPr>
          <p:spPr>
            <a:xfrm>
              <a:off x="864903" y="3269863"/>
              <a:ext cx="2160240" cy="12063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抓住经济</a:t>
              </a:r>
              <a:endPar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体制改革</a:t>
              </a:r>
              <a:endParaRPr kumimoji="0" lang="en-US" altLang="zh-CN"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重大问题</a:t>
              </a:r>
            </a:p>
          </p:txBody>
        </p:sp>
      </p:grpSp>
      <p:sp>
        <p:nvSpPr>
          <p:cNvPr id="16" name="矩形 15"/>
          <p:cNvSpPr/>
          <p:nvPr/>
        </p:nvSpPr>
        <p:spPr>
          <a:xfrm>
            <a:off x="3950413" y="1885167"/>
            <a:ext cx="5255379" cy="79208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就发挥市场在资源配置中的决定性作用和更好发挥政府作用深入调研</a:t>
            </a:r>
          </a:p>
        </p:txBody>
      </p:sp>
      <p:sp>
        <p:nvSpPr>
          <p:cNvPr id="17" name="矩形 16"/>
          <p:cNvSpPr/>
          <p:nvPr/>
        </p:nvSpPr>
        <p:spPr>
          <a:xfrm>
            <a:off x="3978146" y="2797791"/>
            <a:ext cx="5255379" cy="9479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提出探索基本经济制度有效实现形式、深化行政审批制度改革、深化农村集体产权制度改革等建议。</a:t>
            </a:r>
          </a:p>
        </p:txBody>
      </p:sp>
      <p:pic>
        <p:nvPicPr>
          <p:cNvPr id="18" name="图片 17"/>
          <p:cNvPicPr>
            <a:picLocks noChangeAspect="1"/>
          </p:cNvPicPr>
          <p:nvPr/>
        </p:nvPicPr>
        <p:blipFill>
          <a:blip r:embed="rId3"/>
          <a:stretch>
            <a:fillRect/>
          </a:stretch>
        </p:blipFill>
        <p:spPr>
          <a:xfrm>
            <a:off x="9529752" y="1885167"/>
            <a:ext cx="1761283" cy="3887515"/>
          </a:xfrm>
          <a:prstGeom prst="rect">
            <a:avLst/>
          </a:prstGeom>
        </p:spPr>
      </p:pic>
      <p:sp>
        <p:nvSpPr>
          <p:cNvPr id="19" name="矩形 18"/>
          <p:cNvSpPr/>
          <p:nvPr/>
        </p:nvSpPr>
        <p:spPr>
          <a:xfrm>
            <a:off x="1557372" y="3929163"/>
            <a:ext cx="7648419" cy="192760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矩形 19"/>
          <p:cNvSpPr/>
          <p:nvPr/>
        </p:nvSpPr>
        <p:spPr>
          <a:xfrm>
            <a:off x="2171434" y="3612938"/>
            <a:ext cx="6643565"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针对东北三省工业转型升级难点问题，由</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3</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位副主席带队，分</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16</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个子课题，深入</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22</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个市地、</a:t>
            </a:r>
            <a:r>
              <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87</a:t>
            </a: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家企业座谈讨论，形成专题报告，并召开专题协商会集中提出建议。</a:t>
            </a:r>
          </a:p>
        </p:txBody>
      </p:sp>
      <p:sp>
        <p:nvSpPr>
          <p:cNvPr id="21" name="矩形: 圆角 7"/>
          <p:cNvSpPr/>
          <p:nvPr/>
        </p:nvSpPr>
        <p:spPr>
          <a:xfrm>
            <a:off x="1334272" y="4189858"/>
            <a:ext cx="513201" cy="1433019"/>
          </a:xfrm>
          <a:prstGeom prst="roundRect">
            <a:avLst>
              <a:gd name="adj" fmla="val 700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亮点</a:t>
            </a:r>
          </a:p>
        </p:txBody>
      </p:sp>
    </p:spTree>
    <p:extLst>
      <p:ext uri="{BB962C8B-B14F-4D97-AF65-F5344CB8AC3E}">
        <p14:creationId xmlns:p14="http://schemas.microsoft.com/office/powerpoint/2010/main" val="357897098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1000"/>
                                        <p:tgtEl>
                                          <p:spTgt spid="17"/>
                                        </p:tgtEl>
                                      </p:cBhvr>
                                    </p:animEffect>
                                  </p:childTnLst>
                                </p:cTn>
                              </p:par>
                              <p:par>
                                <p:cTn id="19" presetID="22" presetClass="entr" presetSubtype="2"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right)">
                                      <p:cBhvr>
                                        <p:cTn id="21" dur="1000"/>
                                        <p:tgtEl>
                                          <p:spTgt spid="1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heel(1)">
                                      <p:cBhvr>
                                        <p:cTn id="27" dur="500"/>
                                        <p:tgtEl>
                                          <p:spTgt spid="19"/>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P spid="19" grpId="0" animBg="1"/>
      <p:bldP spid="20" grpId="0"/>
      <p:bldP spid="2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36" name="矩形: 圆角 1"/>
          <p:cNvSpPr/>
          <p:nvPr/>
        </p:nvSpPr>
        <p:spPr>
          <a:xfrm>
            <a:off x="2899041" y="1491265"/>
            <a:ext cx="5804493"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文本框 36"/>
          <p:cNvSpPr txBox="1"/>
          <p:nvPr/>
        </p:nvSpPr>
        <p:spPr>
          <a:xfrm>
            <a:off x="3256113" y="1560818"/>
            <a:ext cx="521168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围绕深化改革关键问题协商议政</a:t>
            </a:r>
          </a:p>
        </p:txBody>
      </p:sp>
      <p:sp>
        <p:nvSpPr>
          <p:cNvPr id="38" name="矩形 37"/>
          <p:cNvSpPr/>
          <p:nvPr/>
        </p:nvSpPr>
        <p:spPr>
          <a:xfrm>
            <a:off x="888164" y="2732317"/>
            <a:ext cx="3826195"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简政放权</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39" name="矩形 38"/>
          <p:cNvSpPr/>
          <p:nvPr/>
        </p:nvSpPr>
        <p:spPr>
          <a:xfrm>
            <a:off x="6847327" y="2651329"/>
            <a:ext cx="4377124"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防范化解金融风险</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0" name="矩形 39"/>
          <p:cNvSpPr/>
          <p:nvPr/>
        </p:nvSpPr>
        <p:spPr>
          <a:xfrm>
            <a:off x="888164" y="3791562"/>
            <a:ext cx="3826195" cy="830997"/>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加强基础研究提升原始创新能力</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1" name="矩形 40"/>
          <p:cNvSpPr/>
          <p:nvPr/>
        </p:nvSpPr>
        <p:spPr>
          <a:xfrm>
            <a:off x="6847327" y="3703081"/>
            <a:ext cx="4377124"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改革科技评价体系</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2" name="矩形 41"/>
          <p:cNvSpPr/>
          <p:nvPr/>
        </p:nvSpPr>
        <p:spPr>
          <a:xfrm>
            <a:off x="888164" y="4895182"/>
            <a:ext cx="3825242"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发展混合所有制作经济</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3" name="矩形 42"/>
          <p:cNvSpPr/>
          <p:nvPr/>
        </p:nvSpPr>
        <p:spPr>
          <a:xfrm>
            <a:off x="6847327" y="4815920"/>
            <a:ext cx="4377124" cy="461665"/>
          </a:xfrm>
          <a:prstGeom prst="rect">
            <a:avLst/>
          </a:prstGeom>
          <a:ln w="6350">
            <a:solidFill>
              <a:srgbClr val="C00000"/>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a:ea typeface="微软雅黑"/>
                <a:cs typeface="+mn-cs"/>
              </a:rPr>
              <a:t>促进京津冀协同发展</a:t>
            </a:r>
            <a:endParaRPr kumimoji="0" lang="en-US" altLang="zh-CN" sz="2400" b="0" i="0" u="none" strike="noStrike" kern="1200" cap="none" spc="0" normalizeH="0" baseline="0" noProof="0" dirty="0">
              <a:ln>
                <a:noFill/>
              </a:ln>
              <a:solidFill>
                <a:srgbClr val="FF0000"/>
              </a:solidFill>
              <a:effectLst/>
              <a:uLnTx/>
              <a:uFillTx/>
              <a:latin typeface="微软雅黑"/>
              <a:ea typeface="微软雅黑"/>
              <a:cs typeface="+mn-cs"/>
            </a:endParaRPr>
          </a:p>
        </p:txBody>
      </p:sp>
      <p:sp>
        <p:nvSpPr>
          <p:cNvPr id="44" name="椭圆 43"/>
          <p:cNvSpPr/>
          <p:nvPr/>
        </p:nvSpPr>
        <p:spPr>
          <a:xfrm>
            <a:off x="5297598" y="6195188"/>
            <a:ext cx="1135974" cy="113597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5" name="直接连接符 44"/>
          <p:cNvCxnSpPr>
            <a:stCxn id="44" idx="0"/>
          </p:cNvCxnSpPr>
          <p:nvPr/>
        </p:nvCxnSpPr>
        <p:spPr>
          <a:xfrm flipV="1">
            <a:off x="5865585" y="2302136"/>
            <a:ext cx="0" cy="389305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800000">
            <a:off x="5810486" y="3278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800000">
            <a:off x="5810486" y="41549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800000">
            <a:off x="5810486" y="5310681"/>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800000" flipH="1">
            <a:off x="5098544" y="3482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800000" flipH="1">
            <a:off x="5098544" y="43586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1800000" flipH="1">
            <a:off x="5098544" y="5514326"/>
            <a:ext cx="76835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6378472" y="2937698"/>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6378472" y="3848933"/>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4" name="椭圆 53"/>
          <p:cNvSpPr/>
          <p:nvPr/>
        </p:nvSpPr>
        <p:spPr>
          <a:xfrm>
            <a:off x="6378472" y="4982413"/>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5" name="椭圆 54"/>
          <p:cNvSpPr/>
          <p:nvPr/>
        </p:nvSpPr>
        <p:spPr>
          <a:xfrm>
            <a:off x="4978291" y="3120884"/>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6" name="椭圆 55"/>
          <p:cNvSpPr/>
          <p:nvPr/>
        </p:nvSpPr>
        <p:spPr>
          <a:xfrm>
            <a:off x="4978291" y="4032119"/>
            <a:ext cx="297789" cy="2977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7" name="椭圆 56"/>
          <p:cNvSpPr/>
          <p:nvPr/>
        </p:nvSpPr>
        <p:spPr>
          <a:xfrm>
            <a:off x="4978291" y="5165599"/>
            <a:ext cx="297789" cy="297789"/>
          </a:xfrm>
          <a:prstGeom prst="ellipse">
            <a:avLst/>
          </a:pr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5</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58" name="五边形 57"/>
          <p:cNvSpPr/>
          <p:nvPr/>
        </p:nvSpPr>
        <p:spPr>
          <a:xfrm>
            <a:off x="690715" y="7231372"/>
            <a:ext cx="296427" cy="1524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591233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1000" fill="hold"/>
                                        <p:tgtEl>
                                          <p:spTgt spid="44"/>
                                        </p:tgtEl>
                                        <p:attrNameLst>
                                          <p:attrName>ppt_w</p:attrName>
                                        </p:attrNameLst>
                                      </p:cBhvr>
                                      <p:tavLst>
                                        <p:tav tm="0">
                                          <p:val>
                                            <p:fltVal val="0"/>
                                          </p:val>
                                        </p:tav>
                                        <p:tav tm="100000">
                                          <p:val>
                                            <p:strVal val="#ppt_w"/>
                                          </p:val>
                                        </p:tav>
                                      </p:tavLst>
                                    </p:anim>
                                    <p:anim calcmode="lin" valueType="num">
                                      <p:cBhvr>
                                        <p:cTn id="22" dur="1000" fill="hold"/>
                                        <p:tgtEl>
                                          <p:spTgt spid="44"/>
                                        </p:tgtEl>
                                        <p:attrNameLst>
                                          <p:attrName>ppt_h</p:attrName>
                                        </p:attrNameLst>
                                      </p:cBhvr>
                                      <p:tavLst>
                                        <p:tav tm="0">
                                          <p:val>
                                            <p:fltVal val="0"/>
                                          </p:val>
                                        </p:tav>
                                        <p:tav tm="100000">
                                          <p:val>
                                            <p:strVal val="#ppt_h"/>
                                          </p:val>
                                        </p:tav>
                                      </p:tavLst>
                                    </p:anim>
                                    <p:anim calcmode="lin" valueType="num">
                                      <p:cBhvr>
                                        <p:cTn id="23"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4"/>
                                        </p:tgtEl>
                                        <p:attrNameLst>
                                          <p:attrName>ppt_y</p:attrName>
                                        </p:attrNameLst>
                                      </p:cBhvr>
                                      <p:tavLst>
                                        <p:tav tm="0" fmla="#ppt_y+(sin(-2*pi*(1-$))*-#ppt_x+cos(-2*pi*(1-$))*(1-#ppt_y))*(1-$)">
                                          <p:val>
                                            <p:fltVal val="0"/>
                                          </p:val>
                                        </p:tav>
                                        <p:tav tm="100000">
                                          <p:val>
                                            <p:fltVal val="1"/>
                                          </p:val>
                                        </p:tav>
                                      </p:tavLst>
                                    </p:anim>
                                  </p:childTnLst>
                                </p:cTn>
                              </p:par>
                              <p:par>
                                <p:cTn id="25" presetID="27" presetClass="emph" presetSubtype="0" fill="remove" grpId="1" nodeType="withEffect">
                                  <p:stCondLst>
                                    <p:cond delay="0"/>
                                  </p:stCondLst>
                                  <p:childTnLst>
                                    <p:animClr clrSpc="rgb" dir="cw">
                                      <p:cBhvr override="childStyle">
                                        <p:cTn id="26" dur="500" autoRev="1" fill="remove"/>
                                        <p:tgtEl>
                                          <p:spTgt spid="44"/>
                                        </p:tgtEl>
                                        <p:attrNameLst>
                                          <p:attrName>style.color</p:attrName>
                                        </p:attrNameLst>
                                      </p:cBhvr>
                                      <p:to>
                                        <a:schemeClr val="bg1"/>
                                      </p:to>
                                    </p:animClr>
                                    <p:animClr clrSpc="rgb" dir="cw">
                                      <p:cBhvr>
                                        <p:cTn id="27" dur="500" autoRev="1" fill="remove"/>
                                        <p:tgtEl>
                                          <p:spTgt spid="44"/>
                                        </p:tgtEl>
                                        <p:attrNameLst>
                                          <p:attrName>fillcolor</p:attrName>
                                        </p:attrNameLst>
                                      </p:cBhvr>
                                      <p:to>
                                        <a:schemeClr val="bg1"/>
                                      </p:to>
                                    </p:animClr>
                                    <p:set>
                                      <p:cBhvr>
                                        <p:cTn id="28" dur="500" autoRev="1" fill="remove"/>
                                        <p:tgtEl>
                                          <p:spTgt spid="44"/>
                                        </p:tgtEl>
                                        <p:attrNameLst>
                                          <p:attrName>fill.type</p:attrName>
                                        </p:attrNameLst>
                                      </p:cBhvr>
                                      <p:to>
                                        <p:strVal val="solid"/>
                                      </p:to>
                                    </p:set>
                                    <p:set>
                                      <p:cBhvr>
                                        <p:cTn id="29" dur="500" autoRev="1" fill="remove"/>
                                        <p:tgtEl>
                                          <p:spTgt spid="44"/>
                                        </p:tgtEl>
                                        <p:attrNameLst>
                                          <p:attrName>fill.on</p:attrName>
                                        </p:attrNameLst>
                                      </p:cBhvr>
                                      <p:to>
                                        <p:strVal val="tru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2000" fill="hold"/>
                                        <p:tgtEl>
                                          <p:spTgt spid="45"/>
                                        </p:tgtEl>
                                        <p:attrNameLst>
                                          <p:attrName>ppt_x</p:attrName>
                                        </p:attrNameLst>
                                      </p:cBhvr>
                                      <p:tavLst>
                                        <p:tav tm="0">
                                          <p:val>
                                            <p:strVal val="#ppt_x"/>
                                          </p:val>
                                        </p:tav>
                                        <p:tav tm="100000">
                                          <p:val>
                                            <p:strVal val="#ppt_x"/>
                                          </p:val>
                                        </p:tav>
                                      </p:tavLst>
                                    </p:anim>
                                    <p:anim calcmode="lin" valueType="num">
                                      <p:cBhvr additive="base">
                                        <p:cTn id="35" dur="2000" fill="hold"/>
                                        <p:tgtEl>
                                          <p:spTgt spid="45"/>
                                        </p:tgtEl>
                                        <p:attrNameLst>
                                          <p:attrName>ppt_y</p:attrName>
                                        </p:attrNameLst>
                                      </p:cBhvr>
                                      <p:tavLst>
                                        <p:tav tm="0">
                                          <p:val>
                                            <p:strVal val="1+#ppt_h/2"/>
                                          </p:val>
                                        </p:tav>
                                        <p:tav tm="100000">
                                          <p:val>
                                            <p:strVal val="#ppt_y"/>
                                          </p:val>
                                        </p:tav>
                                      </p:tavLst>
                                    </p:anim>
                                  </p:childTnLst>
                                </p:cTn>
                              </p:par>
                              <p:par>
                                <p:cTn id="36" presetID="22" presetClass="entr" presetSubtype="4" fill="hold" nodeType="withEffect">
                                  <p:stCondLst>
                                    <p:cond delay="500"/>
                                  </p:stCondLst>
                                  <p:childTnLst>
                                    <p:set>
                                      <p:cBhvr>
                                        <p:cTn id="37" dur="1" fill="hold">
                                          <p:stCondLst>
                                            <p:cond delay="0"/>
                                          </p:stCondLst>
                                        </p:cTn>
                                        <p:tgtEl>
                                          <p:spTgt spid="51"/>
                                        </p:tgtEl>
                                        <p:attrNameLst>
                                          <p:attrName>style.visibility</p:attrName>
                                        </p:attrNameLst>
                                      </p:cBhvr>
                                      <p:to>
                                        <p:strVal val="visible"/>
                                      </p:to>
                                    </p:set>
                                    <p:animEffect transition="in" filter="wipe(down)">
                                      <p:cBhvr>
                                        <p:cTn id="38" dur="500"/>
                                        <p:tgtEl>
                                          <p:spTgt spid="51"/>
                                        </p:tgtEl>
                                      </p:cBhvr>
                                    </p:animEffect>
                                  </p:childTnLst>
                                </p:cTn>
                              </p:par>
                              <p:par>
                                <p:cTn id="39" presetID="22" presetClass="entr" presetSubtype="4" fill="hold" nodeType="withEffect">
                                  <p:stCondLst>
                                    <p:cond delay="50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par>
                                <p:cTn id="42" presetID="53" presetClass="entr" presetSubtype="16" fill="hold" grpId="0" nodeType="withEffect">
                                  <p:stCondLst>
                                    <p:cond delay="750"/>
                                  </p:stCondLst>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fltVal val="0"/>
                                          </p:val>
                                        </p:tav>
                                        <p:tav tm="100000">
                                          <p:val>
                                            <p:strVal val="#ppt_w"/>
                                          </p:val>
                                        </p:tav>
                                      </p:tavLst>
                                    </p:anim>
                                    <p:anim calcmode="lin" valueType="num">
                                      <p:cBhvr>
                                        <p:cTn id="45" dur="500" fill="hold"/>
                                        <p:tgtEl>
                                          <p:spTgt spid="57"/>
                                        </p:tgtEl>
                                        <p:attrNameLst>
                                          <p:attrName>ppt_h</p:attrName>
                                        </p:attrNameLst>
                                      </p:cBhvr>
                                      <p:tavLst>
                                        <p:tav tm="0">
                                          <p:val>
                                            <p:fltVal val="0"/>
                                          </p:val>
                                        </p:tav>
                                        <p:tav tm="100000">
                                          <p:val>
                                            <p:strVal val="#ppt_h"/>
                                          </p:val>
                                        </p:tav>
                                      </p:tavLst>
                                    </p:anim>
                                    <p:animEffect transition="in" filter="fade">
                                      <p:cBhvr>
                                        <p:cTn id="46" dur="500"/>
                                        <p:tgtEl>
                                          <p:spTgt spid="57"/>
                                        </p:tgtEl>
                                      </p:cBhvr>
                                    </p:animEffect>
                                  </p:childTnLst>
                                </p:cTn>
                              </p:par>
                              <p:par>
                                <p:cTn id="47" presetID="53" presetClass="entr" presetSubtype="16" fill="hold" grpId="0" nodeType="withEffect">
                                  <p:stCondLst>
                                    <p:cond delay="750"/>
                                  </p:stCondLst>
                                  <p:childTnLst>
                                    <p:set>
                                      <p:cBhvr>
                                        <p:cTn id="48" dur="1" fill="hold">
                                          <p:stCondLst>
                                            <p:cond delay="0"/>
                                          </p:stCondLst>
                                        </p:cTn>
                                        <p:tgtEl>
                                          <p:spTgt spid="54"/>
                                        </p:tgtEl>
                                        <p:attrNameLst>
                                          <p:attrName>style.visibility</p:attrName>
                                        </p:attrNameLst>
                                      </p:cBhvr>
                                      <p:to>
                                        <p:strVal val="visible"/>
                                      </p:to>
                                    </p:set>
                                    <p:anim calcmode="lin" valueType="num">
                                      <p:cBhvr>
                                        <p:cTn id="49" dur="500" fill="hold"/>
                                        <p:tgtEl>
                                          <p:spTgt spid="54"/>
                                        </p:tgtEl>
                                        <p:attrNameLst>
                                          <p:attrName>ppt_w</p:attrName>
                                        </p:attrNameLst>
                                      </p:cBhvr>
                                      <p:tavLst>
                                        <p:tav tm="0">
                                          <p:val>
                                            <p:fltVal val="0"/>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animEffect transition="in" filter="fade">
                                      <p:cBhvr>
                                        <p:cTn id="51" dur="500"/>
                                        <p:tgtEl>
                                          <p:spTgt spid="54"/>
                                        </p:tgtEl>
                                      </p:cBhvr>
                                    </p:animEffect>
                                  </p:childTnLst>
                                </p:cTn>
                              </p:par>
                              <p:par>
                                <p:cTn id="52" presetID="22" presetClass="entr" presetSubtype="4" fill="hold" nodeType="withEffect">
                                  <p:stCondLst>
                                    <p:cond delay="100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par>
                                <p:cTn id="55" presetID="22" presetClass="entr" presetSubtype="4" fill="hold" nodeType="withEffect">
                                  <p:stCondLst>
                                    <p:cond delay="100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par>
                                <p:cTn id="58" presetID="53" presetClass="entr" presetSubtype="16" fill="hold" grpId="0" nodeType="withEffect">
                                  <p:stCondLst>
                                    <p:cond delay="125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Effect transition="in" filter="fade">
                                      <p:cBhvr>
                                        <p:cTn id="62" dur="500"/>
                                        <p:tgtEl>
                                          <p:spTgt spid="56"/>
                                        </p:tgtEl>
                                      </p:cBhvr>
                                    </p:animEffect>
                                  </p:childTnLst>
                                </p:cTn>
                              </p:par>
                              <p:par>
                                <p:cTn id="63" presetID="53" presetClass="entr" presetSubtype="16" fill="hold" grpId="0" nodeType="withEffect">
                                  <p:stCondLst>
                                    <p:cond delay="125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Effect transition="in" filter="fade">
                                      <p:cBhvr>
                                        <p:cTn id="67" dur="500"/>
                                        <p:tgtEl>
                                          <p:spTgt spid="53"/>
                                        </p:tgtEl>
                                      </p:cBhvr>
                                    </p:animEffect>
                                  </p:childTnLst>
                                </p:cTn>
                              </p:par>
                              <p:par>
                                <p:cTn id="68" presetID="22" presetClass="entr" presetSubtype="4" fill="hold" nodeType="withEffect">
                                  <p:stCondLst>
                                    <p:cond delay="1250"/>
                                  </p:stCondLst>
                                  <p:childTnLst>
                                    <p:set>
                                      <p:cBhvr>
                                        <p:cTn id="69" dur="1" fill="hold">
                                          <p:stCondLst>
                                            <p:cond delay="0"/>
                                          </p:stCondLst>
                                        </p:cTn>
                                        <p:tgtEl>
                                          <p:spTgt spid="46"/>
                                        </p:tgtEl>
                                        <p:attrNameLst>
                                          <p:attrName>style.visibility</p:attrName>
                                        </p:attrNameLst>
                                      </p:cBhvr>
                                      <p:to>
                                        <p:strVal val="visible"/>
                                      </p:to>
                                    </p:set>
                                    <p:animEffect transition="in" filter="wipe(down)">
                                      <p:cBhvr>
                                        <p:cTn id="70" dur="500"/>
                                        <p:tgtEl>
                                          <p:spTgt spid="46"/>
                                        </p:tgtEl>
                                      </p:cBhvr>
                                    </p:animEffect>
                                  </p:childTnLst>
                                </p:cTn>
                              </p:par>
                              <p:par>
                                <p:cTn id="71" presetID="22" presetClass="entr" presetSubtype="4" fill="hold" nodeType="withEffect">
                                  <p:stCondLst>
                                    <p:cond delay="1250"/>
                                  </p:stCondLst>
                                  <p:childTnLst>
                                    <p:set>
                                      <p:cBhvr>
                                        <p:cTn id="72" dur="1" fill="hold">
                                          <p:stCondLst>
                                            <p:cond delay="0"/>
                                          </p:stCondLst>
                                        </p:cTn>
                                        <p:tgtEl>
                                          <p:spTgt spid="49"/>
                                        </p:tgtEl>
                                        <p:attrNameLst>
                                          <p:attrName>style.visibility</p:attrName>
                                        </p:attrNameLst>
                                      </p:cBhvr>
                                      <p:to>
                                        <p:strVal val="visible"/>
                                      </p:to>
                                    </p:set>
                                    <p:animEffect transition="in" filter="wipe(down)">
                                      <p:cBhvr>
                                        <p:cTn id="73" dur="500"/>
                                        <p:tgtEl>
                                          <p:spTgt spid="49"/>
                                        </p:tgtEl>
                                      </p:cBhvr>
                                    </p:animEffect>
                                  </p:childTnLst>
                                </p:cTn>
                              </p:par>
                              <p:par>
                                <p:cTn id="74" presetID="53" presetClass="entr" presetSubtype="16" fill="hold" grpId="0" nodeType="withEffect">
                                  <p:stCondLst>
                                    <p:cond delay="150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fltVal val="0"/>
                                          </p:val>
                                        </p:tav>
                                        <p:tav tm="100000">
                                          <p:val>
                                            <p:strVal val="#ppt_h"/>
                                          </p:val>
                                        </p:tav>
                                      </p:tavLst>
                                    </p:anim>
                                    <p:animEffect transition="in" filter="fade">
                                      <p:cBhvr>
                                        <p:cTn id="78" dur="500"/>
                                        <p:tgtEl>
                                          <p:spTgt spid="55"/>
                                        </p:tgtEl>
                                      </p:cBhvr>
                                    </p:animEffect>
                                  </p:childTnLst>
                                </p:cTn>
                              </p:par>
                              <p:par>
                                <p:cTn id="79" presetID="53" presetClass="entr" presetSubtype="16" fill="hold" grpId="0" nodeType="withEffect">
                                  <p:stCondLst>
                                    <p:cond delay="1500"/>
                                  </p:stCondLst>
                                  <p:childTnLst>
                                    <p:set>
                                      <p:cBhvr>
                                        <p:cTn id="80" dur="1" fill="hold">
                                          <p:stCondLst>
                                            <p:cond delay="0"/>
                                          </p:stCondLst>
                                        </p:cTn>
                                        <p:tgtEl>
                                          <p:spTgt spid="52"/>
                                        </p:tgtEl>
                                        <p:attrNameLst>
                                          <p:attrName>style.visibility</p:attrName>
                                        </p:attrNameLst>
                                      </p:cBhvr>
                                      <p:to>
                                        <p:strVal val="visible"/>
                                      </p:to>
                                    </p:set>
                                    <p:anim calcmode="lin" valueType="num">
                                      <p:cBhvr>
                                        <p:cTn id="81" dur="500" fill="hold"/>
                                        <p:tgtEl>
                                          <p:spTgt spid="52"/>
                                        </p:tgtEl>
                                        <p:attrNameLst>
                                          <p:attrName>ppt_w</p:attrName>
                                        </p:attrNameLst>
                                      </p:cBhvr>
                                      <p:tavLst>
                                        <p:tav tm="0">
                                          <p:val>
                                            <p:fltVal val="0"/>
                                          </p:val>
                                        </p:tav>
                                        <p:tav tm="100000">
                                          <p:val>
                                            <p:strVal val="#ppt_w"/>
                                          </p:val>
                                        </p:tav>
                                      </p:tavLst>
                                    </p:anim>
                                    <p:anim calcmode="lin" valueType="num">
                                      <p:cBhvr>
                                        <p:cTn id="82" dur="500" fill="hold"/>
                                        <p:tgtEl>
                                          <p:spTgt spid="52"/>
                                        </p:tgtEl>
                                        <p:attrNameLst>
                                          <p:attrName>ppt_h</p:attrName>
                                        </p:attrNameLst>
                                      </p:cBhvr>
                                      <p:tavLst>
                                        <p:tav tm="0">
                                          <p:val>
                                            <p:fltVal val="0"/>
                                          </p:val>
                                        </p:tav>
                                        <p:tav tm="100000">
                                          <p:val>
                                            <p:strVal val="#ppt_h"/>
                                          </p:val>
                                        </p:tav>
                                      </p:tavLst>
                                    </p:anim>
                                    <p:animEffect transition="in" filter="fade">
                                      <p:cBhvr>
                                        <p:cTn id="83" dur="500"/>
                                        <p:tgtEl>
                                          <p:spTgt spid="52"/>
                                        </p:tgtEl>
                                      </p:cBhvr>
                                    </p:animEffect>
                                  </p:childTnLst>
                                </p:cTn>
                              </p:par>
                            </p:childTnLst>
                          </p:cTn>
                        </p:par>
                      </p:childTnLst>
                    </p:cTn>
                  </p:par>
                  <p:par>
                    <p:cTn id="84" fill="hold">
                      <p:stCondLst>
                        <p:cond delay="indefinite"/>
                      </p:stCondLst>
                      <p:childTnLst>
                        <p:par>
                          <p:cTn id="85" fill="hold">
                            <p:stCondLst>
                              <p:cond delay="0"/>
                            </p:stCondLst>
                            <p:childTnLst>
                              <p:par>
                                <p:cTn id="86" presetID="18" presetClass="entr" presetSubtype="9" fill="hold" grpId="0" nodeType="click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strips(upLeft)">
                                      <p:cBhvr>
                                        <p:cTn id="88" dur="500"/>
                                        <p:tgtEl>
                                          <p:spTgt spid="38"/>
                                        </p:tgtEl>
                                      </p:cBhvr>
                                    </p:animEffect>
                                  </p:childTnLst>
                                </p:cTn>
                              </p:par>
                              <p:par>
                                <p:cTn id="89" presetID="18" presetClass="entr" presetSubtype="3" fill="hold" grpId="0" nodeType="withEffect">
                                  <p:stCondLst>
                                    <p:cond delay="250"/>
                                  </p:stCondLst>
                                  <p:childTnLst>
                                    <p:set>
                                      <p:cBhvr>
                                        <p:cTn id="90" dur="1" fill="hold">
                                          <p:stCondLst>
                                            <p:cond delay="0"/>
                                          </p:stCondLst>
                                        </p:cTn>
                                        <p:tgtEl>
                                          <p:spTgt spid="39"/>
                                        </p:tgtEl>
                                        <p:attrNameLst>
                                          <p:attrName>style.visibility</p:attrName>
                                        </p:attrNameLst>
                                      </p:cBhvr>
                                      <p:to>
                                        <p:strVal val="visible"/>
                                      </p:to>
                                    </p:set>
                                    <p:animEffect transition="in" filter="strips(upRight)">
                                      <p:cBhvr>
                                        <p:cTn id="91" dur="500"/>
                                        <p:tgtEl>
                                          <p:spTgt spid="39"/>
                                        </p:tgtEl>
                                      </p:cBhvr>
                                    </p:animEffect>
                                  </p:childTnLst>
                                </p:cTn>
                              </p:par>
                              <p:par>
                                <p:cTn id="92" presetID="18" presetClass="entr" presetSubtype="9" fill="hold" grpId="0" nodeType="withEffect">
                                  <p:stCondLst>
                                    <p:cond delay="500"/>
                                  </p:stCondLst>
                                  <p:childTnLst>
                                    <p:set>
                                      <p:cBhvr>
                                        <p:cTn id="93" dur="1" fill="hold">
                                          <p:stCondLst>
                                            <p:cond delay="0"/>
                                          </p:stCondLst>
                                        </p:cTn>
                                        <p:tgtEl>
                                          <p:spTgt spid="40"/>
                                        </p:tgtEl>
                                        <p:attrNameLst>
                                          <p:attrName>style.visibility</p:attrName>
                                        </p:attrNameLst>
                                      </p:cBhvr>
                                      <p:to>
                                        <p:strVal val="visible"/>
                                      </p:to>
                                    </p:set>
                                    <p:animEffect transition="in" filter="strips(upLeft)">
                                      <p:cBhvr>
                                        <p:cTn id="94" dur="500"/>
                                        <p:tgtEl>
                                          <p:spTgt spid="40"/>
                                        </p:tgtEl>
                                      </p:cBhvr>
                                    </p:animEffect>
                                  </p:childTnLst>
                                </p:cTn>
                              </p:par>
                              <p:par>
                                <p:cTn id="95" presetID="18" presetClass="entr" presetSubtype="3" fill="hold" grpId="0" nodeType="withEffect">
                                  <p:stCondLst>
                                    <p:cond delay="750"/>
                                  </p:stCondLst>
                                  <p:childTnLst>
                                    <p:set>
                                      <p:cBhvr>
                                        <p:cTn id="96" dur="1" fill="hold">
                                          <p:stCondLst>
                                            <p:cond delay="0"/>
                                          </p:stCondLst>
                                        </p:cTn>
                                        <p:tgtEl>
                                          <p:spTgt spid="41"/>
                                        </p:tgtEl>
                                        <p:attrNameLst>
                                          <p:attrName>style.visibility</p:attrName>
                                        </p:attrNameLst>
                                      </p:cBhvr>
                                      <p:to>
                                        <p:strVal val="visible"/>
                                      </p:to>
                                    </p:set>
                                    <p:animEffect transition="in" filter="strips(upRight)">
                                      <p:cBhvr>
                                        <p:cTn id="97" dur="500"/>
                                        <p:tgtEl>
                                          <p:spTgt spid="41"/>
                                        </p:tgtEl>
                                      </p:cBhvr>
                                    </p:animEffect>
                                  </p:childTnLst>
                                </p:cTn>
                              </p:par>
                              <p:par>
                                <p:cTn id="98" presetID="18" presetClass="entr" presetSubtype="9" fill="hold" grpId="0" nodeType="withEffect">
                                  <p:stCondLst>
                                    <p:cond delay="1000"/>
                                  </p:stCondLst>
                                  <p:childTnLst>
                                    <p:set>
                                      <p:cBhvr>
                                        <p:cTn id="99" dur="1" fill="hold">
                                          <p:stCondLst>
                                            <p:cond delay="0"/>
                                          </p:stCondLst>
                                        </p:cTn>
                                        <p:tgtEl>
                                          <p:spTgt spid="42"/>
                                        </p:tgtEl>
                                        <p:attrNameLst>
                                          <p:attrName>style.visibility</p:attrName>
                                        </p:attrNameLst>
                                      </p:cBhvr>
                                      <p:to>
                                        <p:strVal val="visible"/>
                                      </p:to>
                                    </p:set>
                                    <p:animEffect transition="in" filter="strips(upLeft)">
                                      <p:cBhvr>
                                        <p:cTn id="100" dur="500"/>
                                        <p:tgtEl>
                                          <p:spTgt spid="42"/>
                                        </p:tgtEl>
                                      </p:cBhvr>
                                    </p:animEffect>
                                  </p:childTnLst>
                                </p:cTn>
                              </p:par>
                              <p:par>
                                <p:cTn id="101" presetID="18" presetClass="entr" presetSubtype="3" fill="hold" grpId="0" nodeType="withEffect">
                                  <p:stCondLst>
                                    <p:cond delay="1250"/>
                                  </p:stCondLst>
                                  <p:childTnLst>
                                    <p:set>
                                      <p:cBhvr>
                                        <p:cTn id="102" dur="1" fill="hold">
                                          <p:stCondLst>
                                            <p:cond delay="0"/>
                                          </p:stCondLst>
                                        </p:cTn>
                                        <p:tgtEl>
                                          <p:spTgt spid="43"/>
                                        </p:tgtEl>
                                        <p:attrNameLst>
                                          <p:attrName>style.visibility</p:attrName>
                                        </p:attrNameLst>
                                      </p:cBhvr>
                                      <p:to>
                                        <p:strVal val="visible"/>
                                      </p:to>
                                    </p:set>
                                    <p:animEffect transition="in" filter="strips(upRight)">
                                      <p:cBhvr>
                                        <p:cTn id="103" dur="500"/>
                                        <p:tgtEl>
                                          <p:spTgt spid="43"/>
                                        </p:tgtEl>
                                      </p:cBhvr>
                                    </p:animEffect>
                                  </p:childTnLst>
                                </p:cTn>
                              </p:par>
                            </p:childTnLst>
                          </p:cTn>
                        </p:par>
                        <p:par>
                          <p:cTn id="104" fill="hold">
                            <p:stCondLst>
                              <p:cond delay="1750"/>
                            </p:stCondLst>
                            <p:childTnLst>
                              <p:par>
                                <p:cTn id="105" presetID="42" presetClass="entr" presetSubtype="0"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fade">
                                      <p:cBhvr>
                                        <p:cTn id="107" dur="1500"/>
                                        <p:tgtEl>
                                          <p:spTgt spid="58"/>
                                        </p:tgtEl>
                                      </p:cBhvr>
                                    </p:animEffect>
                                    <p:anim calcmode="lin" valueType="num">
                                      <p:cBhvr>
                                        <p:cTn id="108" dur="1500" fill="hold"/>
                                        <p:tgtEl>
                                          <p:spTgt spid="58"/>
                                        </p:tgtEl>
                                        <p:attrNameLst>
                                          <p:attrName>ppt_x</p:attrName>
                                        </p:attrNameLst>
                                      </p:cBhvr>
                                      <p:tavLst>
                                        <p:tav tm="0">
                                          <p:val>
                                            <p:strVal val="#ppt_x"/>
                                          </p:val>
                                        </p:tav>
                                        <p:tav tm="100000">
                                          <p:val>
                                            <p:strVal val="#ppt_x"/>
                                          </p:val>
                                        </p:tav>
                                      </p:tavLst>
                                    </p:anim>
                                    <p:anim calcmode="lin" valueType="num">
                                      <p:cBhvr>
                                        <p:cTn id="109" dur="1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animBg="1"/>
      <p:bldP spid="37" grpId="0"/>
      <p:bldP spid="38" grpId="0" animBg="1"/>
      <p:bldP spid="39" grpId="0" animBg="1"/>
      <p:bldP spid="40" grpId="0" animBg="1"/>
      <p:bldP spid="41" grpId="0" animBg="1"/>
      <p:bldP spid="42" grpId="0" animBg="1"/>
      <p:bldP spid="43" grpId="0" animBg="1"/>
      <p:bldP spid="44" grpId="0" animBg="1"/>
      <p:bldP spid="44" grpId="1" animBg="1"/>
      <p:bldP spid="52" grpId="0" animBg="1"/>
      <p:bldP spid="53" grpId="0" animBg="1"/>
      <p:bldP spid="54" grpId="0" animBg="1"/>
      <p:bldP spid="55" grpId="0" animBg="1"/>
      <p:bldP spid="56" grpId="0" animBg="1"/>
      <p:bldP spid="57" grpId="0" animBg="1"/>
      <p:bldP spid="5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4610" y="357104"/>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9" name="矩形: 圆角 1"/>
          <p:cNvSpPr/>
          <p:nvPr/>
        </p:nvSpPr>
        <p:spPr>
          <a:xfrm>
            <a:off x="3057099" y="1491265"/>
            <a:ext cx="6128842"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p:cNvSpPr txBox="1"/>
          <p:nvPr/>
        </p:nvSpPr>
        <p:spPr>
          <a:xfrm>
            <a:off x="3256113" y="1560818"/>
            <a:ext cx="592982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瞄准全面依法治国重大任务精准建言</a:t>
            </a: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240358" y="2738662"/>
            <a:ext cx="3951642" cy="3936589"/>
          </a:xfrm>
          <a:prstGeom prst="rect">
            <a:avLst/>
          </a:prstGeom>
        </p:spPr>
      </p:pic>
      <p:grpSp>
        <p:nvGrpSpPr>
          <p:cNvPr id="22" name="组合 21"/>
          <p:cNvGrpSpPr/>
          <p:nvPr/>
        </p:nvGrpSpPr>
        <p:grpSpPr>
          <a:xfrm>
            <a:off x="846095" y="2636628"/>
            <a:ext cx="7499218" cy="1042487"/>
            <a:chOff x="3225443" y="1885454"/>
            <a:chExt cx="7499218" cy="1672848"/>
          </a:xfrm>
        </p:grpSpPr>
        <p:sp>
          <p:nvSpPr>
            <p:cNvPr id="23" name="矩形 22"/>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矩形 23"/>
            <p:cNvSpPr/>
            <p:nvPr/>
          </p:nvSpPr>
          <p:spPr>
            <a:xfrm>
              <a:off x="3366490" y="1993543"/>
              <a:ext cx="7058448" cy="1542552"/>
            </a:xfrm>
            <a:prstGeom prst="rect">
              <a:avLst/>
            </a:prstGeom>
            <a:noFill/>
            <a:ln w="38100">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结合全面依法治国重大课题，召开法治政府建设、司法体制改革等专题座谈会</a:t>
              </a:r>
              <a:endPar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5" name="矩形 24"/>
          <p:cNvSpPr/>
          <p:nvPr/>
        </p:nvSpPr>
        <p:spPr>
          <a:xfrm>
            <a:off x="8027289" y="247019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01</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6" name="组合 25"/>
          <p:cNvGrpSpPr/>
          <p:nvPr/>
        </p:nvGrpSpPr>
        <p:grpSpPr>
          <a:xfrm>
            <a:off x="846095" y="3916788"/>
            <a:ext cx="7499218" cy="1042487"/>
            <a:chOff x="3225443" y="1885454"/>
            <a:chExt cx="7499218" cy="1672848"/>
          </a:xfrm>
        </p:grpSpPr>
        <p:sp>
          <p:nvSpPr>
            <p:cNvPr id="27" name="矩形 26"/>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矩形 27"/>
            <p:cNvSpPr/>
            <p:nvPr/>
          </p:nvSpPr>
          <p:spPr>
            <a:xfrm>
              <a:off x="3408058" y="2222879"/>
              <a:ext cx="7058448" cy="801732"/>
            </a:xfrm>
            <a:prstGeom prst="rect">
              <a:avLst/>
            </a:prstGeom>
            <a:noFill/>
            <a:ln w="38100">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每年安排法律法规方面的重点议题开展协商</a:t>
              </a:r>
              <a:endPar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9" name="矩形 28"/>
          <p:cNvSpPr/>
          <p:nvPr/>
        </p:nvSpPr>
        <p:spPr>
          <a:xfrm>
            <a:off x="8027289" y="3750358"/>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02</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0" name="组合 29"/>
          <p:cNvGrpSpPr/>
          <p:nvPr/>
        </p:nvGrpSpPr>
        <p:grpSpPr>
          <a:xfrm>
            <a:off x="846095" y="5207705"/>
            <a:ext cx="7499218" cy="1042487"/>
            <a:chOff x="3225443" y="1885454"/>
            <a:chExt cx="7499218" cy="1672848"/>
          </a:xfrm>
        </p:grpSpPr>
        <p:sp>
          <p:nvSpPr>
            <p:cNvPr id="31" name="矩形 30"/>
            <p:cNvSpPr/>
            <p:nvPr/>
          </p:nvSpPr>
          <p:spPr>
            <a:xfrm>
              <a:off x="3225443" y="1885454"/>
              <a:ext cx="7499218" cy="1672848"/>
            </a:xfrm>
            <a:prstGeom prst="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矩形 31"/>
            <p:cNvSpPr/>
            <p:nvPr/>
          </p:nvSpPr>
          <p:spPr>
            <a:xfrm>
              <a:off x="3348189" y="1962725"/>
              <a:ext cx="7058448" cy="1542551"/>
            </a:xfrm>
            <a:prstGeom prst="rect">
              <a:avLst/>
            </a:prstGeom>
            <a:noFill/>
            <a:ln w="38100">
              <a:noFill/>
            </a:ln>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对慈善法、安全生产法、促进科技成果转化法、快递条例等的制定修订提出建议</a:t>
              </a:r>
            </a:p>
          </p:txBody>
        </p:sp>
      </p:grpSp>
      <p:sp>
        <p:nvSpPr>
          <p:cNvPr id="33" name="矩形 32"/>
          <p:cNvSpPr/>
          <p:nvPr/>
        </p:nvSpPr>
        <p:spPr>
          <a:xfrm>
            <a:off x="8027289" y="5041276"/>
            <a:ext cx="482287" cy="482287"/>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03</a:t>
            </a: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06190953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par>
                          <p:cTn id="23" fill="hold">
                            <p:stCondLst>
                              <p:cond delay="500"/>
                            </p:stCondLst>
                            <p:childTnLst>
                              <p:par>
                                <p:cTn id="24" presetID="18" presetClass="entr" presetSubtype="6"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strips(downRight)">
                                      <p:cBhvr>
                                        <p:cTn id="26" dur="500"/>
                                        <p:tgtEl>
                                          <p:spTgt spid="22"/>
                                        </p:tgtEl>
                                      </p:cBhvr>
                                    </p:animEffect>
                                  </p:childTnLst>
                                </p:cTn>
                              </p:par>
                            </p:childTnLst>
                          </p:cTn>
                        </p:par>
                        <p:par>
                          <p:cTn id="27" fill="hold">
                            <p:stCondLst>
                              <p:cond delay="1000"/>
                            </p:stCondLst>
                            <p:childTnLst>
                              <p:par>
                                <p:cTn id="28" presetID="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18" presetClass="entr" presetSubtype="6"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strips(downRight)">
                                      <p:cBhvr>
                                        <p:cTn id="35" dur="500"/>
                                        <p:tgtEl>
                                          <p:spTgt spid="26"/>
                                        </p:tgtEl>
                                      </p:cBhvr>
                                    </p:animEffect>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1+#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18" presetClass="entr" presetSubtype="6"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Right)">
                                      <p:cBhvr>
                                        <p:cTn id="44" dur="500"/>
                                        <p:tgtEl>
                                          <p:spTgt spid="30"/>
                                        </p:tgtEl>
                                      </p:cBhvr>
                                    </p:animEffect>
                                  </p:childTnLst>
                                </p:cTn>
                              </p:par>
                            </p:childTnLst>
                          </p:cTn>
                        </p:par>
                        <p:par>
                          <p:cTn id="45" fill="hold">
                            <p:stCondLst>
                              <p:cond delay="3000"/>
                            </p:stCondLst>
                            <p:childTnLst>
                              <p:par>
                                <p:cTn id="46" presetID="2" presetClass="entr" presetSubtype="2"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p:bldP spid="25" grpId="0" animBg="1"/>
      <p:bldP spid="29" grpId="0" animBg="1"/>
      <p:bldP spid="3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17144" y="363024"/>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7" name="矩形: 圆角 1"/>
          <p:cNvSpPr/>
          <p:nvPr/>
        </p:nvSpPr>
        <p:spPr>
          <a:xfrm>
            <a:off x="3043451" y="1654934"/>
            <a:ext cx="7151426" cy="67495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文本框 17"/>
          <p:cNvSpPr txBox="1"/>
          <p:nvPr/>
        </p:nvSpPr>
        <p:spPr>
          <a:xfrm>
            <a:off x="3242465" y="1724487"/>
            <a:ext cx="664797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配合跟进全面从严治党战略部署贯彻落实</a:t>
            </a:r>
          </a:p>
        </p:txBody>
      </p:sp>
      <p:sp>
        <p:nvSpPr>
          <p:cNvPr id="19" name="椭圆 18"/>
          <p:cNvSpPr/>
          <p:nvPr/>
        </p:nvSpPr>
        <p:spPr>
          <a:xfrm>
            <a:off x="1187355" y="3080402"/>
            <a:ext cx="2558011" cy="2558011"/>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全面</a:t>
            </a:r>
            <a:endParaRPr kumimoji="0" lang="en-US" altLang="zh-CN"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从严治党贯彻落实</a:t>
            </a:r>
          </a:p>
        </p:txBody>
      </p:sp>
      <p:cxnSp>
        <p:nvCxnSpPr>
          <p:cNvPr id="20" name="直接连接符 19"/>
          <p:cNvCxnSpPr/>
          <p:nvPr/>
        </p:nvCxnSpPr>
        <p:spPr>
          <a:xfrm flipH="1">
            <a:off x="4312006" y="2680979"/>
            <a:ext cx="1" cy="3253916"/>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21" name="椭圆 20"/>
          <p:cNvSpPr>
            <a:spLocks noChangeAspect="1"/>
          </p:cNvSpPr>
          <p:nvPr/>
        </p:nvSpPr>
        <p:spPr>
          <a:xfrm>
            <a:off x="4240005" y="32926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2" name="椭圆 21"/>
          <p:cNvSpPr>
            <a:spLocks noChangeAspect="1"/>
          </p:cNvSpPr>
          <p:nvPr/>
        </p:nvSpPr>
        <p:spPr>
          <a:xfrm>
            <a:off x="4240005" y="4291671"/>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3" name="椭圆 22"/>
          <p:cNvSpPr>
            <a:spLocks noChangeAspect="1"/>
          </p:cNvSpPr>
          <p:nvPr/>
        </p:nvSpPr>
        <p:spPr>
          <a:xfrm>
            <a:off x="4240005" y="5237974"/>
            <a:ext cx="181915" cy="181915"/>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4" name="矩形: 圆角 51"/>
          <p:cNvSpPr/>
          <p:nvPr/>
        </p:nvSpPr>
        <p:spPr>
          <a:xfrm>
            <a:off x="4927202" y="3029803"/>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将党风廉政建设列为重点协商议题，</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先后两次召开常委会议</a:t>
            </a:r>
          </a:p>
        </p:txBody>
      </p:sp>
      <p:cxnSp>
        <p:nvCxnSpPr>
          <p:cNvPr id="25" name="直接箭头连接符 24"/>
          <p:cNvCxnSpPr>
            <a:stCxn id="21" idx="6"/>
            <a:endCxn id="24" idx="1"/>
          </p:cNvCxnSpPr>
          <p:nvPr/>
        </p:nvCxnSpPr>
        <p:spPr>
          <a:xfrm>
            <a:off x="4421920" y="3383632"/>
            <a:ext cx="505282" cy="824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345906" y="4395440"/>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圆角 59"/>
          <p:cNvSpPr/>
          <p:nvPr/>
        </p:nvSpPr>
        <p:spPr>
          <a:xfrm>
            <a:off x="4913554" y="3992514"/>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从巩固落实中央八项规定精神成果、完善监督体系、营造良好政治生态等方面提出建议</a:t>
            </a:r>
          </a:p>
        </p:txBody>
      </p:sp>
      <p:sp>
        <p:nvSpPr>
          <p:cNvPr id="28" name="矩形: 圆角 60"/>
          <p:cNvSpPr/>
          <p:nvPr/>
        </p:nvSpPr>
        <p:spPr>
          <a:xfrm>
            <a:off x="4913554" y="4941570"/>
            <a:ext cx="5991007" cy="72414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支持委员围绕加强党的建设重要问题务实建言</a:t>
            </a:r>
          </a:p>
        </p:txBody>
      </p:sp>
      <p:cxnSp>
        <p:nvCxnSpPr>
          <p:cNvPr id="29" name="直接箭头连接符 28"/>
          <p:cNvCxnSpPr/>
          <p:nvPr/>
        </p:nvCxnSpPr>
        <p:spPr>
          <a:xfrm>
            <a:off x="4345906" y="5351933"/>
            <a:ext cx="564621" cy="1"/>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2306296"/>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style.rotation</p:attrName>
                                        </p:attrNameLst>
                                      </p:cBhvr>
                                      <p:tavLst>
                                        <p:tav tm="0">
                                          <p:val>
                                            <p:fltVal val="360"/>
                                          </p:val>
                                        </p:tav>
                                        <p:tav tm="100000">
                                          <p:val>
                                            <p:fltVal val="0"/>
                                          </p:val>
                                        </p:tav>
                                      </p:tavLst>
                                    </p:anim>
                                    <p:animEffect transition="in" filter="fade">
                                      <p:cBhvr>
                                        <p:cTn id="24" dur="1000"/>
                                        <p:tgtEl>
                                          <p:spTgt spid="19"/>
                                        </p:tgtEl>
                                      </p:cBhvr>
                                    </p:animEffect>
                                  </p:childTnLst>
                                </p:cTn>
                              </p:par>
                              <p:par>
                                <p:cTn id="25" presetID="22" presetClass="entr" presetSubtype="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1500"/>
                                        <p:tgtEl>
                                          <p:spTgt spid="20"/>
                                        </p:tgtEl>
                                      </p:cBhvr>
                                    </p:animEffect>
                                  </p:childTnLst>
                                </p:cTn>
                              </p:par>
                              <p:par>
                                <p:cTn id="28" presetID="53" presetClass="entr" presetSubtype="16" fill="hold" grpId="0" nodeType="withEffect">
                                  <p:stCondLst>
                                    <p:cond delay="100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par>
                                <p:cTn id="38" presetID="53" presetClass="entr" presetSubtype="16" fill="hold" grpId="0" nodeType="withEffect">
                                  <p:stCondLst>
                                    <p:cond delay="10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22" presetClass="entr" presetSubtype="8" fill="hold" nodeType="withEffect">
                                  <p:stCondLst>
                                    <p:cond delay="150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500"/>
                                        <p:tgtEl>
                                          <p:spTgt spid="25"/>
                                        </p:tgtEl>
                                      </p:cBhvr>
                                    </p:animEffect>
                                  </p:childTnLst>
                                </p:cTn>
                              </p:par>
                              <p:par>
                                <p:cTn id="46" presetID="22" presetClass="entr" presetSubtype="8" fill="hold" nodeType="withEffect">
                                  <p:stCondLst>
                                    <p:cond delay="150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nodeType="withEffect">
                                  <p:stCondLst>
                                    <p:cond delay="1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22" presetClass="entr" presetSubtype="8" fill="hold" grpId="0" nodeType="withEffect">
                                  <p:stCondLst>
                                    <p:cond delay="20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1000"/>
                                        <p:tgtEl>
                                          <p:spTgt spid="24"/>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1000"/>
                                        <p:tgtEl>
                                          <p:spTgt spid="27"/>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animBg="1"/>
      <p:bldP spid="18" grpId="0"/>
      <p:bldP spid="19" grpId="0" animBg="1"/>
      <p:bldP spid="21" grpId="0" animBg="1"/>
      <p:bldP spid="22" grpId="0" animBg="1"/>
      <p:bldP spid="23" grpId="0" animBg="1"/>
      <p:bldP spid="24" grpId="0" animBg="1"/>
      <p:bldP spid="27" grpId="0" animBg="1"/>
      <p:bldP spid="2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73601" y="368849"/>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8" name="矩形: 圆角 1"/>
          <p:cNvSpPr/>
          <p:nvPr/>
        </p:nvSpPr>
        <p:spPr>
          <a:xfrm>
            <a:off x="3349130" y="1450631"/>
            <a:ext cx="5876853"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文本框 28"/>
          <p:cNvSpPr txBox="1"/>
          <p:nvPr/>
        </p:nvSpPr>
        <p:spPr>
          <a:xfrm>
            <a:off x="3489124" y="1557986"/>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（三）</a:t>
            </a:r>
          </a:p>
        </p:txBody>
      </p:sp>
      <p:sp>
        <p:nvSpPr>
          <p:cNvPr id="30" name="文本框 29"/>
          <p:cNvSpPr txBox="1"/>
          <p:nvPr/>
        </p:nvSpPr>
        <p:spPr>
          <a:xfrm>
            <a:off x="4732445" y="1454627"/>
            <a:ext cx="4493538"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贯彻以人民为中心的发展思想，</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为保障和改善民生建言献策</a:t>
            </a:r>
          </a:p>
        </p:txBody>
      </p:sp>
      <p:cxnSp>
        <p:nvCxnSpPr>
          <p:cNvPr id="31" name="直接连接符 30"/>
          <p:cNvCxnSpPr>
            <a:cxnSpLocks/>
          </p:cNvCxnSpPr>
          <p:nvPr/>
        </p:nvCxnSpPr>
        <p:spPr>
          <a:xfrm>
            <a:off x="5284956" y="2812114"/>
            <a:ext cx="0" cy="3627822"/>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806817" y="2991890"/>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着眼办好人民满意的教育，推动教育事业全链条发展</a:t>
            </a:r>
          </a:p>
        </p:txBody>
      </p:sp>
      <p:sp>
        <p:nvSpPr>
          <p:cNvPr id="33" name="矩形 32"/>
          <p:cNvSpPr/>
          <p:nvPr/>
        </p:nvSpPr>
        <p:spPr>
          <a:xfrm>
            <a:off x="5806817" y="3836861"/>
            <a:ext cx="5684598" cy="686969"/>
          </a:xfrm>
          <a:prstGeom prst="rect">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着眼健康中国建设展系列履职活动，</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促进人民健康全周期保障</a:t>
            </a:r>
          </a:p>
        </p:txBody>
      </p:sp>
      <p:sp>
        <p:nvSpPr>
          <p:cNvPr id="34" name="箭头: V 形 14"/>
          <p:cNvSpPr/>
          <p:nvPr/>
        </p:nvSpPr>
        <p:spPr>
          <a:xfrm>
            <a:off x="4487644" y="4382607"/>
            <a:ext cx="244801" cy="398818"/>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472C4"/>
              </a:solidFill>
              <a:effectLst/>
              <a:uLnTx/>
              <a:uFillTx/>
              <a:latin typeface="等线" panose="020F0502020204030204"/>
              <a:ea typeface="等线" panose="02010600030101010101" pitchFamily="2" charset="-122"/>
              <a:cs typeface="+mn-cs"/>
            </a:endParaRPr>
          </a:p>
        </p:txBody>
      </p:sp>
      <p:sp>
        <p:nvSpPr>
          <p:cNvPr id="35" name="矩形 34"/>
          <p:cNvSpPr/>
          <p:nvPr/>
        </p:nvSpPr>
        <p:spPr>
          <a:xfrm>
            <a:off x="5806817" y="4720883"/>
            <a:ext cx="5684598" cy="686969"/>
          </a:xfrm>
          <a:prstGeom prst="rect">
            <a:avLst/>
          </a:prstGeom>
          <a:solidFill>
            <a:schemeClr val="accent2">
              <a:lumMod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着眼更好满足人民群众文化需求协商议政，</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助力文化建设全方位推进</a:t>
            </a:r>
          </a:p>
        </p:txBody>
      </p:sp>
      <p:sp>
        <p:nvSpPr>
          <p:cNvPr id="36" name="矩形 35"/>
          <p:cNvSpPr/>
          <p:nvPr/>
        </p:nvSpPr>
        <p:spPr>
          <a:xfrm>
            <a:off x="5806817" y="5572568"/>
            <a:ext cx="5684598" cy="686969"/>
          </a:xfrm>
          <a:prstGeom prst="rect">
            <a:avLst/>
          </a:prstGeom>
          <a:solidFill>
            <a:srgbClr val="FF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着眼民生关切深入协商，</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对涉及群众生活的问题全景式关注。</a:t>
            </a:r>
          </a:p>
        </p:txBody>
      </p:sp>
      <p:grpSp>
        <p:nvGrpSpPr>
          <p:cNvPr id="37" name="组合 36"/>
          <p:cNvGrpSpPr/>
          <p:nvPr/>
        </p:nvGrpSpPr>
        <p:grpSpPr>
          <a:xfrm>
            <a:off x="632793" y="2901201"/>
            <a:ext cx="3790253" cy="3301897"/>
            <a:chOff x="855471" y="2748149"/>
            <a:chExt cx="10492944" cy="3018971"/>
          </a:xfrm>
        </p:grpSpPr>
        <p:sp>
          <p:nvSpPr>
            <p:cNvPr id="38" name="矩形: 圆角 4"/>
            <p:cNvSpPr/>
            <p:nvPr/>
          </p:nvSpPr>
          <p:spPr>
            <a:xfrm>
              <a:off x="1402967" y="2748149"/>
              <a:ext cx="9318173" cy="3018971"/>
            </a:xfrm>
            <a:prstGeom prst="roundRect">
              <a:avLst/>
            </a:prstGeom>
            <a:solidFill>
              <a:srgbClr val="FF0000"/>
            </a:solidFill>
            <a:ln w="190500">
              <a:solidFill>
                <a:srgbClr val="FF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855471" y="2990482"/>
              <a:ext cx="10492944" cy="2588921"/>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坚持履职为民，抓住涉及</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rPr>
                <a:t>人民群众切身利益</a:t>
              </a:r>
              <a:endParaRPr kumimoji="0" lang="en-US" altLang="zh-CN" sz="32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的实际问题，共开展</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rPr>
                <a:t>171</a:t>
              </a:r>
              <a:r>
                <a:rPr kumimoji="0" lang="zh-CN" altLang="en-US" sz="40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rPr>
                <a:t>次</a:t>
              </a:r>
              <a:endParaRPr kumimoji="0" lang="en-US" altLang="zh-CN" sz="4000" b="1" i="0" u="none" strike="noStrike" kern="1200" cap="none" spc="0" normalizeH="0" baseline="0" noProof="0" dirty="0">
                <a:ln>
                  <a:noFill/>
                </a:ln>
                <a:solidFill>
                  <a:srgbClr val="FFFF00"/>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视察调研和协商</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议政活动</a:t>
              </a:r>
              <a:endParaRPr kumimoji="0" lang="en-US" altLang="zh-CN" sz="20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pSp>
        <p:nvGrpSpPr>
          <p:cNvPr id="40" name="组合 39"/>
          <p:cNvGrpSpPr/>
          <p:nvPr/>
        </p:nvGrpSpPr>
        <p:grpSpPr>
          <a:xfrm>
            <a:off x="4936143" y="3015962"/>
            <a:ext cx="697627" cy="624000"/>
            <a:chOff x="5277337" y="3035474"/>
            <a:chExt cx="697627" cy="624000"/>
          </a:xfrm>
        </p:grpSpPr>
        <p:sp>
          <p:nvSpPr>
            <p:cNvPr id="41"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文本框 41"/>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教育</a:t>
              </a:r>
            </a:p>
          </p:txBody>
        </p:sp>
      </p:grpSp>
      <p:grpSp>
        <p:nvGrpSpPr>
          <p:cNvPr id="43" name="组合 42"/>
          <p:cNvGrpSpPr/>
          <p:nvPr/>
        </p:nvGrpSpPr>
        <p:grpSpPr>
          <a:xfrm>
            <a:off x="4936143" y="3938504"/>
            <a:ext cx="697627" cy="624000"/>
            <a:chOff x="5277337" y="3035474"/>
            <a:chExt cx="697627" cy="624000"/>
          </a:xfrm>
        </p:grpSpPr>
        <p:sp>
          <p:nvSpPr>
            <p:cNvPr id="44"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健康</a:t>
              </a:r>
            </a:p>
          </p:txBody>
        </p:sp>
      </p:grpSp>
      <p:grpSp>
        <p:nvGrpSpPr>
          <p:cNvPr id="46" name="组合 45"/>
          <p:cNvGrpSpPr/>
          <p:nvPr/>
        </p:nvGrpSpPr>
        <p:grpSpPr>
          <a:xfrm>
            <a:off x="4936143" y="4817541"/>
            <a:ext cx="697627" cy="624000"/>
            <a:chOff x="5277337" y="3035474"/>
            <a:chExt cx="697627" cy="624000"/>
          </a:xfrm>
        </p:grpSpPr>
        <p:sp>
          <p:nvSpPr>
            <p:cNvPr id="47"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文本框 47"/>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文化</a:t>
              </a:r>
            </a:p>
          </p:txBody>
        </p:sp>
      </p:grpSp>
      <p:grpSp>
        <p:nvGrpSpPr>
          <p:cNvPr id="49" name="组合 48"/>
          <p:cNvGrpSpPr/>
          <p:nvPr/>
        </p:nvGrpSpPr>
        <p:grpSpPr>
          <a:xfrm>
            <a:off x="4936143" y="5640159"/>
            <a:ext cx="697627" cy="624000"/>
            <a:chOff x="5277337" y="3035474"/>
            <a:chExt cx="697627" cy="624000"/>
          </a:xfrm>
        </p:grpSpPr>
        <p:sp>
          <p:nvSpPr>
            <p:cNvPr id="50" name="矩形: 圆角 25"/>
            <p:cNvSpPr>
              <a:spLocks noChangeAspect="1"/>
            </p:cNvSpPr>
            <p:nvPr/>
          </p:nvSpPr>
          <p:spPr>
            <a:xfrm>
              <a:off x="5314151" y="3035474"/>
              <a:ext cx="624000" cy="624000"/>
            </a:xfrm>
            <a:prstGeom prst="roundRect">
              <a:avLst>
                <a:gd name="adj" fmla="val 50000"/>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文本框 50"/>
            <p:cNvSpPr txBox="1"/>
            <p:nvPr/>
          </p:nvSpPr>
          <p:spPr>
            <a:xfrm>
              <a:off x="5277337" y="3116246"/>
              <a:ext cx="69762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民生</a:t>
              </a:r>
            </a:p>
          </p:txBody>
        </p:sp>
      </p:grpSp>
    </p:spTree>
    <p:extLst>
      <p:ext uri="{BB962C8B-B14F-4D97-AF65-F5344CB8AC3E}">
        <p14:creationId xmlns:p14="http://schemas.microsoft.com/office/powerpoint/2010/main" val="4044169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Effect transition="in" filter="fade">
                                      <p:cBhvr>
                                        <p:cTn id="25" dur="1000"/>
                                        <p:tgtEl>
                                          <p:spTgt spid="3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1500"/>
                                        <p:tgtEl>
                                          <p:spTgt spid="34"/>
                                        </p:tgtEl>
                                      </p:cBhvr>
                                    </p:animEffect>
                                  </p:childTnLst>
                                </p:cTn>
                              </p:par>
                              <p:par>
                                <p:cTn id="29" presetID="22" presetClass="entr" presetSubtype="1" fill="hold" nodeType="withEffect">
                                  <p:stCondLst>
                                    <p:cond delay="50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2" presetClass="entr" presetSubtype="4" fill="hold" nodeType="withEffect">
                                  <p:stCondLst>
                                    <p:cond delay="100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750" fill="hold"/>
                                        <p:tgtEl>
                                          <p:spTgt spid="40"/>
                                        </p:tgtEl>
                                        <p:attrNameLst>
                                          <p:attrName>ppt_x</p:attrName>
                                        </p:attrNameLst>
                                      </p:cBhvr>
                                      <p:tavLst>
                                        <p:tav tm="0">
                                          <p:val>
                                            <p:strVal val="#ppt_x"/>
                                          </p:val>
                                        </p:tav>
                                        <p:tav tm="100000">
                                          <p:val>
                                            <p:strVal val="#ppt_x"/>
                                          </p:val>
                                        </p:tav>
                                      </p:tavLst>
                                    </p:anim>
                                    <p:anim calcmode="lin" valueType="num">
                                      <p:cBhvr additive="base">
                                        <p:cTn id="35" dur="750" fill="hold"/>
                                        <p:tgtEl>
                                          <p:spTgt spid="4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10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00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750" fill="hold"/>
                                        <p:tgtEl>
                                          <p:spTgt spid="46"/>
                                        </p:tgtEl>
                                        <p:attrNameLst>
                                          <p:attrName>ppt_x</p:attrName>
                                        </p:attrNameLst>
                                      </p:cBhvr>
                                      <p:tavLst>
                                        <p:tav tm="0">
                                          <p:val>
                                            <p:strVal val="#ppt_x"/>
                                          </p:val>
                                        </p:tav>
                                        <p:tav tm="100000">
                                          <p:val>
                                            <p:strVal val="#ppt_x"/>
                                          </p:val>
                                        </p:tav>
                                      </p:tavLst>
                                    </p:anim>
                                    <p:anim calcmode="lin" valueType="num">
                                      <p:cBhvr additive="base">
                                        <p:cTn id="43" dur="750" fill="hold"/>
                                        <p:tgtEl>
                                          <p:spTgt spid="4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100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750" fill="hold"/>
                                        <p:tgtEl>
                                          <p:spTgt spid="49"/>
                                        </p:tgtEl>
                                        <p:attrNameLst>
                                          <p:attrName>ppt_x</p:attrName>
                                        </p:attrNameLst>
                                      </p:cBhvr>
                                      <p:tavLst>
                                        <p:tav tm="0">
                                          <p:val>
                                            <p:strVal val="#ppt_x"/>
                                          </p:val>
                                        </p:tav>
                                        <p:tav tm="100000">
                                          <p:val>
                                            <p:strVal val="#ppt_x"/>
                                          </p:val>
                                        </p:tav>
                                      </p:tavLst>
                                    </p:anim>
                                    <p:anim calcmode="lin" valueType="num">
                                      <p:cBhvr additive="base">
                                        <p:cTn id="47" dur="750" fill="hold"/>
                                        <p:tgtEl>
                                          <p:spTgt spid="49"/>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12" presetClass="entr" presetSubtype="8"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1500"/>
                                        <p:tgtEl>
                                          <p:spTgt spid="32"/>
                                        </p:tgtEl>
                                        <p:attrNameLst>
                                          <p:attrName>ppt_x</p:attrName>
                                        </p:attrNameLst>
                                      </p:cBhvr>
                                      <p:tavLst>
                                        <p:tav tm="0">
                                          <p:val>
                                            <p:strVal val="#ppt_x-#ppt_w*1.125000"/>
                                          </p:val>
                                        </p:tav>
                                        <p:tav tm="100000">
                                          <p:val>
                                            <p:strVal val="#ppt_x"/>
                                          </p:val>
                                        </p:tav>
                                      </p:tavLst>
                                    </p:anim>
                                    <p:animEffect transition="in" filter="wipe(right)">
                                      <p:cBhvr>
                                        <p:cTn id="52" dur="1500"/>
                                        <p:tgtEl>
                                          <p:spTgt spid="3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1500"/>
                                        <p:tgtEl>
                                          <p:spTgt spid="33"/>
                                        </p:tgtEl>
                                        <p:attrNameLst>
                                          <p:attrName>ppt_x</p:attrName>
                                        </p:attrNameLst>
                                      </p:cBhvr>
                                      <p:tavLst>
                                        <p:tav tm="0">
                                          <p:val>
                                            <p:strVal val="#ppt_x-#ppt_w*1.125000"/>
                                          </p:val>
                                        </p:tav>
                                        <p:tav tm="100000">
                                          <p:val>
                                            <p:strVal val="#ppt_x"/>
                                          </p:val>
                                        </p:tav>
                                      </p:tavLst>
                                    </p:anim>
                                    <p:animEffect transition="in" filter="wipe(right)">
                                      <p:cBhvr>
                                        <p:cTn id="56" dur="1500"/>
                                        <p:tgtEl>
                                          <p:spTgt spid="33"/>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1500"/>
                                        <p:tgtEl>
                                          <p:spTgt spid="35"/>
                                        </p:tgtEl>
                                        <p:attrNameLst>
                                          <p:attrName>ppt_x</p:attrName>
                                        </p:attrNameLst>
                                      </p:cBhvr>
                                      <p:tavLst>
                                        <p:tav tm="0">
                                          <p:val>
                                            <p:strVal val="#ppt_x-#ppt_w*1.125000"/>
                                          </p:val>
                                        </p:tav>
                                        <p:tav tm="100000">
                                          <p:val>
                                            <p:strVal val="#ppt_x"/>
                                          </p:val>
                                        </p:tav>
                                      </p:tavLst>
                                    </p:anim>
                                    <p:animEffect transition="in" filter="wipe(right)">
                                      <p:cBhvr>
                                        <p:cTn id="60" dur="1500"/>
                                        <p:tgtEl>
                                          <p:spTgt spid="35"/>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500"/>
                                        <p:tgtEl>
                                          <p:spTgt spid="36"/>
                                        </p:tgtEl>
                                        <p:attrNameLst>
                                          <p:attrName>ppt_x</p:attrName>
                                        </p:attrNameLst>
                                      </p:cBhvr>
                                      <p:tavLst>
                                        <p:tav tm="0">
                                          <p:val>
                                            <p:strVal val="#ppt_x-#ppt_w*1.125000"/>
                                          </p:val>
                                        </p:tav>
                                        <p:tav tm="100000">
                                          <p:val>
                                            <p:strVal val="#ppt_x"/>
                                          </p:val>
                                        </p:tav>
                                      </p:tavLst>
                                    </p:anim>
                                    <p:animEffect transition="in" filter="wipe(right)">
                                      <p:cBhvr>
                                        <p:cTn id="64" dur="1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P spid="29" grpId="0"/>
      <p:bldP spid="30" grpId="0"/>
      <p:bldP spid="32" grpId="0" animBg="1"/>
      <p:bldP spid="33" grpId="0" animBg="1"/>
      <p:bldP spid="34" grpId="0" animBg="1"/>
      <p:bldP spid="35" grpId="0" animBg="1"/>
      <p:bldP spid="3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4489" y="35397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6" name="矩形: 圆角 1"/>
          <p:cNvSpPr/>
          <p:nvPr/>
        </p:nvSpPr>
        <p:spPr>
          <a:xfrm>
            <a:off x="2388656" y="1552617"/>
            <a:ext cx="8060398"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p:cNvSpPr txBox="1"/>
          <p:nvPr/>
        </p:nvSpPr>
        <p:spPr>
          <a:xfrm>
            <a:off x="2530996" y="1673050"/>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（四）</a:t>
            </a:r>
          </a:p>
        </p:txBody>
      </p:sp>
      <p:sp>
        <p:nvSpPr>
          <p:cNvPr id="28" name="文本框 27"/>
          <p:cNvSpPr txBox="1"/>
          <p:nvPr/>
        </p:nvSpPr>
        <p:spPr>
          <a:xfrm>
            <a:off x="3743364" y="1766818"/>
            <a:ext cx="695003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推进政协协商民主建设，形成协商议政新局面</a:t>
            </a:r>
          </a:p>
        </p:txBody>
      </p:sp>
      <p:grpSp>
        <p:nvGrpSpPr>
          <p:cNvPr id="29" name="组合 28"/>
          <p:cNvGrpSpPr/>
          <p:nvPr/>
        </p:nvGrpSpPr>
        <p:grpSpPr>
          <a:xfrm>
            <a:off x="5425901" y="2985454"/>
            <a:ext cx="2956176" cy="2754714"/>
            <a:chOff x="3253596" y="3141118"/>
            <a:chExt cx="2956176" cy="2754714"/>
          </a:xfrm>
        </p:grpSpPr>
        <p:grpSp>
          <p:nvGrpSpPr>
            <p:cNvPr id="30" name="组合 29"/>
            <p:cNvGrpSpPr/>
            <p:nvPr/>
          </p:nvGrpSpPr>
          <p:grpSpPr>
            <a:xfrm>
              <a:off x="3253596" y="3141118"/>
              <a:ext cx="2956176" cy="2754714"/>
              <a:chOff x="3253596" y="3141118"/>
              <a:chExt cx="2956176" cy="2754714"/>
            </a:xfrm>
          </p:grpSpPr>
          <p:sp>
            <p:nvSpPr>
              <p:cNvPr id="34" name="圆角矩形 33"/>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34"/>
              <p:cNvSpPr/>
              <p:nvPr/>
            </p:nvSpPr>
            <p:spPr>
              <a:xfrm>
                <a:off x="3780429" y="3659733"/>
                <a:ext cx="1760561" cy="7369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等腰三角形 35"/>
              <p:cNvSpPr/>
              <p:nvPr/>
            </p:nvSpPr>
            <p:spPr>
              <a:xfrm>
                <a:off x="3780430" y="3141118"/>
                <a:ext cx="1760561" cy="51861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31" name="文本框 30"/>
            <p:cNvSpPr txBox="1"/>
            <p:nvPr/>
          </p:nvSpPr>
          <p:spPr>
            <a:xfrm>
              <a:off x="4047191" y="4522805"/>
              <a:ext cx="12891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每年</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1</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次</a:t>
              </a:r>
            </a:p>
          </p:txBody>
        </p:sp>
        <p:sp>
          <p:nvSpPr>
            <p:cNvPr id="32" name="文本框 31"/>
            <p:cNvSpPr txBox="1"/>
            <p:nvPr/>
          </p:nvSpPr>
          <p:spPr>
            <a:xfrm>
              <a:off x="4061558" y="3660912"/>
              <a:ext cx="134844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每年</a:t>
              </a: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2</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次</a:t>
              </a:r>
            </a:p>
          </p:txBody>
        </p:sp>
        <p:sp>
          <p:nvSpPr>
            <p:cNvPr id="33" name="文本框 32"/>
            <p:cNvSpPr txBox="1"/>
            <p:nvPr/>
          </p:nvSpPr>
          <p:spPr>
            <a:xfrm>
              <a:off x="3255117" y="5282862"/>
              <a:ext cx="295465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专题议政性党委会议</a:t>
              </a:r>
            </a:p>
          </p:txBody>
        </p:sp>
      </p:grpSp>
      <p:grpSp>
        <p:nvGrpSpPr>
          <p:cNvPr id="38" name="组合 37"/>
          <p:cNvGrpSpPr/>
          <p:nvPr/>
        </p:nvGrpSpPr>
        <p:grpSpPr>
          <a:xfrm>
            <a:off x="8564886" y="2985454"/>
            <a:ext cx="2956176" cy="2754714"/>
            <a:chOff x="3253596" y="3141118"/>
            <a:chExt cx="2956176" cy="2754714"/>
          </a:xfrm>
        </p:grpSpPr>
        <p:grpSp>
          <p:nvGrpSpPr>
            <p:cNvPr id="39" name="组合 38"/>
            <p:cNvGrpSpPr/>
            <p:nvPr/>
          </p:nvGrpSpPr>
          <p:grpSpPr>
            <a:xfrm>
              <a:off x="3253596" y="3141118"/>
              <a:ext cx="2956176" cy="2754714"/>
              <a:chOff x="3253596" y="3141118"/>
              <a:chExt cx="2956176" cy="2754714"/>
            </a:xfrm>
          </p:grpSpPr>
          <p:sp>
            <p:nvSpPr>
              <p:cNvPr id="43" name="圆角矩形 42"/>
              <p:cNvSpPr/>
              <p:nvPr/>
            </p:nvSpPr>
            <p:spPr>
              <a:xfrm>
                <a:off x="3253596" y="5131558"/>
                <a:ext cx="2956176" cy="764274"/>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43"/>
              <p:cNvSpPr/>
              <p:nvPr/>
            </p:nvSpPr>
            <p:spPr>
              <a:xfrm>
                <a:off x="3780429" y="3659733"/>
                <a:ext cx="1760561" cy="73697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等腰三角形 44"/>
              <p:cNvSpPr/>
              <p:nvPr/>
            </p:nvSpPr>
            <p:spPr>
              <a:xfrm>
                <a:off x="3780430" y="3141118"/>
                <a:ext cx="1760561" cy="51861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矩形 45"/>
              <p:cNvSpPr/>
              <p:nvPr/>
            </p:nvSpPr>
            <p:spPr>
              <a:xfrm>
                <a:off x="3780429" y="4396712"/>
                <a:ext cx="1760561" cy="73697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40" name="文本框 39"/>
            <p:cNvSpPr txBox="1"/>
            <p:nvPr/>
          </p:nvSpPr>
          <p:spPr>
            <a:xfrm>
              <a:off x="4047191" y="4522805"/>
              <a:ext cx="12891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每年</a:t>
              </a:r>
              <a:r>
                <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1</a:t>
              </a: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次</a:t>
              </a:r>
            </a:p>
          </p:txBody>
        </p:sp>
        <p:sp>
          <p:nvSpPr>
            <p:cNvPr id="41" name="文本框 40"/>
            <p:cNvSpPr txBox="1"/>
            <p:nvPr/>
          </p:nvSpPr>
          <p:spPr>
            <a:xfrm>
              <a:off x="3983872" y="3450714"/>
              <a:ext cx="1415772"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每年至少</a:t>
              </a:r>
              <a:endParaRPr kumimoji="0" lang="en-US" altLang="zh-CN"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    </a:t>
              </a: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2</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次</a:t>
              </a:r>
            </a:p>
          </p:txBody>
        </p:sp>
        <p:sp>
          <p:nvSpPr>
            <p:cNvPr id="42" name="文本框 41"/>
            <p:cNvSpPr txBox="1"/>
            <p:nvPr/>
          </p:nvSpPr>
          <p:spPr>
            <a:xfrm>
              <a:off x="3869909" y="5255847"/>
              <a:ext cx="172354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专题协商会</a:t>
              </a:r>
            </a:p>
          </p:txBody>
        </p:sp>
      </p:grpSp>
      <p:sp>
        <p:nvSpPr>
          <p:cNvPr id="47" name="矩形 46"/>
          <p:cNvSpPr/>
          <p:nvPr/>
        </p:nvSpPr>
        <p:spPr>
          <a:xfrm>
            <a:off x="822782" y="2877846"/>
            <a:ext cx="4603118" cy="28623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进一步完善以全体会议为龙头，以专题议政性常委会议和专题协商会为重点，以双周协商座谈会、对口协商会、提案办理协商会等为常态的协商议政格局。</a:t>
            </a:r>
          </a:p>
        </p:txBody>
      </p:sp>
    </p:spTree>
    <p:extLst>
      <p:ext uri="{BB962C8B-B14F-4D97-AF65-F5344CB8AC3E}">
        <p14:creationId xmlns:p14="http://schemas.microsoft.com/office/powerpoint/2010/main" val="402905165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31" presetClass="entr" presetSubtype="0"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1000" fill="hold"/>
                                        <p:tgtEl>
                                          <p:spTgt spid="38"/>
                                        </p:tgtEl>
                                        <p:attrNameLst>
                                          <p:attrName>ppt_w</p:attrName>
                                        </p:attrNameLst>
                                      </p:cBhvr>
                                      <p:tavLst>
                                        <p:tav tm="0">
                                          <p:val>
                                            <p:fltVal val="0"/>
                                          </p:val>
                                        </p:tav>
                                        <p:tav tm="100000">
                                          <p:val>
                                            <p:strVal val="#ppt_w"/>
                                          </p:val>
                                        </p:tav>
                                      </p:tavLst>
                                    </p:anim>
                                    <p:anim calcmode="lin" valueType="num">
                                      <p:cBhvr>
                                        <p:cTn id="32" dur="1000" fill="hold"/>
                                        <p:tgtEl>
                                          <p:spTgt spid="38"/>
                                        </p:tgtEl>
                                        <p:attrNameLst>
                                          <p:attrName>ppt_h</p:attrName>
                                        </p:attrNameLst>
                                      </p:cBhvr>
                                      <p:tavLst>
                                        <p:tav tm="0">
                                          <p:val>
                                            <p:fltVal val="0"/>
                                          </p:val>
                                        </p:tav>
                                        <p:tav tm="100000">
                                          <p:val>
                                            <p:strVal val="#ppt_h"/>
                                          </p:val>
                                        </p:tav>
                                      </p:tavLst>
                                    </p:anim>
                                    <p:anim calcmode="lin" valueType="num">
                                      <p:cBhvr>
                                        <p:cTn id="33" dur="1000" fill="hold"/>
                                        <p:tgtEl>
                                          <p:spTgt spid="38"/>
                                        </p:tgtEl>
                                        <p:attrNameLst>
                                          <p:attrName>style.rotation</p:attrName>
                                        </p:attrNameLst>
                                      </p:cBhvr>
                                      <p:tavLst>
                                        <p:tav tm="0">
                                          <p:val>
                                            <p:fltVal val="90"/>
                                          </p:val>
                                        </p:tav>
                                        <p:tav tm="100000">
                                          <p:val>
                                            <p:fltVal val="0"/>
                                          </p:val>
                                        </p:tav>
                                      </p:tavLst>
                                    </p:anim>
                                    <p:animEffect transition="in" filter="fade">
                                      <p:cBhvr>
                                        <p:cTn id="34" dur="1000"/>
                                        <p:tgtEl>
                                          <p:spTgt spid="38"/>
                                        </p:tgtEl>
                                      </p:cBhvr>
                                    </p:animEffect>
                                  </p:childTnLst>
                                </p:cTn>
                              </p:par>
                              <p:par>
                                <p:cTn id="35" presetID="31" presetClass="entr" presetSubtype="0" fill="hold" grpId="0" nodeType="withEffect">
                                  <p:stCondLst>
                                    <p:cond delay="500"/>
                                  </p:stCondLst>
                                  <p:iterate type="lt">
                                    <p:tmPct val="575"/>
                                  </p:iterate>
                                  <p:childTnLst>
                                    <p:set>
                                      <p:cBhvr>
                                        <p:cTn id="36" dur="1" fill="hold">
                                          <p:stCondLst>
                                            <p:cond delay="0"/>
                                          </p:stCondLst>
                                        </p:cTn>
                                        <p:tgtEl>
                                          <p:spTgt spid="47"/>
                                        </p:tgtEl>
                                        <p:attrNameLst>
                                          <p:attrName>style.visibility</p:attrName>
                                        </p:attrNameLst>
                                      </p:cBhvr>
                                      <p:to>
                                        <p:strVal val="visible"/>
                                      </p:to>
                                    </p:set>
                                    <p:anim calcmode="lin" valueType="num">
                                      <p:cBhvr>
                                        <p:cTn id="37" dur="750" fill="hold"/>
                                        <p:tgtEl>
                                          <p:spTgt spid="47"/>
                                        </p:tgtEl>
                                        <p:attrNameLst>
                                          <p:attrName>ppt_w</p:attrName>
                                        </p:attrNameLst>
                                      </p:cBhvr>
                                      <p:tavLst>
                                        <p:tav tm="0">
                                          <p:val>
                                            <p:fltVal val="0"/>
                                          </p:val>
                                        </p:tav>
                                        <p:tav tm="100000">
                                          <p:val>
                                            <p:strVal val="#ppt_w"/>
                                          </p:val>
                                        </p:tav>
                                      </p:tavLst>
                                    </p:anim>
                                    <p:anim calcmode="lin" valueType="num">
                                      <p:cBhvr>
                                        <p:cTn id="38" dur="750" fill="hold"/>
                                        <p:tgtEl>
                                          <p:spTgt spid="47"/>
                                        </p:tgtEl>
                                        <p:attrNameLst>
                                          <p:attrName>ppt_h</p:attrName>
                                        </p:attrNameLst>
                                      </p:cBhvr>
                                      <p:tavLst>
                                        <p:tav tm="0">
                                          <p:val>
                                            <p:fltVal val="0"/>
                                          </p:val>
                                        </p:tav>
                                        <p:tav tm="100000">
                                          <p:val>
                                            <p:strVal val="#ppt_h"/>
                                          </p:val>
                                        </p:tav>
                                      </p:tavLst>
                                    </p:anim>
                                    <p:anim calcmode="lin" valueType="num">
                                      <p:cBhvr>
                                        <p:cTn id="39" dur="750" fill="hold"/>
                                        <p:tgtEl>
                                          <p:spTgt spid="47"/>
                                        </p:tgtEl>
                                        <p:attrNameLst>
                                          <p:attrName>style.rotation</p:attrName>
                                        </p:attrNameLst>
                                      </p:cBhvr>
                                      <p:tavLst>
                                        <p:tav tm="0">
                                          <p:val>
                                            <p:fltVal val="90"/>
                                          </p:val>
                                        </p:tav>
                                        <p:tav tm="100000">
                                          <p:val>
                                            <p:fltVal val="0"/>
                                          </p:val>
                                        </p:tav>
                                      </p:tavLst>
                                    </p:anim>
                                    <p:animEffect transition="in" filter="fade">
                                      <p:cBhvr>
                                        <p:cTn id="40"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animBg="1"/>
      <p:bldP spid="27" grpId="0"/>
      <p:bldP spid="28"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77144" y="346580"/>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两会基本概述</a:t>
            </a:r>
          </a:p>
        </p:txBody>
      </p:sp>
      <p:sp>
        <p:nvSpPr>
          <p:cNvPr id="68" name="矩形 67"/>
          <p:cNvSpPr/>
          <p:nvPr/>
        </p:nvSpPr>
        <p:spPr>
          <a:xfrm>
            <a:off x="986912" y="1940779"/>
            <a:ext cx="10181230" cy="4271761"/>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矩形: 圆角 7"/>
          <p:cNvSpPr/>
          <p:nvPr/>
        </p:nvSpPr>
        <p:spPr>
          <a:xfrm>
            <a:off x="3494154" y="1682496"/>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两会组成情况</a:t>
            </a:r>
          </a:p>
        </p:txBody>
      </p:sp>
      <p:sp>
        <p:nvSpPr>
          <p:cNvPr id="83" name="矩形 82"/>
          <p:cNvSpPr/>
          <p:nvPr/>
        </p:nvSpPr>
        <p:spPr>
          <a:xfrm>
            <a:off x="5172117" y="2322332"/>
            <a:ext cx="5663541" cy="3508653"/>
          </a:xfrm>
          <a:prstGeom prst="rect">
            <a:avLst/>
          </a:prstGeom>
        </p:spPr>
        <p:txBody>
          <a:bodyPr wrap="square">
            <a:spAutoFit/>
          </a:bodyPr>
          <a:lstStyle/>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全国人民代表大会</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全国人民代表大会是最高国家权力机关，人民代表大会制度是实现人民当家作主的根本政治制度。根据宪法的规定，全国人民代表大会具有全权的和最高的地位</a:t>
            </a:r>
          </a:p>
          <a:p>
            <a:pPr marL="285750" marR="0" lvl="0" indent="-285750" algn="l" defTabSz="914400" rtl="0" eaLnBrk="1" fontAlgn="auto" latinLnBrk="0" hangingPunct="1">
              <a:lnSpc>
                <a:spcPct val="150000"/>
              </a:lnSpc>
              <a:spcBef>
                <a:spcPts val="0"/>
              </a:spcBef>
              <a:spcAft>
                <a:spcPts val="0"/>
              </a:spcAft>
              <a:buClr>
                <a:srgbClr val="FF0000"/>
              </a:buClr>
              <a:buSzTx/>
              <a:buFont typeface="Wingdings" panose="05000000000000000000" pitchFamily="2" charset="2"/>
              <a:buChar char="l"/>
              <a:tabLst/>
              <a:defRPr/>
            </a:pPr>
            <a:r>
              <a:rPr kumimoji="0" lang="zh-CN" altLang="en-US" sz="18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中国人民政治协商会议</a:t>
            </a:r>
          </a:p>
          <a:p>
            <a:pPr marL="0" marR="0" lvl="0" indent="0" algn="l" defTabSz="914400" rtl="0" eaLnBrk="1" fontAlgn="auto" latinLnBrk="0" hangingPunct="1">
              <a:lnSpc>
                <a:spcPct val="150000"/>
              </a:lnSpc>
              <a:spcBef>
                <a:spcPts val="0"/>
              </a:spcBef>
              <a:spcAft>
                <a:spcPts val="0"/>
              </a:spcAft>
              <a:buClr>
                <a:srgbClr val="FF0000"/>
              </a:buClr>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中国人民政治协商会议主要职能是政治协商和民主监督，组织参加政协的各党派、团体和各族各界人士参政议政。政协全国委员会每届任期</a:t>
            </a:r>
            <a:r>
              <a:rPr kumimoji="0" lang="en-US" altLang="zh-CN"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年，每年举行一次全体会议。人民政协在中央设有全国委员会和常务委员会以及</a:t>
            </a:r>
            <a:r>
              <a:rPr kumimoji="0" lang="en-US" altLang="zh-CN"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9</a:t>
            </a: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个专门委员会，在地方设有政协地方委员会。每届任期</a:t>
            </a:r>
            <a:r>
              <a:rPr kumimoji="0" lang="en-US" altLang="zh-CN"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5</a:t>
            </a:r>
            <a:r>
              <a:rPr kumimoji="0" lang="zh-CN" altLang="en-US" sz="14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年，每年举行一次全体会议。</a:t>
            </a: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296" t="16296" r="3519" b="15741"/>
          <a:stretch>
            <a:fillRect/>
          </a:stretch>
        </p:blipFill>
        <p:spPr>
          <a:xfrm>
            <a:off x="1124054" y="2666521"/>
            <a:ext cx="4048063" cy="3050593"/>
          </a:xfrm>
          <a:prstGeom prst="rect">
            <a:avLst/>
          </a:prstGeom>
        </p:spPr>
      </p:pic>
    </p:spTree>
    <p:extLst>
      <p:ext uri="{BB962C8B-B14F-4D97-AF65-F5344CB8AC3E}">
        <p14:creationId xmlns:p14="http://schemas.microsoft.com/office/powerpoint/2010/main" val="343012816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barn(inVertical)">
                                      <p:cBhvr>
                                        <p:cTn id="12" dur="500"/>
                                        <p:tgtEl>
                                          <p:spTgt spid="7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heel(1)">
                                      <p:cBhvr>
                                        <p:cTn id="16" dur="500"/>
                                        <p:tgtEl>
                                          <p:spTgt spid="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left)">
                                      <p:cBhvr>
                                        <p:cTn id="20" dur="1000"/>
                                        <p:tgtEl>
                                          <p:spTgt spid="83"/>
                                        </p:tgtEl>
                                      </p:cBhvr>
                                    </p:animEffect>
                                  </p:childTnLst>
                                </p:cTn>
                              </p:par>
                              <p:par>
                                <p:cTn id="21" presetID="2" presetClass="entr" presetSubtype="12" decel="4500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0-#ppt_w/2"/>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8" grpId="0" animBg="1"/>
      <p:bldP spid="70" grpId="0" animBg="1"/>
      <p:bldP spid="8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34483" y="401775"/>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2" name="椭圆 21"/>
          <p:cNvSpPr/>
          <p:nvPr/>
        </p:nvSpPr>
        <p:spPr>
          <a:xfrm>
            <a:off x="718081" y="2517983"/>
            <a:ext cx="2455317" cy="2455317"/>
          </a:xfrm>
          <a:prstGeom prst="ellipse">
            <a:avLst/>
          </a:prstGeom>
          <a:solidFill>
            <a:srgbClr val="FF0000"/>
          </a:solidFill>
          <a:ln w="1905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双周</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协商</a:t>
            </a:r>
            <a:endParaRPr kumimoji="0" lang="en-US" altLang="zh-CN" sz="40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座谈会</a:t>
            </a:r>
          </a:p>
        </p:txBody>
      </p:sp>
      <p:cxnSp>
        <p:nvCxnSpPr>
          <p:cNvPr id="23" name="直接连接符 22"/>
          <p:cNvCxnSpPr/>
          <p:nvPr/>
        </p:nvCxnSpPr>
        <p:spPr>
          <a:xfrm>
            <a:off x="3779120" y="1555079"/>
            <a:ext cx="0" cy="4740443"/>
          </a:xfrm>
          <a:prstGeom prst="line">
            <a:avLst/>
          </a:prstGeom>
          <a:ln cap="rnd">
            <a:solidFill>
              <a:srgbClr val="FF9500"/>
            </a:solidFill>
            <a:prstDash val="sysDash"/>
            <a:round/>
          </a:ln>
        </p:spPr>
        <p:style>
          <a:lnRef idx="1">
            <a:schemeClr val="accent1"/>
          </a:lnRef>
          <a:fillRef idx="0">
            <a:schemeClr val="accent1"/>
          </a:fillRef>
          <a:effectRef idx="0">
            <a:schemeClr val="accent1"/>
          </a:effectRef>
          <a:fontRef idx="minor">
            <a:schemeClr val="tx1"/>
          </a:fontRef>
        </p:style>
      </p:cxnSp>
      <p:sp>
        <p:nvSpPr>
          <p:cNvPr id="24" name="椭圆 23"/>
          <p:cNvSpPr>
            <a:spLocks noChangeAspect="1"/>
          </p:cNvSpPr>
          <p:nvPr/>
        </p:nvSpPr>
        <p:spPr>
          <a:xfrm>
            <a:off x="3707120" y="2322747"/>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8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5" name="椭圆 24"/>
          <p:cNvSpPr>
            <a:spLocks noChangeAspect="1"/>
          </p:cNvSpPr>
          <p:nvPr/>
        </p:nvSpPr>
        <p:spPr>
          <a:xfrm>
            <a:off x="3707120" y="3175788"/>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6" name="椭圆 25"/>
          <p:cNvSpPr>
            <a:spLocks noChangeAspect="1"/>
          </p:cNvSpPr>
          <p:nvPr/>
        </p:nvSpPr>
        <p:spPr>
          <a:xfrm>
            <a:off x="3707120" y="4028829"/>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7" name="椭圆 26"/>
          <p:cNvSpPr>
            <a:spLocks noChangeAspect="1"/>
          </p:cNvSpPr>
          <p:nvPr/>
        </p:nvSpPr>
        <p:spPr>
          <a:xfrm>
            <a:off x="3707120" y="5023083"/>
            <a:ext cx="144000" cy="144000"/>
          </a:xfrm>
          <a:prstGeom prst="ellipse">
            <a:avLst/>
          </a:prstGeom>
          <a:solidFill>
            <a:srgbClr val="FF000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矩形: 圆角 51"/>
          <p:cNvSpPr/>
          <p:nvPr/>
        </p:nvSpPr>
        <p:spPr>
          <a:xfrm>
            <a:off x="4336881" y="2142747"/>
            <a:ext cx="4610260"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创建双周协商座谈会制度</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29" name="直接箭头连接符 28"/>
          <p:cNvCxnSpPr>
            <a:stCxn id="24" idx="6"/>
            <a:endCxn id="28" idx="1"/>
          </p:cNvCxnSpPr>
          <p:nvPr/>
        </p:nvCxnSpPr>
        <p:spPr>
          <a:xfrm>
            <a:off x="3851120" y="2394747"/>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851120" y="3241642"/>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sp>
        <p:nvSpPr>
          <p:cNvPr id="31" name="矩形: 圆角 59"/>
          <p:cNvSpPr/>
          <p:nvPr/>
        </p:nvSpPr>
        <p:spPr>
          <a:xfrm>
            <a:off x="4336881" y="2989642"/>
            <a:ext cx="4610260" cy="5040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参会委员以民主党派成员和无党派人士为主</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2" name="矩形: 圆角 60"/>
          <p:cNvSpPr/>
          <p:nvPr/>
        </p:nvSpPr>
        <p:spPr>
          <a:xfrm>
            <a:off x="4336880" y="3745642"/>
            <a:ext cx="4610259" cy="669614"/>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选择切口小、社会关注度高的具体问题议深议透</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3" name="矩形: 圆角 61"/>
          <p:cNvSpPr/>
          <p:nvPr/>
        </p:nvSpPr>
        <p:spPr>
          <a:xfrm>
            <a:off x="4336881" y="4701229"/>
            <a:ext cx="4610260" cy="753885"/>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共举办</a:t>
            </a:r>
            <a:r>
              <a:rPr kumimoji="0" lang="en-US" altLang="zh-CN"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76</a:t>
            </a:r>
            <a:r>
              <a:rPr kumimoji="0" lang="zh-CN" altLang="en-US" sz="1800" b="0" i="0" u="none" strike="noStrike" kern="1200" cap="none" spc="0" normalizeH="0" baseline="0" noProof="0" dirty="0">
                <a:ln>
                  <a:noFill/>
                </a:ln>
                <a:solidFill>
                  <a:prstClr val="white"/>
                </a:solidFill>
                <a:effectLst/>
                <a:uLnTx/>
                <a:uFillTx/>
                <a:latin typeface="PingFang SC"/>
                <a:ea typeface="等线" panose="02010600030101010101" pitchFamily="2" charset="-122"/>
                <a:cs typeface="+mn-cs"/>
              </a:rPr>
              <a:t>次，已成为政协协商民主经常性平台和重要品牌</a:t>
            </a: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cxnSp>
        <p:nvCxnSpPr>
          <p:cNvPr id="34" name="直接箭头连接符 33"/>
          <p:cNvCxnSpPr/>
          <p:nvPr/>
        </p:nvCxnSpPr>
        <p:spPr>
          <a:xfrm>
            <a:off x="3851120" y="4104873"/>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851120" y="5094443"/>
            <a:ext cx="485761" cy="0"/>
          </a:xfrm>
          <a:prstGeom prst="straightConnector1">
            <a:avLst/>
          </a:prstGeom>
          <a:ln>
            <a:solidFill>
              <a:srgbClr val="FF9500"/>
            </a:solidFill>
            <a:tailEnd type="triangle"/>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9480861" y="2061679"/>
            <a:ext cx="1453927" cy="3393435"/>
            <a:chOff x="5464195" y="2133650"/>
            <a:chExt cx="5527555" cy="3600400"/>
          </a:xfrm>
          <a:solidFill>
            <a:schemeClr val="accent2">
              <a:lumMod val="50000"/>
            </a:schemeClr>
          </a:solidFill>
        </p:grpSpPr>
        <p:sp>
          <p:nvSpPr>
            <p:cNvPr id="37" name="矩形 36"/>
            <p:cNvSpPr/>
            <p:nvPr/>
          </p:nvSpPr>
          <p:spPr>
            <a:xfrm>
              <a:off x="5464195" y="2133650"/>
              <a:ext cx="5527555" cy="3600400"/>
            </a:xfrm>
            <a:prstGeom prst="rect">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文本框 37"/>
            <p:cNvSpPr txBox="1"/>
            <p:nvPr/>
          </p:nvSpPr>
          <p:spPr>
            <a:xfrm>
              <a:off x="6239818" y="2277078"/>
              <a:ext cx="4411226" cy="3363443"/>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参加各类视察考察调研、协商会议活动的委员共</a:t>
              </a:r>
              <a:r>
                <a:rPr kumimoji="0" lang="en-US" altLang="zh-CN"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1635</a:t>
              </a:r>
              <a:r>
                <a:rPr kumimoji="0" lang="zh-CN" altLang="en-US"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名，</a:t>
              </a:r>
              <a:r>
                <a:rPr kumimoji="0" lang="en-US" altLang="zh-CN"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2.85</a:t>
              </a:r>
              <a:r>
                <a:rPr kumimoji="0" lang="zh-CN" altLang="en-US" sz="2000" b="0" i="0" u="none" strike="noStrike" kern="1200" cap="none" spc="0" normalizeH="0" baseline="0" noProof="0" dirty="0">
                  <a:ln>
                    <a:noFill/>
                  </a:ln>
                  <a:solidFill>
                    <a:srgbClr val="FFC000">
                      <a:lumMod val="60000"/>
                      <a:lumOff val="40000"/>
                    </a:srgbClr>
                  </a:solidFill>
                  <a:effectLst/>
                  <a:uLnTx/>
                  <a:uFillTx/>
                  <a:latin typeface="微软雅黑" panose="020B0503020204020204" pitchFamily="82" charset="2"/>
                  <a:ea typeface="微软雅黑" panose="020B0503020204020204" pitchFamily="82" charset="2"/>
                  <a:cs typeface="+mn-cs"/>
                </a:rPr>
                <a:t>万</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82" charset="2"/>
                  <a:ea typeface="微软雅黑" panose="020B0503020204020204" pitchFamily="82" charset="2"/>
                  <a:cs typeface="+mn-cs"/>
                </a:rPr>
                <a:t>人次。</a:t>
              </a:r>
            </a:p>
          </p:txBody>
        </p:sp>
      </p:grpSp>
    </p:spTree>
    <p:extLst>
      <p:ext uri="{BB962C8B-B14F-4D97-AF65-F5344CB8AC3E}">
        <p14:creationId xmlns:p14="http://schemas.microsoft.com/office/powerpoint/2010/main" val="11933012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style.rotation</p:attrName>
                                        </p:attrNameLst>
                                      </p:cBhvr>
                                      <p:tavLst>
                                        <p:tav tm="0">
                                          <p:val>
                                            <p:fltVal val="360"/>
                                          </p:val>
                                        </p:tav>
                                        <p:tav tm="100000">
                                          <p:val>
                                            <p:fltVal val="0"/>
                                          </p:val>
                                        </p:tav>
                                      </p:tavLst>
                                    </p:anim>
                                    <p:animEffect transition="in" filter="fade">
                                      <p:cBhvr>
                                        <p:cTn id="15" dur="10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1500"/>
                                        <p:tgtEl>
                                          <p:spTgt spid="23"/>
                                        </p:tgtEl>
                                      </p:cBhvr>
                                    </p:animEffect>
                                  </p:childTnLst>
                                </p:cTn>
                              </p:par>
                              <p:par>
                                <p:cTn id="19" presetID="53" presetClass="entr" presetSubtype="16" fill="hold" grpId="0" nodeType="withEffect">
                                  <p:stCondLst>
                                    <p:cond delay="10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grpId="0" nodeType="withEffect">
                                  <p:stCondLst>
                                    <p:cond delay="100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22" presetClass="entr" presetSubtype="8" fill="hold" nodeType="withEffect">
                                  <p:stCondLst>
                                    <p:cond delay="150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nodeType="withEffect">
                                  <p:stCondLst>
                                    <p:cond delay="150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par>
                                <p:cTn id="45" presetID="22" presetClass="entr" presetSubtype="8" fill="hold" nodeType="withEffect">
                                  <p:stCondLst>
                                    <p:cond delay="150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par>
                                <p:cTn id="48" presetID="22" presetClass="entr" presetSubtype="8" fill="hold" nodeType="withEffect">
                                  <p:stCondLst>
                                    <p:cond delay="15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8" fill="hold" grpId="0" nodeType="withEffect">
                                  <p:stCondLst>
                                    <p:cond delay="200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1000"/>
                                        <p:tgtEl>
                                          <p:spTgt spid="28"/>
                                        </p:tgtEl>
                                      </p:cBhvr>
                                    </p:animEffect>
                                  </p:childTnLst>
                                </p:cTn>
                              </p:par>
                              <p:par>
                                <p:cTn id="54" presetID="22" presetClass="entr" presetSubtype="8" fill="hold" grpId="0" nodeType="withEffect">
                                  <p:stCondLst>
                                    <p:cond delay="200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1000"/>
                                        <p:tgtEl>
                                          <p:spTgt spid="31"/>
                                        </p:tgtEl>
                                      </p:cBhvr>
                                    </p:animEffect>
                                  </p:childTnLst>
                                </p:cTn>
                              </p:par>
                              <p:par>
                                <p:cTn id="57" presetID="22" presetClass="entr" presetSubtype="8" fill="hold" grpId="0" nodeType="withEffect">
                                  <p:stCondLst>
                                    <p:cond delay="200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1000"/>
                                        <p:tgtEl>
                                          <p:spTgt spid="32"/>
                                        </p:tgtEl>
                                      </p:cBhvr>
                                    </p:animEffect>
                                  </p:childTnLst>
                                </p:cTn>
                              </p:par>
                              <p:par>
                                <p:cTn id="60" presetID="22" presetClass="entr" presetSubtype="8" fill="hold" grpId="0" nodeType="withEffect">
                                  <p:stCondLst>
                                    <p:cond delay="200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1000"/>
                                        <p:tgtEl>
                                          <p:spTgt spid="33"/>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fill="hold"/>
                                        <p:tgtEl>
                                          <p:spTgt spid="36"/>
                                        </p:tgtEl>
                                        <p:attrNameLst>
                                          <p:attrName>ppt_x</p:attrName>
                                        </p:attrNameLst>
                                      </p:cBhvr>
                                      <p:tavLst>
                                        <p:tav tm="0">
                                          <p:val>
                                            <p:strVal val="1+#ppt_w/2"/>
                                          </p:val>
                                        </p:tav>
                                        <p:tav tm="100000">
                                          <p:val>
                                            <p:strVal val="#ppt_x"/>
                                          </p:val>
                                        </p:tav>
                                      </p:tavLst>
                                    </p:anim>
                                    <p:anim calcmode="lin" valueType="num">
                                      <p:cBhvr additive="base">
                                        <p:cTn id="67"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animBg="1"/>
      <p:bldP spid="24" grpId="0" animBg="1"/>
      <p:bldP spid="25" grpId="0" animBg="1"/>
      <p:bldP spid="26" grpId="0" animBg="1"/>
      <p:bldP spid="27" grpId="0" animBg="1"/>
      <p:bldP spid="28" grpId="0" animBg="1"/>
      <p:bldP spid="31" grpId="0" animBg="1"/>
      <p:bldP spid="32" grpId="0" animBg="1"/>
      <p:bldP spid="3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3510" y="382240"/>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23" name="矩形: 圆角 1"/>
          <p:cNvSpPr/>
          <p:nvPr/>
        </p:nvSpPr>
        <p:spPr>
          <a:xfrm>
            <a:off x="2388656" y="1552617"/>
            <a:ext cx="7492323"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p:cNvSpPr txBox="1"/>
          <p:nvPr/>
        </p:nvSpPr>
        <p:spPr>
          <a:xfrm>
            <a:off x="2530996" y="1673050"/>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（五）</a:t>
            </a:r>
          </a:p>
        </p:txBody>
      </p:sp>
      <p:sp>
        <p:nvSpPr>
          <p:cNvPr id="25" name="文本框 24"/>
          <p:cNvSpPr txBox="1"/>
          <p:nvPr/>
        </p:nvSpPr>
        <p:spPr>
          <a:xfrm>
            <a:off x="3722892" y="1570884"/>
            <a:ext cx="592607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加强和改进民主监督工作，推动党和国家</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重大方针政策和重要决策部署贯彻落实</a:t>
            </a:r>
          </a:p>
        </p:txBody>
      </p:sp>
      <p:grpSp>
        <p:nvGrpSpPr>
          <p:cNvPr id="26" name="组合 25"/>
          <p:cNvGrpSpPr/>
          <p:nvPr/>
        </p:nvGrpSpPr>
        <p:grpSpPr>
          <a:xfrm>
            <a:off x="1329536" y="4451361"/>
            <a:ext cx="4491814" cy="1666448"/>
            <a:chOff x="3238571" y="4078516"/>
            <a:chExt cx="1836000" cy="1666448"/>
          </a:xfrm>
        </p:grpSpPr>
        <p:sp>
          <p:nvSpPr>
            <p:cNvPr id="27" name="矩形: 圆角 13"/>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矩形 27"/>
            <p:cNvSpPr/>
            <p:nvPr/>
          </p:nvSpPr>
          <p:spPr>
            <a:xfrm>
              <a:off x="3293332" y="4474057"/>
              <a:ext cx="1726479"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通过调研察看发现问题、围绕履责不力提出批评、针对存在不足督促改进。</a:t>
              </a:r>
            </a:p>
          </p:txBody>
        </p:sp>
      </p:grpSp>
      <p:grpSp>
        <p:nvGrpSpPr>
          <p:cNvPr id="29" name="组合 28"/>
          <p:cNvGrpSpPr/>
          <p:nvPr/>
        </p:nvGrpSpPr>
        <p:grpSpPr>
          <a:xfrm>
            <a:off x="1291436" y="2090343"/>
            <a:ext cx="4515290" cy="1881095"/>
            <a:chOff x="3866" y="1655552"/>
            <a:chExt cx="6821714" cy="1881095"/>
          </a:xfrm>
        </p:grpSpPr>
        <p:sp>
          <p:nvSpPr>
            <p:cNvPr id="30" name="矩形: 圆角 5"/>
            <p:cNvSpPr/>
            <p:nvPr/>
          </p:nvSpPr>
          <p:spPr>
            <a:xfrm>
              <a:off x="3866" y="2538871"/>
              <a:ext cx="6821714" cy="99777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矩形 30"/>
            <p:cNvSpPr/>
            <p:nvPr/>
          </p:nvSpPr>
          <p:spPr>
            <a:xfrm>
              <a:off x="702121" y="2622260"/>
              <a:ext cx="539388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强化政协民主监督职能 </a:t>
              </a:r>
              <a:endParaRPr kumimoji="0" lang="en-US" altLang="zh-CN"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发挥协商式监督特色优势</a:t>
              </a:r>
            </a:p>
          </p:txBody>
        </p:sp>
        <p:sp>
          <p:nvSpPr>
            <p:cNvPr id="32" name="矩形 31"/>
            <p:cNvSpPr/>
            <p:nvPr/>
          </p:nvSpPr>
          <p:spPr>
            <a:xfrm>
              <a:off x="6010021" y="1655552"/>
              <a:ext cx="171964"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33" name="箭头: V 形 14"/>
          <p:cNvSpPr/>
          <p:nvPr/>
        </p:nvSpPr>
        <p:spPr>
          <a:xfrm rot="16200000" flipH="1" flipV="1">
            <a:off x="3389448" y="406214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472C4"/>
              </a:solidFill>
              <a:effectLst/>
              <a:uLnTx/>
              <a:uFillTx/>
              <a:latin typeface="等线" panose="020F0502020204030204"/>
              <a:ea typeface="等线" panose="02010600030101010101" pitchFamily="2" charset="-122"/>
              <a:cs typeface="+mn-cs"/>
            </a:endParaRPr>
          </a:p>
        </p:txBody>
      </p:sp>
      <p:grpSp>
        <p:nvGrpSpPr>
          <p:cNvPr id="34" name="组合 33"/>
          <p:cNvGrpSpPr/>
          <p:nvPr/>
        </p:nvGrpSpPr>
        <p:grpSpPr>
          <a:xfrm>
            <a:off x="6556628" y="4451361"/>
            <a:ext cx="4491814" cy="1666448"/>
            <a:chOff x="3238571" y="4078516"/>
            <a:chExt cx="1836000" cy="1666448"/>
          </a:xfrm>
        </p:grpSpPr>
        <p:sp>
          <p:nvSpPr>
            <p:cNvPr id="35" name="矩形: 圆角 13"/>
            <p:cNvSpPr/>
            <p:nvPr/>
          </p:nvSpPr>
          <p:spPr>
            <a:xfrm>
              <a:off x="3238571" y="4078516"/>
              <a:ext cx="1836000" cy="1666448"/>
            </a:xfrm>
            <a:prstGeom prst="roundRect">
              <a:avLst>
                <a:gd name="adj" fmla="val 0"/>
              </a:avLst>
            </a:prstGeom>
            <a:solidFill>
              <a:srgbClr val="FF9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p:cNvSpPr/>
            <p:nvPr/>
          </p:nvSpPr>
          <p:spPr>
            <a:xfrm>
              <a:off x="3293332" y="4474057"/>
              <a:ext cx="1726479"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视察调研的监督性议题逐年增加，由</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2015</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年的</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12</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项占</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11%</a:t>
              </a: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发展到</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2017</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年的</a:t>
              </a:r>
              <a:r>
                <a:rPr kumimoji="0" lang="en-US" altLang="zh-CN"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20</a:t>
              </a:r>
              <a:r>
                <a:rPr kumimoji="0" lang="zh-CN" altLang="en-US" sz="20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项占</a:t>
              </a:r>
              <a:r>
                <a:rPr kumimoji="0" lang="en-US" altLang="zh-CN"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28%</a:t>
              </a:r>
              <a:endPar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endParaRPr>
            </a:p>
          </p:txBody>
        </p:sp>
      </p:grpSp>
      <p:grpSp>
        <p:nvGrpSpPr>
          <p:cNvPr id="37" name="组合 36"/>
          <p:cNvGrpSpPr/>
          <p:nvPr/>
        </p:nvGrpSpPr>
        <p:grpSpPr>
          <a:xfrm>
            <a:off x="6518528" y="2090343"/>
            <a:ext cx="4515290" cy="1881095"/>
            <a:chOff x="3866" y="1655552"/>
            <a:chExt cx="6821714" cy="1881095"/>
          </a:xfrm>
        </p:grpSpPr>
        <p:sp>
          <p:nvSpPr>
            <p:cNvPr id="38" name="矩形: 圆角 5"/>
            <p:cNvSpPr/>
            <p:nvPr/>
          </p:nvSpPr>
          <p:spPr>
            <a:xfrm>
              <a:off x="3866" y="2538871"/>
              <a:ext cx="6821714" cy="99777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p:cNvSpPr/>
            <p:nvPr/>
          </p:nvSpPr>
          <p:spPr>
            <a:xfrm>
              <a:off x="1399606" y="2622260"/>
              <a:ext cx="3998911"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重点监督性议题</a:t>
              </a:r>
              <a:endParaRPr kumimoji="0" lang="en-US" altLang="zh-CN"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纳入年度协商计划</a:t>
              </a:r>
            </a:p>
          </p:txBody>
        </p:sp>
        <p:sp>
          <p:nvSpPr>
            <p:cNvPr id="40" name="矩形 39"/>
            <p:cNvSpPr/>
            <p:nvPr/>
          </p:nvSpPr>
          <p:spPr>
            <a:xfrm>
              <a:off x="6010021" y="1655552"/>
              <a:ext cx="171964"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41" name="箭头: V 形 14"/>
          <p:cNvSpPr/>
          <p:nvPr/>
        </p:nvSpPr>
        <p:spPr>
          <a:xfrm rot="16200000" flipH="1" flipV="1">
            <a:off x="8616540" y="4062148"/>
            <a:ext cx="298533" cy="376725"/>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4472C4"/>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423916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1000" fill="hold"/>
                                        <p:tgtEl>
                                          <p:spTgt spid="29"/>
                                        </p:tgtEl>
                                        <p:attrNameLst>
                                          <p:attrName>ppt_w</p:attrName>
                                        </p:attrNameLst>
                                      </p:cBhvr>
                                      <p:tavLst>
                                        <p:tav tm="0">
                                          <p:val>
                                            <p:fltVal val="0"/>
                                          </p:val>
                                        </p:tav>
                                        <p:tav tm="100000">
                                          <p:val>
                                            <p:strVal val="#ppt_w"/>
                                          </p:val>
                                        </p:tav>
                                      </p:tavLst>
                                    </p:anim>
                                    <p:anim calcmode="lin" valueType="num">
                                      <p:cBhvr>
                                        <p:cTn id="25" dur="1000" fill="hold"/>
                                        <p:tgtEl>
                                          <p:spTgt spid="29"/>
                                        </p:tgtEl>
                                        <p:attrNameLst>
                                          <p:attrName>ppt_h</p:attrName>
                                        </p:attrNameLst>
                                      </p:cBhvr>
                                      <p:tavLst>
                                        <p:tav tm="0">
                                          <p:val>
                                            <p:fltVal val="0"/>
                                          </p:val>
                                        </p:tav>
                                        <p:tav tm="100000">
                                          <p:val>
                                            <p:strVal val="#ppt_h"/>
                                          </p:val>
                                        </p:tav>
                                      </p:tavLst>
                                    </p:anim>
                                    <p:animEffect transition="in" filter="fade">
                                      <p:cBhvr>
                                        <p:cTn id="26" dur="1000"/>
                                        <p:tgtEl>
                                          <p:spTgt spid="29"/>
                                        </p:tgtEl>
                                      </p:cBhvr>
                                    </p:animEffect>
                                  </p:childTnLst>
                                </p:cTn>
                              </p:par>
                              <p:par>
                                <p:cTn id="27" presetID="2" presetClass="entr" presetSubtype="4" decel="4500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ppt_x"/>
                                          </p:val>
                                        </p:tav>
                                        <p:tav tm="100000">
                                          <p:val>
                                            <p:strVal val="#ppt_x"/>
                                          </p:val>
                                        </p:tav>
                                      </p:tavLst>
                                    </p:anim>
                                    <p:anim calcmode="lin" valueType="num">
                                      <p:cBhvr additive="base">
                                        <p:cTn id="30" dur="1000" fill="hold"/>
                                        <p:tgtEl>
                                          <p:spTgt spid="26"/>
                                        </p:tgtEl>
                                        <p:attrNameLst>
                                          <p:attrName>ppt_y</p:attrName>
                                        </p:attrNameLst>
                                      </p:cBhvr>
                                      <p:tavLst>
                                        <p:tav tm="0">
                                          <p:val>
                                            <p:strVal val="1+#ppt_h/2"/>
                                          </p:val>
                                        </p:tav>
                                        <p:tav tm="100000">
                                          <p:val>
                                            <p:strVal val="#ppt_y"/>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1500"/>
                                        <p:tgtEl>
                                          <p:spTgt spid="3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1000" fill="hold"/>
                                        <p:tgtEl>
                                          <p:spTgt spid="37"/>
                                        </p:tgtEl>
                                        <p:attrNameLst>
                                          <p:attrName>ppt_w</p:attrName>
                                        </p:attrNameLst>
                                      </p:cBhvr>
                                      <p:tavLst>
                                        <p:tav tm="0">
                                          <p:val>
                                            <p:fltVal val="0"/>
                                          </p:val>
                                        </p:tav>
                                        <p:tav tm="100000">
                                          <p:val>
                                            <p:strVal val="#ppt_w"/>
                                          </p:val>
                                        </p:tav>
                                      </p:tavLst>
                                    </p:anim>
                                    <p:anim calcmode="lin" valueType="num">
                                      <p:cBhvr>
                                        <p:cTn id="38" dur="1000" fill="hold"/>
                                        <p:tgtEl>
                                          <p:spTgt spid="37"/>
                                        </p:tgtEl>
                                        <p:attrNameLst>
                                          <p:attrName>ppt_h</p:attrName>
                                        </p:attrNameLst>
                                      </p:cBhvr>
                                      <p:tavLst>
                                        <p:tav tm="0">
                                          <p:val>
                                            <p:fltVal val="0"/>
                                          </p:val>
                                        </p:tav>
                                        <p:tav tm="100000">
                                          <p:val>
                                            <p:strVal val="#ppt_h"/>
                                          </p:val>
                                        </p:tav>
                                      </p:tavLst>
                                    </p:anim>
                                    <p:animEffect transition="in" filter="fade">
                                      <p:cBhvr>
                                        <p:cTn id="39" dur="1000"/>
                                        <p:tgtEl>
                                          <p:spTgt spid="37"/>
                                        </p:tgtEl>
                                      </p:cBhvr>
                                    </p:animEffect>
                                  </p:childTnLst>
                                </p:cTn>
                              </p:par>
                              <p:par>
                                <p:cTn id="40" presetID="2" presetClass="entr" presetSubtype="4" decel="4500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1000" fill="hold"/>
                                        <p:tgtEl>
                                          <p:spTgt spid="34"/>
                                        </p:tgtEl>
                                        <p:attrNameLst>
                                          <p:attrName>ppt_x</p:attrName>
                                        </p:attrNameLst>
                                      </p:cBhvr>
                                      <p:tavLst>
                                        <p:tav tm="0">
                                          <p:val>
                                            <p:strVal val="#ppt_x"/>
                                          </p:val>
                                        </p:tav>
                                        <p:tav tm="100000">
                                          <p:val>
                                            <p:strVal val="#ppt_x"/>
                                          </p:val>
                                        </p:tav>
                                      </p:tavLst>
                                    </p:anim>
                                    <p:anim calcmode="lin" valueType="num">
                                      <p:cBhvr additive="base">
                                        <p:cTn id="43" dur="1000" fill="hold"/>
                                        <p:tgtEl>
                                          <p:spTgt spid="34"/>
                                        </p:tgtEl>
                                        <p:attrNameLst>
                                          <p:attrName>ppt_y</p:attrName>
                                        </p:attrNameLst>
                                      </p:cBhvr>
                                      <p:tavLst>
                                        <p:tav tm="0">
                                          <p:val>
                                            <p:strVal val="1+#ppt_h/2"/>
                                          </p:val>
                                        </p:tav>
                                        <p:tav tm="100000">
                                          <p:val>
                                            <p:strVal val="#ppt_y"/>
                                          </p:val>
                                        </p:tav>
                                      </p:tavLst>
                                    </p:anim>
                                  </p:childTnLst>
                                </p:cTn>
                              </p:par>
                              <p:par>
                                <p:cTn id="44" presetID="22" presetClass="entr" presetSubtype="8"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1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p:bldP spid="25" grpId="0"/>
      <p:bldP spid="33" grpId="0" animBg="1"/>
      <p:bldP spid="41"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59954" y="426677"/>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7212" y="557433"/>
            <a:ext cx="4898571" cy="6858000"/>
          </a:xfrm>
          <a:prstGeom prst="rect">
            <a:avLst/>
          </a:prstGeom>
        </p:spPr>
      </p:pic>
      <p:pic>
        <p:nvPicPr>
          <p:cNvPr id="7" name="图片 6"/>
          <p:cNvPicPr>
            <a:picLocks noChangeAspect="1"/>
          </p:cNvPicPr>
          <p:nvPr/>
        </p:nvPicPr>
        <p:blipFill>
          <a:blip r:embed="rId4">
            <a:clrChange>
              <a:clrFrom>
                <a:srgbClr val="FBE9D5"/>
              </a:clrFrom>
              <a:clrTo>
                <a:srgbClr val="FBE9D5">
                  <a:alpha val="0"/>
                </a:srgbClr>
              </a:clrTo>
            </a:clrChange>
          </a:blip>
          <a:stretch>
            <a:fillRect/>
          </a:stretch>
        </p:blipFill>
        <p:spPr>
          <a:xfrm>
            <a:off x="1459954" y="1099961"/>
            <a:ext cx="5896189" cy="5279018"/>
          </a:xfrm>
          <a:prstGeom prst="rect">
            <a:avLst/>
          </a:prstGeom>
        </p:spPr>
      </p:pic>
    </p:spTree>
    <p:extLst>
      <p:ext uri="{BB962C8B-B14F-4D97-AF65-F5344CB8AC3E}">
        <p14:creationId xmlns:p14="http://schemas.microsoft.com/office/powerpoint/2010/main" val="4004886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5642" y="370866"/>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72" name="矩形: 圆角 1"/>
          <p:cNvSpPr/>
          <p:nvPr/>
        </p:nvSpPr>
        <p:spPr>
          <a:xfrm>
            <a:off x="3466829" y="1280699"/>
            <a:ext cx="5608932"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3" name="文本框 72"/>
          <p:cNvSpPr txBox="1"/>
          <p:nvPr/>
        </p:nvSpPr>
        <p:spPr>
          <a:xfrm>
            <a:off x="3609168" y="1401132"/>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（六）</a:t>
            </a:r>
          </a:p>
        </p:txBody>
      </p:sp>
      <p:sp>
        <p:nvSpPr>
          <p:cNvPr id="74" name="文本框 73"/>
          <p:cNvSpPr txBox="1"/>
          <p:nvPr/>
        </p:nvSpPr>
        <p:spPr>
          <a:xfrm>
            <a:off x="4801064" y="1298966"/>
            <a:ext cx="592607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充分发挥统一战线组织作用，</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做好凝心聚力工作</a:t>
            </a:r>
          </a:p>
        </p:txBody>
      </p:sp>
      <p:grpSp>
        <p:nvGrpSpPr>
          <p:cNvPr id="75" name="组合 74"/>
          <p:cNvGrpSpPr/>
          <p:nvPr/>
        </p:nvGrpSpPr>
        <p:grpSpPr>
          <a:xfrm>
            <a:off x="750627" y="2473410"/>
            <a:ext cx="4910159" cy="547146"/>
            <a:chOff x="5244425" y="1827074"/>
            <a:chExt cx="4087272" cy="742198"/>
          </a:xfrm>
        </p:grpSpPr>
        <p:sp>
          <p:nvSpPr>
            <p:cNvPr id="76" name="矩形 75"/>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为民主党派和无党派人士在政协更好发挥作用创造条件</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7" name="矩形 7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78" name="直接连接符 7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80" name="组合 79"/>
          <p:cNvGrpSpPr/>
          <p:nvPr/>
        </p:nvGrpSpPr>
        <p:grpSpPr>
          <a:xfrm>
            <a:off x="750627" y="3019321"/>
            <a:ext cx="4910159" cy="547146"/>
            <a:chOff x="5244425" y="1827074"/>
            <a:chExt cx="4087272" cy="742198"/>
          </a:xfrm>
        </p:grpSpPr>
        <p:sp>
          <p:nvSpPr>
            <p:cNvPr id="81" name="矩形 80"/>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邀请党外知识分子、非公有制经济人士、新的社会阶层人士等参加政协活动</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2" name="矩形 8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3" name="直接连接符 8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85" name="组合 84"/>
          <p:cNvGrpSpPr/>
          <p:nvPr/>
        </p:nvGrpSpPr>
        <p:grpSpPr>
          <a:xfrm>
            <a:off x="750627" y="3643253"/>
            <a:ext cx="4910159" cy="469123"/>
            <a:chOff x="5244425" y="1932911"/>
            <a:chExt cx="4087272" cy="636361"/>
          </a:xfrm>
        </p:grpSpPr>
        <p:sp>
          <p:nvSpPr>
            <p:cNvPr id="86" name="矩形 85"/>
            <p:cNvSpPr/>
            <p:nvPr/>
          </p:nvSpPr>
          <p:spPr>
            <a:xfrm>
              <a:off x="5850943" y="2031285"/>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围绕少数民族流动人口服务管理等调研</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7" name="矩形 8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8" name="直接连接符 8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0" name="组合 89"/>
          <p:cNvGrpSpPr/>
          <p:nvPr/>
        </p:nvGrpSpPr>
        <p:grpSpPr>
          <a:xfrm>
            <a:off x="750627" y="4111142"/>
            <a:ext cx="4910159" cy="547146"/>
            <a:chOff x="5244425" y="1827074"/>
            <a:chExt cx="4087272" cy="742198"/>
          </a:xfrm>
        </p:grpSpPr>
        <p:sp>
          <p:nvSpPr>
            <p:cNvPr id="91" name="矩形 90"/>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促进民族地区经济社会发展和各民族交往交流交融</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2" name="矩形 9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3" name="直接连接符 9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5" name="组合 94"/>
          <p:cNvGrpSpPr/>
          <p:nvPr/>
        </p:nvGrpSpPr>
        <p:grpSpPr>
          <a:xfrm>
            <a:off x="750627" y="4728570"/>
            <a:ext cx="4910159" cy="469123"/>
            <a:chOff x="5244425" y="1932911"/>
            <a:chExt cx="4087272" cy="636361"/>
          </a:xfrm>
        </p:grpSpPr>
        <p:sp>
          <p:nvSpPr>
            <p:cNvPr id="96" name="矩形 95"/>
            <p:cNvSpPr/>
            <p:nvPr/>
          </p:nvSpPr>
          <p:spPr>
            <a:xfrm>
              <a:off x="5845214" y="2013481"/>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全面贯彻党的宗教工作基本方针</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7" name="矩形 9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98" name="直接连接符 9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9" name="矩形 9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00" name="组合 99"/>
          <p:cNvGrpSpPr/>
          <p:nvPr/>
        </p:nvGrpSpPr>
        <p:grpSpPr>
          <a:xfrm>
            <a:off x="750627" y="5274480"/>
            <a:ext cx="4910159" cy="469123"/>
            <a:chOff x="5244425" y="1932911"/>
            <a:chExt cx="4087272" cy="636361"/>
          </a:xfrm>
        </p:grpSpPr>
        <p:sp>
          <p:nvSpPr>
            <p:cNvPr id="101" name="矩形 100"/>
            <p:cNvSpPr/>
            <p:nvPr/>
          </p:nvSpPr>
          <p:spPr>
            <a:xfrm>
              <a:off x="5850533" y="1974035"/>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就修订</a:t>
              </a:r>
              <a:r>
                <a:rPr kumimoji="0" lang="en-US" altLang="zh-CN"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宗教事务条例</a:t>
              </a:r>
              <a:r>
                <a:rPr kumimoji="0" lang="en-US" altLang="zh-CN"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a:t>
              </a: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提出建议</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2" name="矩形 10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6</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3" name="直接连接符 10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05" name="组合 104"/>
          <p:cNvGrpSpPr/>
          <p:nvPr/>
        </p:nvGrpSpPr>
        <p:grpSpPr>
          <a:xfrm>
            <a:off x="750627" y="5742369"/>
            <a:ext cx="4910159" cy="547146"/>
            <a:chOff x="5244425" y="1827074"/>
            <a:chExt cx="4087272" cy="742198"/>
          </a:xfrm>
        </p:grpSpPr>
        <p:sp>
          <p:nvSpPr>
            <p:cNvPr id="106" name="矩形 105"/>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坚持举办少数民族界、宗教界委员座谈会，反映社情民意</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7" name="矩形 10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08" name="直接连接符 10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10" name="组合 109"/>
          <p:cNvGrpSpPr/>
          <p:nvPr/>
        </p:nvGrpSpPr>
        <p:grpSpPr>
          <a:xfrm>
            <a:off x="6196084" y="2473410"/>
            <a:ext cx="4910159" cy="547146"/>
            <a:chOff x="5244425" y="1827074"/>
            <a:chExt cx="4087272" cy="742198"/>
          </a:xfrm>
        </p:grpSpPr>
        <p:sp>
          <p:nvSpPr>
            <p:cNvPr id="111" name="矩形 110"/>
            <p:cNvSpPr/>
            <p:nvPr/>
          </p:nvSpPr>
          <p:spPr>
            <a:xfrm>
              <a:off x="5848934" y="1827074"/>
              <a:ext cx="3256398" cy="7097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旗帜鲜明反对暴力恐怖活动、民族分裂活动、宗教极端活动</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2" name="矩形 11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3" name="直接连接符 11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15" name="组合 114"/>
          <p:cNvGrpSpPr/>
          <p:nvPr/>
        </p:nvGrpSpPr>
        <p:grpSpPr>
          <a:xfrm>
            <a:off x="6196084" y="3097343"/>
            <a:ext cx="4910159" cy="469123"/>
            <a:chOff x="5244425" y="1932911"/>
            <a:chExt cx="4087272" cy="636361"/>
          </a:xfrm>
        </p:grpSpPr>
        <p:sp>
          <p:nvSpPr>
            <p:cNvPr id="116" name="矩形 115"/>
            <p:cNvSpPr/>
            <p:nvPr/>
          </p:nvSpPr>
          <p:spPr>
            <a:xfrm>
              <a:off x="5848934" y="1995131"/>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全面准确贯彻“一国两制”方针</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矩形 11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9</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18" name="直接连接符 11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20" name="组合 119"/>
          <p:cNvGrpSpPr/>
          <p:nvPr/>
        </p:nvGrpSpPr>
        <p:grpSpPr>
          <a:xfrm>
            <a:off x="6196084" y="3643253"/>
            <a:ext cx="4910159" cy="469123"/>
            <a:chOff x="5244425" y="1932911"/>
            <a:chExt cx="4087272" cy="636361"/>
          </a:xfrm>
        </p:grpSpPr>
        <p:sp>
          <p:nvSpPr>
            <p:cNvPr id="121" name="矩形 120"/>
            <p:cNvSpPr/>
            <p:nvPr/>
          </p:nvSpPr>
          <p:spPr>
            <a:xfrm>
              <a:off x="5848934" y="2012923"/>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深做细做港澳青少年工作，</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2" name="矩形 12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10</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23" name="直接连接符 12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25" name="组合 124"/>
          <p:cNvGrpSpPr/>
          <p:nvPr/>
        </p:nvGrpSpPr>
        <p:grpSpPr>
          <a:xfrm>
            <a:off x="6196084" y="4189164"/>
            <a:ext cx="4910159" cy="469123"/>
            <a:chOff x="5244425" y="1932911"/>
            <a:chExt cx="4087272" cy="636361"/>
          </a:xfrm>
        </p:grpSpPr>
        <p:sp>
          <p:nvSpPr>
            <p:cNvPr id="126" name="矩形 125"/>
            <p:cNvSpPr/>
            <p:nvPr/>
          </p:nvSpPr>
          <p:spPr>
            <a:xfrm>
              <a:off x="5848934" y="1993386"/>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加强与台湾民意代表机制化交流</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7" name="矩形 12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11</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28" name="直接连接符 12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30" name="组合 129"/>
          <p:cNvGrpSpPr/>
          <p:nvPr/>
        </p:nvGrpSpPr>
        <p:grpSpPr>
          <a:xfrm>
            <a:off x="6196084" y="4728570"/>
            <a:ext cx="4910159" cy="469123"/>
            <a:chOff x="5244425" y="1932911"/>
            <a:chExt cx="4087272" cy="636361"/>
          </a:xfrm>
        </p:grpSpPr>
        <p:sp>
          <p:nvSpPr>
            <p:cNvPr id="131" name="矩形 130"/>
            <p:cNvSpPr/>
            <p:nvPr/>
          </p:nvSpPr>
          <p:spPr>
            <a:xfrm>
              <a:off x="5848934" y="1974699"/>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坚决反对“台独”分裂行径</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2" name="矩形 131"/>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12</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33" name="直接连接符 132"/>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4" name="矩形 133"/>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35" name="组合 134"/>
          <p:cNvGrpSpPr/>
          <p:nvPr/>
        </p:nvGrpSpPr>
        <p:grpSpPr>
          <a:xfrm>
            <a:off x="6196084" y="5274480"/>
            <a:ext cx="4910159" cy="469123"/>
            <a:chOff x="5244425" y="1932911"/>
            <a:chExt cx="4087272" cy="636361"/>
          </a:xfrm>
        </p:grpSpPr>
        <p:sp>
          <p:nvSpPr>
            <p:cNvPr id="136" name="矩形 135"/>
            <p:cNvSpPr/>
            <p:nvPr/>
          </p:nvSpPr>
          <p:spPr>
            <a:xfrm>
              <a:off x="5848934" y="1955418"/>
              <a:ext cx="3256398" cy="4174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mn-cs"/>
                </a:rPr>
                <a:t>邀请侨胞列席政协大会、回国考察</a:t>
              </a: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7" name="矩形 136"/>
            <p:cNvSpPr/>
            <p:nvPr/>
          </p:nvSpPr>
          <p:spPr>
            <a:xfrm>
              <a:off x="5244425" y="1932911"/>
              <a:ext cx="540262" cy="498066"/>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13</a:t>
              </a:r>
              <a:endParaRPr kumimoji="0" lang="zh-CN" altLang="en-US" sz="3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138" name="直接连接符 137"/>
            <p:cNvCxnSpPr/>
            <p:nvPr/>
          </p:nvCxnSpPr>
          <p:spPr>
            <a:xfrm>
              <a:off x="5897880" y="2561598"/>
              <a:ext cx="3335010" cy="7674"/>
            </a:xfrm>
            <a:prstGeom prst="line">
              <a:avLst/>
            </a:prstGeom>
            <a:ln w="127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9" name="矩形 138"/>
            <p:cNvSpPr/>
            <p:nvPr/>
          </p:nvSpPr>
          <p:spPr>
            <a:xfrm>
              <a:off x="9232890" y="2335966"/>
              <a:ext cx="98807" cy="225632"/>
            </a:xfrm>
            <a:prstGeom prst="rect">
              <a:avLst/>
            </a:prstGeom>
            <a:solidFill>
              <a:srgbClr val="FF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819810177"/>
      </p:ext>
    </p:extLst>
  </p:cSld>
  <p:clrMapOvr>
    <a:masterClrMapping/>
  </p:clrMapOvr>
  <mc:AlternateContent xmlns:mc="http://schemas.openxmlformats.org/markup-compatibility/2006" xmlns:p14="http://schemas.microsoft.com/office/powerpoint/2010/main">
    <mc:Choice Requires="p14">
      <p:transition spd="slow" p14:dur="1500" advClick="0" advTm="0">
        <p14:window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randombar(horizontal)">
                                      <p:cBhvr>
                                        <p:cTn id="12" dur="500"/>
                                        <p:tgtEl>
                                          <p:spTgt spid="7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arn(inVertical)">
                                      <p:cBhvr>
                                        <p:cTn id="15" dur="500"/>
                                        <p:tgtEl>
                                          <p:spTgt spid="73"/>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500" fill="hold"/>
                                        <p:tgtEl>
                                          <p:spTgt spid="74"/>
                                        </p:tgtEl>
                                        <p:attrNameLst>
                                          <p:attrName>ppt_x</p:attrName>
                                        </p:attrNameLst>
                                      </p:cBhvr>
                                      <p:tavLst>
                                        <p:tav tm="0">
                                          <p:val>
                                            <p:strVal val="1+#ppt_w/2"/>
                                          </p:val>
                                        </p:tav>
                                        <p:tav tm="100000">
                                          <p:val>
                                            <p:strVal val="#ppt_x"/>
                                          </p:val>
                                        </p:tav>
                                      </p:tavLst>
                                    </p:anim>
                                    <p:anim calcmode="lin" valueType="num">
                                      <p:cBhvr additive="base">
                                        <p:cTn id="20" dur="500" fill="hold"/>
                                        <p:tgtEl>
                                          <p:spTgt spid="7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decel="10000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additive="base">
                                        <p:cTn id="24" dur="500" fill="hold"/>
                                        <p:tgtEl>
                                          <p:spTgt spid="75"/>
                                        </p:tgtEl>
                                        <p:attrNameLst>
                                          <p:attrName>ppt_x</p:attrName>
                                        </p:attrNameLst>
                                      </p:cBhvr>
                                      <p:tavLst>
                                        <p:tav tm="0">
                                          <p:val>
                                            <p:strVal val="1+#ppt_w/2"/>
                                          </p:val>
                                        </p:tav>
                                        <p:tav tm="100000">
                                          <p:val>
                                            <p:strVal val="#ppt_x"/>
                                          </p:val>
                                        </p:tav>
                                      </p:tavLst>
                                    </p:anim>
                                    <p:anim calcmode="lin" valueType="num">
                                      <p:cBhvr additive="base">
                                        <p:cTn id="25" dur="500" fill="hold"/>
                                        <p:tgtEl>
                                          <p:spTgt spid="7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decel="100000"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1+#ppt_w/2"/>
                                          </p:val>
                                        </p:tav>
                                        <p:tav tm="100000">
                                          <p:val>
                                            <p:strVal val="#ppt_x"/>
                                          </p:val>
                                        </p:tav>
                                      </p:tavLst>
                                    </p:anim>
                                    <p:anim calcmode="lin" valueType="num">
                                      <p:cBhvr additive="base">
                                        <p:cTn id="30" dur="500" fill="hold"/>
                                        <p:tgtEl>
                                          <p:spTgt spid="8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decel="100000" fill="hold"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500" fill="hold"/>
                                        <p:tgtEl>
                                          <p:spTgt spid="85"/>
                                        </p:tgtEl>
                                        <p:attrNameLst>
                                          <p:attrName>ppt_x</p:attrName>
                                        </p:attrNameLst>
                                      </p:cBhvr>
                                      <p:tavLst>
                                        <p:tav tm="0">
                                          <p:val>
                                            <p:strVal val="1+#ppt_w/2"/>
                                          </p:val>
                                        </p:tav>
                                        <p:tav tm="100000">
                                          <p:val>
                                            <p:strVal val="#ppt_x"/>
                                          </p:val>
                                        </p:tav>
                                      </p:tavLst>
                                    </p:anim>
                                    <p:anim calcmode="lin" valueType="num">
                                      <p:cBhvr additive="base">
                                        <p:cTn id="35" dur="500" fill="hold"/>
                                        <p:tgtEl>
                                          <p:spTgt spid="85"/>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decel="100000" fill="hold"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fill="hold"/>
                                        <p:tgtEl>
                                          <p:spTgt spid="90"/>
                                        </p:tgtEl>
                                        <p:attrNameLst>
                                          <p:attrName>ppt_x</p:attrName>
                                        </p:attrNameLst>
                                      </p:cBhvr>
                                      <p:tavLst>
                                        <p:tav tm="0">
                                          <p:val>
                                            <p:strVal val="1+#ppt_w/2"/>
                                          </p:val>
                                        </p:tav>
                                        <p:tav tm="100000">
                                          <p:val>
                                            <p:strVal val="#ppt_x"/>
                                          </p:val>
                                        </p:tav>
                                      </p:tavLst>
                                    </p:anim>
                                    <p:anim calcmode="lin" valueType="num">
                                      <p:cBhvr additive="base">
                                        <p:cTn id="40" dur="500" fill="hold"/>
                                        <p:tgtEl>
                                          <p:spTgt spid="90"/>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decel="100000"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 calcmode="lin" valueType="num">
                                      <p:cBhvr additive="base">
                                        <p:cTn id="44" dur="500" fill="hold"/>
                                        <p:tgtEl>
                                          <p:spTgt spid="95"/>
                                        </p:tgtEl>
                                        <p:attrNameLst>
                                          <p:attrName>ppt_x</p:attrName>
                                        </p:attrNameLst>
                                      </p:cBhvr>
                                      <p:tavLst>
                                        <p:tav tm="0">
                                          <p:val>
                                            <p:strVal val="1+#ppt_w/2"/>
                                          </p:val>
                                        </p:tav>
                                        <p:tav tm="100000">
                                          <p:val>
                                            <p:strVal val="#ppt_x"/>
                                          </p:val>
                                        </p:tav>
                                      </p:tavLst>
                                    </p:anim>
                                    <p:anim calcmode="lin" valueType="num">
                                      <p:cBhvr additive="base">
                                        <p:cTn id="45" dur="500" fill="hold"/>
                                        <p:tgtEl>
                                          <p:spTgt spid="9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2" decel="100000"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1+#ppt_w/2"/>
                                          </p:val>
                                        </p:tav>
                                        <p:tav tm="100000">
                                          <p:val>
                                            <p:strVal val="#ppt_x"/>
                                          </p:val>
                                        </p:tav>
                                      </p:tavLst>
                                    </p:anim>
                                    <p:anim calcmode="lin" valueType="num">
                                      <p:cBhvr additive="base">
                                        <p:cTn id="50" dur="500" fill="hold"/>
                                        <p:tgtEl>
                                          <p:spTgt spid="10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decel="100000" fill="hold" nodeType="afterEffect">
                                  <p:stCondLst>
                                    <p:cond delay="0"/>
                                  </p:stCondLst>
                                  <p:childTnLst>
                                    <p:set>
                                      <p:cBhvr>
                                        <p:cTn id="53" dur="1" fill="hold">
                                          <p:stCondLst>
                                            <p:cond delay="0"/>
                                          </p:stCondLst>
                                        </p:cTn>
                                        <p:tgtEl>
                                          <p:spTgt spid="105"/>
                                        </p:tgtEl>
                                        <p:attrNameLst>
                                          <p:attrName>style.visibility</p:attrName>
                                        </p:attrNameLst>
                                      </p:cBhvr>
                                      <p:to>
                                        <p:strVal val="visible"/>
                                      </p:to>
                                    </p:set>
                                    <p:anim calcmode="lin" valueType="num">
                                      <p:cBhvr additive="base">
                                        <p:cTn id="54" dur="500" fill="hold"/>
                                        <p:tgtEl>
                                          <p:spTgt spid="105"/>
                                        </p:tgtEl>
                                        <p:attrNameLst>
                                          <p:attrName>ppt_x</p:attrName>
                                        </p:attrNameLst>
                                      </p:cBhvr>
                                      <p:tavLst>
                                        <p:tav tm="0">
                                          <p:val>
                                            <p:strVal val="1+#ppt_w/2"/>
                                          </p:val>
                                        </p:tav>
                                        <p:tav tm="100000">
                                          <p:val>
                                            <p:strVal val="#ppt_x"/>
                                          </p:val>
                                        </p:tav>
                                      </p:tavLst>
                                    </p:anim>
                                    <p:anim calcmode="lin" valueType="num">
                                      <p:cBhvr additive="base">
                                        <p:cTn id="55" dur="500" fill="hold"/>
                                        <p:tgtEl>
                                          <p:spTgt spid="105"/>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2" decel="100000" fill="hold" nodeType="after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1+#ppt_w/2"/>
                                          </p:val>
                                        </p:tav>
                                        <p:tav tm="100000">
                                          <p:val>
                                            <p:strVal val="#ppt_x"/>
                                          </p:val>
                                        </p:tav>
                                      </p:tavLst>
                                    </p:anim>
                                    <p:anim calcmode="lin" valueType="num">
                                      <p:cBhvr additive="base">
                                        <p:cTn id="60" dur="500" fill="hold"/>
                                        <p:tgtEl>
                                          <p:spTgt spid="11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2" presetClass="entr" presetSubtype="2" decel="100000" fill="hold" nodeType="afterEffect">
                                  <p:stCondLst>
                                    <p:cond delay="0"/>
                                  </p:stCondLst>
                                  <p:childTnLst>
                                    <p:set>
                                      <p:cBhvr>
                                        <p:cTn id="63" dur="1" fill="hold">
                                          <p:stCondLst>
                                            <p:cond delay="0"/>
                                          </p:stCondLst>
                                        </p:cTn>
                                        <p:tgtEl>
                                          <p:spTgt spid="115"/>
                                        </p:tgtEl>
                                        <p:attrNameLst>
                                          <p:attrName>style.visibility</p:attrName>
                                        </p:attrNameLst>
                                      </p:cBhvr>
                                      <p:to>
                                        <p:strVal val="visible"/>
                                      </p:to>
                                    </p:set>
                                    <p:anim calcmode="lin" valueType="num">
                                      <p:cBhvr additive="base">
                                        <p:cTn id="64" dur="500" fill="hold"/>
                                        <p:tgtEl>
                                          <p:spTgt spid="115"/>
                                        </p:tgtEl>
                                        <p:attrNameLst>
                                          <p:attrName>ppt_x</p:attrName>
                                        </p:attrNameLst>
                                      </p:cBhvr>
                                      <p:tavLst>
                                        <p:tav tm="0">
                                          <p:val>
                                            <p:strVal val="1+#ppt_w/2"/>
                                          </p:val>
                                        </p:tav>
                                        <p:tav tm="100000">
                                          <p:val>
                                            <p:strVal val="#ppt_x"/>
                                          </p:val>
                                        </p:tav>
                                      </p:tavLst>
                                    </p:anim>
                                    <p:anim calcmode="lin" valueType="num">
                                      <p:cBhvr additive="base">
                                        <p:cTn id="65" dur="500" fill="hold"/>
                                        <p:tgtEl>
                                          <p:spTgt spid="115"/>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2" presetClass="entr" presetSubtype="2" decel="100000" fill="hold" nodeType="afterEffect">
                                  <p:stCondLst>
                                    <p:cond delay="0"/>
                                  </p:stCondLst>
                                  <p:childTnLst>
                                    <p:set>
                                      <p:cBhvr>
                                        <p:cTn id="68" dur="1" fill="hold">
                                          <p:stCondLst>
                                            <p:cond delay="0"/>
                                          </p:stCondLst>
                                        </p:cTn>
                                        <p:tgtEl>
                                          <p:spTgt spid="120"/>
                                        </p:tgtEl>
                                        <p:attrNameLst>
                                          <p:attrName>style.visibility</p:attrName>
                                        </p:attrNameLst>
                                      </p:cBhvr>
                                      <p:to>
                                        <p:strVal val="visible"/>
                                      </p:to>
                                    </p:set>
                                    <p:anim calcmode="lin" valueType="num">
                                      <p:cBhvr additive="base">
                                        <p:cTn id="69" dur="500" fill="hold"/>
                                        <p:tgtEl>
                                          <p:spTgt spid="120"/>
                                        </p:tgtEl>
                                        <p:attrNameLst>
                                          <p:attrName>ppt_x</p:attrName>
                                        </p:attrNameLst>
                                      </p:cBhvr>
                                      <p:tavLst>
                                        <p:tav tm="0">
                                          <p:val>
                                            <p:strVal val="1+#ppt_w/2"/>
                                          </p:val>
                                        </p:tav>
                                        <p:tav tm="100000">
                                          <p:val>
                                            <p:strVal val="#ppt_x"/>
                                          </p:val>
                                        </p:tav>
                                      </p:tavLst>
                                    </p:anim>
                                    <p:anim calcmode="lin" valueType="num">
                                      <p:cBhvr additive="base">
                                        <p:cTn id="70" dur="500" fill="hold"/>
                                        <p:tgtEl>
                                          <p:spTgt spid="120"/>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2" presetClass="entr" presetSubtype="2" decel="100000" fill="hold" nodeType="afterEffect">
                                  <p:stCondLst>
                                    <p:cond delay="0"/>
                                  </p:stCondLst>
                                  <p:childTnLst>
                                    <p:set>
                                      <p:cBhvr>
                                        <p:cTn id="73" dur="1" fill="hold">
                                          <p:stCondLst>
                                            <p:cond delay="0"/>
                                          </p:stCondLst>
                                        </p:cTn>
                                        <p:tgtEl>
                                          <p:spTgt spid="125"/>
                                        </p:tgtEl>
                                        <p:attrNameLst>
                                          <p:attrName>style.visibility</p:attrName>
                                        </p:attrNameLst>
                                      </p:cBhvr>
                                      <p:to>
                                        <p:strVal val="visible"/>
                                      </p:to>
                                    </p:set>
                                    <p:anim calcmode="lin" valueType="num">
                                      <p:cBhvr additive="base">
                                        <p:cTn id="74" dur="500" fill="hold"/>
                                        <p:tgtEl>
                                          <p:spTgt spid="125"/>
                                        </p:tgtEl>
                                        <p:attrNameLst>
                                          <p:attrName>ppt_x</p:attrName>
                                        </p:attrNameLst>
                                      </p:cBhvr>
                                      <p:tavLst>
                                        <p:tav tm="0">
                                          <p:val>
                                            <p:strVal val="1+#ppt_w/2"/>
                                          </p:val>
                                        </p:tav>
                                        <p:tav tm="100000">
                                          <p:val>
                                            <p:strVal val="#ppt_x"/>
                                          </p:val>
                                        </p:tav>
                                      </p:tavLst>
                                    </p:anim>
                                    <p:anim calcmode="lin" valueType="num">
                                      <p:cBhvr additive="base">
                                        <p:cTn id="75" dur="500" fill="hold"/>
                                        <p:tgtEl>
                                          <p:spTgt spid="125"/>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2" presetClass="entr" presetSubtype="2" decel="100000" fill="hold" nodeType="afterEffect">
                                  <p:stCondLst>
                                    <p:cond delay="0"/>
                                  </p:stCondLst>
                                  <p:childTnLst>
                                    <p:set>
                                      <p:cBhvr>
                                        <p:cTn id="78" dur="1" fill="hold">
                                          <p:stCondLst>
                                            <p:cond delay="0"/>
                                          </p:stCondLst>
                                        </p:cTn>
                                        <p:tgtEl>
                                          <p:spTgt spid="130"/>
                                        </p:tgtEl>
                                        <p:attrNameLst>
                                          <p:attrName>style.visibility</p:attrName>
                                        </p:attrNameLst>
                                      </p:cBhvr>
                                      <p:to>
                                        <p:strVal val="visible"/>
                                      </p:to>
                                    </p:set>
                                    <p:anim calcmode="lin" valueType="num">
                                      <p:cBhvr additive="base">
                                        <p:cTn id="79" dur="500" fill="hold"/>
                                        <p:tgtEl>
                                          <p:spTgt spid="130"/>
                                        </p:tgtEl>
                                        <p:attrNameLst>
                                          <p:attrName>ppt_x</p:attrName>
                                        </p:attrNameLst>
                                      </p:cBhvr>
                                      <p:tavLst>
                                        <p:tav tm="0">
                                          <p:val>
                                            <p:strVal val="1+#ppt_w/2"/>
                                          </p:val>
                                        </p:tav>
                                        <p:tav tm="100000">
                                          <p:val>
                                            <p:strVal val="#ppt_x"/>
                                          </p:val>
                                        </p:tav>
                                      </p:tavLst>
                                    </p:anim>
                                    <p:anim calcmode="lin" valueType="num">
                                      <p:cBhvr additive="base">
                                        <p:cTn id="80" dur="500" fill="hold"/>
                                        <p:tgtEl>
                                          <p:spTgt spid="130"/>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2" presetClass="entr" presetSubtype="2" decel="100000" fill="hold" nodeType="afterEffect">
                                  <p:stCondLst>
                                    <p:cond delay="0"/>
                                  </p:stCondLst>
                                  <p:childTnLst>
                                    <p:set>
                                      <p:cBhvr>
                                        <p:cTn id="83" dur="1" fill="hold">
                                          <p:stCondLst>
                                            <p:cond delay="0"/>
                                          </p:stCondLst>
                                        </p:cTn>
                                        <p:tgtEl>
                                          <p:spTgt spid="135"/>
                                        </p:tgtEl>
                                        <p:attrNameLst>
                                          <p:attrName>style.visibility</p:attrName>
                                        </p:attrNameLst>
                                      </p:cBhvr>
                                      <p:to>
                                        <p:strVal val="visible"/>
                                      </p:to>
                                    </p:set>
                                    <p:anim calcmode="lin" valueType="num">
                                      <p:cBhvr additive="base">
                                        <p:cTn id="84" dur="500" fill="hold"/>
                                        <p:tgtEl>
                                          <p:spTgt spid="135"/>
                                        </p:tgtEl>
                                        <p:attrNameLst>
                                          <p:attrName>ppt_x</p:attrName>
                                        </p:attrNameLst>
                                      </p:cBhvr>
                                      <p:tavLst>
                                        <p:tav tm="0">
                                          <p:val>
                                            <p:strVal val="1+#ppt_w/2"/>
                                          </p:val>
                                        </p:tav>
                                        <p:tav tm="100000">
                                          <p:val>
                                            <p:strVal val="#ppt_x"/>
                                          </p:val>
                                        </p:tav>
                                      </p:tavLst>
                                    </p:anim>
                                    <p:anim calcmode="lin" valueType="num">
                                      <p:cBhvr additive="base">
                                        <p:cTn id="85" dur="500" fill="hold"/>
                                        <p:tgtEl>
                                          <p:spTgt spid="1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2" grpId="0" animBg="1"/>
      <p:bldP spid="73" grpId="0"/>
      <p:bldP spid="7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22488" y="36704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8" name="矩形: 圆角 1"/>
          <p:cNvSpPr/>
          <p:nvPr/>
        </p:nvSpPr>
        <p:spPr>
          <a:xfrm>
            <a:off x="3537463" y="1799528"/>
            <a:ext cx="5608932" cy="867533"/>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文本框 8"/>
          <p:cNvSpPr txBox="1"/>
          <p:nvPr/>
        </p:nvSpPr>
        <p:spPr>
          <a:xfrm>
            <a:off x="3537463" y="1919963"/>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（七）</a:t>
            </a:r>
          </a:p>
        </p:txBody>
      </p:sp>
      <p:sp>
        <p:nvSpPr>
          <p:cNvPr id="10" name="文本框 9"/>
          <p:cNvSpPr txBox="1"/>
          <p:nvPr/>
        </p:nvSpPr>
        <p:spPr>
          <a:xfrm>
            <a:off x="4729359" y="1817797"/>
            <a:ext cx="5926075"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广泛开展对外友好交往，为营</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造良好外部环境作出积极贡献</a:t>
            </a:r>
          </a:p>
        </p:txBody>
      </p:sp>
      <p:pic>
        <p:nvPicPr>
          <p:cNvPr id="11" name="图片 10"/>
          <p:cNvPicPr>
            <a:picLocks noChangeAspect="1"/>
          </p:cNvPicPr>
          <p:nvPr/>
        </p:nvPicPr>
        <p:blipFill>
          <a:blip r:embed="rId3">
            <a:clrChange>
              <a:clrFrom>
                <a:srgbClr val="FBE9D5"/>
              </a:clrFrom>
              <a:clrTo>
                <a:srgbClr val="FBE9D5">
                  <a:alpha val="0"/>
                </a:srgbClr>
              </a:clrTo>
            </a:clrChange>
          </a:blip>
          <a:stretch>
            <a:fillRect/>
          </a:stretch>
        </p:blipFill>
        <p:spPr>
          <a:xfrm>
            <a:off x="1233379" y="2951294"/>
            <a:ext cx="9770113" cy="2808277"/>
          </a:xfrm>
          <a:prstGeom prst="rect">
            <a:avLst/>
          </a:prstGeom>
        </p:spPr>
      </p:pic>
    </p:spTree>
    <p:extLst>
      <p:ext uri="{BB962C8B-B14F-4D97-AF65-F5344CB8AC3E}">
        <p14:creationId xmlns:p14="http://schemas.microsoft.com/office/powerpoint/2010/main" val="375686305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34488" y="36704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cxnSp>
        <p:nvCxnSpPr>
          <p:cNvPr id="17" name="直接连接符 16"/>
          <p:cNvCxnSpPr/>
          <p:nvPr/>
        </p:nvCxnSpPr>
        <p:spPr>
          <a:xfrm flipV="1">
            <a:off x="0" y="3191204"/>
            <a:ext cx="12280900" cy="43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554044" y="3123238"/>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20" name="矩形: 圆角 25"/>
          <p:cNvSpPr/>
          <p:nvPr/>
        </p:nvSpPr>
        <p:spPr>
          <a:xfrm>
            <a:off x="2378644" y="2166951"/>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1</a:t>
            </a:r>
            <a:endParaRPr kumimoji="0" lang="zh-CN" altLang="en-US" sz="18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21" name="椭圆 20"/>
          <p:cNvSpPr/>
          <p:nvPr/>
        </p:nvSpPr>
        <p:spPr>
          <a:xfrm>
            <a:off x="5836019"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23" name="矩形: 圆角 25"/>
          <p:cNvSpPr/>
          <p:nvPr/>
        </p:nvSpPr>
        <p:spPr>
          <a:xfrm>
            <a:off x="5694836"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2</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24" name="椭圆 23"/>
          <p:cNvSpPr/>
          <p:nvPr/>
        </p:nvSpPr>
        <p:spPr>
          <a:xfrm>
            <a:off x="9490456"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26" name="矩形: 圆角 25"/>
          <p:cNvSpPr/>
          <p:nvPr/>
        </p:nvSpPr>
        <p:spPr>
          <a:xfrm>
            <a:off x="9329561"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3</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27" name="文本框 26"/>
          <p:cNvSpPr txBox="1"/>
          <p:nvPr/>
        </p:nvSpPr>
        <p:spPr>
          <a:xfrm>
            <a:off x="1443723" y="3470434"/>
            <a:ext cx="2536901" cy="24006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务国家外交大局，务实开展高层交往，推动共建“一带一路”、发展战略对接等方面合作</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28" name="文本框 27"/>
          <p:cNvSpPr txBox="1"/>
          <p:nvPr/>
        </p:nvSpPr>
        <p:spPr>
          <a:xfrm>
            <a:off x="4710697" y="3470434"/>
            <a:ext cx="2536901" cy="24006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推进公共外交和人文交流，加强同外国政治组织、相关机构、媒体智库和各界人士联系沟通</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29" name="文本框 28"/>
          <p:cNvSpPr txBox="1"/>
          <p:nvPr/>
        </p:nvSpPr>
        <p:spPr>
          <a:xfrm>
            <a:off x="7915044" y="3428557"/>
            <a:ext cx="3513839" cy="234628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讲好中国故事，广泛宣传当代中国发展成就、中国共产党领导的多党合作和政治协商制度、社会主义协商民主、人类命运共同体理念。</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Tree>
    <p:extLst>
      <p:ext uri="{BB962C8B-B14F-4D97-AF65-F5344CB8AC3E}">
        <p14:creationId xmlns:p14="http://schemas.microsoft.com/office/powerpoint/2010/main" val="4247483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00"/>
                            </p:stCondLst>
                            <p:childTnLst>
                              <p:par>
                                <p:cTn id="32" presetID="8" presetClass="emph" presetSubtype="0" fill="hold" nodeType="afterEffect">
                                  <p:stCondLst>
                                    <p:cond delay="0"/>
                                  </p:stCondLst>
                                  <p:childTnLst>
                                    <p:animRot by="21600000">
                                      <p:cBhvr>
                                        <p:cTn id="33" dur="2100" fill="hold"/>
                                        <p:tgtEl>
                                          <p:spTgt spid="19"/>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par>
                          <p:cTn id="59" fill="hold">
                            <p:stCondLst>
                              <p:cond delay="2500"/>
                            </p:stCondLst>
                            <p:childTnLst>
                              <p:par>
                                <p:cTn id="60" presetID="8" presetClass="emph" presetSubtype="0" fill="hold" nodeType="afterEffect">
                                  <p:stCondLst>
                                    <p:cond delay="0"/>
                                  </p:stCondLst>
                                  <p:childTnLst>
                                    <p:animRot by="21600000">
                                      <p:cBhvr>
                                        <p:cTn id="61" dur="2100" fill="hold"/>
                                        <p:tgtEl>
                                          <p:spTgt spid="22"/>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1000"/>
                                        <p:tgtEl>
                                          <p:spTgt spid="28"/>
                                        </p:tgtEl>
                                      </p:cBhvr>
                                    </p:animEffect>
                                    <p:anim calcmode="lin" valueType="num">
                                      <p:cBhvr>
                                        <p:cTn id="67" dur="1000" fill="hold"/>
                                        <p:tgtEl>
                                          <p:spTgt spid="28"/>
                                        </p:tgtEl>
                                        <p:attrNameLst>
                                          <p:attrName>ppt_x</p:attrName>
                                        </p:attrNameLst>
                                      </p:cBhvr>
                                      <p:tavLst>
                                        <p:tav tm="0">
                                          <p:val>
                                            <p:strVal val="#ppt_x"/>
                                          </p:val>
                                        </p:tav>
                                        <p:tav tm="100000">
                                          <p:val>
                                            <p:strVal val="#ppt_x"/>
                                          </p:val>
                                        </p:tav>
                                      </p:tavLst>
                                    </p:anim>
                                    <p:anim calcmode="lin" valueType="num">
                                      <p:cBhvr>
                                        <p:cTn id="68" dur="1000" fill="hold"/>
                                        <p:tgtEl>
                                          <p:spTgt spid="28"/>
                                        </p:tgtEl>
                                        <p:attrNameLst>
                                          <p:attrName>ppt_y</p:attrName>
                                        </p:attrNameLst>
                                      </p:cBhvr>
                                      <p:tavLst>
                                        <p:tav tm="0">
                                          <p:val>
                                            <p:strVal val="#ppt_y+.1"/>
                                          </p:val>
                                        </p:tav>
                                        <p:tav tm="100000">
                                          <p:val>
                                            <p:strVal val="#ppt_y"/>
                                          </p:val>
                                        </p:tav>
                                      </p:tavLst>
                                    </p:anim>
                                  </p:childTnLst>
                                </p:cTn>
                              </p:par>
                            </p:childTnLst>
                          </p:cTn>
                        </p:par>
                        <p:par>
                          <p:cTn id="69" fill="hold">
                            <p:stCondLst>
                              <p:cond delay="1000"/>
                            </p:stCondLst>
                            <p:childTnLst>
                              <p:par>
                                <p:cTn id="70" presetID="53" presetClass="entr" presetSubtype="16"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childTnLst>
                          </p:cTn>
                        </p:par>
                        <p:par>
                          <p:cTn id="75" fill="hold">
                            <p:stCondLst>
                              <p:cond delay="1500"/>
                            </p:stCondLst>
                            <p:childTnLst>
                              <p:par>
                                <p:cTn id="76" presetID="53" presetClass="entr" presetSubtype="1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par>
                          <p:cTn id="81" fill="hold">
                            <p:stCondLst>
                              <p:cond delay="2000"/>
                            </p:stCondLst>
                            <p:childTnLst>
                              <p:par>
                                <p:cTn id="82" presetID="53" presetClass="entr" presetSubtype="16"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Effect transition="in" filter="fade">
                                      <p:cBhvr>
                                        <p:cTn id="86" dur="500"/>
                                        <p:tgtEl>
                                          <p:spTgt spid="25"/>
                                        </p:tgtEl>
                                      </p:cBhvr>
                                    </p:animEffect>
                                  </p:childTnLst>
                                </p:cTn>
                              </p:par>
                            </p:childTnLst>
                          </p:cTn>
                        </p:par>
                        <p:par>
                          <p:cTn id="87" fill="hold">
                            <p:stCondLst>
                              <p:cond delay="2500"/>
                            </p:stCondLst>
                            <p:childTnLst>
                              <p:par>
                                <p:cTn id="88" presetID="8" presetClass="emph" presetSubtype="0" fill="hold" nodeType="afterEffect">
                                  <p:stCondLst>
                                    <p:cond delay="0"/>
                                  </p:stCondLst>
                                  <p:childTnLst>
                                    <p:animRot by="21600000">
                                      <p:cBhvr>
                                        <p:cTn id="89" dur="2100" fill="hold"/>
                                        <p:tgtEl>
                                          <p:spTgt spid="25"/>
                                        </p:tgtEl>
                                        <p:attrNameLst>
                                          <p:attrName>r</p:attrName>
                                        </p:attrNameLst>
                                      </p:cBhvr>
                                    </p:animRot>
                                  </p:childTnLst>
                                </p:cTn>
                              </p:par>
                              <p:par>
                                <p:cTn id="90" presetID="42" presetClass="entr" presetSubtype="0"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20" grpId="0" animBg="1"/>
      <p:bldP spid="21" grpId="0" animBg="1"/>
      <p:bldP spid="23" grpId="0" animBg="1"/>
      <p:bldP spid="24" grpId="0" animBg="1"/>
      <p:bldP spid="26" grpId="0" animBg="1"/>
      <p:bldP spid="27" grpId="0"/>
      <p:bldP spid="28" grpId="0"/>
      <p:bldP spid="2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564306" y="357103"/>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cxnSp>
        <p:nvCxnSpPr>
          <p:cNvPr id="30" name="直接连接符 29"/>
          <p:cNvCxnSpPr/>
          <p:nvPr/>
        </p:nvCxnSpPr>
        <p:spPr>
          <a:xfrm flipV="1">
            <a:off x="0" y="3191204"/>
            <a:ext cx="12280900" cy="436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554044" y="3123238"/>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9822" y="1843654"/>
            <a:ext cx="1194766" cy="1195234"/>
          </a:xfrm>
          <a:prstGeom prst="rect">
            <a:avLst/>
          </a:prstGeom>
        </p:spPr>
      </p:pic>
      <p:sp>
        <p:nvSpPr>
          <p:cNvPr id="33" name="矩形: 圆角 25"/>
          <p:cNvSpPr/>
          <p:nvPr/>
        </p:nvSpPr>
        <p:spPr>
          <a:xfrm>
            <a:off x="2378644" y="2166951"/>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4</a:t>
            </a:r>
            <a:endParaRPr kumimoji="0" lang="zh-CN" altLang="en-US" sz="18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34" name="椭圆 33"/>
          <p:cNvSpPr/>
          <p:nvPr/>
        </p:nvSpPr>
        <p:spPr>
          <a:xfrm>
            <a:off x="5836019"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6014" y="1887721"/>
            <a:ext cx="1194766" cy="1195234"/>
          </a:xfrm>
          <a:prstGeom prst="rect">
            <a:avLst/>
          </a:prstGeom>
        </p:spPr>
      </p:pic>
      <p:sp>
        <p:nvSpPr>
          <p:cNvPr id="36" name="矩形: 圆角 25"/>
          <p:cNvSpPr/>
          <p:nvPr/>
        </p:nvSpPr>
        <p:spPr>
          <a:xfrm>
            <a:off x="5694836"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5</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37" name="椭圆 36"/>
          <p:cNvSpPr/>
          <p:nvPr/>
        </p:nvSpPr>
        <p:spPr>
          <a:xfrm>
            <a:off x="9572344" y="3082781"/>
            <a:ext cx="199241" cy="19924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10739" y="1887721"/>
            <a:ext cx="1194766" cy="1195234"/>
          </a:xfrm>
          <a:prstGeom prst="rect">
            <a:avLst/>
          </a:prstGeom>
        </p:spPr>
      </p:pic>
      <p:sp>
        <p:nvSpPr>
          <p:cNvPr id="39" name="矩形: 圆角 25"/>
          <p:cNvSpPr/>
          <p:nvPr/>
        </p:nvSpPr>
        <p:spPr>
          <a:xfrm>
            <a:off x="9329561" y="2211018"/>
            <a:ext cx="550039" cy="548640"/>
          </a:xfrm>
          <a:prstGeom prst="roundRect">
            <a:avLst>
              <a:gd name="adj" fmla="val 50000"/>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rPr>
              <a:t>6</a:t>
            </a:r>
            <a:endParaRPr kumimoji="0" lang="zh-CN" altLang="en-US" sz="3200" b="1" i="0" u="none" strike="noStrike" kern="1200" cap="none" spc="0" normalizeH="0" baseline="0" noProof="0" dirty="0">
              <a:ln>
                <a:noFill/>
              </a:ln>
              <a:solidFill>
                <a:srgbClr val="FDEDAA"/>
              </a:solidFill>
              <a:effectLst/>
              <a:uLnTx/>
              <a:uFillTx/>
              <a:latin typeface="Arial" panose="020B0604020202020204" pitchFamily="34" charset="0"/>
              <a:ea typeface="微软雅黑" panose="020B0503020204020204" pitchFamily="82" charset="2"/>
              <a:cs typeface="Arial" panose="020B0604020202020204" pitchFamily="34" charset="0"/>
            </a:endParaRPr>
          </a:p>
        </p:txBody>
      </p:sp>
      <p:sp>
        <p:nvSpPr>
          <p:cNvPr id="40" name="文本框 39"/>
          <p:cNvSpPr txBox="1"/>
          <p:nvPr/>
        </p:nvSpPr>
        <p:spPr>
          <a:xfrm>
            <a:off x="1119798" y="3473403"/>
            <a:ext cx="3266974" cy="240065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发挥专门委员会、中国经济社会理事会、中国宗教界和平委员会作用，就台湾、涉藏、涉疆等问题阐明我国主张，维护国家核心利益</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41" name="文本框 40"/>
          <p:cNvSpPr txBox="1"/>
          <p:nvPr/>
        </p:nvSpPr>
        <p:spPr>
          <a:xfrm>
            <a:off x="4701404" y="3605145"/>
            <a:ext cx="2536901" cy="1884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运用中欧圆桌会议等机制，加强与相关国际协会及成员的交流合作</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
        <p:nvSpPr>
          <p:cNvPr id="42" name="文本框 41"/>
          <p:cNvSpPr txBox="1"/>
          <p:nvPr/>
        </p:nvSpPr>
        <p:spPr>
          <a:xfrm>
            <a:off x="8014665" y="3605145"/>
            <a:ext cx="3513839" cy="1884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定期召开国际形势分析会，就建立新型国际关系等提出建议，就加强我国卫生援非工作等调研协商。</a:t>
            </a:r>
            <a:endParaRPr kumimoji="0" lang="en-US" altLang="zh-CN" sz="20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endParaRPr>
          </a:p>
        </p:txBody>
      </p:sp>
    </p:spTree>
    <p:extLst>
      <p:ext uri="{BB962C8B-B14F-4D97-AF65-F5344CB8AC3E}">
        <p14:creationId xmlns:p14="http://schemas.microsoft.com/office/powerpoint/2010/main" val="2929497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500"/>
                            </p:stCondLst>
                            <p:childTnLst>
                              <p:par>
                                <p:cTn id="32" presetID="8" presetClass="emph" presetSubtype="0" fill="hold" nodeType="afterEffect">
                                  <p:stCondLst>
                                    <p:cond delay="0"/>
                                  </p:stCondLst>
                                  <p:childTnLst>
                                    <p:animRot by="21600000">
                                      <p:cBhvr>
                                        <p:cTn id="33" dur="2100" fill="hold"/>
                                        <p:tgtEl>
                                          <p:spTgt spid="32"/>
                                        </p:tgtEl>
                                        <p:attrNameLst>
                                          <p:attrName>r</p:attrName>
                                        </p:attrNameLst>
                                      </p:cBhvr>
                                    </p:animRo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childTnLst>
                          </p:cTn>
                        </p:par>
                        <p:par>
                          <p:cTn id="53" fill="hold">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par>
                          <p:cTn id="59" fill="hold">
                            <p:stCondLst>
                              <p:cond delay="2500"/>
                            </p:stCondLst>
                            <p:childTnLst>
                              <p:par>
                                <p:cTn id="60" presetID="8" presetClass="emph" presetSubtype="0" fill="hold" nodeType="afterEffect">
                                  <p:stCondLst>
                                    <p:cond delay="0"/>
                                  </p:stCondLst>
                                  <p:childTnLst>
                                    <p:animRot by="21600000">
                                      <p:cBhvr>
                                        <p:cTn id="61" dur="2100" fill="hold"/>
                                        <p:tgtEl>
                                          <p:spTgt spid="35"/>
                                        </p:tgtEl>
                                        <p:attrNameLst>
                                          <p:attrName>r</p:attrName>
                                        </p:attrNameLst>
                                      </p:cBhvr>
                                    </p:animRot>
                                  </p:childTnLst>
                                </p:cTn>
                              </p:par>
                              <p:par>
                                <p:cTn id="62" presetID="42" presetClass="entr" presetSubtype="0"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anim calcmode="lin" valueType="num">
                                      <p:cBhvr>
                                        <p:cTn id="65" dur="1000" fill="hold"/>
                                        <p:tgtEl>
                                          <p:spTgt spid="41"/>
                                        </p:tgtEl>
                                        <p:attrNameLst>
                                          <p:attrName>ppt_x</p:attrName>
                                        </p:attrNameLst>
                                      </p:cBhvr>
                                      <p:tavLst>
                                        <p:tav tm="0">
                                          <p:val>
                                            <p:strVal val="#ppt_x"/>
                                          </p:val>
                                        </p:tav>
                                        <p:tav tm="100000">
                                          <p:val>
                                            <p:strVal val="#ppt_x"/>
                                          </p:val>
                                        </p:tav>
                                      </p:tavLst>
                                    </p:anim>
                                    <p:anim calcmode="lin" valueType="num">
                                      <p:cBhvr>
                                        <p:cTn id="66" dur="1000" fill="hold"/>
                                        <p:tgtEl>
                                          <p:spTgt spid="41"/>
                                        </p:tgtEl>
                                        <p:attrNameLst>
                                          <p:attrName>ppt_y</p:attrName>
                                        </p:attrNameLst>
                                      </p:cBhvr>
                                      <p:tavLst>
                                        <p:tav tm="0">
                                          <p:val>
                                            <p:strVal val="#ppt_y+.1"/>
                                          </p:val>
                                        </p:tav>
                                        <p:tav tm="100000">
                                          <p:val>
                                            <p:strVal val="#ppt_y"/>
                                          </p:val>
                                        </p:tav>
                                      </p:tavLst>
                                    </p:anim>
                                  </p:childTnLst>
                                </p:cTn>
                              </p:par>
                            </p:childTnLst>
                          </p:cTn>
                        </p:par>
                        <p:par>
                          <p:cTn id="67" fill="hold">
                            <p:stCondLst>
                              <p:cond delay="4600"/>
                            </p:stCondLst>
                            <p:childTnLst>
                              <p:par>
                                <p:cTn id="68" presetID="53" presetClass="entr" presetSubtype="16"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500" fill="hold"/>
                                        <p:tgtEl>
                                          <p:spTgt spid="37"/>
                                        </p:tgtEl>
                                        <p:attrNameLst>
                                          <p:attrName>ppt_w</p:attrName>
                                        </p:attrNameLst>
                                      </p:cBhvr>
                                      <p:tavLst>
                                        <p:tav tm="0">
                                          <p:val>
                                            <p:fltVal val="0"/>
                                          </p:val>
                                        </p:tav>
                                        <p:tav tm="100000">
                                          <p:val>
                                            <p:strVal val="#ppt_w"/>
                                          </p:val>
                                        </p:tav>
                                      </p:tavLst>
                                    </p:anim>
                                    <p:anim calcmode="lin" valueType="num">
                                      <p:cBhvr>
                                        <p:cTn id="71" dur="500" fill="hold"/>
                                        <p:tgtEl>
                                          <p:spTgt spid="37"/>
                                        </p:tgtEl>
                                        <p:attrNameLst>
                                          <p:attrName>ppt_h</p:attrName>
                                        </p:attrNameLst>
                                      </p:cBhvr>
                                      <p:tavLst>
                                        <p:tav tm="0">
                                          <p:val>
                                            <p:fltVal val="0"/>
                                          </p:val>
                                        </p:tav>
                                        <p:tav tm="100000">
                                          <p:val>
                                            <p:strVal val="#ppt_h"/>
                                          </p:val>
                                        </p:tav>
                                      </p:tavLst>
                                    </p:anim>
                                    <p:animEffect transition="in" filter="fade">
                                      <p:cBhvr>
                                        <p:cTn id="72" dur="500"/>
                                        <p:tgtEl>
                                          <p:spTgt spid="37"/>
                                        </p:tgtEl>
                                      </p:cBhvr>
                                    </p:animEffect>
                                  </p:childTnLst>
                                </p:cTn>
                              </p:par>
                            </p:childTnLst>
                          </p:cTn>
                        </p:par>
                        <p:par>
                          <p:cTn id="73" fill="hold">
                            <p:stCondLst>
                              <p:cond delay="5100"/>
                            </p:stCondLst>
                            <p:childTnLst>
                              <p:par>
                                <p:cTn id="74" presetID="53" presetClass="entr" presetSubtype="16" fill="hold" grpId="0" nodeType="after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5600"/>
                            </p:stCondLst>
                            <p:childTnLst>
                              <p:par>
                                <p:cTn id="80" presetID="53" presetClass="entr" presetSubtype="16" fill="hold"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Effect transition="in" filter="fade">
                                      <p:cBhvr>
                                        <p:cTn id="84" dur="500"/>
                                        <p:tgtEl>
                                          <p:spTgt spid="38"/>
                                        </p:tgtEl>
                                      </p:cBhvr>
                                    </p:animEffect>
                                  </p:childTnLst>
                                </p:cTn>
                              </p:par>
                            </p:childTnLst>
                          </p:cTn>
                        </p:par>
                        <p:par>
                          <p:cTn id="85" fill="hold">
                            <p:stCondLst>
                              <p:cond delay="6100"/>
                            </p:stCondLst>
                            <p:childTnLst>
                              <p:par>
                                <p:cTn id="86" presetID="8" presetClass="emph" presetSubtype="0" fill="hold" nodeType="afterEffect">
                                  <p:stCondLst>
                                    <p:cond delay="0"/>
                                  </p:stCondLst>
                                  <p:childTnLst>
                                    <p:animRot by="21600000">
                                      <p:cBhvr>
                                        <p:cTn id="87" dur="2100" fill="hold"/>
                                        <p:tgtEl>
                                          <p:spTgt spid="38"/>
                                        </p:tgtEl>
                                        <p:attrNameLst>
                                          <p:attrName>r</p:attrName>
                                        </p:attrNameLst>
                                      </p:cBhvr>
                                    </p:animRot>
                                  </p:childTnLst>
                                </p:cTn>
                              </p:par>
                              <p:par>
                                <p:cTn id="88" presetID="42"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000"/>
                                        <p:tgtEl>
                                          <p:spTgt spid="42"/>
                                        </p:tgtEl>
                                      </p:cBhvr>
                                    </p:animEffect>
                                    <p:anim calcmode="lin" valueType="num">
                                      <p:cBhvr>
                                        <p:cTn id="91" dur="1000" fill="hold"/>
                                        <p:tgtEl>
                                          <p:spTgt spid="42"/>
                                        </p:tgtEl>
                                        <p:attrNameLst>
                                          <p:attrName>ppt_x</p:attrName>
                                        </p:attrNameLst>
                                      </p:cBhvr>
                                      <p:tavLst>
                                        <p:tav tm="0">
                                          <p:val>
                                            <p:strVal val="#ppt_x"/>
                                          </p:val>
                                        </p:tav>
                                        <p:tav tm="100000">
                                          <p:val>
                                            <p:strVal val="#ppt_x"/>
                                          </p:val>
                                        </p:tav>
                                      </p:tavLst>
                                    </p:anim>
                                    <p:anim calcmode="lin" valueType="num">
                                      <p:cBhvr>
                                        <p:cTn id="9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3" grpId="0" animBg="1"/>
      <p:bldP spid="34" grpId="0" animBg="1"/>
      <p:bldP spid="36" grpId="0" animBg="1"/>
      <p:bldP spid="37" grpId="0" animBg="1"/>
      <p:bldP spid="39" grpId="0" animBg="1"/>
      <p:bldP spid="40" grpId="0"/>
      <p:bldP spid="41" grpId="0"/>
      <p:bldP spid="4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圆角 1"/>
          <p:cNvSpPr/>
          <p:nvPr/>
        </p:nvSpPr>
        <p:spPr>
          <a:xfrm>
            <a:off x="2613747" y="1525000"/>
            <a:ext cx="7568349" cy="6180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2613747" y="1531028"/>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（八）</a:t>
            </a:r>
          </a:p>
        </p:txBody>
      </p:sp>
      <p:sp>
        <p:nvSpPr>
          <p:cNvPr id="12" name="文本框 11"/>
          <p:cNvSpPr txBox="1"/>
          <p:nvPr/>
        </p:nvSpPr>
        <p:spPr>
          <a:xfrm>
            <a:off x="3791995" y="1602814"/>
            <a:ext cx="708613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大力加强自身建设，提高政协履职能力和水平</a:t>
            </a:r>
          </a:p>
        </p:txBody>
      </p:sp>
      <p:sp>
        <p:nvSpPr>
          <p:cNvPr id="13" name="矩形 12"/>
          <p:cNvSpPr/>
          <p:nvPr/>
        </p:nvSpPr>
        <p:spPr>
          <a:xfrm>
            <a:off x="1065391" y="2917127"/>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1305950" y="3357926"/>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改进调查研究，统筹运用综合调研、蹲点调研、平行调研，着力把问题找准、原因理清、建议提实。提高提案质量和提案办理质量，共收到提案</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2.9</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万件，立案</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2.4</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万件，办复率</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99%</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。重视大会发言工作，完善发言协商遴选机制，邀请地方政协委员交流履职经验。强化社情民意信息舆情汇集和民意表达功能。做好来信来访工作。做好抗日战争胜利</a:t>
            </a:r>
            <a:r>
              <a:rPr kumimoji="0" lang="en-US" altLang="zh-CN"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70</a:t>
            </a:r>
            <a:r>
              <a:rPr kumimoji="0" lang="zh-CN" altLang="en-US" sz="18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周年等重大选题史料征集出版工作。发挥中国人民政协理论研究会作用，加强对政协协商民主、民主监督等问题的研究。坚持正确舆论导向，加大政协履职成果宣传力度。</a:t>
            </a:r>
          </a:p>
        </p:txBody>
      </p:sp>
      <p:sp>
        <p:nvSpPr>
          <p:cNvPr id="15" name="矩形: 圆角 7"/>
          <p:cNvSpPr/>
          <p:nvPr/>
        </p:nvSpPr>
        <p:spPr>
          <a:xfrm>
            <a:off x="3495221" y="2610029"/>
            <a:ext cx="5696218"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以改革创新精神做好经常性工作</a:t>
            </a:r>
          </a:p>
        </p:txBody>
      </p:sp>
    </p:spTree>
    <p:extLst>
      <p:ext uri="{BB962C8B-B14F-4D97-AF65-F5344CB8AC3E}">
        <p14:creationId xmlns:p14="http://schemas.microsoft.com/office/powerpoint/2010/main" val="3212029335"/>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P spid="14" grpId="0"/>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第一部份：五年工作的主要体会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圆角 1"/>
          <p:cNvSpPr/>
          <p:nvPr/>
        </p:nvSpPr>
        <p:spPr>
          <a:xfrm>
            <a:off x="2570204" y="1568543"/>
            <a:ext cx="7568349" cy="6180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2570204" y="1574571"/>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（八）</a:t>
            </a:r>
          </a:p>
        </p:txBody>
      </p:sp>
      <p:sp>
        <p:nvSpPr>
          <p:cNvPr id="12" name="文本框 11"/>
          <p:cNvSpPr txBox="1"/>
          <p:nvPr/>
        </p:nvSpPr>
        <p:spPr>
          <a:xfrm>
            <a:off x="3748452" y="1646357"/>
            <a:ext cx="708613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大力加强自身建设，提高政协履职能力和水平</a:t>
            </a:r>
          </a:p>
        </p:txBody>
      </p:sp>
      <p:sp>
        <p:nvSpPr>
          <p:cNvPr id="13" name="矩形 12"/>
          <p:cNvSpPr/>
          <p:nvPr/>
        </p:nvSpPr>
        <p:spPr>
          <a:xfrm>
            <a:off x="1021848" y="2960670"/>
            <a:ext cx="10181230" cy="3233896"/>
          </a:xfrm>
          <a:prstGeom prst="rect">
            <a:avLst/>
          </a:prstGeom>
          <a:noFill/>
          <a:ln w="190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p:cNvSpPr/>
          <p:nvPr/>
        </p:nvSpPr>
        <p:spPr>
          <a:xfrm>
            <a:off x="1262407" y="3542705"/>
            <a:ext cx="9572182" cy="23038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完善全国政协党的领导体制，在</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9</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个专门委员会设立分党组，加强政协党组对机关党组和各分党组的领导，从组织体系、制度机制上确保了中共中央集中统一领导在政协的贯彻落实。按照懂政协、会协商、善议政和守纪律、讲规矩、重品行要求，抓好政协委员队伍建设，举办委员特别是新任委员学习研讨班、报告会等</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32</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次，</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1</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万余人次参加。制定贯彻中央八项规定精神具体措施，设立大会会风会纪督查组，严格规范履职活动，严肃会纪，改进会风文风。依章程撤销令计划、苏荣、孙怀山等</a:t>
            </a:r>
            <a:r>
              <a:rPr kumimoji="0" lang="en-US" altLang="zh-CN"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38</a:t>
            </a: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人全国政协委员资格。多措并举推进机关建设，加大巡视整改力度，支持中央纪委驻政协机关纪检组监督执纪问责，营造良好政治生态。召开地方政协工作经验交流会、地方政协秘书长座谈会，确保中共中央决策部署和对政协工作要求落实到位。</a:t>
            </a:r>
          </a:p>
        </p:txBody>
      </p:sp>
      <p:sp>
        <p:nvSpPr>
          <p:cNvPr id="15" name="矩形: 圆角 7"/>
          <p:cNvSpPr/>
          <p:nvPr/>
        </p:nvSpPr>
        <p:spPr>
          <a:xfrm>
            <a:off x="3010940" y="2665046"/>
            <a:ext cx="6686875" cy="488599"/>
          </a:xfrm>
          <a:prstGeom prst="roundRect">
            <a:avLst>
              <a:gd name="adj" fmla="val 7002"/>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lumMod val="20000"/>
                    <a:lumOff val="80000"/>
                  </a:srgbClr>
                </a:solidFill>
                <a:effectLst/>
                <a:uLnTx/>
                <a:uFillTx/>
                <a:latin typeface="微软雅黑" panose="020B0503020204020204" pitchFamily="82" charset="2"/>
                <a:ea typeface="微软雅黑" panose="020B0503020204020204" pitchFamily="82" charset="2"/>
                <a:cs typeface="+mn-cs"/>
              </a:rPr>
              <a:t>贯彻全面从严治党部署，把党的政治建设摆在首位</a:t>
            </a:r>
          </a:p>
        </p:txBody>
      </p:sp>
    </p:spTree>
    <p:extLst>
      <p:ext uri="{BB962C8B-B14F-4D97-AF65-F5344CB8AC3E}">
        <p14:creationId xmlns:p14="http://schemas.microsoft.com/office/powerpoint/2010/main" val="81784390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animBg="1"/>
      <p:bldP spid="14" grpId="0"/>
      <p:bldP spid="1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1190171" y="2315478"/>
            <a:ext cx="2512491" cy="34907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5004517" y="178987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5638932" y="1843469"/>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坚持中国共产党的领导</a:t>
            </a:r>
          </a:p>
        </p:txBody>
      </p:sp>
      <p:sp>
        <p:nvSpPr>
          <p:cNvPr id="11" name="矩形 10"/>
          <p:cNvSpPr/>
          <p:nvPr/>
        </p:nvSpPr>
        <p:spPr>
          <a:xfrm>
            <a:off x="4150773" y="2722564"/>
            <a:ext cx="6903914" cy="300082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必须恪守的根本政治原则。中国特色社会主义最本质的特征是中国共产党领导，中国特色社会主义制度的最大优势是中国共产党领导。党政军民学，东西南北中，党是领导一切的。形成上下贯通的组织体系和工作机制，把党的主张通过民主程序转化为政协组织的决定，做到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2342765148"/>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grpId="0" nodeType="withEffect">
                                  <p:stCondLst>
                                    <p:cond delay="500"/>
                                  </p:stCondLst>
                                  <p:iterate type="lt">
                                    <p:tmPct val="575"/>
                                  </p:iterate>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90"/>
                                          </p:val>
                                        </p:tav>
                                        <p:tav tm="100000">
                                          <p:val>
                                            <p:fltVal val="0"/>
                                          </p:val>
                                        </p:tav>
                                      </p:tavLst>
                                    </p:anim>
                                    <p:animEffect transition="in" filter="fade">
                                      <p:cBhvr>
                                        <p:cTn id="21" dur="750"/>
                                        <p:tgtEl>
                                          <p:spTgt spid="11"/>
                                        </p:tgtEl>
                                      </p:cBhvr>
                                    </p:animEffect>
                                  </p:childTnLst>
                                </p:cTn>
                              </p:par>
                              <p:par>
                                <p:cTn id="22" presetID="31"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636573" y="2794611"/>
            <a:ext cx="66992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2018</a:t>
            </a: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两会八大看点</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4"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第二部分</a:t>
              </a:r>
            </a:p>
          </p:txBody>
        </p:sp>
      </p:grpSp>
      <p:grpSp>
        <p:nvGrpSpPr>
          <p:cNvPr id="11" name="组合 10">
            <a:extLst>
              <a:ext uri="{FF2B5EF4-FFF2-40B4-BE49-F238E27FC236}">
                <a16:creationId xmlns:a16="http://schemas.microsoft.com/office/drawing/2014/main" id="{2EF9B9C7-43A0-427B-82BF-5BC5D3942913}"/>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94C177EA-87D6-4637-AA6F-3485003935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9C854CC6-4286-4C00-864C-4AC76CF39F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3492227231"/>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13" name="图片 12"/>
          <p:cNvPicPr>
            <a:picLocks noChangeAspect="1"/>
          </p:cNvPicPr>
          <p:nvPr/>
        </p:nvPicPr>
        <p:blipFill>
          <a:blip r:embed="rId3"/>
          <a:stretch>
            <a:fillRect/>
          </a:stretch>
        </p:blipFill>
        <p:spPr>
          <a:xfrm>
            <a:off x="7535823" y="1726877"/>
            <a:ext cx="3024588" cy="41509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矩形 13"/>
          <p:cNvSpPr/>
          <p:nvPr/>
        </p:nvSpPr>
        <p:spPr>
          <a:xfrm>
            <a:off x="1396287" y="2773412"/>
            <a:ext cx="5591264" cy="29511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工作的基石。人民政协作为统一战线的组织、多党合作和政治协商的重要机构、人民民主的重要实现形式，是国家治理体系的重要组成部分，是具有中国特色的制度安排。政协不是权力机关，不是决策机构，而是各党派团体和各族各界人士发扬民主、参与国是、团结合作的重要平台，发挥作用不是靠强制约束力，而是靠政治影响力。</a:t>
            </a:r>
          </a:p>
        </p:txBody>
      </p:sp>
      <p:sp>
        <p:nvSpPr>
          <p:cNvPr id="15" name="矩形: 圆角 1"/>
          <p:cNvSpPr/>
          <p:nvPr/>
        </p:nvSpPr>
        <p:spPr>
          <a:xfrm>
            <a:off x="1291436" y="1726877"/>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文本框 15"/>
          <p:cNvSpPr txBox="1"/>
          <p:nvPr/>
        </p:nvSpPr>
        <p:spPr>
          <a:xfrm>
            <a:off x="2030702" y="1809019"/>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坚持人民政协性质定位</a:t>
            </a:r>
          </a:p>
        </p:txBody>
      </p:sp>
    </p:spTree>
    <p:extLst>
      <p:ext uri="{BB962C8B-B14F-4D97-AF65-F5344CB8AC3E}">
        <p14:creationId xmlns:p14="http://schemas.microsoft.com/office/powerpoint/2010/main" val="2547148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31" presetClass="entr" presetSubtype="0" fill="hold" grpId="0" nodeType="withEffect">
                                  <p:stCondLst>
                                    <p:cond delay="0"/>
                                  </p:stCondLst>
                                  <p:iterate type="lt">
                                    <p:tmPct val="575"/>
                                  </p:iterate>
                                  <p:childTnLst>
                                    <p:set>
                                      <p:cBhvr>
                                        <p:cTn id="22" dur="1" fill="hold">
                                          <p:stCondLst>
                                            <p:cond delay="0"/>
                                          </p:stCondLst>
                                        </p:cTn>
                                        <p:tgtEl>
                                          <p:spTgt spid="14"/>
                                        </p:tgtEl>
                                        <p:attrNameLst>
                                          <p:attrName>style.visibility</p:attrName>
                                        </p:attrNameLst>
                                      </p:cBhvr>
                                      <p:to>
                                        <p:strVal val="visible"/>
                                      </p:to>
                                    </p:set>
                                    <p:anim calcmode="lin" valueType="num">
                                      <p:cBhvr>
                                        <p:cTn id="23" dur="750" fill="hold"/>
                                        <p:tgtEl>
                                          <p:spTgt spid="14"/>
                                        </p:tgtEl>
                                        <p:attrNameLst>
                                          <p:attrName>ppt_w</p:attrName>
                                        </p:attrNameLst>
                                      </p:cBhvr>
                                      <p:tavLst>
                                        <p:tav tm="0">
                                          <p:val>
                                            <p:fltVal val="0"/>
                                          </p:val>
                                        </p:tav>
                                        <p:tav tm="100000">
                                          <p:val>
                                            <p:strVal val="#ppt_w"/>
                                          </p:val>
                                        </p:tav>
                                      </p:tavLst>
                                    </p:anim>
                                    <p:anim calcmode="lin" valueType="num">
                                      <p:cBhvr>
                                        <p:cTn id="24" dur="750" fill="hold"/>
                                        <p:tgtEl>
                                          <p:spTgt spid="14"/>
                                        </p:tgtEl>
                                        <p:attrNameLst>
                                          <p:attrName>ppt_h</p:attrName>
                                        </p:attrNameLst>
                                      </p:cBhvr>
                                      <p:tavLst>
                                        <p:tav tm="0">
                                          <p:val>
                                            <p:fltVal val="0"/>
                                          </p:val>
                                        </p:tav>
                                        <p:tav tm="100000">
                                          <p:val>
                                            <p:strVal val="#ppt_h"/>
                                          </p:val>
                                        </p:tav>
                                      </p:tavLst>
                                    </p:anim>
                                    <p:anim calcmode="lin" valueType="num">
                                      <p:cBhvr>
                                        <p:cTn id="25" dur="750" fill="hold"/>
                                        <p:tgtEl>
                                          <p:spTgt spid="14"/>
                                        </p:tgtEl>
                                        <p:attrNameLst>
                                          <p:attrName>style.rotation</p:attrName>
                                        </p:attrNameLst>
                                      </p:cBhvr>
                                      <p:tavLst>
                                        <p:tav tm="0">
                                          <p:val>
                                            <p:fltVal val="90"/>
                                          </p:val>
                                        </p:tav>
                                        <p:tav tm="100000">
                                          <p:val>
                                            <p:fltVal val="0"/>
                                          </p:val>
                                        </p:tav>
                                      </p:tavLst>
                                    </p:anim>
                                    <p:animEffect transition="in" filter="fade">
                                      <p:cBhvr>
                                        <p:cTn id="2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animBg="1"/>
      <p:bldP spid="1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80479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p>
        </p:txBody>
      </p:sp>
      <p:pic>
        <p:nvPicPr>
          <p:cNvPr id="8" name="图片 7"/>
          <p:cNvPicPr>
            <a:picLocks noChangeAspect="1"/>
          </p:cNvPicPr>
          <p:nvPr/>
        </p:nvPicPr>
        <p:blipFill>
          <a:blip r:embed="rId3"/>
          <a:stretch>
            <a:fillRect/>
          </a:stretch>
        </p:blipFill>
        <p:spPr>
          <a:xfrm>
            <a:off x="1076164" y="2053585"/>
            <a:ext cx="2970459" cy="17447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图片 8"/>
          <p:cNvPicPr>
            <a:picLocks noChangeAspect="1"/>
          </p:cNvPicPr>
          <p:nvPr/>
        </p:nvPicPr>
        <p:blipFill>
          <a:blip r:embed="rId4"/>
          <a:stretch>
            <a:fillRect/>
          </a:stretch>
        </p:blipFill>
        <p:spPr>
          <a:xfrm>
            <a:off x="1076164" y="3991006"/>
            <a:ext cx="2970459" cy="17108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矩形: 圆角 1"/>
          <p:cNvSpPr/>
          <p:nvPr/>
        </p:nvSpPr>
        <p:spPr>
          <a:xfrm>
            <a:off x="5309317" y="1768322"/>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5943732" y="1821918"/>
            <a:ext cx="4134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坚持围绕中心、服务大局</a:t>
            </a:r>
          </a:p>
        </p:txBody>
      </p:sp>
      <p:sp>
        <p:nvSpPr>
          <p:cNvPr id="12" name="矩形 11"/>
          <p:cNvSpPr/>
          <p:nvPr/>
        </p:nvSpPr>
        <p:spPr>
          <a:xfrm>
            <a:off x="4455573" y="2701013"/>
            <a:ext cx="6903914" cy="300082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履行职能的基本遵循。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a:t>
            </a:r>
          </a:p>
        </p:txBody>
      </p:sp>
    </p:spTree>
    <p:extLst>
      <p:ext uri="{BB962C8B-B14F-4D97-AF65-F5344CB8AC3E}">
        <p14:creationId xmlns:p14="http://schemas.microsoft.com/office/powerpoint/2010/main" val="3176911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31" presetClass="entr" presetSubtype="0" fill="hold" grpId="0" nodeType="withEffect">
                                  <p:stCondLst>
                                    <p:cond delay="0"/>
                                  </p:stCondLst>
                                  <p:iterate type="lt">
                                    <p:tmPct val="575"/>
                                  </p:iterate>
                                  <p:childTnLst>
                                    <p:set>
                                      <p:cBhvr>
                                        <p:cTn id="28" dur="1" fill="hold">
                                          <p:stCondLst>
                                            <p:cond delay="0"/>
                                          </p:stCondLst>
                                        </p:cTn>
                                        <p:tgtEl>
                                          <p:spTgt spid="12"/>
                                        </p:tgtEl>
                                        <p:attrNameLst>
                                          <p:attrName>style.visibility</p:attrName>
                                        </p:attrNameLst>
                                      </p:cBhvr>
                                      <p:to>
                                        <p:strVal val="visible"/>
                                      </p:to>
                                    </p:set>
                                    <p:anim calcmode="lin" valueType="num">
                                      <p:cBhvr>
                                        <p:cTn id="29" dur="750" fill="hold"/>
                                        <p:tgtEl>
                                          <p:spTgt spid="12"/>
                                        </p:tgtEl>
                                        <p:attrNameLst>
                                          <p:attrName>ppt_w</p:attrName>
                                        </p:attrNameLst>
                                      </p:cBhvr>
                                      <p:tavLst>
                                        <p:tav tm="0">
                                          <p:val>
                                            <p:fltVal val="0"/>
                                          </p:val>
                                        </p:tav>
                                        <p:tav tm="100000">
                                          <p:val>
                                            <p:strVal val="#ppt_w"/>
                                          </p:val>
                                        </p:tav>
                                      </p:tavLst>
                                    </p:anim>
                                    <p:anim calcmode="lin" valueType="num">
                                      <p:cBhvr>
                                        <p:cTn id="30" dur="750" fill="hold"/>
                                        <p:tgtEl>
                                          <p:spTgt spid="12"/>
                                        </p:tgtEl>
                                        <p:attrNameLst>
                                          <p:attrName>ppt_h</p:attrName>
                                        </p:attrNameLst>
                                      </p:cBhvr>
                                      <p:tavLst>
                                        <p:tav tm="0">
                                          <p:val>
                                            <p:fltVal val="0"/>
                                          </p:val>
                                        </p:tav>
                                        <p:tav tm="100000">
                                          <p:val>
                                            <p:strVal val="#ppt_h"/>
                                          </p:val>
                                        </p:tav>
                                      </p:tavLst>
                                    </p:anim>
                                    <p:anim calcmode="lin" valueType="num">
                                      <p:cBhvr>
                                        <p:cTn id="31" dur="750" fill="hold"/>
                                        <p:tgtEl>
                                          <p:spTgt spid="12"/>
                                        </p:tgtEl>
                                        <p:attrNameLst>
                                          <p:attrName>style.rotation</p:attrName>
                                        </p:attrNameLst>
                                      </p:cBhvr>
                                      <p:tavLst>
                                        <p:tav tm="0">
                                          <p:val>
                                            <p:fltVal val="90"/>
                                          </p:val>
                                        </p:tav>
                                        <p:tav tm="100000">
                                          <p:val>
                                            <p:fltVal val="0"/>
                                          </p:val>
                                        </p:tav>
                                      </p:tavLst>
                                    </p:anim>
                                    <p:animEffect transition="in" filter="fade">
                                      <p:cBhvr>
                                        <p:cTn id="3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7834073" y="1962450"/>
            <a:ext cx="3026254" cy="38262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8"/>
          <p:cNvSpPr/>
          <p:nvPr/>
        </p:nvSpPr>
        <p:spPr>
          <a:xfrm>
            <a:off x="1054823" y="2691982"/>
            <a:ext cx="6082686"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组织的本质要求和标志性特征。在人民政协，团结是方向、是目的，民主既是目的、也是手段，团结就是力量，民主才有活力。要高举爱国主义、社会主义旗帜，坚持大团结大联合，坚持一致性和多样性统一，深刻认识一致性是共同思想政治基础的一致、多样性是利益多元和思想多样的反映，在坚持一致性中尊重多样性，在包容多样性中寻求一致性，找到最大公约数，画出最大同心圆。要不忘老朋友，结交新朋友，多交挚友和诤友，把更多的人团结在中国共产党周围。有事好商量，众人的事情由众人商量，是人民民主的真谛，也是社会主义协商民主的重要原则。</a:t>
            </a:r>
          </a:p>
        </p:txBody>
      </p:sp>
      <p:sp>
        <p:nvSpPr>
          <p:cNvPr id="10" name="矩形: 圆角 1"/>
          <p:cNvSpPr/>
          <p:nvPr/>
        </p:nvSpPr>
        <p:spPr>
          <a:xfrm>
            <a:off x="1396287" y="1755423"/>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2030702" y="1809019"/>
            <a:ext cx="4134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坚持团结和民主两大主题</a:t>
            </a:r>
          </a:p>
        </p:txBody>
      </p:sp>
    </p:spTree>
    <p:extLst>
      <p:ext uri="{BB962C8B-B14F-4D97-AF65-F5344CB8AC3E}">
        <p14:creationId xmlns:p14="http://schemas.microsoft.com/office/powerpoint/2010/main" val="52705811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31" presetClass="entr" presetSubtype="0" fill="hold" grpId="0" nodeType="withEffect">
                                  <p:stCondLst>
                                    <p:cond delay="0"/>
                                  </p:stCondLst>
                                  <p:iterate type="lt">
                                    <p:tmPct val="575"/>
                                  </p:iterate>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fltVal val="0"/>
                                          </p:val>
                                        </p:tav>
                                        <p:tav tm="100000">
                                          <p:val>
                                            <p:strVal val="#ppt_w"/>
                                          </p:val>
                                        </p:tav>
                                      </p:tavLst>
                                    </p:anim>
                                    <p:anim calcmode="lin" valueType="num">
                                      <p:cBhvr>
                                        <p:cTn id="18" dur="750" fill="hold"/>
                                        <p:tgtEl>
                                          <p:spTgt spid="9"/>
                                        </p:tgtEl>
                                        <p:attrNameLst>
                                          <p:attrName>ppt_h</p:attrName>
                                        </p:attrNameLst>
                                      </p:cBhvr>
                                      <p:tavLst>
                                        <p:tav tm="0">
                                          <p:val>
                                            <p:fltVal val="0"/>
                                          </p:val>
                                        </p:tav>
                                        <p:tav tm="100000">
                                          <p:val>
                                            <p:strVal val="#ppt_h"/>
                                          </p:val>
                                        </p:tav>
                                      </p:tavLst>
                                    </p:anim>
                                    <p:anim calcmode="lin" valueType="num">
                                      <p:cBhvr>
                                        <p:cTn id="19" dur="750" fill="hold"/>
                                        <p:tgtEl>
                                          <p:spTgt spid="9"/>
                                        </p:tgtEl>
                                        <p:attrNameLst>
                                          <p:attrName>style.rotation</p:attrName>
                                        </p:attrNameLst>
                                      </p:cBhvr>
                                      <p:tavLst>
                                        <p:tav tm="0">
                                          <p:val>
                                            <p:fltVal val="90"/>
                                          </p:val>
                                        </p:tav>
                                        <p:tav tm="100000">
                                          <p:val>
                                            <p:fltVal val="0"/>
                                          </p:val>
                                        </p:tav>
                                      </p:tavLst>
                                    </p:anim>
                                    <p:animEffect transition="in" filter="fade">
                                      <p:cBhvr>
                                        <p:cTn id="20" dur="750"/>
                                        <p:tgtEl>
                                          <p:spTgt spid="9"/>
                                        </p:tgtEl>
                                      </p:cBhvr>
                                    </p:animEffect>
                                  </p:childTnLst>
                                </p:cTn>
                              </p:par>
                              <p:par>
                                <p:cTn id="21" presetID="14" presetClass="entr" presetSubtype="1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1166038" y="2162059"/>
            <a:ext cx="2980152" cy="36487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5085128" y="1835076"/>
            <a:ext cx="5795738"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5310110" y="1900449"/>
            <a:ext cx="557075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坚持在继承中发展、在发展中创新</a:t>
            </a:r>
          </a:p>
        </p:txBody>
      </p:sp>
      <p:sp>
        <p:nvSpPr>
          <p:cNvPr id="11" name="矩形 10"/>
          <p:cNvSpPr/>
          <p:nvPr/>
        </p:nvSpPr>
        <p:spPr>
          <a:xfrm>
            <a:off x="4555441" y="2672233"/>
            <a:ext cx="6903914" cy="336669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事业发展的不竭动力。人民政协是中国共产党把马克思主义统一战线理论、政党理论和民主政治理论同中国具体实践相结合的伟大创造，在建立新中国、建设新中国、探索改革路、实现中国梦的光辉实践中不断发展。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spTree>
    <p:extLst>
      <p:ext uri="{BB962C8B-B14F-4D97-AF65-F5344CB8AC3E}">
        <p14:creationId xmlns:p14="http://schemas.microsoft.com/office/powerpoint/2010/main" val="3454068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31" presetClass="entr" presetSubtype="0" fill="hold" grpId="0" nodeType="withEffect">
                                  <p:stCondLst>
                                    <p:cond delay="500"/>
                                  </p:stCondLst>
                                  <p:iterate type="lt">
                                    <p:tmPct val="575"/>
                                  </p:iterate>
                                  <p:childTnLst>
                                    <p:set>
                                      <p:cBhvr>
                                        <p:cTn id="17" dur="1" fill="hold">
                                          <p:stCondLst>
                                            <p:cond delay="0"/>
                                          </p:stCondLst>
                                        </p:cTn>
                                        <p:tgtEl>
                                          <p:spTgt spid="11"/>
                                        </p:tgtEl>
                                        <p:attrNameLst>
                                          <p:attrName>style.visibility</p:attrName>
                                        </p:attrNameLst>
                                      </p:cBhvr>
                                      <p:to>
                                        <p:strVal val="visible"/>
                                      </p:to>
                                    </p:set>
                                    <p:anim calcmode="lin" valueType="num">
                                      <p:cBhvr>
                                        <p:cTn id="18" dur="750" fill="hold"/>
                                        <p:tgtEl>
                                          <p:spTgt spid="11"/>
                                        </p:tgtEl>
                                        <p:attrNameLst>
                                          <p:attrName>ppt_w</p:attrName>
                                        </p:attrNameLst>
                                      </p:cBhvr>
                                      <p:tavLst>
                                        <p:tav tm="0">
                                          <p:val>
                                            <p:fltVal val="0"/>
                                          </p:val>
                                        </p:tav>
                                        <p:tav tm="100000">
                                          <p:val>
                                            <p:strVal val="#ppt_w"/>
                                          </p:val>
                                        </p:tav>
                                      </p:tavLst>
                                    </p:anim>
                                    <p:anim calcmode="lin" valueType="num">
                                      <p:cBhvr>
                                        <p:cTn id="19" dur="750" fill="hold"/>
                                        <p:tgtEl>
                                          <p:spTgt spid="11"/>
                                        </p:tgtEl>
                                        <p:attrNameLst>
                                          <p:attrName>ppt_h</p:attrName>
                                        </p:attrNameLst>
                                      </p:cBhvr>
                                      <p:tavLst>
                                        <p:tav tm="0">
                                          <p:val>
                                            <p:fltVal val="0"/>
                                          </p:val>
                                        </p:tav>
                                        <p:tav tm="100000">
                                          <p:val>
                                            <p:strVal val="#ppt_h"/>
                                          </p:val>
                                        </p:tav>
                                      </p:tavLst>
                                    </p:anim>
                                    <p:anim calcmode="lin" valueType="num">
                                      <p:cBhvr>
                                        <p:cTn id="20" dur="750" fill="hold"/>
                                        <p:tgtEl>
                                          <p:spTgt spid="11"/>
                                        </p:tgtEl>
                                        <p:attrNameLst>
                                          <p:attrName>style.rotation</p:attrName>
                                        </p:attrNameLst>
                                      </p:cBhvr>
                                      <p:tavLst>
                                        <p:tav tm="0">
                                          <p:val>
                                            <p:fltVal val="90"/>
                                          </p:val>
                                        </p:tav>
                                        <p:tav tm="100000">
                                          <p:val>
                                            <p:fltVal val="0"/>
                                          </p:val>
                                        </p:tav>
                                      </p:tavLst>
                                    </p:anim>
                                    <p:animEffect transition="in" filter="fade">
                                      <p:cBhvr>
                                        <p:cTn id="21" dur="750"/>
                                        <p:tgtEl>
                                          <p:spTgt spid="11"/>
                                        </p:tgtEl>
                                      </p:cBhvr>
                                    </p:animEffect>
                                  </p:childTnLst>
                                </p:cTn>
                              </p:par>
                              <p:par>
                                <p:cTn id="22" presetID="31" presetClass="entr" presetSubtype="0" fill="hold" nodeType="withEffect">
                                  <p:stCondLst>
                                    <p:cond delay="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5445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第二部份：五年工作的主要体会</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pic>
        <p:nvPicPr>
          <p:cNvPr id="8" name="图片 7"/>
          <p:cNvPicPr>
            <a:picLocks noChangeAspect="1"/>
          </p:cNvPicPr>
          <p:nvPr/>
        </p:nvPicPr>
        <p:blipFill>
          <a:blip r:embed="rId3"/>
          <a:stretch>
            <a:fillRect/>
          </a:stretch>
        </p:blipFill>
        <p:spPr>
          <a:xfrm>
            <a:off x="6304969" y="3011940"/>
            <a:ext cx="5184576" cy="25853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8"/>
          <p:cNvSpPr/>
          <p:nvPr/>
        </p:nvSpPr>
        <p:spPr>
          <a:xfrm>
            <a:off x="933831" y="3011940"/>
            <a:ext cx="5141261"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方正兰亭黑简体" panose="02000000000000000000" pitchFamily="2" charset="-122"/>
                <a:ea typeface="方正兰亭黑简体" panose="02000000000000000000" pitchFamily="2" charset="-122"/>
                <a:cs typeface="+mn-cs"/>
              </a:rPr>
              <a:t>这是人民政协工作的优势所在、活力所在。人民政协是庄严的政治组织，政协委员是荣誉更是责任，必须重视发挥委员作用、建设过硬委员队伍。要尊重委员主体地位，保障委员民主权利，完善委员联络制度，发挥政协专委会、界别、机关等联络服务委员的作用，功夫用在平时，联络贵在经常，服务贯穿始终，让每一位委员都有组织依托、有联络渠道、有平台发挥作用，把人民政协打造成团结之家、民主之家、和谐之家。</a:t>
            </a:r>
          </a:p>
        </p:txBody>
      </p:sp>
      <p:sp>
        <p:nvSpPr>
          <p:cNvPr id="10" name="矩形: 圆角 1"/>
          <p:cNvSpPr/>
          <p:nvPr/>
        </p:nvSpPr>
        <p:spPr>
          <a:xfrm>
            <a:off x="3375213" y="1646241"/>
            <a:ext cx="53115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3828323" y="1684743"/>
            <a:ext cx="449353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坚持发挥政协委员主体作用</a:t>
            </a:r>
          </a:p>
        </p:txBody>
      </p:sp>
    </p:spTree>
    <p:extLst>
      <p:ext uri="{BB962C8B-B14F-4D97-AF65-F5344CB8AC3E}">
        <p14:creationId xmlns:p14="http://schemas.microsoft.com/office/powerpoint/2010/main" val="887597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31" presetClass="entr" presetSubtype="0" fill="hold" grpId="0" nodeType="withEffect">
                                  <p:stCondLst>
                                    <p:cond delay="0"/>
                                  </p:stCondLst>
                                  <p:iterate type="lt">
                                    <p:tmPct val="575"/>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fltVal val="0"/>
                                          </p:val>
                                        </p:tav>
                                        <p:tav tm="100000">
                                          <p:val>
                                            <p:strVal val="#ppt_w"/>
                                          </p:val>
                                        </p:tav>
                                      </p:tavLst>
                                    </p:anim>
                                    <p:anim calcmode="lin" valueType="num">
                                      <p:cBhvr>
                                        <p:cTn id="19" dur="750" fill="hold"/>
                                        <p:tgtEl>
                                          <p:spTgt spid="9"/>
                                        </p:tgtEl>
                                        <p:attrNameLst>
                                          <p:attrName>ppt_h</p:attrName>
                                        </p:attrNameLst>
                                      </p:cBhvr>
                                      <p:tavLst>
                                        <p:tav tm="0">
                                          <p:val>
                                            <p:fltVal val="0"/>
                                          </p:val>
                                        </p:tav>
                                        <p:tav tm="100000">
                                          <p:val>
                                            <p:strVal val="#ppt_h"/>
                                          </p:val>
                                        </p:tav>
                                      </p:tavLst>
                                    </p:anim>
                                    <p:anim calcmode="lin" valueType="num">
                                      <p:cBhvr>
                                        <p:cTn id="20" dur="750" fill="hold"/>
                                        <p:tgtEl>
                                          <p:spTgt spid="9"/>
                                        </p:tgtEl>
                                        <p:attrNameLst>
                                          <p:attrName>style.rotation</p:attrName>
                                        </p:attrNameLst>
                                      </p:cBhvr>
                                      <p:tavLst>
                                        <p:tav tm="0">
                                          <p:val>
                                            <p:fltVal val="90"/>
                                          </p:val>
                                        </p:tav>
                                        <p:tav tm="100000">
                                          <p:val>
                                            <p:fltVal val="0"/>
                                          </p:val>
                                        </p:tav>
                                      </p:tavLst>
                                    </p:anim>
                                    <p:animEffect transition="in" filter="fade">
                                      <p:cBhvr>
                                        <p:cTn id="21" dur="750"/>
                                        <p:tgtEl>
                                          <p:spTgt spid="9"/>
                                        </p:tgtEl>
                                      </p:cBhvr>
                                    </p:animEffect>
                                  </p:childTnLst>
                                </p:cTn>
                              </p:par>
                              <p:par>
                                <p:cTn id="22" presetID="14" presetClass="entr" presetSubtype="5"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animBg="1"/>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4947841" y="2468510"/>
            <a:ext cx="59197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5169601" y="2691648"/>
            <a:ext cx="5436729" cy="32932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中共十九大描绘了决胜全面建成小康社会、夺取新时代中国特色社会主义伟大胜利的宏伟蓝图，进一步指明了党和国家事业的前进方向。人民政协要把学习贯彻中共十九大精神作为重大政治任务，把习近平新时代中国特色社会主义思想作为统揽政协工作的总纲，把坚持和发展中国特色社会主义作为巩固共同思想政治基础的主轴，把为决胜全面建成小康社会、夺取新时代中国特色社会主义伟大胜利献计出力作为工作主线，坚持稳中求进工作总基调，坚持新发展理念，坚持以人民为中心的发展思想，坚持团结和民主两大主题，围绕统筹推进“五位一体”总体布局、协调推进“四个全面”战略布局，认真履行政治协商、民主监督、参政议政职能，为全面建成小康社会、全面建设社会主义现代化国家作出新的贡献。</a:t>
            </a:r>
          </a:p>
        </p:txBody>
      </p:sp>
      <p:pic>
        <p:nvPicPr>
          <p:cNvPr id="8" name="图片 7"/>
          <p:cNvPicPr>
            <a:picLocks noChangeAspect="1"/>
          </p:cNvPicPr>
          <p:nvPr/>
        </p:nvPicPr>
        <p:blipFill>
          <a:blip r:embed="rId3"/>
          <a:stretch>
            <a:fillRect/>
          </a:stretch>
        </p:blipFill>
        <p:spPr>
          <a:xfrm>
            <a:off x="1314871" y="2474060"/>
            <a:ext cx="3088339" cy="16775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图片 8"/>
          <p:cNvPicPr>
            <a:picLocks noChangeAspect="1"/>
          </p:cNvPicPr>
          <p:nvPr/>
        </p:nvPicPr>
        <p:blipFill>
          <a:blip r:embed="rId4"/>
          <a:stretch>
            <a:fillRect/>
          </a:stretch>
        </p:blipFill>
        <p:spPr>
          <a:xfrm>
            <a:off x="1314871" y="4499837"/>
            <a:ext cx="3088339" cy="1708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矩形: 圆角 1"/>
          <p:cNvSpPr/>
          <p:nvPr/>
        </p:nvSpPr>
        <p:spPr>
          <a:xfrm>
            <a:off x="4203510" y="1535540"/>
            <a:ext cx="3207224"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文本框 10"/>
          <p:cNvSpPr txBox="1"/>
          <p:nvPr/>
        </p:nvSpPr>
        <p:spPr>
          <a:xfrm>
            <a:off x="4442471" y="1574042"/>
            <a:ext cx="269817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今后工作的建议</a:t>
            </a:r>
          </a:p>
        </p:txBody>
      </p:sp>
    </p:spTree>
    <p:extLst>
      <p:ext uri="{BB962C8B-B14F-4D97-AF65-F5344CB8AC3E}">
        <p14:creationId xmlns:p14="http://schemas.microsoft.com/office/powerpoint/2010/main" val="318588315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10" grpId="0" animBg="1"/>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180055" y="2608047"/>
            <a:ext cx="10085713"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340000" y="2916980"/>
            <a:ext cx="5728458" cy="30008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聚焦牢固树立“四个意识”、坚定“四个自信”，推动参加人民政协的各党派团体和各族各界人士自觉接受中国共产党的领导，坚决维护习近平总书记的核心地位。把学习领会贯彻党的创新理论同过去五年党和国家事业的历史性变革结合起来，同今后工作战略部署结合起来，紧密联系政协实际找到落实基点，切实在工作中贯彻下去、体现出来。</a:t>
            </a:r>
          </a:p>
        </p:txBody>
      </p:sp>
      <p:pic>
        <p:nvPicPr>
          <p:cNvPr id="8" name="图片 7"/>
          <p:cNvPicPr>
            <a:picLocks noChangeAspect="1"/>
          </p:cNvPicPr>
          <p:nvPr/>
        </p:nvPicPr>
        <p:blipFill>
          <a:blip r:embed="rId3"/>
          <a:stretch>
            <a:fillRect/>
          </a:stretch>
        </p:blipFill>
        <p:spPr>
          <a:xfrm>
            <a:off x="7489371" y="3091361"/>
            <a:ext cx="3227844" cy="25298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1924333" y="1549188"/>
            <a:ext cx="852985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2163295" y="1587690"/>
            <a:ext cx="808426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深入学习贯彻习近平新时代中国特色社会主义思想</a:t>
            </a:r>
          </a:p>
        </p:txBody>
      </p:sp>
    </p:spTree>
    <p:extLst>
      <p:ext uri="{BB962C8B-B14F-4D97-AF65-F5344CB8AC3E}">
        <p14:creationId xmlns:p14="http://schemas.microsoft.com/office/powerpoint/2010/main" val="3207057590"/>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725714" y="2792245"/>
            <a:ext cx="10286231" cy="3468915"/>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5135485" y="3168155"/>
            <a:ext cx="5544457" cy="267765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把握我国发展新的历史方位和社会主要矛盾变化，以实现第一个百年奋斗目标、向第二个百年奋斗目标迈进为履职主攻方向，以解决好不平衡不充分的发展问题为工作着力重点，建睿智之言、出务实之力。聚焦决胜全面建成小康社会，瞄准抓重点、补短板、强弱项，紧扣打好防范化解重大风险、精准脱贫、污染防治攻坚战，深入协商集中议政，强化监督助推落实。</a:t>
            </a:r>
          </a:p>
        </p:txBody>
      </p:sp>
      <p:pic>
        <p:nvPicPr>
          <p:cNvPr id="8" name="图片 7"/>
          <p:cNvPicPr>
            <a:picLocks noChangeAspect="1"/>
          </p:cNvPicPr>
          <p:nvPr/>
        </p:nvPicPr>
        <p:blipFill>
          <a:blip r:embed="rId3"/>
          <a:stretch>
            <a:fillRect/>
          </a:stretch>
        </p:blipFill>
        <p:spPr>
          <a:xfrm>
            <a:off x="1146629" y="3208252"/>
            <a:ext cx="3715657" cy="2597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2584408" y="1507396"/>
            <a:ext cx="6755643" cy="869499"/>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2823370" y="1545899"/>
            <a:ext cx="6340197"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聚焦决胜全面建成小康社会、开启全面建设社</a:t>
            </a:r>
            <a:endParaRPr kumimoji="0" lang="en-US" altLang="zh-CN"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会主义现代化国家新征程重大问题献计出力</a:t>
            </a:r>
          </a:p>
        </p:txBody>
      </p:sp>
    </p:spTree>
    <p:extLst>
      <p:ext uri="{BB962C8B-B14F-4D97-AF65-F5344CB8AC3E}">
        <p14:creationId xmlns:p14="http://schemas.microsoft.com/office/powerpoint/2010/main" val="270818906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194570" y="2651590"/>
            <a:ext cx="9889946" cy="3739487"/>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474947" y="2878383"/>
            <a:ext cx="5438172" cy="32859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把协商民主贯穿政治协商、民主监督、参政议政全过程，健全政协协商民主制度机制，制定实施年度协商计划，坚持协商议题和协商形式相匹配、视察调研和协商议政相衔接，组织广大委员持续深入协商议政，推动形成完整的制度程序和参与实践。加强政协民主监督，坚持协商式监督特色优势，把握好监督的方向和原则、节奏和力度，重点围绕中共十九大决策部署贯彻落实开展监督工作，增加监督性议题比重，融协商、监督、参与、合作于一体，更好发挥政协民主监督在党和国家监督体系中的独特作用。完善协商成果采纳、落实和反馈机制，加强跟踪督促，推动协商成果有效转化为政策和具体工作举措。</a:t>
            </a:r>
          </a:p>
        </p:txBody>
      </p:sp>
      <p:pic>
        <p:nvPicPr>
          <p:cNvPr id="8" name="图片 7"/>
          <p:cNvPicPr>
            <a:picLocks noChangeAspect="1"/>
          </p:cNvPicPr>
          <p:nvPr/>
        </p:nvPicPr>
        <p:blipFill>
          <a:blip r:embed="rId3"/>
          <a:stretch>
            <a:fillRect/>
          </a:stretch>
        </p:blipFill>
        <p:spPr>
          <a:xfrm>
            <a:off x="7193495" y="2982378"/>
            <a:ext cx="3654186" cy="29924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1924333" y="1549188"/>
            <a:ext cx="852985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1959551" y="1609632"/>
            <a:ext cx="849463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充分发挥人民政协作为协商民主重要渠道和专门协商机构作用</a:t>
            </a:r>
          </a:p>
        </p:txBody>
      </p:sp>
    </p:spTree>
    <p:extLst>
      <p:ext uri="{BB962C8B-B14F-4D97-AF65-F5344CB8AC3E}">
        <p14:creationId xmlns:p14="http://schemas.microsoft.com/office/powerpoint/2010/main" val="3282646369"/>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121998" y="2652759"/>
            <a:ext cx="9889946" cy="3370998"/>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4659665" y="2961691"/>
            <a:ext cx="6062365" cy="28215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进一步为民主党派和无党派人士在政协履职创造条件。做好党外知识分子和新的社会阶层人士工作。推动构建亲清新型政商关系，促进非公有制经济健康发展和非公有制经济人士健康成长。深化民族团结进步教育，铸牢中华民族共同体意识，推动各民族交往交流交融，共同团结奋斗、共同繁荣发展。坚持我国宗教的中国化方向，积极引导宗教与社会主义社会相适应。加强同港澳台侨同胞团结联谊，动员中华儿女共担民族大义、共圆中国梦。开展对外友好交往，促进“一带一路”建设，为推动构建人类命运共同体作出贡献。</a:t>
            </a:r>
          </a:p>
        </p:txBody>
      </p:sp>
      <p:pic>
        <p:nvPicPr>
          <p:cNvPr id="8" name="图片 7"/>
          <p:cNvPicPr>
            <a:picLocks noChangeAspect="1"/>
          </p:cNvPicPr>
          <p:nvPr/>
        </p:nvPicPr>
        <p:blipFill>
          <a:blip r:embed="rId3"/>
          <a:stretch>
            <a:fillRect/>
          </a:stretch>
        </p:blipFill>
        <p:spPr>
          <a:xfrm>
            <a:off x="1464990" y="2961691"/>
            <a:ext cx="2904762" cy="28623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3316404" y="1479909"/>
            <a:ext cx="560923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3351622" y="1540353"/>
            <a:ext cx="541686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广泛凝聚实现中华民族伟大复兴正能量</a:t>
            </a:r>
          </a:p>
        </p:txBody>
      </p:sp>
    </p:spTree>
    <p:extLst>
      <p:ext uri="{BB962C8B-B14F-4D97-AF65-F5344CB8AC3E}">
        <p14:creationId xmlns:p14="http://schemas.microsoft.com/office/powerpoint/2010/main" val="1695486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22395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2018</a:t>
            </a: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两会七大看点</a:t>
            </a:r>
          </a:p>
        </p:txBody>
      </p:sp>
      <p:sp>
        <p:nvSpPr>
          <p:cNvPr id="55" name="椭圆 54"/>
          <p:cNvSpPr/>
          <p:nvPr/>
        </p:nvSpPr>
        <p:spPr>
          <a:xfrm>
            <a:off x="1792574" y="1869472"/>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6" name="椭圆 55"/>
          <p:cNvSpPr/>
          <p:nvPr/>
        </p:nvSpPr>
        <p:spPr>
          <a:xfrm>
            <a:off x="1792574" y="2905327"/>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椭圆 56"/>
          <p:cNvSpPr/>
          <p:nvPr/>
        </p:nvSpPr>
        <p:spPr>
          <a:xfrm>
            <a:off x="1792574" y="3927735"/>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8" name="椭圆 57"/>
          <p:cNvSpPr/>
          <p:nvPr/>
        </p:nvSpPr>
        <p:spPr>
          <a:xfrm>
            <a:off x="1792574" y="4977038"/>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4</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p:cNvSpPr/>
          <p:nvPr/>
        </p:nvSpPr>
        <p:spPr>
          <a:xfrm>
            <a:off x="2907598" y="1963601"/>
            <a:ext cx="3416320"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贯彻落实十九大精神</a:t>
            </a:r>
          </a:p>
        </p:txBody>
      </p:sp>
      <p:sp>
        <p:nvSpPr>
          <p:cNvPr id="60" name="矩形 59"/>
          <p:cNvSpPr/>
          <p:nvPr/>
        </p:nvSpPr>
        <p:spPr>
          <a:xfrm>
            <a:off x="2907598" y="2897509"/>
            <a:ext cx="349411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全面深化改革</a:t>
            </a:r>
          </a:p>
        </p:txBody>
      </p:sp>
      <p:sp>
        <p:nvSpPr>
          <p:cNvPr id="61" name="矩形 60"/>
          <p:cNvSpPr/>
          <p:nvPr/>
        </p:nvSpPr>
        <p:spPr>
          <a:xfrm>
            <a:off x="2889511" y="3981124"/>
            <a:ext cx="2339102"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决胜全面小康</a:t>
            </a:r>
          </a:p>
        </p:txBody>
      </p:sp>
      <p:sp>
        <p:nvSpPr>
          <p:cNvPr id="62" name="矩形 61"/>
          <p:cNvSpPr/>
          <p:nvPr/>
        </p:nvSpPr>
        <p:spPr>
          <a:xfrm>
            <a:off x="2889511" y="5107313"/>
            <a:ext cx="162095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宪法修改</a:t>
            </a:r>
          </a:p>
        </p:txBody>
      </p:sp>
      <p:sp>
        <p:nvSpPr>
          <p:cNvPr id="67" name="椭圆 66"/>
          <p:cNvSpPr/>
          <p:nvPr/>
        </p:nvSpPr>
        <p:spPr>
          <a:xfrm>
            <a:off x="7324634" y="1861654"/>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5</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8" name="椭圆 67"/>
          <p:cNvSpPr/>
          <p:nvPr/>
        </p:nvSpPr>
        <p:spPr>
          <a:xfrm>
            <a:off x="7324634" y="2897509"/>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6</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p:cNvSpPr/>
          <p:nvPr/>
        </p:nvSpPr>
        <p:spPr>
          <a:xfrm>
            <a:off x="7324634" y="3919917"/>
            <a:ext cx="783771" cy="783771"/>
          </a:xfrm>
          <a:prstGeom prst="ellipse">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7</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1" name="矩形 70"/>
          <p:cNvSpPr/>
          <p:nvPr/>
        </p:nvSpPr>
        <p:spPr>
          <a:xfrm>
            <a:off x="8439658" y="1955783"/>
            <a:ext cx="1980029"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选举和决定</a:t>
            </a:r>
          </a:p>
        </p:txBody>
      </p:sp>
      <p:sp>
        <p:nvSpPr>
          <p:cNvPr id="72" name="矩形 71"/>
          <p:cNvSpPr/>
          <p:nvPr/>
        </p:nvSpPr>
        <p:spPr>
          <a:xfrm>
            <a:off x="8457458" y="3033249"/>
            <a:ext cx="349411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PingFang SC"/>
                <a:ea typeface="等线" panose="02010600030101010101" pitchFamily="2" charset="-122"/>
                <a:cs typeface="+mn-cs"/>
              </a:rPr>
              <a:t>机构改革</a:t>
            </a:r>
            <a:endPar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endParaRPr>
          </a:p>
        </p:txBody>
      </p:sp>
      <p:sp>
        <p:nvSpPr>
          <p:cNvPr id="73" name="矩形 72"/>
          <p:cNvSpPr/>
          <p:nvPr/>
        </p:nvSpPr>
        <p:spPr>
          <a:xfrm>
            <a:off x="8454916" y="3993977"/>
            <a:ext cx="162095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PingFang SC"/>
                <a:ea typeface="等线" panose="02010600030101010101" pitchFamily="2" charset="-122"/>
                <a:cs typeface="+mn-cs"/>
              </a:rPr>
              <a:t>监察立法</a:t>
            </a:r>
            <a:endParaRPr kumimoji="0" lang="zh-CN" altLang="en-US" sz="28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endParaRPr>
          </a:p>
        </p:txBody>
      </p:sp>
      <p:cxnSp>
        <p:nvCxnSpPr>
          <p:cNvPr id="79" name="直接连接符 78"/>
          <p:cNvCxnSpPr/>
          <p:nvPr/>
        </p:nvCxnSpPr>
        <p:spPr>
          <a:xfrm>
            <a:off x="6535643" y="1869472"/>
            <a:ext cx="0" cy="3945125"/>
          </a:xfrm>
          <a:prstGeom prst="line">
            <a:avLst/>
          </a:prstGeom>
          <a:ln>
            <a:solidFill>
              <a:srgbClr val="FF9500"/>
            </a:solidFill>
            <a:prstDash val="sysDash"/>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30000"/>
                    </a14:imgEffect>
                    <a14:imgEffect>
                      <a14:colorTemperature colorTemp="11500"/>
                    </a14:imgEffect>
                  </a14:imgLayer>
                </a14:imgProps>
              </a:ext>
              <a:ext uri="{28A0092B-C50C-407E-A947-70E740481C1C}">
                <a14:useLocalDpi xmlns:a14="http://schemas.microsoft.com/office/drawing/2010/main" val="0"/>
              </a:ext>
            </a:extLst>
          </a:blip>
          <a:srcRect r="7841"/>
          <a:stretch>
            <a:fillRect/>
          </a:stretch>
        </p:blipFill>
        <p:spPr>
          <a:xfrm>
            <a:off x="8318500" y="4248970"/>
            <a:ext cx="3873500" cy="2609030"/>
          </a:xfrm>
          <a:prstGeom prst="rect">
            <a:avLst/>
          </a:prstGeom>
        </p:spPr>
      </p:pic>
    </p:spTree>
    <p:extLst>
      <p:ext uri="{BB962C8B-B14F-4D97-AF65-F5344CB8AC3E}">
        <p14:creationId xmlns:p14="http://schemas.microsoft.com/office/powerpoint/2010/main" val="3952835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45000"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1000" fill="hold"/>
                                        <p:tgtEl>
                                          <p:spTgt spid="55"/>
                                        </p:tgtEl>
                                        <p:attrNameLst>
                                          <p:attrName>ppt_x</p:attrName>
                                        </p:attrNameLst>
                                      </p:cBhvr>
                                      <p:tavLst>
                                        <p:tav tm="0">
                                          <p:val>
                                            <p:strVal val="0-#ppt_w/2"/>
                                          </p:val>
                                        </p:tav>
                                        <p:tav tm="100000">
                                          <p:val>
                                            <p:strVal val="#ppt_x"/>
                                          </p:val>
                                        </p:tav>
                                      </p:tavLst>
                                    </p:anim>
                                    <p:anim calcmode="lin" valueType="num">
                                      <p:cBhvr additive="base">
                                        <p:cTn id="13" dur="1000" fill="hold"/>
                                        <p:tgtEl>
                                          <p:spTgt spid="55"/>
                                        </p:tgtEl>
                                        <p:attrNameLst>
                                          <p:attrName>ppt_y</p:attrName>
                                        </p:attrNameLst>
                                      </p:cBhvr>
                                      <p:tavLst>
                                        <p:tav tm="0">
                                          <p:val>
                                            <p:strVal val="#ppt_y"/>
                                          </p:val>
                                        </p:tav>
                                        <p:tav tm="100000">
                                          <p:val>
                                            <p:strVal val="#ppt_y"/>
                                          </p:val>
                                        </p:tav>
                                      </p:tavLst>
                                    </p:anim>
                                  </p:childTnLst>
                                </p:cTn>
                              </p:par>
                              <p:par>
                                <p:cTn id="14" presetID="2" presetClass="entr" presetSubtype="8" decel="4500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additive="base">
                                        <p:cTn id="16" dur="1000" fill="hold"/>
                                        <p:tgtEl>
                                          <p:spTgt spid="56"/>
                                        </p:tgtEl>
                                        <p:attrNameLst>
                                          <p:attrName>ppt_x</p:attrName>
                                        </p:attrNameLst>
                                      </p:cBhvr>
                                      <p:tavLst>
                                        <p:tav tm="0">
                                          <p:val>
                                            <p:strVal val="0-#ppt_w/2"/>
                                          </p:val>
                                        </p:tav>
                                        <p:tav tm="100000">
                                          <p:val>
                                            <p:strVal val="#ppt_x"/>
                                          </p:val>
                                        </p:tav>
                                      </p:tavLst>
                                    </p:anim>
                                    <p:anim calcmode="lin" valueType="num">
                                      <p:cBhvr additive="base">
                                        <p:cTn id="17" dur="1000" fill="hold"/>
                                        <p:tgtEl>
                                          <p:spTgt spid="56"/>
                                        </p:tgtEl>
                                        <p:attrNameLst>
                                          <p:attrName>ppt_y</p:attrName>
                                        </p:attrNameLst>
                                      </p:cBhvr>
                                      <p:tavLst>
                                        <p:tav tm="0">
                                          <p:val>
                                            <p:strVal val="#ppt_y"/>
                                          </p:val>
                                        </p:tav>
                                        <p:tav tm="100000">
                                          <p:val>
                                            <p:strVal val="#ppt_y"/>
                                          </p:val>
                                        </p:tav>
                                      </p:tavLst>
                                    </p:anim>
                                  </p:childTnLst>
                                </p:cTn>
                              </p:par>
                              <p:par>
                                <p:cTn id="18" presetID="2" presetClass="entr" presetSubtype="8" decel="45000"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1000" fill="hold"/>
                                        <p:tgtEl>
                                          <p:spTgt spid="57"/>
                                        </p:tgtEl>
                                        <p:attrNameLst>
                                          <p:attrName>ppt_x</p:attrName>
                                        </p:attrNameLst>
                                      </p:cBhvr>
                                      <p:tavLst>
                                        <p:tav tm="0">
                                          <p:val>
                                            <p:strVal val="0-#ppt_w/2"/>
                                          </p:val>
                                        </p:tav>
                                        <p:tav tm="100000">
                                          <p:val>
                                            <p:strVal val="#ppt_x"/>
                                          </p:val>
                                        </p:tav>
                                      </p:tavLst>
                                    </p:anim>
                                    <p:anim calcmode="lin" valueType="num">
                                      <p:cBhvr additive="base">
                                        <p:cTn id="21" dur="1000" fill="hold"/>
                                        <p:tgtEl>
                                          <p:spTgt spid="57"/>
                                        </p:tgtEl>
                                        <p:attrNameLst>
                                          <p:attrName>ppt_y</p:attrName>
                                        </p:attrNameLst>
                                      </p:cBhvr>
                                      <p:tavLst>
                                        <p:tav tm="0">
                                          <p:val>
                                            <p:strVal val="#ppt_y"/>
                                          </p:val>
                                        </p:tav>
                                        <p:tav tm="100000">
                                          <p:val>
                                            <p:strVal val="#ppt_y"/>
                                          </p:val>
                                        </p:tav>
                                      </p:tavLst>
                                    </p:anim>
                                  </p:childTnLst>
                                </p:cTn>
                              </p:par>
                              <p:par>
                                <p:cTn id="22" presetID="2" presetClass="entr" presetSubtype="8" decel="45000"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1000" fill="hold"/>
                                        <p:tgtEl>
                                          <p:spTgt spid="58"/>
                                        </p:tgtEl>
                                        <p:attrNameLst>
                                          <p:attrName>ppt_x</p:attrName>
                                        </p:attrNameLst>
                                      </p:cBhvr>
                                      <p:tavLst>
                                        <p:tav tm="0">
                                          <p:val>
                                            <p:strVal val="0-#ppt_w/2"/>
                                          </p:val>
                                        </p:tav>
                                        <p:tav tm="100000">
                                          <p:val>
                                            <p:strVal val="#ppt_x"/>
                                          </p:val>
                                        </p:tav>
                                      </p:tavLst>
                                    </p:anim>
                                    <p:anim calcmode="lin" valueType="num">
                                      <p:cBhvr additive="base">
                                        <p:cTn id="25" dur="1000" fill="hold"/>
                                        <p:tgtEl>
                                          <p:spTgt spid="58"/>
                                        </p:tgtEl>
                                        <p:attrNameLst>
                                          <p:attrName>ppt_y</p:attrName>
                                        </p:attrNameLst>
                                      </p:cBhvr>
                                      <p:tavLst>
                                        <p:tav tm="0">
                                          <p:val>
                                            <p:strVal val="#ppt_y"/>
                                          </p:val>
                                        </p:tav>
                                        <p:tav tm="100000">
                                          <p:val>
                                            <p:strVal val="#ppt_y"/>
                                          </p:val>
                                        </p:tav>
                                      </p:tavLst>
                                    </p:anim>
                                  </p:childTnLst>
                                </p:cTn>
                              </p:par>
                              <p:par>
                                <p:cTn id="26" presetID="2" presetClass="entr" presetSubtype="2" decel="4500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1000" fill="hold"/>
                                        <p:tgtEl>
                                          <p:spTgt spid="67"/>
                                        </p:tgtEl>
                                        <p:attrNameLst>
                                          <p:attrName>ppt_x</p:attrName>
                                        </p:attrNameLst>
                                      </p:cBhvr>
                                      <p:tavLst>
                                        <p:tav tm="0">
                                          <p:val>
                                            <p:strVal val="1+#ppt_w/2"/>
                                          </p:val>
                                        </p:tav>
                                        <p:tav tm="100000">
                                          <p:val>
                                            <p:strVal val="#ppt_x"/>
                                          </p:val>
                                        </p:tav>
                                      </p:tavLst>
                                    </p:anim>
                                    <p:anim calcmode="lin" valueType="num">
                                      <p:cBhvr additive="base">
                                        <p:cTn id="29" dur="1000" fill="hold"/>
                                        <p:tgtEl>
                                          <p:spTgt spid="67"/>
                                        </p:tgtEl>
                                        <p:attrNameLst>
                                          <p:attrName>ppt_y</p:attrName>
                                        </p:attrNameLst>
                                      </p:cBhvr>
                                      <p:tavLst>
                                        <p:tav tm="0">
                                          <p:val>
                                            <p:strVal val="#ppt_y"/>
                                          </p:val>
                                        </p:tav>
                                        <p:tav tm="100000">
                                          <p:val>
                                            <p:strVal val="#ppt_y"/>
                                          </p:val>
                                        </p:tav>
                                      </p:tavLst>
                                    </p:anim>
                                  </p:childTnLst>
                                </p:cTn>
                              </p:par>
                              <p:par>
                                <p:cTn id="30" presetID="2" presetClass="entr" presetSubtype="2" decel="4500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1000" fill="hold"/>
                                        <p:tgtEl>
                                          <p:spTgt spid="68"/>
                                        </p:tgtEl>
                                        <p:attrNameLst>
                                          <p:attrName>ppt_x</p:attrName>
                                        </p:attrNameLst>
                                      </p:cBhvr>
                                      <p:tavLst>
                                        <p:tav tm="0">
                                          <p:val>
                                            <p:strVal val="1+#ppt_w/2"/>
                                          </p:val>
                                        </p:tav>
                                        <p:tav tm="100000">
                                          <p:val>
                                            <p:strVal val="#ppt_x"/>
                                          </p:val>
                                        </p:tav>
                                      </p:tavLst>
                                    </p:anim>
                                    <p:anim calcmode="lin" valueType="num">
                                      <p:cBhvr additive="base">
                                        <p:cTn id="33" dur="1000" fill="hold"/>
                                        <p:tgtEl>
                                          <p:spTgt spid="68"/>
                                        </p:tgtEl>
                                        <p:attrNameLst>
                                          <p:attrName>ppt_y</p:attrName>
                                        </p:attrNameLst>
                                      </p:cBhvr>
                                      <p:tavLst>
                                        <p:tav tm="0">
                                          <p:val>
                                            <p:strVal val="#ppt_y"/>
                                          </p:val>
                                        </p:tav>
                                        <p:tav tm="100000">
                                          <p:val>
                                            <p:strVal val="#ppt_y"/>
                                          </p:val>
                                        </p:tav>
                                      </p:tavLst>
                                    </p:anim>
                                  </p:childTnLst>
                                </p:cTn>
                              </p:par>
                              <p:par>
                                <p:cTn id="34" presetID="2" presetClass="entr" presetSubtype="2" decel="4500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 calcmode="lin" valueType="num">
                                      <p:cBhvr additive="base">
                                        <p:cTn id="36" dur="1000" fill="hold"/>
                                        <p:tgtEl>
                                          <p:spTgt spid="69"/>
                                        </p:tgtEl>
                                        <p:attrNameLst>
                                          <p:attrName>ppt_x</p:attrName>
                                        </p:attrNameLst>
                                      </p:cBhvr>
                                      <p:tavLst>
                                        <p:tav tm="0">
                                          <p:val>
                                            <p:strVal val="1+#ppt_w/2"/>
                                          </p:val>
                                        </p:tav>
                                        <p:tav tm="100000">
                                          <p:val>
                                            <p:strVal val="#ppt_x"/>
                                          </p:val>
                                        </p:tav>
                                      </p:tavLst>
                                    </p:anim>
                                    <p:anim calcmode="lin" valueType="num">
                                      <p:cBhvr additive="base">
                                        <p:cTn id="37" dur="1000" fill="hold"/>
                                        <p:tgtEl>
                                          <p:spTgt spid="69"/>
                                        </p:tgtEl>
                                        <p:attrNameLst>
                                          <p:attrName>ppt_y</p:attrName>
                                        </p:attrNameLst>
                                      </p:cBhvr>
                                      <p:tavLst>
                                        <p:tav tm="0">
                                          <p:val>
                                            <p:strVal val="#ppt_y"/>
                                          </p:val>
                                        </p:tav>
                                        <p:tav tm="100000">
                                          <p:val>
                                            <p:strVal val="#ppt_y"/>
                                          </p:val>
                                        </p:tav>
                                      </p:tavLst>
                                    </p:anim>
                                  </p:childTnLst>
                                </p:cTn>
                              </p:par>
                              <p:par>
                                <p:cTn id="38" presetID="16" presetClass="entr" presetSubtype="42"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barn(outHorizontal)">
                                      <p:cBhvr>
                                        <p:cTn id="40" dur="1000"/>
                                        <p:tgtEl>
                                          <p:spTgt spid="79"/>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1000"/>
                                        <p:tgtEl>
                                          <p:spTgt spid="59"/>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1000"/>
                                        <p:tgtEl>
                                          <p:spTgt spid="60"/>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1000"/>
                                        <p:tgtEl>
                                          <p:spTgt spid="61"/>
                                        </p:tgtEl>
                                      </p:cBhvr>
                                    </p:animEffect>
                                  </p:childTnLst>
                                </p:cTn>
                              </p:par>
                              <p:par>
                                <p:cTn id="50" presetID="22" presetClass="entr" presetSubtype="8" fill="hold" grpId="0" nodeType="withEffect">
                                  <p:stCondLst>
                                    <p:cond delay="1000"/>
                                  </p:stCondLst>
                                  <p:childTnLst>
                                    <p:set>
                                      <p:cBhvr>
                                        <p:cTn id="51" dur="1" fill="hold">
                                          <p:stCondLst>
                                            <p:cond delay="0"/>
                                          </p:stCondLst>
                                        </p:cTn>
                                        <p:tgtEl>
                                          <p:spTgt spid="62"/>
                                        </p:tgtEl>
                                        <p:attrNameLst>
                                          <p:attrName>style.visibility</p:attrName>
                                        </p:attrNameLst>
                                      </p:cBhvr>
                                      <p:to>
                                        <p:strVal val="visible"/>
                                      </p:to>
                                    </p:set>
                                    <p:animEffect transition="in" filter="wipe(left)">
                                      <p:cBhvr>
                                        <p:cTn id="52" dur="1000"/>
                                        <p:tgtEl>
                                          <p:spTgt spid="62"/>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71"/>
                                        </p:tgtEl>
                                        <p:attrNameLst>
                                          <p:attrName>style.visibility</p:attrName>
                                        </p:attrNameLst>
                                      </p:cBhvr>
                                      <p:to>
                                        <p:strVal val="visible"/>
                                      </p:to>
                                    </p:set>
                                    <p:animEffect transition="in" filter="wipe(left)">
                                      <p:cBhvr>
                                        <p:cTn id="55" dur="1000"/>
                                        <p:tgtEl>
                                          <p:spTgt spid="71"/>
                                        </p:tgtEl>
                                      </p:cBhvr>
                                    </p:animEffect>
                                  </p:childTnLst>
                                </p:cTn>
                              </p:par>
                              <p:par>
                                <p:cTn id="56" presetID="22" presetClass="entr" presetSubtype="8" fill="hold" grpId="0" nodeType="withEffect">
                                  <p:stCondLst>
                                    <p:cond delay="1000"/>
                                  </p:stCondLst>
                                  <p:childTnLst>
                                    <p:set>
                                      <p:cBhvr>
                                        <p:cTn id="57" dur="1" fill="hold">
                                          <p:stCondLst>
                                            <p:cond delay="0"/>
                                          </p:stCondLst>
                                        </p:cTn>
                                        <p:tgtEl>
                                          <p:spTgt spid="72"/>
                                        </p:tgtEl>
                                        <p:attrNameLst>
                                          <p:attrName>style.visibility</p:attrName>
                                        </p:attrNameLst>
                                      </p:cBhvr>
                                      <p:to>
                                        <p:strVal val="visible"/>
                                      </p:to>
                                    </p:set>
                                    <p:animEffect transition="in" filter="wipe(left)">
                                      <p:cBhvr>
                                        <p:cTn id="58" dur="1000"/>
                                        <p:tgtEl>
                                          <p:spTgt spid="72"/>
                                        </p:tgtEl>
                                      </p:cBhvr>
                                    </p:animEffect>
                                  </p:childTnLst>
                                </p:cTn>
                              </p:par>
                              <p:par>
                                <p:cTn id="59" presetID="22" presetClass="entr" presetSubtype="8" fill="hold" grpId="0" nodeType="withEffect">
                                  <p:stCondLst>
                                    <p:cond delay="100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1000"/>
                                        <p:tgtEl>
                                          <p:spTgt spid="73"/>
                                        </p:tgtEl>
                                      </p:cBhvr>
                                    </p:animEffect>
                                  </p:childTnLst>
                                </p:cTn>
                              </p:par>
                            </p:childTnLst>
                          </p:cTn>
                        </p:par>
                        <p:par>
                          <p:cTn id="62" fill="hold">
                            <p:stCondLst>
                              <p:cond delay="2500"/>
                            </p:stCondLst>
                            <p:childTnLst>
                              <p:par>
                                <p:cTn id="63" presetID="42" presetClass="entr" presetSubtype="0" fill="hold"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5" grpId="0" animBg="1"/>
      <p:bldP spid="56" grpId="0" animBg="1"/>
      <p:bldP spid="57" grpId="0" animBg="1"/>
      <p:bldP spid="58" grpId="0" animBg="1"/>
      <p:bldP spid="59" grpId="0"/>
      <p:bldP spid="60" grpId="0"/>
      <p:bldP spid="61" grpId="0"/>
      <p:bldP spid="62" grpId="0"/>
      <p:bldP spid="67" grpId="0" animBg="1"/>
      <p:bldP spid="68" grpId="0" animBg="1"/>
      <p:bldP spid="69" grpId="0" animBg="1"/>
      <p:bldP spid="71" grpId="0"/>
      <p:bldP spid="72" grpId="0"/>
      <p:bldP spid="7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5" name="矩形 4"/>
          <p:cNvSpPr/>
          <p:nvPr/>
        </p:nvSpPr>
        <p:spPr>
          <a:xfrm>
            <a:off x="1209085" y="2623963"/>
            <a:ext cx="9889946" cy="3370998"/>
          </a:xfrm>
          <a:prstGeom prst="rect">
            <a:avLst/>
          </a:prstGeom>
          <a:solidFill>
            <a:schemeClr val="bg1">
              <a:alpha val="48000"/>
            </a:schemeClr>
          </a:solidFill>
          <a:ln w="6350">
            <a:solidFill>
              <a:schemeClr val="accent2"/>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70AD47">
                  <a:lumMod val="50000"/>
                </a:srgbClr>
              </a:solidFill>
              <a:effectLst/>
              <a:uLnTx/>
              <a:uFillTx/>
              <a:latin typeface="等线" panose="020F0502020204030204"/>
              <a:ea typeface="等线" panose="02010600030101010101" pitchFamily="2" charset="-122"/>
              <a:cs typeface="+mn-cs"/>
            </a:endParaRPr>
          </a:p>
        </p:txBody>
      </p:sp>
      <p:sp>
        <p:nvSpPr>
          <p:cNvPr id="7" name="矩形 6"/>
          <p:cNvSpPr/>
          <p:nvPr/>
        </p:nvSpPr>
        <p:spPr>
          <a:xfrm>
            <a:off x="1354515" y="2785968"/>
            <a:ext cx="5703114" cy="304698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强化委员意识，把责任扛在肩上，把事业放在心上，全面增强履职本领，提高政治把握能力、调查研究能力、联系群众能力、合作共事能力，坚持不懈改进作风，有效履行委员职责。大兴调查研究之风，优化队伍结构，改进组织方式，深入基层、沉到一线，用事实和数据说话，把协商议政、民主监督建立在扎实调研基础上。做好提案、视察、大会发言、社情民意信息、文史资料、新闻宣传、人民政协理论研究等工作，在提升质量上下功夫。创新发挥界别作用方法途径。坚持政协党的领导体制，加强和改进专门委员会建设，强化机关服务保障能力。专题调研县级政协工作，加强对地方政协工作指导。以修改章程为契机，加强宣传贯彻，进一步提高履行职能的制度化、规范化、程序化水平。</a:t>
            </a:r>
          </a:p>
        </p:txBody>
      </p:sp>
      <p:pic>
        <p:nvPicPr>
          <p:cNvPr id="8" name="图片 7"/>
          <p:cNvPicPr>
            <a:picLocks noChangeAspect="1"/>
          </p:cNvPicPr>
          <p:nvPr/>
        </p:nvPicPr>
        <p:blipFill>
          <a:blip r:embed="rId3"/>
          <a:stretch>
            <a:fillRect/>
          </a:stretch>
        </p:blipFill>
        <p:spPr>
          <a:xfrm>
            <a:off x="7493022" y="2938847"/>
            <a:ext cx="3112558" cy="27412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矩形: 圆角 1"/>
          <p:cNvSpPr/>
          <p:nvPr/>
        </p:nvSpPr>
        <p:spPr>
          <a:xfrm>
            <a:off x="3316404" y="1479909"/>
            <a:ext cx="5609231" cy="600224"/>
          </a:xfrm>
          <a:prstGeom prst="roundRect">
            <a:avLst>
              <a:gd name="adj" fmla="val 48749"/>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p:cNvSpPr txBox="1"/>
          <p:nvPr/>
        </p:nvSpPr>
        <p:spPr>
          <a:xfrm>
            <a:off x="4797580" y="1575868"/>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0000"/>
                </a:solidFill>
                <a:effectLst/>
                <a:uLnTx/>
                <a:uFillTx/>
                <a:latin typeface="微软雅黑" panose="020B0503020204020204" pitchFamily="82" charset="2"/>
                <a:ea typeface="微软雅黑" panose="020B0503020204020204" pitchFamily="82" charset="2"/>
                <a:cs typeface="+mn-cs"/>
              </a:rPr>
              <a:t>切实加强自身建设</a:t>
            </a:r>
          </a:p>
        </p:txBody>
      </p:sp>
    </p:spTree>
    <p:extLst>
      <p:ext uri="{BB962C8B-B14F-4D97-AF65-F5344CB8AC3E}">
        <p14:creationId xmlns:p14="http://schemas.microsoft.com/office/powerpoint/2010/main" val="1128234701"/>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par>
                                <p:cTn id="24" presetID="16" presetClass="entr" presetSubtype="2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7" grpId="0"/>
      <p:bldP spid="9" grpId="0" animBg="1"/>
      <p:bldP spid="1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498405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政协工作报告  </a:t>
            </a:r>
            <a:r>
              <a:rPr kumimoji="0" lang="zh-CN" altLang="en-US" sz="1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第三部份：今后工作的建议</a:t>
            </a:r>
            <a:endPar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endParaRPr>
          </a:p>
        </p:txBody>
      </p:sp>
      <p:sp>
        <p:nvSpPr>
          <p:cNvPr id="10" name="矩形 9"/>
          <p:cNvSpPr/>
          <p:nvPr/>
        </p:nvSpPr>
        <p:spPr>
          <a:xfrm>
            <a:off x="3876491" y="2491155"/>
            <a:ext cx="8315509" cy="236354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Effect>
                      <a14:colorTemperature colorTemp="11500"/>
                    </a14:imgEffect>
                  </a14:imgLayer>
                </a14:imgProps>
              </a:ext>
              <a:ext uri="{28A0092B-C50C-407E-A947-70E740481C1C}">
                <a14:useLocalDpi xmlns:a14="http://schemas.microsoft.com/office/drawing/2010/main" val="0"/>
              </a:ext>
            </a:extLst>
          </a:blip>
          <a:srcRect/>
          <a:stretch>
            <a:fillRect/>
          </a:stretch>
        </p:blipFill>
        <p:spPr>
          <a:xfrm>
            <a:off x="279401" y="2148927"/>
            <a:ext cx="4025900" cy="3048000"/>
          </a:xfrm>
          <a:custGeom>
            <a:avLst/>
            <a:gdLst>
              <a:gd name="connsiteX0" fmla="*/ 0 w 4025900"/>
              <a:gd name="connsiteY0" fmla="*/ 0 h 3048000"/>
              <a:gd name="connsiteX1" fmla="*/ 4025900 w 4025900"/>
              <a:gd name="connsiteY1" fmla="*/ 0 h 3048000"/>
              <a:gd name="connsiteX2" fmla="*/ 4025900 w 4025900"/>
              <a:gd name="connsiteY2" fmla="*/ 3048000 h 3048000"/>
              <a:gd name="connsiteX3" fmla="*/ 0 w 40259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4025900" h="3048000">
                <a:moveTo>
                  <a:pt x="0" y="0"/>
                </a:moveTo>
                <a:lnTo>
                  <a:pt x="4025900" y="0"/>
                </a:lnTo>
                <a:lnTo>
                  <a:pt x="4025900" y="3048000"/>
                </a:lnTo>
                <a:lnTo>
                  <a:pt x="0" y="3048000"/>
                </a:lnTo>
                <a:close/>
              </a:path>
            </a:pathLst>
          </a:custGeom>
          <a:ln>
            <a:solidFill>
              <a:srgbClr val="FF0000">
                <a:alpha val="25000"/>
              </a:srgbClr>
            </a:solidFill>
          </a:ln>
        </p:spPr>
      </p:pic>
      <p:sp>
        <p:nvSpPr>
          <p:cNvPr id="12" name="矩形 11"/>
          <p:cNvSpPr/>
          <p:nvPr/>
        </p:nvSpPr>
        <p:spPr>
          <a:xfrm>
            <a:off x="4933490" y="3299416"/>
            <a:ext cx="5896168" cy="128919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我们为中华民族迎来从站起来、富起来到强起来的伟大飞跃而无比振奋，我们为伟大祖国向着“两个一百年”奋斗目标阔步前进而无比自豪。</a:t>
            </a:r>
          </a:p>
        </p:txBody>
      </p:sp>
      <p:sp>
        <p:nvSpPr>
          <p:cNvPr id="13" name="矩形 12"/>
          <p:cNvSpPr/>
          <p:nvPr/>
        </p:nvSpPr>
        <p:spPr>
          <a:xfrm>
            <a:off x="4797236" y="2682773"/>
            <a:ext cx="603242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00"/>
                </a:solidFill>
                <a:effectLst/>
                <a:uLnTx/>
                <a:uFillTx/>
                <a:latin typeface="方正兰亭粗黑简体" panose="02000000000000000000" pitchFamily="2" charset="-122"/>
                <a:ea typeface="方正兰亭粗黑简体" panose="02000000000000000000" pitchFamily="2" charset="-122"/>
                <a:cs typeface="+mn-cs"/>
              </a:rPr>
              <a:t>各位委员，中国特色社会主义进入了新时代</a:t>
            </a:r>
          </a:p>
        </p:txBody>
      </p:sp>
      <p:sp>
        <p:nvSpPr>
          <p:cNvPr id="14" name="矩形 13"/>
          <p:cNvSpPr/>
          <p:nvPr/>
        </p:nvSpPr>
        <p:spPr>
          <a:xfrm>
            <a:off x="1" y="2148927"/>
            <a:ext cx="190500" cy="304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5" name="直接连接符 14"/>
          <p:cNvCxnSpPr/>
          <p:nvPr/>
        </p:nvCxnSpPr>
        <p:spPr>
          <a:xfrm flipV="1">
            <a:off x="4933490" y="3299416"/>
            <a:ext cx="5759911" cy="326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7137219"/>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 presetClass="entr" presetSubtype="8" decel="45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1000"/>
                                        <p:tgtEl>
                                          <p:spTgt spid="10"/>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par>
                                <p:cTn id="23" presetID="16" presetClass="entr" presetSubtype="37" fill="hold" nodeType="withEffect">
                                  <p:stCondLst>
                                    <p:cond delay="50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1000"/>
                                        <p:tgtEl>
                                          <p:spTgt spid="15"/>
                                        </p:tgtEl>
                                      </p:cBhvr>
                                    </p:animEffect>
                                  </p:childTnLst>
                                </p:cTn>
                              </p:par>
                              <p:par>
                                <p:cTn id="26" presetID="31" presetClass="entr" presetSubtype="0" fill="hold" grpId="0" nodeType="withEffect">
                                  <p:stCondLst>
                                    <p:cond delay="500"/>
                                  </p:stCondLst>
                                  <p:iterate type="lt">
                                    <p:tmPct val="1333"/>
                                  </p:iterate>
                                  <p:childTnLst>
                                    <p:set>
                                      <p:cBhvr>
                                        <p:cTn id="27" dur="1" fill="hold">
                                          <p:stCondLst>
                                            <p:cond delay="0"/>
                                          </p:stCondLst>
                                        </p:cTn>
                                        <p:tgtEl>
                                          <p:spTgt spid="12"/>
                                        </p:tgtEl>
                                        <p:attrNameLst>
                                          <p:attrName>style.visibility</p:attrName>
                                        </p:attrNameLst>
                                      </p:cBhvr>
                                      <p:to>
                                        <p:strVal val="visible"/>
                                      </p:to>
                                    </p:set>
                                    <p:anim calcmode="lin" valueType="num">
                                      <p:cBhvr>
                                        <p:cTn id="28" dur="750" fill="hold"/>
                                        <p:tgtEl>
                                          <p:spTgt spid="12"/>
                                        </p:tgtEl>
                                        <p:attrNameLst>
                                          <p:attrName>ppt_w</p:attrName>
                                        </p:attrNameLst>
                                      </p:cBhvr>
                                      <p:tavLst>
                                        <p:tav tm="0">
                                          <p:val>
                                            <p:fltVal val="0"/>
                                          </p:val>
                                        </p:tav>
                                        <p:tav tm="100000">
                                          <p:val>
                                            <p:strVal val="#ppt_w"/>
                                          </p:val>
                                        </p:tav>
                                      </p:tavLst>
                                    </p:anim>
                                    <p:anim calcmode="lin" valueType="num">
                                      <p:cBhvr>
                                        <p:cTn id="29" dur="750" fill="hold"/>
                                        <p:tgtEl>
                                          <p:spTgt spid="12"/>
                                        </p:tgtEl>
                                        <p:attrNameLst>
                                          <p:attrName>ppt_h</p:attrName>
                                        </p:attrNameLst>
                                      </p:cBhvr>
                                      <p:tavLst>
                                        <p:tav tm="0">
                                          <p:val>
                                            <p:fltVal val="0"/>
                                          </p:val>
                                        </p:tav>
                                        <p:tav tm="100000">
                                          <p:val>
                                            <p:strVal val="#ppt_h"/>
                                          </p:val>
                                        </p:tav>
                                      </p:tavLst>
                                    </p:anim>
                                    <p:anim calcmode="lin" valueType="num">
                                      <p:cBhvr>
                                        <p:cTn id="30" dur="750" fill="hold"/>
                                        <p:tgtEl>
                                          <p:spTgt spid="12"/>
                                        </p:tgtEl>
                                        <p:attrNameLst>
                                          <p:attrName>style.rotation</p:attrName>
                                        </p:attrNameLst>
                                      </p:cBhvr>
                                      <p:tavLst>
                                        <p:tav tm="0">
                                          <p:val>
                                            <p:fltVal val="90"/>
                                          </p:val>
                                        </p:tav>
                                        <p:tav tm="100000">
                                          <p:val>
                                            <p:fltVal val="0"/>
                                          </p:val>
                                        </p:tav>
                                      </p:tavLst>
                                    </p:anim>
                                    <p:animEffect transition="in" filter="fade">
                                      <p:cBhvr>
                                        <p:cTn id="3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2" grpId="0"/>
      <p:bldP spid="13" grpId="0"/>
      <p:bldP spid="1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1542509" y="2848157"/>
            <a:ext cx="910698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奋进新报时代  筑梦新征徎</a:t>
            </a:r>
          </a:p>
        </p:txBody>
      </p:sp>
      <p:grpSp>
        <p:nvGrpSpPr>
          <p:cNvPr id="36" name="组合 35"/>
          <p:cNvGrpSpPr/>
          <p:nvPr/>
        </p:nvGrpSpPr>
        <p:grpSpPr>
          <a:xfrm>
            <a:off x="4188756" y="1762275"/>
            <a:ext cx="3826865" cy="781920"/>
            <a:chOff x="4188756" y="1772286"/>
            <a:chExt cx="3826865" cy="781920"/>
          </a:xfrm>
        </p:grpSpPr>
        <p:sp>
          <p:nvSpPr>
            <p:cNvPr id="37" name="矩形: 圆角 12"/>
            <p:cNvSpPr/>
            <p:nvPr/>
          </p:nvSpPr>
          <p:spPr>
            <a:xfrm>
              <a:off x="4188756" y="1772286"/>
              <a:ext cx="3826865" cy="781920"/>
            </a:xfrm>
            <a:prstGeom prst="roundRect">
              <a:avLst>
                <a:gd name="adj" fmla="val 50000"/>
              </a:avLst>
            </a:prstGeom>
            <a:solidFill>
              <a:srgbClr val="FF0000"/>
            </a:solid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38" name="文本框 37"/>
            <p:cNvSpPr txBox="1"/>
            <p:nvPr/>
          </p:nvSpPr>
          <p:spPr>
            <a:xfrm>
              <a:off x="5086522" y="1840081"/>
              <a:ext cx="2031326"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第五部分</a:t>
              </a:r>
            </a:p>
          </p:txBody>
        </p:sp>
      </p:grpSp>
      <p:grpSp>
        <p:nvGrpSpPr>
          <p:cNvPr id="11" name="组合 10">
            <a:extLst>
              <a:ext uri="{FF2B5EF4-FFF2-40B4-BE49-F238E27FC236}">
                <a16:creationId xmlns:a16="http://schemas.microsoft.com/office/drawing/2014/main" id="{1C3E7BA5-3889-4107-B4CD-13FACBA09DDE}"/>
              </a:ext>
            </a:extLst>
          </p:cNvPr>
          <p:cNvGrpSpPr/>
          <p:nvPr/>
        </p:nvGrpSpPr>
        <p:grpSpPr>
          <a:xfrm>
            <a:off x="5350693" y="834456"/>
            <a:ext cx="1490613" cy="781919"/>
            <a:chOff x="3133710" y="1043732"/>
            <a:chExt cx="2786895" cy="1461901"/>
          </a:xfrm>
        </p:grpSpPr>
        <p:pic>
          <p:nvPicPr>
            <p:cNvPr id="12" name="图片 11">
              <a:extLst>
                <a:ext uri="{FF2B5EF4-FFF2-40B4-BE49-F238E27FC236}">
                  <a16:creationId xmlns:a16="http://schemas.microsoft.com/office/drawing/2014/main" id="{ED6C1CE4-9C67-4FF2-90EF-3785A16850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7992" y="1065633"/>
              <a:ext cx="1402613" cy="1440000"/>
            </a:xfrm>
            <a:prstGeom prst="rect">
              <a:avLst/>
            </a:prstGeom>
          </p:spPr>
        </p:pic>
        <p:pic>
          <p:nvPicPr>
            <p:cNvPr id="13" name="图片 12">
              <a:extLst>
                <a:ext uri="{FF2B5EF4-FFF2-40B4-BE49-F238E27FC236}">
                  <a16:creationId xmlns:a16="http://schemas.microsoft.com/office/drawing/2014/main" id="{B33BFCD1-298E-4C59-B1DD-D31481F2A1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spTree>
    <p:extLst>
      <p:ext uri="{BB962C8B-B14F-4D97-AF65-F5344CB8AC3E}">
        <p14:creationId xmlns:p14="http://schemas.microsoft.com/office/powerpoint/2010/main" val="712541128"/>
      </p:ext>
    </p:extLst>
  </p:cSld>
  <p:clrMapOvr>
    <a:masterClrMapping/>
  </p:clrMapOvr>
  <mc:AlternateContent xmlns:mc="http://schemas.openxmlformats.org/markup-compatibility/2006" xmlns:p14="http://schemas.microsoft.com/office/powerpoint/2010/main">
    <mc:Choice Requires="p14">
      <p:transition spd="slow" p14:dur="1500"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grpSp>
        <p:nvGrpSpPr>
          <p:cNvPr id="4" name="组合 3"/>
          <p:cNvGrpSpPr/>
          <p:nvPr/>
        </p:nvGrpSpPr>
        <p:grpSpPr>
          <a:xfrm>
            <a:off x="1451430" y="1705483"/>
            <a:ext cx="9289143" cy="2525486"/>
            <a:chOff x="1451430" y="1705483"/>
            <a:chExt cx="9289143" cy="2525486"/>
          </a:xfrm>
        </p:grpSpPr>
        <p:sp>
          <p:nvSpPr>
            <p:cNvPr id="5" name="矩形: 圆角 8"/>
            <p:cNvSpPr/>
            <p:nvPr/>
          </p:nvSpPr>
          <p:spPr>
            <a:xfrm>
              <a:off x="1451430" y="1705483"/>
              <a:ext cx="9289143" cy="2525486"/>
            </a:xfrm>
            <a:prstGeom prst="roundRect">
              <a:avLst/>
            </a:prstGeom>
            <a:solidFill>
              <a:srgbClr val="FF0000"/>
            </a:solidFill>
            <a:ln w="127000">
              <a:solidFill>
                <a:srgbClr val="FF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组合 6"/>
            <p:cNvGrpSpPr/>
            <p:nvPr/>
          </p:nvGrpSpPr>
          <p:grpSpPr>
            <a:xfrm>
              <a:off x="2068287" y="2019756"/>
              <a:ext cx="8055429" cy="1896940"/>
              <a:chOff x="2068287" y="1855151"/>
              <a:chExt cx="8055429" cy="1896940"/>
            </a:xfrm>
          </p:grpSpPr>
          <p:sp>
            <p:nvSpPr>
              <p:cNvPr id="8" name="矩形 7"/>
              <p:cNvSpPr/>
              <p:nvPr/>
            </p:nvSpPr>
            <p:spPr>
              <a:xfrm>
                <a:off x="2068287" y="1855151"/>
                <a:ext cx="8055429"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两会报告主题鲜明、思想深邃、高屋建瓴、博大精深，高举中国特色社会主义伟大旗帜，提出了习近平新时代中国特色社会主义思想和基本方略、战略安排，是一个中国特色社会主义理论和实践创新成果集大成的报告，是一个党和国家发展史上划时代的报告，是一个凝聚全党智慧、顺应人民期待、对我国发展具有重大指导作用的报告。</a:t>
                </a:r>
              </a:p>
            </p:txBody>
          </p:sp>
          <p:sp>
            <p:nvSpPr>
              <p:cNvPr id="9" name="矩形 8"/>
              <p:cNvSpPr/>
              <p:nvPr/>
            </p:nvSpPr>
            <p:spPr>
              <a:xfrm>
                <a:off x="2068287" y="3167316"/>
                <a:ext cx="8055429"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FF0000"/>
                  </a:buClr>
                  <a:buSzTx/>
                  <a:buFontTx/>
                  <a:buNone/>
                  <a:tabLst/>
                  <a:defRPr/>
                </a:pPr>
                <a:r>
                  <a:rPr kumimoji="0" lang="zh-CN" altLang="en-US" sz="1600" b="0" i="0" u="none" strike="noStrike" kern="1200" cap="none" spc="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cs typeface="+mn-cs"/>
                  </a:rPr>
                  <a:t>我们要深刻把握新时代新使命新思想新征程，切实把报告精神学习贯彻落实好。如何贯彻落实报告精神，要从三个方面入手。</a:t>
                </a:r>
              </a:p>
            </p:txBody>
          </p:sp>
        </p:grpSp>
      </p:grpSp>
      <p:grpSp>
        <p:nvGrpSpPr>
          <p:cNvPr id="10" name="组合 9"/>
          <p:cNvGrpSpPr/>
          <p:nvPr/>
        </p:nvGrpSpPr>
        <p:grpSpPr>
          <a:xfrm>
            <a:off x="1451429" y="4615773"/>
            <a:ext cx="2873828" cy="1574272"/>
            <a:chOff x="1451429" y="4615773"/>
            <a:chExt cx="2873828" cy="1574272"/>
          </a:xfrm>
        </p:grpSpPr>
        <p:sp>
          <p:nvSpPr>
            <p:cNvPr id="11" name="文本框 10"/>
            <p:cNvSpPr txBox="1"/>
            <p:nvPr/>
          </p:nvSpPr>
          <p:spPr>
            <a:xfrm>
              <a:off x="1672773" y="5505592"/>
              <a:ext cx="26524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咬定目标 ，毫不松懈</a:t>
              </a:r>
            </a:p>
          </p:txBody>
        </p:sp>
        <p:sp>
          <p:nvSpPr>
            <p:cNvPr id="12" name="矩形 11"/>
            <p:cNvSpPr/>
            <p:nvPr/>
          </p:nvSpPr>
          <p:spPr>
            <a:xfrm>
              <a:off x="1451429" y="4930045"/>
              <a:ext cx="2873828" cy="1260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12"/>
            <p:cNvSpPr/>
            <p:nvPr/>
          </p:nvSpPr>
          <p:spPr>
            <a:xfrm>
              <a:off x="2569028" y="4615773"/>
              <a:ext cx="638629" cy="638629"/>
            </a:xfrm>
            <a:prstGeom prst="ellipse">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1</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4" name="组合 13"/>
          <p:cNvGrpSpPr/>
          <p:nvPr/>
        </p:nvGrpSpPr>
        <p:grpSpPr>
          <a:xfrm>
            <a:off x="7866745" y="4615773"/>
            <a:ext cx="2873828" cy="1574272"/>
            <a:chOff x="7866745" y="4615773"/>
            <a:chExt cx="2873828" cy="1574272"/>
          </a:xfrm>
        </p:grpSpPr>
        <p:sp>
          <p:nvSpPr>
            <p:cNvPr id="15" name="矩形 14"/>
            <p:cNvSpPr/>
            <p:nvPr/>
          </p:nvSpPr>
          <p:spPr>
            <a:xfrm>
              <a:off x="8088089" y="5439151"/>
              <a:ext cx="265248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强化措施，把握方法</a:t>
              </a:r>
            </a:p>
          </p:txBody>
        </p:sp>
        <p:sp>
          <p:nvSpPr>
            <p:cNvPr id="16" name="矩形 15"/>
            <p:cNvSpPr/>
            <p:nvPr/>
          </p:nvSpPr>
          <p:spPr>
            <a:xfrm>
              <a:off x="7866745" y="4930045"/>
              <a:ext cx="2873828" cy="1260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p:cNvSpPr/>
            <p:nvPr/>
          </p:nvSpPr>
          <p:spPr>
            <a:xfrm>
              <a:off x="8984344" y="4615773"/>
              <a:ext cx="638629" cy="638629"/>
            </a:xfrm>
            <a:prstGeom prst="ellipse">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3</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8" name="组合 17"/>
          <p:cNvGrpSpPr/>
          <p:nvPr/>
        </p:nvGrpSpPr>
        <p:grpSpPr>
          <a:xfrm>
            <a:off x="4659086" y="4615773"/>
            <a:ext cx="2873828" cy="1574272"/>
            <a:chOff x="4659086" y="4615773"/>
            <a:chExt cx="2873828" cy="1574272"/>
          </a:xfrm>
        </p:grpSpPr>
        <p:sp>
          <p:nvSpPr>
            <p:cNvPr id="19" name="矩形 18"/>
            <p:cNvSpPr/>
            <p:nvPr/>
          </p:nvSpPr>
          <p:spPr>
            <a:xfrm>
              <a:off x="4880430" y="5505592"/>
              <a:ext cx="265248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方正兰亭黑简体" panose="02000000000000000000" pitchFamily="2" charset="-122"/>
                  <a:ea typeface="方正兰亭黑简体" panose="02000000000000000000" pitchFamily="2" charset="-122"/>
                  <a:cs typeface="+mn-cs"/>
                </a:rPr>
                <a:t>理清思路，把握重点</a:t>
              </a:r>
            </a:p>
          </p:txBody>
        </p:sp>
        <p:sp>
          <p:nvSpPr>
            <p:cNvPr id="20" name="矩形 19"/>
            <p:cNvSpPr/>
            <p:nvPr/>
          </p:nvSpPr>
          <p:spPr>
            <a:xfrm>
              <a:off x="4659086" y="4930045"/>
              <a:ext cx="2873828" cy="1260000"/>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椭圆 20"/>
            <p:cNvSpPr/>
            <p:nvPr/>
          </p:nvSpPr>
          <p:spPr>
            <a:xfrm>
              <a:off x="5776685" y="4615773"/>
              <a:ext cx="638629" cy="638629"/>
            </a:xfrm>
            <a:prstGeom prst="ellipse">
              <a:avLst/>
            </a:prstGeom>
            <a:solidFill>
              <a:srgbClr val="FF000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rPr>
                <a:t>2</a:t>
              </a:r>
              <a:endParaRPr kumimoji="0" lang="zh-CN" altLang="en-US" sz="2000" b="1"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629238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decel="4500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4" decel="45000" fill="hold" nodeType="withEffect">
                                  <p:stCondLst>
                                    <p:cond delay="15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ppt_x"/>
                                          </p:val>
                                        </p:tav>
                                        <p:tav tm="100000">
                                          <p:val>
                                            <p:strVal val="#ppt_x"/>
                                          </p:val>
                                        </p:tav>
                                      </p:tavLst>
                                    </p:anim>
                                    <p:anim calcmode="lin" valueType="num">
                                      <p:cBhvr additive="base">
                                        <p:cTn id="23" dur="10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4" decel="45000" fill="hold" nodeType="withEffect">
                                  <p:stCondLst>
                                    <p:cond delay="3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ppt_x"/>
                                          </p:val>
                                        </p:tav>
                                        <p:tav tm="100000">
                                          <p:val>
                                            <p:strVal val="#ppt_x"/>
                                          </p:val>
                                        </p:tav>
                                      </p:tavLst>
                                    </p:anim>
                                    <p:anim calcmode="lin" valueType="num">
                                      <p:cBhvr additive="base">
                                        <p:cTn id="27"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grpSp>
        <p:nvGrpSpPr>
          <p:cNvPr id="3" name="组合 2"/>
          <p:cNvGrpSpPr/>
          <p:nvPr/>
        </p:nvGrpSpPr>
        <p:grpSpPr>
          <a:xfrm>
            <a:off x="647146" y="2384037"/>
            <a:ext cx="4115440" cy="3211072"/>
            <a:chOff x="1884372" y="165125"/>
            <a:chExt cx="8229617" cy="6421159"/>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4372" y="2358699"/>
              <a:ext cx="8229617" cy="4227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84431" y="165125"/>
              <a:ext cx="5913132" cy="482804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3992" y="2579146"/>
              <a:ext cx="3660655" cy="1182626"/>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1338" y="834805"/>
              <a:ext cx="5986284" cy="3925832"/>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73593" y="3689648"/>
              <a:ext cx="3230887" cy="868682"/>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3308" y="533052"/>
              <a:ext cx="2112268" cy="1185674"/>
            </a:xfrm>
            <a:prstGeom prst="rect">
              <a:avLst/>
            </a:prstGeom>
          </p:spPr>
        </p:pic>
      </p:grpSp>
      <p:sp>
        <p:nvSpPr>
          <p:cNvPr id="11" name="矩形: 圆角 7"/>
          <p:cNvSpPr/>
          <p:nvPr/>
        </p:nvSpPr>
        <p:spPr>
          <a:xfrm>
            <a:off x="6206845" y="1963122"/>
            <a:ext cx="3738003" cy="900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咬定目标   毫不松懈</a:t>
            </a:r>
          </a:p>
        </p:txBody>
      </p:sp>
      <p:sp>
        <p:nvSpPr>
          <p:cNvPr id="12" name="矩形 11"/>
          <p:cNvSpPr/>
          <p:nvPr/>
        </p:nvSpPr>
        <p:spPr>
          <a:xfrm>
            <a:off x="5027846" y="3160957"/>
            <a:ext cx="6096000" cy="253640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齐心协力，克难攻坚，齐抓共管的合力学习两会精神，重点难点问题贯彻扎实推进，学习贯彻氛围更加浓厚，不断提高新时代中国特色社会主义思想武装全体党员干部头脑，树牢“四个意识”，更加紧密地团结在以习近平同志为核心的党中央周围，自觉为实现新时代党的历史使命不懈奋斗。</a:t>
            </a:r>
          </a:p>
        </p:txBody>
      </p:sp>
    </p:spTree>
    <p:extLst>
      <p:ext uri="{BB962C8B-B14F-4D97-AF65-F5344CB8AC3E}">
        <p14:creationId xmlns:p14="http://schemas.microsoft.com/office/powerpoint/2010/main" val="391691308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1000"/>
                                        <p:tgtEl>
                                          <p:spTgt spid="11"/>
                                        </p:tgtEl>
                                      </p:cBhvr>
                                    </p:animEffect>
                                  </p:childTnLst>
                                </p:cTn>
                              </p:par>
                              <p:par>
                                <p:cTn id="20" presetID="31" presetClass="entr" presetSubtype="0" fill="hold" grpId="0" nodeType="withEffect">
                                  <p:stCondLst>
                                    <p:cond delay="0"/>
                                  </p:stCondLst>
                                  <p:iterate type="lt">
                                    <p:tmPct val="1333"/>
                                  </p:iterate>
                                  <p:childTnLst>
                                    <p:set>
                                      <p:cBhvr>
                                        <p:cTn id="21" dur="1" fill="hold">
                                          <p:stCondLst>
                                            <p:cond delay="0"/>
                                          </p:stCondLst>
                                        </p:cTn>
                                        <p:tgtEl>
                                          <p:spTgt spid="12"/>
                                        </p:tgtEl>
                                        <p:attrNameLst>
                                          <p:attrName>style.visibility</p:attrName>
                                        </p:attrNameLst>
                                      </p:cBhvr>
                                      <p:to>
                                        <p:strVal val="visible"/>
                                      </p:to>
                                    </p:set>
                                    <p:anim calcmode="lin" valueType="num">
                                      <p:cBhvr>
                                        <p:cTn id="22" dur="750" fill="hold"/>
                                        <p:tgtEl>
                                          <p:spTgt spid="12"/>
                                        </p:tgtEl>
                                        <p:attrNameLst>
                                          <p:attrName>ppt_w</p:attrName>
                                        </p:attrNameLst>
                                      </p:cBhvr>
                                      <p:tavLst>
                                        <p:tav tm="0">
                                          <p:val>
                                            <p:fltVal val="0"/>
                                          </p:val>
                                        </p:tav>
                                        <p:tav tm="100000">
                                          <p:val>
                                            <p:strVal val="#ppt_w"/>
                                          </p:val>
                                        </p:tav>
                                      </p:tavLst>
                                    </p:anim>
                                    <p:anim calcmode="lin" valueType="num">
                                      <p:cBhvr>
                                        <p:cTn id="23" dur="750" fill="hold"/>
                                        <p:tgtEl>
                                          <p:spTgt spid="12"/>
                                        </p:tgtEl>
                                        <p:attrNameLst>
                                          <p:attrName>ppt_h</p:attrName>
                                        </p:attrNameLst>
                                      </p:cBhvr>
                                      <p:tavLst>
                                        <p:tav tm="0">
                                          <p:val>
                                            <p:fltVal val="0"/>
                                          </p:val>
                                        </p:tav>
                                        <p:tav tm="100000">
                                          <p:val>
                                            <p:strVal val="#ppt_h"/>
                                          </p:val>
                                        </p:tav>
                                      </p:tavLst>
                                    </p:anim>
                                    <p:anim calcmode="lin" valueType="num">
                                      <p:cBhvr>
                                        <p:cTn id="24" dur="750" fill="hold"/>
                                        <p:tgtEl>
                                          <p:spTgt spid="12"/>
                                        </p:tgtEl>
                                        <p:attrNameLst>
                                          <p:attrName>style.rotation</p:attrName>
                                        </p:attrNameLst>
                                      </p:cBhvr>
                                      <p:tavLst>
                                        <p:tav tm="0">
                                          <p:val>
                                            <p:fltVal val="90"/>
                                          </p:val>
                                        </p:tav>
                                        <p:tav tm="100000">
                                          <p:val>
                                            <p:fltVal val="0"/>
                                          </p:val>
                                        </p:tav>
                                      </p:tavLst>
                                    </p:anim>
                                    <p:animEffect transition="in" filter="fade">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sp>
        <p:nvSpPr>
          <p:cNvPr id="3" name="矩形: 圆角 7"/>
          <p:cNvSpPr/>
          <p:nvPr/>
        </p:nvSpPr>
        <p:spPr>
          <a:xfrm>
            <a:off x="2207108" y="2050208"/>
            <a:ext cx="3738003" cy="900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理清思路   把握重点</a:t>
            </a:r>
          </a:p>
        </p:txBody>
      </p:sp>
      <p:sp>
        <p:nvSpPr>
          <p:cNvPr id="4" name="矩形 3"/>
          <p:cNvSpPr/>
          <p:nvPr/>
        </p:nvSpPr>
        <p:spPr>
          <a:xfrm>
            <a:off x="1644298" y="3552843"/>
            <a:ext cx="5177549" cy="28623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理清思路把握重点，迅速掀起学习宣传贯彻两会精神热潮，把广大党员干部的思想和行动统一到两会的报告精神特别是以习近平总书记新时代中国特色社会主义思想上来。</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 </a:t>
            </a:r>
          </a:p>
        </p:txBody>
      </p:sp>
      <p:pic>
        <p:nvPicPr>
          <p:cNvPr id="12" name="图片 11"/>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10000"/>
                    </a14:imgEffect>
                    <a14:imgEffect>
                      <a14:colorTemperature colorTemp="11500"/>
                    </a14:imgEffect>
                  </a14:imgLayer>
                </a14:imgProps>
              </a:ext>
              <a:ext uri="{28A0092B-C50C-407E-A947-70E740481C1C}">
                <a14:useLocalDpi xmlns:a14="http://schemas.microsoft.com/office/drawing/2010/main" val="0"/>
              </a:ext>
            </a:extLst>
          </a:blip>
          <a:srcRect/>
          <a:stretch>
            <a:fillRect/>
          </a:stretch>
        </p:blipFill>
        <p:spPr>
          <a:xfrm flipH="1">
            <a:off x="7196887" y="2180837"/>
            <a:ext cx="3925159" cy="3057697"/>
          </a:xfrm>
          <a:prstGeom prst="rect">
            <a:avLst/>
          </a:prstGeom>
          <a:ln>
            <a:solidFill>
              <a:srgbClr val="FF0000">
                <a:alpha val="25000"/>
              </a:srgbClr>
            </a:solidFill>
          </a:ln>
        </p:spPr>
      </p:pic>
    </p:spTree>
    <p:extLst>
      <p:ext uri="{BB962C8B-B14F-4D97-AF65-F5344CB8AC3E}">
        <p14:creationId xmlns:p14="http://schemas.microsoft.com/office/powerpoint/2010/main" val="1993139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par>
                                <p:cTn id="12" presetID="31" presetClass="entr" presetSubtype="0" fill="hold" grpId="0" nodeType="withEffect">
                                  <p:stCondLst>
                                    <p:cond delay="0"/>
                                  </p:stCondLst>
                                  <p:iterate type="lt">
                                    <p:tmPct val="1333"/>
                                  </p:iterate>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 calcmode="lin" valueType="num">
                                      <p:cBhvr>
                                        <p:cTn id="16" dur="750" fill="hold"/>
                                        <p:tgtEl>
                                          <p:spTgt spid="4"/>
                                        </p:tgtEl>
                                        <p:attrNameLst>
                                          <p:attrName>style.rotation</p:attrName>
                                        </p:attrNameLst>
                                      </p:cBhvr>
                                      <p:tavLst>
                                        <p:tav tm="0">
                                          <p:val>
                                            <p:fltVal val="90"/>
                                          </p:val>
                                        </p:tav>
                                        <p:tav tm="100000">
                                          <p:val>
                                            <p:fltVal val="0"/>
                                          </p:val>
                                        </p:tav>
                                      </p:tavLst>
                                    </p:anim>
                                    <p:animEffect transition="in" filter="fade">
                                      <p:cBhvr>
                                        <p:cTn id="17" dur="750"/>
                                        <p:tgtEl>
                                          <p:spTgt spid="4"/>
                                        </p:tgtEl>
                                      </p:cBhvr>
                                    </p:animEffect>
                                  </p:childTnLst>
                                </p:cTn>
                              </p:par>
                              <p:par>
                                <p:cTn id="18" presetID="2" presetClass="entr" presetSubtype="8" decel="4500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0-#ppt_w/2"/>
                                          </p:val>
                                        </p:tav>
                                        <p:tav tm="100000">
                                          <p:val>
                                            <p:strVal val="#ppt_x"/>
                                          </p:val>
                                        </p:tav>
                                      </p:tavLst>
                                    </p:anim>
                                    <p:anim calcmode="lin" valueType="num">
                                      <p:cBhvr additive="base">
                                        <p:cTn id="21"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63697" y="386921"/>
            <a:ext cx="305724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E7E6E6">
                    <a:lumMod val="25000"/>
                  </a:srgbClr>
                </a:solidFill>
                <a:effectLst/>
                <a:uLnTx/>
                <a:uFillTx/>
                <a:latin typeface="微软雅黑" panose="020B0503020204020204" pitchFamily="82" charset="2"/>
                <a:ea typeface="微软雅黑" panose="020B0503020204020204" pitchFamily="82" charset="2"/>
                <a:cs typeface="+mn-cs"/>
              </a:rPr>
              <a:t>贯彻落实两会精神</a:t>
            </a:r>
          </a:p>
        </p:txBody>
      </p:sp>
      <p:sp>
        <p:nvSpPr>
          <p:cNvPr id="11" name="矩形: 圆角 7"/>
          <p:cNvSpPr/>
          <p:nvPr/>
        </p:nvSpPr>
        <p:spPr>
          <a:xfrm>
            <a:off x="6206845" y="1963122"/>
            <a:ext cx="3738003" cy="900000"/>
          </a:xfrm>
          <a:prstGeom prst="roundRect">
            <a:avLst>
              <a:gd name="adj" fmla="val 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强化措施  把握方法</a:t>
            </a:r>
          </a:p>
        </p:txBody>
      </p:sp>
      <p:sp>
        <p:nvSpPr>
          <p:cNvPr id="12" name="矩形 11"/>
          <p:cNvSpPr/>
          <p:nvPr/>
        </p:nvSpPr>
        <p:spPr>
          <a:xfrm>
            <a:off x="5027846" y="3160957"/>
            <a:ext cx="6096000" cy="212090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底线是不可逾越的警戒线，是事物质变的临界点。底线失守，往往意味着满盘皆输。提高底线思维能力，就是要对事物发展的诸多可能性进行预判，宁可把形势想得更复杂一点，把挑战看得更严峻一些，做好应对最坏局面的思想和措施准备，做到心中有数、处变不惊。</a:t>
            </a:r>
          </a:p>
        </p:txBody>
      </p:sp>
      <p:pic>
        <p:nvPicPr>
          <p:cNvPr id="13" name="图片 12"/>
          <p:cNvPicPr>
            <a:picLocks noChangeAspect="1"/>
          </p:cNvPicPr>
          <p:nvPr/>
        </p:nvPicPr>
        <p:blipFill>
          <a:blip r:embed="rId3"/>
          <a:stretch>
            <a:fillRect/>
          </a:stretch>
        </p:blipFill>
        <p:spPr>
          <a:xfrm>
            <a:off x="1178087" y="1674033"/>
            <a:ext cx="3542857" cy="40324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92376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strips(downRight)">
                                      <p:cBhvr>
                                        <p:cTn id="11" dur="1000"/>
                                        <p:tgtEl>
                                          <p:spTgt spid="11"/>
                                        </p:tgtEl>
                                      </p:cBhvr>
                                    </p:animEffect>
                                  </p:childTnLst>
                                </p:cTn>
                              </p:par>
                              <p:par>
                                <p:cTn id="12" presetID="31" presetClass="entr" presetSubtype="0" fill="hold" grpId="0" nodeType="withEffect">
                                  <p:stCondLst>
                                    <p:cond delay="0"/>
                                  </p:stCondLst>
                                  <p:iterate type="lt">
                                    <p:tmPct val="1333"/>
                                  </p:iterate>
                                  <p:childTnLst>
                                    <p:set>
                                      <p:cBhvr>
                                        <p:cTn id="13" dur="1" fill="hold">
                                          <p:stCondLst>
                                            <p:cond delay="0"/>
                                          </p:stCondLst>
                                        </p:cTn>
                                        <p:tgtEl>
                                          <p:spTgt spid="12"/>
                                        </p:tgtEl>
                                        <p:attrNameLst>
                                          <p:attrName>style.visibility</p:attrName>
                                        </p:attrNameLst>
                                      </p:cBhvr>
                                      <p:to>
                                        <p:strVal val="visible"/>
                                      </p:to>
                                    </p:set>
                                    <p:anim calcmode="lin" valueType="num">
                                      <p:cBhvr>
                                        <p:cTn id="14" dur="750" fill="hold"/>
                                        <p:tgtEl>
                                          <p:spTgt spid="12"/>
                                        </p:tgtEl>
                                        <p:attrNameLst>
                                          <p:attrName>ppt_w</p:attrName>
                                        </p:attrNameLst>
                                      </p:cBhvr>
                                      <p:tavLst>
                                        <p:tav tm="0">
                                          <p:val>
                                            <p:fltVal val="0"/>
                                          </p:val>
                                        </p:tav>
                                        <p:tav tm="100000">
                                          <p:val>
                                            <p:strVal val="#ppt_w"/>
                                          </p:val>
                                        </p:tav>
                                      </p:tavLst>
                                    </p:anim>
                                    <p:anim calcmode="lin" valueType="num">
                                      <p:cBhvr>
                                        <p:cTn id="15" dur="750" fill="hold"/>
                                        <p:tgtEl>
                                          <p:spTgt spid="12"/>
                                        </p:tgtEl>
                                        <p:attrNameLst>
                                          <p:attrName>ppt_h</p:attrName>
                                        </p:attrNameLst>
                                      </p:cBhvr>
                                      <p:tavLst>
                                        <p:tav tm="0">
                                          <p:val>
                                            <p:fltVal val="0"/>
                                          </p:val>
                                        </p:tav>
                                        <p:tav tm="100000">
                                          <p:val>
                                            <p:strVal val="#ppt_h"/>
                                          </p:val>
                                        </p:tav>
                                      </p:tavLst>
                                    </p:anim>
                                    <p:anim calcmode="lin" valueType="num">
                                      <p:cBhvr>
                                        <p:cTn id="16" dur="750" fill="hold"/>
                                        <p:tgtEl>
                                          <p:spTgt spid="12"/>
                                        </p:tgtEl>
                                        <p:attrNameLst>
                                          <p:attrName>style.rotation</p:attrName>
                                        </p:attrNameLst>
                                      </p:cBhvr>
                                      <p:tavLst>
                                        <p:tav tm="0">
                                          <p:val>
                                            <p:fltVal val="90"/>
                                          </p:val>
                                        </p:tav>
                                        <p:tav tm="100000">
                                          <p:val>
                                            <p:fltVal val="0"/>
                                          </p:val>
                                        </p:tav>
                                      </p:tavLst>
                                    </p:anim>
                                    <p:animEffect transition="in" filter="fade">
                                      <p:cBhvr>
                                        <p:cTn id="1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FFA4003-980E-46EE-9095-A59FD08CE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37" y="3041565"/>
            <a:ext cx="11379450" cy="3920600"/>
          </a:xfrm>
          <a:prstGeom prst="rect">
            <a:avLst/>
          </a:prstGeom>
        </p:spPr>
      </p:pic>
      <p:sp>
        <p:nvSpPr>
          <p:cNvPr id="24" name="矩形 23"/>
          <p:cNvSpPr/>
          <p:nvPr/>
        </p:nvSpPr>
        <p:spPr>
          <a:xfrm>
            <a:off x="2509857" y="2954644"/>
            <a:ext cx="7172287" cy="646331"/>
          </a:xfrm>
          <a:prstGeom prst="rect">
            <a:avLst/>
          </a:prstGeom>
        </p:spPr>
        <p:txBody>
          <a:bodyPr wrap="square"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D0090F"/>
                </a:solidFill>
                <a:effectLst>
                  <a:glow rad="127000">
                    <a:prstClr val="white"/>
                  </a:glow>
                </a:effectLst>
                <a:uLnTx/>
                <a:uFillTx/>
                <a:latin typeface="思源黑体 CN Heavy" panose="020B0A00000000000000" pitchFamily="34" charset="-122"/>
                <a:ea typeface="思源黑体 CN Heavy" panose="020B0A00000000000000" pitchFamily="34" charset="-122"/>
                <a:cs typeface="+mn-cs"/>
              </a:rPr>
              <a:t>贯彻落实政协、政府工作报告精神</a:t>
            </a:r>
          </a:p>
        </p:txBody>
      </p:sp>
      <p:sp>
        <p:nvSpPr>
          <p:cNvPr id="25" name="党"/>
          <p:cNvSpPr txBox="1"/>
          <p:nvPr/>
        </p:nvSpPr>
        <p:spPr>
          <a:xfrm>
            <a:off x="1970899" y="3729612"/>
            <a:ext cx="8109426" cy="470257"/>
          </a:xfrm>
          <a:prstGeom prst="rect">
            <a:avLst/>
          </a:prstGeom>
          <a:noFill/>
          <a:ln>
            <a:noFill/>
          </a:ln>
          <a:effectLst>
            <a:innerShdw blurRad="63500" dist="50800" dir="16200000">
              <a:prstClr val="black">
                <a:alpha val="50000"/>
              </a:prstClr>
            </a:innerShdw>
          </a:effectLst>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rPr>
              <a:t>在此输入您的单位或党组织</a:t>
            </a:r>
            <a:endParaRPr kumimoji="0" lang="en-US" altLang="zh-CN" sz="2400" b="0" i="0" u="none" strike="noStrike" kern="1200" cap="none" spc="0" normalizeH="0" baseline="0" noProof="0" dirty="0">
              <a:ln w="3175">
                <a:noFill/>
              </a:ln>
              <a:solidFill>
                <a:srgbClr val="E7E6E6">
                  <a:lumMod val="50000"/>
                </a:srgbClr>
              </a:solidFill>
              <a:effectLst/>
              <a:uLnTx/>
              <a:uFillTx/>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13" name="文本框 12">
            <a:extLst>
              <a:ext uri="{FF2B5EF4-FFF2-40B4-BE49-F238E27FC236}">
                <a16:creationId xmlns:a16="http://schemas.microsoft.com/office/drawing/2014/main" id="{59AC267E-00B1-4B22-93D7-801A0F85422D}"/>
              </a:ext>
            </a:extLst>
          </p:cNvPr>
          <p:cNvSpPr txBox="1"/>
          <p:nvPr/>
        </p:nvSpPr>
        <p:spPr>
          <a:xfrm>
            <a:off x="2752853" y="1547025"/>
            <a:ext cx="1052562"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焦</a:t>
            </a:r>
            <a:endParaRPr kumimoji="0" lang="zh-CN" altLang="en-US" sz="9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2" name="文本框 21">
            <a:extLst>
              <a:ext uri="{FF2B5EF4-FFF2-40B4-BE49-F238E27FC236}">
                <a16:creationId xmlns:a16="http://schemas.microsoft.com/office/drawing/2014/main" id="{2D58D546-2B1A-4526-90BA-A150D952F610}"/>
              </a:ext>
            </a:extLst>
          </p:cNvPr>
          <p:cNvSpPr txBox="1"/>
          <p:nvPr/>
        </p:nvSpPr>
        <p:spPr>
          <a:xfrm>
            <a:off x="6122318" y="1197718"/>
            <a:ext cx="1542688" cy="1862048"/>
          </a:xfrm>
          <a:prstGeom prst="rect">
            <a:avLst/>
          </a:prstGeom>
          <a:noFill/>
        </p:spPr>
        <p:txBody>
          <a:bodyPr wrap="square" rtlCol="0">
            <a:spAutoFit/>
          </a:bodyPr>
          <a:lstStyle>
            <a:defPPr>
              <a:defRPr lang="zh-CN"/>
            </a:defPPr>
            <a:lvl1pPr>
              <a:defRPr sz="11500" b="1">
                <a:solidFill>
                  <a:srgbClr val="FF0000"/>
                </a:solidFill>
                <a:effectLst>
                  <a:outerShdw blurRad="38100" dist="38100" dir="2700000" algn="tl">
                    <a:srgbClr val="000000">
                      <a:alpha val="43137"/>
                    </a:srgbClr>
                  </a:outerShdw>
                </a:effectLst>
                <a:latin typeface="叶根友刀锋黑草" panose="02010601030101010101" pitchFamily="2" charset="-122"/>
                <a:ea typeface="叶根友刀锋黑草" panose="02010601030101010101"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关</a:t>
            </a:r>
            <a:endParaRPr kumimoji="0" lang="en-US" altLang="zh-CN"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21" name="图片 20">
            <a:extLst>
              <a:ext uri="{FF2B5EF4-FFF2-40B4-BE49-F238E27FC236}">
                <a16:creationId xmlns:a16="http://schemas.microsoft.com/office/drawing/2014/main" id="{453753E9-57F8-4D20-903D-F6304416E1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599415">
            <a:off x="6542263" y="3895806"/>
            <a:ext cx="2323244" cy="2038280"/>
          </a:xfrm>
          <a:prstGeom prst="rect">
            <a:avLst/>
          </a:prstGeom>
        </p:spPr>
      </p:pic>
      <p:pic>
        <p:nvPicPr>
          <p:cNvPr id="8" name="图片 7">
            <a:extLst>
              <a:ext uri="{FF2B5EF4-FFF2-40B4-BE49-F238E27FC236}">
                <a16:creationId xmlns:a16="http://schemas.microsoft.com/office/drawing/2014/main" id="{9ABE9FB9-16DF-4AB1-B449-F3BBD926E019}"/>
              </a:ext>
            </a:extLst>
          </p:cNvPr>
          <p:cNvPicPr>
            <a:picLocks noChangeAspect="1"/>
          </p:cNvPicPr>
          <p:nvPr/>
        </p:nvPicPr>
        <p:blipFill rotWithShape="1">
          <a:blip r:embed="rId5">
            <a:extLst>
              <a:ext uri="{28A0092B-C50C-407E-A947-70E740481C1C}">
                <a14:useLocalDpi xmlns:a14="http://schemas.microsoft.com/office/drawing/2010/main" val="0"/>
              </a:ext>
            </a:extLst>
          </a:blip>
          <a:srcRect t="19731" b="22838"/>
          <a:stretch/>
        </p:blipFill>
        <p:spPr>
          <a:xfrm>
            <a:off x="2910520" y="4542071"/>
            <a:ext cx="5869295" cy="2073832"/>
          </a:xfrm>
          <a:prstGeom prst="rect">
            <a:avLst/>
          </a:prstGeom>
        </p:spPr>
      </p:pic>
      <p:pic>
        <p:nvPicPr>
          <p:cNvPr id="26" name="图片 25">
            <a:extLst>
              <a:ext uri="{FF2B5EF4-FFF2-40B4-BE49-F238E27FC236}">
                <a16:creationId xmlns:a16="http://schemas.microsoft.com/office/drawing/2014/main" id="{2FBB6C8E-10C1-4F8A-A0DB-52490EB2FC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65282" y="3654858"/>
            <a:ext cx="3106945" cy="3106945"/>
          </a:xfrm>
          <a:prstGeom prst="rect">
            <a:avLst/>
          </a:prstGeom>
        </p:spPr>
      </p:pic>
      <p:sp>
        <p:nvSpPr>
          <p:cNvPr id="27" name="文本框 26">
            <a:extLst>
              <a:ext uri="{FF2B5EF4-FFF2-40B4-BE49-F238E27FC236}">
                <a16:creationId xmlns:a16="http://schemas.microsoft.com/office/drawing/2014/main" id="{03F43900-1E2B-429B-A831-0FDC655C0D48}"/>
              </a:ext>
            </a:extLst>
          </p:cNvPr>
          <p:cNvSpPr txBox="1"/>
          <p:nvPr/>
        </p:nvSpPr>
        <p:spPr>
          <a:xfrm>
            <a:off x="1479724" y="1206004"/>
            <a:ext cx="1438666" cy="186204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聚</a:t>
            </a:r>
            <a:endParaRPr kumimoji="0" lang="zh-CN" altLang="en-US" sz="166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8" name="文本框 27">
            <a:extLst>
              <a:ext uri="{FF2B5EF4-FFF2-40B4-BE49-F238E27FC236}">
                <a16:creationId xmlns:a16="http://schemas.microsoft.com/office/drawing/2014/main" id="{E759CBDE-CD0D-4A99-965E-E56D9E7FC19B}"/>
              </a:ext>
            </a:extLst>
          </p:cNvPr>
          <p:cNvSpPr txBox="1"/>
          <p:nvPr/>
        </p:nvSpPr>
        <p:spPr>
          <a:xfrm>
            <a:off x="4954060" y="1462065"/>
            <a:ext cx="128227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会</a:t>
            </a:r>
            <a:endParaRPr kumimoji="0" lang="zh-CN" altLang="en-US" sz="7200" b="0"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29" name="文本框 28">
            <a:extLst>
              <a:ext uri="{FF2B5EF4-FFF2-40B4-BE49-F238E27FC236}">
                <a16:creationId xmlns:a16="http://schemas.microsoft.com/office/drawing/2014/main" id="{52651F9E-8FED-436D-8425-0CD7745D1CAE}"/>
              </a:ext>
            </a:extLst>
          </p:cNvPr>
          <p:cNvSpPr txBox="1"/>
          <p:nvPr/>
        </p:nvSpPr>
        <p:spPr>
          <a:xfrm>
            <a:off x="3781854" y="1379688"/>
            <a:ext cx="139700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两</a:t>
            </a:r>
            <a:endParaRPr kumimoji="0" lang="zh-CN" altLang="en-US" sz="88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0" name="文本框 29">
            <a:extLst>
              <a:ext uri="{FF2B5EF4-FFF2-40B4-BE49-F238E27FC236}">
                <a16:creationId xmlns:a16="http://schemas.microsoft.com/office/drawing/2014/main" id="{D215E243-F7C2-4985-A4F0-753A24DB3B76}"/>
              </a:ext>
            </a:extLst>
          </p:cNvPr>
          <p:cNvSpPr txBox="1"/>
          <p:nvPr/>
        </p:nvSpPr>
        <p:spPr>
          <a:xfrm>
            <a:off x="8407648" y="1206004"/>
            <a:ext cx="1858763" cy="1569660"/>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民</a:t>
            </a:r>
            <a:endParaRPr kumimoji="0" lang="en-US" altLang="zh-CN" sz="96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1" name="文本框 30">
            <a:extLst>
              <a:ext uri="{FF2B5EF4-FFF2-40B4-BE49-F238E27FC236}">
                <a16:creationId xmlns:a16="http://schemas.microsoft.com/office/drawing/2014/main" id="{E7ECE957-0995-48B2-9EA1-B093DA798897}"/>
              </a:ext>
            </a:extLst>
          </p:cNvPr>
          <p:cNvSpPr txBox="1"/>
          <p:nvPr/>
        </p:nvSpPr>
        <p:spPr>
          <a:xfrm>
            <a:off x="7341470" y="1425243"/>
            <a:ext cx="1705789"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注</a:t>
            </a:r>
            <a:endParaRPr kumimoji="0" lang="en-US" altLang="zh-CN" sz="8000" b="1" i="0" u="none" strike="noStrike" kern="1200" cap="none" spc="0" normalizeH="0" baseline="0" noProof="0" dirty="0">
              <a:ln>
                <a:noFill/>
              </a:ln>
              <a:solidFill>
                <a:srgbClr val="B50F0C"/>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sp>
        <p:nvSpPr>
          <p:cNvPr id="32" name="文本框 31">
            <a:extLst>
              <a:ext uri="{FF2B5EF4-FFF2-40B4-BE49-F238E27FC236}">
                <a16:creationId xmlns:a16="http://schemas.microsoft.com/office/drawing/2014/main" id="{BAB057B7-9CC2-41F7-9727-02227A395A20}"/>
              </a:ext>
            </a:extLst>
          </p:cNvPr>
          <p:cNvSpPr txBox="1"/>
          <p:nvPr/>
        </p:nvSpPr>
        <p:spPr>
          <a:xfrm>
            <a:off x="9460839" y="1303966"/>
            <a:ext cx="1316881" cy="1323439"/>
          </a:xfrm>
          <a:prstGeom prst="rect">
            <a:avLst/>
          </a:prstGeom>
          <a:noFill/>
        </p:spPr>
        <p:txBody>
          <a:bodyPr wrap="square" rtlCol="0">
            <a:spAutoFit/>
          </a:bodyPr>
          <a:lstStyle>
            <a:defPPr>
              <a:defRPr lang="zh-CN"/>
            </a:defPPr>
            <a:lvl1pPr>
              <a:defRPr sz="9600" b="1">
                <a:solidFill>
                  <a:srgbClr val="C00000"/>
                </a:solidFill>
                <a:effectLst>
                  <a:outerShdw blurRad="38100" dist="38100" dir="2700000" algn="tl">
                    <a:srgbClr val="000000">
                      <a:alpha val="43137"/>
                    </a:srgbClr>
                  </a:outerShdw>
                </a:effectLst>
                <a:latin typeface="段宁毛笔行书" panose="03000509000000000000" pitchFamily="65" charset="-122"/>
                <a:ea typeface="段宁毛笔行书" panose="03000509000000000000" pitchFamily="65"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rPr>
              <a:t>生</a:t>
            </a:r>
            <a:endParaRPr kumimoji="0" lang="en-US" altLang="zh-CN" sz="8000" b="1" i="0" u="none" strike="noStrike" kern="1200" cap="none" spc="0" normalizeH="0" baseline="0" noProof="0" dirty="0">
              <a:ln>
                <a:noFill/>
              </a:ln>
              <a:solidFill>
                <a:srgbClr val="E7E6E6">
                  <a:lumMod val="25000"/>
                </a:srgbClr>
              </a:solidFill>
              <a:effectLst>
                <a:outerShdw blurRad="38100" dist="38100" dir="2700000" algn="tl">
                  <a:srgbClr val="000000">
                    <a:alpha val="43137"/>
                  </a:srgbClr>
                </a:outerShdw>
              </a:effectLst>
              <a:uLnTx/>
              <a:uFillTx/>
              <a:latin typeface="叶根友刀锋黑草" panose="02010601030101010101" pitchFamily="2" charset="-122"/>
              <a:ea typeface="叶根友刀锋黑草" panose="02010601030101010101" pitchFamily="2" charset="-122"/>
              <a:cs typeface="+mn-cs"/>
            </a:endParaRPr>
          </a:p>
        </p:txBody>
      </p:sp>
      <p:pic>
        <p:nvPicPr>
          <p:cNvPr id="4" name="图片 3">
            <a:extLst>
              <a:ext uri="{FF2B5EF4-FFF2-40B4-BE49-F238E27FC236}">
                <a16:creationId xmlns:a16="http://schemas.microsoft.com/office/drawing/2014/main" id="{31C674E1-EE0E-4EE4-8D24-91B23EF8F8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43698" y="4919106"/>
            <a:ext cx="2145802" cy="1521316"/>
          </a:xfrm>
          <a:prstGeom prst="rect">
            <a:avLst/>
          </a:prstGeom>
        </p:spPr>
      </p:pic>
      <p:grpSp>
        <p:nvGrpSpPr>
          <p:cNvPr id="37" name="组合 36">
            <a:extLst>
              <a:ext uri="{FF2B5EF4-FFF2-40B4-BE49-F238E27FC236}">
                <a16:creationId xmlns:a16="http://schemas.microsoft.com/office/drawing/2014/main" id="{3BA2C4C3-254F-4F0E-B59D-AB3D5937FA55}"/>
              </a:ext>
            </a:extLst>
          </p:cNvPr>
          <p:cNvGrpSpPr/>
          <p:nvPr/>
        </p:nvGrpSpPr>
        <p:grpSpPr>
          <a:xfrm>
            <a:off x="5077055" y="408633"/>
            <a:ext cx="2037889" cy="1013860"/>
            <a:chOff x="5091909" y="460386"/>
            <a:chExt cx="2037889" cy="1013860"/>
          </a:xfrm>
        </p:grpSpPr>
        <p:pic>
          <p:nvPicPr>
            <p:cNvPr id="34" name="图片 33">
              <a:extLst>
                <a:ext uri="{FF2B5EF4-FFF2-40B4-BE49-F238E27FC236}">
                  <a16:creationId xmlns:a16="http://schemas.microsoft.com/office/drawing/2014/main" id="{69B89464-01AA-49A4-9553-CEB01FD4573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91909" y="460386"/>
              <a:ext cx="954991" cy="1013860"/>
            </a:xfrm>
            <a:prstGeom prst="rect">
              <a:avLst/>
            </a:prstGeom>
          </p:spPr>
        </p:pic>
        <p:pic>
          <p:nvPicPr>
            <p:cNvPr id="36" name="图片 35">
              <a:extLst>
                <a:ext uri="{FF2B5EF4-FFF2-40B4-BE49-F238E27FC236}">
                  <a16:creationId xmlns:a16="http://schemas.microsoft.com/office/drawing/2014/main" id="{D73CB003-0B7D-4AF0-86DE-3D03656A494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74807" y="509763"/>
              <a:ext cx="954991" cy="964483"/>
            </a:xfrm>
            <a:prstGeom prst="rect">
              <a:avLst/>
            </a:prstGeom>
          </p:spPr>
        </p:pic>
      </p:grpSp>
      <p:pic>
        <p:nvPicPr>
          <p:cNvPr id="41" name="图片 40">
            <a:extLst>
              <a:ext uri="{FF2B5EF4-FFF2-40B4-BE49-F238E27FC236}">
                <a16:creationId xmlns:a16="http://schemas.microsoft.com/office/drawing/2014/main" id="{45AAF41D-4966-4762-AA51-464609EB3B8E}"/>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rot="10800000" flipV="1">
            <a:off x="10543670" y="0"/>
            <a:ext cx="1648329" cy="2128742"/>
          </a:xfrm>
          <a:prstGeom prst="rect">
            <a:avLst/>
          </a:prstGeom>
        </p:spPr>
      </p:pic>
      <p:pic>
        <p:nvPicPr>
          <p:cNvPr id="43" name="图片 42">
            <a:extLst>
              <a:ext uri="{FF2B5EF4-FFF2-40B4-BE49-F238E27FC236}">
                <a16:creationId xmlns:a16="http://schemas.microsoft.com/office/drawing/2014/main" id="{68192AF6-5AB2-4E71-BB43-5705D438E40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92472" y="1809618"/>
            <a:ext cx="1287162" cy="1308092"/>
          </a:xfrm>
          <a:prstGeom prst="rect">
            <a:avLst/>
          </a:prstGeom>
        </p:spPr>
      </p:pic>
      <p:pic>
        <p:nvPicPr>
          <p:cNvPr id="44" name="图片 43">
            <a:extLst>
              <a:ext uri="{FF2B5EF4-FFF2-40B4-BE49-F238E27FC236}">
                <a16:creationId xmlns:a16="http://schemas.microsoft.com/office/drawing/2014/main" id="{7851035D-8485-410B-84E0-B83AD4C9833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18312" y="4948224"/>
            <a:ext cx="1287162" cy="1308092"/>
          </a:xfrm>
          <a:prstGeom prst="rect">
            <a:avLst/>
          </a:prstGeom>
        </p:spPr>
      </p:pic>
      <p:pic>
        <p:nvPicPr>
          <p:cNvPr id="45" name="图片 44">
            <a:extLst>
              <a:ext uri="{FF2B5EF4-FFF2-40B4-BE49-F238E27FC236}">
                <a16:creationId xmlns:a16="http://schemas.microsoft.com/office/drawing/2014/main" id="{E7303FB1-8856-4974-89AF-515A9345ACE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8976" y="2297391"/>
            <a:ext cx="731156" cy="591695"/>
          </a:xfrm>
          <a:prstGeom prst="rect">
            <a:avLst/>
          </a:prstGeom>
        </p:spPr>
      </p:pic>
    </p:spTree>
    <p:extLst>
      <p:ext uri="{BB962C8B-B14F-4D97-AF65-F5344CB8AC3E}">
        <p14:creationId xmlns:p14="http://schemas.microsoft.com/office/powerpoint/2010/main" val="1428979444"/>
      </p:ext>
    </p:extLst>
  </p:cSld>
  <p:clrMapOvr>
    <a:masterClrMapping/>
  </p:clrMapOvr>
  <mc:AlternateContent xmlns:mc="http://schemas.openxmlformats.org/markup-compatibility/2006" xmlns:p14="http://schemas.microsoft.com/office/powerpoint/2010/main">
    <mc:Choice Requires="p14">
      <p:transition spd="slow" p14:dur="2000" advTm="6000">
        <p14:reveal/>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23" presetClass="entr" presetSubtype="16" fill="hold" grpId="0" nodeType="withEffect">
                                      <p:stCondLst>
                                        <p:cond delay="90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1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3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15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17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190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200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23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childTnLst>
                                    </p:cTn>
                                  </p:par>
                                </p:childTnLst>
                              </p:cTn>
                            </p:par>
                            <p:par>
                              <p:cTn id="61" fill="hold">
                                <p:stCondLst>
                                  <p:cond delay="3800"/>
                                </p:stCondLst>
                                <p:childTnLst>
                                  <p:par>
                                    <p:cTn id="62" presetID="23" presetClass="entr" presetSubtype="528"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 calcmode="lin" valueType="num">
                                          <p:cBhvr>
                                            <p:cTn id="66" dur="500" fill="hold"/>
                                            <p:tgtEl>
                                              <p:spTgt spid="37"/>
                                            </p:tgtEl>
                                            <p:attrNameLst>
                                              <p:attrName>ppt_x</p:attrName>
                                            </p:attrNameLst>
                                          </p:cBhvr>
                                          <p:tavLst>
                                            <p:tav tm="0">
                                              <p:val>
                                                <p:fltVal val="0.5"/>
                                              </p:val>
                                            </p:tav>
                                            <p:tav tm="100000">
                                              <p:val>
                                                <p:strVal val="#ppt_x"/>
                                              </p:val>
                                            </p:tav>
                                          </p:tavLst>
                                        </p:anim>
                                        <p:anim calcmode="lin" valueType="num">
                                          <p:cBhvr>
                                            <p:cTn id="67" dur="500" fill="hold"/>
                                            <p:tgtEl>
                                              <p:spTgt spid="37"/>
                                            </p:tgtEl>
                                            <p:attrNameLst>
                                              <p:attrName>ppt_y</p:attrName>
                                            </p:attrNameLst>
                                          </p:cBhvr>
                                          <p:tavLst>
                                            <p:tav tm="0">
                                              <p:val>
                                                <p:fltVal val="0.5"/>
                                              </p:val>
                                            </p:tav>
                                            <p:tav tm="100000">
                                              <p:val>
                                                <p:strVal val="#ppt_y"/>
                                              </p:val>
                                            </p:tav>
                                          </p:tavLst>
                                        </p:anim>
                                      </p:childTnLst>
                                    </p:cTn>
                                  </p:par>
                                </p:childTnLst>
                              </p:cTn>
                            </p:par>
                            <p:par>
                              <p:cTn id="68" fill="hold">
                                <p:stCondLst>
                                  <p:cond delay="4300"/>
                                </p:stCondLst>
                                <p:childTnLst>
                                  <p:par>
                                    <p:cTn id="69" presetID="2" presetClass="entr" presetSubtype="2" fill="hold" grpId="0" nodeType="afterEffect" p14:presetBounceEnd="28000">
                                      <p:stCondLst>
                                        <p:cond delay="0"/>
                                      </p:stCondLst>
                                      <p:childTnLst>
                                        <p:set>
                                          <p:cBhvr>
                                            <p:cTn id="70" dur="1" fill="hold">
                                              <p:stCondLst>
                                                <p:cond delay="0"/>
                                              </p:stCondLst>
                                            </p:cTn>
                                            <p:tgtEl>
                                              <p:spTgt spid="24">
                                                <p:txEl>
                                                  <p:pRg st="0" end="0"/>
                                                </p:txEl>
                                              </p:spTgt>
                                            </p:tgtEl>
                                            <p:attrNameLst>
                                              <p:attrName>style.visibility</p:attrName>
                                            </p:attrNameLst>
                                          </p:cBhvr>
                                          <p:to>
                                            <p:strVal val="visible"/>
                                          </p:to>
                                        </p:set>
                                        <p:anim calcmode="lin" valueType="num" p14:bounceEnd="28000">
                                          <p:cBhvr additive="base">
                                            <p:cTn id="71" dur="750" fill="hold"/>
                                            <p:tgtEl>
                                              <p:spTgt spid="24">
                                                <p:txEl>
                                                  <p:pRg st="0" end="0"/>
                                                </p:txEl>
                                              </p:spTgt>
                                            </p:tgtEl>
                                            <p:attrNameLst>
                                              <p:attrName>ppt_x</p:attrName>
                                            </p:attrNameLst>
                                          </p:cBhvr>
                                          <p:tavLst>
                                            <p:tav tm="0">
                                              <p:val>
                                                <p:strVal val="1+#ppt_w/2"/>
                                              </p:val>
                                            </p:tav>
                                            <p:tav tm="100000">
                                              <p:val>
                                                <p:strVal val="#ppt_x"/>
                                              </p:val>
                                            </p:tav>
                                          </p:tavLst>
                                        </p:anim>
                                        <p:anim calcmode="lin" valueType="num" p14:bounceEnd="28000">
                                          <p:cBhvr additive="base">
                                            <p:cTn id="72"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3" fill="hold">
                                <p:stCondLst>
                                  <p:cond delay="5050"/>
                                </p:stCondLst>
                                <p:childTnLst>
                                  <p:par>
                                    <p:cTn id="74" presetID="16" presetClass="entr" presetSubtype="21"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barn(inVertical)">
                                          <p:cBhvr>
                                            <p:cTn id="76"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P spid="25" grpId="0"/>
          <p:bldP spid="13" grpId="0"/>
          <p:bldP spid="22"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par>
                                    <p:cTn id="32" presetID="23" presetClass="entr" presetSubtype="16" fill="hold" grpId="0" nodeType="withEffect">
                                      <p:stCondLst>
                                        <p:cond delay="9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11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130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150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17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19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200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230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childTnLst>
                                    </p:cTn>
                                  </p:par>
                                </p:childTnLst>
                              </p:cTn>
                            </p:par>
                            <p:par>
                              <p:cTn id="64" fill="hold">
                                <p:stCondLst>
                                  <p:cond delay="3800"/>
                                </p:stCondLst>
                                <p:childTnLst>
                                  <p:par>
                                    <p:cTn id="65" presetID="23" presetClass="entr" presetSubtype="528"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ppt_x</p:attrName>
                                            </p:attrNameLst>
                                          </p:cBhvr>
                                          <p:tavLst>
                                            <p:tav tm="0">
                                              <p:val>
                                                <p:fltVal val="0.5"/>
                                              </p:val>
                                            </p:tav>
                                            <p:tav tm="100000">
                                              <p:val>
                                                <p:strVal val="#ppt_x"/>
                                              </p:val>
                                            </p:tav>
                                          </p:tavLst>
                                        </p:anim>
                                        <p:anim calcmode="lin" valueType="num">
                                          <p:cBhvr>
                                            <p:cTn id="70" dur="500" fill="hold"/>
                                            <p:tgtEl>
                                              <p:spTgt spid="37"/>
                                            </p:tgtEl>
                                            <p:attrNameLst>
                                              <p:attrName>ppt_y</p:attrName>
                                            </p:attrNameLst>
                                          </p:cBhvr>
                                          <p:tavLst>
                                            <p:tav tm="0">
                                              <p:val>
                                                <p:fltVal val="0.5"/>
                                              </p:val>
                                            </p:tav>
                                            <p:tav tm="100000">
                                              <p:val>
                                                <p:strVal val="#ppt_y"/>
                                              </p:val>
                                            </p:tav>
                                          </p:tavLst>
                                        </p:anim>
                                      </p:childTnLst>
                                    </p:cTn>
                                  </p:par>
                                </p:childTnLst>
                              </p:cTn>
                            </p:par>
                            <p:par>
                              <p:cTn id="71" fill="hold">
                                <p:stCondLst>
                                  <p:cond delay="4300"/>
                                </p:stCondLst>
                                <p:childTnLst>
                                  <p:par>
                                    <p:cTn id="72" presetID="2" presetClass="entr" presetSubtype="2" fill="hold" grpId="0" nodeType="afterEffect">
                                      <p:stCondLst>
                                        <p:cond delay="0"/>
                                      </p:stCondLst>
                                      <p:childTnLst>
                                        <p:set>
                                          <p:cBhvr>
                                            <p:cTn id="73" dur="1" fill="hold">
                                              <p:stCondLst>
                                                <p:cond delay="0"/>
                                              </p:stCondLst>
                                            </p:cTn>
                                            <p:tgtEl>
                                              <p:spTgt spid="24">
                                                <p:txEl>
                                                  <p:pRg st="0" end="0"/>
                                                </p:txEl>
                                              </p:spTgt>
                                            </p:tgtEl>
                                            <p:attrNameLst>
                                              <p:attrName>style.visibility</p:attrName>
                                            </p:attrNameLst>
                                          </p:cBhvr>
                                          <p:to>
                                            <p:strVal val="visible"/>
                                          </p:to>
                                        </p:set>
                                        <p:anim calcmode="lin" valueType="num">
                                          <p:cBhvr additive="base">
                                            <p:cTn id="74" dur="7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75" dur="7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76" fill="hold">
                                <p:stCondLst>
                                  <p:cond delay="5050"/>
                                </p:stCondLst>
                                <p:childTnLst>
                                  <p:par>
                                    <p:cTn id="77" presetID="16" presetClass="entr" presetSubtype="21"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barn(inVertical)">
                                          <p:cBhvr>
                                            <p:cTn id="7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bldP spid="25" grpId="0"/>
          <p:bldP spid="13" grpId="0"/>
          <p:bldP spid="22" grpId="0"/>
          <p:bldP spid="27" grpId="0"/>
          <p:bldP spid="28" grpId="0"/>
          <p:bldP spid="29" grpId="0"/>
          <p:bldP spid="30" grpId="0"/>
          <p:bldP spid="31" grpId="0"/>
          <p:bldP spid="3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水墨风聚焦两会"/>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9446</Words>
  <Application>Microsoft Office PowerPoint</Application>
  <PresentationFormat>宽屏</PresentationFormat>
  <Paragraphs>868</Paragraphs>
  <Slides>97</Slides>
  <Notes>97</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97</vt:i4>
      </vt:variant>
    </vt:vector>
  </HeadingPairs>
  <TitlesOfParts>
    <vt:vector size="114" baseType="lpstr">
      <vt:lpstr>PingFang SC</vt:lpstr>
      <vt:lpstr>等线</vt:lpstr>
      <vt:lpstr>等线 Light</vt:lpstr>
      <vt:lpstr>方正兰亭粗黑简体</vt:lpstr>
      <vt:lpstr>方正兰亭黑简体</vt:lpstr>
      <vt:lpstr>方正苏新诗柳楷简体-yolan</vt:lpstr>
      <vt:lpstr>方正特雅宋简</vt:lpstr>
      <vt:lpstr>黑体</vt:lpstr>
      <vt:lpstr>全新硬笔行书简</vt:lpstr>
      <vt:lpstr>思源黑体 CN Heavy</vt:lpstr>
      <vt:lpstr>苏新诗古印宋简</vt:lpstr>
      <vt:lpstr>微软雅黑</vt:lpstr>
      <vt:lpstr>叶根友刀锋黑草</vt:lpstr>
      <vt:lpstr>Arial</vt:lpstr>
      <vt:lpstr>Century Gothic</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水墨风聚焦两会</dc:title>
  <dc:creator>may qin</dc:creator>
  <cp:lastModifiedBy>xbany</cp:lastModifiedBy>
  <cp:revision>4</cp:revision>
  <dcterms:created xsi:type="dcterms:W3CDTF">2018-03-08T07:58:16Z</dcterms:created>
  <dcterms:modified xsi:type="dcterms:W3CDTF">2018-03-09T13:31:18Z</dcterms:modified>
</cp:coreProperties>
</file>